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6.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7.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8.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9.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0.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1.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2.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3.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 id="2147483842" r:id="rId4"/>
    <p:sldMasterId id="2147483856" r:id="rId5"/>
    <p:sldMasterId id="2147483996" r:id="rId6"/>
    <p:sldMasterId id="2147484010" r:id="rId7"/>
    <p:sldMasterId id="2147484052" r:id="rId8"/>
    <p:sldMasterId id="2147484066" r:id="rId9"/>
    <p:sldMasterId id="2147484081" r:id="rId10"/>
    <p:sldMasterId id="2147484093" r:id="rId11"/>
    <p:sldMasterId id="2147484129" r:id="rId12"/>
    <p:sldMasterId id="2147484141" r:id="rId13"/>
    <p:sldMasterId id="2147484350" r:id="rId14"/>
    <p:sldMasterId id="2147484363" r:id="rId15"/>
    <p:sldMasterId id="2147484375" r:id="rId16"/>
    <p:sldMasterId id="2147484387" r:id="rId17"/>
    <p:sldMasterId id="2147484399" r:id="rId18"/>
    <p:sldMasterId id="2147484414" r:id="rId19"/>
    <p:sldMasterId id="2147484426" r:id="rId20"/>
    <p:sldMasterId id="2147484438" r:id="rId21"/>
    <p:sldMasterId id="2147484452" r:id="rId22"/>
    <p:sldMasterId id="2147484464" r:id="rId23"/>
    <p:sldMasterId id="2147484476" r:id="rId24"/>
  </p:sldMasterIdLst>
  <p:notesMasterIdLst>
    <p:notesMasterId r:id="rId84"/>
  </p:notesMasterIdLst>
  <p:sldIdLst>
    <p:sldId id="320" r:id="rId25"/>
    <p:sldId id="516" r:id="rId26"/>
    <p:sldId id="413" r:id="rId27"/>
    <p:sldId id="414" r:id="rId28"/>
    <p:sldId id="523" r:id="rId29"/>
    <p:sldId id="524" r:id="rId30"/>
    <p:sldId id="525" r:id="rId31"/>
    <p:sldId id="526" r:id="rId32"/>
    <p:sldId id="527" r:id="rId33"/>
    <p:sldId id="528" r:id="rId34"/>
    <p:sldId id="455" r:id="rId35"/>
    <p:sldId id="529" r:id="rId36"/>
    <p:sldId id="518" r:id="rId37"/>
    <p:sldId id="483" r:id="rId38"/>
    <p:sldId id="530" r:id="rId39"/>
    <p:sldId id="531" r:id="rId40"/>
    <p:sldId id="484" r:id="rId41"/>
    <p:sldId id="532" r:id="rId42"/>
    <p:sldId id="423" r:id="rId43"/>
    <p:sldId id="508" r:id="rId44"/>
    <p:sldId id="533" r:id="rId45"/>
    <p:sldId id="534" r:id="rId46"/>
    <p:sldId id="411" r:id="rId47"/>
    <p:sldId id="512" r:id="rId48"/>
    <p:sldId id="535" r:id="rId49"/>
    <p:sldId id="536" r:id="rId50"/>
    <p:sldId id="451" r:id="rId51"/>
    <p:sldId id="507" r:id="rId52"/>
    <p:sldId id="506" r:id="rId53"/>
    <p:sldId id="428" r:id="rId54"/>
    <p:sldId id="514" r:id="rId55"/>
    <p:sldId id="515" r:id="rId56"/>
    <p:sldId id="519" r:id="rId57"/>
    <p:sldId id="493" r:id="rId58"/>
    <p:sldId id="537" r:id="rId59"/>
    <p:sldId id="494" r:id="rId60"/>
    <p:sldId id="550" r:id="rId61"/>
    <p:sldId id="551" r:id="rId62"/>
    <p:sldId id="549" r:id="rId63"/>
    <p:sldId id="463" r:id="rId64"/>
    <p:sldId id="541" r:id="rId65"/>
    <p:sldId id="542" r:id="rId66"/>
    <p:sldId id="543" r:id="rId67"/>
    <p:sldId id="456" r:id="rId68"/>
    <p:sldId id="544" r:id="rId69"/>
    <p:sldId id="545" r:id="rId70"/>
    <p:sldId id="546" r:id="rId71"/>
    <p:sldId id="457" r:id="rId72"/>
    <p:sldId id="547" r:id="rId73"/>
    <p:sldId id="548" r:id="rId74"/>
    <p:sldId id="505" r:id="rId75"/>
    <p:sldId id="468" r:id="rId76"/>
    <p:sldId id="469" r:id="rId77"/>
    <p:sldId id="513" r:id="rId78"/>
    <p:sldId id="471" r:id="rId79"/>
    <p:sldId id="458" r:id="rId80"/>
    <p:sldId id="472" r:id="rId81"/>
    <p:sldId id="473" r:id="rId82"/>
    <p:sldId id="374"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4" clrIdx="0"/>
  <p:cmAuthor id="1" name="Hwee" initials="H" lastIdx="6" clrIdx="1"/>
  <p:cmAuthor id="2" name="Rebecca Cowan" initials="R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9" autoAdjust="0"/>
    <p:restoredTop sz="77070" autoAdjust="0"/>
  </p:normalViewPr>
  <p:slideViewPr>
    <p:cSldViewPr>
      <p:cViewPr varScale="1">
        <p:scale>
          <a:sx n="71" d="100"/>
          <a:sy n="71" d="100"/>
        </p:scale>
        <p:origin x="1758" y="66"/>
      </p:cViewPr>
      <p:guideLst>
        <p:guide orient="horz" pos="2160"/>
        <p:guide pos="2880"/>
      </p:guideLst>
    </p:cSldViewPr>
  </p:slideViewPr>
  <p:outlineViewPr>
    <p:cViewPr>
      <p:scale>
        <a:sx n="33" d="100"/>
        <a:sy n="33" d="100"/>
      </p:scale>
      <p:origin x="0" y="11106"/>
    </p:cViewPr>
  </p:outlineViewPr>
  <p:notesTextViewPr>
    <p:cViewPr>
      <p:scale>
        <a:sx n="85" d="100"/>
        <a:sy n="85" d="100"/>
      </p:scale>
      <p:origin x="0" y="0"/>
    </p:cViewPr>
  </p:notesTextViewPr>
  <p:sorterViewPr>
    <p:cViewPr>
      <p:scale>
        <a:sx n="100" d="100"/>
        <a:sy n="100" d="100"/>
      </p:scale>
      <p:origin x="0" y="0"/>
    </p:cViewPr>
  </p:sorterViewPr>
  <p:notesViewPr>
    <p:cSldViewPr>
      <p:cViewPr>
        <p:scale>
          <a:sx n="70" d="100"/>
          <a:sy n="70" d="100"/>
        </p:scale>
        <p:origin x="-229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MedPlan%20Communications%20Montreal\Time%20Log%20-%20MedPlan.xls" TargetMode="External"/><Relationship Id="rId1" Type="http://schemas.openxmlformats.org/officeDocument/2006/relationships/image" Target="../media/image15.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56289491591329"/>
          <c:y val="0.13345645998431721"/>
          <c:w val="0.47656556819286688"/>
          <c:h val="0.8665435400156829"/>
        </c:manualLayout>
      </c:layout>
      <c:pieChart>
        <c:varyColors val="1"/>
        <c:ser>
          <c:idx val="0"/>
          <c:order val="0"/>
          <c:tx>
            <c:strRef>
              <c:f>Sheet1!$B$1</c:f>
              <c:strCache>
                <c:ptCount val="1"/>
                <c:pt idx="0">
                  <c:v>Sales</c:v>
                </c:pt>
              </c:strCache>
            </c:strRef>
          </c:tx>
          <c:dPt>
            <c:idx val="0"/>
            <c:bubble3D val="0"/>
            <c:spPr>
              <a:solidFill>
                <a:schemeClr val="accent1"/>
              </a:solidFill>
            </c:spPr>
          </c:dPt>
          <c:dPt>
            <c:idx val="5"/>
            <c:bubble3D val="0"/>
            <c:spPr>
              <a:solidFill>
                <a:schemeClr val="bg1">
                  <a:lumMod val="65000"/>
                </a:schemeClr>
              </a:solidFill>
            </c:spPr>
          </c:dPt>
          <c:dLbls>
            <c:dLbl>
              <c:idx val="0"/>
              <c:layout>
                <c:manualLayout>
                  <c:x val="-1.7904393895207545E-2"/>
                  <c:y val="1.5285586735905712E-2"/>
                </c:manualLayout>
              </c:layout>
              <c:tx>
                <c:rich>
                  <a:bodyPr/>
                  <a:lstStyle/>
                  <a:p>
                    <a:r>
                      <a:rPr lang="en-US" noProof="0" dirty="0" smtClean="0"/>
                      <a:t>Cardiaco
</a:t>
                    </a:r>
                    <a:r>
                      <a:rPr lang="en-US" dirty="0" smtClean="0"/>
                      <a:t>3</a:t>
                    </a:r>
                    <a:r>
                      <a:rPr lang="en-US" dirty="0"/>
                      <a:t>%</a:t>
                    </a:r>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3.8633712452610117E-2"/>
                  <c:y val="5.4110031390004884E-4"/>
                </c:manualLayout>
              </c:layout>
              <c:tx>
                <c:rich>
                  <a:bodyPr/>
                  <a:lstStyle/>
                  <a:p>
                    <a:r>
                      <a:rPr lang="en-US" noProof="0" dirty="0" smtClean="0"/>
                      <a:t>Digestivo
3%</a:t>
                    </a:r>
                    <a:endParaRPr lang="en-US" noProof="0" dirty="0"/>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4.7959196072713116E-2"/>
                  <c:y val="8.3859722229280828E-2"/>
                </c:manualLayout>
              </c:layout>
              <c:tx>
                <c:rich>
                  <a:bodyPr/>
                  <a:lstStyle/>
                  <a:p>
                    <a:r>
                      <a:rPr lang="en-US" noProof="0" dirty="0" smtClean="0"/>
                      <a:t>Infeccioso</a:t>
                    </a:r>
                    <a:r>
                      <a:rPr lang="en-US" dirty="0"/>
                      <a:t>
4%</a:t>
                    </a:r>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0.19400116652085156"/>
                  <c:y val="8.4801842171489297E-2"/>
                </c:manualLayout>
              </c:layout>
              <c:tx>
                <c:rich>
                  <a:bodyPr/>
                  <a:lstStyle/>
                  <a:p>
                    <a:pPr>
                      <a:defRPr sz="1800">
                        <a:solidFill>
                          <a:schemeClr val="tx1"/>
                        </a:solidFill>
                        <a:latin typeface="+mn-lt"/>
                      </a:defRPr>
                    </a:pPr>
                    <a:r>
                      <a:rPr lang="en-US" sz="1800" noProof="0" dirty="0" smtClean="0"/>
                      <a:t>MSK – espalda</a:t>
                    </a:r>
                    <a:r>
                      <a:rPr lang="en-US" sz="1800" dirty="0"/>
                      <a:t>
23%</a:t>
                    </a:r>
                  </a:p>
                </c:rich>
              </c:tx>
              <c:spPr/>
              <c:showLegendKey val="0"/>
              <c:showVal val="0"/>
              <c:showCatName val="1"/>
              <c:showSerName val="0"/>
              <c:showPercent val="1"/>
              <c:showBubbleSize val="0"/>
              <c:extLst>
                <c:ext xmlns:c15="http://schemas.microsoft.com/office/drawing/2012/chart" uri="{CE6537A1-D6FC-4f65-9D91-7224C49458BB}"/>
              </c:extLst>
            </c:dLbl>
            <c:dLbl>
              <c:idx val="4"/>
              <c:layout>
                <c:manualLayout>
                  <c:x val="-1.943788276465442E-2"/>
                  <c:y val="-3.1169057281290193E-2"/>
                </c:manualLayout>
              </c:layout>
              <c:tx>
                <c:rich>
                  <a:bodyPr/>
                  <a:lstStyle/>
                  <a:p>
                    <a:pPr>
                      <a:defRPr sz="1800">
                        <a:solidFill>
                          <a:srgbClr val="FFFFFF"/>
                        </a:solidFill>
                        <a:latin typeface="+mn-lt"/>
                      </a:defRPr>
                    </a:pPr>
                    <a:r>
                      <a:rPr lang="en-US" sz="1400" dirty="0" smtClean="0">
                        <a:solidFill>
                          <a:srgbClr val="002060"/>
                        </a:solidFill>
                      </a:rPr>
                      <a:t>MSK– </a:t>
                    </a:r>
                    <a:r>
                      <a:rPr lang="en-US" sz="1400" noProof="0" dirty="0" smtClean="0">
                        <a:solidFill>
                          <a:srgbClr val="002060"/>
                        </a:solidFill>
                      </a:rPr>
                      <a:t>cuello</a:t>
                    </a:r>
                    <a:r>
                      <a:rPr lang="en-US" sz="1400" baseline="0" noProof="0" dirty="0" smtClean="0">
                        <a:solidFill>
                          <a:srgbClr val="002060"/>
                        </a:solidFill>
                      </a:rPr>
                      <a:t> </a:t>
                    </a:r>
                    <a:r>
                      <a:rPr lang="en-US" sz="1400" dirty="0" smtClean="0">
                        <a:solidFill>
                          <a:srgbClr val="002060"/>
                        </a:solidFill>
                      </a:rPr>
                      <a:t>4</a:t>
                    </a:r>
                    <a:r>
                      <a:rPr lang="en-US" sz="1400" dirty="0">
                        <a:solidFill>
                          <a:srgbClr val="002060"/>
                        </a:solidFill>
                      </a:rPr>
                      <a:t>%</a:t>
                    </a:r>
                  </a:p>
                </c:rich>
              </c:tx>
              <c:spPr/>
              <c:showLegendKey val="0"/>
              <c:showVal val="0"/>
              <c:showCatName val="1"/>
              <c:showSerName val="0"/>
              <c:showPercent val="1"/>
              <c:showBubbleSize val="0"/>
              <c:extLst>
                <c:ext xmlns:c15="http://schemas.microsoft.com/office/drawing/2012/chart" uri="{CE6537A1-D6FC-4f65-9D91-7224C49458BB}"/>
              </c:extLst>
            </c:dLbl>
            <c:dLbl>
              <c:idx val="5"/>
              <c:layout>
                <c:manualLayout>
                  <c:x val="-1.183654126567458E-3"/>
                  <c:y val="-7.2956849183256692E-2"/>
                </c:manualLayout>
              </c:layout>
              <c:tx>
                <c:rich>
                  <a:bodyPr/>
                  <a:lstStyle/>
                  <a:p>
                    <a:r>
                      <a:rPr lang="en-US" dirty="0" smtClean="0">
                        <a:solidFill>
                          <a:schemeClr val="tx1"/>
                        </a:solidFill>
                      </a:rPr>
                      <a:t>MSK </a:t>
                    </a:r>
                    <a:r>
                      <a:rPr lang="en-US" dirty="0">
                        <a:solidFill>
                          <a:schemeClr val="tx1"/>
                        </a:solidFill>
                      </a:rPr>
                      <a:t>– </a:t>
                    </a:r>
                    <a:r>
                      <a:rPr lang="en-US" noProof="0" dirty="0" smtClean="0">
                        <a:solidFill>
                          <a:schemeClr val="tx1"/>
                        </a:solidFill>
                      </a:rPr>
                      <a:t>tejido blando</a:t>
                    </a:r>
                    <a:r>
                      <a:rPr lang="en-US" dirty="0">
                        <a:solidFill>
                          <a:schemeClr val="tx1"/>
                        </a:solidFill>
                      </a:rPr>
                      <a:t>
25%</a:t>
                    </a:r>
                  </a:p>
                </c:rich>
              </c:tx>
              <c:showLegendKey val="0"/>
              <c:showVal val="0"/>
              <c:showCatName val="1"/>
              <c:showSerName val="0"/>
              <c:showPercent val="1"/>
              <c:showBubbleSize val="0"/>
              <c:extLst>
                <c:ext xmlns:c15="http://schemas.microsoft.com/office/drawing/2012/chart" uri="{CE6537A1-D6FC-4f65-9D91-7224C49458BB}"/>
              </c:extLst>
            </c:dLbl>
            <c:dLbl>
              <c:idx val="6"/>
              <c:layout>
                <c:manualLayout>
                  <c:x val="0.14629520268299806"/>
                  <c:y val="-0.1095077445396704"/>
                </c:manualLayout>
              </c:layout>
              <c:tx>
                <c:rich>
                  <a:bodyPr/>
                  <a:lstStyle/>
                  <a:p>
                    <a:pPr>
                      <a:defRPr sz="1800">
                        <a:solidFill>
                          <a:schemeClr val="bg1"/>
                        </a:solidFill>
                        <a:latin typeface="+mn-lt"/>
                      </a:defRPr>
                    </a:pPr>
                    <a:r>
                      <a:rPr lang="en-US" noProof="0" dirty="0" smtClean="0"/>
                      <a:t>MSK – otro</a:t>
                    </a:r>
                    <a:r>
                      <a:rPr lang="en-US" dirty="0" smtClean="0"/>
                      <a:t>**</a:t>
                    </a:r>
                    <a:r>
                      <a:rPr lang="en-US" dirty="0"/>
                      <a:t>
8%</a:t>
                    </a:r>
                  </a:p>
                </c:rich>
              </c:tx>
              <c:spPr/>
              <c:showLegendKey val="0"/>
              <c:showVal val="0"/>
              <c:showCatName val="1"/>
              <c:showSerName val="0"/>
              <c:showPercent val="1"/>
              <c:showBubbleSize val="0"/>
              <c:extLst>
                <c:ext xmlns:c15="http://schemas.microsoft.com/office/drawing/2012/chart" uri="{CE6537A1-D6FC-4f65-9D91-7224C49458BB}"/>
              </c:extLst>
            </c:dLbl>
            <c:dLbl>
              <c:idx val="7"/>
              <c:layout>
                <c:manualLayout>
                  <c:x val="0.16735588606979684"/>
                  <c:y val="2.6110023435896398E-2"/>
                </c:manualLayout>
              </c:layout>
              <c:tx>
                <c:rich>
                  <a:bodyPr/>
                  <a:lstStyle/>
                  <a:p>
                    <a:pPr>
                      <a:defRPr sz="1800">
                        <a:solidFill>
                          <a:schemeClr val="bg1"/>
                        </a:solidFill>
                        <a:latin typeface="+mn-lt"/>
                      </a:defRPr>
                    </a:pPr>
                    <a:r>
                      <a:rPr lang="en-US" sz="1800" noProof="0" dirty="0" smtClean="0">
                        <a:latin typeface="+mn-lt"/>
                      </a:rPr>
                      <a:t>Síntoma*</a:t>
                    </a:r>
                    <a:r>
                      <a:rPr lang="en-US" sz="1800" dirty="0">
                        <a:latin typeface="+mn-lt"/>
                      </a:rPr>
                      <a:t>
12%</a:t>
                    </a:r>
                    <a:endParaRPr lang="en-US" dirty="0"/>
                  </a:p>
                </c:rich>
              </c:tx>
              <c:spPr/>
              <c:showLegendKey val="0"/>
              <c:showVal val="0"/>
              <c:showCatName val="1"/>
              <c:showSerName val="0"/>
              <c:showPercent val="1"/>
              <c:showBubbleSize val="0"/>
              <c:extLst>
                <c:ext xmlns:c15="http://schemas.microsoft.com/office/drawing/2012/chart" uri="{CE6537A1-D6FC-4f65-9D91-7224C49458BB}"/>
              </c:extLst>
            </c:dLbl>
            <c:dLbl>
              <c:idx val="9"/>
              <c:layout>
                <c:manualLayout>
                  <c:x val="3.5352021969476038E-2"/>
                  <c:y val="0.16472052467066117"/>
                </c:manualLayout>
              </c:layout>
              <c:tx>
                <c:rich>
                  <a:bodyPr/>
                  <a:lstStyle/>
                  <a:p>
                    <a:r>
                      <a:rPr lang="en-US" noProof="0" dirty="0" smtClean="0"/>
                      <a:t>Otro</a:t>
                    </a:r>
                    <a:r>
                      <a:rPr lang="en-US" dirty="0"/>
                      <a:t>
6%</a:t>
                    </a:r>
                  </a:p>
                </c:rich>
              </c:tx>
              <c:showLegendKey val="0"/>
              <c:showVal val="0"/>
              <c:showCatName val="1"/>
              <c:showSerName val="0"/>
              <c:showPercent val="1"/>
              <c:showBubbleSize val="0"/>
              <c:extLst>
                <c:ext xmlns:c15="http://schemas.microsoft.com/office/drawing/2012/chart" uri="{CE6537A1-D6FC-4f65-9D91-7224C49458BB}"/>
              </c:extLst>
            </c:dLbl>
            <c:dLbl>
              <c:idx val="10"/>
              <c:layout>
                <c:manualLayout>
                  <c:x val="-6.0116044522212503E-2"/>
                  <c:y val="7.4364284462776653E-2"/>
                </c:manualLayout>
              </c:layout>
              <c:showLegendKey val="0"/>
              <c:showVal val="0"/>
              <c:showCatName val="1"/>
              <c:showSerName val="0"/>
              <c:showPercent val="1"/>
              <c:showBubbleSize val="0"/>
              <c:extLst>
                <c:ext xmlns:c15="http://schemas.microsoft.com/office/drawing/2012/chart" uri="{CE6537A1-D6FC-4f65-9D91-7224C49458BB}"/>
              </c:extLst>
            </c:dLbl>
            <c:dLbl>
              <c:idx val="11"/>
              <c:layout>
                <c:manualLayout>
                  <c:x val="-5.7193666763876813E-2"/>
                  <c:y val="-6.7237845293918699E-2"/>
                </c:manualLayout>
              </c:layout>
              <c:showLegendKey val="0"/>
              <c:showVal val="0"/>
              <c:showCatName val="1"/>
              <c:showSerName val="0"/>
              <c:showPercent val="1"/>
              <c:showBubbleSize val="0"/>
              <c:extLst>
                <c:ext xmlns:c15="http://schemas.microsoft.com/office/drawing/2012/chart" uri="{CE6537A1-D6FC-4f65-9D91-7224C49458BB}"/>
              </c:extLst>
            </c:dLbl>
            <c:dLbl>
              <c:idx val="13"/>
              <c:layout>
                <c:manualLayout>
                  <c:x val="-9.0943849032759844E-2"/>
                  <c:y val="4.5849027046840893E-2"/>
                </c:manualLayout>
              </c:layout>
              <c:showLegendKey val="0"/>
              <c:showVal val="0"/>
              <c:showCatName val="1"/>
              <c:showSerName val="0"/>
              <c:showPercent val="1"/>
              <c:showBubbleSize val="0"/>
              <c:extLst>
                <c:ext xmlns:c15="http://schemas.microsoft.com/office/drawing/2012/chart" uri="{CE6537A1-D6FC-4f65-9D91-7224C49458BB}"/>
              </c:extLst>
            </c:dLbl>
            <c:dLbl>
              <c:idx val="15"/>
              <c:layout>
                <c:manualLayout>
                  <c:x val="-0.19485643287644724"/>
                  <c:y val="4.0942446944440533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800">
                    <a:solidFill>
                      <a:srgbClr val="002060"/>
                    </a:solidFill>
                    <a:latin typeface="+mn-lt"/>
                  </a:defRPr>
                </a:pPr>
                <a:endParaRPr lang="es-E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Sheet1!$A$2:$A$11</c:f>
              <c:strCache>
                <c:ptCount val="10"/>
                <c:pt idx="0">
                  <c:v>Cardiac</c:v>
                </c:pt>
                <c:pt idx="1">
                  <c:v>Digestive</c:v>
                </c:pt>
                <c:pt idx="2">
                  <c:v>Infectious</c:v>
                </c:pt>
                <c:pt idx="3">
                  <c:v>MSK – back</c:v>
                </c:pt>
                <c:pt idx="4">
                  <c:v>MSK – neck</c:v>
                </c:pt>
                <c:pt idx="5">
                  <c:v>MSK – soft tissue</c:v>
                </c:pt>
                <c:pt idx="6">
                  <c:v>MSK – other**</c:v>
                </c:pt>
                <c:pt idx="7">
                  <c:v>Symptom</c:v>
                </c:pt>
                <c:pt idx="8">
                  <c:v>Trauma</c:v>
                </c:pt>
                <c:pt idx="9">
                  <c:v>Other</c:v>
                </c:pt>
              </c:strCache>
            </c:strRef>
          </c:cat>
          <c:val>
            <c:numRef>
              <c:f>Sheet1!$B$2:$B$11</c:f>
              <c:numCache>
                <c:formatCode>General</c:formatCode>
                <c:ptCount val="10"/>
                <c:pt idx="0">
                  <c:v>20</c:v>
                </c:pt>
                <c:pt idx="1">
                  <c:v>24</c:v>
                </c:pt>
                <c:pt idx="2">
                  <c:v>31</c:v>
                </c:pt>
                <c:pt idx="3">
                  <c:v>176</c:v>
                </c:pt>
                <c:pt idx="4">
                  <c:v>33</c:v>
                </c:pt>
                <c:pt idx="5">
                  <c:v>198</c:v>
                </c:pt>
                <c:pt idx="6">
                  <c:v>65</c:v>
                </c:pt>
                <c:pt idx="7">
                  <c:v>95</c:v>
                </c:pt>
                <c:pt idx="8">
                  <c:v>92</c:v>
                </c:pt>
                <c:pt idx="9">
                  <c:v>43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8113011597743"/>
          <c:y val="0.11158562226481554"/>
          <c:w val="0.86545287238616064"/>
          <c:h val="0.546415135608049"/>
        </c:manualLayout>
      </c:layout>
      <c:barChart>
        <c:barDir val="col"/>
        <c:grouping val="clustered"/>
        <c:varyColors val="0"/>
        <c:ser>
          <c:idx val="0"/>
          <c:order val="0"/>
          <c:spPr>
            <a:blipFill dpi="0" rotWithShape="1">
              <a:blip xmlns:r="http://schemas.openxmlformats.org/officeDocument/2006/relationships" r:embed="rId1"/>
              <a:srcRect/>
              <a:stretch>
                <a:fillRect/>
              </a:stretch>
            </a:blipFill>
            <a:scene3d>
              <a:camera prst="orthographicFront"/>
              <a:lightRig rig="threePt" dir="t"/>
            </a:scene3d>
            <a:sp3d/>
          </c:spPr>
          <c:invertIfNegative val="0"/>
          <c:cat>
            <c:strRef>
              <c:f>Sheet4!$A$2:$A$6</c:f>
              <c:strCache>
                <c:ptCount val="5"/>
                <c:pt idx="0">
                  <c:v>Limits participation in favourite activity</c:v>
                </c:pt>
                <c:pt idx="1">
                  <c:v>Impedes routine tasks</c:v>
                </c:pt>
                <c:pt idx="2">
                  <c:v>Prevents enjoyment of family time</c:v>
                </c:pt>
                <c:pt idx="3">
                  <c:v>Prevents enjoyment of time with significant other</c:v>
                </c:pt>
                <c:pt idx="4">
                  <c:v>Trouble falling and staying asleep</c:v>
                </c:pt>
              </c:strCache>
            </c:strRef>
          </c:cat>
          <c:val>
            <c:numRef>
              <c:f>Sheet4!$B$2:$B$6</c:f>
              <c:numCache>
                <c:formatCode>General</c:formatCode>
                <c:ptCount val="5"/>
                <c:pt idx="0">
                  <c:v>79</c:v>
                </c:pt>
                <c:pt idx="1">
                  <c:v>64</c:v>
                </c:pt>
                <c:pt idx="2">
                  <c:v>56</c:v>
                </c:pt>
                <c:pt idx="3">
                  <c:v>56</c:v>
                </c:pt>
                <c:pt idx="4">
                  <c:v>29</c:v>
                </c:pt>
              </c:numCache>
            </c:numRef>
          </c:val>
        </c:ser>
        <c:dLbls>
          <c:showLegendKey val="0"/>
          <c:showVal val="0"/>
          <c:showCatName val="0"/>
          <c:showSerName val="0"/>
          <c:showPercent val="0"/>
          <c:showBubbleSize val="0"/>
        </c:dLbls>
        <c:gapWidth val="150"/>
        <c:axId val="237368336"/>
        <c:axId val="237369120"/>
      </c:barChart>
      <c:catAx>
        <c:axId val="237368336"/>
        <c:scaling>
          <c:orientation val="minMax"/>
        </c:scaling>
        <c:delete val="0"/>
        <c:axPos val="b"/>
        <c:numFmt formatCode="General" sourceLinked="0"/>
        <c:majorTickMark val="none"/>
        <c:minorTickMark val="none"/>
        <c:tickLblPos val="nextTo"/>
        <c:spPr>
          <a:ln>
            <a:solidFill>
              <a:schemeClr val="tx2"/>
            </a:solidFill>
          </a:ln>
        </c:spPr>
        <c:txPr>
          <a:bodyPr/>
          <a:lstStyle/>
          <a:p>
            <a:pPr>
              <a:defRPr sz="1600" b="0">
                <a:solidFill>
                  <a:schemeClr val="tx2"/>
                </a:solidFill>
              </a:defRPr>
            </a:pPr>
            <a:endParaRPr lang="es-ES"/>
          </a:p>
        </c:txPr>
        <c:crossAx val="237369120"/>
        <c:crosses val="autoZero"/>
        <c:auto val="1"/>
        <c:lblAlgn val="ctr"/>
        <c:lblOffset val="100"/>
        <c:noMultiLvlLbl val="0"/>
      </c:catAx>
      <c:valAx>
        <c:axId val="237369120"/>
        <c:scaling>
          <c:orientation val="minMax"/>
        </c:scaling>
        <c:delete val="0"/>
        <c:axPos val="l"/>
        <c:title>
          <c:tx>
            <c:rich>
              <a:bodyPr rot="-5400000" vert="horz"/>
              <a:lstStyle/>
              <a:p>
                <a:pPr>
                  <a:defRPr sz="1800">
                    <a:solidFill>
                      <a:srgbClr val="002060"/>
                    </a:solidFill>
                  </a:defRPr>
                </a:pPr>
                <a:r>
                  <a:rPr lang="en-US" sz="1800" dirty="0" smtClean="0">
                    <a:solidFill>
                      <a:srgbClr val="002060"/>
                    </a:solidFill>
                  </a:rPr>
                  <a:t>Porcentaje*</a:t>
                </a:r>
                <a:endParaRPr lang="en-US" sz="1800" dirty="0">
                  <a:solidFill>
                    <a:srgbClr val="002060"/>
                  </a:solidFill>
                </a:endParaRPr>
              </a:p>
            </c:rich>
          </c:tx>
          <c:layout>
            <c:manualLayout>
              <c:xMode val="edge"/>
              <c:yMode val="edge"/>
              <c:x val="3.9647175250634905E-3"/>
              <c:y val="0.31648914767079417"/>
            </c:manualLayout>
          </c:layout>
          <c:overlay val="0"/>
        </c:title>
        <c:numFmt formatCode="General" sourceLinked="1"/>
        <c:majorTickMark val="out"/>
        <c:minorTickMark val="none"/>
        <c:tickLblPos val="nextTo"/>
        <c:spPr>
          <a:ln>
            <a:solidFill>
              <a:srgbClr val="002060"/>
            </a:solidFill>
          </a:ln>
        </c:spPr>
        <c:txPr>
          <a:bodyPr/>
          <a:lstStyle/>
          <a:p>
            <a:pPr>
              <a:defRPr sz="1600" b="0">
                <a:solidFill>
                  <a:srgbClr val="002060"/>
                </a:solidFill>
              </a:defRPr>
            </a:pPr>
            <a:endParaRPr lang="es-ES"/>
          </a:p>
        </c:txPr>
        <c:crossAx val="237368336"/>
        <c:crosses val="autoZero"/>
        <c:crossBetween val="between"/>
      </c:valAx>
      <c:spPr>
        <a:noFill/>
        <a:ln w="25400">
          <a:noFill/>
        </a:ln>
      </c:spPr>
    </c:plotArea>
    <c:plotVisOnly val="1"/>
    <c:dispBlanksAs val="gap"/>
    <c:showDLblsOverMax val="0"/>
  </c:chart>
  <c:spPr>
    <a:ln>
      <a:noFill/>
    </a:ln>
  </c:spPr>
  <c:txPr>
    <a:bodyPr/>
    <a:lstStyle/>
    <a:p>
      <a:pPr>
        <a:defRPr b="1"/>
      </a:pPr>
      <a:endParaRPr lang="es-E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1st Qtr</c:v>
                </c:pt>
              </c:strCache>
            </c:strRef>
          </c:tx>
          <c:explosion val="9"/>
          <c:dPt>
            <c:idx val="0"/>
            <c:bubble3D val="0"/>
            <c:spPr>
              <a:solidFill>
                <a:schemeClr val="accent6"/>
              </a:solidFill>
            </c:spPr>
          </c:dPt>
          <c:dPt>
            <c:idx val="1"/>
            <c:bubble3D val="0"/>
            <c:spPr>
              <a:solidFill>
                <a:schemeClr val="accent3"/>
              </a:solidFill>
            </c:spPr>
          </c:dPt>
          <c:dPt>
            <c:idx val="2"/>
            <c:bubble3D val="0"/>
            <c:spPr>
              <a:solidFill>
                <a:schemeClr val="tx1">
                  <a:lumMod val="50000"/>
                  <a:lumOff val="50000"/>
                </a:schemeClr>
              </a:solidFill>
            </c:spPr>
          </c:dPt>
          <c:dPt>
            <c:idx val="3"/>
            <c:bubble3D val="0"/>
            <c:spPr>
              <a:solidFill>
                <a:schemeClr val="accent1"/>
              </a:solidFill>
            </c:spPr>
          </c:dPt>
          <c:dLbls>
            <c:dLbl>
              <c:idx val="0"/>
              <c:layout>
                <c:manualLayout>
                  <c:x val="-0.16223767934715358"/>
                  <c:y val="0.11917281371705032"/>
                </c:manualLayout>
              </c:layout>
              <c:tx>
                <c:rich>
                  <a:bodyPr/>
                  <a:lstStyle/>
                  <a:p>
                    <a:r>
                      <a:rPr lang="es-ES" sz="1600" baseline="0" noProof="0" dirty="0" smtClean="0"/>
                      <a:t>Gravedad del efecto secundario </a:t>
                    </a:r>
                    <a:r>
                      <a:rPr lang="es-ES" sz="1600" dirty="0" smtClean="0"/>
                      <a:t>19</a:t>
                    </a:r>
                    <a:r>
                      <a:rPr lang="es-ES" sz="1600" dirty="0"/>
                      <a:t>%</a:t>
                    </a:r>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0.18090157154673339"/>
                  <c:y val="-0.19878400675448771"/>
                </c:manualLayout>
              </c:layout>
              <c:tx>
                <c:rich>
                  <a:bodyPr/>
                  <a:lstStyle/>
                  <a:p>
                    <a:r>
                      <a:rPr lang="en-US" noProof="0" dirty="0" smtClean="0"/>
                      <a:t>Tipo de efecto secundario</a:t>
                    </a:r>
                  </a:p>
                  <a:p>
                    <a:r>
                      <a:rPr lang="en-US" dirty="0" smtClean="0"/>
                      <a:t>28</a:t>
                    </a:r>
                    <a:r>
                      <a:rPr lang="en-US" dirty="0"/>
                      <a:t>%</a:t>
                    </a:r>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0.11288459910253154"/>
                  <c:y val="-0.23967744848521916"/>
                </c:manualLayout>
              </c:layout>
              <c:tx>
                <c:rich>
                  <a:bodyPr/>
                  <a:lstStyle/>
                  <a:p>
                    <a:pPr>
                      <a:defRPr>
                        <a:solidFill>
                          <a:schemeClr val="bg1"/>
                        </a:solidFill>
                      </a:defRPr>
                    </a:pPr>
                    <a:r>
                      <a:rPr lang="es-ES" sz="1600" noProof="0" dirty="0" smtClean="0">
                        <a:solidFill>
                          <a:schemeClr val="bg1"/>
                        </a:solidFill>
                      </a:rPr>
                      <a:t>Encuadre y vía</a:t>
                    </a:r>
                    <a:r>
                      <a:rPr lang="es-ES" sz="1600" baseline="0" noProof="0" dirty="0" smtClean="0">
                        <a:solidFill>
                          <a:schemeClr val="bg1"/>
                        </a:solidFill>
                      </a:rPr>
                      <a:t> de administración</a:t>
                    </a:r>
                    <a:r>
                      <a:rPr lang="es-ES" sz="1600" noProof="0" dirty="0" smtClean="0">
                        <a:solidFill>
                          <a:schemeClr val="bg1"/>
                        </a:solidFill>
                      </a:rPr>
                      <a:t>
12%</a:t>
                    </a:r>
                    <a:endParaRPr lang="es-ES" sz="1600" noProof="0" dirty="0">
                      <a:solidFill>
                        <a:schemeClr val="bg1"/>
                      </a:solidFill>
                    </a:endParaRPr>
                  </a:p>
                </c:rich>
              </c:tx>
              <c:spPr/>
              <c:showLegendKey val="0"/>
              <c:showVal val="0"/>
              <c:showCatName val="1"/>
              <c:showSerName val="0"/>
              <c:showPercent val="1"/>
              <c:showBubbleSize val="0"/>
              <c:extLst>
                <c:ext xmlns:c15="http://schemas.microsoft.com/office/drawing/2012/chart" uri="{CE6537A1-D6FC-4f65-9D91-7224C49458BB}"/>
              </c:extLst>
            </c:dLbl>
            <c:dLbl>
              <c:idx val="3"/>
              <c:layout>
                <c:manualLayout>
                  <c:x val="0.20031847756003207"/>
                  <c:y val="5.6548521274582764E-2"/>
                </c:manualLayout>
              </c:layout>
              <c:tx>
                <c:rich>
                  <a:bodyPr/>
                  <a:lstStyle/>
                  <a:p>
                    <a:pPr>
                      <a:defRPr>
                        <a:solidFill>
                          <a:schemeClr val="bg1"/>
                        </a:solidFill>
                      </a:defRPr>
                    </a:pPr>
                    <a:r>
                      <a:rPr lang="en-US" sz="1600" dirty="0" smtClean="0"/>
                      <a:t>Control del Dolor</a:t>
                    </a:r>
                    <a:r>
                      <a:rPr lang="en-US" sz="1600" dirty="0"/>
                      <a:t>
41%</a:t>
                    </a:r>
                  </a:p>
                </c:rich>
              </c:tx>
              <c:spPr/>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Side effect severity</c:v>
                </c:pt>
                <c:pt idx="1">
                  <c:v>Side effect type</c:v>
                </c:pt>
                <c:pt idx="2">
                  <c:v>Setting and route of administration</c:v>
                </c:pt>
                <c:pt idx="3">
                  <c:v>Pain control</c:v>
                </c:pt>
              </c:strCache>
            </c:strRef>
          </c:cat>
          <c:val>
            <c:numRef>
              <c:f>Sheet1!$B$2:$B$5</c:f>
              <c:numCache>
                <c:formatCode>General</c:formatCode>
                <c:ptCount val="4"/>
                <c:pt idx="0">
                  <c:v>19</c:v>
                </c:pt>
                <c:pt idx="1">
                  <c:v>28</c:v>
                </c:pt>
                <c:pt idx="2">
                  <c:v>12</c:v>
                </c:pt>
                <c:pt idx="3">
                  <c:v>41</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740420555908116E-2"/>
          <c:y val="9.6261446486962207E-2"/>
          <c:w val="0.8558087472390099"/>
          <c:h val="0.70657523386111765"/>
        </c:manualLayout>
      </c:layout>
      <c:lineChart>
        <c:grouping val="standard"/>
        <c:varyColors val="0"/>
        <c:ser>
          <c:idx val="0"/>
          <c:order val="0"/>
          <c:tx>
            <c:strRef>
              <c:f>Sheet1!$B$1</c:f>
              <c:strCache>
                <c:ptCount val="1"/>
                <c:pt idx="0">
                  <c:v>Around-the-clock dosing</c:v>
                </c:pt>
              </c:strCache>
            </c:strRef>
          </c:tx>
          <c:cat>
            <c:strRef>
              <c:f>Sheet1!$A$2:$A$8</c:f>
              <c:strCache>
                <c:ptCount val="7"/>
                <c:pt idx="0">
                  <c:v>PM  day of surgery</c:v>
                </c:pt>
                <c:pt idx="1">
                  <c:v>AM day after surgery</c:v>
                </c:pt>
                <c:pt idx="2">
                  <c:v>PM  day after surgery</c:v>
                </c:pt>
                <c:pt idx="3">
                  <c:v>AM 2 days after surgery</c:v>
                </c:pt>
                <c:pt idx="4">
                  <c:v>PM 2 days after surgery</c:v>
                </c:pt>
                <c:pt idx="5">
                  <c:v>AM 3 days after surgery</c:v>
                </c:pt>
                <c:pt idx="6">
                  <c:v>PM 3 days after surgery</c:v>
                </c:pt>
              </c:strCache>
            </c:strRef>
          </c:cat>
          <c:val>
            <c:numRef>
              <c:f>Sheet1!$B$2:$B$8</c:f>
              <c:numCache>
                <c:formatCode>General</c:formatCode>
                <c:ptCount val="7"/>
                <c:pt idx="0">
                  <c:v>2.8</c:v>
                </c:pt>
                <c:pt idx="1">
                  <c:v>3.7</c:v>
                </c:pt>
                <c:pt idx="2">
                  <c:v>2.6</c:v>
                </c:pt>
                <c:pt idx="3">
                  <c:v>3.2</c:v>
                </c:pt>
                <c:pt idx="4">
                  <c:v>2.8</c:v>
                </c:pt>
                <c:pt idx="5">
                  <c:v>4.0999999999999996</c:v>
                </c:pt>
                <c:pt idx="6">
                  <c:v>2.6</c:v>
                </c:pt>
              </c:numCache>
            </c:numRef>
          </c:val>
          <c:smooth val="0"/>
        </c:ser>
        <c:ser>
          <c:idx val="1"/>
          <c:order val="1"/>
          <c:tx>
            <c:strRef>
              <c:f>Sheet1!$C$1</c:f>
              <c:strCache>
                <c:ptCount val="1"/>
                <c:pt idx="0">
                  <c:v>PRN dosing</c:v>
                </c:pt>
              </c:strCache>
            </c:strRef>
          </c:tx>
          <c:cat>
            <c:strRef>
              <c:f>Sheet1!$A$2:$A$8</c:f>
              <c:strCache>
                <c:ptCount val="7"/>
                <c:pt idx="0">
                  <c:v>PM  day of surgery</c:v>
                </c:pt>
                <c:pt idx="1">
                  <c:v>AM day after surgery</c:v>
                </c:pt>
                <c:pt idx="2">
                  <c:v>PM  day after surgery</c:v>
                </c:pt>
                <c:pt idx="3">
                  <c:v>AM 2 days after surgery</c:v>
                </c:pt>
                <c:pt idx="4">
                  <c:v>PM 2 days after surgery</c:v>
                </c:pt>
                <c:pt idx="5">
                  <c:v>AM 3 days after surgery</c:v>
                </c:pt>
                <c:pt idx="6">
                  <c:v>PM 3 days after surgery</c:v>
                </c:pt>
              </c:strCache>
            </c:strRef>
          </c:cat>
          <c:val>
            <c:numRef>
              <c:f>Sheet1!$C$2:$C$8</c:f>
              <c:numCache>
                <c:formatCode>General</c:formatCode>
                <c:ptCount val="7"/>
                <c:pt idx="0">
                  <c:v>3.5</c:v>
                </c:pt>
                <c:pt idx="1">
                  <c:v>4.3</c:v>
                </c:pt>
                <c:pt idx="2">
                  <c:v>3.7</c:v>
                </c:pt>
                <c:pt idx="3">
                  <c:v>5</c:v>
                </c:pt>
                <c:pt idx="4">
                  <c:v>3.7</c:v>
                </c:pt>
                <c:pt idx="5">
                  <c:v>4.0999999999999996</c:v>
                </c:pt>
                <c:pt idx="6">
                  <c:v>2.9</c:v>
                </c:pt>
              </c:numCache>
            </c:numRef>
          </c:val>
          <c:smooth val="0"/>
        </c:ser>
        <c:dLbls>
          <c:showLegendKey val="0"/>
          <c:showVal val="0"/>
          <c:showCatName val="0"/>
          <c:showSerName val="0"/>
          <c:showPercent val="0"/>
          <c:showBubbleSize val="0"/>
        </c:dLbls>
        <c:marker val="1"/>
        <c:smooth val="0"/>
        <c:axId val="282881608"/>
        <c:axId val="282883176"/>
      </c:lineChart>
      <c:catAx>
        <c:axId val="282881608"/>
        <c:scaling>
          <c:orientation val="minMax"/>
        </c:scaling>
        <c:delete val="0"/>
        <c:axPos val="b"/>
        <c:numFmt formatCode="General" sourceLinked="1"/>
        <c:majorTickMark val="out"/>
        <c:minorTickMark val="none"/>
        <c:tickLblPos val="nextTo"/>
        <c:crossAx val="282883176"/>
        <c:crosses val="autoZero"/>
        <c:auto val="1"/>
        <c:lblAlgn val="ctr"/>
        <c:lblOffset val="100"/>
        <c:noMultiLvlLbl val="0"/>
      </c:catAx>
      <c:valAx>
        <c:axId val="282883176"/>
        <c:scaling>
          <c:orientation val="minMax"/>
        </c:scaling>
        <c:delete val="0"/>
        <c:axPos val="l"/>
        <c:title>
          <c:tx>
            <c:rich>
              <a:bodyPr rot="-5400000" vert="horz"/>
              <a:lstStyle/>
              <a:p>
                <a:pPr>
                  <a:defRPr/>
                </a:pPr>
                <a:r>
                  <a:rPr lang="es-MX" sz="1600" noProof="0" dirty="0" smtClean="0"/>
                  <a:t>Puntuación</a:t>
                </a:r>
                <a:r>
                  <a:rPr lang="es-MX" sz="1600" baseline="0" noProof="0" dirty="0" smtClean="0"/>
                  <a:t> m</a:t>
                </a:r>
                <a:r>
                  <a:rPr lang="es-MX" sz="1600" noProof="0" dirty="0" smtClean="0"/>
                  <a:t>edia de la intensidad del dolor</a:t>
                </a:r>
                <a:endParaRPr lang="es-MX" sz="1600" noProof="0" dirty="0"/>
              </a:p>
            </c:rich>
          </c:tx>
          <c:layout>
            <c:manualLayout>
              <c:xMode val="edge"/>
              <c:yMode val="edge"/>
              <c:x val="6.0159276087967638E-3"/>
              <c:y val="8.7393501202497559E-2"/>
            </c:manualLayout>
          </c:layout>
          <c:overlay val="0"/>
        </c:title>
        <c:numFmt formatCode="General" sourceLinked="1"/>
        <c:majorTickMark val="out"/>
        <c:minorTickMark val="none"/>
        <c:tickLblPos val="nextTo"/>
        <c:crossAx val="282881608"/>
        <c:crosses val="autoZero"/>
        <c:crossBetween val="between"/>
      </c:valAx>
    </c:plotArea>
    <c:legend>
      <c:legendPos val="r"/>
      <c:layout>
        <c:manualLayout>
          <c:xMode val="edge"/>
          <c:yMode val="edge"/>
          <c:x val="0.20462615735728046"/>
          <c:y val="0.54876544848986064"/>
          <c:w val="0.31260027134461843"/>
          <c:h val="0.13371279654651821"/>
        </c:manualLayout>
      </c:layout>
      <c:overlay val="0"/>
    </c:legend>
    <c:plotVisOnly val="1"/>
    <c:dispBlanksAs val="gap"/>
    <c:showDLblsOverMax val="0"/>
  </c:chart>
  <c:txPr>
    <a:bodyPr/>
    <a:lstStyle/>
    <a:p>
      <a:pPr>
        <a:defRPr sz="1800"/>
      </a:pPr>
      <a:endParaRPr lang="es-ES"/>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E892F-09E7-4C18-8024-660D28593B94}"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CA"/>
        </a:p>
      </dgm:t>
    </dgm:pt>
    <dgm:pt modelId="{AAF9B0EB-9571-43C7-A27E-0A56AB9E294D}">
      <dgm:prSet phldrT="[Tex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Temperatura</a:t>
          </a:r>
          <a:endParaRPr lang="es-MX" noProof="0" dirty="0"/>
        </a:p>
      </dgm:t>
    </dgm:pt>
    <dgm:pt modelId="{4D40BA10-F253-4DA2-A3B9-67068343FF3A}" type="parTrans" cxnId="{4198143E-8418-4E94-9A6A-E7750E5344DA}">
      <dgm:prSet/>
      <dgm:spPr/>
      <dgm:t>
        <a:bodyPr/>
        <a:lstStyle/>
        <a:p>
          <a:endParaRPr lang="en-CA"/>
        </a:p>
      </dgm:t>
    </dgm:pt>
    <dgm:pt modelId="{AC664724-0C6C-46CE-8865-3D003348C4F9}" type="sibTrans" cxnId="{4198143E-8418-4E94-9A6A-E7750E5344DA}">
      <dgm:prSet/>
      <dgm:spPr/>
      <dgm:t>
        <a:bodyPr/>
        <a:lstStyle/>
        <a:p>
          <a:endParaRPr lang="en-CA"/>
        </a:p>
      </dgm:t>
    </dgm:pt>
    <dgm:pt modelId="{6A11D43F-EC58-4591-B9B8-A1DC0D99F7D1}">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Respiración</a:t>
          </a:r>
        </a:p>
      </dgm:t>
    </dgm:pt>
    <dgm:pt modelId="{49DFFD38-E1E5-489E-ACC4-D6AA7CC67680}" type="parTrans" cxnId="{69050D06-C71D-4633-AD26-32ACFC19C06C}">
      <dgm:prSet/>
      <dgm:spPr/>
      <dgm:t>
        <a:bodyPr/>
        <a:lstStyle/>
        <a:p>
          <a:endParaRPr lang="en-CA"/>
        </a:p>
      </dgm:t>
    </dgm:pt>
    <dgm:pt modelId="{14A2B582-F3D9-4A7E-A9E6-2F3B66098E22}" type="sibTrans" cxnId="{69050D06-C71D-4633-AD26-32ACFC19C06C}">
      <dgm:prSet/>
      <dgm:spPr/>
      <dgm:t>
        <a:bodyPr/>
        <a:lstStyle/>
        <a:p>
          <a:endParaRPr lang="en-CA"/>
        </a:p>
      </dgm:t>
    </dgm:pt>
    <dgm:pt modelId="{9AD010F3-B6B6-426D-BDA4-FCC0DDD4794F}">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Pulso</a:t>
          </a:r>
        </a:p>
      </dgm:t>
    </dgm:pt>
    <dgm:pt modelId="{5D66ED10-FD8C-4796-9D3D-0F546B58B409}" type="parTrans" cxnId="{A1DA24EB-1A0A-4E1B-93D3-77E22C557F3C}">
      <dgm:prSet/>
      <dgm:spPr/>
      <dgm:t>
        <a:bodyPr/>
        <a:lstStyle/>
        <a:p>
          <a:endParaRPr lang="en-CA"/>
        </a:p>
      </dgm:t>
    </dgm:pt>
    <dgm:pt modelId="{6927FBCE-1C8C-4194-B37C-32610F4CF792}" type="sibTrans" cxnId="{A1DA24EB-1A0A-4E1B-93D3-77E22C557F3C}">
      <dgm:prSet/>
      <dgm:spPr/>
      <dgm:t>
        <a:bodyPr/>
        <a:lstStyle/>
        <a:p>
          <a:endParaRPr lang="en-CA"/>
        </a:p>
      </dgm:t>
    </dgm:pt>
    <dgm:pt modelId="{B98FE5F0-E81A-42B4-9D5F-6DD1946EEBB4}">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Presión  arterial</a:t>
          </a:r>
        </a:p>
      </dgm:t>
    </dgm:pt>
    <dgm:pt modelId="{2B6EE3DB-4B70-47C1-957C-BD50BD9F3E35}" type="parTrans" cxnId="{AF624987-CC6B-4819-A6BF-BDEE13FCFD3F}">
      <dgm:prSet/>
      <dgm:spPr/>
      <dgm:t>
        <a:bodyPr/>
        <a:lstStyle/>
        <a:p>
          <a:endParaRPr lang="en-CA"/>
        </a:p>
      </dgm:t>
    </dgm:pt>
    <dgm:pt modelId="{0C2A6E65-FF1B-4EAC-93F4-BD5B3F757CF3}" type="sibTrans" cxnId="{AF624987-CC6B-4819-A6BF-BDEE13FCFD3F}">
      <dgm:prSet/>
      <dgm:spPr/>
      <dgm:t>
        <a:bodyPr/>
        <a:lstStyle/>
        <a:p>
          <a:endParaRPr lang="en-CA"/>
        </a:p>
      </dgm:t>
    </dgm:pt>
    <dgm:pt modelId="{F2380CB5-0122-4BB0-A292-559549C18EC6}">
      <dgm:prSet/>
      <dgm:spPr>
        <a:gradFill rotWithShape="0">
          <a:gsLst>
            <a:gs pos="52100">
              <a:schemeClr val="accent2"/>
            </a:gs>
            <a:gs pos="0">
              <a:srgbClr val="FF0000"/>
            </a:gs>
            <a:gs pos="100000">
              <a:schemeClr val="accent2">
                <a:lumMod val="60000"/>
                <a:lumOff val="40000"/>
              </a:schemeClr>
            </a:gs>
          </a:gsLst>
          <a:lin ang="0" scaled="1"/>
        </a:gradFill>
      </dgm:spPr>
      <dgm:t>
        <a:bodyPr/>
        <a:lstStyle/>
        <a:p>
          <a:r>
            <a:rPr lang="es-MX" noProof="0" dirty="0" smtClean="0"/>
            <a:t>Dolor</a:t>
          </a:r>
        </a:p>
      </dgm:t>
    </dgm:pt>
    <dgm:pt modelId="{CFA0F778-04C3-450A-9153-FBD7419F58E8}" type="parTrans" cxnId="{EDFA6B5E-4B6E-40E8-8733-F77E20875DDB}">
      <dgm:prSet/>
      <dgm:spPr/>
      <dgm:t>
        <a:bodyPr/>
        <a:lstStyle/>
        <a:p>
          <a:endParaRPr lang="en-CA"/>
        </a:p>
      </dgm:t>
    </dgm:pt>
    <dgm:pt modelId="{002B6A15-E098-4328-9F75-582930C5C9F3}" type="sibTrans" cxnId="{EDFA6B5E-4B6E-40E8-8733-F77E20875DDB}">
      <dgm:prSet/>
      <dgm:spPr/>
      <dgm:t>
        <a:bodyPr/>
        <a:lstStyle/>
        <a:p>
          <a:endParaRPr lang="en-CA"/>
        </a:p>
      </dgm:t>
    </dgm:pt>
    <dgm:pt modelId="{1E1AF3C3-EE2E-46E6-AA6E-BF36CF175B1A}" type="pres">
      <dgm:prSet presAssocID="{D1FE892F-09E7-4C18-8024-660D28593B94}" presName="Name0" presStyleCnt="0">
        <dgm:presLayoutVars>
          <dgm:dir/>
          <dgm:resizeHandles val="exact"/>
        </dgm:presLayoutVars>
      </dgm:prSet>
      <dgm:spPr/>
      <dgm:t>
        <a:bodyPr/>
        <a:lstStyle/>
        <a:p>
          <a:endParaRPr lang="en-CA"/>
        </a:p>
      </dgm:t>
    </dgm:pt>
    <dgm:pt modelId="{E5A3C95D-DE42-4853-8A64-A6DCF5ADCF19}" type="pres">
      <dgm:prSet presAssocID="{AAF9B0EB-9571-43C7-A27E-0A56AB9E294D}" presName="composite" presStyleCnt="0"/>
      <dgm:spPr/>
    </dgm:pt>
    <dgm:pt modelId="{C0121C31-991E-4059-A142-0D61F957B959}" type="pres">
      <dgm:prSet presAssocID="{AAF9B0EB-9571-43C7-A27E-0A56AB9E294D}" presName="rect1" presStyleLbl="bgImgPlace1" presStyleIdx="0" presStyleCnt="5" custScaleX="43757" custScaleY="66211" custLinFactX="100000" custLinFactNeighborX="130325" custLinFactNeighborY="-83"/>
      <dgm:spPr>
        <a:blipFill rotWithShape="1">
          <a:blip xmlns:r="http://schemas.openxmlformats.org/officeDocument/2006/relationships" r:embed="rId1"/>
          <a:stretch>
            <a:fillRect/>
          </a:stretch>
        </a:blipFill>
      </dgm:spPr>
    </dgm:pt>
    <dgm:pt modelId="{1A3C396C-D012-4C61-A828-A43F51C5D625}" type="pres">
      <dgm:prSet presAssocID="{AAF9B0EB-9571-43C7-A27E-0A56AB9E294D}" presName="wedgeRectCallout1" presStyleLbl="node1" presStyleIdx="0" presStyleCnt="5" custLinFactX="100000" custLinFactNeighborX="160922" custLinFactNeighborY="-1710">
        <dgm:presLayoutVars>
          <dgm:bulletEnabled val="1"/>
        </dgm:presLayoutVars>
      </dgm:prSet>
      <dgm:spPr/>
      <dgm:t>
        <a:bodyPr/>
        <a:lstStyle/>
        <a:p>
          <a:endParaRPr lang="en-CA"/>
        </a:p>
      </dgm:t>
    </dgm:pt>
    <dgm:pt modelId="{6064F14F-D2E6-436E-AABC-DAE98CC8CE2B}" type="pres">
      <dgm:prSet presAssocID="{AC664724-0C6C-46CE-8865-3D003348C4F9}" presName="sibTrans" presStyleCnt="0"/>
      <dgm:spPr/>
    </dgm:pt>
    <dgm:pt modelId="{98632329-61CA-4654-97ED-B6EA33040B2B}" type="pres">
      <dgm:prSet presAssocID="{6A11D43F-EC58-4591-B9B8-A1DC0D99F7D1}" presName="composite" presStyleCnt="0"/>
      <dgm:spPr/>
    </dgm:pt>
    <dgm:pt modelId="{0E618A2A-096B-4AB9-85CF-8CF376A1B4E1}" type="pres">
      <dgm:prSet presAssocID="{6A11D43F-EC58-4591-B9B8-A1DC0D99F7D1}" presName="rect1" presStyleLbl="bgImgPlace1" presStyleIdx="1" presStyleCnt="5" custScaleX="43757" custScaleY="66211" custLinFactX="-43998" custLinFactNeighborX="-100000" custLinFactNeighborY="-83"/>
      <dgm:spPr>
        <a:blipFill rotWithShape="1">
          <a:blip xmlns:r="http://schemas.openxmlformats.org/officeDocument/2006/relationships" r:embed="rId2"/>
          <a:stretch>
            <a:fillRect/>
          </a:stretch>
        </a:blipFill>
      </dgm:spPr>
    </dgm:pt>
    <dgm:pt modelId="{10AB1F27-E194-4561-9F18-8E2F2BD920A5}" type="pres">
      <dgm:prSet presAssocID="{6A11D43F-EC58-4591-B9B8-A1DC0D99F7D1}" presName="wedgeRectCallout1" presStyleLbl="node1" presStyleIdx="1" presStyleCnt="5" custLinFactX="-54810" custLinFactNeighborX="-100000" custLinFactNeighborY="-1710">
        <dgm:presLayoutVars>
          <dgm:bulletEnabled val="1"/>
        </dgm:presLayoutVars>
      </dgm:prSet>
      <dgm:spPr/>
      <dgm:t>
        <a:bodyPr/>
        <a:lstStyle/>
        <a:p>
          <a:endParaRPr lang="en-CA"/>
        </a:p>
      </dgm:t>
    </dgm:pt>
    <dgm:pt modelId="{463FFE1B-C262-49DA-94C1-75F7CD3512DE}" type="pres">
      <dgm:prSet presAssocID="{14A2B582-F3D9-4A7E-A9E6-2F3B66098E22}" presName="sibTrans" presStyleCnt="0"/>
      <dgm:spPr/>
    </dgm:pt>
    <dgm:pt modelId="{559E8544-4CF2-45DD-AC93-F73D9CC7B4DD}" type="pres">
      <dgm:prSet presAssocID="{9AD010F3-B6B6-426D-BDA4-FCC0DDD4794F}" presName="composite" presStyleCnt="0"/>
      <dgm:spPr/>
    </dgm:pt>
    <dgm:pt modelId="{5F6156F6-FFAB-428D-AF82-8C5D38257837}" type="pres">
      <dgm:prSet presAssocID="{9AD010F3-B6B6-426D-BDA4-FCC0DDD4794F}" presName="rect1" presStyleLbl="bgImgPlace1" presStyleIdx="2" presStyleCnt="5" custScaleX="43757" custScaleY="66211" custLinFactX="-47337" custLinFactNeighborX="-100000"/>
      <dgm:spPr>
        <a:blipFill rotWithShape="1">
          <a:blip xmlns:r="http://schemas.openxmlformats.org/officeDocument/2006/relationships" r:embed="rId3"/>
          <a:stretch>
            <a:fillRect/>
          </a:stretch>
        </a:blipFill>
      </dgm:spPr>
      <dgm:t>
        <a:bodyPr/>
        <a:lstStyle/>
        <a:p>
          <a:endParaRPr lang="en-CA"/>
        </a:p>
      </dgm:t>
    </dgm:pt>
    <dgm:pt modelId="{570351D5-9C15-4B16-9517-9DF69157A4A3}" type="pres">
      <dgm:prSet presAssocID="{9AD010F3-B6B6-426D-BDA4-FCC0DDD4794F}" presName="wedgeRectCallout1" presStyleLbl="node1" presStyleIdx="2" presStyleCnt="5" custLinFactX="-66500" custLinFactNeighborX="-100000" custLinFactNeighborY="1990">
        <dgm:presLayoutVars>
          <dgm:bulletEnabled val="1"/>
        </dgm:presLayoutVars>
      </dgm:prSet>
      <dgm:spPr/>
      <dgm:t>
        <a:bodyPr/>
        <a:lstStyle/>
        <a:p>
          <a:endParaRPr lang="en-CA"/>
        </a:p>
      </dgm:t>
    </dgm:pt>
    <dgm:pt modelId="{9891B013-176C-4F2A-A9AD-638B536EB3C2}" type="pres">
      <dgm:prSet presAssocID="{6927FBCE-1C8C-4194-B37C-32610F4CF792}" presName="sibTrans" presStyleCnt="0"/>
      <dgm:spPr/>
    </dgm:pt>
    <dgm:pt modelId="{3D8CA943-AFC3-4311-B008-F4B7560534A9}" type="pres">
      <dgm:prSet presAssocID="{B98FE5F0-E81A-42B4-9D5F-6DD1946EEBB4}" presName="composite" presStyleCnt="0"/>
      <dgm:spPr/>
    </dgm:pt>
    <dgm:pt modelId="{998CB861-F74C-4E09-93C7-A601E27B2D8E}" type="pres">
      <dgm:prSet presAssocID="{B98FE5F0-E81A-42B4-9D5F-6DD1946EEBB4}" presName="rect1" presStyleLbl="bgImgPlace1" presStyleIdx="3" presStyleCnt="5" custScaleX="43757" custScaleY="66211" custLinFactX="12083" custLinFactY="-35298" custLinFactNeighborX="100000" custLinFactNeighborY="-100000"/>
      <dgm:spPr>
        <a:blipFill rotWithShape="1">
          <a:blip xmlns:r="http://schemas.openxmlformats.org/officeDocument/2006/relationships" r:embed="rId4"/>
          <a:stretch>
            <a:fillRect/>
          </a:stretch>
        </a:blipFill>
      </dgm:spPr>
    </dgm:pt>
    <dgm:pt modelId="{0B974417-3A10-40CE-9FE6-217B74ABC027}" type="pres">
      <dgm:prSet presAssocID="{B98FE5F0-E81A-42B4-9D5F-6DD1946EEBB4}" presName="wedgeRectCallout1" presStyleLbl="node1" presStyleIdx="3" presStyleCnt="5" custLinFactX="21926" custLinFactY="-183913" custLinFactNeighborX="100000" custLinFactNeighborY="-200000">
        <dgm:presLayoutVars>
          <dgm:bulletEnabled val="1"/>
        </dgm:presLayoutVars>
      </dgm:prSet>
      <dgm:spPr/>
      <dgm:t>
        <a:bodyPr/>
        <a:lstStyle/>
        <a:p>
          <a:endParaRPr lang="en-CA"/>
        </a:p>
      </dgm:t>
    </dgm:pt>
    <dgm:pt modelId="{FA2086BC-F6C3-4123-B172-4F7F35971711}" type="pres">
      <dgm:prSet presAssocID="{0C2A6E65-FF1B-4EAC-93F4-BD5B3F757CF3}" presName="sibTrans" presStyleCnt="0"/>
      <dgm:spPr/>
    </dgm:pt>
    <dgm:pt modelId="{E6DE6B64-70E5-4CF1-B055-07A0D41C2201}" type="pres">
      <dgm:prSet presAssocID="{F2380CB5-0122-4BB0-A292-559549C18EC6}" presName="composite" presStyleCnt="0"/>
      <dgm:spPr/>
    </dgm:pt>
    <dgm:pt modelId="{A29D4025-BDF8-4560-8FAD-7484FE94BFA4}" type="pres">
      <dgm:prSet presAssocID="{F2380CB5-0122-4BB0-A292-559549C18EC6}" presName="rect1" presStyleLbl="bgImgPlace1" presStyleIdx="4" presStyleCnt="5" custScaleX="125039" custScaleY="124652" custLinFactNeighborX="-53118" custLinFactNeighborY="-3104"/>
      <dgm:spPr>
        <a:blipFill rotWithShape="1">
          <a:blip xmlns:r="http://schemas.openxmlformats.org/officeDocument/2006/relationships" r:embed="rId5"/>
          <a:stretch>
            <a:fillRect/>
          </a:stretch>
        </a:blipFill>
      </dgm:spPr>
      <dgm:t>
        <a:bodyPr/>
        <a:lstStyle/>
        <a:p>
          <a:endParaRPr lang="en-US"/>
        </a:p>
      </dgm:t>
    </dgm:pt>
    <dgm:pt modelId="{D4FDD591-B216-4670-8FEF-72D1286BAA7F}" type="pres">
      <dgm:prSet presAssocID="{F2380CB5-0122-4BB0-A292-559549C18EC6}" presName="wedgeRectCallout1" presStyleLbl="node1" presStyleIdx="4" presStyleCnt="5" custLinFactNeighborX="-65737" custLinFactNeighborY="31103">
        <dgm:presLayoutVars>
          <dgm:bulletEnabled val="1"/>
        </dgm:presLayoutVars>
      </dgm:prSet>
      <dgm:spPr/>
      <dgm:t>
        <a:bodyPr/>
        <a:lstStyle/>
        <a:p>
          <a:endParaRPr lang="en-CA"/>
        </a:p>
      </dgm:t>
    </dgm:pt>
  </dgm:ptLst>
  <dgm:cxnLst>
    <dgm:cxn modelId="{A1DA24EB-1A0A-4E1B-93D3-77E22C557F3C}" srcId="{D1FE892F-09E7-4C18-8024-660D28593B94}" destId="{9AD010F3-B6B6-426D-BDA4-FCC0DDD4794F}" srcOrd="2" destOrd="0" parTransId="{5D66ED10-FD8C-4796-9D3D-0F546B58B409}" sibTransId="{6927FBCE-1C8C-4194-B37C-32610F4CF792}"/>
    <dgm:cxn modelId="{54307F63-F650-48D4-97F7-A4460E254BE7}" type="presOf" srcId="{F2380CB5-0122-4BB0-A292-559549C18EC6}" destId="{D4FDD591-B216-4670-8FEF-72D1286BAA7F}" srcOrd="0" destOrd="0" presId="urn:microsoft.com/office/officeart/2008/layout/BendingPictureCaptionList"/>
    <dgm:cxn modelId="{AF624987-CC6B-4819-A6BF-BDEE13FCFD3F}" srcId="{D1FE892F-09E7-4C18-8024-660D28593B94}" destId="{B98FE5F0-E81A-42B4-9D5F-6DD1946EEBB4}" srcOrd="3" destOrd="0" parTransId="{2B6EE3DB-4B70-47C1-957C-BD50BD9F3E35}" sibTransId="{0C2A6E65-FF1B-4EAC-93F4-BD5B3F757CF3}"/>
    <dgm:cxn modelId="{EDFA6B5E-4B6E-40E8-8733-F77E20875DDB}" srcId="{D1FE892F-09E7-4C18-8024-660D28593B94}" destId="{F2380CB5-0122-4BB0-A292-559549C18EC6}" srcOrd="4" destOrd="0" parTransId="{CFA0F778-04C3-450A-9153-FBD7419F58E8}" sibTransId="{002B6A15-E098-4328-9F75-582930C5C9F3}"/>
    <dgm:cxn modelId="{69050D06-C71D-4633-AD26-32ACFC19C06C}" srcId="{D1FE892F-09E7-4C18-8024-660D28593B94}" destId="{6A11D43F-EC58-4591-B9B8-A1DC0D99F7D1}" srcOrd="1" destOrd="0" parTransId="{49DFFD38-E1E5-489E-ACC4-D6AA7CC67680}" sibTransId="{14A2B582-F3D9-4A7E-A9E6-2F3B66098E22}"/>
    <dgm:cxn modelId="{5C52A547-6E16-4268-9499-CE722ECB4203}" type="presOf" srcId="{B98FE5F0-E81A-42B4-9D5F-6DD1946EEBB4}" destId="{0B974417-3A10-40CE-9FE6-217B74ABC027}" srcOrd="0" destOrd="0" presId="urn:microsoft.com/office/officeart/2008/layout/BendingPictureCaptionList"/>
    <dgm:cxn modelId="{803DEB6E-008D-46AA-BDAB-1EF87AC3C809}" type="presOf" srcId="{9AD010F3-B6B6-426D-BDA4-FCC0DDD4794F}" destId="{570351D5-9C15-4B16-9517-9DF69157A4A3}" srcOrd="0" destOrd="0" presId="urn:microsoft.com/office/officeart/2008/layout/BendingPictureCaptionList"/>
    <dgm:cxn modelId="{4198143E-8418-4E94-9A6A-E7750E5344DA}" srcId="{D1FE892F-09E7-4C18-8024-660D28593B94}" destId="{AAF9B0EB-9571-43C7-A27E-0A56AB9E294D}" srcOrd="0" destOrd="0" parTransId="{4D40BA10-F253-4DA2-A3B9-67068343FF3A}" sibTransId="{AC664724-0C6C-46CE-8865-3D003348C4F9}"/>
    <dgm:cxn modelId="{E5C207EE-1BCA-4569-910C-32B06E7B8051}" type="presOf" srcId="{D1FE892F-09E7-4C18-8024-660D28593B94}" destId="{1E1AF3C3-EE2E-46E6-AA6E-BF36CF175B1A}" srcOrd="0" destOrd="0" presId="urn:microsoft.com/office/officeart/2008/layout/BendingPictureCaptionList"/>
    <dgm:cxn modelId="{48EE6BD7-CB88-443D-93AB-0D6F7F490EDD}" type="presOf" srcId="{AAF9B0EB-9571-43C7-A27E-0A56AB9E294D}" destId="{1A3C396C-D012-4C61-A828-A43F51C5D625}" srcOrd="0" destOrd="0" presId="urn:microsoft.com/office/officeart/2008/layout/BendingPictureCaptionList"/>
    <dgm:cxn modelId="{E36C7598-7511-48A1-8A4B-212A1C0A4803}" type="presOf" srcId="{6A11D43F-EC58-4591-B9B8-A1DC0D99F7D1}" destId="{10AB1F27-E194-4561-9F18-8E2F2BD920A5}" srcOrd="0" destOrd="0" presId="urn:microsoft.com/office/officeart/2008/layout/BendingPictureCaptionList"/>
    <dgm:cxn modelId="{DECC4EC6-E220-4D4D-B556-904EB69F0006}" type="presParOf" srcId="{1E1AF3C3-EE2E-46E6-AA6E-BF36CF175B1A}" destId="{E5A3C95D-DE42-4853-8A64-A6DCF5ADCF19}" srcOrd="0" destOrd="0" presId="urn:microsoft.com/office/officeart/2008/layout/BendingPictureCaptionList"/>
    <dgm:cxn modelId="{52CC809A-0B58-4EA1-A251-1E4167C6EED5}" type="presParOf" srcId="{E5A3C95D-DE42-4853-8A64-A6DCF5ADCF19}" destId="{C0121C31-991E-4059-A142-0D61F957B959}" srcOrd="0" destOrd="0" presId="urn:microsoft.com/office/officeart/2008/layout/BendingPictureCaptionList"/>
    <dgm:cxn modelId="{F4DB2C54-41ED-4CB4-A6B6-65765FA2997F}" type="presParOf" srcId="{E5A3C95D-DE42-4853-8A64-A6DCF5ADCF19}" destId="{1A3C396C-D012-4C61-A828-A43F51C5D625}" srcOrd="1" destOrd="0" presId="urn:microsoft.com/office/officeart/2008/layout/BendingPictureCaptionList"/>
    <dgm:cxn modelId="{DFF86155-FAF2-4D49-AF1A-EAB4F68850D3}" type="presParOf" srcId="{1E1AF3C3-EE2E-46E6-AA6E-BF36CF175B1A}" destId="{6064F14F-D2E6-436E-AABC-DAE98CC8CE2B}" srcOrd="1" destOrd="0" presId="urn:microsoft.com/office/officeart/2008/layout/BendingPictureCaptionList"/>
    <dgm:cxn modelId="{DBAE130C-8985-4BCE-8AA6-088E1704B553}" type="presParOf" srcId="{1E1AF3C3-EE2E-46E6-AA6E-BF36CF175B1A}" destId="{98632329-61CA-4654-97ED-B6EA33040B2B}" srcOrd="2" destOrd="0" presId="urn:microsoft.com/office/officeart/2008/layout/BendingPictureCaptionList"/>
    <dgm:cxn modelId="{F6926824-F6D7-43C5-AEE1-23D4E7A33DBD}" type="presParOf" srcId="{98632329-61CA-4654-97ED-B6EA33040B2B}" destId="{0E618A2A-096B-4AB9-85CF-8CF376A1B4E1}" srcOrd="0" destOrd="0" presId="urn:microsoft.com/office/officeart/2008/layout/BendingPictureCaptionList"/>
    <dgm:cxn modelId="{6F4B8270-F598-4247-9302-3E3DA747254D}" type="presParOf" srcId="{98632329-61CA-4654-97ED-B6EA33040B2B}" destId="{10AB1F27-E194-4561-9F18-8E2F2BD920A5}" srcOrd="1" destOrd="0" presId="urn:microsoft.com/office/officeart/2008/layout/BendingPictureCaptionList"/>
    <dgm:cxn modelId="{8DD74377-5FF5-4CF8-869C-29820843CB2E}" type="presParOf" srcId="{1E1AF3C3-EE2E-46E6-AA6E-BF36CF175B1A}" destId="{463FFE1B-C262-49DA-94C1-75F7CD3512DE}" srcOrd="3" destOrd="0" presId="urn:microsoft.com/office/officeart/2008/layout/BendingPictureCaptionList"/>
    <dgm:cxn modelId="{1B41BCEB-69AA-4A81-AD6E-4511C2CBEC20}" type="presParOf" srcId="{1E1AF3C3-EE2E-46E6-AA6E-BF36CF175B1A}" destId="{559E8544-4CF2-45DD-AC93-F73D9CC7B4DD}" srcOrd="4" destOrd="0" presId="urn:microsoft.com/office/officeart/2008/layout/BendingPictureCaptionList"/>
    <dgm:cxn modelId="{B16C6C3A-E695-4AFF-A7A9-869CD2731A64}" type="presParOf" srcId="{559E8544-4CF2-45DD-AC93-F73D9CC7B4DD}" destId="{5F6156F6-FFAB-428D-AF82-8C5D38257837}" srcOrd="0" destOrd="0" presId="urn:microsoft.com/office/officeart/2008/layout/BendingPictureCaptionList"/>
    <dgm:cxn modelId="{3BF8F15E-8AFE-464D-B83C-A76D8A07E21F}" type="presParOf" srcId="{559E8544-4CF2-45DD-AC93-F73D9CC7B4DD}" destId="{570351D5-9C15-4B16-9517-9DF69157A4A3}" srcOrd="1" destOrd="0" presId="urn:microsoft.com/office/officeart/2008/layout/BendingPictureCaptionList"/>
    <dgm:cxn modelId="{1A52E970-4FE1-41E0-A13C-EB05D376E32F}" type="presParOf" srcId="{1E1AF3C3-EE2E-46E6-AA6E-BF36CF175B1A}" destId="{9891B013-176C-4F2A-A9AD-638B536EB3C2}" srcOrd="5" destOrd="0" presId="urn:microsoft.com/office/officeart/2008/layout/BendingPictureCaptionList"/>
    <dgm:cxn modelId="{737DABCB-5077-467B-9F2D-18BB65EE3CF0}" type="presParOf" srcId="{1E1AF3C3-EE2E-46E6-AA6E-BF36CF175B1A}" destId="{3D8CA943-AFC3-4311-B008-F4B7560534A9}" srcOrd="6" destOrd="0" presId="urn:microsoft.com/office/officeart/2008/layout/BendingPictureCaptionList"/>
    <dgm:cxn modelId="{D4FE7EC0-54F9-4563-AFD3-072983B41CFF}" type="presParOf" srcId="{3D8CA943-AFC3-4311-B008-F4B7560534A9}" destId="{998CB861-F74C-4E09-93C7-A601E27B2D8E}" srcOrd="0" destOrd="0" presId="urn:microsoft.com/office/officeart/2008/layout/BendingPictureCaptionList"/>
    <dgm:cxn modelId="{71E6E1B3-D60A-474E-80D1-52557DCEACAB}" type="presParOf" srcId="{3D8CA943-AFC3-4311-B008-F4B7560534A9}" destId="{0B974417-3A10-40CE-9FE6-217B74ABC027}" srcOrd="1" destOrd="0" presId="urn:microsoft.com/office/officeart/2008/layout/BendingPictureCaptionList"/>
    <dgm:cxn modelId="{6DF20CD3-2F9D-48BE-B19F-8FD64BA63604}" type="presParOf" srcId="{1E1AF3C3-EE2E-46E6-AA6E-BF36CF175B1A}" destId="{FA2086BC-F6C3-4123-B172-4F7F35971711}" srcOrd="7" destOrd="0" presId="urn:microsoft.com/office/officeart/2008/layout/BendingPictureCaptionList"/>
    <dgm:cxn modelId="{D7C91C24-0985-416E-A1C4-1146931C827D}" type="presParOf" srcId="{1E1AF3C3-EE2E-46E6-AA6E-BF36CF175B1A}" destId="{E6DE6B64-70E5-4CF1-B055-07A0D41C2201}" srcOrd="8" destOrd="0" presId="urn:microsoft.com/office/officeart/2008/layout/BendingPictureCaptionList"/>
    <dgm:cxn modelId="{4CAB92B9-BB3C-4473-B01A-532F94CC3D48}" type="presParOf" srcId="{E6DE6B64-70E5-4CF1-B055-07A0D41C2201}" destId="{A29D4025-BDF8-4560-8FAD-7484FE94BFA4}" srcOrd="0" destOrd="0" presId="urn:microsoft.com/office/officeart/2008/layout/BendingPictureCaptionList"/>
    <dgm:cxn modelId="{698E8AF7-21C0-4E4F-BE65-2DBF462BDEC7}" type="presParOf" srcId="{E6DE6B64-70E5-4CF1-B055-07A0D41C2201}" destId="{D4FDD591-B216-4670-8FEF-72D1286BAA7F}"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692A6-D4E8-465C-BF59-791A1994186D}" type="doc">
      <dgm:prSet loTypeId="urn:microsoft.com/office/officeart/2005/8/layout/vList3#1" loCatId="picture" qsTypeId="urn:microsoft.com/office/officeart/2005/8/quickstyle/simple1" qsCatId="simple" csTypeId="urn:microsoft.com/office/officeart/2005/8/colors/accent1_2" csCatId="accent1" phldr="1"/>
      <dgm:spPr/>
    </dgm:pt>
    <dgm:pt modelId="{9ED4ACB8-0D1A-48C6-B8A5-66B412A2FE55}">
      <dgm:prSet phldrT="[Text]" custT="1"/>
      <dgm:spPr>
        <a:gradFill flip="none" rotWithShape="0">
          <a:gsLst>
            <a:gs pos="52100">
              <a:schemeClr val="accent1">
                <a:lumMod val="75000"/>
              </a:schemeClr>
            </a:gs>
            <a:gs pos="0">
              <a:srgbClr val="0092FF"/>
            </a:gs>
            <a:gs pos="100000">
              <a:schemeClr val="bg2">
                <a:lumMod val="25000"/>
                <a:lumOff val="75000"/>
              </a:schemeClr>
            </a:gs>
          </a:gsLst>
          <a:lin ang="0" scaled="1"/>
          <a:tileRect/>
        </a:gradFill>
      </dgm:spPr>
      <dgm:t>
        <a:bodyPr/>
        <a:lstStyle/>
        <a:p>
          <a:r>
            <a:rPr lang="es-MX" sz="2000" b="1" u="sng" noProof="0" dirty="0" smtClean="0"/>
            <a:t>Papel protector:</a:t>
          </a:r>
          <a:r>
            <a:rPr lang="es-MX" sz="2000" b="1" noProof="0" dirty="0" smtClean="0"/>
            <a:t> sistema de alerta vital temprano</a:t>
          </a:r>
          <a:endParaRPr lang="es-MX" sz="2000" b="1" noProof="0" dirty="0"/>
        </a:p>
      </dgm:t>
    </dgm:pt>
    <dgm:pt modelId="{EABAD7E2-5D08-4D9E-8102-C49B42234B8A}" type="parTrans" cxnId="{535068A2-43C8-4CB6-ADBA-0FCFC1F57B8E}">
      <dgm:prSet/>
      <dgm:spPr/>
      <dgm:t>
        <a:bodyPr/>
        <a:lstStyle/>
        <a:p>
          <a:endParaRPr lang="en-CA"/>
        </a:p>
      </dgm:t>
    </dgm:pt>
    <dgm:pt modelId="{A36B5BBA-4924-4ADE-A03F-4B1CAD429CA6}" type="sibTrans" cxnId="{535068A2-43C8-4CB6-ADBA-0FCFC1F57B8E}">
      <dgm:prSet/>
      <dgm:spPr/>
      <dgm:t>
        <a:bodyPr/>
        <a:lstStyle/>
        <a:p>
          <a:endParaRPr lang="en-CA"/>
        </a:p>
      </dgm:t>
    </dgm:pt>
    <dgm:pt modelId="{C11F6C84-3458-445D-AE87-EF92EFFAB6AF}">
      <dgm:prSet phldrT="[Tex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2000" b="1" u="sng" noProof="0" dirty="0" smtClean="0"/>
            <a:t>Experiencia no placentera: </a:t>
          </a:r>
          <a:endParaRPr lang="es-MX" sz="2000" b="1" u="sng" noProof="0" dirty="0"/>
        </a:p>
      </dgm:t>
    </dgm:pt>
    <dgm:pt modelId="{CA2F6358-9637-4DB1-B459-10C50AD5C2BA}" type="parTrans" cxnId="{ADBF6124-4312-4B12-96EE-9A1C4ADB8692}">
      <dgm:prSet/>
      <dgm:spPr/>
      <dgm:t>
        <a:bodyPr/>
        <a:lstStyle/>
        <a:p>
          <a:endParaRPr lang="en-CA"/>
        </a:p>
      </dgm:t>
    </dgm:pt>
    <dgm:pt modelId="{F6782C22-A064-4476-9E79-E4E2C6191F49}" type="sibTrans" cxnId="{ADBF6124-4312-4B12-96EE-9A1C4ADB8692}">
      <dgm:prSet/>
      <dgm:spPr/>
      <dgm:t>
        <a:bodyPr/>
        <a:lstStyle/>
        <a:p>
          <a:endParaRPr lang="en-CA"/>
        </a:p>
      </dgm:t>
    </dgm:pt>
    <dgm:pt modelId="{C879B1B7-8E5F-4BD0-B932-D00C93DBBBD0}">
      <dgm:prSet phldrT="[Tex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2000" b="1" u="sng" noProof="0" dirty="0" smtClean="0"/>
            <a:t>Respuesta inadecuada</a:t>
          </a:r>
          <a:r>
            <a:rPr lang="es-MX" sz="2000" b="0" u="sng" noProof="0" dirty="0" smtClean="0"/>
            <a:t>:</a:t>
          </a:r>
          <a:endParaRPr lang="es-MX" sz="2000" b="0" u="sng" noProof="0" dirty="0"/>
        </a:p>
      </dgm:t>
    </dgm:pt>
    <dgm:pt modelId="{1353098B-CAD1-41CF-9F0A-14534C0FC2C4}" type="parTrans" cxnId="{C2336C49-AD22-4275-845C-483E462486D2}">
      <dgm:prSet/>
      <dgm:spPr/>
      <dgm:t>
        <a:bodyPr/>
        <a:lstStyle/>
        <a:p>
          <a:endParaRPr lang="en-CA"/>
        </a:p>
      </dgm:t>
    </dgm:pt>
    <dgm:pt modelId="{A63BF798-2ECB-47E1-97A2-F504509916E2}" type="sibTrans" cxnId="{C2336C49-AD22-4275-845C-483E462486D2}">
      <dgm:prSet/>
      <dgm:spPr/>
      <dgm:t>
        <a:bodyPr/>
        <a:lstStyle/>
        <a:p>
          <a:endParaRPr lang="en-CA"/>
        </a:p>
      </dgm:t>
    </dgm:pt>
    <dgm:pt modelId="{919CA316-1612-406E-9174-1C447DB941DA}">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El dolor continuo  sin alivio puede afectar  el estado físico (por ejemplo, sistemas cardiovascular, renal, gastrointestinal, etc.)  y psicológico.</a:t>
          </a:r>
          <a:endParaRPr lang="es-MX" sz="1600" noProof="0" dirty="0"/>
        </a:p>
      </dgm:t>
    </dgm:pt>
    <dgm:pt modelId="{EAA6BAB2-DB19-45C6-91FE-109D63E069B2}" type="parTrans" cxnId="{80712148-4A94-423B-A5D9-47FE7166CFA4}">
      <dgm:prSet/>
      <dgm:spPr/>
      <dgm:t>
        <a:bodyPr/>
        <a:lstStyle/>
        <a:p>
          <a:endParaRPr lang="en-CA"/>
        </a:p>
      </dgm:t>
    </dgm:pt>
    <dgm:pt modelId="{7384F87A-E289-486A-B40B-D4D18C9255DB}" type="sibTrans" cxnId="{80712148-4A94-423B-A5D9-47FE7166CFA4}">
      <dgm:prSet/>
      <dgm:spPr/>
      <dgm:t>
        <a:bodyPr/>
        <a:lstStyle/>
        <a:p>
          <a:endParaRPr lang="en-CA"/>
        </a:p>
      </dgm:t>
    </dgm:pt>
    <dgm:pt modelId="{A3A78F6C-BAD3-427A-8E37-5FFEDC803825}">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No protector</a:t>
          </a:r>
          <a:endParaRPr lang="es-MX" sz="1600" noProof="0" dirty="0"/>
        </a:p>
      </dgm:t>
    </dgm:pt>
    <dgm:pt modelId="{9B8B194B-1292-4B6B-8E29-CE2B7DAA61CD}" type="parTrans" cxnId="{DAE8667C-66CF-4F46-927A-CA00C0651AA5}">
      <dgm:prSet/>
      <dgm:spPr/>
      <dgm:t>
        <a:bodyPr/>
        <a:lstStyle/>
        <a:p>
          <a:endParaRPr lang="en-CA"/>
        </a:p>
      </dgm:t>
    </dgm:pt>
    <dgm:pt modelId="{B3DB6AF8-DA54-48EC-BD6A-DBE3C13CEFA9}" type="sibTrans" cxnId="{DAE8667C-66CF-4F46-927A-CA00C0651AA5}">
      <dgm:prSet/>
      <dgm:spPr/>
      <dgm:t>
        <a:bodyPr/>
        <a:lstStyle/>
        <a:p>
          <a:endParaRPr lang="en-CA"/>
        </a:p>
      </dgm:t>
    </dgm:pt>
    <dgm:pt modelId="{E0067983-8EE3-4627-A563-42C3EA0BA973}">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Disminuye la calidad de vida</a:t>
          </a:r>
          <a:endParaRPr lang="es-MX" sz="1600" noProof="0" dirty="0"/>
        </a:p>
      </dgm:t>
    </dgm:pt>
    <dgm:pt modelId="{8F3BEF12-C91A-4AAB-B946-614A4600F737}" type="parTrans" cxnId="{2391580B-9950-4AD5-B8BA-5FB35D9C6CD5}">
      <dgm:prSet/>
      <dgm:spPr/>
      <dgm:t>
        <a:bodyPr/>
        <a:lstStyle/>
        <a:p>
          <a:endParaRPr lang="en-CA"/>
        </a:p>
      </dgm:t>
    </dgm:pt>
    <dgm:pt modelId="{E143F4DC-08C7-48E6-93B8-8866D208BF27}" type="sibTrans" cxnId="{2391580B-9950-4AD5-B8BA-5FB35D9C6CD5}">
      <dgm:prSet/>
      <dgm:spPr/>
      <dgm:t>
        <a:bodyPr/>
        <a:lstStyle/>
        <a:p>
          <a:endParaRPr lang="en-CA"/>
        </a:p>
      </dgm:t>
    </dgm:pt>
    <dgm:pt modelId="{AC605155-B024-478C-B6C8-056FEA9D218F}">
      <dgm:prSet custT="1"/>
      <dgm:spPr>
        <a:gradFill flip="none" rotWithShape="0">
          <a:gsLst>
            <a:gs pos="52100">
              <a:schemeClr val="accent1">
                <a:lumMod val="75000"/>
              </a:schemeClr>
            </a:gs>
            <a:gs pos="0">
              <a:srgbClr val="0092FF"/>
            </a:gs>
            <a:gs pos="100000">
              <a:schemeClr val="bg2">
                <a:lumMod val="25000"/>
                <a:lumOff val="75000"/>
              </a:schemeClr>
            </a:gs>
          </a:gsLst>
          <a:lin ang="0" scaled="1"/>
          <a:tileRect/>
        </a:gradFill>
      </dgm:spPr>
      <dgm:t>
        <a:bodyPr/>
        <a:lstStyle/>
        <a:p>
          <a:r>
            <a:rPr lang="es-MX" sz="1600" noProof="0" dirty="0" smtClean="0"/>
            <a:t>Sentido de estímulo nocivo</a:t>
          </a:r>
          <a:endParaRPr lang="es-MX" sz="1600" noProof="0" dirty="0"/>
        </a:p>
      </dgm:t>
    </dgm:pt>
    <dgm:pt modelId="{BBEE01B7-1C1D-4635-B45B-9B1EFB1513DD}" type="sibTrans" cxnId="{1A1787B1-B368-4E3D-B927-C445A3C53B64}">
      <dgm:prSet/>
      <dgm:spPr/>
      <dgm:t>
        <a:bodyPr/>
        <a:lstStyle/>
        <a:p>
          <a:endParaRPr lang="en-CA"/>
        </a:p>
      </dgm:t>
    </dgm:pt>
    <dgm:pt modelId="{EE5ACFDB-D80D-4940-87BB-E4F07E660E2F}" type="parTrans" cxnId="{1A1787B1-B368-4E3D-B927-C445A3C53B64}">
      <dgm:prSet/>
      <dgm:spPr/>
      <dgm:t>
        <a:bodyPr/>
        <a:lstStyle/>
        <a:p>
          <a:endParaRPr lang="en-CA"/>
        </a:p>
      </dgm:t>
    </dgm:pt>
    <dgm:pt modelId="{CBF9422F-4F96-46C6-B1A4-DE2921C1D0C9}">
      <dgm:prSet custT="1"/>
      <dgm:spPr>
        <a:gradFill flip="none" rotWithShape="0">
          <a:gsLst>
            <a:gs pos="52100">
              <a:schemeClr val="accent1">
                <a:lumMod val="75000"/>
              </a:schemeClr>
            </a:gs>
            <a:gs pos="0">
              <a:srgbClr val="0092FF"/>
            </a:gs>
            <a:gs pos="100000">
              <a:schemeClr val="bg2">
                <a:lumMod val="25000"/>
                <a:lumOff val="75000"/>
              </a:schemeClr>
            </a:gs>
          </a:gsLst>
          <a:lin ang="0" scaled="1"/>
          <a:tileRect/>
        </a:gradFill>
      </dgm:spPr>
      <dgm:t>
        <a:bodyPr/>
        <a:lstStyle/>
        <a:p>
          <a:r>
            <a:rPr lang="es-MX" sz="1600" noProof="0" dirty="0" smtClean="0"/>
            <a:t>Desencadena el reflejo de retiro y aumenta la sensibilidad después del daño tisular para reducir un mayor daño</a:t>
          </a:r>
          <a:endParaRPr lang="es-MX" sz="1600" noProof="0" dirty="0"/>
        </a:p>
      </dgm:t>
    </dgm:pt>
    <dgm:pt modelId="{DFCDE0C8-8226-4A50-9D22-6A34FDE100B3}" type="parTrans" cxnId="{59854AA3-5595-4894-8865-1C96A7481D05}">
      <dgm:prSet/>
      <dgm:spPr/>
      <dgm:t>
        <a:bodyPr/>
        <a:lstStyle/>
        <a:p>
          <a:endParaRPr lang="en-US"/>
        </a:p>
      </dgm:t>
    </dgm:pt>
    <dgm:pt modelId="{9F9365F2-FD01-4ECC-B4A0-DCF7FB02DF03}" type="sibTrans" cxnId="{59854AA3-5595-4894-8865-1C96A7481D05}">
      <dgm:prSet/>
      <dgm:spPr/>
      <dgm:t>
        <a:bodyPr/>
        <a:lstStyle/>
        <a:p>
          <a:endParaRPr lang="en-US"/>
        </a:p>
      </dgm:t>
    </dgm:pt>
    <dgm:pt modelId="{3A8F1A4D-58CD-44BE-B73B-92F23898A21B}">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Sufrimiento – dimensiones físicas, emocionales y cognitivas</a:t>
          </a:r>
          <a:endParaRPr lang="es-MX" sz="1600" noProof="0" dirty="0"/>
        </a:p>
      </dgm:t>
    </dgm:pt>
    <dgm:pt modelId="{C397CE93-7B86-40A2-BD43-854E31210D8F}" type="parTrans" cxnId="{87B72360-AEA9-4918-BB6F-C776E3845BB9}">
      <dgm:prSet/>
      <dgm:spPr/>
      <dgm:t>
        <a:bodyPr/>
        <a:lstStyle/>
        <a:p>
          <a:endParaRPr lang="en-US"/>
        </a:p>
      </dgm:t>
    </dgm:pt>
    <dgm:pt modelId="{B9B003F6-6397-4678-AB0A-CE8ED138030A}" type="sibTrans" cxnId="{87B72360-AEA9-4918-BB6F-C776E3845BB9}">
      <dgm:prSet/>
      <dgm:spPr/>
      <dgm:t>
        <a:bodyPr/>
        <a:lstStyle/>
        <a:p>
          <a:endParaRPr lang="en-US"/>
        </a:p>
      </dgm:t>
    </dgm:pt>
    <dgm:pt modelId="{BD474519-40C2-400F-AA19-D1FED806ED6E}">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Sensibilización neuropática y central/ dolor disfuncional</a:t>
          </a:r>
          <a:endParaRPr lang="es-MX" sz="1600" noProof="0" dirty="0"/>
        </a:p>
      </dgm:t>
    </dgm:pt>
    <dgm:pt modelId="{49142475-B74C-45A8-9BEE-6A0FF9B10D30}" type="parTrans" cxnId="{C6E96ECB-CBD2-4F58-9262-A4C6D4EB0EE2}">
      <dgm:prSet/>
      <dgm:spPr/>
      <dgm:t>
        <a:bodyPr/>
        <a:lstStyle/>
        <a:p>
          <a:endParaRPr lang="en-US"/>
        </a:p>
      </dgm:t>
    </dgm:pt>
    <dgm:pt modelId="{7924AE75-A623-4136-A2BD-C96B6C8CFEE2}" type="sibTrans" cxnId="{C6E96ECB-CBD2-4F58-9262-A4C6D4EB0EE2}">
      <dgm:prSet/>
      <dgm:spPr/>
      <dgm:t>
        <a:bodyPr/>
        <a:lstStyle/>
        <a:p>
          <a:endParaRPr lang="en-US"/>
        </a:p>
      </dgm:t>
    </dgm:pt>
    <dgm:pt modelId="{F783513E-65DE-4990-AE25-5C55D530552A}" type="pres">
      <dgm:prSet presAssocID="{0F0692A6-D4E8-465C-BF59-791A1994186D}" presName="linearFlow" presStyleCnt="0">
        <dgm:presLayoutVars>
          <dgm:dir/>
          <dgm:resizeHandles val="exact"/>
        </dgm:presLayoutVars>
      </dgm:prSet>
      <dgm:spPr/>
    </dgm:pt>
    <dgm:pt modelId="{9D5AA6E0-9296-4968-B303-ECE5B87AC926}" type="pres">
      <dgm:prSet presAssocID="{9ED4ACB8-0D1A-48C6-B8A5-66B412A2FE55}" presName="composite" presStyleCnt="0"/>
      <dgm:spPr/>
    </dgm:pt>
    <dgm:pt modelId="{E9E87EF5-CB6D-411A-B4FA-0B5F7669B6B5}" type="pres">
      <dgm:prSet presAssocID="{9ED4ACB8-0D1A-48C6-B8A5-66B412A2FE55}" presName="imgShp" presStyleLbl="fgImgPlace1" presStyleIdx="0" presStyleCnt="3"/>
      <dgm:spPr>
        <a:blipFill rotWithShape="1">
          <a:blip xmlns:r="http://schemas.openxmlformats.org/officeDocument/2006/relationships" r:embed="rId1"/>
          <a:stretch>
            <a:fillRect/>
          </a:stretch>
        </a:blipFill>
      </dgm:spPr>
    </dgm:pt>
    <dgm:pt modelId="{C9523BFA-90A5-410B-8301-4245E5A981C1}" type="pres">
      <dgm:prSet presAssocID="{9ED4ACB8-0D1A-48C6-B8A5-66B412A2FE55}" presName="txShp" presStyleLbl="node1" presStyleIdx="0" presStyleCnt="3">
        <dgm:presLayoutVars>
          <dgm:bulletEnabled val="1"/>
        </dgm:presLayoutVars>
      </dgm:prSet>
      <dgm:spPr/>
      <dgm:t>
        <a:bodyPr/>
        <a:lstStyle/>
        <a:p>
          <a:endParaRPr lang="en-CA"/>
        </a:p>
      </dgm:t>
    </dgm:pt>
    <dgm:pt modelId="{D6C5493A-4144-4BE7-BA9E-E4EA384E732F}" type="pres">
      <dgm:prSet presAssocID="{A36B5BBA-4924-4ADE-A03F-4B1CAD429CA6}" presName="spacing" presStyleCnt="0"/>
      <dgm:spPr/>
    </dgm:pt>
    <dgm:pt modelId="{C0E60782-3A22-4299-B917-A7FC54A79A0A}" type="pres">
      <dgm:prSet presAssocID="{C11F6C84-3458-445D-AE87-EF92EFFAB6AF}" presName="composite" presStyleCnt="0"/>
      <dgm:spPr/>
    </dgm:pt>
    <dgm:pt modelId="{BC0A7619-57B8-45D8-B4BB-6300A035A2A3}" type="pres">
      <dgm:prSet presAssocID="{C11F6C84-3458-445D-AE87-EF92EFFAB6AF}" presName="imgShp"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AB51CAE5-2DAC-46A6-A2D0-520FA38B1619}" type="pres">
      <dgm:prSet presAssocID="{C11F6C84-3458-445D-AE87-EF92EFFAB6AF}" presName="txShp" presStyleLbl="node1" presStyleIdx="1" presStyleCnt="3">
        <dgm:presLayoutVars>
          <dgm:bulletEnabled val="1"/>
        </dgm:presLayoutVars>
      </dgm:prSet>
      <dgm:spPr/>
      <dgm:t>
        <a:bodyPr/>
        <a:lstStyle/>
        <a:p>
          <a:endParaRPr lang="en-CA"/>
        </a:p>
      </dgm:t>
    </dgm:pt>
    <dgm:pt modelId="{BC296D6F-A106-4CAE-9231-FFE6B69BFDDA}" type="pres">
      <dgm:prSet presAssocID="{F6782C22-A064-4476-9E79-E4E2C6191F49}" presName="spacing" presStyleCnt="0"/>
      <dgm:spPr/>
    </dgm:pt>
    <dgm:pt modelId="{BB3501F4-895E-4816-A791-3FB796361F6A}" type="pres">
      <dgm:prSet presAssocID="{C879B1B7-8E5F-4BD0-B932-D00C93DBBBD0}" presName="composite" presStyleCnt="0"/>
      <dgm:spPr/>
    </dgm:pt>
    <dgm:pt modelId="{02B654D3-C44A-4BD2-BA1D-6BB8BCE0DF0A}" type="pres">
      <dgm:prSet presAssocID="{C879B1B7-8E5F-4BD0-B932-D00C93DBBBD0}" presName="imgShp" presStyleLbl="fgImgPlace1" presStyleIdx="2" presStyleCnt="3"/>
      <dgm:spPr>
        <a:blipFill rotWithShape="1">
          <a:blip xmlns:r="http://schemas.openxmlformats.org/officeDocument/2006/relationships" r:embed="rId3"/>
          <a:stretch>
            <a:fillRect/>
          </a:stretch>
        </a:blipFill>
      </dgm:spPr>
    </dgm:pt>
    <dgm:pt modelId="{97459EBF-FD2B-43B1-ACEC-6A6C237E15D4}" type="pres">
      <dgm:prSet presAssocID="{C879B1B7-8E5F-4BD0-B932-D00C93DBBBD0}" presName="txShp" presStyleLbl="node1" presStyleIdx="2" presStyleCnt="3">
        <dgm:presLayoutVars>
          <dgm:bulletEnabled val="1"/>
        </dgm:presLayoutVars>
      </dgm:prSet>
      <dgm:spPr/>
      <dgm:t>
        <a:bodyPr/>
        <a:lstStyle/>
        <a:p>
          <a:endParaRPr lang="en-CA"/>
        </a:p>
      </dgm:t>
    </dgm:pt>
  </dgm:ptLst>
  <dgm:cxnLst>
    <dgm:cxn modelId="{88190D48-B93B-4274-8C1B-5ED2CA2040D8}" type="presOf" srcId="{0F0692A6-D4E8-465C-BF59-791A1994186D}" destId="{F783513E-65DE-4990-AE25-5C55D530552A}" srcOrd="0" destOrd="0" presId="urn:microsoft.com/office/officeart/2005/8/layout/vList3#1"/>
    <dgm:cxn modelId="{D715EA02-580A-4B6A-878D-C2698AB5B5D1}" type="presOf" srcId="{E0067983-8EE3-4627-A563-42C3EA0BA973}" destId="{97459EBF-FD2B-43B1-ACEC-6A6C237E15D4}" srcOrd="0" destOrd="3" presId="urn:microsoft.com/office/officeart/2005/8/layout/vList3#1"/>
    <dgm:cxn modelId="{2391580B-9950-4AD5-B8BA-5FB35D9C6CD5}" srcId="{C879B1B7-8E5F-4BD0-B932-D00C93DBBBD0}" destId="{E0067983-8EE3-4627-A563-42C3EA0BA973}" srcOrd="2" destOrd="0" parTransId="{8F3BEF12-C91A-4AAB-B946-614A4600F737}" sibTransId="{E143F4DC-08C7-48E6-93B8-8866D208BF27}"/>
    <dgm:cxn modelId="{1A1787B1-B368-4E3D-B927-C445A3C53B64}" srcId="{9ED4ACB8-0D1A-48C6-B8A5-66B412A2FE55}" destId="{AC605155-B024-478C-B6C8-056FEA9D218F}" srcOrd="0" destOrd="0" parTransId="{EE5ACFDB-D80D-4940-87BB-E4F07E660E2F}" sibTransId="{BBEE01B7-1C1D-4635-B45B-9B1EFB1513DD}"/>
    <dgm:cxn modelId="{DAE8667C-66CF-4F46-927A-CA00C0651AA5}" srcId="{C879B1B7-8E5F-4BD0-B932-D00C93DBBBD0}" destId="{A3A78F6C-BAD3-427A-8E37-5FFEDC803825}" srcOrd="1" destOrd="0" parTransId="{9B8B194B-1292-4B6B-8E29-CE2B7DAA61CD}" sibTransId="{B3DB6AF8-DA54-48EC-BD6A-DBE3C13CEFA9}"/>
    <dgm:cxn modelId="{59854AA3-5595-4894-8865-1C96A7481D05}" srcId="{9ED4ACB8-0D1A-48C6-B8A5-66B412A2FE55}" destId="{CBF9422F-4F96-46C6-B1A4-DE2921C1D0C9}" srcOrd="1" destOrd="0" parTransId="{DFCDE0C8-8226-4A50-9D22-6A34FDE100B3}" sibTransId="{9F9365F2-FD01-4ECC-B4A0-DCF7FB02DF03}"/>
    <dgm:cxn modelId="{C01957CD-78A9-4EF2-A8C3-2E5E88D9C798}" type="presOf" srcId="{9ED4ACB8-0D1A-48C6-B8A5-66B412A2FE55}" destId="{C9523BFA-90A5-410B-8301-4245E5A981C1}" srcOrd="0" destOrd="0" presId="urn:microsoft.com/office/officeart/2005/8/layout/vList3#1"/>
    <dgm:cxn modelId="{C2336C49-AD22-4275-845C-483E462486D2}" srcId="{0F0692A6-D4E8-465C-BF59-791A1994186D}" destId="{C879B1B7-8E5F-4BD0-B932-D00C93DBBBD0}" srcOrd="2" destOrd="0" parTransId="{1353098B-CAD1-41CF-9F0A-14534C0FC2C4}" sibTransId="{A63BF798-2ECB-47E1-97A2-F504509916E2}"/>
    <dgm:cxn modelId="{D7D19ADD-A291-47AA-B58F-180466169285}" type="presOf" srcId="{A3A78F6C-BAD3-427A-8E37-5FFEDC803825}" destId="{97459EBF-FD2B-43B1-ACEC-6A6C237E15D4}" srcOrd="0" destOrd="2" presId="urn:microsoft.com/office/officeart/2005/8/layout/vList3#1"/>
    <dgm:cxn modelId="{C6E96ECB-CBD2-4F58-9262-A4C6D4EB0EE2}" srcId="{C879B1B7-8E5F-4BD0-B932-D00C93DBBBD0}" destId="{BD474519-40C2-400F-AA19-D1FED806ED6E}" srcOrd="0" destOrd="0" parTransId="{49142475-B74C-45A8-9BEE-6A0FF9B10D30}" sibTransId="{7924AE75-A623-4136-A2BD-C96B6C8CFEE2}"/>
    <dgm:cxn modelId="{87B72360-AEA9-4918-BB6F-C776E3845BB9}" srcId="{C11F6C84-3458-445D-AE87-EF92EFFAB6AF}" destId="{3A8F1A4D-58CD-44BE-B73B-92F23898A21B}" srcOrd="0" destOrd="0" parTransId="{C397CE93-7B86-40A2-BD43-854E31210D8F}" sibTransId="{B9B003F6-6397-4678-AB0A-CE8ED138030A}"/>
    <dgm:cxn modelId="{1C34885F-D066-4F89-B363-6529B2AB87AF}" type="presOf" srcId="{CBF9422F-4F96-46C6-B1A4-DE2921C1D0C9}" destId="{C9523BFA-90A5-410B-8301-4245E5A981C1}" srcOrd="0" destOrd="2" presId="urn:microsoft.com/office/officeart/2005/8/layout/vList3#1"/>
    <dgm:cxn modelId="{31FBDF48-E82B-4785-9379-72802E9ADE32}" type="presOf" srcId="{AC605155-B024-478C-B6C8-056FEA9D218F}" destId="{C9523BFA-90A5-410B-8301-4245E5A981C1}" srcOrd="0" destOrd="1" presId="urn:microsoft.com/office/officeart/2005/8/layout/vList3#1"/>
    <dgm:cxn modelId="{60C7FEFD-8619-4007-99DB-E57223195FCD}" type="presOf" srcId="{C11F6C84-3458-445D-AE87-EF92EFFAB6AF}" destId="{AB51CAE5-2DAC-46A6-A2D0-520FA38B1619}" srcOrd="0" destOrd="0" presId="urn:microsoft.com/office/officeart/2005/8/layout/vList3#1"/>
    <dgm:cxn modelId="{86CDC8D2-C950-499C-B4F1-C2371FEA6724}" type="presOf" srcId="{919CA316-1612-406E-9174-1C447DB941DA}" destId="{AB51CAE5-2DAC-46A6-A2D0-520FA38B1619}" srcOrd="0" destOrd="2" presId="urn:microsoft.com/office/officeart/2005/8/layout/vList3#1"/>
    <dgm:cxn modelId="{102F39AC-24AF-4808-9ABD-7838DE6F4FD4}" type="presOf" srcId="{BD474519-40C2-400F-AA19-D1FED806ED6E}" destId="{97459EBF-FD2B-43B1-ACEC-6A6C237E15D4}" srcOrd="0" destOrd="1" presId="urn:microsoft.com/office/officeart/2005/8/layout/vList3#1"/>
    <dgm:cxn modelId="{80712148-4A94-423B-A5D9-47FE7166CFA4}" srcId="{C11F6C84-3458-445D-AE87-EF92EFFAB6AF}" destId="{919CA316-1612-406E-9174-1C447DB941DA}" srcOrd="1" destOrd="0" parTransId="{EAA6BAB2-DB19-45C6-91FE-109D63E069B2}" sibTransId="{7384F87A-E289-486A-B40B-D4D18C9255DB}"/>
    <dgm:cxn modelId="{7CBBC370-3EFB-4044-83EC-78830BB0AF76}" type="presOf" srcId="{3A8F1A4D-58CD-44BE-B73B-92F23898A21B}" destId="{AB51CAE5-2DAC-46A6-A2D0-520FA38B1619}" srcOrd="0" destOrd="1" presId="urn:microsoft.com/office/officeart/2005/8/layout/vList3#1"/>
    <dgm:cxn modelId="{FE28D9EE-E591-4D58-B3A4-F9C3B8684C1F}" type="presOf" srcId="{C879B1B7-8E5F-4BD0-B932-D00C93DBBBD0}" destId="{97459EBF-FD2B-43B1-ACEC-6A6C237E15D4}" srcOrd="0" destOrd="0" presId="urn:microsoft.com/office/officeart/2005/8/layout/vList3#1"/>
    <dgm:cxn modelId="{ADBF6124-4312-4B12-96EE-9A1C4ADB8692}" srcId="{0F0692A6-D4E8-465C-BF59-791A1994186D}" destId="{C11F6C84-3458-445D-AE87-EF92EFFAB6AF}" srcOrd="1" destOrd="0" parTransId="{CA2F6358-9637-4DB1-B459-10C50AD5C2BA}" sibTransId="{F6782C22-A064-4476-9E79-E4E2C6191F49}"/>
    <dgm:cxn modelId="{535068A2-43C8-4CB6-ADBA-0FCFC1F57B8E}" srcId="{0F0692A6-D4E8-465C-BF59-791A1994186D}" destId="{9ED4ACB8-0D1A-48C6-B8A5-66B412A2FE55}" srcOrd="0" destOrd="0" parTransId="{EABAD7E2-5D08-4D9E-8102-C49B42234B8A}" sibTransId="{A36B5BBA-4924-4ADE-A03F-4B1CAD429CA6}"/>
    <dgm:cxn modelId="{C34971EC-81CF-4B53-8D39-BB37C087BF53}" type="presParOf" srcId="{F783513E-65DE-4990-AE25-5C55D530552A}" destId="{9D5AA6E0-9296-4968-B303-ECE5B87AC926}" srcOrd="0" destOrd="0" presId="urn:microsoft.com/office/officeart/2005/8/layout/vList3#1"/>
    <dgm:cxn modelId="{533F81C0-D57D-4299-B8B8-A557048006F4}" type="presParOf" srcId="{9D5AA6E0-9296-4968-B303-ECE5B87AC926}" destId="{E9E87EF5-CB6D-411A-B4FA-0B5F7669B6B5}" srcOrd="0" destOrd="0" presId="urn:microsoft.com/office/officeart/2005/8/layout/vList3#1"/>
    <dgm:cxn modelId="{9B1658B0-2D28-41BE-A54F-ADC1D9BFA875}" type="presParOf" srcId="{9D5AA6E0-9296-4968-B303-ECE5B87AC926}" destId="{C9523BFA-90A5-410B-8301-4245E5A981C1}" srcOrd="1" destOrd="0" presId="urn:microsoft.com/office/officeart/2005/8/layout/vList3#1"/>
    <dgm:cxn modelId="{1C5F8626-24D7-42F8-8FD3-D40C5C663D4F}" type="presParOf" srcId="{F783513E-65DE-4990-AE25-5C55D530552A}" destId="{D6C5493A-4144-4BE7-BA9E-E4EA384E732F}" srcOrd="1" destOrd="0" presId="urn:microsoft.com/office/officeart/2005/8/layout/vList3#1"/>
    <dgm:cxn modelId="{0D011E88-43BF-44C1-B3DC-7D9FB0D49AD5}" type="presParOf" srcId="{F783513E-65DE-4990-AE25-5C55D530552A}" destId="{C0E60782-3A22-4299-B917-A7FC54A79A0A}" srcOrd="2" destOrd="0" presId="urn:microsoft.com/office/officeart/2005/8/layout/vList3#1"/>
    <dgm:cxn modelId="{BB211CF5-4230-4AA6-9E31-5C8B331B0EB5}" type="presParOf" srcId="{C0E60782-3A22-4299-B917-A7FC54A79A0A}" destId="{BC0A7619-57B8-45D8-B4BB-6300A035A2A3}" srcOrd="0" destOrd="0" presId="urn:microsoft.com/office/officeart/2005/8/layout/vList3#1"/>
    <dgm:cxn modelId="{7C4CB25B-AA99-42B7-858F-7856A01449C0}" type="presParOf" srcId="{C0E60782-3A22-4299-B917-A7FC54A79A0A}" destId="{AB51CAE5-2DAC-46A6-A2D0-520FA38B1619}" srcOrd="1" destOrd="0" presId="urn:microsoft.com/office/officeart/2005/8/layout/vList3#1"/>
    <dgm:cxn modelId="{28231AC9-966C-43E9-B0AB-A4F2AF39924F}" type="presParOf" srcId="{F783513E-65DE-4990-AE25-5C55D530552A}" destId="{BC296D6F-A106-4CAE-9231-FFE6B69BFDDA}" srcOrd="3" destOrd="0" presId="urn:microsoft.com/office/officeart/2005/8/layout/vList3#1"/>
    <dgm:cxn modelId="{64443440-2B14-4A23-87F3-AD2C8D6F53B8}" type="presParOf" srcId="{F783513E-65DE-4990-AE25-5C55D530552A}" destId="{BB3501F4-895E-4816-A791-3FB796361F6A}" srcOrd="4" destOrd="0" presId="urn:microsoft.com/office/officeart/2005/8/layout/vList3#1"/>
    <dgm:cxn modelId="{26BF65B4-2036-48FB-955B-671417BA8A21}" type="presParOf" srcId="{BB3501F4-895E-4816-A791-3FB796361F6A}" destId="{02B654D3-C44A-4BD2-BA1D-6BB8BCE0DF0A}" srcOrd="0" destOrd="0" presId="urn:microsoft.com/office/officeart/2005/8/layout/vList3#1"/>
    <dgm:cxn modelId="{3447A638-CD00-4DC4-A3C9-8A5D7E4CC0A3}" type="presParOf" srcId="{BB3501F4-895E-4816-A791-3FB796361F6A}" destId="{97459EBF-FD2B-43B1-ACEC-6A6C237E15D4}"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8A022B-84D0-4883-A0A1-56FFC79DB1D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BEBB10F-16D4-47C8-817C-C5E445BEF500}">
      <dgm:prSet phldrT="[Text]" custT="1"/>
      <dgm:spPr>
        <a:solidFill>
          <a:schemeClr val="accent2"/>
        </a:solidFill>
      </dgm:spPr>
      <dgm:t>
        <a:bodyPr/>
        <a:lstStyle/>
        <a:p>
          <a:r>
            <a:rPr lang="es-MX" sz="1800" noProof="0" dirty="0" smtClean="0"/>
            <a:t>El paciente se presenta con dolor agudo</a:t>
          </a:r>
          <a:endParaRPr lang="es-MX" sz="1800" noProof="0" dirty="0"/>
        </a:p>
      </dgm:t>
    </dgm:pt>
    <dgm:pt modelId="{A8197F41-09A0-4B34-B779-8386B10259CC}" type="parTrans" cxnId="{27380B20-BC97-48BE-9A01-EE4F407416AB}">
      <dgm:prSet/>
      <dgm:spPr/>
      <dgm:t>
        <a:bodyPr/>
        <a:lstStyle/>
        <a:p>
          <a:endParaRPr lang="en-US" sz="1800"/>
        </a:p>
      </dgm:t>
    </dgm:pt>
    <dgm:pt modelId="{6002F464-BE20-41E7-BE6A-5E9DB64E48B8}" type="sibTrans" cxnId="{27380B20-BC97-48BE-9A01-EE4F407416AB}">
      <dgm:prSet/>
      <dgm:spPr/>
      <dgm:t>
        <a:bodyPr/>
        <a:lstStyle/>
        <a:p>
          <a:endParaRPr lang="en-US" sz="1800"/>
        </a:p>
      </dgm:t>
    </dgm:pt>
    <dgm:pt modelId="{E5DC9D62-09BD-41FF-B3E1-D06D0693EF65}">
      <dgm:prSet phldrT="[Text]" custT="1"/>
      <dgm:spPr/>
      <dgm:t>
        <a:bodyPr/>
        <a:lstStyle/>
        <a:p>
          <a:r>
            <a:rPr lang="es-MX" sz="1800" noProof="0" dirty="0" smtClean="0"/>
            <a:t>Realizar una evaluación diagnóstica</a:t>
          </a:r>
          <a:endParaRPr lang="es-MX" sz="1800" noProof="0" dirty="0"/>
        </a:p>
      </dgm:t>
    </dgm:pt>
    <dgm:pt modelId="{1780C873-7D6A-47B8-AF02-2B775C27A22D}" type="parTrans" cxnId="{1F16D3F3-937B-4E41-AFE8-DEF7BB9003BD}">
      <dgm:prSet/>
      <dgm:spPr/>
      <dgm:t>
        <a:bodyPr/>
        <a:lstStyle/>
        <a:p>
          <a:endParaRPr lang="en-US" sz="1800"/>
        </a:p>
      </dgm:t>
    </dgm:pt>
    <dgm:pt modelId="{735FB62E-C1D1-4ADB-8204-1BADD9FCFC09}" type="sibTrans" cxnId="{1F16D3F3-937B-4E41-AFE8-DEF7BB9003BD}">
      <dgm:prSet/>
      <dgm:spPr/>
      <dgm:t>
        <a:bodyPr/>
        <a:lstStyle/>
        <a:p>
          <a:endParaRPr lang="en-US" sz="1800"/>
        </a:p>
      </dgm:t>
    </dgm:pt>
    <dgm:pt modelId="{5490133D-86E4-4658-9BAA-DD5B6594E390}">
      <dgm:prSet phldrT="[Text]" custT="1"/>
      <dgm:spPr>
        <a:solidFill>
          <a:schemeClr val="accent2"/>
        </a:solidFill>
      </dgm:spPr>
      <dgm:t>
        <a:bodyPr/>
        <a:lstStyle/>
        <a:p>
          <a:r>
            <a:rPr lang="es-MX" sz="1800" noProof="0" dirty="0" smtClean="0"/>
            <a:t>El dolor es grave/ discapacitante: requiere opioides</a:t>
          </a:r>
          <a:endParaRPr lang="es-MX" sz="1800" noProof="0" dirty="0"/>
        </a:p>
      </dgm:t>
    </dgm:pt>
    <dgm:pt modelId="{DB165628-70DE-4E56-B015-E814913EC04D}" type="parTrans" cxnId="{4B2BFF1B-B398-4D13-9C00-8595C757F313}">
      <dgm:prSet/>
      <dgm:spPr/>
      <dgm:t>
        <a:bodyPr/>
        <a:lstStyle/>
        <a:p>
          <a:endParaRPr lang="en-US" sz="1800"/>
        </a:p>
      </dgm:t>
    </dgm:pt>
    <dgm:pt modelId="{02516872-61E5-4140-80DE-A5FF2943637B}" type="sibTrans" cxnId="{4B2BFF1B-B398-4D13-9C00-8595C757F313}">
      <dgm:prSet/>
      <dgm:spPr/>
      <dgm:t>
        <a:bodyPr/>
        <a:lstStyle/>
        <a:p>
          <a:endParaRPr lang="en-US" sz="1800"/>
        </a:p>
      </dgm:t>
    </dgm:pt>
    <dgm:pt modelId="{6033734F-2982-47E4-BB43-E9FB60E3FBDF}">
      <dgm:prSet phldrT="[Text]" custT="1"/>
      <dgm:spPr/>
      <dgm:t>
        <a:bodyPr/>
        <a:lstStyle/>
        <a:p>
          <a:r>
            <a:rPr lang="es-MX" sz="1800" noProof="0" dirty="0" smtClean="0"/>
            <a:t>Tratar adecuadamente</a:t>
          </a:r>
          <a:endParaRPr lang="es-MX" sz="1800" noProof="0" dirty="0"/>
        </a:p>
      </dgm:t>
    </dgm:pt>
    <dgm:pt modelId="{FDB51A61-C598-4CF3-8460-4700D0C28CCE}" type="parTrans" cxnId="{0D1E1BBB-A2FA-4901-9DA8-CA98AFF05286}">
      <dgm:prSet/>
      <dgm:spPr/>
      <dgm:t>
        <a:bodyPr/>
        <a:lstStyle/>
        <a:p>
          <a:endParaRPr lang="en-US" sz="1800"/>
        </a:p>
      </dgm:t>
    </dgm:pt>
    <dgm:pt modelId="{2D63416E-2213-410B-8C9F-5AD2CF802D50}" type="sibTrans" cxnId="{0D1E1BBB-A2FA-4901-9DA8-CA98AFF05286}">
      <dgm:prSet/>
      <dgm:spPr/>
      <dgm:t>
        <a:bodyPr/>
        <a:lstStyle/>
        <a:p>
          <a:endParaRPr lang="en-US" sz="1800"/>
        </a:p>
      </dgm:t>
    </dgm:pt>
    <dgm:pt modelId="{FBB56540-0580-4946-86FA-0380EE9871D1}">
      <dgm:prSet phldrT="[Text]" custT="1"/>
      <dgm:spPr/>
      <dgm:t>
        <a:bodyPr/>
        <a:lstStyle/>
        <a:p>
          <a:r>
            <a:rPr lang="es-MX" sz="1800" noProof="0" dirty="0" smtClean="0"/>
            <a:t>Realizar evaluaciones</a:t>
          </a:r>
          <a:endParaRPr lang="es-MX" sz="1800" noProof="0" dirty="0"/>
        </a:p>
      </dgm:t>
    </dgm:pt>
    <dgm:pt modelId="{BB1195B7-12A6-40AE-AB8E-E2BB92E272AE}" type="parTrans" cxnId="{90598A33-6523-48FE-A056-3A37645998E8}">
      <dgm:prSet/>
      <dgm:spPr/>
      <dgm:t>
        <a:bodyPr/>
        <a:lstStyle/>
        <a:p>
          <a:endParaRPr lang="en-US"/>
        </a:p>
      </dgm:t>
    </dgm:pt>
    <dgm:pt modelId="{724FDE1F-0595-4AEE-B550-F95C17CD665B}" type="sibTrans" cxnId="{90598A33-6523-48FE-A056-3A37645998E8}">
      <dgm:prSet/>
      <dgm:spPr/>
      <dgm:t>
        <a:bodyPr/>
        <a:lstStyle/>
        <a:p>
          <a:endParaRPr lang="en-US"/>
        </a:p>
      </dgm:t>
    </dgm:pt>
    <dgm:pt modelId="{20DA4722-D0F6-4EAF-8087-8B222E30AD39}">
      <dgm:prSet phldrT="[Text]" custT="1"/>
      <dgm:spPr/>
      <dgm:t>
        <a:bodyPr/>
        <a:lstStyle/>
        <a:p>
          <a:r>
            <a:rPr lang="es-MX" sz="1800" noProof="0" dirty="0" smtClean="0"/>
            <a:t>Reevaluar y ajustar el tratamiento si está indicado</a:t>
          </a:r>
          <a:endParaRPr lang="es-MX" sz="1800" noProof="0" dirty="0"/>
        </a:p>
      </dgm:t>
    </dgm:pt>
    <dgm:pt modelId="{4D53B327-CB74-461C-90D6-4821125C6BB1}" type="parTrans" cxnId="{1C22F919-F062-498B-861E-F5BC1B20AF0F}">
      <dgm:prSet/>
      <dgm:spPr/>
      <dgm:t>
        <a:bodyPr/>
        <a:lstStyle/>
        <a:p>
          <a:endParaRPr lang="en-US"/>
        </a:p>
      </dgm:t>
    </dgm:pt>
    <dgm:pt modelId="{9583A515-F558-4AD0-A89F-A7136B98B7E5}" type="sibTrans" cxnId="{1C22F919-F062-498B-861E-F5BC1B20AF0F}">
      <dgm:prSet/>
      <dgm:spPr/>
      <dgm:t>
        <a:bodyPr/>
        <a:lstStyle/>
        <a:p>
          <a:endParaRPr lang="en-US"/>
        </a:p>
      </dgm:t>
    </dgm:pt>
    <dgm:pt modelId="{8A0A73E5-BF8D-4E9C-B35E-06F6297AEEC0}" type="pres">
      <dgm:prSet presAssocID="{5F8A022B-84D0-4883-A0A1-56FFC79DB1DD}" presName="Name0" presStyleCnt="0">
        <dgm:presLayoutVars>
          <dgm:dir/>
          <dgm:animLvl val="lvl"/>
          <dgm:resizeHandles val="exact"/>
        </dgm:presLayoutVars>
      </dgm:prSet>
      <dgm:spPr/>
      <dgm:t>
        <a:bodyPr/>
        <a:lstStyle/>
        <a:p>
          <a:endParaRPr lang="es-MX"/>
        </a:p>
      </dgm:t>
    </dgm:pt>
    <dgm:pt modelId="{BDCCC938-BA48-46B4-919D-EBB0B7A71710}" type="pres">
      <dgm:prSet presAssocID="{20DA4722-D0F6-4EAF-8087-8B222E30AD39}" presName="boxAndChildren" presStyleCnt="0"/>
      <dgm:spPr/>
    </dgm:pt>
    <dgm:pt modelId="{C62C6EF5-EC8D-4ACE-BE3F-C58BDE5CA1C4}" type="pres">
      <dgm:prSet presAssocID="{20DA4722-D0F6-4EAF-8087-8B222E30AD39}" presName="parentTextBox" presStyleLbl="node1" presStyleIdx="0" presStyleCnt="6"/>
      <dgm:spPr/>
      <dgm:t>
        <a:bodyPr/>
        <a:lstStyle/>
        <a:p>
          <a:endParaRPr lang="en-US"/>
        </a:p>
      </dgm:t>
    </dgm:pt>
    <dgm:pt modelId="{F946CD50-A6E3-4EF8-B7E8-8140270F220B}" type="pres">
      <dgm:prSet presAssocID="{2D63416E-2213-410B-8C9F-5AD2CF802D50}" presName="sp" presStyleCnt="0"/>
      <dgm:spPr/>
    </dgm:pt>
    <dgm:pt modelId="{DD194E27-3E2D-4CC0-BDF0-7907826897D9}" type="pres">
      <dgm:prSet presAssocID="{6033734F-2982-47E4-BB43-E9FB60E3FBDF}" presName="arrowAndChildren" presStyleCnt="0"/>
      <dgm:spPr/>
    </dgm:pt>
    <dgm:pt modelId="{70C85F42-BF7A-4424-A389-135AFE68C0FB}" type="pres">
      <dgm:prSet presAssocID="{6033734F-2982-47E4-BB43-E9FB60E3FBDF}" presName="parentTextArrow" presStyleLbl="node1" presStyleIdx="1" presStyleCnt="6"/>
      <dgm:spPr/>
      <dgm:t>
        <a:bodyPr/>
        <a:lstStyle/>
        <a:p>
          <a:endParaRPr lang="en-US"/>
        </a:p>
      </dgm:t>
    </dgm:pt>
    <dgm:pt modelId="{91FB48F0-E112-4D24-9DCD-5B6661B0C152}" type="pres">
      <dgm:prSet presAssocID="{02516872-61E5-4140-80DE-A5FF2943637B}" presName="sp" presStyleCnt="0"/>
      <dgm:spPr/>
    </dgm:pt>
    <dgm:pt modelId="{0203A096-9D1A-4A7F-8886-3C2EDADCCA2C}" type="pres">
      <dgm:prSet presAssocID="{5490133D-86E4-4658-9BAA-DD5B6594E390}" presName="arrowAndChildren" presStyleCnt="0"/>
      <dgm:spPr/>
    </dgm:pt>
    <dgm:pt modelId="{AE253F9C-472B-4770-BAB3-A2F71798227A}" type="pres">
      <dgm:prSet presAssocID="{5490133D-86E4-4658-9BAA-DD5B6594E390}" presName="parentTextArrow" presStyleLbl="node1" presStyleIdx="2" presStyleCnt="6"/>
      <dgm:spPr/>
      <dgm:t>
        <a:bodyPr/>
        <a:lstStyle/>
        <a:p>
          <a:endParaRPr lang="en-US"/>
        </a:p>
      </dgm:t>
    </dgm:pt>
    <dgm:pt modelId="{BC5F2E87-B1AD-4725-BEC3-306EE4AA9BF6}" type="pres">
      <dgm:prSet presAssocID="{724FDE1F-0595-4AEE-B550-F95C17CD665B}" presName="sp" presStyleCnt="0"/>
      <dgm:spPr/>
    </dgm:pt>
    <dgm:pt modelId="{D89A9577-0AF5-4D59-8DC1-67AF66AFB376}" type="pres">
      <dgm:prSet presAssocID="{FBB56540-0580-4946-86FA-0380EE9871D1}" presName="arrowAndChildren" presStyleCnt="0"/>
      <dgm:spPr/>
    </dgm:pt>
    <dgm:pt modelId="{981070D6-795C-471B-B93E-E9F67A99ACDE}" type="pres">
      <dgm:prSet presAssocID="{FBB56540-0580-4946-86FA-0380EE9871D1}" presName="parentTextArrow" presStyleLbl="node1" presStyleIdx="3" presStyleCnt="6" custLinFactNeighborY="5567"/>
      <dgm:spPr/>
      <dgm:t>
        <a:bodyPr/>
        <a:lstStyle/>
        <a:p>
          <a:endParaRPr lang="en-US"/>
        </a:p>
      </dgm:t>
    </dgm:pt>
    <dgm:pt modelId="{45FE35E8-15CA-487A-A6BE-C581A3EC134F}" type="pres">
      <dgm:prSet presAssocID="{735FB62E-C1D1-4ADB-8204-1BADD9FCFC09}" presName="sp" presStyleCnt="0"/>
      <dgm:spPr/>
    </dgm:pt>
    <dgm:pt modelId="{C5154845-0653-47F6-B68E-E332A9349530}" type="pres">
      <dgm:prSet presAssocID="{E5DC9D62-09BD-41FF-B3E1-D06D0693EF65}" presName="arrowAndChildren" presStyleCnt="0"/>
      <dgm:spPr/>
    </dgm:pt>
    <dgm:pt modelId="{D10606E6-5374-4612-AEC7-44F83FE89DEB}" type="pres">
      <dgm:prSet presAssocID="{E5DC9D62-09BD-41FF-B3E1-D06D0693EF65}" presName="parentTextArrow" presStyleLbl="node1" presStyleIdx="4" presStyleCnt="6" custLinFactNeighborY="-5844"/>
      <dgm:spPr/>
      <dgm:t>
        <a:bodyPr/>
        <a:lstStyle/>
        <a:p>
          <a:endParaRPr lang="en-US"/>
        </a:p>
      </dgm:t>
    </dgm:pt>
    <dgm:pt modelId="{D7C8D3E3-79C0-41DE-B6CA-02D0FEFA6A3A}" type="pres">
      <dgm:prSet presAssocID="{6002F464-BE20-41E7-BE6A-5E9DB64E48B8}" presName="sp" presStyleCnt="0"/>
      <dgm:spPr/>
    </dgm:pt>
    <dgm:pt modelId="{15AB66C1-08AB-4202-BB8B-D22797CB9BD0}" type="pres">
      <dgm:prSet presAssocID="{EBEBB10F-16D4-47C8-817C-C5E445BEF500}" presName="arrowAndChildren" presStyleCnt="0"/>
      <dgm:spPr/>
    </dgm:pt>
    <dgm:pt modelId="{71C33927-68EB-4462-8613-4D5A3A1F573D}" type="pres">
      <dgm:prSet presAssocID="{EBEBB10F-16D4-47C8-817C-C5E445BEF500}" presName="parentTextArrow" presStyleLbl="node1" presStyleIdx="5" presStyleCnt="6"/>
      <dgm:spPr/>
      <dgm:t>
        <a:bodyPr/>
        <a:lstStyle/>
        <a:p>
          <a:endParaRPr lang="es-MX"/>
        </a:p>
      </dgm:t>
    </dgm:pt>
  </dgm:ptLst>
  <dgm:cxnLst>
    <dgm:cxn modelId="{1F16D3F3-937B-4E41-AFE8-DEF7BB9003BD}" srcId="{5F8A022B-84D0-4883-A0A1-56FFC79DB1DD}" destId="{E5DC9D62-09BD-41FF-B3E1-D06D0693EF65}" srcOrd="1" destOrd="0" parTransId="{1780C873-7D6A-47B8-AF02-2B775C27A22D}" sibTransId="{735FB62E-C1D1-4ADB-8204-1BADD9FCFC09}"/>
    <dgm:cxn modelId="{27380B20-BC97-48BE-9A01-EE4F407416AB}" srcId="{5F8A022B-84D0-4883-A0A1-56FFC79DB1DD}" destId="{EBEBB10F-16D4-47C8-817C-C5E445BEF500}" srcOrd="0" destOrd="0" parTransId="{A8197F41-09A0-4B34-B779-8386B10259CC}" sibTransId="{6002F464-BE20-41E7-BE6A-5E9DB64E48B8}"/>
    <dgm:cxn modelId="{90598A33-6523-48FE-A056-3A37645998E8}" srcId="{5F8A022B-84D0-4883-A0A1-56FFC79DB1DD}" destId="{FBB56540-0580-4946-86FA-0380EE9871D1}" srcOrd="2" destOrd="0" parTransId="{BB1195B7-12A6-40AE-AB8E-E2BB92E272AE}" sibTransId="{724FDE1F-0595-4AEE-B550-F95C17CD665B}"/>
    <dgm:cxn modelId="{C695A4D5-3DAE-4F07-974D-D11B9C623075}" type="presOf" srcId="{EBEBB10F-16D4-47C8-817C-C5E445BEF500}" destId="{71C33927-68EB-4462-8613-4D5A3A1F573D}" srcOrd="0" destOrd="0" presId="urn:microsoft.com/office/officeart/2005/8/layout/process4"/>
    <dgm:cxn modelId="{F22142C0-9641-4726-A48E-E5F8D3205FBB}" type="presOf" srcId="{5F8A022B-84D0-4883-A0A1-56FFC79DB1DD}" destId="{8A0A73E5-BF8D-4E9C-B35E-06F6297AEEC0}" srcOrd="0" destOrd="0" presId="urn:microsoft.com/office/officeart/2005/8/layout/process4"/>
    <dgm:cxn modelId="{0D1E1BBB-A2FA-4901-9DA8-CA98AFF05286}" srcId="{5F8A022B-84D0-4883-A0A1-56FFC79DB1DD}" destId="{6033734F-2982-47E4-BB43-E9FB60E3FBDF}" srcOrd="4" destOrd="0" parTransId="{FDB51A61-C598-4CF3-8460-4700D0C28CCE}" sibTransId="{2D63416E-2213-410B-8C9F-5AD2CF802D50}"/>
    <dgm:cxn modelId="{1F7D717B-0FA2-4E63-A7D1-877CF2189293}" type="presOf" srcId="{5490133D-86E4-4658-9BAA-DD5B6594E390}" destId="{AE253F9C-472B-4770-BAB3-A2F71798227A}" srcOrd="0" destOrd="0" presId="urn:microsoft.com/office/officeart/2005/8/layout/process4"/>
    <dgm:cxn modelId="{57450719-5815-42FE-AAD1-744F0AA98C50}" type="presOf" srcId="{20DA4722-D0F6-4EAF-8087-8B222E30AD39}" destId="{C62C6EF5-EC8D-4ACE-BE3F-C58BDE5CA1C4}" srcOrd="0" destOrd="0" presId="urn:microsoft.com/office/officeart/2005/8/layout/process4"/>
    <dgm:cxn modelId="{2B7884EB-E8DE-4BC4-AE05-92AE995B87E0}" type="presOf" srcId="{FBB56540-0580-4946-86FA-0380EE9871D1}" destId="{981070D6-795C-471B-B93E-E9F67A99ACDE}" srcOrd="0" destOrd="0" presId="urn:microsoft.com/office/officeart/2005/8/layout/process4"/>
    <dgm:cxn modelId="{C8FFD90D-565D-4541-BF27-C6421E1D6C14}" type="presOf" srcId="{6033734F-2982-47E4-BB43-E9FB60E3FBDF}" destId="{70C85F42-BF7A-4424-A389-135AFE68C0FB}" srcOrd="0" destOrd="0" presId="urn:microsoft.com/office/officeart/2005/8/layout/process4"/>
    <dgm:cxn modelId="{DF20B36F-F695-4CA9-AFAB-9EA2BB7EECC5}" type="presOf" srcId="{E5DC9D62-09BD-41FF-B3E1-D06D0693EF65}" destId="{D10606E6-5374-4612-AEC7-44F83FE89DEB}" srcOrd="0" destOrd="0" presId="urn:microsoft.com/office/officeart/2005/8/layout/process4"/>
    <dgm:cxn modelId="{4B2BFF1B-B398-4D13-9C00-8595C757F313}" srcId="{5F8A022B-84D0-4883-A0A1-56FFC79DB1DD}" destId="{5490133D-86E4-4658-9BAA-DD5B6594E390}" srcOrd="3" destOrd="0" parTransId="{DB165628-70DE-4E56-B015-E814913EC04D}" sibTransId="{02516872-61E5-4140-80DE-A5FF2943637B}"/>
    <dgm:cxn modelId="{1C22F919-F062-498B-861E-F5BC1B20AF0F}" srcId="{5F8A022B-84D0-4883-A0A1-56FFC79DB1DD}" destId="{20DA4722-D0F6-4EAF-8087-8B222E30AD39}" srcOrd="5" destOrd="0" parTransId="{4D53B327-CB74-461C-90D6-4821125C6BB1}" sibTransId="{9583A515-F558-4AD0-A89F-A7136B98B7E5}"/>
    <dgm:cxn modelId="{E52DACBA-532D-4239-8E3B-7DAB1384C9D7}" type="presParOf" srcId="{8A0A73E5-BF8D-4E9C-B35E-06F6297AEEC0}" destId="{BDCCC938-BA48-46B4-919D-EBB0B7A71710}" srcOrd="0" destOrd="0" presId="urn:microsoft.com/office/officeart/2005/8/layout/process4"/>
    <dgm:cxn modelId="{F83AEE03-A081-44E3-90EC-31FC163AE801}" type="presParOf" srcId="{BDCCC938-BA48-46B4-919D-EBB0B7A71710}" destId="{C62C6EF5-EC8D-4ACE-BE3F-C58BDE5CA1C4}" srcOrd="0" destOrd="0" presId="urn:microsoft.com/office/officeart/2005/8/layout/process4"/>
    <dgm:cxn modelId="{FEFEC78B-85AF-4876-8CE2-5F8C529248C9}" type="presParOf" srcId="{8A0A73E5-BF8D-4E9C-B35E-06F6297AEEC0}" destId="{F946CD50-A6E3-4EF8-B7E8-8140270F220B}" srcOrd="1" destOrd="0" presId="urn:microsoft.com/office/officeart/2005/8/layout/process4"/>
    <dgm:cxn modelId="{36CE19B4-7811-476F-9926-F2CFEF966D0E}" type="presParOf" srcId="{8A0A73E5-BF8D-4E9C-B35E-06F6297AEEC0}" destId="{DD194E27-3E2D-4CC0-BDF0-7907826897D9}" srcOrd="2" destOrd="0" presId="urn:microsoft.com/office/officeart/2005/8/layout/process4"/>
    <dgm:cxn modelId="{AB2DC2B9-808E-42E8-8353-4D01649BF919}" type="presParOf" srcId="{DD194E27-3E2D-4CC0-BDF0-7907826897D9}" destId="{70C85F42-BF7A-4424-A389-135AFE68C0FB}" srcOrd="0" destOrd="0" presId="urn:microsoft.com/office/officeart/2005/8/layout/process4"/>
    <dgm:cxn modelId="{63FEA8C4-9C73-4EBE-951D-7DF201049017}" type="presParOf" srcId="{8A0A73E5-BF8D-4E9C-B35E-06F6297AEEC0}" destId="{91FB48F0-E112-4D24-9DCD-5B6661B0C152}" srcOrd="3" destOrd="0" presId="urn:microsoft.com/office/officeart/2005/8/layout/process4"/>
    <dgm:cxn modelId="{FFE001F3-5CA8-4BA4-BD72-2AD994FF64E7}" type="presParOf" srcId="{8A0A73E5-BF8D-4E9C-B35E-06F6297AEEC0}" destId="{0203A096-9D1A-4A7F-8886-3C2EDADCCA2C}" srcOrd="4" destOrd="0" presId="urn:microsoft.com/office/officeart/2005/8/layout/process4"/>
    <dgm:cxn modelId="{2829D6BE-CE52-46DE-B0ED-2269E5EC5A52}" type="presParOf" srcId="{0203A096-9D1A-4A7F-8886-3C2EDADCCA2C}" destId="{AE253F9C-472B-4770-BAB3-A2F71798227A}" srcOrd="0" destOrd="0" presId="urn:microsoft.com/office/officeart/2005/8/layout/process4"/>
    <dgm:cxn modelId="{F06C1F20-1BF7-454E-9511-F8382F26761E}" type="presParOf" srcId="{8A0A73E5-BF8D-4E9C-B35E-06F6297AEEC0}" destId="{BC5F2E87-B1AD-4725-BEC3-306EE4AA9BF6}" srcOrd="5" destOrd="0" presId="urn:microsoft.com/office/officeart/2005/8/layout/process4"/>
    <dgm:cxn modelId="{2A3C875A-869F-4598-B5B3-BE739B62B2BC}" type="presParOf" srcId="{8A0A73E5-BF8D-4E9C-B35E-06F6297AEEC0}" destId="{D89A9577-0AF5-4D59-8DC1-67AF66AFB376}" srcOrd="6" destOrd="0" presId="urn:microsoft.com/office/officeart/2005/8/layout/process4"/>
    <dgm:cxn modelId="{ACC662E5-6541-406A-8CB5-58D83BCA73E3}" type="presParOf" srcId="{D89A9577-0AF5-4D59-8DC1-67AF66AFB376}" destId="{981070D6-795C-471B-B93E-E9F67A99ACDE}" srcOrd="0" destOrd="0" presId="urn:microsoft.com/office/officeart/2005/8/layout/process4"/>
    <dgm:cxn modelId="{92F653D1-DFEE-4416-9D87-627F35AFFDF7}" type="presParOf" srcId="{8A0A73E5-BF8D-4E9C-B35E-06F6297AEEC0}" destId="{45FE35E8-15CA-487A-A6BE-C581A3EC134F}" srcOrd="7" destOrd="0" presId="urn:microsoft.com/office/officeart/2005/8/layout/process4"/>
    <dgm:cxn modelId="{24848E99-F2B7-4CD3-B9B5-2F10A752CDBB}" type="presParOf" srcId="{8A0A73E5-BF8D-4E9C-B35E-06F6297AEEC0}" destId="{C5154845-0653-47F6-B68E-E332A9349530}" srcOrd="8" destOrd="0" presId="urn:microsoft.com/office/officeart/2005/8/layout/process4"/>
    <dgm:cxn modelId="{C5C13A21-F5FA-477F-AC78-370F189F4BDA}" type="presParOf" srcId="{C5154845-0653-47F6-B68E-E332A9349530}" destId="{D10606E6-5374-4612-AEC7-44F83FE89DEB}" srcOrd="0" destOrd="0" presId="urn:microsoft.com/office/officeart/2005/8/layout/process4"/>
    <dgm:cxn modelId="{5B3CAEA6-9FA1-491F-B969-8B6520C12075}" type="presParOf" srcId="{8A0A73E5-BF8D-4E9C-B35E-06F6297AEEC0}" destId="{D7C8D3E3-79C0-41DE-B6CA-02D0FEFA6A3A}" srcOrd="9" destOrd="0" presId="urn:microsoft.com/office/officeart/2005/8/layout/process4"/>
    <dgm:cxn modelId="{558AF04B-E061-49D8-B1DD-F44208C8E73B}" type="presParOf" srcId="{8A0A73E5-BF8D-4E9C-B35E-06F6297AEEC0}" destId="{15AB66C1-08AB-4202-BB8B-D22797CB9BD0}" srcOrd="10" destOrd="0" presId="urn:microsoft.com/office/officeart/2005/8/layout/process4"/>
    <dgm:cxn modelId="{3F21AACE-062F-4BC3-B592-718E4A3521DB}" type="presParOf" srcId="{15AB66C1-08AB-4202-BB8B-D22797CB9BD0}" destId="{71C33927-68EB-4462-8613-4D5A3A1F573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F77166-7AA6-40FD-B1C3-36243F77E4D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D923703-702E-466E-A284-4FE8CD78E354}">
      <dgm:prSet phldrT="[Text]" custT="1"/>
      <dgm:spPr/>
      <dgm:t>
        <a:bodyPr/>
        <a:lstStyle/>
        <a:p>
          <a:r>
            <a:rPr lang="en-CA" sz="1600" dirty="0" smtClean="0"/>
            <a:t>-</a:t>
          </a:r>
          <a:r>
            <a:rPr lang="es-MX" sz="1600" noProof="0" dirty="0" smtClean="0"/>
            <a:t> Acetaminofén</a:t>
          </a:r>
        </a:p>
        <a:p>
          <a:r>
            <a:rPr lang="es-MX" sz="1600" noProof="0" dirty="0" smtClean="0"/>
            <a:t>- </a:t>
          </a:r>
          <a:r>
            <a:rPr lang="es-MX" sz="1600" noProof="0" dirty="0" err="1" smtClean="0"/>
            <a:t>AINESne</a:t>
          </a:r>
          <a:r>
            <a:rPr lang="es-MX" sz="1600" noProof="0" dirty="0" smtClean="0"/>
            <a:t>/</a:t>
          </a:r>
          <a:r>
            <a:rPr lang="es-MX" sz="1600" noProof="0" dirty="0" err="1" smtClean="0"/>
            <a:t>coxibs</a:t>
          </a:r>
          <a:r>
            <a:rPr lang="es-MX" sz="1600" noProof="0" dirty="0" smtClean="0"/>
            <a:t>*</a:t>
          </a:r>
        </a:p>
        <a:p>
          <a:r>
            <a:rPr lang="es-MX" sz="1600" noProof="0" dirty="0" smtClean="0"/>
            <a:t>- Infiltración de la herida</a:t>
          </a:r>
        </a:p>
        <a:p>
          <a:r>
            <a:rPr lang="es-MX" sz="1600" noProof="0" dirty="0" smtClean="0"/>
            <a:t>- Analgesia por bloqueo regional</a:t>
          </a:r>
        </a:p>
        <a:p>
          <a:r>
            <a:rPr lang="es-MX" sz="1600" noProof="0" dirty="0" smtClean="0"/>
            <a:t>- Opioide débil o analgésico de rescate si es necesario</a:t>
          </a:r>
          <a:endParaRPr lang="es-MX" sz="1600" noProof="0" dirty="0"/>
        </a:p>
      </dgm:t>
    </dgm:pt>
    <dgm:pt modelId="{F3791A74-23D6-4B73-9087-875F1B3619DE}" type="parTrans" cxnId="{6E120135-87A0-4DAA-9CD1-59ACAE4EA5C6}">
      <dgm:prSet/>
      <dgm:spPr/>
      <dgm:t>
        <a:bodyPr/>
        <a:lstStyle/>
        <a:p>
          <a:endParaRPr lang="en-US" sz="2000"/>
        </a:p>
      </dgm:t>
    </dgm:pt>
    <dgm:pt modelId="{9B191406-E9D9-48E9-81FC-8E5E202BE05F}" type="sibTrans" cxnId="{6E120135-87A0-4DAA-9CD1-59ACAE4EA5C6}">
      <dgm:prSet/>
      <dgm:spPr/>
      <dgm:t>
        <a:bodyPr/>
        <a:lstStyle/>
        <a:p>
          <a:endParaRPr lang="en-US" sz="2000"/>
        </a:p>
      </dgm:t>
    </dgm:pt>
    <dgm:pt modelId="{9FCB1AF5-2E64-4033-9A38-9B68A681E0D2}">
      <dgm:prSet phldrT="[Text]" custT="1"/>
      <dgm:spPr/>
      <dgm:t>
        <a:bodyPr/>
        <a:lstStyle/>
        <a:p>
          <a:r>
            <a:rPr lang="en-CA" sz="1600" dirty="0" smtClean="0"/>
            <a:t>- Acetaminofén</a:t>
          </a:r>
          <a:r>
            <a:rPr lang="es-MX" sz="1600" noProof="0" dirty="0" smtClean="0"/>
            <a:t/>
          </a:r>
          <a:br>
            <a:rPr lang="es-MX" sz="1600" noProof="0" dirty="0" smtClean="0"/>
          </a:br>
          <a:r>
            <a:rPr lang="es-MX" sz="1600" noProof="0" dirty="0" smtClean="0"/>
            <a:t>- </a:t>
          </a:r>
          <a:r>
            <a:rPr lang="es-MX" sz="1600" noProof="0" dirty="0" err="1" smtClean="0"/>
            <a:t>AINESne</a:t>
          </a:r>
          <a:r>
            <a:rPr lang="es-MX" sz="1600" noProof="0" dirty="0" smtClean="0"/>
            <a:t>/</a:t>
          </a:r>
          <a:r>
            <a:rPr lang="es-MX" sz="1600" noProof="0" dirty="0" err="1" smtClean="0"/>
            <a:t>coxibs</a:t>
          </a:r>
          <a:r>
            <a:rPr lang="es-MX" sz="1600" noProof="0" dirty="0" smtClean="0"/>
            <a:t>*</a:t>
          </a:r>
        </a:p>
        <a:p>
          <a:r>
            <a:rPr lang="es-MX" sz="1600" noProof="0" dirty="0" smtClean="0"/>
            <a:t>- Infiltración de la herida</a:t>
          </a:r>
          <a:br>
            <a:rPr lang="es-MX" sz="1600" noProof="0" dirty="0" smtClean="0"/>
          </a:br>
          <a:r>
            <a:rPr lang="es-MX" sz="1600" noProof="0" dirty="0" smtClean="0"/>
            <a:t>- Bloqueo del nervio periférico o un opioide IV</a:t>
          </a:r>
          <a:endParaRPr lang="es-MX" sz="1600" noProof="0" dirty="0"/>
        </a:p>
      </dgm:t>
    </dgm:pt>
    <dgm:pt modelId="{DACEA25B-A6A4-4C76-BC8A-3D9C2CA41514}" type="parTrans" cxnId="{7A0FAB3F-185E-486A-B381-1D9FE8367DF6}">
      <dgm:prSet/>
      <dgm:spPr/>
      <dgm:t>
        <a:bodyPr/>
        <a:lstStyle/>
        <a:p>
          <a:endParaRPr lang="en-US" sz="2000"/>
        </a:p>
      </dgm:t>
    </dgm:pt>
    <dgm:pt modelId="{6CCF86EC-5063-4E30-8428-BFE464E130CB}" type="sibTrans" cxnId="{7A0FAB3F-185E-486A-B381-1D9FE8367DF6}">
      <dgm:prSet/>
      <dgm:spPr/>
      <dgm:t>
        <a:bodyPr/>
        <a:lstStyle/>
        <a:p>
          <a:endParaRPr lang="en-US" sz="2000"/>
        </a:p>
      </dgm:t>
    </dgm:pt>
    <dgm:pt modelId="{B403940D-ABAC-438D-BF75-351069921609}">
      <dgm:prSet phldrT="[Text]" custT="1"/>
      <dgm:spPr/>
      <dgm:t>
        <a:bodyPr/>
        <a:lstStyle/>
        <a:p>
          <a:r>
            <a:rPr lang="es-MX" sz="1600" noProof="0" dirty="0" smtClean="0"/>
            <a:t>- Acetaminofén </a:t>
          </a:r>
          <a:br>
            <a:rPr lang="es-MX" sz="1600" noProof="0" dirty="0" smtClean="0"/>
          </a:br>
          <a:r>
            <a:rPr lang="es-MX" sz="1600" noProof="0" dirty="0" smtClean="0"/>
            <a:t>- </a:t>
          </a:r>
          <a:r>
            <a:rPr lang="es-MX" sz="1600" noProof="0" dirty="0" err="1" smtClean="0"/>
            <a:t>AINESne</a:t>
          </a:r>
          <a:r>
            <a:rPr lang="es-MX" sz="1600" noProof="0" dirty="0" smtClean="0"/>
            <a:t>/</a:t>
          </a:r>
          <a:r>
            <a:rPr lang="es-MX" sz="1600" noProof="0" dirty="0" err="1" smtClean="0"/>
            <a:t>coxibs</a:t>
          </a:r>
          <a:r>
            <a:rPr lang="es-MX" sz="1600" noProof="0" dirty="0" smtClean="0"/>
            <a:t>*</a:t>
          </a:r>
          <a:br>
            <a:rPr lang="es-MX" sz="1600" noProof="0" dirty="0" smtClean="0"/>
          </a:br>
          <a:r>
            <a:rPr lang="es-MX" sz="1600" noProof="0" dirty="0" smtClean="0"/>
            <a:t>- Infiltración de la herida</a:t>
          </a:r>
          <a:br>
            <a:rPr lang="es-MX" sz="1600" noProof="0" dirty="0" smtClean="0"/>
          </a:br>
          <a:r>
            <a:rPr lang="es-MX" sz="1600" noProof="0" dirty="0" smtClean="0"/>
            <a:t>- Bloqueo epidural o del nervio periférico mayor, o bloqueo del plexo o un opioide IV</a:t>
          </a:r>
          <a:endParaRPr lang="es-MX" sz="1600" noProof="0" dirty="0"/>
        </a:p>
      </dgm:t>
    </dgm:pt>
    <dgm:pt modelId="{DACA87DC-D130-4EB4-8E1F-6F0375E27117}" type="parTrans" cxnId="{98C2D377-804C-4D33-8335-12C9AAE79994}">
      <dgm:prSet/>
      <dgm:spPr/>
      <dgm:t>
        <a:bodyPr/>
        <a:lstStyle/>
        <a:p>
          <a:endParaRPr lang="en-US" sz="2000"/>
        </a:p>
      </dgm:t>
    </dgm:pt>
    <dgm:pt modelId="{9D05035D-AF21-47D8-892C-315E44410E04}" type="sibTrans" cxnId="{98C2D377-804C-4D33-8335-12C9AAE79994}">
      <dgm:prSet/>
      <dgm:spPr/>
      <dgm:t>
        <a:bodyPr/>
        <a:lstStyle/>
        <a:p>
          <a:endParaRPr lang="en-US" sz="2000"/>
        </a:p>
      </dgm:t>
    </dgm:pt>
    <dgm:pt modelId="{EEF87DB8-9847-4672-993C-A3175F0EB239}" type="pres">
      <dgm:prSet presAssocID="{1CF77166-7AA6-40FD-B1C3-36243F77E4DE}" presName="rootnode" presStyleCnt="0">
        <dgm:presLayoutVars>
          <dgm:chMax/>
          <dgm:chPref/>
          <dgm:dir/>
          <dgm:animLvl val="lvl"/>
        </dgm:presLayoutVars>
      </dgm:prSet>
      <dgm:spPr/>
      <dgm:t>
        <a:bodyPr/>
        <a:lstStyle/>
        <a:p>
          <a:endParaRPr lang="en-US"/>
        </a:p>
      </dgm:t>
    </dgm:pt>
    <dgm:pt modelId="{CA7ECBFB-AE7D-42CB-8D83-59D153696462}" type="pres">
      <dgm:prSet presAssocID="{BD923703-702E-466E-A284-4FE8CD78E354}" presName="composite" presStyleCnt="0"/>
      <dgm:spPr/>
    </dgm:pt>
    <dgm:pt modelId="{7D5E495E-51C3-4826-AF72-B1F25A1991FD}" type="pres">
      <dgm:prSet presAssocID="{BD923703-702E-466E-A284-4FE8CD78E354}" presName="LShape" presStyleLbl="alignNode1" presStyleIdx="0" presStyleCnt="5"/>
      <dgm:spPr/>
    </dgm:pt>
    <dgm:pt modelId="{6CCEDDC3-DB71-494A-9FB3-0293C64EE2A5}" type="pres">
      <dgm:prSet presAssocID="{BD923703-702E-466E-A284-4FE8CD78E354}" presName="ParentText" presStyleLbl="revTx" presStyleIdx="0" presStyleCnt="3">
        <dgm:presLayoutVars>
          <dgm:chMax val="0"/>
          <dgm:chPref val="0"/>
          <dgm:bulletEnabled val="1"/>
        </dgm:presLayoutVars>
      </dgm:prSet>
      <dgm:spPr/>
      <dgm:t>
        <a:bodyPr/>
        <a:lstStyle/>
        <a:p>
          <a:endParaRPr lang="en-US"/>
        </a:p>
      </dgm:t>
    </dgm:pt>
    <dgm:pt modelId="{7B25D64B-B091-4FF6-9424-524C56412626}" type="pres">
      <dgm:prSet presAssocID="{BD923703-702E-466E-A284-4FE8CD78E354}" presName="Triangle" presStyleLbl="alignNode1" presStyleIdx="1" presStyleCnt="5"/>
      <dgm:spPr/>
    </dgm:pt>
    <dgm:pt modelId="{F0B98F39-37C3-40C3-B840-B3AE77A14FB7}" type="pres">
      <dgm:prSet presAssocID="{9B191406-E9D9-48E9-81FC-8E5E202BE05F}" presName="sibTrans" presStyleCnt="0"/>
      <dgm:spPr/>
    </dgm:pt>
    <dgm:pt modelId="{6783017F-7E1F-4D10-9F7F-A4D9B479CD7B}" type="pres">
      <dgm:prSet presAssocID="{9B191406-E9D9-48E9-81FC-8E5E202BE05F}" presName="space" presStyleCnt="0"/>
      <dgm:spPr/>
    </dgm:pt>
    <dgm:pt modelId="{B88723CE-E2DB-429D-AAE3-A6FBF2754C9E}" type="pres">
      <dgm:prSet presAssocID="{9FCB1AF5-2E64-4033-9A38-9B68A681E0D2}" presName="composite" presStyleCnt="0"/>
      <dgm:spPr/>
    </dgm:pt>
    <dgm:pt modelId="{E79FF4A3-5DD3-4495-8CDC-CE1CFE66A2B2}" type="pres">
      <dgm:prSet presAssocID="{9FCB1AF5-2E64-4033-9A38-9B68A681E0D2}" presName="LShape" presStyleLbl="alignNode1" presStyleIdx="2" presStyleCnt="5"/>
      <dgm:spPr/>
    </dgm:pt>
    <dgm:pt modelId="{3DCAD4B3-023C-4F14-B086-0E344D881A3C}" type="pres">
      <dgm:prSet presAssocID="{9FCB1AF5-2E64-4033-9A38-9B68A681E0D2}" presName="ParentText" presStyleLbl="revTx" presStyleIdx="1" presStyleCnt="3">
        <dgm:presLayoutVars>
          <dgm:chMax val="0"/>
          <dgm:chPref val="0"/>
          <dgm:bulletEnabled val="1"/>
        </dgm:presLayoutVars>
      </dgm:prSet>
      <dgm:spPr/>
      <dgm:t>
        <a:bodyPr/>
        <a:lstStyle/>
        <a:p>
          <a:endParaRPr lang="en-US"/>
        </a:p>
      </dgm:t>
    </dgm:pt>
    <dgm:pt modelId="{A937C9B2-99CE-4120-9953-7E6DBD03529F}" type="pres">
      <dgm:prSet presAssocID="{9FCB1AF5-2E64-4033-9A38-9B68A681E0D2}" presName="Triangle" presStyleLbl="alignNode1" presStyleIdx="3" presStyleCnt="5"/>
      <dgm:spPr/>
    </dgm:pt>
    <dgm:pt modelId="{E0E111CF-E312-4735-ABC1-5831D3C71686}" type="pres">
      <dgm:prSet presAssocID="{6CCF86EC-5063-4E30-8428-BFE464E130CB}" presName="sibTrans" presStyleCnt="0"/>
      <dgm:spPr/>
    </dgm:pt>
    <dgm:pt modelId="{915ABF4C-04FA-4EB5-B5A3-02F73E37A0FF}" type="pres">
      <dgm:prSet presAssocID="{6CCF86EC-5063-4E30-8428-BFE464E130CB}" presName="space" presStyleCnt="0"/>
      <dgm:spPr/>
    </dgm:pt>
    <dgm:pt modelId="{77547DA5-83C3-44E2-9BD3-B4FD5E2A5DD2}" type="pres">
      <dgm:prSet presAssocID="{B403940D-ABAC-438D-BF75-351069921609}" presName="composite" presStyleCnt="0"/>
      <dgm:spPr/>
    </dgm:pt>
    <dgm:pt modelId="{A076FADF-DE7C-48A1-A714-B1C6C8DDDFA1}" type="pres">
      <dgm:prSet presAssocID="{B403940D-ABAC-438D-BF75-351069921609}" presName="LShape" presStyleLbl="alignNode1" presStyleIdx="4" presStyleCnt="5"/>
      <dgm:spPr/>
    </dgm:pt>
    <dgm:pt modelId="{FB07A4E3-D08D-4674-8569-EAC138F2FF78}" type="pres">
      <dgm:prSet presAssocID="{B403940D-ABAC-438D-BF75-351069921609}" presName="ParentText" presStyleLbl="revTx" presStyleIdx="2" presStyleCnt="3" custLinFactNeighborX="524" custLinFactNeighborY="-3285">
        <dgm:presLayoutVars>
          <dgm:chMax val="0"/>
          <dgm:chPref val="0"/>
          <dgm:bulletEnabled val="1"/>
        </dgm:presLayoutVars>
      </dgm:prSet>
      <dgm:spPr/>
      <dgm:t>
        <a:bodyPr/>
        <a:lstStyle/>
        <a:p>
          <a:endParaRPr lang="en-US"/>
        </a:p>
      </dgm:t>
    </dgm:pt>
  </dgm:ptLst>
  <dgm:cxnLst>
    <dgm:cxn modelId="{16B63AA7-6F1A-484B-B734-1832C78D6A7E}" type="presOf" srcId="{9FCB1AF5-2E64-4033-9A38-9B68A681E0D2}" destId="{3DCAD4B3-023C-4F14-B086-0E344D881A3C}" srcOrd="0" destOrd="0" presId="urn:microsoft.com/office/officeart/2009/3/layout/StepUpProcess"/>
    <dgm:cxn modelId="{7A0FAB3F-185E-486A-B381-1D9FE8367DF6}" srcId="{1CF77166-7AA6-40FD-B1C3-36243F77E4DE}" destId="{9FCB1AF5-2E64-4033-9A38-9B68A681E0D2}" srcOrd="1" destOrd="0" parTransId="{DACEA25B-A6A4-4C76-BC8A-3D9C2CA41514}" sibTransId="{6CCF86EC-5063-4E30-8428-BFE464E130CB}"/>
    <dgm:cxn modelId="{9325A72B-7FFC-40F2-AFE8-F760972E280F}" type="presOf" srcId="{B403940D-ABAC-438D-BF75-351069921609}" destId="{FB07A4E3-D08D-4674-8569-EAC138F2FF78}" srcOrd="0" destOrd="0" presId="urn:microsoft.com/office/officeart/2009/3/layout/StepUpProcess"/>
    <dgm:cxn modelId="{6E120135-87A0-4DAA-9CD1-59ACAE4EA5C6}" srcId="{1CF77166-7AA6-40FD-B1C3-36243F77E4DE}" destId="{BD923703-702E-466E-A284-4FE8CD78E354}" srcOrd="0" destOrd="0" parTransId="{F3791A74-23D6-4B73-9087-875F1B3619DE}" sibTransId="{9B191406-E9D9-48E9-81FC-8E5E202BE05F}"/>
    <dgm:cxn modelId="{25A8B0DC-5691-48BD-B4CD-EAAFC3852364}" type="presOf" srcId="{1CF77166-7AA6-40FD-B1C3-36243F77E4DE}" destId="{EEF87DB8-9847-4672-993C-A3175F0EB239}" srcOrd="0" destOrd="0" presId="urn:microsoft.com/office/officeart/2009/3/layout/StepUpProcess"/>
    <dgm:cxn modelId="{00346ACE-A844-4630-8D19-7489F4A63AC9}" type="presOf" srcId="{BD923703-702E-466E-A284-4FE8CD78E354}" destId="{6CCEDDC3-DB71-494A-9FB3-0293C64EE2A5}" srcOrd="0" destOrd="0" presId="urn:microsoft.com/office/officeart/2009/3/layout/StepUpProcess"/>
    <dgm:cxn modelId="{98C2D377-804C-4D33-8335-12C9AAE79994}" srcId="{1CF77166-7AA6-40FD-B1C3-36243F77E4DE}" destId="{B403940D-ABAC-438D-BF75-351069921609}" srcOrd="2" destOrd="0" parTransId="{DACA87DC-D130-4EB4-8E1F-6F0375E27117}" sibTransId="{9D05035D-AF21-47D8-892C-315E44410E04}"/>
    <dgm:cxn modelId="{5B634C64-4773-4036-87F8-DC3216BE5BD2}" type="presParOf" srcId="{EEF87DB8-9847-4672-993C-A3175F0EB239}" destId="{CA7ECBFB-AE7D-42CB-8D83-59D153696462}" srcOrd="0" destOrd="0" presId="urn:microsoft.com/office/officeart/2009/3/layout/StepUpProcess"/>
    <dgm:cxn modelId="{B3DB86BE-CD6D-4E2F-954A-8F046810FA13}" type="presParOf" srcId="{CA7ECBFB-AE7D-42CB-8D83-59D153696462}" destId="{7D5E495E-51C3-4826-AF72-B1F25A1991FD}" srcOrd="0" destOrd="0" presId="urn:microsoft.com/office/officeart/2009/3/layout/StepUpProcess"/>
    <dgm:cxn modelId="{B8EBCC4A-80B5-4E86-BACC-95DCF464D074}" type="presParOf" srcId="{CA7ECBFB-AE7D-42CB-8D83-59D153696462}" destId="{6CCEDDC3-DB71-494A-9FB3-0293C64EE2A5}" srcOrd="1" destOrd="0" presId="urn:microsoft.com/office/officeart/2009/3/layout/StepUpProcess"/>
    <dgm:cxn modelId="{DB08906A-0645-4BBA-B588-C467EBEDBB27}" type="presParOf" srcId="{CA7ECBFB-AE7D-42CB-8D83-59D153696462}" destId="{7B25D64B-B091-4FF6-9424-524C56412626}" srcOrd="2" destOrd="0" presId="urn:microsoft.com/office/officeart/2009/3/layout/StepUpProcess"/>
    <dgm:cxn modelId="{6BD25B0E-D111-4E4E-A095-23E76DCA8F53}" type="presParOf" srcId="{EEF87DB8-9847-4672-993C-A3175F0EB239}" destId="{F0B98F39-37C3-40C3-B840-B3AE77A14FB7}" srcOrd="1" destOrd="0" presId="urn:microsoft.com/office/officeart/2009/3/layout/StepUpProcess"/>
    <dgm:cxn modelId="{1D7BE0E8-9E3E-44C5-BFD9-30B3BC91EA1D}" type="presParOf" srcId="{F0B98F39-37C3-40C3-B840-B3AE77A14FB7}" destId="{6783017F-7E1F-4D10-9F7F-A4D9B479CD7B}" srcOrd="0" destOrd="0" presId="urn:microsoft.com/office/officeart/2009/3/layout/StepUpProcess"/>
    <dgm:cxn modelId="{281E1FDA-9056-4C7B-866E-36A688BD81F7}" type="presParOf" srcId="{EEF87DB8-9847-4672-993C-A3175F0EB239}" destId="{B88723CE-E2DB-429D-AAE3-A6FBF2754C9E}" srcOrd="2" destOrd="0" presId="urn:microsoft.com/office/officeart/2009/3/layout/StepUpProcess"/>
    <dgm:cxn modelId="{BB0C8B62-9661-42EF-A750-3A34A76773D9}" type="presParOf" srcId="{B88723CE-E2DB-429D-AAE3-A6FBF2754C9E}" destId="{E79FF4A3-5DD3-4495-8CDC-CE1CFE66A2B2}" srcOrd="0" destOrd="0" presId="urn:microsoft.com/office/officeart/2009/3/layout/StepUpProcess"/>
    <dgm:cxn modelId="{52FC1129-9862-4025-AC7C-A63DCB040103}" type="presParOf" srcId="{B88723CE-E2DB-429D-AAE3-A6FBF2754C9E}" destId="{3DCAD4B3-023C-4F14-B086-0E344D881A3C}" srcOrd="1" destOrd="0" presId="urn:microsoft.com/office/officeart/2009/3/layout/StepUpProcess"/>
    <dgm:cxn modelId="{C8D53CE5-253A-4313-B0D2-DF83F5C8C99D}" type="presParOf" srcId="{B88723CE-E2DB-429D-AAE3-A6FBF2754C9E}" destId="{A937C9B2-99CE-4120-9953-7E6DBD03529F}" srcOrd="2" destOrd="0" presId="urn:microsoft.com/office/officeart/2009/3/layout/StepUpProcess"/>
    <dgm:cxn modelId="{B9E30565-1ED2-459B-A4F8-6832A4463FFF}" type="presParOf" srcId="{EEF87DB8-9847-4672-993C-A3175F0EB239}" destId="{E0E111CF-E312-4735-ABC1-5831D3C71686}" srcOrd="3" destOrd="0" presId="urn:microsoft.com/office/officeart/2009/3/layout/StepUpProcess"/>
    <dgm:cxn modelId="{F8024B32-02C5-4C08-BE85-60112F17929F}" type="presParOf" srcId="{E0E111CF-E312-4735-ABC1-5831D3C71686}" destId="{915ABF4C-04FA-4EB5-B5A3-02F73E37A0FF}" srcOrd="0" destOrd="0" presId="urn:microsoft.com/office/officeart/2009/3/layout/StepUpProcess"/>
    <dgm:cxn modelId="{185CBC40-6F03-4F90-B49C-7EC669498461}" type="presParOf" srcId="{EEF87DB8-9847-4672-993C-A3175F0EB239}" destId="{77547DA5-83C3-44E2-9BD3-B4FD5E2A5DD2}" srcOrd="4" destOrd="0" presId="urn:microsoft.com/office/officeart/2009/3/layout/StepUpProcess"/>
    <dgm:cxn modelId="{7E354EC1-4ABC-4499-B747-7958F7F4DE5A}" type="presParOf" srcId="{77547DA5-83C3-44E2-9BD3-B4FD5E2A5DD2}" destId="{A076FADF-DE7C-48A1-A714-B1C6C8DDDFA1}" srcOrd="0" destOrd="0" presId="urn:microsoft.com/office/officeart/2009/3/layout/StepUpProcess"/>
    <dgm:cxn modelId="{21FAEB7B-F5FF-4A07-957B-6D58455FD9F9}" type="presParOf" srcId="{77547DA5-83C3-44E2-9BD3-B4FD5E2A5DD2}" destId="{FB07A4E3-D08D-4674-8569-EAC138F2FF7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89C49D-7E24-44E4-AB29-DF5C53F3B7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55496BD-9008-4BE5-8591-13DC812DA0C1}">
      <dgm:prSet phldrT="[Text]"/>
      <dgm:spPr/>
      <dgm:t>
        <a:bodyPr/>
        <a:lstStyle/>
        <a:p>
          <a:r>
            <a:rPr lang="es-MX" noProof="0" dirty="0" smtClean="0"/>
            <a:t>Factores preoperatorios</a:t>
          </a:r>
          <a:endParaRPr lang="es-MX" noProof="0" dirty="0"/>
        </a:p>
      </dgm:t>
    </dgm:pt>
    <dgm:pt modelId="{79232638-B082-4EE4-8E6A-76BBAB8A5880}" type="parTrans" cxnId="{FDAF0EAF-7A8D-4AAD-A0BB-E36A8D99D47E}">
      <dgm:prSet/>
      <dgm:spPr/>
      <dgm:t>
        <a:bodyPr/>
        <a:lstStyle/>
        <a:p>
          <a:endParaRPr lang="en-US"/>
        </a:p>
      </dgm:t>
    </dgm:pt>
    <dgm:pt modelId="{4AAA2263-70AE-4B9C-B495-A469D7FFBFD0}" type="sibTrans" cxnId="{FDAF0EAF-7A8D-4AAD-A0BB-E36A8D99D47E}">
      <dgm:prSet/>
      <dgm:spPr/>
      <dgm:t>
        <a:bodyPr/>
        <a:lstStyle/>
        <a:p>
          <a:endParaRPr lang="en-US"/>
        </a:p>
      </dgm:t>
    </dgm:pt>
    <dgm:pt modelId="{7E615BF2-6E18-4E90-9036-08CD4122CAEE}">
      <dgm:prSet phldrT="[Text]"/>
      <dgm:spPr/>
      <dgm:t>
        <a:bodyPr/>
        <a:lstStyle/>
        <a:p>
          <a:r>
            <a:rPr lang="es-ES" noProof="0" dirty="0" smtClean="0"/>
            <a:t>Dolor moderado a severo, que dura &gt;1 mes</a:t>
          </a:r>
          <a:endParaRPr lang="es-ES" noProof="0" dirty="0"/>
        </a:p>
      </dgm:t>
    </dgm:pt>
    <dgm:pt modelId="{F45EC354-24E2-4500-BDD0-AE8AF91393DB}" type="parTrans" cxnId="{C34BEFF6-44A6-4795-8A2E-1D522704AB2C}">
      <dgm:prSet/>
      <dgm:spPr/>
      <dgm:t>
        <a:bodyPr/>
        <a:lstStyle/>
        <a:p>
          <a:endParaRPr lang="en-US"/>
        </a:p>
      </dgm:t>
    </dgm:pt>
    <dgm:pt modelId="{CDDEEDEA-E3C5-457D-B182-9C7AFE64F854}" type="sibTrans" cxnId="{C34BEFF6-44A6-4795-8A2E-1D522704AB2C}">
      <dgm:prSet/>
      <dgm:spPr/>
      <dgm:t>
        <a:bodyPr/>
        <a:lstStyle/>
        <a:p>
          <a:endParaRPr lang="en-US"/>
        </a:p>
      </dgm:t>
    </dgm:pt>
    <dgm:pt modelId="{E5A3ABD5-B8A4-460C-9652-003CBF9DC7E8}">
      <dgm:prSet phldrT="[Text]"/>
      <dgm:spPr/>
      <dgm:t>
        <a:bodyPr/>
        <a:lstStyle/>
        <a:p>
          <a:r>
            <a:rPr lang="es-MX" noProof="0" dirty="0" smtClean="0"/>
            <a:t>Factores </a:t>
          </a:r>
          <a:r>
            <a:rPr lang="es-MX" noProof="0" dirty="0" err="1" smtClean="0"/>
            <a:t>intraoperatorios</a:t>
          </a:r>
          <a:endParaRPr lang="es-MX" noProof="0" dirty="0"/>
        </a:p>
      </dgm:t>
    </dgm:pt>
    <dgm:pt modelId="{010D8E67-E87C-4864-8C13-0E4231773109}" type="parTrans" cxnId="{1FD045E9-F86C-4F1A-99FF-744B3205F0B0}">
      <dgm:prSet/>
      <dgm:spPr/>
      <dgm:t>
        <a:bodyPr/>
        <a:lstStyle/>
        <a:p>
          <a:endParaRPr lang="en-US"/>
        </a:p>
      </dgm:t>
    </dgm:pt>
    <dgm:pt modelId="{6BA96EEF-8C7E-4964-B5B6-68E29D43943F}" type="sibTrans" cxnId="{1FD045E9-F86C-4F1A-99FF-744B3205F0B0}">
      <dgm:prSet/>
      <dgm:spPr/>
      <dgm:t>
        <a:bodyPr/>
        <a:lstStyle/>
        <a:p>
          <a:endParaRPr lang="en-US"/>
        </a:p>
      </dgm:t>
    </dgm:pt>
    <dgm:pt modelId="{3C7E46E7-D366-418C-ACBD-F42F2D1BCB36}">
      <dgm:prSet phldrT="[Text]"/>
      <dgm:spPr/>
      <dgm:t>
        <a:bodyPr/>
        <a:lstStyle/>
        <a:p>
          <a:r>
            <a:rPr lang="es-MX" noProof="0" dirty="0" smtClean="0"/>
            <a:t>Enfoque quirúrgico con riesgo de daño al nervio</a:t>
          </a:r>
          <a:endParaRPr lang="es-MX" noProof="0" dirty="0"/>
        </a:p>
      </dgm:t>
    </dgm:pt>
    <dgm:pt modelId="{AD524A3B-D983-4DEF-A377-4391CFAD3FE8}" type="parTrans" cxnId="{91B7829F-AA82-445C-86EE-756A21BBB44D}">
      <dgm:prSet/>
      <dgm:spPr/>
      <dgm:t>
        <a:bodyPr/>
        <a:lstStyle/>
        <a:p>
          <a:endParaRPr lang="en-US"/>
        </a:p>
      </dgm:t>
    </dgm:pt>
    <dgm:pt modelId="{203EA5DB-1B7A-4F1F-9F93-EDE3EC58F8ED}" type="sibTrans" cxnId="{91B7829F-AA82-445C-86EE-756A21BBB44D}">
      <dgm:prSet/>
      <dgm:spPr/>
      <dgm:t>
        <a:bodyPr/>
        <a:lstStyle/>
        <a:p>
          <a:endParaRPr lang="en-US"/>
        </a:p>
      </dgm:t>
    </dgm:pt>
    <dgm:pt modelId="{3B65D87D-0D81-49E3-AEBC-443132E2475D}">
      <dgm:prSet phldrT="[Text]"/>
      <dgm:spPr/>
      <dgm:t>
        <a:bodyPr/>
        <a:lstStyle/>
        <a:p>
          <a:r>
            <a:rPr lang="es-MX" noProof="0" dirty="0" smtClean="0"/>
            <a:t>Factores postoperatorios</a:t>
          </a:r>
          <a:endParaRPr lang="es-MX" noProof="0" dirty="0"/>
        </a:p>
      </dgm:t>
    </dgm:pt>
    <dgm:pt modelId="{D227E4CD-74F2-46AE-99E6-E736CFB8380D}" type="parTrans" cxnId="{4CA9FD6B-DA77-43AF-B0E7-0A71022A94D0}">
      <dgm:prSet/>
      <dgm:spPr/>
      <dgm:t>
        <a:bodyPr/>
        <a:lstStyle/>
        <a:p>
          <a:endParaRPr lang="en-US"/>
        </a:p>
      </dgm:t>
    </dgm:pt>
    <dgm:pt modelId="{E9CA3C92-D042-4D98-BDFB-85BD5F0A0256}" type="sibTrans" cxnId="{4CA9FD6B-DA77-43AF-B0E7-0A71022A94D0}">
      <dgm:prSet/>
      <dgm:spPr/>
      <dgm:t>
        <a:bodyPr/>
        <a:lstStyle/>
        <a:p>
          <a:endParaRPr lang="en-US"/>
        </a:p>
      </dgm:t>
    </dgm:pt>
    <dgm:pt modelId="{3ADEA003-2FE2-4A18-B141-84927537FB6F}">
      <dgm:prSet phldrT="[Text]"/>
      <dgm:spPr/>
      <dgm:t>
        <a:bodyPr/>
        <a:lstStyle/>
        <a:p>
          <a:r>
            <a:rPr lang="es-MX" noProof="0" dirty="0" smtClean="0"/>
            <a:t>Dolor agudo moderado a grave</a:t>
          </a:r>
          <a:endParaRPr lang="es-MX" noProof="0" dirty="0"/>
        </a:p>
      </dgm:t>
    </dgm:pt>
    <dgm:pt modelId="{A5445322-70F6-414D-A906-38FE318F9E66}" type="parTrans" cxnId="{5D397F8F-1067-49C2-90D6-0C298F276E59}">
      <dgm:prSet/>
      <dgm:spPr/>
      <dgm:t>
        <a:bodyPr/>
        <a:lstStyle/>
        <a:p>
          <a:endParaRPr lang="en-US"/>
        </a:p>
      </dgm:t>
    </dgm:pt>
    <dgm:pt modelId="{AB9CC298-C20C-4FC9-8980-6C514CC5A4B5}" type="sibTrans" cxnId="{5D397F8F-1067-49C2-90D6-0C298F276E59}">
      <dgm:prSet/>
      <dgm:spPr/>
      <dgm:t>
        <a:bodyPr/>
        <a:lstStyle/>
        <a:p>
          <a:endParaRPr lang="en-US"/>
        </a:p>
      </dgm:t>
    </dgm:pt>
    <dgm:pt modelId="{79D4D4D6-7B90-4528-8ADB-4A9F48AB5EF1}">
      <dgm:prSet/>
      <dgm:spPr/>
      <dgm:t>
        <a:bodyPr/>
        <a:lstStyle/>
        <a:p>
          <a:r>
            <a:rPr lang="es-ES" noProof="0" dirty="0" smtClean="0"/>
            <a:t>Cirugias repetidas</a:t>
          </a:r>
          <a:endParaRPr lang="es-ES" noProof="0" dirty="0"/>
        </a:p>
      </dgm:t>
    </dgm:pt>
    <dgm:pt modelId="{05788442-39FC-4975-A48C-5ECA38FA78E0}" type="parTrans" cxnId="{EF4E291A-E409-445D-936F-EEB593A443A8}">
      <dgm:prSet/>
      <dgm:spPr/>
      <dgm:t>
        <a:bodyPr/>
        <a:lstStyle/>
        <a:p>
          <a:endParaRPr lang="en-US"/>
        </a:p>
      </dgm:t>
    </dgm:pt>
    <dgm:pt modelId="{9BB5DD8A-E7B1-4C08-8654-AA4F0230C4EE}" type="sibTrans" cxnId="{EF4E291A-E409-445D-936F-EEB593A443A8}">
      <dgm:prSet/>
      <dgm:spPr/>
      <dgm:t>
        <a:bodyPr/>
        <a:lstStyle/>
        <a:p>
          <a:endParaRPr lang="en-US"/>
        </a:p>
      </dgm:t>
    </dgm:pt>
    <dgm:pt modelId="{80B2AFC1-4B47-43AF-AC50-D84931B73E23}">
      <dgm:prSet/>
      <dgm:spPr/>
      <dgm:t>
        <a:bodyPr/>
        <a:lstStyle/>
        <a:p>
          <a:r>
            <a:rPr lang="es-ES" noProof="0" dirty="0" smtClean="0"/>
            <a:t>Vulnerabilidad psicológica </a:t>
          </a:r>
          <a:br>
            <a:rPr lang="es-ES" noProof="0" dirty="0" smtClean="0"/>
          </a:br>
          <a:r>
            <a:rPr lang="es-ES" noProof="0" dirty="0" smtClean="0"/>
            <a:t>(ej., catastrofismo)</a:t>
          </a:r>
          <a:endParaRPr lang="es-ES" noProof="0" dirty="0"/>
        </a:p>
      </dgm:t>
    </dgm:pt>
    <dgm:pt modelId="{DA4A8BB5-9116-4E39-9D2F-7AD31A16FEFA}" type="parTrans" cxnId="{DA4E6201-61C3-4D22-A865-C52A66555B8E}">
      <dgm:prSet/>
      <dgm:spPr/>
      <dgm:t>
        <a:bodyPr/>
        <a:lstStyle/>
        <a:p>
          <a:endParaRPr lang="en-US"/>
        </a:p>
      </dgm:t>
    </dgm:pt>
    <dgm:pt modelId="{648FA559-64FD-4CCB-B070-E939AB2928B2}" type="sibTrans" cxnId="{DA4E6201-61C3-4D22-A865-C52A66555B8E}">
      <dgm:prSet/>
      <dgm:spPr/>
      <dgm:t>
        <a:bodyPr/>
        <a:lstStyle/>
        <a:p>
          <a:endParaRPr lang="en-US"/>
        </a:p>
      </dgm:t>
    </dgm:pt>
    <dgm:pt modelId="{3DF0DACA-9944-4536-89EA-81149F6A7115}">
      <dgm:prSet/>
      <dgm:spPr/>
      <dgm:t>
        <a:bodyPr/>
        <a:lstStyle/>
        <a:p>
          <a:r>
            <a:rPr lang="es-ES" noProof="0" dirty="0" smtClean="0"/>
            <a:t>Ansiedad preoperatoria</a:t>
          </a:r>
          <a:endParaRPr lang="es-ES" noProof="0" dirty="0"/>
        </a:p>
      </dgm:t>
    </dgm:pt>
    <dgm:pt modelId="{374AD9F3-2964-4BB6-A6C6-EE1E1C1131B9}" type="parTrans" cxnId="{B742D89C-242F-4F0A-A8D2-3CDF8C081661}">
      <dgm:prSet/>
      <dgm:spPr/>
      <dgm:t>
        <a:bodyPr/>
        <a:lstStyle/>
        <a:p>
          <a:endParaRPr lang="en-US"/>
        </a:p>
      </dgm:t>
    </dgm:pt>
    <dgm:pt modelId="{62BD720B-D4C6-4EDE-B64E-E3EB7230F4A4}" type="sibTrans" cxnId="{B742D89C-242F-4F0A-A8D2-3CDF8C081661}">
      <dgm:prSet/>
      <dgm:spPr/>
      <dgm:t>
        <a:bodyPr/>
        <a:lstStyle/>
        <a:p>
          <a:endParaRPr lang="en-US"/>
        </a:p>
      </dgm:t>
    </dgm:pt>
    <dgm:pt modelId="{35F8C530-6A9C-4DD1-8E56-B8127D9E70DC}">
      <dgm:prSet/>
      <dgm:spPr/>
      <dgm:t>
        <a:bodyPr/>
        <a:lstStyle/>
        <a:p>
          <a:r>
            <a:rPr lang="es-ES" noProof="0" dirty="0" smtClean="0"/>
            <a:t>Género femenino</a:t>
          </a:r>
          <a:endParaRPr lang="es-ES" noProof="0" dirty="0"/>
        </a:p>
      </dgm:t>
    </dgm:pt>
    <dgm:pt modelId="{74F6E000-2739-4B5B-A40D-D76E8DC2FAAF}" type="parTrans" cxnId="{48F7BF03-2E9A-4DA6-AD7F-7B9251DB45F9}">
      <dgm:prSet/>
      <dgm:spPr/>
      <dgm:t>
        <a:bodyPr/>
        <a:lstStyle/>
        <a:p>
          <a:endParaRPr lang="en-US"/>
        </a:p>
      </dgm:t>
    </dgm:pt>
    <dgm:pt modelId="{670E07B3-6EC3-4575-8D02-B52C7A5DE044}" type="sibTrans" cxnId="{48F7BF03-2E9A-4DA6-AD7F-7B9251DB45F9}">
      <dgm:prSet/>
      <dgm:spPr/>
      <dgm:t>
        <a:bodyPr/>
        <a:lstStyle/>
        <a:p>
          <a:endParaRPr lang="en-US"/>
        </a:p>
      </dgm:t>
    </dgm:pt>
    <dgm:pt modelId="{D739BC10-060E-425B-B606-C55D7509F9E2}">
      <dgm:prSet/>
      <dgm:spPr/>
      <dgm:t>
        <a:bodyPr/>
        <a:lstStyle/>
        <a:p>
          <a:r>
            <a:rPr lang="es-ES" noProof="0" dirty="0" smtClean="0"/>
            <a:t>Adultos jóvenes</a:t>
          </a:r>
          <a:endParaRPr lang="es-ES" noProof="0" dirty="0"/>
        </a:p>
      </dgm:t>
    </dgm:pt>
    <dgm:pt modelId="{ACB91351-6C5F-42F1-B3EF-13660F8F3AC6}" type="parTrans" cxnId="{9DAD7559-2934-48B3-BBC4-40347EE7D795}">
      <dgm:prSet/>
      <dgm:spPr/>
      <dgm:t>
        <a:bodyPr/>
        <a:lstStyle/>
        <a:p>
          <a:endParaRPr lang="en-US"/>
        </a:p>
      </dgm:t>
    </dgm:pt>
    <dgm:pt modelId="{D569DCA5-2A96-434D-99A7-817FD9287FA4}" type="sibTrans" cxnId="{9DAD7559-2934-48B3-BBC4-40347EE7D795}">
      <dgm:prSet/>
      <dgm:spPr/>
      <dgm:t>
        <a:bodyPr/>
        <a:lstStyle/>
        <a:p>
          <a:endParaRPr lang="en-US"/>
        </a:p>
      </dgm:t>
    </dgm:pt>
    <dgm:pt modelId="{06182313-B0D3-4500-9BA0-B6A8F3A3DA97}">
      <dgm:prSet/>
      <dgm:spPr/>
      <dgm:t>
        <a:bodyPr/>
        <a:lstStyle/>
        <a:p>
          <a:r>
            <a:rPr lang="es-ES" noProof="0" dirty="0" smtClean="0"/>
            <a:t>Predisposición genética</a:t>
          </a:r>
          <a:endParaRPr lang="es-ES" noProof="0" dirty="0"/>
        </a:p>
      </dgm:t>
    </dgm:pt>
    <dgm:pt modelId="{1FDDC8DC-2316-4137-A167-5B14DA580081}" type="parTrans" cxnId="{B67D3580-64DF-4FE1-B549-08F7C4AB0C35}">
      <dgm:prSet/>
      <dgm:spPr/>
      <dgm:t>
        <a:bodyPr/>
        <a:lstStyle/>
        <a:p>
          <a:endParaRPr lang="en-US"/>
        </a:p>
      </dgm:t>
    </dgm:pt>
    <dgm:pt modelId="{1E057966-0393-4392-B910-1FFE1418D6BF}" type="sibTrans" cxnId="{B67D3580-64DF-4FE1-B549-08F7C4AB0C35}">
      <dgm:prSet/>
      <dgm:spPr/>
      <dgm:t>
        <a:bodyPr/>
        <a:lstStyle/>
        <a:p>
          <a:endParaRPr lang="en-US"/>
        </a:p>
      </dgm:t>
    </dgm:pt>
    <dgm:pt modelId="{0C1A2482-CCCB-4DF8-9B9D-A59724AD0555}">
      <dgm:prSet/>
      <dgm:spPr/>
      <dgm:t>
        <a:bodyPr/>
        <a:lstStyle/>
        <a:p>
          <a:r>
            <a:rPr lang="es-ES" noProof="0" dirty="0" smtClean="0"/>
            <a:t>Control ineficaz de la inhibición nociva difusa</a:t>
          </a:r>
          <a:endParaRPr lang="es-ES" noProof="0" dirty="0"/>
        </a:p>
      </dgm:t>
    </dgm:pt>
    <dgm:pt modelId="{918963CD-B159-48BC-BD6B-C98DBDB785EA}" type="parTrans" cxnId="{FF8B6019-2B9C-4205-9E94-60B8C9036C20}">
      <dgm:prSet/>
      <dgm:spPr/>
      <dgm:t>
        <a:bodyPr/>
        <a:lstStyle/>
        <a:p>
          <a:endParaRPr lang="en-US"/>
        </a:p>
      </dgm:t>
    </dgm:pt>
    <dgm:pt modelId="{FB95C91A-78B9-4A26-A5B4-120FA49F001E}" type="sibTrans" cxnId="{FF8B6019-2B9C-4205-9E94-60B8C9036C20}">
      <dgm:prSet/>
      <dgm:spPr/>
      <dgm:t>
        <a:bodyPr/>
        <a:lstStyle/>
        <a:p>
          <a:endParaRPr lang="en-US"/>
        </a:p>
      </dgm:t>
    </dgm:pt>
    <dgm:pt modelId="{AA061F26-A725-4339-AB7A-CCEF6C4E1724}">
      <dgm:prSet/>
      <dgm:spPr/>
      <dgm:t>
        <a:bodyPr/>
        <a:lstStyle/>
        <a:p>
          <a:r>
            <a:rPr lang="es-MX" noProof="0" dirty="0" smtClean="0"/>
            <a:t>Radioterapia en el área</a:t>
          </a:r>
          <a:endParaRPr lang="es-MX" noProof="0" dirty="0"/>
        </a:p>
      </dgm:t>
    </dgm:pt>
    <dgm:pt modelId="{59B5AA3F-D781-453E-A2EF-F286B5F156D5}" type="parTrans" cxnId="{D1EE9DE6-6C66-4043-8176-4BC2BC65CCCA}">
      <dgm:prSet/>
      <dgm:spPr/>
      <dgm:t>
        <a:bodyPr/>
        <a:lstStyle/>
        <a:p>
          <a:endParaRPr lang="en-US"/>
        </a:p>
      </dgm:t>
    </dgm:pt>
    <dgm:pt modelId="{44045415-2B31-4CB0-BA77-7D1AC8F81284}" type="sibTrans" cxnId="{D1EE9DE6-6C66-4043-8176-4BC2BC65CCCA}">
      <dgm:prSet/>
      <dgm:spPr/>
      <dgm:t>
        <a:bodyPr/>
        <a:lstStyle/>
        <a:p>
          <a:endParaRPr lang="en-US"/>
        </a:p>
      </dgm:t>
    </dgm:pt>
    <dgm:pt modelId="{BF4D8530-27A1-4910-B667-68DECA7E1132}">
      <dgm:prSet/>
      <dgm:spPr/>
      <dgm:t>
        <a:bodyPr/>
        <a:lstStyle/>
        <a:p>
          <a:r>
            <a:rPr lang="es-MX" noProof="0" dirty="0" smtClean="0"/>
            <a:t>Quimioterapia neurotóxica</a:t>
          </a:r>
          <a:endParaRPr lang="es-MX" noProof="0" dirty="0"/>
        </a:p>
      </dgm:t>
    </dgm:pt>
    <dgm:pt modelId="{23769445-0206-40DA-A4E7-CB3FC7E476D6}" type="parTrans" cxnId="{FBCB853D-99EE-4B3F-9773-76F7A9873DFD}">
      <dgm:prSet/>
      <dgm:spPr/>
      <dgm:t>
        <a:bodyPr/>
        <a:lstStyle/>
        <a:p>
          <a:endParaRPr lang="en-US"/>
        </a:p>
      </dgm:t>
    </dgm:pt>
    <dgm:pt modelId="{37B87C2C-182E-4AF4-9EC8-4D5198BACC08}" type="sibTrans" cxnId="{FBCB853D-99EE-4B3F-9773-76F7A9873DFD}">
      <dgm:prSet/>
      <dgm:spPr/>
      <dgm:t>
        <a:bodyPr/>
        <a:lstStyle/>
        <a:p>
          <a:endParaRPr lang="en-US"/>
        </a:p>
      </dgm:t>
    </dgm:pt>
    <dgm:pt modelId="{6B51C063-48DC-4354-90DB-DA0C456AF3B3}">
      <dgm:prSet/>
      <dgm:spPr/>
      <dgm:t>
        <a:bodyPr/>
        <a:lstStyle/>
        <a:p>
          <a:r>
            <a:rPr lang="es-MX" noProof="0" dirty="0" smtClean="0"/>
            <a:t>Depresión</a:t>
          </a:r>
          <a:endParaRPr lang="es-MX" noProof="0" dirty="0"/>
        </a:p>
      </dgm:t>
    </dgm:pt>
    <dgm:pt modelId="{4EA8CA56-A29D-480A-B262-95B345C844FD}" type="parTrans" cxnId="{E6E9ABBC-7456-4A62-ACCC-C91B0DE744E7}">
      <dgm:prSet/>
      <dgm:spPr/>
      <dgm:t>
        <a:bodyPr/>
        <a:lstStyle/>
        <a:p>
          <a:endParaRPr lang="en-US"/>
        </a:p>
      </dgm:t>
    </dgm:pt>
    <dgm:pt modelId="{A452209C-EC45-4DEF-9631-BD7E74036A12}" type="sibTrans" cxnId="{E6E9ABBC-7456-4A62-ACCC-C91B0DE744E7}">
      <dgm:prSet/>
      <dgm:spPr/>
      <dgm:t>
        <a:bodyPr/>
        <a:lstStyle/>
        <a:p>
          <a:endParaRPr lang="en-US"/>
        </a:p>
      </dgm:t>
    </dgm:pt>
    <dgm:pt modelId="{A6ADC85B-04CE-4E14-A0EB-4150ABFF1264}">
      <dgm:prSet/>
      <dgm:spPr/>
      <dgm:t>
        <a:bodyPr/>
        <a:lstStyle/>
        <a:p>
          <a:r>
            <a:rPr lang="es-MX" noProof="0" dirty="0" smtClean="0"/>
            <a:t>Trastornos neuróticos</a:t>
          </a:r>
          <a:endParaRPr lang="es-MX" noProof="0" dirty="0"/>
        </a:p>
      </dgm:t>
    </dgm:pt>
    <dgm:pt modelId="{B7BC7BC6-74F2-43C7-9A1E-5A9F2F72781A}" type="parTrans" cxnId="{F926D562-0718-4FC8-BE1D-69F8CB728384}">
      <dgm:prSet/>
      <dgm:spPr/>
      <dgm:t>
        <a:bodyPr/>
        <a:lstStyle/>
        <a:p>
          <a:endParaRPr lang="en-US"/>
        </a:p>
      </dgm:t>
    </dgm:pt>
    <dgm:pt modelId="{297AD1C9-4CAF-4DDB-9F02-DF5B671E4D80}" type="sibTrans" cxnId="{F926D562-0718-4FC8-BE1D-69F8CB728384}">
      <dgm:prSet/>
      <dgm:spPr/>
      <dgm:t>
        <a:bodyPr/>
        <a:lstStyle/>
        <a:p>
          <a:endParaRPr lang="en-US"/>
        </a:p>
      </dgm:t>
    </dgm:pt>
    <dgm:pt modelId="{AF4EFBEF-EFE1-49C7-A91C-FA4BC8EB2788}">
      <dgm:prSet/>
      <dgm:spPr/>
      <dgm:t>
        <a:bodyPr/>
        <a:lstStyle/>
        <a:p>
          <a:r>
            <a:rPr lang="es-MX" noProof="0" dirty="0" smtClean="0"/>
            <a:t>Ansiedad</a:t>
          </a:r>
          <a:endParaRPr lang="es-MX" noProof="0" dirty="0"/>
        </a:p>
      </dgm:t>
    </dgm:pt>
    <dgm:pt modelId="{29CC3015-F6EC-48FE-BDAC-576011E388E4}" type="parTrans" cxnId="{5B19D38A-F922-421F-BA9D-DF89D57313E0}">
      <dgm:prSet/>
      <dgm:spPr/>
      <dgm:t>
        <a:bodyPr/>
        <a:lstStyle/>
        <a:p>
          <a:endParaRPr lang="en-US"/>
        </a:p>
      </dgm:t>
    </dgm:pt>
    <dgm:pt modelId="{94D9746A-CC3E-4D06-88AD-73301D12D64F}" type="sibTrans" cxnId="{5B19D38A-F922-421F-BA9D-DF89D57313E0}">
      <dgm:prSet/>
      <dgm:spPr/>
      <dgm:t>
        <a:bodyPr/>
        <a:lstStyle/>
        <a:p>
          <a:endParaRPr lang="en-US"/>
        </a:p>
      </dgm:t>
    </dgm:pt>
    <dgm:pt modelId="{E9A09977-3855-4899-BFAB-8ECF218D5A65}">
      <dgm:prSet/>
      <dgm:spPr/>
      <dgm:t>
        <a:bodyPr/>
        <a:lstStyle/>
        <a:p>
          <a:r>
            <a:rPr lang="es-MX" noProof="0" dirty="0" smtClean="0"/>
            <a:t>Vulnerabilidad psicológica</a:t>
          </a:r>
          <a:endParaRPr lang="es-MX" noProof="0" dirty="0"/>
        </a:p>
      </dgm:t>
    </dgm:pt>
    <dgm:pt modelId="{83013738-E0BC-4D97-B538-B08FBD84584B}" type="parTrans" cxnId="{800D84EC-8B1A-4A41-A0A7-9263F7EBAF52}">
      <dgm:prSet/>
      <dgm:spPr/>
      <dgm:t>
        <a:bodyPr/>
        <a:lstStyle/>
        <a:p>
          <a:endParaRPr lang="es-MX"/>
        </a:p>
      </dgm:t>
    </dgm:pt>
    <dgm:pt modelId="{8CCAFD9D-EE66-49E3-8550-81221ACA82FF}" type="sibTrans" cxnId="{800D84EC-8B1A-4A41-A0A7-9263F7EBAF52}">
      <dgm:prSet/>
      <dgm:spPr/>
      <dgm:t>
        <a:bodyPr/>
        <a:lstStyle/>
        <a:p>
          <a:endParaRPr lang="es-MX"/>
        </a:p>
      </dgm:t>
    </dgm:pt>
    <dgm:pt modelId="{1704113D-706C-4099-A861-B2DA9CBDD401}">
      <dgm:prSet/>
      <dgm:spPr/>
      <dgm:t>
        <a:bodyPr/>
        <a:lstStyle/>
        <a:p>
          <a:r>
            <a:rPr lang="es-ES" noProof="0" dirty="0" smtClean="0"/>
            <a:t>Compensación del trabajador</a:t>
          </a:r>
          <a:endParaRPr lang="es-ES" noProof="0" dirty="0"/>
        </a:p>
      </dgm:t>
    </dgm:pt>
    <dgm:pt modelId="{76D9203E-B159-4126-81B4-E689C54EF21A}" type="parTrans" cxnId="{293DEA76-A81E-440D-81C4-C785C056CC82}">
      <dgm:prSet/>
      <dgm:spPr/>
      <dgm:t>
        <a:bodyPr/>
        <a:lstStyle/>
        <a:p>
          <a:endParaRPr lang="es-MX"/>
        </a:p>
      </dgm:t>
    </dgm:pt>
    <dgm:pt modelId="{C636E812-E8C2-4F78-84E1-CE16B27EC39A}" type="sibTrans" cxnId="{293DEA76-A81E-440D-81C4-C785C056CC82}">
      <dgm:prSet/>
      <dgm:spPr/>
      <dgm:t>
        <a:bodyPr/>
        <a:lstStyle/>
        <a:p>
          <a:endParaRPr lang="es-MX"/>
        </a:p>
      </dgm:t>
    </dgm:pt>
    <dgm:pt modelId="{A670ECC3-C0BA-4C19-9057-A5B01B58BCB6}" type="pres">
      <dgm:prSet presAssocID="{DE89C49D-7E24-44E4-AB29-DF5C53F3B7FD}" presName="Name0" presStyleCnt="0">
        <dgm:presLayoutVars>
          <dgm:dir/>
          <dgm:animLvl val="lvl"/>
          <dgm:resizeHandles val="exact"/>
        </dgm:presLayoutVars>
      </dgm:prSet>
      <dgm:spPr/>
      <dgm:t>
        <a:bodyPr/>
        <a:lstStyle/>
        <a:p>
          <a:endParaRPr lang="en-US"/>
        </a:p>
      </dgm:t>
    </dgm:pt>
    <dgm:pt modelId="{A3B42D0D-61A3-4B35-BA25-D6BC28782AB2}" type="pres">
      <dgm:prSet presAssocID="{355496BD-9008-4BE5-8591-13DC812DA0C1}" presName="composite" presStyleCnt="0"/>
      <dgm:spPr/>
    </dgm:pt>
    <dgm:pt modelId="{6E1DE581-272C-4677-98D8-B1BF288688D7}" type="pres">
      <dgm:prSet presAssocID="{355496BD-9008-4BE5-8591-13DC812DA0C1}" presName="parTx" presStyleLbl="alignNode1" presStyleIdx="0" presStyleCnt="3">
        <dgm:presLayoutVars>
          <dgm:chMax val="0"/>
          <dgm:chPref val="0"/>
          <dgm:bulletEnabled val="1"/>
        </dgm:presLayoutVars>
      </dgm:prSet>
      <dgm:spPr/>
      <dgm:t>
        <a:bodyPr/>
        <a:lstStyle/>
        <a:p>
          <a:endParaRPr lang="en-US"/>
        </a:p>
      </dgm:t>
    </dgm:pt>
    <dgm:pt modelId="{402C5E6F-5379-45B4-A5FC-81AB4319F435}" type="pres">
      <dgm:prSet presAssocID="{355496BD-9008-4BE5-8591-13DC812DA0C1}" presName="desTx" presStyleLbl="alignAccFollowNode1" presStyleIdx="0" presStyleCnt="3">
        <dgm:presLayoutVars>
          <dgm:bulletEnabled val="1"/>
        </dgm:presLayoutVars>
      </dgm:prSet>
      <dgm:spPr/>
      <dgm:t>
        <a:bodyPr/>
        <a:lstStyle/>
        <a:p>
          <a:endParaRPr lang="en-US"/>
        </a:p>
      </dgm:t>
    </dgm:pt>
    <dgm:pt modelId="{EDB389B1-6038-4B98-B28F-1FC57052DE20}" type="pres">
      <dgm:prSet presAssocID="{4AAA2263-70AE-4B9C-B495-A469D7FFBFD0}" presName="space" presStyleCnt="0"/>
      <dgm:spPr/>
    </dgm:pt>
    <dgm:pt modelId="{BD9A4844-27C9-466C-9F90-3A82DB576184}" type="pres">
      <dgm:prSet presAssocID="{E5A3ABD5-B8A4-460C-9652-003CBF9DC7E8}" presName="composite" presStyleCnt="0"/>
      <dgm:spPr/>
    </dgm:pt>
    <dgm:pt modelId="{41D5A53B-4144-4C09-ACA3-D3320AA3552C}" type="pres">
      <dgm:prSet presAssocID="{E5A3ABD5-B8A4-460C-9652-003CBF9DC7E8}" presName="parTx" presStyleLbl="alignNode1" presStyleIdx="1" presStyleCnt="3">
        <dgm:presLayoutVars>
          <dgm:chMax val="0"/>
          <dgm:chPref val="0"/>
          <dgm:bulletEnabled val="1"/>
        </dgm:presLayoutVars>
      </dgm:prSet>
      <dgm:spPr/>
      <dgm:t>
        <a:bodyPr/>
        <a:lstStyle/>
        <a:p>
          <a:endParaRPr lang="en-US"/>
        </a:p>
      </dgm:t>
    </dgm:pt>
    <dgm:pt modelId="{E5A01F78-A960-4A9D-951F-9C48298846B9}" type="pres">
      <dgm:prSet presAssocID="{E5A3ABD5-B8A4-460C-9652-003CBF9DC7E8}" presName="desTx" presStyleLbl="alignAccFollowNode1" presStyleIdx="1" presStyleCnt="3">
        <dgm:presLayoutVars>
          <dgm:bulletEnabled val="1"/>
        </dgm:presLayoutVars>
      </dgm:prSet>
      <dgm:spPr/>
      <dgm:t>
        <a:bodyPr/>
        <a:lstStyle/>
        <a:p>
          <a:endParaRPr lang="en-US"/>
        </a:p>
      </dgm:t>
    </dgm:pt>
    <dgm:pt modelId="{286F34F7-5432-477D-8A71-DFDD3DEBD9B5}" type="pres">
      <dgm:prSet presAssocID="{6BA96EEF-8C7E-4964-B5B6-68E29D43943F}" presName="space" presStyleCnt="0"/>
      <dgm:spPr/>
    </dgm:pt>
    <dgm:pt modelId="{711E124F-8C14-4D2E-A143-8C82198516E5}" type="pres">
      <dgm:prSet presAssocID="{3B65D87D-0D81-49E3-AEBC-443132E2475D}" presName="composite" presStyleCnt="0"/>
      <dgm:spPr/>
    </dgm:pt>
    <dgm:pt modelId="{D50634EF-A2C0-48D3-8DA3-AEF6FA5890BD}" type="pres">
      <dgm:prSet presAssocID="{3B65D87D-0D81-49E3-AEBC-443132E2475D}" presName="parTx" presStyleLbl="alignNode1" presStyleIdx="2" presStyleCnt="3">
        <dgm:presLayoutVars>
          <dgm:chMax val="0"/>
          <dgm:chPref val="0"/>
          <dgm:bulletEnabled val="1"/>
        </dgm:presLayoutVars>
      </dgm:prSet>
      <dgm:spPr/>
      <dgm:t>
        <a:bodyPr/>
        <a:lstStyle/>
        <a:p>
          <a:endParaRPr lang="en-US"/>
        </a:p>
      </dgm:t>
    </dgm:pt>
    <dgm:pt modelId="{6CDFBE5C-D81E-4348-809B-F09357D9A089}" type="pres">
      <dgm:prSet presAssocID="{3B65D87D-0D81-49E3-AEBC-443132E2475D}" presName="desTx" presStyleLbl="alignAccFollowNode1" presStyleIdx="2" presStyleCnt="3">
        <dgm:presLayoutVars>
          <dgm:bulletEnabled val="1"/>
        </dgm:presLayoutVars>
      </dgm:prSet>
      <dgm:spPr/>
      <dgm:t>
        <a:bodyPr/>
        <a:lstStyle/>
        <a:p>
          <a:endParaRPr lang="en-US"/>
        </a:p>
      </dgm:t>
    </dgm:pt>
  </dgm:ptLst>
  <dgm:cxnLst>
    <dgm:cxn modelId="{4CA9FD6B-DA77-43AF-B0E7-0A71022A94D0}" srcId="{DE89C49D-7E24-44E4-AB29-DF5C53F3B7FD}" destId="{3B65D87D-0D81-49E3-AEBC-443132E2475D}" srcOrd="2" destOrd="0" parTransId="{D227E4CD-74F2-46AE-99E6-E736CFB8380D}" sibTransId="{E9CA3C92-D042-4D98-BDFB-85BD5F0A0256}"/>
    <dgm:cxn modelId="{D3F2221E-A812-4DD3-B69A-E4B6578E3149}" type="presOf" srcId="{D739BC10-060E-425B-B606-C55D7509F9E2}" destId="{402C5E6F-5379-45B4-A5FC-81AB4319F435}" srcOrd="0" destOrd="5" presId="urn:microsoft.com/office/officeart/2005/8/layout/hList1"/>
    <dgm:cxn modelId="{D2D743D1-01A1-4FB5-A073-45F47359B375}" type="presOf" srcId="{3B65D87D-0D81-49E3-AEBC-443132E2475D}" destId="{D50634EF-A2C0-48D3-8DA3-AEF6FA5890BD}" srcOrd="0" destOrd="0" presId="urn:microsoft.com/office/officeart/2005/8/layout/hList1"/>
    <dgm:cxn modelId="{E2B2D4D4-CD6C-4FA2-A281-14BB239961CD}" type="presOf" srcId="{3C7E46E7-D366-418C-ACBD-F42F2D1BCB36}" destId="{E5A01F78-A960-4A9D-951F-9C48298846B9}" srcOrd="0" destOrd="0" presId="urn:microsoft.com/office/officeart/2005/8/layout/hList1"/>
    <dgm:cxn modelId="{BA4B7E9E-0113-4FC4-8995-910587F6529B}" type="presOf" srcId="{3DF0DACA-9944-4536-89EA-81149F6A7115}" destId="{402C5E6F-5379-45B4-A5FC-81AB4319F435}" srcOrd="0" destOrd="3" presId="urn:microsoft.com/office/officeart/2005/8/layout/hList1"/>
    <dgm:cxn modelId="{B742D89C-242F-4F0A-A8D2-3CDF8C081661}" srcId="{355496BD-9008-4BE5-8591-13DC812DA0C1}" destId="{3DF0DACA-9944-4536-89EA-81149F6A7115}" srcOrd="3" destOrd="0" parTransId="{374AD9F3-2964-4BB6-A6C6-EE1E1C1131B9}" sibTransId="{62BD720B-D4C6-4EDE-B64E-E3EB7230F4A4}"/>
    <dgm:cxn modelId="{47B87AC7-513A-4D69-9D9C-827F34713B14}" type="presOf" srcId="{BF4D8530-27A1-4910-B667-68DECA7E1132}" destId="{6CDFBE5C-D81E-4348-809B-F09357D9A089}" srcOrd="0" destOrd="2" presId="urn:microsoft.com/office/officeart/2005/8/layout/hList1"/>
    <dgm:cxn modelId="{86A6B807-F2CB-4847-8FF0-22F48FD172C4}" type="presOf" srcId="{1704113D-706C-4099-A861-B2DA9CBDD401}" destId="{402C5E6F-5379-45B4-A5FC-81AB4319F435}" srcOrd="0" destOrd="6" presId="urn:microsoft.com/office/officeart/2005/8/layout/hList1"/>
    <dgm:cxn modelId="{D1EE9DE6-6C66-4043-8176-4BC2BC65CCCA}" srcId="{3B65D87D-0D81-49E3-AEBC-443132E2475D}" destId="{AA061F26-A725-4339-AB7A-CCEF6C4E1724}" srcOrd="1" destOrd="0" parTransId="{59B5AA3F-D781-453E-A2EF-F286B5F156D5}" sibTransId="{44045415-2B31-4CB0-BA77-7D1AC8F81284}"/>
    <dgm:cxn modelId="{032E5106-5321-4D6F-8108-C455E2F29CE6}" type="presOf" srcId="{79D4D4D6-7B90-4528-8ADB-4A9F48AB5EF1}" destId="{402C5E6F-5379-45B4-A5FC-81AB4319F435}" srcOrd="0" destOrd="1" presId="urn:microsoft.com/office/officeart/2005/8/layout/hList1"/>
    <dgm:cxn modelId="{929CD414-DC63-4006-9CC5-1977EE6433FC}" type="presOf" srcId="{E5A3ABD5-B8A4-460C-9652-003CBF9DC7E8}" destId="{41D5A53B-4144-4C09-ACA3-D3320AA3552C}" srcOrd="0" destOrd="0" presId="urn:microsoft.com/office/officeart/2005/8/layout/hList1"/>
    <dgm:cxn modelId="{452A3A7F-9C9F-41F5-85A3-05C376A69E58}" type="presOf" srcId="{0C1A2482-CCCB-4DF8-9B9D-A59724AD0555}" destId="{402C5E6F-5379-45B4-A5FC-81AB4319F435}" srcOrd="0" destOrd="8" presId="urn:microsoft.com/office/officeart/2005/8/layout/hList1"/>
    <dgm:cxn modelId="{293DEA76-A81E-440D-81C4-C785C056CC82}" srcId="{355496BD-9008-4BE5-8591-13DC812DA0C1}" destId="{1704113D-706C-4099-A861-B2DA9CBDD401}" srcOrd="6" destOrd="0" parTransId="{76D9203E-B159-4126-81B4-E689C54EF21A}" sibTransId="{C636E812-E8C2-4F78-84E1-CE16B27EC39A}"/>
    <dgm:cxn modelId="{EF4E291A-E409-445D-936F-EEB593A443A8}" srcId="{355496BD-9008-4BE5-8591-13DC812DA0C1}" destId="{79D4D4D6-7B90-4528-8ADB-4A9F48AB5EF1}" srcOrd="1" destOrd="0" parTransId="{05788442-39FC-4975-A48C-5ECA38FA78E0}" sibTransId="{9BB5DD8A-E7B1-4C08-8654-AA4F0230C4EE}"/>
    <dgm:cxn modelId="{33AACD10-0B52-485B-AD3F-5E137C01DE21}" type="presOf" srcId="{E9A09977-3855-4899-BFAB-8ECF218D5A65}" destId="{6CDFBE5C-D81E-4348-809B-F09357D9A089}" srcOrd="0" destOrd="4" presId="urn:microsoft.com/office/officeart/2005/8/layout/hList1"/>
    <dgm:cxn modelId="{B67D3580-64DF-4FE1-B549-08F7C4AB0C35}" srcId="{355496BD-9008-4BE5-8591-13DC812DA0C1}" destId="{06182313-B0D3-4500-9BA0-B6A8F3A3DA97}" srcOrd="7" destOrd="0" parTransId="{1FDDC8DC-2316-4137-A167-5B14DA580081}" sibTransId="{1E057966-0393-4392-B910-1FFE1418D6BF}"/>
    <dgm:cxn modelId="{F3917EC5-0B7C-48F5-8A1B-FC330A1343FF}" type="presOf" srcId="{355496BD-9008-4BE5-8591-13DC812DA0C1}" destId="{6E1DE581-272C-4677-98D8-B1BF288688D7}" srcOrd="0" destOrd="0" presId="urn:microsoft.com/office/officeart/2005/8/layout/hList1"/>
    <dgm:cxn modelId="{5D397F8F-1067-49C2-90D6-0C298F276E59}" srcId="{3B65D87D-0D81-49E3-AEBC-443132E2475D}" destId="{3ADEA003-2FE2-4A18-B141-84927537FB6F}" srcOrd="0" destOrd="0" parTransId="{A5445322-70F6-414D-A906-38FE318F9E66}" sibTransId="{AB9CC298-C20C-4FC9-8980-6C514CC5A4B5}"/>
    <dgm:cxn modelId="{DA4E6201-61C3-4D22-A865-C52A66555B8E}" srcId="{355496BD-9008-4BE5-8591-13DC812DA0C1}" destId="{80B2AFC1-4B47-43AF-AC50-D84931B73E23}" srcOrd="2" destOrd="0" parTransId="{DA4A8BB5-9116-4E39-9D2F-7AD31A16FEFA}" sibTransId="{648FA559-64FD-4CCB-B070-E939AB2928B2}"/>
    <dgm:cxn modelId="{FF8B6019-2B9C-4205-9E94-60B8C9036C20}" srcId="{355496BD-9008-4BE5-8591-13DC812DA0C1}" destId="{0C1A2482-CCCB-4DF8-9B9D-A59724AD0555}" srcOrd="8" destOrd="0" parTransId="{918963CD-B159-48BC-BD6B-C98DBDB785EA}" sibTransId="{FB95C91A-78B9-4A26-A5B4-120FA49F001E}"/>
    <dgm:cxn modelId="{FDAF0EAF-7A8D-4AAD-A0BB-E36A8D99D47E}" srcId="{DE89C49D-7E24-44E4-AB29-DF5C53F3B7FD}" destId="{355496BD-9008-4BE5-8591-13DC812DA0C1}" srcOrd="0" destOrd="0" parTransId="{79232638-B082-4EE4-8E6A-76BBAB8A5880}" sibTransId="{4AAA2263-70AE-4B9C-B495-A469D7FFBFD0}"/>
    <dgm:cxn modelId="{800D84EC-8B1A-4A41-A0A7-9263F7EBAF52}" srcId="{3B65D87D-0D81-49E3-AEBC-443132E2475D}" destId="{E9A09977-3855-4899-BFAB-8ECF218D5A65}" srcOrd="4" destOrd="0" parTransId="{83013738-E0BC-4D97-B538-B08FBD84584B}" sibTransId="{8CCAFD9D-EE66-49E3-8550-81221ACA82FF}"/>
    <dgm:cxn modelId="{E6E9ABBC-7456-4A62-ACCC-C91B0DE744E7}" srcId="{3B65D87D-0D81-49E3-AEBC-443132E2475D}" destId="{6B51C063-48DC-4354-90DB-DA0C456AF3B3}" srcOrd="3" destOrd="0" parTransId="{4EA8CA56-A29D-480A-B262-95B345C844FD}" sibTransId="{A452209C-EC45-4DEF-9631-BD7E74036A12}"/>
    <dgm:cxn modelId="{1FD045E9-F86C-4F1A-99FF-744B3205F0B0}" srcId="{DE89C49D-7E24-44E4-AB29-DF5C53F3B7FD}" destId="{E5A3ABD5-B8A4-460C-9652-003CBF9DC7E8}" srcOrd="1" destOrd="0" parTransId="{010D8E67-E87C-4864-8C13-0E4231773109}" sibTransId="{6BA96EEF-8C7E-4964-B5B6-68E29D43943F}"/>
    <dgm:cxn modelId="{E90FB940-C429-4721-9E9C-A899B3228B11}" type="presOf" srcId="{DE89C49D-7E24-44E4-AB29-DF5C53F3B7FD}" destId="{A670ECC3-C0BA-4C19-9057-A5B01B58BCB6}" srcOrd="0" destOrd="0" presId="urn:microsoft.com/office/officeart/2005/8/layout/hList1"/>
    <dgm:cxn modelId="{5B19D38A-F922-421F-BA9D-DF89D57313E0}" srcId="{3B65D87D-0D81-49E3-AEBC-443132E2475D}" destId="{AF4EFBEF-EFE1-49C7-A91C-FA4BC8EB2788}" srcOrd="6" destOrd="0" parTransId="{29CC3015-F6EC-48FE-BDAC-576011E388E4}" sibTransId="{94D9746A-CC3E-4D06-88AD-73301D12D64F}"/>
    <dgm:cxn modelId="{DCFC6E81-4D57-4870-AD56-D812A00A136B}" type="presOf" srcId="{AA061F26-A725-4339-AB7A-CCEF6C4E1724}" destId="{6CDFBE5C-D81E-4348-809B-F09357D9A089}" srcOrd="0" destOrd="1" presId="urn:microsoft.com/office/officeart/2005/8/layout/hList1"/>
    <dgm:cxn modelId="{033EE806-E26E-4F63-9844-8992016A6970}" type="presOf" srcId="{7E615BF2-6E18-4E90-9036-08CD4122CAEE}" destId="{402C5E6F-5379-45B4-A5FC-81AB4319F435}" srcOrd="0" destOrd="0" presId="urn:microsoft.com/office/officeart/2005/8/layout/hList1"/>
    <dgm:cxn modelId="{C34BEFF6-44A6-4795-8A2E-1D522704AB2C}" srcId="{355496BD-9008-4BE5-8591-13DC812DA0C1}" destId="{7E615BF2-6E18-4E90-9036-08CD4122CAEE}" srcOrd="0" destOrd="0" parTransId="{F45EC354-24E2-4500-BDD0-AE8AF91393DB}" sibTransId="{CDDEEDEA-E3C5-457D-B182-9C7AFE64F854}"/>
    <dgm:cxn modelId="{5ADAB19E-6264-4677-AB21-40BA51664DCA}" type="presOf" srcId="{06182313-B0D3-4500-9BA0-B6A8F3A3DA97}" destId="{402C5E6F-5379-45B4-A5FC-81AB4319F435}" srcOrd="0" destOrd="7" presId="urn:microsoft.com/office/officeart/2005/8/layout/hList1"/>
    <dgm:cxn modelId="{91B7829F-AA82-445C-86EE-756A21BBB44D}" srcId="{E5A3ABD5-B8A4-460C-9652-003CBF9DC7E8}" destId="{3C7E46E7-D366-418C-ACBD-F42F2D1BCB36}" srcOrd="0" destOrd="0" parTransId="{AD524A3B-D983-4DEF-A377-4391CFAD3FE8}" sibTransId="{203EA5DB-1B7A-4F1F-9F93-EDE3EC58F8ED}"/>
    <dgm:cxn modelId="{FDBF92D9-F687-4830-9924-84FBD01A1A9C}" type="presOf" srcId="{80B2AFC1-4B47-43AF-AC50-D84931B73E23}" destId="{402C5E6F-5379-45B4-A5FC-81AB4319F435}" srcOrd="0" destOrd="2" presId="urn:microsoft.com/office/officeart/2005/8/layout/hList1"/>
    <dgm:cxn modelId="{AEF9E227-C030-4D23-9776-76E1E048E804}" type="presOf" srcId="{3ADEA003-2FE2-4A18-B141-84927537FB6F}" destId="{6CDFBE5C-D81E-4348-809B-F09357D9A089}" srcOrd="0" destOrd="0" presId="urn:microsoft.com/office/officeart/2005/8/layout/hList1"/>
    <dgm:cxn modelId="{FBCB853D-99EE-4B3F-9773-76F7A9873DFD}" srcId="{3B65D87D-0D81-49E3-AEBC-443132E2475D}" destId="{BF4D8530-27A1-4910-B667-68DECA7E1132}" srcOrd="2" destOrd="0" parTransId="{23769445-0206-40DA-A4E7-CB3FC7E476D6}" sibTransId="{37B87C2C-182E-4AF4-9EC8-4D5198BACC08}"/>
    <dgm:cxn modelId="{48F7BF03-2E9A-4DA6-AD7F-7B9251DB45F9}" srcId="{355496BD-9008-4BE5-8591-13DC812DA0C1}" destId="{35F8C530-6A9C-4DD1-8E56-B8127D9E70DC}" srcOrd="4" destOrd="0" parTransId="{74F6E000-2739-4B5B-A40D-D76E8DC2FAAF}" sibTransId="{670E07B3-6EC3-4575-8D02-B52C7A5DE044}"/>
    <dgm:cxn modelId="{1A59C6FD-DDCC-45C1-8E04-71DB3E7530A3}" type="presOf" srcId="{6B51C063-48DC-4354-90DB-DA0C456AF3B3}" destId="{6CDFBE5C-D81E-4348-809B-F09357D9A089}" srcOrd="0" destOrd="3" presId="urn:microsoft.com/office/officeart/2005/8/layout/hList1"/>
    <dgm:cxn modelId="{8D9258CE-C86D-4813-98D7-DF2EC211E90F}" type="presOf" srcId="{35F8C530-6A9C-4DD1-8E56-B8127D9E70DC}" destId="{402C5E6F-5379-45B4-A5FC-81AB4319F435}" srcOrd="0" destOrd="4" presId="urn:microsoft.com/office/officeart/2005/8/layout/hList1"/>
    <dgm:cxn modelId="{19058AB9-E94F-4625-B6FB-A53EA7B2663F}" type="presOf" srcId="{AF4EFBEF-EFE1-49C7-A91C-FA4BC8EB2788}" destId="{6CDFBE5C-D81E-4348-809B-F09357D9A089}" srcOrd="0" destOrd="6" presId="urn:microsoft.com/office/officeart/2005/8/layout/hList1"/>
    <dgm:cxn modelId="{A9D71483-CC3B-439E-91F3-0B0F87CD9BBD}" type="presOf" srcId="{A6ADC85B-04CE-4E14-A0EB-4150ABFF1264}" destId="{6CDFBE5C-D81E-4348-809B-F09357D9A089}" srcOrd="0" destOrd="5" presId="urn:microsoft.com/office/officeart/2005/8/layout/hList1"/>
    <dgm:cxn modelId="{F926D562-0718-4FC8-BE1D-69F8CB728384}" srcId="{3B65D87D-0D81-49E3-AEBC-443132E2475D}" destId="{A6ADC85B-04CE-4E14-A0EB-4150ABFF1264}" srcOrd="5" destOrd="0" parTransId="{B7BC7BC6-74F2-43C7-9A1E-5A9F2F72781A}" sibTransId="{297AD1C9-4CAF-4DDB-9F02-DF5B671E4D80}"/>
    <dgm:cxn modelId="{9DAD7559-2934-48B3-BBC4-40347EE7D795}" srcId="{355496BD-9008-4BE5-8591-13DC812DA0C1}" destId="{D739BC10-060E-425B-B606-C55D7509F9E2}" srcOrd="5" destOrd="0" parTransId="{ACB91351-6C5F-42F1-B3EF-13660F8F3AC6}" sibTransId="{D569DCA5-2A96-434D-99A7-817FD9287FA4}"/>
    <dgm:cxn modelId="{2DDECA90-4A0C-4638-BE55-5AFD314BB399}" type="presParOf" srcId="{A670ECC3-C0BA-4C19-9057-A5B01B58BCB6}" destId="{A3B42D0D-61A3-4B35-BA25-D6BC28782AB2}" srcOrd="0" destOrd="0" presId="urn:microsoft.com/office/officeart/2005/8/layout/hList1"/>
    <dgm:cxn modelId="{7321FF53-0D32-4246-9D41-59AE10C1B88B}" type="presParOf" srcId="{A3B42D0D-61A3-4B35-BA25-D6BC28782AB2}" destId="{6E1DE581-272C-4677-98D8-B1BF288688D7}" srcOrd="0" destOrd="0" presId="urn:microsoft.com/office/officeart/2005/8/layout/hList1"/>
    <dgm:cxn modelId="{832C3F51-72E6-472A-99E4-3EA9871D5AEB}" type="presParOf" srcId="{A3B42D0D-61A3-4B35-BA25-D6BC28782AB2}" destId="{402C5E6F-5379-45B4-A5FC-81AB4319F435}" srcOrd="1" destOrd="0" presId="urn:microsoft.com/office/officeart/2005/8/layout/hList1"/>
    <dgm:cxn modelId="{185B9091-FA50-4AD6-9B77-43619D260E0F}" type="presParOf" srcId="{A670ECC3-C0BA-4C19-9057-A5B01B58BCB6}" destId="{EDB389B1-6038-4B98-B28F-1FC57052DE20}" srcOrd="1" destOrd="0" presId="urn:microsoft.com/office/officeart/2005/8/layout/hList1"/>
    <dgm:cxn modelId="{92059BD7-17CB-4F3F-90DB-DA77AEC1DAC0}" type="presParOf" srcId="{A670ECC3-C0BA-4C19-9057-A5B01B58BCB6}" destId="{BD9A4844-27C9-466C-9F90-3A82DB576184}" srcOrd="2" destOrd="0" presId="urn:microsoft.com/office/officeart/2005/8/layout/hList1"/>
    <dgm:cxn modelId="{11C15645-863A-4028-AC9A-4DB142D9E8E0}" type="presParOf" srcId="{BD9A4844-27C9-466C-9F90-3A82DB576184}" destId="{41D5A53B-4144-4C09-ACA3-D3320AA3552C}" srcOrd="0" destOrd="0" presId="urn:microsoft.com/office/officeart/2005/8/layout/hList1"/>
    <dgm:cxn modelId="{FC30F22A-7987-49AC-B5AB-7F3AFE327C02}" type="presParOf" srcId="{BD9A4844-27C9-466C-9F90-3A82DB576184}" destId="{E5A01F78-A960-4A9D-951F-9C48298846B9}" srcOrd="1" destOrd="0" presId="urn:microsoft.com/office/officeart/2005/8/layout/hList1"/>
    <dgm:cxn modelId="{AF52C624-B483-48C6-BF28-F8A4DBC32076}" type="presParOf" srcId="{A670ECC3-C0BA-4C19-9057-A5B01B58BCB6}" destId="{286F34F7-5432-477D-8A71-DFDD3DEBD9B5}" srcOrd="3" destOrd="0" presId="urn:microsoft.com/office/officeart/2005/8/layout/hList1"/>
    <dgm:cxn modelId="{49244F15-3E24-4260-BC6B-C1D768BFF693}" type="presParOf" srcId="{A670ECC3-C0BA-4C19-9057-A5B01B58BCB6}" destId="{711E124F-8C14-4D2E-A143-8C82198516E5}" srcOrd="4" destOrd="0" presId="urn:microsoft.com/office/officeart/2005/8/layout/hList1"/>
    <dgm:cxn modelId="{768401DC-0A06-4515-88B2-92F4E5BEA0E4}" type="presParOf" srcId="{711E124F-8C14-4D2E-A143-8C82198516E5}" destId="{D50634EF-A2C0-48D3-8DA3-AEF6FA5890BD}" srcOrd="0" destOrd="0" presId="urn:microsoft.com/office/officeart/2005/8/layout/hList1"/>
    <dgm:cxn modelId="{8386F3EC-3C65-485F-AC80-5DB1CE0F03AA}" type="presParOf" srcId="{711E124F-8C14-4D2E-A143-8C82198516E5}" destId="{6CDFBE5C-D81E-4348-809B-F09357D9A08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781E5A-9BCD-4F28-8B14-A843ADB99F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CA"/>
        </a:p>
      </dgm:t>
    </dgm:pt>
    <dgm:pt modelId="{9C12E537-A174-4710-90A9-489362BCDA49}">
      <dgm:prSet phldrT="[Text]"/>
      <dgm:spPr/>
      <dgm:t>
        <a:bodyPr/>
        <a:lstStyle/>
        <a:p>
          <a:r>
            <a:rPr lang="es-MX" noProof="0" dirty="0" smtClean="0"/>
            <a:t>De nacimiento </a:t>
          </a:r>
          <a:endParaRPr lang="es-MX" noProof="0" dirty="0"/>
        </a:p>
      </dgm:t>
    </dgm:pt>
    <dgm:pt modelId="{E068C3E2-AC9F-45EB-9F67-94BDDE5B7D0C}" type="parTrans" cxnId="{241F2FE7-831E-4CED-B335-7CFE76ECA1D1}">
      <dgm:prSet/>
      <dgm:spPr/>
      <dgm:t>
        <a:bodyPr/>
        <a:lstStyle/>
        <a:p>
          <a:endParaRPr lang="en-CA"/>
        </a:p>
      </dgm:t>
    </dgm:pt>
    <dgm:pt modelId="{1A991CF0-FF10-4A0D-97AD-441BF911709C}" type="sibTrans" cxnId="{241F2FE7-831E-4CED-B335-7CFE76ECA1D1}">
      <dgm:prSet/>
      <dgm:spPr/>
      <dgm:t>
        <a:bodyPr/>
        <a:lstStyle/>
        <a:p>
          <a:endParaRPr lang="en-CA"/>
        </a:p>
      </dgm:t>
    </dgm:pt>
    <dgm:pt modelId="{A2D98A71-2B18-46B6-AF85-99060B1A6836}">
      <dgm:prSet phldrT="[Text]" custT="1"/>
      <dgm:spPr/>
      <dgm:t>
        <a:bodyPr/>
        <a:lstStyle/>
        <a:p>
          <a:r>
            <a:rPr lang="es-MX" sz="1400" noProof="0" dirty="0" smtClean="0"/>
            <a:t>Genética</a:t>
          </a:r>
        </a:p>
        <a:p>
          <a:r>
            <a:rPr lang="es-MX" sz="1400" noProof="0" dirty="0" smtClean="0"/>
            <a:t>Sexo femenino</a:t>
          </a:r>
          <a:endParaRPr lang="es-MX" sz="1400" noProof="0" dirty="0"/>
        </a:p>
      </dgm:t>
    </dgm:pt>
    <dgm:pt modelId="{00AFBBAE-2AB3-497D-89AA-6DB381F49E46}" type="parTrans" cxnId="{362B6957-3DB7-4701-B448-6E2979C21A28}">
      <dgm:prSet/>
      <dgm:spPr/>
      <dgm:t>
        <a:bodyPr/>
        <a:lstStyle/>
        <a:p>
          <a:endParaRPr lang="en-CA"/>
        </a:p>
      </dgm:t>
    </dgm:pt>
    <dgm:pt modelId="{234BEF46-9C62-41FE-879F-0C72C248A5C4}" type="sibTrans" cxnId="{362B6957-3DB7-4701-B448-6E2979C21A28}">
      <dgm:prSet/>
      <dgm:spPr/>
      <dgm:t>
        <a:bodyPr/>
        <a:lstStyle/>
        <a:p>
          <a:endParaRPr lang="en-CA"/>
        </a:p>
      </dgm:t>
    </dgm:pt>
    <dgm:pt modelId="{C565644B-7ACA-45CF-8B97-FF058020EF68}">
      <dgm:prSet phldrT="[Text]"/>
      <dgm:spPr/>
      <dgm:t>
        <a:bodyPr/>
        <a:lstStyle/>
        <a:p>
          <a:r>
            <a:rPr lang="es-MX" noProof="0" dirty="0" smtClean="0"/>
            <a:t>Infancia </a:t>
          </a:r>
          <a:endParaRPr lang="es-MX" noProof="0" dirty="0"/>
        </a:p>
      </dgm:t>
    </dgm:pt>
    <dgm:pt modelId="{9831F284-C791-40BE-91EA-A341C7796DCA}" type="parTrans" cxnId="{E44C88D9-D77A-4276-A5E3-DB9751BE446F}">
      <dgm:prSet/>
      <dgm:spPr/>
      <dgm:t>
        <a:bodyPr/>
        <a:lstStyle/>
        <a:p>
          <a:endParaRPr lang="en-CA"/>
        </a:p>
      </dgm:t>
    </dgm:pt>
    <dgm:pt modelId="{2571222C-DB79-47D1-AE33-09CD59A1E895}" type="sibTrans" cxnId="{E44C88D9-D77A-4276-A5E3-DB9751BE446F}">
      <dgm:prSet/>
      <dgm:spPr/>
      <dgm:t>
        <a:bodyPr/>
        <a:lstStyle/>
        <a:p>
          <a:endParaRPr lang="en-CA"/>
        </a:p>
      </dgm:t>
    </dgm:pt>
    <dgm:pt modelId="{29E374D3-182E-473D-9041-78738B3F95F7}">
      <dgm:prSet phldrT="[Text]" custT="1"/>
      <dgm:spPr/>
      <dgm:t>
        <a:bodyPr/>
        <a:lstStyle/>
        <a:p>
          <a:r>
            <a:rPr lang="es-MX" sz="1400" noProof="0" dirty="0" smtClean="0"/>
            <a:t>Abuso físico/ sexual y otros eventos traumáticos</a:t>
          </a:r>
          <a:endParaRPr lang="es-MX" sz="1400" noProof="0" dirty="0"/>
        </a:p>
      </dgm:t>
    </dgm:pt>
    <dgm:pt modelId="{4B3E623D-E819-4CE8-A928-977249E3A0B3}" type="parTrans" cxnId="{9FE412FA-333D-4828-9735-F4028DFACAED}">
      <dgm:prSet/>
      <dgm:spPr/>
      <dgm:t>
        <a:bodyPr/>
        <a:lstStyle/>
        <a:p>
          <a:endParaRPr lang="en-CA"/>
        </a:p>
      </dgm:t>
    </dgm:pt>
    <dgm:pt modelId="{0F159307-E3D5-435A-AFDF-CBA96D655A5A}" type="sibTrans" cxnId="{9FE412FA-333D-4828-9735-F4028DFACAED}">
      <dgm:prSet/>
      <dgm:spPr/>
      <dgm:t>
        <a:bodyPr/>
        <a:lstStyle/>
        <a:p>
          <a:endParaRPr lang="en-CA"/>
        </a:p>
      </dgm:t>
    </dgm:pt>
    <dgm:pt modelId="{69D63E63-3521-4D68-89E1-3A2BB0306ED9}">
      <dgm:prSet phldrT="[Text]"/>
      <dgm:spPr/>
      <dgm:t>
        <a:bodyPr/>
        <a:lstStyle/>
        <a:p>
          <a:r>
            <a:rPr lang="es-MX" noProof="0" dirty="0" smtClean="0"/>
            <a:t>Adolescencia</a:t>
          </a:r>
          <a:endParaRPr lang="es-MX" noProof="0" dirty="0"/>
        </a:p>
      </dgm:t>
    </dgm:pt>
    <dgm:pt modelId="{25D50007-4DA5-4D25-9BBD-4B8FE9E9F3B8}" type="parTrans" cxnId="{B1A69610-A1EA-4059-82FC-4702220CC53B}">
      <dgm:prSet/>
      <dgm:spPr/>
      <dgm:t>
        <a:bodyPr/>
        <a:lstStyle/>
        <a:p>
          <a:endParaRPr lang="en-CA"/>
        </a:p>
      </dgm:t>
    </dgm:pt>
    <dgm:pt modelId="{D59DB701-30A5-42E0-958F-D0C1C9165AF5}" type="sibTrans" cxnId="{B1A69610-A1EA-4059-82FC-4702220CC53B}">
      <dgm:prSet/>
      <dgm:spPr/>
      <dgm:t>
        <a:bodyPr/>
        <a:lstStyle/>
        <a:p>
          <a:endParaRPr lang="en-CA"/>
        </a:p>
      </dgm:t>
    </dgm:pt>
    <dgm:pt modelId="{4BC84515-36A8-4EEB-9044-134482CA4697}">
      <dgm:prSet custT="1"/>
      <dgm:spPr/>
      <dgm:t>
        <a:bodyPr/>
        <a:lstStyle/>
        <a:p>
          <a:r>
            <a:rPr lang="es-MX" sz="1400" noProof="0" dirty="0" smtClean="0"/>
            <a:t>Raza minoritaria/etnicidad</a:t>
          </a:r>
        </a:p>
        <a:p>
          <a:r>
            <a:rPr lang="es-MX" sz="1400" noProof="0" dirty="0" smtClean="0"/>
            <a:t>Desórdenes congénitos</a:t>
          </a:r>
        </a:p>
        <a:p>
          <a:r>
            <a:rPr lang="es-MX" sz="1400" noProof="0" dirty="0" err="1" smtClean="0"/>
            <a:t>Prematurez</a:t>
          </a:r>
          <a:endParaRPr lang="es-MX" sz="1400" noProof="0" dirty="0"/>
        </a:p>
      </dgm:t>
    </dgm:pt>
    <dgm:pt modelId="{80C22344-73AF-4D0F-A16E-7FF83903A376}" type="parTrans" cxnId="{7FF03581-76D9-4786-A810-F262C0EF7AC7}">
      <dgm:prSet/>
      <dgm:spPr/>
      <dgm:t>
        <a:bodyPr/>
        <a:lstStyle/>
        <a:p>
          <a:endParaRPr lang="en-CA"/>
        </a:p>
      </dgm:t>
    </dgm:pt>
    <dgm:pt modelId="{D86E1641-29CD-4F0B-A8FE-0FBAAF353FBB}" type="sibTrans" cxnId="{7FF03581-76D9-4786-A810-F262C0EF7AC7}">
      <dgm:prSet/>
      <dgm:spPr/>
      <dgm:t>
        <a:bodyPr/>
        <a:lstStyle/>
        <a:p>
          <a:endParaRPr lang="en-CA"/>
        </a:p>
      </dgm:t>
    </dgm:pt>
    <dgm:pt modelId="{8F123327-DAEA-40F0-B7B8-CD02D4C90C92}">
      <dgm:prSet custT="1"/>
      <dgm:spPr/>
      <dgm:t>
        <a:bodyPr/>
        <a:lstStyle/>
        <a:p>
          <a:r>
            <a:rPr lang="es-MX" sz="1400" noProof="0" dirty="0" smtClean="0"/>
            <a:t>Ansiedad Parental</a:t>
          </a:r>
          <a:endParaRPr lang="es-MX" sz="1400" noProof="0" dirty="0"/>
        </a:p>
      </dgm:t>
    </dgm:pt>
    <dgm:pt modelId="{2971D0E4-F004-4143-85CC-3B73BBB8FDFA}" type="parTrans" cxnId="{CF23B0B9-357D-43F2-99A0-0BA58E15AD4E}">
      <dgm:prSet/>
      <dgm:spPr/>
      <dgm:t>
        <a:bodyPr/>
        <a:lstStyle/>
        <a:p>
          <a:endParaRPr lang="en-CA"/>
        </a:p>
      </dgm:t>
    </dgm:pt>
    <dgm:pt modelId="{2309336C-341A-4617-841E-33EC05CAA01C}" type="sibTrans" cxnId="{CF23B0B9-357D-43F2-99A0-0BA58E15AD4E}">
      <dgm:prSet/>
      <dgm:spPr/>
      <dgm:t>
        <a:bodyPr/>
        <a:lstStyle/>
        <a:p>
          <a:endParaRPr lang="en-CA"/>
        </a:p>
      </dgm:t>
    </dgm:pt>
    <dgm:pt modelId="{57C15542-00AE-4472-878C-44D8CA8ECEE7}">
      <dgm:prSet custT="1"/>
      <dgm:spPr/>
      <dgm:t>
        <a:bodyPr/>
        <a:lstStyle/>
        <a:p>
          <a:r>
            <a:rPr lang="es-MX" sz="1400" noProof="0" dirty="0" smtClean="0"/>
            <a:t>Alimentación/ sueño irregular</a:t>
          </a:r>
        </a:p>
        <a:p>
          <a:r>
            <a:rPr lang="es-MX" sz="1400" noProof="0" dirty="0" smtClean="0"/>
            <a:t>Exposición al dolor de los padres y sus reacciones</a:t>
          </a:r>
          <a:endParaRPr lang="es-MX" sz="1400" noProof="0" dirty="0"/>
        </a:p>
      </dgm:t>
    </dgm:pt>
    <dgm:pt modelId="{650AF4A3-1DAC-4C91-8105-E6B578B067C5}" type="parTrans" cxnId="{70BA1838-3839-4D75-A716-CA5944C7C3BF}">
      <dgm:prSet/>
      <dgm:spPr/>
      <dgm:t>
        <a:bodyPr/>
        <a:lstStyle/>
        <a:p>
          <a:endParaRPr lang="en-CA"/>
        </a:p>
      </dgm:t>
    </dgm:pt>
    <dgm:pt modelId="{3A6BFE70-3962-4029-A04F-4FB2A14AF425}" type="sibTrans" cxnId="{70BA1838-3839-4D75-A716-CA5944C7C3BF}">
      <dgm:prSet/>
      <dgm:spPr/>
      <dgm:t>
        <a:bodyPr/>
        <a:lstStyle/>
        <a:p>
          <a:endParaRPr lang="en-CA"/>
        </a:p>
      </dgm:t>
    </dgm:pt>
    <dgm:pt modelId="{8EDE74C5-3D03-4D90-829E-09F5C4390DAA}">
      <dgm:prSet custT="1"/>
      <dgm:spPr/>
      <dgm:t>
        <a:bodyPr/>
        <a:lstStyle/>
        <a:p>
          <a:r>
            <a:rPr lang="es-MX" sz="1400" noProof="0" dirty="0" smtClean="0"/>
            <a:t>Personalidad</a:t>
          </a:r>
          <a:endParaRPr lang="es-MX" sz="1400" noProof="0" dirty="0"/>
        </a:p>
      </dgm:t>
    </dgm:pt>
    <dgm:pt modelId="{7C75559E-250D-423C-9F26-A074B5439CC6}" type="parTrans" cxnId="{015CE504-98F2-4FAA-B837-E4FA753222AB}">
      <dgm:prSet/>
      <dgm:spPr/>
      <dgm:t>
        <a:bodyPr/>
        <a:lstStyle/>
        <a:p>
          <a:endParaRPr lang="en-CA"/>
        </a:p>
      </dgm:t>
    </dgm:pt>
    <dgm:pt modelId="{90B43E74-C8E2-4703-8F61-7A252835D666}" type="sibTrans" cxnId="{015CE504-98F2-4FAA-B837-E4FA753222AB}">
      <dgm:prSet/>
      <dgm:spPr/>
      <dgm:t>
        <a:bodyPr/>
        <a:lstStyle/>
        <a:p>
          <a:endParaRPr lang="en-CA"/>
        </a:p>
      </dgm:t>
    </dgm:pt>
    <dgm:pt modelId="{FEA8566F-4A5C-4D9A-A702-41A4BDE1D0D4}">
      <dgm:prSet custT="1"/>
      <dgm:spPr/>
      <dgm:t>
        <a:bodyPr/>
        <a:lstStyle/>
        <a:p>
          <a:r>
            <a:rPr lang="es-MX" sz="1400" noProof="0" dirty="0" smtClean="0"/>
            <a:t>Estrato socioeconómico bajo</a:t>
          </a:r>
          <a:endParaRPr lang="es-MX" sz="1400" noProof="0" dirty="0"/>
        </a:p>
      </dgm:t>
    </dgm:pt>
    <dgm:pt modelId="{E593DE7C-D2E5-4013-B4AA-B97198C04B41}" type="parTrans" cxnId="{912659A7-E200-4E62-88E7-ED36C0471A99}">
      <dgm:prSet/>
      <dgm:spPr/>
      <dgm:t>
        <a:bodyPr/>
        <a:lstStyle/>
        <a:p>
          <a:endParaRPr lang="en-CA"/>
        </a:p>
      </dgm:t>
    </dgm:pt>
    <dgm:pt modelId="{6ADCD76F-263F-4435-B899-743C0B1B1FA1}" type="sibTrans" cxnId="{912659A7-E200-4E62-88E7-ED36C0471A99}">
      <dgm:prSet/>
      <dgm:spPr/>
      <dgm:t>
        <a:bodyPr/>
        <a:lstStyle/>
        <a:p>
          <a:endParaRPr lang="en-CA"/>
        </a:p>
      </dgm:t>
    </dgm:pt>
    <dgm:pt modelId="{BF50E0BF-CD37-42EB-835C-8FDA05A991DE}">
      <dgm:prSet custT="1"/>
      <dgm:spPr/>
      <dgm:t>
        <a:bodyPr/>
        <a:lstStyle/>
        <a:p>
          <a:r>
            <a:rPr lang="es-MX" sz="1400" noProof="0" dirty="0" smtClean="0"/>
            <a:t>Problemas Emocionales, de conducta y problemas con los compañeros</a:t>
          </a:r>
          <a:endParaRPr lang="es-MX" sz="1400" noProof="0" dirty="0"/>
        </a:p>
      </dgm:t>
    </dgm:pt>
    <dgm:pt modelId="{033055C4-26EF-413C-A5A2-167D04600F34}" type="parTrans" cxnId="{ED9F4396-5CBD-4C3D-AFB6-FFDC29D38003}">
      <dgm:prSet/>
      <dgm:spPr/>
      <dgm:t>
        <a:bodyPr/>
        <a:lstStyle/>
        <a:p>
          <a:endParaRPr lang="en-CA"/>
        </a:p>
      </dgm:t>
    </dgm:pt>
    <dgm:pt modelId="{41F8BBC3-0230-4ADC-AAB8-5A81E50352D3}" type="sibTrans" cxnId="{ED9F4396-5CBD-4C3D-AFB6-FFDC29D38003}">
      <dgm:prSet/>
      <dgm:spPr/>
      <dgm:t>
        <a:bodyPr/>
        <a:lstStyle/>
        <a:p>
          <a:endParaRPr lang="en-CA"/>
        </a:p>
      </dgm:t>
    </dgm:pt>
    <dgm:pt modelId="{FDBC9D09-3599-468A-9345-164FFBFFCF7C}">
      <dgm:prSet custT="1"/>
      <dgm:spPr/>
      <dgm:t>
        <a:bodyPr/>
        <a:lstStyle/>
        <a:p>
          <a:r>
            <a:rPr lang="es-MX" sz="1400" noProof="0" dirty="0" smtClean="0"/>
            <a:t>Hiperactividad</a:t>
          </a:r>
          <a:endParaRPr lang="es-MX" sz="1400" noProof="0" dirty="0"/>
        </a:p>
      </dgm:t>
    </dgm:pt>
    <dgm:pt modelId="{E5157BCA-959B-46E4-80A8-1E4988A35966}" type="parTrans" cxnId="{7B5D231C-3C43-4571-9EF0-BCD964D6E88C}">
      <dgm:prSet/>
      <dgm:spPr/>
      <dgm:t>
        <a:bodyPr/>
        <a:lstStyle/>
        <a:p>
          <a:endParaRPr lang="en-CA"/>
        </a:p>
      </dgm:t>
    </dgm:pt>
    <dgm:pt modelId="{187C6D4C-B51F-4FDC-85DF-C87FE83AE8CE}" type="sibTrans" cxnId="{7B5D231C-3C43-4571-9EF0-BCD964D6E88C}">
      <dgm:prSet/>
      <dgm:spPr/>
      <dgm:t>
        <a:bodyPr/>
        <a:lstStyle/>
        <a:p>
          <a:endParaRPr lang="en-CA"/>
        </a:p>
      </dgm:t>
    </dgm:pt>
    <dgm:pt modelId="{50224E6A-A1F7-4DF1-BA43-D0F41CF307E9}">
      <dgm:prSet custT="1"/>
      <dgm:spPr/>
      <dgm:t>
        <a:bodyPr/>
        <a:lstStyle/>
        <a:p>
          <a:r>
            <a:rPr lang="es-MX" sz="1400" noProof="0" dirty="0" smtClean="0"/>
            <a:t>Enfermedad seria o lesión</a:t>
          </a:r>
          <a:endParaRPr lang="es-MX" sz="1400" noProof="0" dirty="0"/>
        </a:p>
      </dgm:t>
    </dgm:pt>
    <dgm:pt modelId="{229E935E-E675-4045-A1C2-1477C389677F}" type="parTrans" cxnId="{203D2F60-2A58-417F-893E-C829BA36D994}">
      <dgm:prSet/>
      <dgm:spPr/>
      <dgm:t>
        <a:bodyPr/>
        <a:lstStyle/>
        <a:p>
          <a:endParaRPr lang="en-CA"/>
        </a:p>
      </dgm:t>
    </dgm:pt>
    <dgm:pt modelId="{6A5E242A-4F3F-4C21-8969-A2124F561D37}" type="sibTrans" cxnId="{203D2F60-2A58-417F-893E-C829BA36D994}">
      <dgm:prSet/>
      <dgm:spPr/>
      <dgm:t>
        <a:bodyPr/>
        <a:lstStyle/>
        <a:p>
          <a:endParaRPr lang="en-CA"/>
        </a:p>
      </dgm:t>
    </dgm:pt>
    <dgm:pt modelId="{9DA4A7FE-53CE-4E8A-B1B7-589169E09C4F}">
      <dgm:prSet custT="1"/>
      <dgm:spPr/>
      <dgm:t>
        <a:bodyPr/>
        <a:lstStyle/>
        <a:p>
          <a:r>
            <a:rPr lang="es-MX" sz="1400" noProof="0" dirty="0" smtClean="0"/>
            <a:t>Separación de la madre</a:t>
          </a:r>
          <a:endParaRPr lang="es-MX" sz="1400" noProof="0" dirty="0"/>
        </a:p>
      </dgm:t>
    </dgm:pt>
    <dgm:pt modelId="{D4BA32E3-6B51-4741-9FC5-60D89F36947B}" type="parTrans" cxnId="{922F5EF9-1FD8-4CB3-A3E5-634D9C79011C}">
      <dgm:prSet/>
      <dgm:spPr/>
      <dgm:t>
        <a:bodyPr/>
        <a:lstStyle/>
        <a:p>
          <a:endParaRPr lang="en-CA"/>
        </a:p>
      </dgm:t>
    </dgm:pt>
    <dgm:pt modelId="{37A7EDAB-D7B5-4429-9EDB-A9BEA6423E37}" type="sibTrans" cxnId="{922F5EF9-1FD8-4CB3-A3E5-634D9C79011C}">
      <dgm:prSet/>
      <dgm:spPr/>
      <dgm:t>
        <a:bodyPr/>
        <a:lstStyle/>
        <a:p>
          <a:endParaRPr lang="en-CA"/>
        </a:p>
      </dgm:t>
    </dgm:pt>
    <dgm:pt modelId="{CC932BDF-A6DE-4CF2-99DC-4F8A13B53812}">
      <dgm:prSet custT="1"/>
      <dgm:spPr/>
      <dgm:t>
        <a:bodyPr/>
        <a:lstStyle/>
        <a:p>
          <a:r>
            <a:rPr lang="es-MX" sz="1400" noProof="0" dirty="0" smtClean="0"/>
            <a:t>Experiencia de dolor aguda o recurrente</a:t>
          </a:r>
          <a:endParaRPr lang="es-MX" sz="1400" noProof="0" dirty="0"/>
        </a:p>
      </dgm:t>
    </dgm:pt>
    <dgm:pt modelId="{2945E8E3-3075-477C-8019-9A7DA276A0D9}" type="parTrans" cxnId="{6B53BF2A-127C-4E8D-9C1C-275D3B460C44}">
      <dgm:prSet/>
      <dgm:spPr/>
      <dgm:t>
        <a:bodyPr/>
        <a:lstStyle/>
        <a:p>
          <a:endParaRPr lang="en-CA"/>
        </a:p>
      </dgm:t>
    </dgm:pt>
    <dgm:pt modelId="{D7E95DD8-7D9F-4AE4-830A-9A962044CC50}" type="sibTrans" cxnId="{6B53BF2A-127C-4E8D-9C1C-275D3B460C44}">
      <dgm:prSet/>
      <dgm:spPr/>
      <dgm:t>
        <a:bodyPr/>
        <a:lstStyle/>
        <a:p>
          <a:endParaRPr lang="en-CA"/>
        </a:p>
      </dgm:t>
    </dgm:pt>
    <dgm:pt modelId="{1B1054C9-1F68-4B39-BA34-F57508724F2A}">
      <dgm:prSet phldrT="[Text]"/>
      <dgm:spPr/>
      <dgm:t>
        <a:bodyPr/>
        <a:lstStyle/>
        <a:p>
          <a:r>
            <a:rPr lang="es-MX" noProof="0" dirty="0" smtClean="0"/>
            <a:t>Adultez</a:t>
          </a:r>
          <a:endParaRPr lang="es-MX" noProof="0" dirty="0"/>
        </a:p>
      </dgm:t>
    </dgm:pt>
    <dgm:pt modelId="{E14777D2-F8C3-4ADA-B9E1-4AC7418589BC}" type="parTrans" cxnId="{A2E54C80-FAEE-499B-990A-8BD7B828D9F5}">
      <dgm:prSet/>
      <dgm:spPr/>
      <dgm:t>
        <a:bodyPr/>
        <a:lstStyle/>
        <a:p>
          <a:endParaRPr lang="en-CA"/>
        </a:p>
      </dgm:t>
    </dgm:pt>
    <dgm:pt modelId="{6DA7DC29-C50C-43E6-B254-0A089EC34EE6}" type="sibTrans" cxnId="{A2E54C80-FAEE-499B-990A-8BD7B828D9F5}">
      <dgm:prSet/>
      <dgm:spPr/>
      <dgm:t>
        <a:bodyPr/>
        <a:lstStyle/>
        <a:p>
          <a:endParaRPr lang="en-CA"/>
        </a:p>
      </dgm:t>
    </dgm:pt>
    <dgm:pt modelId="{45C8FB42-7CB4-439B-837C-7D486871BA0F}">
      <dgm:prSet phldrT="[Text]" custT="1"/>
      <dgm:spPr/>
      <dgm:t>
        <a:bodyPr/>
        <a:lstStyle/>
        <a:p>
          <a:r>
            <a:rPr lang="es-MX" sz="1400" noProof="0" dirty="0" smtClean="0"/>
            <a:t>Cambios de la pubertad</a:t>
          </a:r>
        </a:p>
        <a:p>
          <a:r>
            <a:rPr lang="es-MX" sz="1400" noProof="0" dirty="0" smtClean="0"/>
            <a:t>Roles del género</a:t>
          </a:r>
          <a:endParaRPr lang="es-MX" sz="1400" noProof="0" dirty="0"/>
        </a:p>
      </dgm:t>
    </dgm:pt>
    <dgm:pt modelId="{859A3963-41AE-4157-A835-E4544305CBE3}" type="parTrans" cxnId="{D5E7818F-B2CB-4667-96A8-B6278206BB2A}">
      <dgm:prSet/>
      <dgm:spPr/>
      <dgm:t>
        <a:bodyPr/>
        <a:lstStyle/>
        <a:p>
          <a:endParaRPr lang="en-CA"/>
        </a:p>
      </dgm:t>
    </dgm:pt>
    <dgm:pt modelId="{CDA82FB8-D036-45E7-BF82-6F5BBE7D0EE3}" type="sibTrans" cxnId="{D5E7818F-B2CB-4667-96A8-B6278206BB2A}">
      <dgm:prSet/>
      <dgm:spPr/>
      <dgm:t>
        <a:bodyPr/>
        <a:lstStyle/>
        <a:p>
          <a:endParaRPr lang="en-CA"/>
        </a:p>
      </dgm:t>
    </dgm:pt>
    <dgm:pt modelId="{C2958DF8-75C7-4D9A-A72B-DA225C8F7152}">
      <dgm:prSet custT="1"/>
      <dgm:spPr/>
      <dgm:t>
        <a:bodyPr/>
        <a:lstStyle/>
        <a:p>
          <a:r>
            <a:rPr lang="es-MX" sz="1400" noProof="0" dirty="0" smtClean="0"/>
            <a:t>Nivel de educación</a:t>
          </a:r>
          <a:endParaRPr lang="es-MX" sz="1400" noProof="0" dirty="0"/>
        </a:p>
      </dgm:t>
    </dgm:pt>
    <dgm:pt modelId="{6A331395-3EF2-4A11-85E9-19D97325E3FD}" type="parTrans" cxnId="{6C9E8BB7-A7DB-41F7-BAF3-14CCD0E2E1D1}">
      <dgm:prSet/>
      <dgm:spPr/>
      <dgm:t>
        <a:bodyPr/>
        <a:lstStyle/>
        <a:p>
          <a:endParaRPr lang="en-CA"/>
        </a:p>
      </dgm:t>
    </dgm:pt>
    <dgm:pt modelId="{BDF4271A-183D-4751-94D8-548E4FD30EAD}" type="sibTrans" cxnId="{6C9E8BB7-A7DB-41F7-BAF3-14CCD0E2E1D1}">
      <dgm:prSet/>
      <dgm:spPr/>
      <dgm:t>
        <a:bodyPr/>
        <a:lstStyle/>
        <a:p>
          <a:endParaRPr lang="en-CA"/>
        </a:p>
      </dgm:t>
    </dgm:pt>
    <dgm:pt modelId="{8F792A39-77FD-48AB-B4A3-76F73B3926E6}">
      <dgm:prSet custT="1"/>
      <dgm:spPr/>
      <dgm:t>
        <a:bodyPr/>
        <a:lstStyle/>
        <a:p>
          <a:r>
            <a:rPr lang="es-MX" sz="1400" noProof="0" dirty="0" smtClean="0"/>
            <a:t>Lesiones</a:t>
          </a:r>
          <a:endParaRPr lang="es-MX" sz="1400" noProof="0" dirty="0"/>
        </a:p>
      </dgm:t>
    </dgm:pt>
    <dgm:pt modelId="{CD8D7B4E-C4D2-4C3B-BF7B-FCFAE8F3F990}" type="parTrans" cxnId="{BE7AB681-EB09-43CE-B647-F9814A03AB7C}">
      <dgm:prSet/>
      <dgm:spPr/>
      <dgm:t>
        <a:bodyPr/>
        <a:lstStyle/>
        <a:p>
          <a:endParaRPr lang="en-CA"/>
        </a:p>
      </dgm:t>
    </dgm:pt>
    <dgm:pt modelId="{061011BD-2A06-43A9-9D7F-20A54EDBA3B7}" type="sibTrans" cxnId="{BE7AB681-EB09-43CE-B647-F9814A03AB7C}">
      <dgm:prSet/>
      <dgm:spPr/>
      <dgm:t>
        <a:bodyPr/>
        <a:lstStyle/>
        <a:p>
          <a:endParaRPr lang="en-CA"/>
        </a:p>
      </dgm:t>
    </dgm:pt>
    <dgm:pt modelId="{50A8F7F2-901C-4A82-99E2-4ED19A5F4338}">
      <dgm:prSet custT="1"/>
      <dgm:spPr/>
      <dgm:t>
        <a:bodyPr/>
        <a:lstStyle/>
        <a:p>
          <a:r>
            <a:rPr lang="es-MX" sz="1400" noProof="0" dirty="0" smtClean="0"/>
            <a:t>Obesidad</a:t>
          </a:r>
          <a:endParaRPr lang="es-MX" sz="1400" noProof="0" dirty="0"/>
        </a:p>
      </dgm:t>
    </dgm:pt>
    <dgm:pt modelId="{4DE724BE-B915-4FAC-909F-E3A93ECAE83D}" type="parTrans" cxnId="{82D124D7-4AEE-46F6-9050-DCD88B5A323A}">
      <dgm:prSet/>
      <dgm:spPr/>
      <dgm:t>
        <a:bodyPr/>
        <a:lstStyle/>
        <a:p>
          <a:endParaRPr lang="en-CA"/>
        </a:p>
      </dgm:t>
    </dgm:pt>
    <dgm:pt modelId="{79081C02-6DB3-4DA6-8528-E6E38F07DC9E}" type="sibTrans" cxnId="{82D124D7-4AEE-46F6-9050-DCD88B5A323A}">
      <dgm:prSet/>
      <dgm:spPr/>
      <dgm:t>
        <a:bodyPr/>
        <a:lstStyle/>
        <a:p>
          <a:endParaRPr lang="en-CA"/>
        </a:p>
      </dgm:t>
    </dgm:pt>
    <dgm:pt modelId="{852AC907-8383-4EC2-A11B-8512AA10810B}">
      <dgm:prSet custT="1"/>
      <dgm:spPr/>
      <dgm:t>
        <a:bodyPr/>
        <a:lstStyle/>
        <a:p>
          <a:r>
            <a:rPr lang="es-MX" sz="1400" noProof="0" dirty="0" smtClean="0"/>
            <a:t>Niveles bajos del estado físico</a:t>
          </a:r>
          <a:endParaRPr lang="es-MX" sz="1400" noProof="0" dirty="0"/>
        </a:p>
      </dgm:t>
    </dgm:pt>
    <dgm:pt modelId="{ED8AEDAA-ACDC-4C87-B194-A1DF36E998A8}" type="parTrans" cxnId="{22C454E9-23B6-49A6-BB0C-67A330625B20}">
      <dgm:prSet/>
      <dgm:spPr/>
      <dgm:t>
        <a:bodyPr/>
        <a:lstStyle/>
        <a:p>
          <a:endParaRPr lang="en-CA"/>
        </a:p>
      </dgm:t>
    </dgm:pt>
    <dgm:pt modelId="{CEAD32D1-C1FB-4D5F-8F04-385D69DD1674}" type="sibTrans" cxnId="{22C454E9-23B6-49A6-BB0C-67A330625B20}">
      <dgm:prSet/>
      <dgm:spPr/>
      <dgm:t>
        <a:bodyPr/>
        <a:lstStyle/>
        <a:p>
          <a:endParaRPr lang="en-CA"/>
        </a:p>
      </dgm:t>
    </dgm:pt>
    <dgm:pt modelId="{BC4BFA0D-8E1F-44DA-A24A-0090E5AAEB63}">
      <dgm:prSet phldrT="[Text]" custT="1"/>
      <dgm:spPr/>
      <dgm:t>
        <a:bodyPr/>
        <a:lstStyle/>
        <a:p>
          <a:r>
            <a:rPr lang="es-MX" sz="1400" noProof="0" dirty="0" smtClean="0"/>
            <a:t>Recuerdos vívidos de traumas de la infancia</a:t>
          </a:r>
          <a:endParaRPr lang="es-MX" sz="1400" noProof="0" dirty="0"/>
        </a:p>
      </dgm:t>
    </dgm:pt>
    <dgm:pt modelId="{E594D087-3A16-45BE-8D70-DADF4D95F9C6}" type="parTrans" cxnId="{EA57760F-1003-4221-B297-EBDD4750FE16}">
      <dgm:prSet/>
      <dgm:spPr/>
      <dgm:t>
        <a:bodyPr/>
        <a:lstStyle/>
        <a:p>
          <a:endParaRPr lang="en-CA"/>
        </a:p>
      </dgm:t>
    </dgm:pt>
    <dgm:pt modelId="{F34058E6-406F-48EE-BC3B-2282E4F9F41F}" type="sibTrans" cxnId="{EA57760F-1003-4221-B297-EBDD4750FE16}">
      <dgm:prSet/>
      <dgm:spPr/>
      <dgm:t>
        <a:bodyPr/>
        <a:lstStyle/>
        <a:p>
          <a:endParaRPr lang="en-CA"/>
        </a:p>
      </dgm:t>
    </dgm:pt>
    <dgm:pt modelId="{130EB3E3-FFB2-427D-910B-74088B23B004}">
      <dgm:prSet custT="1"/>
      <dgm:spPr/>
      <dgm:t>
        <a:bodyPr/>
        <a:lstStyle/>
        <a:p>
          <a:r>
            <a:rPr lang="es-MX" sz="1400" noProof="0" dirty="0" smtClean="0"/>
            <a:t>Enfermedad crónica</a:t>
          </a:r>
        </a:p>
        <a:p>
          <a:r>
            <a:rPr lang="es-MX" sz="1400" noProof="0" dirty="0" smtClean="0"/>
            <a:t>Edad</a:t>
          </a:r>
          <a:endParaRPr lang="es-MX" sz="1400" noProof="0" dirty="0"/>
        </a:p>
      </dgm:t>
    </dgm:pt>
    <dgm:pt modelId="{AEE6C06E-8B9E-41F5-969E-8697C9AC5AC8}" type="sibTrans" cxnId="{FD26D4D2-6AFA-44BF-9398-50E4CCACC9C0}">
      <dgm:prSet/>
      <dgm:spPr/>
      <dgm:t>
        <a:bodyPr/>
        <a:lstStyle/>
        <a:p>
          <a:endParaRPr lang="en-CA"/>
        </a:p>
      </dgm:t>
    </dgm:pt>
    <dgm:pt modelId="{73E40E8B-C69B-41AA-9116-B7215B141514}" type="parTrans" cxnId="{FD26D4D2-6AFA-44BF-9398-50E4CCACC9C0}">
      <dgm:prSet/>
      <dgm:spPr/>
      <dgm:t>
        <a:bodyPr/>
        <a:lstStyle/>
        <a:p>
          <a:endParaRPr lang="en-CA"/>
        </a:p>
      </dgm:t>
    </dgm:pt>
    <dgm:pt modelId="{B604F212-FFD7-4583-8953-E32196EC8CDF}">
      <dgm:prSet custT="1"/>
      <dgm:spPr/>
      <dgm:t>
        <a:bodyPr/>
        <a:lstStyle/>
        <a:p>
          <a:r>
            <a:rPr lang="es-MX" sz="1400" noProof="0" dirty="0" smtClean="0"/>
            <a:t>Ocupación</a:t>
          </a:r>
          <a:endParaRPr lang="es-MX" sz="1400" noProof="0" dirty="0"/>
        </a:p>
      </dgm:t>
    </dgm:pt>
    <dgm:pt modelId="{8F2453D6-3ECB-4516-B136-50B3081FBA80}" type="sibTrans" cxnId="{A9EFB4EA-F320-4366-8E62-4243BA345302}">
      <dgm:prSet/>
      <dgm:spPr/>
      <dgm:t>
        <a:bodyPr/>
        <a:lstStyle/>
        <a:p>
          <a:endParaRPr lang="en-CA"/>
        </a:p>
      </dgm:t>
    </dgm:pt>
    <dgm:pt modelId="{195A3D88-CA41-4CFE-8873-3B17AB1D65FE}" type="parTrans" cxnId="{A9EFB4EA-F320-4366-8E62-4243BA345302}">
      <dgm:prSet/>
      <dgm:spPr/>
      <dgm:t>
        <a:bodyPr/>
        <a:lstStyle/>
        <a:p>
          <a:endParaRPr lang="en-CA"/>
        </a:p>
      </dgm:t>
    </dgm:pt>
    <dgm:pt modelId="{A1904B0F-4DBA-42E2-BCB5-CF9309039F41}">
      <dgm:prSet custT="1"/>
      <dgm:spPr/>
      <dgm:t>
        <a:bodyPr/>
        <a:lstStyle/>
        <a:p>
          <a:r>
            <a:rPr lang="es-MX" sz="1400" noProof="0" dirty="0" smtClean="0"/>
            <a:t>Uso excesivo de articulaciones y músculos</a:t>
          </a:r>
          <a:endParaRPr lang="es-MX" sz="1400" noProof="0" dirty="0"/>
        </a:p>
      </dgm:t>
    </dgm:pt>
    <dgm:pt modelId="{F545BCA8-7151-4384-9D39-3DB786006DE2}" type="sibTrans" cxnId="{23A0D5EE-14AC-419E-8B62-DA622960C527}">
      <dgm:prSet/>
      <dgm:spPr/>
      <dgm:t>
        <a:bodyPr/>
        <a:lstStyle/>
        <a:p>
          <a:endParaRPr lang="en-CA"/>
        </a:p>
      </dgm:t>
    </dgm:pt>
    <dgm:pt modelId="{E48356D4-2127-4FC5-8F11-BE1F8A0CA13A}" type="parTrans" cxnId="{23A0D5EE-14AC-419E-8B62-DA622960C527}">
      <dgm:prSet/>
      <dgm:spPr/>
      <dgm:t>
        <a:bodyPr/>
        <a:lstStyle/>
        <a:p>
          <a:endParaRPr lang="en-CA"/>
        </a:p>
      </dgm:t>
    </dgm:pt>
    <dgm:pt modelId="{B55842EA-E300-4D74-9557-BE3E31786F63}">
      <dgm:prSet custT="1"/>
      <dgm:spPr/>
      <dgm:t>
        <a:bodyPr/>
        <a:lstStyle/>
        <a:p>
          <a:r>
            <a:rPr lang="es-MX" sz="1400" noProof="0" dirty="0" smtClean="0"/>
            <a:t>Cirugía</a:t>
          </a:r>
          <a:endParaRPr lang="es-MX" sz="1400" noProof="0" dirty="0"/>
        </a:p>
      </dgm:t>
    </dgm:pt>
    <dgm:pt modelId="{73197644-0BEF-4ADD-9375-D1EC631CFC4F}" type="sibTrans" cxnId="{23202865-7714-45AC-B35D-4A3BAB6B3B13}">
      <dgm:prSet/>
      <dgm:spPr/>
      <dgm:t>
        <a:bodyPr/>
        <a:lstStyle/>
        <a:p>
          <a:endParaRPr lang="en-CA"/>
        </a:p>
      </dgm:t>
    </dgm:pt>
    <dgm:pt modelId="{264546A1-BB5C-4143-B40B-B07FFC7421C3}" type="parTrans" cxnId="{23202865-7714-45AC-B35D-4A3BAB6B3B13}">
      <dgm:prSet/>
      <dgm:spPr/>
      <dgm:t>
        <a:bodyPr/>
        <a:lstStyle/>
        <a:p>
          <a:endParaRPr lang="en-CA"/>
        </a:p>
      </dgm:t>
    </dgm:pt>
    <dgm:pt modelId="{EB3ABC41-E376-412F-8DA7-ACF2EB95F2BA}">
      <dgm:prSet custT="1"/>
      <dgm:spPr/>
      <dgm:t>
        <a:bodyPr/>
        <a:lstStyle/>
        <a:p>
          <a:r>
            <a:rPr lang="es-MX" sz="1400" noProof="0" dirty="0" smtClean="0"/>
            <a:t>Estrés acumulado</a:t>
          </a:r>
          <a:endParaRPr lang="es-MX" sz="1400" noProof="0" dirty="0"/>
        </a:p>
      </dgm:t>
    </dgm:pt>
    <dgm:pt modelId="{69CC7901-B35E-4C47-A3F8-D7CA0CB5EE53}" type="sibTrans" cxnId="{7B843252-56A4-4D01-8043-82B6A233BA71}">
      <dgm:prSet/>
      <dgm:spPr/>
      <dgm:t>
        <a:bodyPr/>
        <a:lstStyle/>
        <a:p>
          <a:endParaRPr lang="en-CA"/>
        </a:p>
      </dgm:t>
    </dgm:pt>
    <dgm:pt modelId="{E426A599-5E55-45E7-AE91-2433BB0D3C13}" type="parTrans" cxnId="{7B843252-56A4-4D01-8043-82B6A233BA71}">
      <dgm:prSet/>
      <dgm:spPr/>
      <dgm:t>
        <a:bodyPr/>
        <a:lstStyle/>
        <a:p>
          <a:endParaRPr lang="en-CA"/>
        </a:p>
      </dgm:t>
    </dgm:pt>
    <dgm:pt modelId="{6A79F213-E0A9-43A4-BED1-96FC4AE91680}">
      <dgm:prSet custT="1"/>
      <dgm:spPr/>
      <dgm:t>
        <a:bodyPr/>
        <a:lstStyle/>
        <a:p>
          <a:r>
            <a:rPr lang="es-MX" sz="1400" noProof="0" dirty="0" smtClean="0"/>
            <a:t>Ausencia de apoyo social</a:t>
          </a:r>
          <a:endParaRPr lang="es-MX" sz="1400" noProof="0" dirty="0"/>
        </a:p>
      </dgm:t>
    </dgm:pt>
    <dgm:pt modelId="{616B0151-7909-4941-9854-440D50CC7A2B}" type="sibTrans" cxnId="{75CCDCD7-C510-4C3E-ABEB-6AC7E4F33B5E}">
      <dgm:prSet/>
      <dgm:spPr/>
      <dgm:t>
        <a:bodyPr/>
        <a:lstStyle/>
        <a:p>
          <a:endParaRPr lang="en-CA"/>
        </a:p>
      </dgm:t>
    </dgm:pt>
    <dgm:pt modelId="{03990744-7F14-4880-A26C-387A9F1FE178}" type="parTrans" cxnId="{75CCDCD7-C510-4C3E-ABEB-6AC7E4F33B5E}">
      <dgm:prSet/>
      <dgm:spPr/>
      <dgm:t>
        <a:bodyPr/>
        <a:lstStyle/>
        <a:p>
          <a:endParaRPr lang="en-CA"/>
        </a:p>
      </dgm:t>
    </dgm:pt>
    <dgm:pt modelId="{D4081FB3-8C29-4561-9C2D-2809CDC5363A}" type="pres">
      <dgm:prSet presAssocID="{F6781E5A-9BCD-4F28-8B14-A843ADB99FDD}" presName="Name0" presStyleCnt="0">
        <dgm:presLayoutVars>
          <dgm:chMax val="5"/>
          <dgm:chPref val="5"/>
          <dgm:dir/>
          <dgm:animLvl val="lvl"/>
        </dgm:presLayoutVars>
      </dgm:prSet>
      <dgm:spPr/>
      <dgm:t>
        <a:bodyPr/>
        <a:lstStyle/>
        <a:p>
          <a:endParaRPr lang="en-CA"/>
        </a:p>
      </dgm:t>
    </dgm:pt>
    <dgm:pt modelId="{F9D9E3FA-ADF6-44C3-8FF4-0EEF14E6F798}" type="pres">
      <dgm:prSet presAssocID="{9C12E537-A174-4710-90A9-489362BCDA49}" presName="parentText1" presStyleLbl="node1" presStyleIdx="0" presStyleCnt="4">
        <dgm:presLayoutVars>
          <dgm:chMax/>
          <dgm:chPref val="3"/>
          <dgm:bulletEnabled val="1"/>
        </dgm:presLayoutVars>
      </dgm:prSet>
      <dgm:spPr/>
      <dgm:t>
        <a:bodyPr/>
        <a:lstStyle/>
        <a:p>
          <a:endParaRPr lang="en-CA"/>
        </a:p>
      </dgm:t>
    </dgm:pt>
    <dgm:pt modelId="{BCDED3D9-2C2E-4B7A-96B4-CD9E2249D948}" type="pres">
      <dgm:prSet presAssocID="{9C12E537-A174-4710-90A9-489362BCDA49}" presName="childText1" presStyleLbl="solidAlignAcc1" presStyleIdx="0" presStyleCnt="4" custScaleY="158556" custLinFactNeighborX="404" custLinFactNeighborY="13550">
        <dgm:presLayoutVars>
          <dgm:chMax val="0"/>
          <dgm:chPref val="0"/>
          <dgm:bulletEnabled val="1"/>
        </dgm:presLayoutVars>
      </dgm:prSet>
      <dgm:spPr/>
      <dgm:t>
        <a:bodyPr/>
        <a:lstStyle/>
        <a:p>
          <a:endParaRPr lang="en-CA"/>
        </a:p>
      </dgm:t>
    </dgm:pt>
    <dgm:pt modelId="{4FB4B844-24E9-4D26-9FEA-5D1824D95419}" type="pres">
      <dgm:prSet presAssocID="{C565644B-7ACA-45CF-8B97-FF058020EF68}" presName="parentText2" presStyleLbl="node1" presStyleIdx="1" presStyleCnt="4">
        <dgm:presLayoutVars>
          <dgm:chMax/>
          <dgm:chPref val="3"/>
          <dgm:bulletEnabled val="1"/>
        </dgm:presLayoutVars>
      </dgm:prSet>
      <dgm:spPr/>
      <dgm:t>
        <a:bodyPr/>
        <a:lstStyle/>
        <a:p>
          <a:endParaRPr lang="en-CA"/>
        </a:p>
      </dgm:t>
    </dgm:pt>
    <dgm:pt modelId="{6906F744-A576-4201-AF8B-E5605762DECE}" type="pres">
      <dgm:prSet presAssocID="{C565644B-7ACA-45CF-8B97-FF058020EF68}" presName="childText2" presStyleLbl="solidAlignAcc1" presStyleIdx="1" presStyleCnt="4" custScaleY="163349" custLinFactNeighborX="354" custLinFactNeighborY="19312">
        <dgm:presLayoutVars>
          <dgm:chMax val="0"/>
          <dgm:chPref val="0"/>
          <dgm:bulletEnabled val="1"/>
        </dgm:presLayoutVars>
      </dgm:prSet>
      <dgm:spPr/>
      <dgm:t>
        <a:bodyPr/>
        <a:lstStyle/>
        <a:p>
          <a:endParaRPr lang="en-CA"/>
        </a:p>
      </dgm:t>
    </dgm:pt>
    <dgm:pt modelId="{E924C637-F96B-419A-BFC8-9C8DF134831B}" type="pres">
      <dgm:prSet presAssocID="{69D63E63-3521-4D68-89E1-3A2BB0306ED9}" presName="parentText3" presStyleLbl="node1" presStyleIdx="2" presStyleCnt="4">
        <dgm:presLayoutVars>
          <dgm:chMax/>
          <dgm:chPref val="3"/>
          <dgm:bulletEnabled val="1"/>
        </dgm:presLayoutVars>
      </dgm:prSet>
      <dgm:spPr/>
      <dgm:t>
        <a:bodyPr/>
        <a:lstStyle/>
        <a:p>
          <a:endParaRPr lang="en-CA"/>
        </a:p>
      </dgm:t>
    </dgm:pt>
    <dgm:pt modelId="{98316CF7-1BB7-4A91-9424-20882BCB9592}" type="pres">
      <dgm:prSet presAssocID="{69D63E63-3521-4D68-89E1-3A2BB0306ED9}" presName="childText3" presStyleLbl="solidAlignAcc1" presStyleIdx="2" presStyleCnt="4" custScaleY="134714" custLinFactNeighborX="840" custLinFactNeighborY="13286">
        <dgm:presLayoutVars>
          <dgm:chMax val="0"/>
          <dgm:chPref val="0"/>
          <dgm:bulletEnabled val="1"/>
        </dgm:presLayoutVars>
      </dgm:prSet>
      <dgm:spPr/>
      <dgm:t>
        <a:bodyPr/>
        <a:lstStyle/>
        <a:p>
          <a:endParaRPr lang="en-CA"/>
        </a:p>
      </dgm:t>
    </dgm:pt>
    <dgm:pt modelId="{015BCAD4-3EC1-441C-98CC-0C7055C7D0C4}" type="pres">
      <dgm:prSet presAssocID="{1B1054C9-1F68-4B39-BA34-F57508724F2A}" presName="parentText4" presStyleLbl="node1" presStyleIdx="3" presStyleCnt="4" custLinFactNeighborX="1586" custLinFactNeighborY="405">
        <dgm:presLayoutVars>
          <dgm:chMax/>
          <dgm:chPref val="3"/>
          <dgm:bulletEnabled val="1"/>
        </dgm:presLayoutVars>
      </dgm:prSet>
      <dgm:spPr/>
      <dgm:t>
        <a:bodyPr/>
        <a:lstStyle/>
        <a:p>
          <a:endParaRPr lang="en-CA"/>
        </a:p>
      </dgm:t>
    </dgm:pt>
    <dgm:pt modelId="{7C7E650C-504A-4734-83C2-62553CE3602D}" type="pres">
      <dgm:prSet presAssocID="{1B1054C9-1F68-4B39-BA34-F57508724F2A}" presName="childText4" presStyleLbl="solidAlignAcc1" presStyleIdx="3" presStyleCnt="4" custScaleY="123672" custLinFactNeighborX="-178" custLinFactNeighborY="8004">
        <dgm:presLayoutVars>
          <dgm:chMax val="0"/>
          <dgm:chPref val="0"/>
          <dgm:bulletEnabled val="1"/>
        </dgm:presLayoutVars>
      </dgm:prSet>
      <dgm:spPr/>
      <dgm:t>
        <a:bodyPr/>
        <a:lstStyle/>
        <a:p>
          <a:endParaRPr lang="en-CA"/>
        </a:p>
      </dgm:t>
    </dgm:pt>
  </dgm:ptLst>
  <dgm:cxnLst>
    <dgm:cxn modelId="{7B5D231C-3C43-4571-9EF0-BCD964D6E88C}" srcId="{C565644B-7ACA-45CF-8B97-FF058020EF68}" destId="{FDBC9D09-3599-468A-9345-164FFBFFCF7C}" srcOrd="3" destOrd="0" parTransId="{E5157BCA-959B-46E4-80A8-1E4988A35966}" sibTransId="{187C6D4C-B51F-4FDC-85DF-C87FE83AE8CE}"/>
    <dgm:cxn modelId="{ED9F4396-5CBD-4C3D-AFB6-FFDC29D38003}" srcId="{C565644B-7ACA-45CF-8B97-FF058020EF68}" destId="{BF50E0BF-CD37-42EB-835C-8FDA05A991DE}" srcOrd="2" destOrd="0" parTransId="{033055C4-26EF-413C-A5A2-167D04600F34}" sibTransId="{41F8BBC3-0230-4ADC-AAB8-5A81E50352D3}"/>
    <dgm:cxn modelId="{FE5A0ABE-F329-41A6-8AE8-A24957C276B6}" type="presOf" srcId="{6A79F213-E0A9-43A4-BED1-96FC4AE91680}" destId="{7C7E650C-504A-4734-83C2-62553CE3602D}" srcOrd="0" destOrd="1" presId="urn:microsoft.com/office/officeart/2009/3/layout/IncreasingArrowsProcess"/>
    <dgm:cxn modelId="{77B25EAA-63C9-4093-A41E-61879FCB310E}" type="presOf" srcId="{130EB3E3-FFB2-427D-910B-74088B23B004}" destId="{7C7E650C-504A-4734-83C2-62553CE3602D}" srcOrd="0" destOrd="6" presId="urn:microsoft.com/office/officeart/2009/3/layout/IncreasingArrowsProcess"/>
    <dgm:cxn modelId="{8D8B3DDF-8747-42EB-8D6F-2A278760B279}" type="presOf" srcId="{57C15542-00AE-4472-878C-44D8CA8ECEE7}" destId="{BCDED3D9-2C2E-4B7A-96B4-CD9E2249D948}" srcOrd="0" destOrd="3" presId="urn:microsoft.com/office/officeart/2009/3/layout/IncreasingArrowsProcess"/>
    <dgm:cxn modelId="{8357BEF1-88AF-4339-A612-0ED9DA4CC19C}" type="presOf" srcId="{50A8F7F2-901C-4A82-99E2-4ED19A5F4338}" destId="{98316CF7-1BB7-4A91-9424-20882BCB9592}" srcOrd="0" destOrd="3" presId="urn:microsoft.com/office/officeart/2009/3/layout/IncreasingArrowsProcess"/>
    <dgm:cxn modelId="{2EB4E3B1-FF66-4EDB-85D3-7EEB28D98450}" type="presOf" srcId="{8F792A39-77FD-48AB-B4A3-76F73B3926E6}" destId="{98316CF7-1BB7-4A91-9424-20882BCB9592}" srcOrd="0" destOrd="2" presId="urn:microsoft.com/office/officeart/2009/3/layout/IncreasingArrowsProcess"/>
    <dgm:cxn modelId="{241D3B80-6D55-4E97-93D0-A31E375F71F4}" type="presOf" srcId="{50224E6A-A1F7-4DF1-BA43-D0F41CF307E9}" destId="{6906F744-A576-4201-AF8B-E5605762DECE}" srcOrd="0" destOrd="4" presId="urn:microsoft.com/office/officeart/2009/3/layout/IncreasingArrowsProcess"/>
    <dgm:cxn modelId="{6B53BF2A-127C-4E8D-9C1C-275D3B460C44}" srcId="{C565644B-7ACA-45CF-8B97-FF058020EF68}" destId="{CC932BDF-A6DE-4CF2-99DC-4F8A13B53812}" srcOrd="6" destOrd="0" parTransId="{2945E8E3-3075-477C-8019-9A7DA276A0D9}" sibTransId="{D7E95DD8-7D9F-4AE4-830A-9A962044CC50}"/>
    <dgm:cxn modelId="{27FBCCE2-FBF1-4107-B995-54FCD3EB07F0}" type="presOf" srcId="{4BC84515-36A8-4EEB-9044-134482CA4697}" destId="{BCDED3D9-2C2E-4B7A-96B4-CD9E2249D948}" srcOrd="0" destOrd="1" presId="urn:microsoft.com/office/officeart/2009/3/layout/IncreasingArrowsProcess"/>
    <dgm:cxn modelId="{22C454E9-23B6-49A6-BB0C-67A330625B20}" srcId="{69D63E63-3521-4D68-89E1-3A2BB0306ED9}" destId="{852AC907-8383-4EC2-A11B-8512AA10810B}" srcOrd="4" destOrd="0" parTransId="{ED8AEDAA-ACDC-4C87-B194-A1DF36E998A8}" sibTransId="{CEAD32D1-C1FB-4D5F-8F04-385D69DD1674}"/>
    <dgm:cxn modelId="{04509B79-66D4-4DAE-B576-858235B22D3B}" type="presOf" srcId="{BC4BFA0D-8E1F-44DA-A24A-0090E5AAEB63}" destId="{7C7E650C-504A-4734-83C2-62553CE3602D}" srcOrd="0" destOrd="0" presId="urn:microsoft.com/office/officeart/2009/3/layout/IncreasingArrowsProcess"/>
    <dgm:cxn modelId="{912659A7-E200-4E62-88E7-ED36C0471A99}" srcId="{C565644B-7ACA-45CF-8B97-FF058020EF68}" destId="{FEA8566F-4A5C-4D9A-A702-41A4BDE1D0D4}" srcOrd="1" destOrd="0" parTransId="{E593DE7C-D2E5-4013-B4AA-B97198C04B41}" sibTransId="{6ADCD76F-263F-4435-B899-743C0B1B1FA1}"/>
    <dgm:cxn modelId="{91D37E75-4FA5-41E6-9586-07215785D291}" type="presOf" srcId="{9DA4A7FE-53CE-4E8A-B1B7-589169E09C4F}" destId="{6906F744-A576-4201-AF8B-E5605762DECE}" srcOrd="0" destOrd="5" presId="urn:microsoft.com/office/officeart/2009/3/layout/IncreasingArrowsProcess"/>
    <dgm:cxn modelId="{C614CFAB-C5DB-4472-B52F-4E33C65C4627}" type="presOf" srcId="{C565644B-7ACA-45CF-8B97-FF058020EF68}" destId="{4FB4B844-24E9-4D26-9FEA-5D1824D95419}" srcOrd="0" destOrd="0" presId="urn:microsoft.com/office/officeart/2009/3/layout/IncreasingArrowsProcess"/>
    <dgm:cxn modelId="{5291DCD7-EF6E-4617-AED2-84CD284E899F}" type="presOf" srcId="{C2958DF8-75C7-4D9A-A72B-DA225C8F7152}" destId="{98316CF7-1BB7-4A91-9424-20882BCB9592}" srcOrd="0" destOrd="1" presId="urn:microsoft.com/office/officeart/2009/3/layout/IncreasingArrowsProcess"/>
    <dgm:cxn modelId="{72AF1E78-D075-4114-AA03-2A7801C9029C}" type="presOf" srcId="{69D63E63-3521-4D68-89E1-3A2BB0306ED9}" destId="{E924C637-F96B-419A-BFC8-9C8DF134831B}" srcOrd="0" destOrd="0" presId="urn:microsoft.com/office/officeart/2009/3/layout/IncreasingArrowsProcess"/>
    <dgm:cxn modelId="{BE7AB681-EB09-43CE-B647-F9814A03AB7C}" srcId="{69D63E63-3521-4D68-89E1-3A2BB0306ED9}" destId="{8F792A39-77FD-48AB-B4A3-76F73B3926E6}" srcOrd="2" destOrd="0" parTransId="{CD8D7B4E-C4D2-4C3B-BF7B-FCFAE8F3F990}" sibTransId="{061011BD-2A06-43A9-9D7F-20A54EDBA3B7}"/>
    <dgm:cxn modelId="{6F6705EF-E7AB-494A-80EF-1B3679CD6F9B}" type="presOf" srcId="{9C12E537-A174-4710-90A9-489362BCDA49}" destId="{F9D9E3FA-ADF6-44C3-8FF4-0EEF14E6F798}" srcOrd="0" destOrd="0" presId="urn:microsoft.com/office/officeart/2009/3/layout/IncreasingArrowsProcess"/>
    <dgm:cxn modelId="{241F2FE7-831E-4CED-B335-7CFE76ECA1D1}" srcId="{F6781E5A-9BCD-4F28-8B14-A843ADB99FDD}" destId="{9C12E537-A174-4710-90A9-489362BCDA49}" srcOrd="0" destOrd="0" parTransId="{E068C3E2-AC9F-45EB-9F67-94BDDE5B7D0C}" sibTransId="{1A991CF0-FF10-4A0D-97AD-441BF911709C}"/>
    <dgm:cxn modelId="{F0C0C30D-0D60-47A8-93DD-AC814F93D9C8}" type="presOf" srcId="{8F123327-DAEA-40F0-B7B8-CD02D4C90C92}" destId="{BCDED3D9-2C2E-4B7A-96B4-CD9E2249D948}" srcOrd="0" destOrd="2" presId="urn:microsoft.com/office/officeart/2009/3/layout/IncreasingArrowsProcess"/>
    <dgm:cxn modelId="{015CE504-98F2-4FAA-B837-E4FA753222AB}" srcId="{9C12E537-A174-4710-90A9-489362BCDA49}" destId="{8EDE74C5-3D03-4D90-829E-09F5C4390DAA}" srcOrd="4" destOrd="0" parTransId="{7C75559E-250D-423C-9F26-A074B5439CC6}" sibTransId="{90B43E74-C8E2-4703-8F61-7A252835D666}"/>
    <dgm:cxn modelId="{A9EFB4EA-F320-4366-8E62-4243BA345302}" srcId="{1B1054C9-1F68-4B39-BA34-F57508724F2A}" destId="{B604F212-FFD7-4583-8953-E32196EC8CDF}" srcOrd="5" destOrd="0" parTransId="{195A3D88-CA41-4CFE-8873-3B17AB1D65FE}" sibTransId="{8F2453D6-3ECB-4516-B136-50B3081FBA80}"/>
    <dgm:cxn modelId="{75CCDCD7-C510-4C3E-ABEB-6AC7E4F33B5E}" srcId="{1B1054C9-1F68-4B39-BA34-F57508724F2A}" destId="{6A79F213-E0A9-43A4-BED1-96FC4AE91680}" srcOrd="1" destOrd="0" parTransId="{03990744-7F14-4880-A26C-387A9F1FE178}" sibTransId="{616B0151-7909-4941-9854-440D50CC7A2B}"/>
    <dgm:cxn modelId="{C7531D3C-B4F8-458D-9794-3408C6F01B13}" type="presOf" srcId="{FDBC9D09-3599-468A-9345-164FFBFFCF7C}" destId="{6906F744-A576-4201-AF8B-E5605762DECE}" srcOrd="0" destOrd="3" presId="urn:microsoft.com/office/officeart/2009/3/layout/IncreasingArrowsProcess"/>
    <dgm:cxn modelId="{D18EA41F-2F35-46D1-B534-47AD23BEC731}" type="presOf" srcId="{F6781E5A-9BCD-4F28-8B14-A843ADB99FDD}" destId="{D4081FB3-8C29-4561-9C2D-2809CDC5363A}" srcOrd="0" destOrd="0" presId="urn:microsoft.com/office/officeart/2009/3/layout/IncreasingArrowsProcess"/>
    <dgm:cxn modelId="{7B843252-56A4-4D01-8043-82B6A233BA71}" srcId="{1B1054C9-1F68-4B39-BA34-F57508724F2A}" destId="{EB3ABC41-E376-412F-8DA7-ACF2EB95F2BA}" srcOrd="2" destOrd="0" parTransId="{E426A599-5E55-45E7-AE91-2433BB0D3C13}" sibTransId="{69CC7901-B35E-4C47-A3F8-D7CA0CB5EE53}"/>
    <dgm:cxn modelId="{EA57760F-1003-4221-B297-EBDD4750FE16}" srcId="{1B1054C9-1F68-4B39-BA34-F57508724F2A}" destId="{BC4BFA0D-8E1F-44DA-A24A-0090E5AAEB63}" srcOrd="0" destOrd="0" parTransId="{E594D087-3A16-45BE-8D70-DADF4D95F9C6}" sibTransId="{F34058E6-406F-48EE-BC3B-2282E4F9F41F}"/>
    <dgm:cxn modelId="{8B16F83D-11AF-4F5A-983D-7BE19EF6FD76}" type="presOf" srcId="{FEA8566F-4A5C-4D9A-A702-41A4BDE1D0D4}" destId="{6906F744-A576-4201-AF8B-E5605762DECE}" srcOrd="0" destOrd="1" presId="urn:microsoft.com/office/officeart/2009/3/layout/IncreasingArrowsProcess"/>
    <dgm:cxn modelId="{203D2F60-2A58-417F-893E-C829BA36D994}" srcId="{C565644B-7ACA-45CF-8B97-FF058020EF68}" destId="{50224E6A-A1F7-4DF1-BA43-D0F41CF307E9}" srcOrd="4" destOrd="0" parTransId="{229E935E-E675-4045-A1C2-1477C389677F}" sibTransId="{6A5E242A-4F3F-4C21-8969-A2124F561D37}"/>
    <dgm:cxn modelId="{B58C0AC2-084A-40B1-A097-40013FC20248}" type="presOf" srcId="{A1904B0F-4DBA-42E2-BCB5-CF9309039F41}" destId="{7C7E650C-504A-4734-83C2-62553CE3602D}" srcOrd="0" destOrd="4" presId="urn:microsoft.com/office/officeart/2009/3/layout/IncreasingArrowsProcess"/>
    <dgm:cxn modelId="{23202865-7714-45AC-B35D-4A3BAB6B3B13}" srcId="{1B1054C9-1F68-4B39-BA34-F57508724F2A}" destId="{B55842EA-E300-4D74-9557-BE3E31786F63}" srcOrd="3" destOrd="0" parTransId="{264546A1-BB5C-4143-B40B-B07FFC7421C3}" sibTransId="{73197644-0BEF-4ADD-9375-D1EC631CFC4F}"/>
    <dgm:cxn modelId="{B3FE3C18-17A4-47C1-BE76-F84B4FD67CF0}" type="presOf" srcId="{29E374D3-182E-473D-9041-78738B3F95F7}" destId="{6906F744-A576-4201-AF8B-E5605762DECE}" srcOrd="0" destOrd="0" presId="urn:microsoft.com/office/officeart/2009/3/layout/IncreasingArrowsProcess"/>
    <dgm:cxn modelId="{FD26D4D2-6AFA-44BF-9398-50E4CCACC9C0}" srcId="{1B1054C9-1F68-4B39-BA34-F57508724F2A}" destId="{130EB3E3-FFB2-427D-910B-74088B23B004}" srcOrd="6" destOrd="0" parTransId="{73E40E8B-C69B-41AA-9116-B7215B141514}" sibTransId="{AEE6C06E-8B9E-41F5-969E-8697C9AC5AC8}"/>
    <dgm:cxn modelId="{6C9E8BB7-A7DB-41F7-BAF3-14CCD0E2E1D1}" srcId="{69D63E63-3521-4D68-89E1-3A2BB0306ED9}" destId="{C2958DF8-75C7-4D9A-A72B-DA225C8F7152}" srcOrd="1" destOrd="0" parTransId="{6A331395-3EF2-4A11-85E9-19D97325E3FD}" sibTransId="{BDF4271A-183D-4751-94D8-548E4FD30EAD}"/>
    <dgm:cxn modelId="{70BA1838-3839-4D75-A716-CA5944C7C3BF}" srcId="{9C12E537-A174-4710-90A9-489362BCDA49}" destId="{57C15542-00AE-4472-878C-44D8CA8ECEE7}" srcOrd="3" destOrd="0" parTransId="{650AF4A3-1DAC-4C91-8105-E6B578B067C5}" sibTransId="{3A6BFE70-3962-4029-A04F-4FB2A14AF425}"/>
    <dgm:cxn modelId="{B1A69610-A1EA-4059-82FC-4702220CC53B}" srcId="{F6781E5A-9BCD-4F28-8B14-A843ADB99FDD}" destId="{69D63E63-3521-4D68-89E1-3A2BB0306ED9}" srcOrd="2" destOrd="0" parTransId="{25D50007-4DA5-4D25-9BBD-4B8FE9E9F3B8}" sibTransId="{D59DB701-30A5-42E0-958F-D0C1C9165AF5}"/>
    <dgm:cxn modelId="{8F91DA32-D456-41F7-AB99-D3F36B8A260A}" type="presOf" srcId="{B55842EA-E300-4D74-9557-BE3E31786F63}" destId="{7C7E650C-504A-4734-83C2-62553CE3602D}" srcOrd="0" destOrd="3" presId="urn:microsoft.com/office/officeart/2009/3/layout/IncreasingArrowsProcess"/>
    <dgm:cxn modelId="{922F5EF9-1FD8-4CB3-A3E5-634D9C79011C}" srcId="{C565644B-7ACA-45CF-8B97-FF058020EF68}" destId="{9DA4A7FE-53CE-4E8A-B1B7-589169E09C4F}" srcOrd="5" destOrd="0" parTransId="{D4BA32E3-6B51-4741-9FC5-60D89F36947B}" sibTransId="{37A7EDAB-D7B5-4429-9EDB-A9BEA6423E37}"/>
    <dgm:cxn modelId="{23A0D5EE-14AC-419E-8B62-DA622960C527}" srcId="{1B1054C9-1F68-4B39-BA34-F57508724F2A}" destId="{A1904B0F-4DBA-42E2-BCB5-CF9309039F41}" srcOrd="4" destOrd="0" parTransId="{E48356D4-2127-4FC5-8F11-BE1F8A0CA13A}" sibTransId="{F545BCA8-7151-4384-9D39-3DB786006DE2}"/>
    <dgm:cxn modelId="{CF9904C1-7DE9-499C-A9DB-F3C4CD278330}" type="presOf" srcId="{B604F212-FFD7-4583-8953-E32196EC8CDF}" destId="{7C7E650C-504A-4734-83C2-62553CE3602D}" srcOrd="0" destOrd="5" presId="urn:microsoft.com/office/officeart/2009/3/layout/IncreasingArrowsProcess"/>
    <dgm:cxn modelId="{362B6957-3DB7-4701-B448-6E2979C21A28}" srcId="{9C12E537-A174-4710-90A9-489362BCDA49}" destId="{A2D98A71-2B18-46B6-AF85-99060B1A6836}" srcOrd="0" destOrd="0" parTransId="{00AFBBAE-2AB3-497D-89AA-6DB381F49E46}" sibTransId="{234BEF46-9C62-41FE-879F-0C72C248A5C4}"/>
    <dgm:cxn modelId="{CF23B0B9-357D-43F2-99A0-0BA58E15AD4E}" srcId="{9C12E537-A174-4710-90A9-489362BCDA49}" destId="{8F123327-DAEA-40F0-B7B8-CD02D4C90C92}" srcOrd="2" destOrd="0" parTransId="{2971D0E4-F004-4143-85CC-3B73BBB8FDFA}" sibTransId="{2309336C-341A-4617-841E-33EC05CAA01C}"/>
    <dgm:cxn modelId="{7FF03581-76D9-4786-A810-F262C0EF7AC7}" srcId="{9C12E537-A174-4710-90A9-489362BCDA49}" destId="{4BC84515-36A8-4EEB-9044-134482CA4697}" srcOrd="1" destOrd="0" parTransId="{80C22344-73AF-4D0F-A16E-7FF83903A376}" sibTransId="{D86E1641-29CD-4F0B-A8FE-0FBAAF353FBB}"/>
    <dgm:cxn modelId="{09555D6D-A3D2-4304-8575-874E9FB321D0}" type="presOf" srcId="{852AC907-8383-4EC2-A11B-8512AA10810B}" destId="{98316CF7-1BB7-4A91-9424-20882BCB9592}" srcOrd="0" destOrd="4" presId="urn:microsoft.com/office/officeart/2009/3/layout/IncreasingArrowsProcess"/>
    <dgm:cxn modelId="{43E71BD3-1314-4B24-B015-2C26B24ADB03}" type="presOf" srcId="{8EDE74C5-3D03-4D90-829E-09F5C4390DAA}" destId="{BCDED3D9-2C2E-4B7A-96B4-CD9E2249D948}" srcOrd="0" destOrd="4" presId="urn:microsoft.com/office/officeart/2009/3/layout/IncreasingArrowsProcess"/>
    <dgm:cxn modelId="{B9FF0B13-68E0-437A-9A49-695DFC21DDCB}" type="presOf" srcId="{45C8FB42-7CB4-439B-837C-7D486871BA0F}" destId="{98316CF7-1BB7-4A91-9424-20882BCB9592}" srcOrd="0" destOrd="0" presId="urn:microsoft.com/office/officeart/2009/3/layout/IncreasingArrowsProcess"/>
    <dgm:cxn modelId="{D41A247D-77E3-4416-B1F0-EEC50B96F5AF}" type="presOf" srcId="{CC932BDF-A6DE-4CF2-99DC-4F8A13B53812}" destId="{6906F744-A576-4201-AF8B-E5605762DECE}" srcOrd="0" destOrd="6" presId="urn:microsoft.com/office/officeart/2009/3/layout/IncreasingArrowsProcess"/>
    <dgm:cxn modelId="{A2E54C80-FAEE-499B-990A-8BD7B828D9F5}" srcId="{F6781E5A-9BCD-4F28-8B14-A843ADB99FDD}" destId="{1B1054C9-1F68-4B39-BA34-F57508724F2A}" srcOrd="3" destOrd="0" parTransId="{E14777D2-F8C3-4ADA-B9E1-4AC7418589BC}" sibTransId="{6DA7DC29-C50C-43E6-B254-0A089EC34EE6}"/>
    <dgm:cxn modelId="{88675CBF-B572-4F5C-ACEB-E152B4582A1B}" type="presOf" srcId="{1B1054C9-1F68-4B39-BA34-F57508724F2A}" destId="{015BCAD4-3EC1-441C-98CC-0C7055C7D0C4}" srcOrd="0" destOrd="0" presId="urn:microsoft.com/office/officeart/2009/3/layout/IncreasingArrowsProcess"/>
    <dgm:cxn modelId="{82D124D7-4AEE-46F6-9050-DCD88B5A323A}" srcId="{69D63E63-3521-4D68-89E1-3A2BB0306ED9}" destId="{50A8F7F2-901C-4A82-99E2-4ED19A5F4338}" srcOrd="3" destOrd="0" parTransId="{4DE724BE-B915-4FAC-909F-E3A93ECAE83D}" sibTransId="{79081C02-6DB3-4DA6-8528-E6E38F07DC9E}"/>
    <dgm:cxn modelId="{E44C88D9-D77A-4276-A5E3-DB9751BE446F}" srcId="{F6781E5A-9BCD-4F28-8B14-A843ADB99FDD}" destId="{C565644B-7ACA-45CF-8B97-FF058020EF68}" srcOrd="1" destOrd="0" parTransId="{9831F284-C791-40BE-91EA-A341C7796DCA}" sibTransId="{2571222C-DB79-47D1-AE33-09CD59A1E895}"/>
    <dgm:cxn modelId="{D5E7818F-B2CB-4667-96A8-B6278206BB2A}" srcId="{69D63E63-3521-4D68-89E1-3A2BB0306ED9}" destId="{45C8FB42-7CB4-439B-837C-7D486871BA0F}" srcOrd="0" destOrd="0" parTransId="{859A3963-41AE-4157-A835-E4544305CBE3}" sibTransId="{CDA82FB8-D036-45E7-BF82-6F5BBE7D0EE3}"/>
    <dgm:cxn modelId="{9FE412FA-333D-4828-9735-F4028DFACAED}" srcId="{C565644B-7ACA-45CF-8B97-FF058020EF68}" destId="{29E374D3-182E-473D-9041-78738B3F95F7}" srcOrd="0" destOrd="0" parTransId="{4B3E623D-E819-4CE8-A928-977249E3A0B3}" sibTransId="{0F159307-E3D5-435A-AFDF-CBA96D655A5A}"/>
    <dgm:cxn modelId="{633FD32C-606E-40BF-BEC2-ECE810B14EBD}" type="presOf" srcId="{EB3ABC41-E376-412F-8DA7-ACF2EB95F2BA}" destId="{7C7E650C-504A-4734-83C2-62553CE3602D}" srcOrd="0" destOrd="2" presId="urn:microsoft.com/office/officeart/2009/3/layout/IncreasingArrowsProcess"/>
    <dgm:cxn modelId="{D84AD637-A20D-41E1-B25C-DCBA49C3F584}" type="presOf" srcId="{BF50E0BF-CD37-42EB-835C-8FDA05A991DE}" destId="{6906F744-A576-4201-AF8B-E5605762DECE}" srcOrd="0" destOrd="2" presId="urn:microsoft.com/office/officeart/2009/3/layout/IncreasingArrowsProcess"/>
    <dgm:cxn modelId="{37E78B08-07C8-4AC8-911A-76290511DC12}" type="presOf" srcId="{A2D98A71-2B18-46B6-AF85-99060B1A6836}" destId="{BCDED3D9-2C2E-4B7A-96B4-CD9E2249D948}" srcOrd="0" destOrd="0" presId="urn:microsoft.com/office/officeart/2009/3/layout/IncreasingArrowsProcess"/>
    <dgm:cxn modelId="{58602F9B-26AA-428B-BBEB-F7E69CA96A8B}" type="presParOf" srcId="{D4081FB3-8C29-4561-9C2D-2809CDC5363A}" destId="{F9D9E3FA-ADF6-44C3-8FF4-0EEF14E6F798}" srcOrd="0" destOrd="0" presId="urn:microsoft.com/office/officeart/2009/3/layout/IncreasingArrowsProcess"/>
    <dgm:cxn modelId="{8CEF79CE-E9E3-44D1-8B36-A24B1A85098C}" type="presParOf" srcId="{D4081FB3-8C29-4561-9C2D-2809CDC5363A}" destId="{BCDED3D9-2C2E-4B7A-96B4-CD9E2249D948}" srcOrd="1" destOrd="0" presId="urn:microsoft.com/office/officeart/2009/3/layout/IncreasingArrowsProcess"/>
    <dgm:cxn modelId="{E4BC4C1A-E1FE-4AC4-B722-B4C9D565F0F9}" type="presParOf" srcId="{D4081FB3-8C29-4561-9C2D-2809CDC5363A}" destId="{4FB4B844-24E9-4D26-9FEA-5D1824D95419}" srcOrd="2" destOrd="0" presId="urn:microsoft.com/office/officeart/2009/3/layout/IncreasingArrowsProcess"/>
    <dgm:cxn modelId="{26D3F444-2FC2-4AF5-B419-8B6A8BDBC889}" type="presParOf" srcId="{D4081FB3-8C29-4561-9C2D-2809CDC5363A}" destId="{6906F744-A576-4201-AF8B-E5605762DECE}" srcOrd="3" destOrd="0" presId="urn:microsoft.com/office/officeart/2009/3/layout/IncreasingArrowsProcess"/>
    <dgm:cxn modelId="{8A61012E-88EF-4ABC-A216-BEDF2FDE738F}" type="presParOf" srcId="{D4081FB3-8C29-4561-9C2D-2809CDC5363A}" destId="{E924C637-F96B-419A-BFC8-9C8DF134831B}" srcOrd="4" destOrd="0" presId="urn:microsoft.com/office/officeart/2009/3/layout/IncreasingArrowsProcess"/>
    <dgm:cxn modelId="{DB6D0A0B-9189-4172-9324-3DF4CE369A30}" type="presParOf" srcId="{D4081FB3-8C29-4561-9C2D-2809CDC5363A}" destId="{98316CF7-1BB7-4A91-9424-20882BCB9592}" srcOrd="5" destOrd="0" presId="urn:microsoft.com/office/officeart/2009/3/layout/IncreasingArrowsProcess"/>
    <dgm:cxn modelId="{045FFF4A-A8AB-42A1-A749-9A9CEABEDA87}" type="presParOf" srcId="{D4081FB3-8C29-4561-9C2D-2809CDC5363A}" destId="{015BCAD4-3EC1-441C-98CC-0C7055C7D0C4}" srcOrd="6" destOrd="0" presId="urn:microsoft.com/office/officeart/2009/3/layout/IncreasingArrowsProcess"/>
    <dgm:cxn modelId="{67DB6A7A-2A69-4282-8E9D-BD88D7441147}" type="presParOf" srcId="{D4081FB3-8C29-4561-9C2D-2809CDC5363A}" destId="{7C7E650C-504A-4734-83C2-62553CE3602D}"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0.10435</cdr:x>
      <cdr:y>0.67358</cdr:y>
    </cdr:from>
    <cdr:to>
      <cdr:x>0.26957</cdr:x>
      <cdr:y>0.86364</cdr:y>
    </cdr:to>
    <cdr:sp macro="" textlink="">
      <cdr:nvSpPr>
        <cdr:cNvPr id="2" name="1 Rectángulo"/>
        <cdr:cNvSpPr/>
      </cdr:nvSpPr>
      <cdr:spPr>
        <a:xfrm xmlns:a="http://schemas.openxmlformats.org/drawingml/2006/main">
          <a:off x="864115" y="3062383"/>
          <a:ext cx="1368133" cy="86407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s-ES" sz="1200" dirty="0" smtClean="0"/>
            <a:t>Limita la participación en la actividad favorita </a:t>
          </a:r>
          <a:endParaRPr lang="es-ES" sz="1200" dirty="0"/>
        </a:p>
      </cdr:txBody>
    </cdr:sp>
  </cdr:relSizeAnchor>
  <cdr:relSizeAnchor xmlns:cdr="http://schemas.openxmlformats.org/drawingml/2006/chartDrawing">
    <cdr:from>
      <cdr:x>0.27826</cdr:x>
      <cdr:y>0.68941</cdr:y>
    </cdr:from>
    <cdr:to>
      <cdr:x>0.45217</cdr:x>
      <cdr:y>0.81612</cdr:y>
    </cdr:to>
    <cdr:sp macro="" textlink="">
      <cdr:nvSpPr>
        <cdr:cNvPr id="4" name="3 CuadroTexto"/>
        <cdr:cNvSpPr txBox="1"/>
      </cdr:nvSpPr>
      <cdr:spPr>
        <a:xfrm xmlns:a="http://schemas.openxmlformats.org/drawingml/2006/main">
          <a:off x="2304257" y="3134352"/>
          <a:ext cx="1440128" cy="576077"/>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ES" sz="1200" dirty="0" smtClean="0"/>
            <a:t>Impide las tareas de rutina </a:t>
          </a:r>
          <a:endParaRPr lang="es-ES" sz="1200" dirty="0"/>
        </a:p>
      </cdr:txBody>
    </cdr:sp>
  </cdr:relSizeAnchor>
  <cdr:relSizeAnchor xmlns:cdr="http://schemas.openxmlformats.org/drawingml/2006/chartDrawing">
    <cdr:from>
      <cdr:x>0.46957</cdr:x>
      <cdr:y>0.67358</cdr:y>
    </cdr:from>
    <cdr:to>
      <cdr:x>0.61739</cdr:x>
      <cdr:y>0.87947</cdr:y>
    </cdr:to>
    <cdr:sp macro="" textlink="">
      <cdr:nvSpPr>
        <cdr:cNvPr id="5" name="4 CuadroTexto"/>
        <cdr:cNvSpPr txBox="1"/>
      </cdr:nvSpPr>
      <cdr:spPr>
        <a:xfrm xmlns:a="http://schemas.openxmlformats.org/drawingml/2006/main">
          <a:off x="3888432" y="3062362"/>
          <a:ext cx="1224136" cy="936104"/>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ES" sz="1200" dirty="0" smtClean="0"/>
            <a:t>Impide disfrutar del tiempo con la familia </a:t>
          </a:r>
          <a:endParaRPr lang="es-ES" sz="1200" dirty="0"/>
        </a:p>
      </cdr:txBody>
    </cdr:sp>
  </cdr:relSizeAnchor>
  <cdr:relSizeAnchor xmlns:cdr="http://schemas.openxmlformats.org/drawingml/2006/chartDrawing">
    <cdr:from>
      <cdr:x>0.62609</cdr:x>
      <cdr:y>0.67358</cdr:y>
    </cdr:from>
    <cdr:to>
      <cdr:x>0.8</cdr:x>
      <cdr:y>0.89531</cdr:y>
    </cdr:to>
    <cdr:sp macro="" textlink="">
      <cdr:nvSpPr>
        <cdr:cNvPr id="6" name="5 CuadroTexto"/>
        <cdr:cNvSpPr txBox="1"/>
      </cdr:nvSpPr>
      <cdr:spPr>
        <a:xfrm xmlns:a="http://schemas.openxmlformats.org/drawingml/2006/main">
          <a:off x="5184601" y="3062382"/>
          <a:ext cx="1440135" cy="1008092"/>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ES" sz="1200" dirty="0" smtClean="0"/>
            <a:t>Impide disfrutar del tiempo con otras personas importantes </a:t>
          </a:r>
          <a:endParaRPr lang="es-ES" sz="1200" dirty="0"/>
        </a:p>
      </cdr:txBody>
    </cdr:sp>
  </cdr:relSizeAnchor>
  <cdr:relSizeAnchor xmlns:cdr="http://schemas.openxmlformats.org/drawingml/2006/chartDrawing">
    <cdr:from>
      <cdr:x>0.8087</cdr:x>
      <cdr:y>0.67358</cdr:y>
    </cdr:from>
    <cdr:to>
      <cdr:x>0.96522</cdr:x>
      <cdr:y>0.86364</cdr:y>
    </cdr:to>
    <cdr:sp macro="" textlink="">
      <cdr:nvSpPr>
        <cdr:cNvPr id="7" name="6 CuadroTexto"/>
        <cdr:cNvSpPr txBox="1"/>
      </cdr:nvSpPr>
      <cdr:spPr>
        <a:xfrm xmlns:a="http://schemas.openxmlformats.org/drawingml/2006/main">
          <a:off x="6696744" y="3062362"/>
          <a:ext cx="1296144" cy="864096"/>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ES" sz="1200" dirty="0" smtClean="0"/>
            <a:t>Dificultad para conciliar el sueño y dormir</a:t>
          </a:r>
          <a:endParaRPr lang="es-E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0.24576</cdr:x>
      <cdr:y>0.55449</cdr:y>
    </cdr:from>
    <cdr:to>
      <cdr:x>0.52542</cdr:x>
      <cdr:y>0.60912</cdr:y>
    </cdr:to>
    <cdr:sp macro="" textlink="">
      <cdr:nvSpPr>
        <cdr:cNvPr id="2" name="1 CuadroTexto"/>
        <cdr:cNvSpPr txBox="1"/>
      </cdr:nvSpPr>
      <cdr:spPr>
        <a:xfrm xmlns:a="http://schemas.openxmlformats.org/drawingml/2006/main">
          <a:off x="2088232" y="2923480"/>
          <a:ext cx="2376264" cy="288032"/>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s-ES" sz="1600" b="1" dirty="0" smtClean="0"/>
            <a:t>Dosificación con horario </a:t>
          </a:r>
          <a:endParaRPr lang="es-ES" sz="1600" b="1" dirty="0"/>
        </a:p>
      </cdr:txBody>
    </cdr:sp>
  </cdr:relSizeAnchor>
  <cdr:relSizeAnchor xmlns:cdr="http://schemas.openxmlformats.org/drawingml/2006/chartDrawing">
    <cdr:from>
      <cdr:x>0.24576</cdr:x>
      <cdr:y>0.62278</cdr:y>
    </cdr:from>
    <cdr:to>
      <cdr:x>0.61864</cdr:x>
      <cdr:y>0.67741</cdr:y>
    </cdr:to>
    <cdr:sp macro="" textlink="">
      <cdr:nvSpPr>
        <cdr:cNvPr id="3" name="2 CuadroTexto"/>
        <cdr:cNvSpPr txBox="1"/>
      </cdr:nvSpPr>
      <cdr:spPr>
        <a:xfrm xmlns:a="http://schemas.openxmlformats.org/drawingml/2006/main">
          <a:off x="2088208" y="3283520"/>
          <a:ext cx="3168376" cy="288029"/>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s-ES" sz="1400" b="1" dirty="0" smtClean="0"/>
            <a:t>Dosificación PRN (</a:t>
          </a:r>
          <a:r>
            <a:rPr lang="es-ES" sz="1600" b="1" dirty="0" smtClean="0"/>
            <a:t>por </a:t>
          </a:r>
          <a:r>
            <a:rPr lang="es-ES" sz="1400" b="1" dirty="0" smtClean="0"/>
            <a:t>razón necesaria)</a:t>
          </a:r>
          <a:endParaRPr lang="es-ES" sz="1400" b="1" dirty="0"/>
        </a:p>
      </cdr:txBody>
    </cdr:sp>
  </cdr:relSizeAnchor>
  <cdr:relSizeAnchor xmlns:cdr="http://schemas.openxmlformats.org/drawingml/2006/chartDrawing">
    <cdr:from>
      <cdr:x>0.20339</cdr:x>
      <cdr:y>0.81946</cdr:y>
    </cdr:from>
    <cdr:to>
      <cdr:x>0.32203</cdr:x>
      <cdr:y>1</cdr:y>
    </cdr:to>
    <cdr:sp macro="" textlink="">
      <cdr:nvSpPr>
        <cdr:cNvPr id="4" name="3 CuadroTexto"/>
        <cdr:cNvSpPr txBox="1"/>
      </cdr:nvSpPr>
      <cdr:spPr>
        <a:xfrm xmlns:a="http://schemas.openxmlformats.org/drawingml/2006/main">
          <a:off x="1728192" y="4320480"/>
          <a:ext cx="1008112" cy="951880"/>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s-ES" sz="1400" dirty="0" smtClean="0"/>
            <a:t>AM día después de la cirugía</a:t>
          </a:r>
          <a:endParaRPr lang="es-ES" sz="1400" dirty="0"/>
        </a:p>
      </cdr:txBody>
    </cdr:sp>
  </cdr:relSizeAnchor>
  <cdr:relSizeAnchor xmlns:cdr="http://schemas.openxmlformats.org/drawingml/2006/chartDrawing">
    <cdr:from>
      <cdr:x>0.33898</cdr:x>
      <cdr:y>0.81946</cdr:y>
    </cdr:from>
    <cdr:to>
      <cdr:x>0.44068</cdr:x>
      <cdr:y>1</cdr:y>
    </cdr:to>
    <cdr:sp macro="" textlink="">
      <cdr:nvSpPr>
        <cdr:cNvPr id="5" name="1 CuadroTexto"/>
        <cdr:cNvSpPr txBox="1"/>
      </cdr:nvSpPr>
      <cdr:spPr>
        <a:xfrm xmlns:a="http://schemas.openxmlformats.org/drawingml/2006/main">
          <a:off x="2880320" y="4320480"/>
          <a:ext cx="864096" cy="951880"/>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solidFill>
            <a:srgbClr val="0C6FCF"/>
          </a:solidFill>
          <a:prstDash val="solid"/>
        </a:ln>
        <a:effectLst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400" dirty="0" smtClean="0"/>
            <a:t>PM día después de la cirugía</a:t>
          </a:r>
          <a:endParaRPr lang="es-E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A4461-8772-49DF-B9FA-BCA4C0263DB1}" type="datetimeFigureOut">
              <a:rPr lang="en-CA" smtClean="0"/>
              <a:pPr/>
              <a:t>2013-11-28</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54537-AD8B-40F0-ABB3-413710000A11}" type="slidenum">
              <a:rPr lang="en-CA" smtClean="0"/>
              <a:pPr/>
              <a:t>‹Nº›</a:t>
            </a:fld>
            <a:endParaRPr lang="en-CA" dirty="0"/>
          </a:p>
        </p:txBody>
      </p:sp>
    </p:spTree>
    <p:extLst>
      <p:ext uri="{BB962C8B-B14F-4D97-AF65-F5344CB8AC3E}">
        <p14:creationId xmlns:p14="http://schemas.microsoft.com/office/powerpoint/2010/main" val="1301041355"/>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gastrosource.com/11674565?itemId=11674565"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postoppain.org/frameset.ht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iasp-pain.org/PainSummit/Australia_2010PainStrategy.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ubmed/1901538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1</a:t>
            </a:fld>
            <a:endParaRPr lang="en-CA" dirty="0"/>
          </a:p>
        </p:txBody>
      </p:sp>
    </p:spTree>
    <p:extLst>
      <p:ext uri="{BB962C8B-B14F-4D97-AF65-F5344CB8AC3E}">
        <p14:creationId xmlns:p14="http://schemas.microsoft.com/office/powerpoint/2010/main" val="412238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Expositor </a:t>
            </a:r>
          </a:p>
          <a:p>
            <a:endParaRPr lang="es-MX" b="1" noProof="0" dirty="0" smtClean="0"/>
          </a:p>
          <a:p>
            <a:r>
              <a:rPr lang="es-MX" b="0" noProof="0" dirty="0" smtClean="0"/>
              <a:t>El dolor agudo es una condición extremadamente común, con un estudio internacional sugiriendo que</a:t>
            </a:r>
            <a:r>
              <a:rPr lang="es-MX" b="0" baseline="0" noProof="0" dirty="0" smtClean="0"/>
              <a:t> la prevalencia de por vida del dolor agudo conduce al 100% de los enfoques con analgésicos.1 La proporción de pacientes en encuadres clínicos que reportan dolor refleja la alta prevalencia, siendo el dolor la causa de más de dos tercios de las visitas a la sala de emergencias y más de la mitad de los pacientes hospitalizados reportando dolor. </a:t>
            </a:r>
            <a:r>
              <a:rPr lang="es-MX" b="0" baseline="30000" noProof="0" dirty="0" smtClean="0"/>
              <a:t>2,3</a:t>
            </a:r>
            <a:endParaRPr lang="es-MX" b="0" noProof="0" dirty="0" smtClean="0"/>
          </a:p>
          <a:p>
            <a:endParaRPr lang="es-MX" b="0" noProof="0" dirty="0" smtClean="0"/>
          </a:p>
          <a:p>
            <a:endParaRPr lang="es-MX" b="0" baseline="0" noProof="0" dirty="0" smtClean="0"/>
          </a:p>
          <a:p>
            <a:r>
              <a:rPr lang="es-MX" b="1" noProof="0" dirty="0" smtClean="0"/>
              <a:t>Referencias</a:t>
            </a:r>
            <a:endParaRPr lang="es-MX" b="1" baseline="0" noProof="0" dirty="0" smtClean="0"/>
          </a:p>
          <a:p>
            <a:pPr marL="228588" indent="-228588" defTabSz="914350">
              <a:spcAft>
                <a:spcPts val="0"/>
              </a:spcAft>
              <a:buFontTx/>
              <a:buAutoNum type="arabicPeriod"/>
              <a:defRPr/>
            </a:pPr>
            <a:r>
              <a:rPr lang="en-CA" dirty="0" smtClean="0"/>
              <a:t>Diener HC </a:t>
            </a:r>
            <a:r>
              <a:rPr lang="en-CA" i="1" dirty="0" smtClean="0"/>
              <a:t>et al. </a:t>
            </a:r>
            <a:r>
              <a:rPr lang="en-CA" dirty="0" smtClean="0"/>
              <a:t>Per-capita consumption of analgesics: a nine-country survey over 20 years. </a:t>
            </a:r>
            <a:r>
              <a:rPr lang="en-CA" i="1" dirty="0" smtClean="0"/>
              <a:t>J Headache Pain</a:t>
            </a:r>
            <a:r>
              <a:rPr lang="en-CA" dirty="0" smtClean="0"/>
              <a:t> 2008; 9(4):225-31. </a:t>
            </a:r>
          </a:p>
          <a:p>
            <a:pPr marL="228588" indent="-228588" defTabSz="914350">
              <a:spcAft>
                <a:spcPts val="0"/>
              </a:spcAft>
              <a:buFontTx/>
              <a:buAutoNum type="arabicPeriod"/>
              <a:defRPr/>
            </a:pPr>
            <a:r>
              <a:rPr lang="en-CA" dirty="0" smtClean="0"/>
              <a:t>Todd </a:t>
            </a:r>
            <a:r>
              <a:rPr lang="en-CA" dirty="0"/>
              <a:t>KH, Miner JR. In: Fishman SM </a:t>
            </a:r>
            <a:r>
              <a:rPr lang="en-CA" i="1" dirty="0"/>
              <a:t>et al </a:t>
            </a:r>
            <a:r>
              <a:rPr lang="en-CA" dirty="0"/>
              <a:t>(eds).  </a:t>
            </a:r>
            <a:r>
              <a:rPr lang="en-CA" i="1" dirty="0"/>
              <a:t>Bonica’s Management of Pain. </a:t>
            </a:r>
            <a:br>
              <a:rPr lang="en-CA" i="1" dirty="0"/>
            </a:br>
            <a:r>
              <a:rPr lang="en-CA" dirty="0"/>
              <a:t>4th ed. Lippincott, Williams and Wilkins; Philadelphia, PA: 2010.</a:t>
            </a:r>
          </a:p>
          <a:p>
            <a:pPr marL="228588" indent="-228588">
              <a:spcAft>
                <a:spcPts val="0"/>
              </a:spcAft>
              <a:buFontTx/>
              <a:buAutoNum type="arabicPeriod"/>
              <a:defRPr/>
            </a:pPr>
            <a:r>
              <a:rPr lang="en-CA" dirty="0"/>
              <a:t>Dix P </a:t>
            </a:r>
            <a:r>
              <a:rPr lang="en-CA" i="1" dirty="0"/>
              <a:t>et al. </a:t>
            </a:r>
            <a:r>
              <a:rPr lang="en-CA" dirty="0"/>
              <a:t>Pain on medical wards in a district general </a:t>
            </a:r>
            <a:r>
              <a:rPr lang="en-CA" dirty="0" smtClean="0"/>
              <a:t>hospital. </a:t>
            </a:r>
            <a:r>
              <a:rPr lang="en-CA" i="1" dirty="0" smtClean="0"/>
              <a:t>Br </a:t>
            </a:r>
            <a:r>
              <a:rPr lang="en-CA" i="1" dirty="0"/>
              <a:t>J Anaesth</a:t>
            </a:r>
            <a:r>
              <a:rPr lang="en-CA" dirty="0"/>
              <a:t> 2004; 92(2):235-7.</a:t>
            </a:r>
          </a:p>
          <a:p>
            <a:endParaRPr lang="en-CA" b="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119936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Expositor</a:t>
            </a:r>
          </a:p>
          <a:p>
            <a:endParaRPr lang="es-MX" b="1" noProof="0" dirty="0" smtClean="0"/>
          </a:p>
          <a:p>
            <a:r>
              <a:rPr lang="es-MX" b="0" noProof="0" dirty="0" smtClean="0"/>
              <a:t>Haga la pregunta mostrada en la diapositiva a los participantes para estimular una discusión.</a:t>
            </a:r>
            <a:r>
              <a:rPr lang="es-MX" b="0" baseline="0" noProof="0" dirty="0" smtClean="0"/>
              <a:t> Sugiera realizar una encuesta. </a:t>
            </a:r>
            <a:endParaRPr lang="es-MX" b="0" noProof="0" dirty="0" smtClean="0"/>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11</a:t>
            </a:fld>
            <a:endParaRPr lang="en-CA" dirty="0"/>
          </a:p>
        </p:txBody>
      </p:sp>
    </p:spTree>
    <p:extLst>
      <p:ext uri="{BB962C8B-B14F-4D97-AF65-F5344CB8AC3E}">
        <p14:creationId xmlns:p14="http://schemas.microsoft.com/office/powerpoint/2010/main" val="2479062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15" lvl="1" indent="-3175">
              <a:spcBef>
                <a:spcPct val="0"/>
              </a:spcBef>
            </a:pPr>
            <a:r>
              <a:rPr lang="es-MX" b="1" noProof="0" dirty="0" smtClean="0">
                <a:ea typeface="Arial Unicode MS" charset="0"/>
                <a:cs typeface="Arial Unicode MS" charset="0"/>
              </a:rPr>
              <a:t>Notas del Expositor:</a:t>
            </a:r>
          </a:p>
          <a:p>
            <a:pPr marL="174615" lvl="1" indent="-3175">
              <a:spcBef>
                <a:spcPct val="0"/>
              </a:spcBef>
            </a:pPr>
            <a:endParaRPr lang="es-MX" b="1" noProof="0" dirty="0" smtClean="0">
              <a:ea typeface="Arial Unicode MS" charset="0"/>
              <a:cs typeface="Arial Unicode MS" charset="0"/>
            </a:endParaRPr>
          </a:p>
          <a:p>
            <a:pPr marL="174615" lvl="1" indent="-3175">
              <a:spcBef>
                <a:spcPct val="0"/>
              </a:spcBef>
            </a:pPr>
            <a:r>
              <a:rPr lang="es-MX" noProof="0" dirty="0" smtClean="0">
                <a:ea typeface="Arial Unicode MS" charset="0"/>
                <a:cs typeface="Arial Unicode MS" charset="0"/>
              </a:rPr>
              <a:t>En nuestra</a:t>
            </a:r>
            <a:r>
              <a:rPr lang="es-MX" baseline="0" noProof="0" dirty="0" smtClean="0">
                <a:ea typeface="Arial Unicode MS" charset="0"/>
                <a:cs typeface="Arial Unicode MS" charset="0"/>
              </a:rPr>
              <a:t> vida diaria hay muchas formas de dolor agudo, como el </a:t>
            </a:r>
            <a:r>
              <a:rPr lang="es-MX" b="1" baseline="0" noProof="0" dirty="0" smtClean="0">
                <a:ea typeface="Arial Unicode MS" charset="0"/>
                <a:cs typeface="Arial Unicode MS" charset="0"/>
              </a:rPr>
              <a:t>“dolor somático”  </a:t>
            </a:r>
            <a:r>
              <a:rPr lang="es-MX" baseline="0" noProof="0" dirty="0" smtClean="0">
                <a:ea typeface="Arial Unicode MS" charset="0"/>
                <a:cs typeface="Arial Unicode MS" charset="0"/>
              </a:rPr>
              <a:t>de origen musculoesquelético debido a lesiones deportivas/ trauma, quemaduras, incisión (como en el dolor postoperatorio) o padecimientos infecciosos (como en la faringitis, otitis, etc.). También puede ser </a:t>
            </a:r>
            <a:r>
              <a:rPr lang="es-MX" b="1" baseline="0" noProof="0" dirty="0" smtClean="0">
                <a:ea typeface="Arial Unicode MS" charset="0"/>
                <a:cs typeface="Arial Unicode MS" charset="0"/>
              </a:rPr>
              <a:t>“dolor visceral” </a:t>
            </a:r>
            <a:r>
              <a:rPr lang="es-MX" baseline="0" noProof="0" dirty="0" smtClean="0">
                <a:ea typeface="Arial Unicode MS" charset="0"/>
                <a:cs typeface="Arial Unicode MS" charset="0"/>
              </a:rPr>
              <a:t>debido a oclusión vascular como en la isquemia miocárdica, el dolor nociceptivo visceral/ inflamatorio debido a estiramiento, hipoxia o inflamación de los órganos huecos como en el cólico abdominal, la dismenorrea, etc. La irritación del trigémino o de la raíz nerviosa C2-C3 puede llevar a inflamación neurovascular en las cefaleas episódicas agudas como la migraña. </a:t>
            </a:r>
          </a:p>
          <a:p>
            <a:pPr marL="174615" lvl="1" indent="-3175">
              <a:spcBef>
                <a:spcPct val="0"/>
              </a:spcBef>
            </a:pPr>
            <a:endParaRPr lang="en-US" baseline="0" dirty="0" smtClean="0">
              <a:ea typeface="Arial Unicode MS" charset="0"/>
              <a:cs typeface="Arial Unicode MS" charset="0"/>
            </a:endParaRPr>
          </a:p>
          <a:p>
            <a:pPr marL="174615" lvl="1" indent="-3175">
              <a:spcBef>
                <a:spcPct val="0"/>
              </a:spcBef>
            </a:pPr>
            <a:endParaRPr lang="es-MX" baseline="0" noProof="0" dirty="0" smtClean="0">
              <a:ea typeface="Arial Unicode MS" charset="0"/>
              <a:cs typeface="Arial Unicode MS" charset="0"/>
            </a:endParaRPr>
          </a:p>
          <a:p>
            <a:pPr marL="174615" lvl="1" indent="-3175">
              <a:spcBef>
                <a:spcPct val="0"/>
              </a:spcBef>
            </a:pPr>
            <a:r>
              <a:rPr lang="es-MX" b="1" baseline="0" noProof="0" dirty="0" smtClean="0">
                <a:ea typeface="Arial Unicode MS" charset="0"/>
                <a:cs typeface="Arial Unicode MS" charset="0"/>
              </a:rPr>
              <a:t>Referencia</a:t>
            </a:r>
          </a:p>
          <a:p>
            <a:pPr marL="174615" lvl="1" indent="-3175">
              <a:spcBef>
                <a:spcPct val="0"/>
              </a:spcBef>
            </a:pPr>
            <a:r>
              <a:rPr lang="en-CA" dirty="0" smtClean="0"/>
              <a:t>Fishman </a:t>
            </a:r>
            <a:r>
              <a:rPr lang="en-CA" dirty="0"/>
              <a:t>SM </a:t>
            </a:r>
            <a:r>
              <a:rPr lang="en-CA" i="1" dirty="0"/>
              <a:t>et al </a:t>
            </a:r>
            <a:r>
              <a:rPr lang="en-CA" dirty="0"/>
              <a:t>(eds). </a:t>
            </a:r>
            <a:r>
              <a:rPr lang="en-CA" i="1" dirty="0"/>
              <a:t>Bonica’s Management of Pain. </a:t>
            </a:r>
            <a:r>
              <a:rPr lang="en-CA" dirty="0" smtClean="0"/>
              <a:t>4th </a:t>
            </a:r>
            <a:r>
              <a:rPr lang="en-CA" dirty="0"/>
              <a:t>ed. </a:t>
            </a:r>
            <a:r>
              <a:rPr lang="en-CA" dirty="0" smtClean="0"/>
              <a:t/>
            </a:r>
            <a:br>
              <a:rPr lang="en-CA" dirty="0" smtClean="0"/>
            </a:br>
            <a:r>
              <a:rPr lang="en-CA" dirty="0" smtClean="0"/>
              <a:t>Lippincott</a:t>
            </a:r>
            <a:r>
              <a:rPr lang="en-CA" dirty="0"/>
              <a:t>, Williams and Wilkins; Philadelphia, PA: </a:t>
            </a:r>
            <a:r>
              <a:rPr lang="en-CA" dirty="0" smtClean="0"/>
              <a:t>2010. </a:t>
            </a:r>
            <a:endParaRPr lang="en-US" dirty="0"/>
          </a:p>
        </p:txBody>
      </p:sp>
      <p:sp>
        <p:nvSpPr>
          <p:cNvPr id="4" name="Slide Number Placeholder 3"/>
          <p:cNvSpPr>
            <a:spLocks noGrp="1"/>
          </p:cNvSpPr>
          <p:nvPr>
            <p:ph type="sldNum" sz="quarter" idx="10"/>
          </p:nvPr>
        </p:nvSpPr>
        <p:spPr/>
        <p:txBody>
          <a:bodyPr/>
          <a:lstStyle/>
          <a:p>
            <a:fld id="{2AA8A176-76FB-4A91-ADB1-7384DFDEEF8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57588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noProof="0" dirty="0" smtClean="0"/>
              <a:t>Notas del Expositor</a:t>
            </a:r>
          </a:p>
          <a:p>
            <a:endParaRPr lang="es-MX" b="1" baseline="0" noProof="0" dirty="0" smtClean="0"/>
          </a:p>
          <a:p>
            <a:r>
              <a:rPr lang="es-MX" sz="1200" kern="1200" noProof="0" dirty="0" smtClean="0">
                <a:solidFill>
                  <a:schemeClr val="tx1"/>
                </a:solidFill>
                <a:latin typeface="+mn-lt"/>
                <a:ea typeface="+mn-ea"/>
                <a:cs typeface="+mn-cs"/>
              </a:rPr>
              <a:t>La información mostrada en esta diapositiva proviene de una encuesta a 89 médicos</a:t>
            </a:r>
            <a:r>
              <a:rPr lang="es-MX" sz="1200" kern="1200" baseline="0" noProof="0" dirty="0" smtClean="0">
                <a:solidFill>
                  <a:schemeClr val="tx1"/>
                </a:solidFill>
                <a:latin typeface="+mn-lt"/>
                <a:ea typeface="+mn-ea"/>
                <a:cs typeface="+mn-cs"/>
              </a:rPr>
              <a:t> generales italianos que reportaron que uno de tres en 1432 pacientes reportaron dolor. Casi la mitad de estos casos fue diagnosticado como dolor agudo. Las principales dolencias fueron de origen musculoesquelético y abdominal, siendo el sitio de dolor más frecuente las extremidades. El dolor fue 1.5 veces más frecuente en las mujeres que en los hombres y las proporciones mujer a hombre para el dolor agudo y crónico fueron 1:2:1 y 1:8:1, respectivamente. Aproximadamente dos tercios de los contactos con dolor llevaron a la prescripción de un fármaco. </a:t>
            </a:r>
            <a:endParaRPr lang="es-MX" sz="1200" kern="1200" noProof="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s-MX" sz="1200" b="1" kern="1200" noProof="0" dirty="0" smtClean="0">
                <a:solidFill>
                  <a:schemeClr val="tx1"/>
                </a:solidFill>
                <a:latin typeface="+mn-lt"/>
                <a:ea typeface="+mn-ea"/>
                <a:cs typeface="+mn-cs"/>
              </a:rPr>
              <a:t>Referencia</a:t>
            </a:r>
          </a:p>
          <a:p>
            <a:r>
              <a:rPr lang="en-US" dirty="0" smtClean="0"/>
              <a:t>Koleva </a:t>
            </a:r>
            <a:r>
              <a:rPr lang="en-US" dirty="0"/>
              <a:t>D </a:t>
            </a:r>
            <a:r>
              <a:rPr lang="en-US" i="1" dirty="0"/>
              <a:t>et al. </a:t>
            </a:r>
            <a:r>
              <a:rPr lang="en-CA" dirty="0"/>
              <a:t>Pain in primary care: an Italian </a:t>
            </a:r>
            <a:r>
              <a:rPr lang="en-CA" dirty="0" smtClean="0"/>
              <a:t>survey. </a:t>
            </a:r>
            <a:r>
              <a:rPr lang="en-US" i="1" dirty="0" smtClean="0"/>
              <a:t>Eur </a:t>
            </a:r>
            <a:r>
              <a:rPr lang="en-US" i="1" dirty="0"/>
              <a:t>J Public Health </a:t>
            </a:r>
            <a:r>
              <a:rPr lang="en-US" dirty="0"/>
              <a:t>2005; 15(5):475-9.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A8A176-76FB-4A91-ADB1-7384DFDEEF8E}" type="slidenum">
              <a:rPr lang="en-US" smtClean="0"/>
              <a:pPr/>
              <a:t>13</a:t>
            </a:fld>
            <a:endParaRPr lang="en-US" dirty="0"/>
          </a:p>
        </p:txBody>
      </p:sp>
    </p:spTree>
    <p:extLst>
      <p:ext uri="{BB962C8B-B14F-4D97-AF65-F5344CB8AC3E}">
        <p14:creationId xmlns:p14="http://schemas.microsoft.com/office/powerpoint/2010/main" val="275319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Not</a:t>
            </a:r>
            <a:r>
              <a:rPr lang="es-MX" b="1" noProof="0" dirty="0" smtClean="0"/>
              <a:t>as del Expositor</a:t>
            </a:r>
          </a:p>
          <a:p>
            <a:endParaRPr lang="es-MX" b="1" noProof="0" dirty="0" smtClean="0"/>
          </a:p>
          <a:p>
            <a:r>
              <a:rPr lang="es-MX" noProof="0" dirty="0" smtClean="0"/>
              <a:t>Esta diapositiva muestra la prevalencia</a:t>
            </a:r>
            <a:r>
              <a:rPr lang="es-MX" baseline="0" noProof="0" dirty="0" smtClean="0"/>
              <a:t> de dolor en el nivel primario de atención médica durante un año en un grupo que presta sus servicios en un área de Estocolmo, Suecia con aproximadamente 14,000 habitantes.  La edad media de la población fue 37 años con un ingreso medio justo por debajo del promedio sueco en el momento.  Globalmente, 28% de los 6890 individuos que consultaron a un médico general tuvieron por lo menos un problema relacionado con dolor- 37% de estos pacientes tuvieron una duración del dolor de menos de 1 mes, 13% de 1-3 meses y 37% de más de 3 meses. Un total de 11% sufrieron de un estado crónico intermitente de dolor. En términos de fisiopatología, 94% de los casos fueron clasificados como nociceptivos, 2% como neuropáticos, 2% como psicogénicos, &lt;1% como idiopático y 2% no pudo ser clasificado. </a:t>
            </a:r>
          </a:p>
          <a:p>
            <a:endParaRPr lang="es-MX" noProof="0" dirty="0" smtClean="0"/>
          </a:p>
          <a:p>
            <a:r>
              <a:rPr lang="es-MX" b="1" noProof="0" dirty="0" smtClean="0"/>
              <a:t>Referencia</a:t>
            </a:r>
          </a:p>
          <a:p>
            <a:r>
              <a:rPr lang="en-US" dirty="0" smtClean="0"/>
              <a:t>Hasselström J </a:t>
            </a:r>
            <a:r>
              <a:rPr lang="en-US" i="1" dirty="0" smtClean="0"/>
              <a:t>et al. </a:t>
            </a:r>
            <a:r>
              <a:rPr lang="en-US" dirty="0" smtClean="0"/>
              <a:t>Prevalence of pain in general practice. </a:t>
            </a:r>
            <a:r>
              <a:rPr lang="en-US" i="1" dirty="0" smtClean="0"/>
              <a:t>Eur J Pain</a:t>
            </a:r>
            <a:r>
              <a:rPr lang="en-US" dirty="0" smtClean="0"/>
              <a:t> 2002; </a:t>
            </a:r>
            <a:br>
              <a:rPr lang="en-US" dirty="0" smtClean="0"/>
            </a:br>
            <a:r>
              <a:rPr lang="en-US" dirty="0" smtClean="0"/>
              <a:t>6(5):375-85.</a:t>
            </a:r>
          </a:p>
        </p:txBody>
      </p:sp>
      <p:sp>
        <p:nvSpPr>
          <p:cNvPr id="4" name="Slide Number Placeholder 3"/>
          <p:cNvSpPr>
            <a:spLocks noGrp="1"/>
          </p:cNvSpPr>
          <p:nvPr>
            <p:ph type="sldNum" sz="quarter" idx="10"/>
          </p:nvPr>
        </p:nvSpPr>
        <p:spPr/>
        <p:txBody>
          <a:bodyPr/>
          <a:lstStyle/>
          <a:p>
            <a:fld id="{0DD54537-AD8B-40F0-ABB3-413710000A11}"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172827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41413" y="684213"/>
            <a:ext cx="4573587" cy="3429000"/>
          </a:xfrm>
          <a:ln/>
        </p:spPr>
      </p:sp>
      <p:sp>
        <p:nvSpPr>
          <p:cNvPr id="71684" name="Rectangle 3"/>
          <p:cNvSpPr>
            <a:spLocks noGrp="1" noChangeArrowheads="1"/>
          </p:cNvSpPr>
          <p:nvPr>
            <p:ph type="body" idx="1"/>
          </p:nvPr>
        </p:nvSpPr>
        <p:spPr>
          <a:xfrm>
            <a:off x="686593" y="4344025"/>
            <a:ext cx="5484818" cy="5284051"/>
          </a:xfrm>
          <a:noFill/>
          <a:ln/>
        </p:spPr>
        <p:txBody>
          <a:bodyPr/>
          <a:lstStyle/>
          <a:p>
            <a:pPr>
              <a:spcBef>
                <a:spcPct val="0"/>
              </a:spcBef>
              <a:spcAft>
                <a:spcPts val="586"/>
              </a:spcAft>
              <a:tabLst>
                <a:tab pos="173657" algn="l"/>
              </a:tabLst>
            </a:pPr>
            <a:r>
              <a:rPr lang="es-ES" b="1" dirty="0" smtClean="0"/>
              <a:t>N</a:t>
            </a:r>
            <a:r>
              <a:rPr lang="es-ES" b="1" noProof="0" dirty="0" smtClean="0"/>
              <a:t>otas </a:t>
            </a:r>
            <a:r>
              <a:rPr lang="es-MX" b="1" noProof="0" dirty="0" smtClean="0"/>
              <a:t>del Expositor</a:t>
            </a:r>
          </a:p>
          <a:p>
            <a:pPr>
              <a:spcBef>
                <a:spcPct val="0"/>
              </a:spcBef>
              <a:spcAft>
                <a:spcPts val="586"/>
              </a:spcAft>
              <a:tabLst>
                <a:tab pos="173657" algn="l"/>
              </a:tabLst>
            </a:pPr>
            <a:endParaRPr lang="es-MX" b="1" noProof="0" dirty="0" smtClean="0"/>
          </a:p>
          <a:p>
            <a:pPr>
              <a:spcBef>
                <a:spcPct val="0"/>
              </a:spcBef>
              <a:spcAft>
                <a:spcPts val="586"/>
              </a:spcAft>
              <a:tabLst>
                <a:tab pos="173657" algn="l"/>
              </a:tabLst>
            </a:pPr>
            <a:r>
              <a:rPr lang="es-MX" noProof="0" dirty="0" smtClean="0"/>
              <a:t>La información en esta diapositiva sugiere</a:t>
            </a:r>
            <a:r>
              <a:rPr lang="es-MX" baseline="0" noProof="0" dirty="0" smtClean="0"/>
              <a:t> que el dolor agudo impacta negativamente en las actividades diarias y la falta de tratamiento/ alivio insuficiente del dolor agudo disminuye la calidad de vida del paciente tanto a nivel físico como emocional. Los participantes encuestados en este estudio tenían 18 años de edad o más, padecieron dolor moderado a moderadamente severo por lo menos 2-3 veces por mes, y habían tomado una combinación de productos opioides por cualquier razón en los siguientes 6 meses. Un total de 247 fueron clasificados como pacientes con dolor agudo, cuyo dolor fue manejado mediante la limitación de actividades agotadoras,  sometiéndose a terapia física y farmacológica. El control inadecuado del dolor fue una preocupación mayor de esos pacientes. Cabe mencionar que la gráfica en esta diapositiva está basada en información auto-reportada reunida a través de una encuesta por Internet, más que un estudio verdadero de la calidad de vida. </a:t>
            </a:r>
            <a:endParaRPr lang="es-MX" noProof="0" dirty="0" smtClean="0"/>
          </a:p>
          <a:p>
            <a:pPr>
              <a:spcBef>
                <a:spcPct val="0"/>
              </a:spcBef>
              <a:spcAft>
                <a:spcPts val="586"/>
              </a:spcAft>
              <a:tabLst>
                <a:tab pos="173657" algn="l"/>
              </a:tabLst>
            </a:pPr>
            <a:endParaRPr lang="es-MX" noProof="0" dirty="0" smtClean="0"/>
          </a:p>
          <a:p>
            <a:pPr>
              <a:spcBef>
                <a:spcPct val="0"/>
              </a:spcBef>
              <a:spcAft>
                <a:spcPts val="586"/>
              </a:spcAft>
              <a:tabLst>
                <a:tab pos="173657" algn="l"/>
              </a:tabLst>
            </a:pPr>
            <a:r>
              <a:rPr lang="es-MX" b="1" noProof="0" dirty="0" smtClean="0"/>
              <a:t>Referencia</a:t>
            </a:r>
          </a:p>
          <a:p>
            <a:pPr>
              <a:spcBef>
                <a:spcPct val="0"/>
              </a:spcBef>
              <a:spcAft>
                <a:spcPts val="586"/>
              </a:spcAft>
              <a:tabLst>
                <a:tab pos="173657" algn="l"/>
              </a:tabLst>
            </a:pPr>
            <a:r>
              <a:rPr lang="en-CA" dirty="0" smtClean="0"/>
              <a:t>McCarberg BH </a:t>
            </a:r>
            <a:r>
              <a:rPr lang="en-CA" i="1" dirty="0" smtClean="0"/>
              <a:t>et al. </a:t>
            </a:r>
            <a:r>
              <a:rPr lang="en-CA" dirty="0" smtClean="0"/>
              <a:t>The impact of pain on quality of life and the unmet needs of pain management: results from pain sufferers and physicians participating in an Internet survey. </a:t>
            </a:r>
            <a:r>
              <a:rPr lang="en-CA" i="1" dirty="0" smtClean="0"/>
              <a:t>Am J Ther</a:t>
            </a:r>
            <a:r>
              <a:rPr lang="en-CA" dirty="0" smtClean="0"/>
              <a:t> 2008; 15(4):312-20.</a:t>
            </a:r>
            <a:endParaRPr lang="en-US" dirty="0" smtClean="0">
              <a:latin typeface="Times" pitchFamily="18" charset="0"/>
            </a:endParaRPr>
          </a:p>
          <a:p>
            <a:pPr>
              <a:spcBef>
                <a:spcPct val="0"/>
              </a:spcBef>
              <a:spcAft>
                <a:spcPts val="586"/>
              </a:spcAft>
            </a:pPr>
            <a:endParaRPr lang="en-US" dirty="0" smtClean="0">
              <a:latin typeface="Times" pitchFamily="18" charset="0"/>
            </a:endParaRPr>
          </a:p>
        </p:txBody>
      </p:sp>
      <p:sp>
        <p:nvSpPr>
          <p:cNvPr id="6"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340238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xfrm>
            <a:off x="1141413" y="684213"/>
            <a:ext cx="4572000" cy="3429000"/>
          </a:xfrm>
          <a:ln/>
        </p:spPr>
      </p:sp>
      <p:sp>
        <p:nvSpPr>
          <p:cNvPr id="47108" name="Rectangle 3"/>
          <p:cNvSpPr>
            <a:spLocks noGrp="1" noChangeArrowheads="1"/>
          </p:cNvSpPr>
          <p:nvPr>
            <p:ph type="body" idx="1"/>
          </p:nvPr>
        </p:nvSpPr>
        <p:spPr>
          <a:xfrm>
            <a:off x="692632" y="4350237"/>
            <a:ext cx="5494476" cy="5447580"/>
          </a:xfrm>
        </p:spPr>
        <p:txBody>
          <a:bodyPr/>
          <a:lstStyle/>
          <a:p>
            <a:pPr>
              <a:spcAft>
                <a:spcPts val="586"/>
              </a:spcAft>
            </a:pPr>
            <a:r>
              <a:rPr lang="es-MX" b="1" noProof="0" dirty="0" smtClean="0"/>
              <a:t>Notas del Expositor </a:t>
            </a:r>
          </a:p>
          <a:p>
            <a:pPr>
              <a:spcAft>
                <a:spcPts val="586"/>
              </a:spcAft>
            </a:pPr>
            <a:endParaRPr lang="es-MX" b="1" noProof="0" dirty="0" smtClean="0"/>
          </a:p>
          <a:p>
            <a:pPr>
              <a:spcAft>
                <a:spcPts val="586"/>
              </a:spcAft>
            </a:pPr>
            <a:r>
              <a:rPr lang="es-MX" noProof="0" dirty="0" smtClean="0"/>
              <a:t>La falta de alivio del dolor</a:t>
            </a:r>
            <a:r>
              <a:rPr lang="es-MX" baseline="0" noProof="0" dirty="0" smtClean="0"/>
              <a:t> agudo</a:t>
            </a:r>
            <a:r>
              <a:rPr lang="es-MX" noProof="0" dirty="0" smtClean="0"/>
              <a:t> puede ocasionar </a:t>
            </a:r>
            <a:r>
              <a:rPr lang="es-MX" baseline="0" noProof="0" dirty="0" smtClean="0"/>
              <a:t>un gran número de problemas físicos, psicológicos, emocionales y sociales que influyen negativamente en la vida de un paciente. También puede generar progresión al dolor crónico. </a:t>
            </a:r>
          </a:p>
          <a:p>
            <a:pPr>
              <a:spcAft>
                <a:spcPts val="586"/>
              </a:spcAft>
            </a:pPr>
            <a:endParaRPr lang="es-MX" noProof="0" dirty="0" smtClean="0"/>
          </a:p>
          <a:p>
            <a:pPr>
              <a:spcAft>
                <a:spcPts val="586"/>
              </a:spcAft>
            </a:pPr>
            <a:r>
              <a:rPr lang="es-MX" b="1" noProof="0" dirty="0" smtClean="0"/>
              <a:t>Referencia</a:t>
            </a:r>
          </a:p>
          <a:p>
            <a:r>
              <a:rPr lang="en-US" dirty="0" smtClean="0"/>
              <a:t>Institute </a:t>
            </a:r>
            <a:r>
              <a:rPr lang="en-US" dirty="0"/>
              <a:t>of Medicine. </a:t>
            </a:r>
            <a:r>
              <a:rPr lang="en-US" i="1" dirty="0"/>
              <a:t>Relieving Pain in America: A Blueprint for Transforming Prevention, Care, Education, and Research. </a:t>
            </a:r>
            <a:r>
              <a:rPr lang="en-US" dirty="0" smtClean="0"/>
              <a:t>The </a:t>
            </a:r>
            <a:r>
              <a:rPr lang="en-US" dirty="0"/>
              <a:t>National Academies Press; </a:t>
            </a:r>
            <a:r>
              <a:rPr lang="en-US" dirty="0" smtClean="0"/>
              <a:t/>
            </a:r>
            <a:br>
              <a:rPr lang="en-US" dirty="0" smtClean="0"/>
            </a:br>
            <a:r>
              <a:rPr lang="en-US" dirty="0" smtClean="0"/>
              <a:t>Washington</a:t>
            </a:r>
            <a:r>
              <a:rPr lang="en-US" dirty="0"/>
              <a:t>, DC: 2011.</a:t>
            </a:r>
          </a:p>
          <a:p>
            <a:pPr>
              <a:spcAft>
                <a:spcPts val="586"/>
              </a:spcAft>
            </a:pPr>
            <a:endParaRPr lang="en-US" dirty="0"/>
          </a:p>
        </p:txBody>
      </p:sp>
      <p:sp>
        <p:nvSpPr>
          <p:cNvPr id="5"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824701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D45D45EF-738A-4FA8-AB84-A0FE972A04CC}" type="slidenum">
              <a:rPr lang="en-US" smtClean="0">
                <a:solidFill>
                  <a:prstClr val="black"/>
                </a:solidFill>
                <a:ea typeface="ヒラギノ角ゴ Pro W3"/>
                <a:cs typeface="ヒラギノ角ゴ Pro W3"/>
              </a:rPr>
              <a:pPr/>
              <a:t>17</a:t>
            </a:fld>
            <a:endParaRPr lang="en-US" dirty="0" smtClean="0">
              <a:solidFill>
                <a:prstClr val="black"/>
              </a:solidFill>
              <a:ea typeface="ヒラギノ角ゴ Pro W3"/>
              <a:cs typeface="ヒラギノ角ゴ Pro W3"/>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s-MX" b="1" noProof="0" dirty="0" smtClean="0"/>
              <a:t>Notas del Expositor</a:t>
            </a:r>
          </a:p>
          <a:p>
            <a:endParaRPr lang="es-MX" b="1" noProof="0" dirty="0" smtClean="0"/>
          </a:p>
          <a:p>
            <a:r>
              <a:rPr lang="es-MX" noProof="0" dirty="0" smtClean="0"/>
              <a:t>Como se indica en esta diapositiva,</a:t>
            </a:r>
            <a:r>
              <a:rPr lang="es-MX" baseline="0" noProof="0" dirty="0" smtClean="0"/>
              <a:t>  el dolor post operatorio es persistente y costoso. La tendencia hacia la cirugía ambulatoria puede comprometer las oportunidades de evaluar adecuadamente el dolor post operatorio y establecer un manejo analgésico postoperatorio apropiado y necesario. El alto impuesto imprevisto de las admisiones y readmisiones es un desafío más al sistema hospitalario.  En consecuencia, se establece un círculo vicioso. </a:t>
            </a:r>
          </a:p>
          <a:p>
            <a:endParaRPr lang="es-MX" noProof="0" dirty="0" smtClean="0"/>
          </a:p>
          <a:p>
            <a:r>
              <a:rPr lang="es-MX" b="1" noProof="0" dirty="0" smtClean="0"/>
              <a:t>Referencias</a:t>
            </a:r>
          </a:p>
          <a:p>
            <a:r>
              <a:rPr lang="en-US" dirty="0" smtClean="0"/>
              <a:t>Coley </a:t>
            </a:r>
            <a:r>
              <a:rPr lang="en-US" dirty="0"/>
              <a:t>KC </a:t>
            </a:r>
            <a:r>
              <a:rPr lang="en-US" i="1" dirty="0"/>
              <a:t>et al</a:t>
            </a:r>
            <a:r>
              <a:rPr lang="en-US" i="1" dirty="0" smtClean="0"/>
              <a:t>. </a:t>
            </a:r>
            <a:r>
              <a:rPr lang="en-CA" dirty="0"/>
              <a:t>Retrospective evaluation of unanticipated admissions and readmissions after same day surgery and associated costs.</a:t>
            </a:r>
            <a:r>
              <a:rPr lang="en-US" dirty="0" smtClean="0"/>
              <a:t> </a:t>
            </a:r>
            <a:r>
              <a:rPr lang="en-US" i="1" dirty="0"/>
              <a:t>J Clin Anesth</a:t>
            </a:r>
            <a:r>
              <a:rPr lang="en-US" dirty="0"/>
              <a:t> 2002; 14(5):</a:t>
            </a:r>
            <a:r>
              <a:rPr lang="en-US" dirty="0" smtClean="0"/>
              <a:t>349-53.</a:t>
            </a:r>
          </a:p>
          <a:p>
            <a:r>
              <a:rPr lang="en-US" dirty="0" smtClean="0"/>
              <a:t>Institute </a:t>
            </a:r>
            <a:r>
              <a:rPr lang="en-US" dirty="0"/>
              <a:t>of Medicine. </a:t>
            </a:r>
            <a:r>
              <a:rPr lang="en-US" i="1" dirty="0"/>
              <a:t>Relieving Pain in America: A Blueprint for Transforming Prevention, Care, Education, and Research. </a:t>
            </a:r>
            <a:r>
              <a:rPr lang="en-US" dirty="0"/>
              <a:t>The National Academies Press; Washington, DC: 2011.</a:t>
            </a:r>
          </a:p>
          <a:p>
            <a:endParaRPr lang="en-US" dirty="0" smtClean="0"/>
          </a:p>
          <a:p>
            <a:endParaRPr lang="en-US" dirty="0" smtClean="0"/>
          </a:p>
          <a:p>
            <a:endParaRPr lang="en-CA" dirty="0"/>
          </a:p>
        </p:txBody>
      </p:sp>
    </p:spTree>
    <p:extLst>
      <p:ext uri="{BB962C8B-B14F-4D97-AF65-F5344CB8AC3E}">
        <p14:creationId xmlns:p14="http://schemas.microsoft.com/office/powerpoint/2010/main" val="3008219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lstStyle/>
          <a:p>
            <a:r>
              <a:rPr lang="es-MX" b="1" noProof="0" dirty="0" smtClean="0"/>
              <a:t>Notas del Expositor</a:t>
            </a:r>
          </a:p>
          <a:p>
            <a:endParaRPr lang="es-MX" b="1" noProof="0" dirty="0" smtClean="0"/>
          </a:p>
          <a:p>
            <a:r>
              <a:rPr lang="es-MX" b="0" noProof="0" dirty="0" smtClean="0"/>
              <a:t>La adecuada evaluación de los pacientes que se presentan</a:t>
            </a:r>
            <a:r>
              <a:rPr lang="es-MX" b="0" baseline="0" noProof="0" dirty="0" smtClean="0"/>
              <a:t> con dolor es fundamental para poder determinar si están padeciendo de una condición que requiere manejo inmediato o referencia. También puede ayudar a asegurar el tratamiento óptimo del dolor a través de la identificación de la causa subyacente del dolor y el reconocimiento del mecanismo fisiopatológico detrás del dolor, lo que puede ayudar a guiar la selección del tratamiento. Finalmente, la determinación de la intensidad basal del dolor permite una evaluación futura de la eficacia del tratamiento con objeto de poder guiar el régimen analgésico. </a:t>
            </a:r>
            <a:endParaRPr lang="es-MX" b="0" noProof="0" dirty="0" smtClean="0"/>
          </a:p>
          <a:p>
            <a:endParaRPr lang="es-MX" b="0" baseline="0" noProof="0" dirty="0" smtClean="0"/>
          </a:p>
          <a:p>
            <a:r>
              <a:rPr lang="es-MX" b="1" baseline="0" noProof="0" dirty="0" smtClean="0"/>
              <a:t>Referencias</a:t>
            </a:r>
          </a:p>
          <a:p>
            <a:pPr>
              <a:defRPr/>
            </a:pPr>
            <a:r>
              <a:rPr lang="en-CA" dirty="0" smtClean="0"/>
              <a:t>Forde </a:t>
            </a:r>
            <a:r>
              <a:rPr lang="en-CA" dirty="0"/>
              <a:t>G, Stanos S. Practical management strategies for the chronic pain patient</a:t>
            </a:r>
            <a:r>
              <a:rPr lang="en-CA" dirty="0" smtClean="0"/>
              <a:t>. </a:t>
            </a:r>
            <a:br>
              <a:rPr lang="en-CA" dirty="0" smtClean="0"/>
            </a:br>
            <a:r>
              <a:rPr lang="en-CA" i="1" dirty="0"/>
              <a:t>J Fam Pract</a:t>
            </a:r>
            <a:r>
              <a:rPr lang="en-CA" dirty="0"/>
              <a:t> 2007; 56(8 Suppl Hot Topics):S21-30.</a:t>
            </a:r>
          </a:p>
          <a:p>
            <a:pPr>
              <a:defRPr/>
            </a:pPr>
            <a:r>
              <a:rPr lang="en-US" dirty="0"/>
              <a:t>Sokka T, Pincus T. </a:t>
            </a:r>
            <a:r>
              <a:rPr lang="en-US" i="1" dirty="0"/>
              <a:t>Pain as a Significant Predictor of Premature Mortality Over 5 Years in the General Population, Independent of Age, Sex and Acutely Life-threatening Diseases.</a:t>
            </a:r>
            <a:r>
              <a:rPr lang="en-US" dirty="0"/>
              <a:t> </a:t>
            </a:r>
            <a:r>
              <a:rPr lang="en-US" dirty="0" smtClean="0"/>
              <a:t>Poster </a:t>
            </a:r>
            <a:r>
              <a:rPr lang="en-US" dirty="0"/>
              <a:t>presentation at ACR 2005.</a:t>
            </a:r>
          </a:p>
          <a:p>
            <a:endParaRPr lang="en-CA" b="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348692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Expositor </a:t>
            </a:r>
          </a:p>
          <a:p>
            <a:endParaRPr lang="es-MX" b="1" noProof="0" dirty="0" smtClean="0"/>
          </a:p>
          <a:p>
            <a:r>
              <a:rPr lang="es-MX" b="0" noProof="0" dirty="0" smtClean="0"/>
              <a:t>Haga</a:t>
            </a:r>
            <a:r>
              <a:rPr lang="es-MX" b="0" baseline="0" noProof="0" dirty="0" smtClean="0"/>
              <a:t> la pregunta mostrada en la diapositiva a los participantes para estimular la discusión. </a:t>
            </a:r>
            <a:endParaRPr lang="es-MX" noProof="0"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19</a:t>
            </a:fld>
            <a:endParaRPr lang="en-CA" dirty="0"/>
          </a:p>
        </p:txBody>
      </p:sp>
    </p:spTree>
    <p:extLst>
      <p:ext uri="{BB962C8B-B14F-4D97-AF65-F5344CB8AC3E}">
        <p14:creationId xmlns:p14="http://schemas.microsoft.com/office/powerpoint/2010/main" val="63962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noProof="0" dirty="0" smtClean="0"/>
              <a:t>Notas del Expositor</a:t>
            </a:r>
          </a:p>
          <a:p>
            <a:endParaRPr lang="es-MX" altLang="en-US" b="1" noProof="0" dirty="0" smtClean="0"/>
          </a:p>
          <a:p>
            <a:r>
              <a:rPr lang="es-MX" altLang="en-US" noProof="0" dirty="0" smtClean="0"/>
              <a:t>Por favor conozca a</a:t>
            </a:r>
            <a:r>
              <a:rPr lang="es-MX" altLang="en-US" baseline="0" noProof="0" dirty="0" smtClean="0"/>
              <a:t> los miembros del comité de desarrollo. </a:t>
            </a:r>
            <a:endParaRPr lang="es-MX" altLang="en-US" noProof="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dirty="0" smtClean="0">
              <a:solidFill>
                <a:srgbClr val="000000"/>
              </a:solidFill>
              <a:latin typeface="Calibri" pitchFamily="34" charset="0"/>
            </a:endParaRPr>
          </a:p>
        </p:txBody>
      </p:sp>
    </p:spTree>
    <p:extLst>
      <p:ext uri="{BB962C8B-B14F-4D97-AF65-F5344CB8AC3E}">
        <p14:creationId xmlns:p14="http://schemas.microsoft.com/office/powerpoint/2010/main" val="32060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Expositor</a:t>
            </a:r>
          </a:p>
          <a:p>
            <a:endParaRPr lang="es-MX" b="1" noProof="0" dirty="0" smtClean="0"/>
          </a:p>
          <a:p>
            <a:r>
              <a:rPr lang="es-MX" noProof="0" dirty="0" smtClean="0"/>
              <a:t>Esta diapositiva enlista la información que debe ser recopilada en el curso</a:t>
            </a:r>
            <a:r>
              <a:rPr lang="es-MX" baseline="0" noProof="0" dirty="0" smtClean="0"/>
              <a:t> de la obtención de la historia del dolor. </a:t>
            </a:r>
          </a:p>
          <a:p>
            <a:endParaRPr lang="es-MX" baseline="0" noProof="0" dirty="0" smtClean="0"/>
          </a:p>
          <a:p>
            <a:r>
              <a:rPr lang="es-MX" b="1" baseline="0" noProof="0" dirty="0" smtClean="0"/>
              <a:t>Referencia</a:t>
            </a:r>
          </a:p>
          <a:p>
            <a:pPr marL="0" marR="0" indent="0" algn="l" defTabSz="914400" rtl="0" eaLnBrk="1" fontAlgn="auto" latinLnBrk="0" hangingPunct="1">
              <a:lnSpc>
                <a:spcPct val="100000"/>
              </a:lnSpc>
              <a:spcBef>
                <a:spcPts val="0"/>
              </a:spcBef>
              <a:spcAft>
                <a:spcPts val="600"/>
              </a:spcAft>
              <a:buClrTx/>
              <a:buSzTx/>
              <a:buFontTx/>
              <a:buNone/>
              <a:tabLst/>
              <a:defRPr/>
            </a:pPr>
            <a:r>
              <a:rPr lang="en-CA" sz="1200" dirty="0" smtClean="0"/>
              <a:t>Australian and New Zealand College of Anaesthetists and Faculty of Pain Medicine. </a:t>
            </a:r>
            <a:br>
              <a:rPr lang="en-CA" sz="1200" dirty="0" smtClean="0"/>
            </a:br>
            <a:r>
              <a:rPr lang="en-CA" sz="1200" i="1" dirty="0" smtClean="0"/>
              <a:t>Acute Pain Management: Scientific Evidence. </a:t>
            </a:r>
            <a:r>
              <a:rPr lang="en-CA" sz="1200" dirty="0" smtClean="0"/>
              <a:t>3rd ed. ANZCA &amp; FPM; </a:t>
            </a:r>
            <a:br>
              <a:rPr lang="en-CA" sz="1200" dirty="0" smtClean="0"/>
            </a:br>
            <a:r>
              <a:rPr lang="en-CA" sz="1200" dirty="0" smtClean="0"/>
              <a:t>Melbourne, VIC: 2010. </a:t>
            </a:r>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20</a:t>
            </a:fld>
            <a:endParaRPr lang="en-CA" dirty="0"/>
          </a:p>
        </p:txBody>
      </p:sp>
    </p:spTree>
    <p:extLst>
      <p:ext uri="{BB962C8B-B14F-4D97-AF65-F5344CB8AC3E}">
        <p14:creationId xmlns:p14="http://schemas.microsoft.com/office/powerpoint/2010/main" val="170683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685800" y="4343400"/>
            <a:ext cx="5486400" cy="5613400"/>
          </a:xfrm>
        </p:spPr>
        <p:txBody>
          <a:bodyPr/>
          <a:lstStyle/>
          <a:p>
            <a:r>
              <a:rPr lang="es-MX" b="1" noProof="0" dirty="0" smtClean="0"/>
              <a:t>Notas del Expositor </a:t>
            </a:r>
          </a:p>
          <a:p>
            <a:endParaRPr lang="es-MX" b="1" noProof="0" dirty="0" smtClean="0"/>
          </a:p>
          <a:p>
            <a:r>
              <a:rPr lang="es-MX" noProof="0" dirty="0" smtClean="0"/>
              <a:t>Los mapas corporales pueden ayudar a localizar el dolor. En los casos de dolor nociceptivo de origen somático, el dolor está generalmente bien localizado en el</a:t>
            </a:r>
            <a:r>
              <a:rPr lang="es-MX" baseline="0" noProof="0" dirty="0" smtClean="0"/>
              <a:t> área lesionada. Sin embargo, en los casos de dolor neuropático, los mapas corporales pueden ser útiles para determinar con precisión la sistematización del dolor, de acuerdo con los dermatomos individuales. Cabe mencionar que en los casos de dolor referido, la ubicación del dolor y de la lesión o lesión nerviosa/ disfunción puede no estar correlacionada. </a:t>
            </a:r>
            <a:endParaRPr lang="es-MX" noProof="0" dirty="0" smtClean="0"/>
          </a:p>
          <a:p>
            <a:endParaRPr lang="es-MX" noProof="0" dirty="0" smtClean="0"/>
          </a:p>
          <a:p>
            <a:endParaRPr lang="es-MX" noProof="0" dirty="0" smtClean="0"/>
          </a:p>
          <a:p>
            <a:r>
              <a:rPr lang="es-MX" b="1" noProof="0" dirty="0" smtClean="0"/>
              <a:t>Referencias</a:t>
            </a:r>
          </a:p>
          <a:p>
            <a:r>
              <a:rPr lang="fr-FR" dirty="0" smtClean="0"/>
              <a:t>Gilron </a:t>
            </a:r>
            <a:r>
              <a:rPr lang="fr-FR" dirty="0"/>
              <a:t>I </a:t>
            </a:r>
            <a:r>
              <a:rPr lang="fr-FR" i="1" dirty="0"/>
              <a:t>et al. </a:t>
            </a:r>
            <a:r>
              <a:rPr lang="fr-FR" dirty="0" smtClean="0"/>
              <a:t>Ne</a:t>
            </a:r>
            <a:r>
              <a:rPr lang="en-CA" dirty="0" smtClean="0"/>
              <a:t>uropathic </a:t>
            </a:r>
            <a:r>
              <a:rPr lang="en-CA" dirty="0"/>
              <a:t>pain: a practical guide for the clinician</a:t>
            </a:r>
            <a:r>
              <a:rPr lang="en-CA" dirty="0" smtClean="0"/>
              <a:t>. </a:t>
            </a:r>
            <a:r>
              <a:rPr lang="fr-FR" i="1" dirty="0" smtClean="0"/>
              <a:t>CMAJ</a:t>
            </a:r>
            <a:r>
              <a:rPr lang="fr-FR" dirty="0" smtClean="0"/>
              <a:t> </a:t>
            </a:r>
            <a:r>
              <a:rPr lang="fr-FR" dirty="0"/>
              <a:t>2006; 175(3):</a:t>
            </a:r>
            <a:r>
              <a:rPr lang="fr-FR" dirty="0" smtClean="0"/>
              <a:t>265-75.</a:t>
            </a:r>
          </a:p>
          <a:p>
            <a:r>
              <a:rPr lang="fr-FR" dirty="0" smtClean="0"/>
              <a:t>Walk </a:t>
            </a:r>
            <a:r>
              <a:rPr lang="fr-FR" dirty="0"/>
              <a:t>D </a:t>
            </a:r>
            <a:r>
              <a:rPr lang="fr-FR" i="1" dirty="0"/>
              <a:t>et al</a:t>
            </a:r>
            <a:r>
              <a:rPr lang="fr-FR" i="1" dirty="0" smtClean="0"/>
              <a:t>. </a:t>
            </a:r>
            <a:r>
              <a:rPr lang="en-CA" dirty="0"/>
              <a:t>Quantitative sensory testing and mapping: a review of nonautomated quantitative methods for examination of the patient with neuropathic pain.</a:t>
            </a:r>
            <a:r>
              <a:rPr lang="fr-FR" dirty="0" smtClean="0"/>
              <a:t> </a:t>
            </a:r>
            <a:r>
              <a:rPr lang="fr-FR" i="1" dirty="0"/>
              <a:t>Clin J Pain </a:t>
            </a:r>
            <a:r>
              <a:rPr lang="fr-FR" dirty="0"/>
              <a:t>2009; 25(7):</a:t>
            </a:r>
            <a:r>
              <a:rPr lang="fr-FR" dirty="0" smtClean="0"/>
              <a:t>632-40</a:t>
            </a:r>
            <a:r>
              <a:rPr lang="fr-FR" dirty="0"/>
              <a:t>. </a:t>
            </a:r>
          </a:p>
        </p:txBody>
      </p:sp>
      <p:sp>
        <p:nvSpPr>
          <p:cNvPr id="3" name="Slide Image Placeholder 2"/>
          <p:cNvSpPr>
            <a:spLocks noGrp="1" noRot="1" noChangeAspect="1"/>
          </p:cNvSpPr>
          <p:nvPr>
            <p:ph type="sldImg"/>
          </p:nvPr>
        </p:nvSpPr>
        <p:spPr/>
      </p:sp>
      <p:sp>
        <p:nvSpPr>
          <p:cNvPr id="6" name="Slide Number Placeholder 3"/>
          <p:cNvSpPr>
            <a:spLocks noGrp="1"/>
          </p:cNvSpPr>
          <p:nvPr>
            <p:ph type="sldNum" sz="quarter" idx="5"/>
          </p:nvPr>
        </p:nvSpPr>
        <p:spPr>
          <a:xfrm>
            <a:off x="3884613" y="8685213"/>
            <a:ext cx="2971800" cy="457200"/>
          </a:xfrm>
        </p:spPr>
        <p:txBody>
          <a:bodyPr/>
          <a:lstStyle/>
          <a:p>
            <a:fld id="{C869435C-097B-40B4-A7F6-991F06607D84}" type="slidenum">
              <a:rPr lang="en-CA" smtClean="0">
                <a:solidFill>
                  <a:prstClr val="black"/>
                </a:solidFill>
              </a:rPr>
              <a:pPr/>
              <a:t>21</a:t>
            </a:fld>
            <a:endParaRPr lang="en-CA" dirty="0">
              <a:solidFill>
                <a:prstClr val="black"/>
              </a:solidFill>
            </a:endParaRPr>
          </a:p>
        </p:txBody>
      </p:sp>
    </p:spTree>
    <p:extLst>
      <p:ext uri="{BB962C8B-B14F-4D97-AF65-F5344CB8AC3E}">
        <p14:creationId xmlns:p14="http://schemas.microsoft.com/office/powerpoint/2010/main" val="2959745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9"/>
          <p:cNvSpPr>
            <a:spLocks noGrp="1" noChangeArrowheads="1"/>
          </p:cNvSpPr>
          <p:nvPr>
            <p:ph type="sldNum" sz="quarter" idx="5"/>
          </p:nvPr>
        </p:nvSpPr>
        <p:spPr/>
        <p:txBody>
          <a:bodyPr/>
          <a:lstStyle/>
          <a:p>
            <a:fld id="{9D8368D7-8F8F-4EF3-AFED-F5776CB32C0C}" type="slidenum">
              <a:rPr lang="en-US" smtClean="0">
                <a:solidFill>
                  <a:prstClr val="black"/>
                </a:solidFill>
              </a:rPr>
              <a:pPr/>
              <a:t>22</a:t>
            </a:fld>
            <a:endParaRPr lang="en-US" dirty="0">
              <a:solidFill>
                <a:prstClr val="black"/>
              </a:solidFill>
            </a:endParaRPr>
          </a:p>
        </p:txBody>
      </p:sp>
      <p:sp>
        <p:nvSpPr>
          <p:cNvPr id="45059" name="Rectangle 3"/>
          <p:cNvSpPr>
            <a:spLocks noGrp="1" noChangeArrowheads="1"/>
          </p:cNvSpPr>
          <p:nvPr>
            <p:ph type="body" idx="1"/>
          </p:nvPr>
        </p:nvSpPr>
        <p:spPr>
          <a:xfrm>
            <a:off x="685800" y="4343400"/>
            <a:ext cx="5486400" cy="5090886"/>
          </a:xfrm>
        </p:spPr>
        <p:txBody>
          <a:bodyPr/>
          <a:lstStyle/>
          <a:p>
            <a:r>
              <a:rPr lang="es-ES" b="1" noProof="0" dirty="0" smtClean="0"/>
              <a:t>Notas</a:t>
            </a:r>
            <a:r>
              <a:rPr lang="es-ES" b="1" baseline="0" noProof="0" dirty="0" smtClean="0"/>
              <a:t> del Expositor</a:t>
            </a:r>
          </a:p>
          <a:p>
            <a:endParaRPr lang="es-ES" b="1" baseline="0" noProof="0" dirty="0" smtClean="0"/>
          </a:p>
          <a:p>
            <a:r>
              <a:rPr lang="es-ES" noProof="0" dirty="0" smtClean="0"/>
              <a:t>Se</a:t>
            </a:r>
            <a:r>
              <a:rPr lang="es-ES" baseline="0" noProof="0" dirty="0" smtClean="0"/>
              <a:t> han desarrollado varias escalas del dolor para ayudar a evaluar la intensidad del dolor y que pueden ayudar a guiar la selección y el ajuste del tratamiento. Esta diapositiva muestra tres de las escalas de intensidad del dolor más comunes. La selección de cuál escala utilizar depende de la las habilidades alfabéticas, aritméticas y cognitivas del paciente. Por ejemplo, la Escala de las Facies del Dolor es más visual puede ser la más útil en niños pequeños, especialmente aquellos menores de tres años de edad, o en los pacientes mayores que sufren de deterioro cognitivo. </a:t>
            </a:r>
          </a:p>
          <a:p>
            <a:endParaRPr lang="es-ES" noProof="0" dirty="0" smtClean="0"/>
          </a:p>
          <a:p>
            <a:r>
              <a:rPr lang="es-ES" b="1" noProof="0" dirty="0" smtClean="0"/>
              <a:t>Referencias</a:t>
            </a:r>
          </a:p>
          <a:p>
            <a:r>
              <a:rPr lang="es-MX" dirty="0" smtClean="0"/>
              <a:t>Asociación Internacional para el Estudio del Dolor. </a:t>
            </a:r>
            <a:r>
              <a:rPr lang="es-MX" i="1" dirty="0" smtClean="0"/>
              <a:t>Escala de las Facies del Dolor </a:t>
            </a:r>
            <a:r>
              <a:rPr lang="es-MX" dirty="0" smtClean="0"/>
              <a:t>– Revisada. Disponible en: http://www.iasp-pain.org/Content/NavigationMenu/GeneralResourceLinks/FacesPainScaleRevised/default.htm. Último acceso: Julio 15, 2013;</a:t>
            </a:r>
            <a:r>
              <a:rPr lang="es-MX" baseline="0" dirty="0" smtClean="0"/>
              <a:t> </a:t>
            </a:r>
          </a:p>
          <a:p>
            <a:r>
              <a:rPr lang="en-US" dirty="0" smtClean="0"/>
              <a:t>Iverson </a:t>
            </a:r>
            <a:r>
              <a:rPr lang="en-US" i="1" dirty="0" smtClean="0"/>
              <a:t>RE et al. </a:t>
            </a:r>
            <a:r>
              <a:rPr lang="en-CA" dirty="0" smtClean="0"/>
              <a:t>Practice advisory on pain management and prevention of postoperative nausea and vomiting. </a:t>
            </a:r>
            <a:r>
              <a:rPr lang="en-US" i="1" dirty="0" err="1" smtClean="0"/>
              <a:t>Plast</a:t>
            </a:r>
            <a:r>
              <a:rPr lang="en-US" i="1" dirty="0" smtClean="0"/>
              <a:t> </a:t>
            </a:r>
            <a:r>
              <a:rPr lang="en-US" i="1" dirty="0" err="1" smtClean="0"/>
              <a:t>Reconstr</a:t>
            </a:r>
            <a:r>
              <a:rPr lang="en-US" i="1" dirty="0" smtClean="0"/>
              <a:t> </a:t>
            </a:r>
            <a:r>
              <a:rPr lang="en-US" i="1" dirty="0" err="1" smtClean="0"/>
              <a:t>Surg</a:t>
            </a:r>
            <a:r>
              <a:rPr lang="en-US" dirty="0" smtClean="0"/>
              <a:t> 2006; 118(4):1060-9.</a:t>
            </a:r>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318665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smtClean="0"/>
              <a:t>Notas del Expositor</a:t>
            </a:r>
          </a:p>
          <a:p>
            <a:endParaRPr lang="es-ES" b="1" noProof="0" dirty="0" smtClean="0"/>
          </a:p>
          <a:p>
            <a:r>
              <a:rPr lang="es-ES" noProof="0" dirty="0" smtClean="0"/>
              <a:t>También</a:t>
            </a:r>
            <a:r>
              <a:rPr lang="es-ES" baseline="0" noProof="0" dirty="0" smtClean="0"/>
              <a:t> es importante detectar a los pacientes que se presentan con dolor para buscar señales de alerta que indiquen una condición subyacente seria. Dependiendo de la condición sospechada, los médicos deben iniciar las investigaciones apropiadas o referir al paciente a un especialista.</a:t>
            </a:r>
            <a:endParaRPr lang="es-ES" noProof="0" dirty="0" smtClean="0"/>
          </a:p>
          <a:p>
            <a:endParaRPr lang="es-ES" noProof="0" dirty="0" smtClean="0"/>
          </a:p>
          <a:p>
            <a:endParaRPr lang="es-ES" noProof="0" dirty="0" smtClean="0"/>
          </a:p>
          <a:p>
            <a:r>
              <a:rPr lang="es-ES" b="1" noProof="0" dirty="0" smtClean="0"/>
              <a:t>Referencia</a:t>
            </a:r>
          </a:p>
          <a:p>
            <a:r>
              <a:rPr lang="en-CA" dirty="0" smtClean="0"/>
              <a:t>Littlejohn </a:t>
            </a:r>
            <a:r>
              <a:rPr lang="en-CA" dirty="0"/>
              <a:t>GO. Musculoskeletal pain</a:t>
            </a:r>
            <a:r>
              <a:rPr lang="en-CA" i="1" dirty="0"/>
              <a:t>.  J R Coll Physicians Edinb </a:t>
            </a:r>
            <a:r>
              <a:rPr lang="en-CA" dirty="0"/>
              <a:t>2005; 35(4):340-4.</a:t>
            </a:r>
          </a:p>
          <a:p>
            <a:endParaRPr lang="en-CA"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23</a:t>
            </a:fld>
            <a:endParaRPr lang="en-CA" dirty="0"/>
          </a:p>
        </p:txBody>
      </p:sp>
    </p:spTree>
    <p:extLst>
      <p:ext uri="{BB962C8B-B14F-4D97-AF65-F5344CB8AC3E}">
        <p14:creationId xmlns:p14="http://schemas.microsoft.com/office/powerpoint/2010/main" val="4035342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77072"/>
          </a:xfrm>
        </p:spPr>
        <p:txBody>
          <a:bodyPr/>
          <a:lstStyle/>
          <a:p>
            <a:pPr marL="0" lvl="0" indent="0">
              <a:buFontTx/>
              <a:buNone/>
            </a:pPr>
            <a:r>
              <a:rPr lang="es-MX" sz="1200" b="1" noProof="0" dirty="0" smtClean="0"/>
              <a:t>Notas del Expositor </a:t>
            </a:r>
          </a:p>
          <a:p>
            <a:pPr marL="0" lvl="0" indent="0">
              <a:buFontTx/>
              <a:buNone/>
            </a:pPr>
            <a:endParaRPr lang="es-MX" sz="1200" b="1" noProof="0" dirty="0" smtClean="0"/>
          </a:p>
          <a:p>
            <a:pPr marL="0" lvl="0" indent="0">
              <a:buFontTx/>
              <a:buNone/>
            </a:pPr>
            <a:r>
              <a:rPr lang="es-MX" sz="1200" noProof="0" dirty="0" smtClean="0"/>
              <a:t>Esta diapositiva</a:t>
            </a:r>
            <a:r>
              <a:rPr lang="es-MX" sz="1200" baseline="0" noProof="0" dirty="0" smtClean="0"/>
              <a:t> presenta un diagrama de flujo simple para el manejo del dolor agudo. </a:t>
            </a:r>
          </a:p>
          <a:p>
            <a:pPr marL="0" lvl="0" indent="0">
              <a:buFontTx/>
              <a:buNone/>
            </a:pPr>
            <a:r>
              <a:rPr lang="es-MX" sz="1200" baseline="0" noProof="0" dirty="0" smtClean="0"/>
              <a:t>Los pacientes que se presentan con dolor agudo deben ser evaluados para obtener una historia médica y realizar una exploración física. Se deben evaluar los factores que pueden influenciar la elección y la dosis de analgésico, incluyendo las condiciones médicas comórbidas o las anormalidades de laboratorio y los medicamentos actuales con potencial de interacción farmacológica.  A continuación, se debe cuantificar la gravedad del dolor utilizando una escala de clasificación. La discapacidad relacionada con el dolor y la alteración funcional también debe ser cuantificada. Los pacientes con dolor grave o incapacitante que requieren opioides pueden ser referidos a un especialista para tratamiento. Otros pacientes deben ser tratados con analgésicos adecuados y educados sobre la dosis, el tiempo de respuesta esperado, los posibles efectos colaterales, etc. Los médicos también deben enfatizar los beneficios de las intervenciones en el comportamiento como el ejercicio y la relajación. La presencia de ansiedad y/o depresión debe ser evaluada y estas condiciones deben ser tratadas conforme sea necesario. Finalmente, la gravedad del dolor y la alteración funcional deben ser reevaluados en intervalos regulares y el tratamiento debe ser ajustado en base a la evaluación de la respuesta. </a:t>
            </a:r>
          </a:p>
          <a:p>
            <a:pPr marL="0" lvl="0" indent="0">
              <a:buFontTx/>
              <a:buNone/>
            </a:pPr>
            <a:endParaRPr lang="en-CA" sz="1200" dirty="0" smtClean="0"/>
          </a:p>
          <a:p>
            <a:pPr marL="0" marR="0" lvl="0" indent="0" algn="l" defTabSz="914400" rtl="0" eaLnBrk="1" fontAlgn="auto" latinLnBrk="0" hangingPunct="1">
              <a:lnSpc>
                <a:spcPct val="100000"/>
              </a:lnSpc>
              <a:spcBef>
                <a:spcPts val="0"/>
              </a:spcBef>
              <a:spcAft>
                <a:spcPts val="600"/>
              </a:spcAft>
              <a:buClrTx/>
              <a:buSzTx/>
              <a:buFontTx/>
              <a:buNone/>
              <a:tabLst/>
              <a:defRPr/>
            </a:pPr>
            <a:r>
              <a:rPr lang="en-CA" sz="1200" b="1" dirty="0" smtClean="0"/>
              <a:t>Referencia</a:t>
            </a:r>
          </a:p>
          <a:p>
            <a:pPr marL="0" marR="0" lvl="0" indent="0" algn="l" defTabSz="914400" rtl="0" eaLnBrk="1" fontAlgn="auto" latinLnBrk="0" hangingPunct="1">
              <a:lnSpc>
                <a:spcPct val="100000"/>
              </a:lnSpc>
              <a:spcBef>
                <a:spcPts val="0"/>
              </a:spcBef>
              <a:spcAft>
                <a:spcPts val="600"/>
              </a:spcAft>
              <a:buClrTx/>
              <a:buSzTx/>
              <a:buFontTx/>
              <a:buNone/>
              <a:tabLst/>
              <a:defRPr/>
            </a:pPr>
            <a:r>
              <a:rPr lang="es-MX" sz="1200" dirty="0" smtClean="0"/>
              <a:t>Ayad AE </a:t>
            </a:r>
            <a:r>
              <a:rPr lang="es-MX" sz="1200" i="1" dirty="0" smtClean="0"/>
              <a:t>et al. </a:t>
            </a:r>
            <a:r>
              <a:rPr lang="es-MX" sz="1200" i="0" dirty="0" smtClean="0"/>
              <a:t>Expert panel consensus recommendations for the pharmacological treatment of acute pain in the Middle East region. </a:t>
            </a:r>
            <a:r>
              <a:rPr lang="en-US" sz="1200" i="1" dirty="0" smtClean="0"/>
              <a:t>J Int Med Res </a:t>
            </a:r>
            <a:r>
              <a:rPr lang="es-MX" sz="1200" dirty="0" smtClean="0"/>
              <a:t>2011; 39(4):1123-41.</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1" dirty="0" smtClean="0"/>
          </a:p>
          <a:p>
            <a:pPr marL="171450" marR="0" lvl="0" indent="-171450" algn="l" defTabSz="914400" rtl="0" eaLnBrk="1" fontAlgn="auto" latinLnBrk="0" hangingPunct="1">
              <a:lnSpc>
                <a:spcPct val="100000"/>
              </a:lnSpc>
              <a:spcBef>
                <a:spcPts val="0"/>
              </a:spcBef>
              <a:spcAft>
                <a:spcPts val="600"/>
              </a:spcAft>
              <a:buClrTx/>
              <a:buSzTx/>
              <a:buFontTx/>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600"/>
              </a:spcAft>
              <a:buClrTx/>
              <a:buSzTx/>
              <a:buFontTx/>
              <a:buChar char="-"/>
              <a:tabLst/>
              <a:defRPr/>
            </a:pPr>
            <a:endParaRPr lang="en-US" dirty="0" smtClean="0"/>
          </a:p>
          <a:p>
            <a:pPr marL="171450" lvl="0" indent="-171450">
              <a:buFontTx/>
              <a:buChar char="-"/>
            </a:pPr>
            <a:endParaRPr lang="en-US" sz="1200" dirty="0"/>
          </a:p>
        </p:txBody>
      </p:sp>
      <p:sp>
        <p:nvSpPr>
          <p:cNvPr id="4" name="Slide Number Placeholder 3"/>
          <p:cNvSpPr>
            <a:spLocks noGrp="1"/>
          </p:cNvSpPr>
          <p:nvPr>
            <p:ph type="sldNum" sz="quarter" idx="10"/>
          </p:nvPr>
        </p:nvSpPr>
        <p:spPr/>
        <p:txBody>
          <a:bodyPr/>
          <a:lstStyle/>
          <a:p>
            <a:fld id="{0DD54537-AD8B-40F0-ABB3-413710000A11}" type="slidenum">
              <a:rPr lang="en-CA" smtClean="0">
                <a:solidFill>
                  <a:prstClr val="black"/>
                </a:solidFill>
              </a:rPr>
              <a:pPr/>
              <a:t>24</a:t>
            </a:fld>
            <a:endParaRPr lang="en-CA" dirty="0">
              <a:solidFill>
                <a:prstClr val="black"/>
              </a:solidFill>
            </a:endParaRPr>
          </a:p>
        </p:txBody>
      </p:sp>
    </p:spTree>
    <p:extLst>
      <p:ext uri="{BB962C8B-B14F-4D97-AF65-F5344CB8AC3E}">
        <p14:creationId xmlns:p14="http://schemas.microsoft.com/office/powerpoint/2010/main" val="3675238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2C9B2AE-A254-4CAB-8DF0-896406405DA0}" type="slidenum">
              <a:rPr lang="en-US" smtClean="0">
                <a:solidFill>
                  <a:prstClr val="black"/>
                </a:solidFill>
              </a:rPr>
              <a:pPr/>
              <a:t>25</a:t>
            </a:fld>
            <a:endParaRPr lang="en-US" dirty="0">
              <a:solidFill>
                <a:prstClr val="black"/>
              </a:solidFill>
            </a:endParaRPr>
          </a:p>
        </p:txBody>
      </p:sp>
      <p:sp>
        <p:nvSpPr>
          <p:cNvPr id="140291" name="Rectangle 3"/>
          <p:cNvSpPr>
            <a:spLocks noGrp="1" noChangeArrowheads="1"/>
          </p:cNvSpPr>
          <p:nvPr>
            <p:ph type="body" idx="1"/>
          </p:nvPr>
        </p:nvSpPr>
        <p:spPr/>
        <p:txBody>
          <a:bodyPr/>
          <a:lstStyle/>
          <a:p>
            <a:r>
              <a:rPr lang="es-MX" b="1" noProof="0" dirty="0" smtClean="0"/>
              <a:t>Notas del Expositor</a:t>
            </a:r>
          </a:p>
          <a:p>
            <a:endParaRPr lang="es-MX" b="1" noProof="0" dirty="0" smtClean="0"/>
          </a:p>
          <a:p>
            <a:r>
              <a:rPr lang="es-MX" noProof="0" dirty="0" smtClean="0"/>
              <a:t>Es importante discutir y acordar objetivos realistas de tratamiento antes de empezar</a:t>
            </a:r>
            <a:r>
              <a:rPr lang="es-MX" baseline="0" noProof="0" dirty="0" smtClean="0"/>
              <a:t> un plan de tratamiento. En los casos de dolor neuropático, por ejemplo, el alivio total del dolor es generalmente un objetivo irreal y ocasionará frustración tanto para el paciente como para el médico.</a:t>
            </a:r>
          </a:p>
          <a:p>
            <a:r>
              <a:rPr lang="es-MX" baseline="0" noProof="0" dirty="0" smtClean="0"/>
              <a:t>Una reducción del dolor de aproximadamente 30-50% es más real, y es clínicamente importante para los pacientes. Teniendo esto en mente, los pacientes necesitan aceptar sufrir un menor dolor y mejoría de la función con efectos secundarios mínimos aceptables como objetivo del manejo del dolor. </a:t>
            </a:r>
            <a:endParaRPr lang="es-MX" noProof="0" dirty="0" smtClean="0"/>
          </a:p>
          <a:p>
            <a:endParaRPr lang="es-MX" noProof="0" dirty="0" smtClean="0"/>
          </a:p>
          <a:p>
            <a:r>
              <a:rPr lang="es-MX" b="1" noProof="0" dirty="0" smtClean="0"/>
              <a:t>Referencia</a:t>
            </a:r>
            <a:r>
              <a:rPr lang="es-MX" b="1" baseline="0" noProof="0" dirty="0" smtClean="0"/>
              <a:t> </a:t>
            </a:r>
            <a:endParaRPr lang="es-MX" b="1" noProof="0" dirty="0" smtClean="0"/>
          </a:p>
          <a:p>
            <a:r>
              <a:rPr lang="en-US" dirty="0" smtClean="0"/>
              <a:t>Farrar JT </a:t>
            </a:r>
            <a:r>
              <a:rPr lang="en-US" i="1" dirty="0" smtClean="0"/>
              <a:t>et al. </a:t>
            </a:r>
            <a:r>
              <a:rPr lang="en-US" dirty="0" smtClean="0"/>
              <a:t>Clinical importance of changes in chronic pain intensity measured on an 11-point numerical pain rating scale. </a:t>
            </a:r>
            <a:r>
              <a:rPr lang="en-US" i="1" dirty="0" smtClean="0"/>
              <a:t>Pain</a:t>
            </a:r>
            <a:r>
              <a:rPr lang="en-US" dirty="0" smtClean="0"/>
              <a:t> 2001; 94(2):149-58.</a:t>
            </a:r>
          </a:p>
          <a:p>
            <a:r>
              <a:rPr lang="en-US" dirty="0" smtClean="0"/>
              <a:t>Gilron I </a:t>
            </a:r>
            <a:r>
              <a:rPr lang="en-US" i="1" dirty="0" smtClean="0"/>
              <a:t>et al. </a:t>
            </a:r>
            <a:r>
              <a:rPr lang="en-US" dirty="0" smtClean="0"/>
              <a:t>Neuropathic pain: a practical guide for the clinician. </a:t>
            </a:r>
            <a:r>
              <a:rPr lang="en-US" i="1" dirty="0" smtClean="0"/>
              <a:t>CMAJ</a:t>
            </a:r>
            <a:r>
              <a:rPr lang="en-US" dirty="0" smtClean="0"/>
              <a:t> 2006; 175(3):265-75.</a:t>
            </a:r>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845456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solidFill>
                  <a:prstClr val="black"/>
                </a:solidFill>
                <a:latin typeface="Arial" charset="0"/>
              </a:rPr>
              <a:pPr/>
              <a:t>26</a:t>
            </a:fld>
            <a:endParaRPr lang="en-GB" dirty="0" smtClean="0">
              <a:solidFill>
                <a:prstClr val="black"/>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s-MX" b="1" noProof="0" dirty="0" smtClean="0"/>
              <a:t>Notas del Expositor</a:t>
            </a:r>
          </a:p>
          <a:p>
            <a:endParaRPr lang="es-MX" b="1" noProof="0" dirty="0" smtClean="0"/>
          </a:p>
          <a:p>
            <a:r>
              <a:rPr lang="es-MX" noProof="0" dirty="0" smtClean="0"/>
              <a:t>El reporte del dolor de 2011 del Instituto de Medicina (IOM) sugirió que se debe utilizar un enfoque mente-cuerpo cuando se tratan pacientes con dolor. El enfoque biopsicosocial,</a:t>
            </a:r>
            <a:r>
              <a:rPr lang="es-MX" baseline="0" noProof="0" dirty="0" smtClean="0"/>
              <a:t> combinando factores físicos y emocionales para tratar y evaluar el dolor crónico, ofrece una perspectiva clínica valiosa y única. Esta perspectiva mente-cuerpo es ahora generalmente aceptada por los investigadores del dolor y los médicos han visto que es útil en varias disciplinas. Esta diapositiva animada enlista los componentes que pueden ser incluidos en dicho enfoque multimodal para el tratamiento del dolor.</a:t>
            </a:r>
          </a:p>
          <a:p>
            <a:endParaRPr lang="es-MX" baseline="0" noProof="0" dirty="0" smtClean="0"/>
          </a:p>
          <a:p>
            <a:r>
              <a:rPr lang="es-MX" b="1" baseline="0" noProof="0" dirty="0" smtClean="0"/>
              <a:t>Referencias</a:t>
            </a:r>
          </a:p>
          <a:p>
            <a:pPr>
              <a:defRPr/>
            </a:pPr>
            <a:r>
              <a:rPr lang="en-CA" dirty="0" smtClean="0"/>
              <a:t>Gatchel </a:t>
            </a:r>
            <a:r>
              <a:rPr lang="en-CA" dirty="0"/>
              <a:t>RJ </a:t>
            </a:r>
            <a:r>
              <a:rPr lang="en-CA" i="1" dirty="0"/>
              <a:t>et al. </a:t>
            </a:r>
            <a:r>
              <a:rPr lang="en-CA" dirty="0"/>
              <a:t>The biopsychosocial approach to chronic pain: scientific advances and future directions. </a:t>
            </a:r>
            <a:r>
              <a:rPr lang="en-CA" i="1" dirty="0"/>
              <a:t>Psychol Bull </a:t>
            </a:r>
            <a:r>
              <a:rPr lang="en-CA" dirty="0"/>
              <a:t>2007; 133(4):</a:t>
            </a:r>
            <a:r>
              <a:rPr lang="en-CA" dirty="0" smtClean="0"/>
              <a:t>581-624.</a:t>
            </a:r>
          </a:p>
          <a:p>
            <a:pPr>
              <a:defRPr/>
            </a:pPr>
            <a:r>
              <a:rPr lang="en-CA" dirty="0"/>
              <a:t>Institute of Medicine</a:t>
            </a:r>
            <a:r>
              <a:rPr lang="en-CA" dirty="0" smtClean="0"/>
              <a:t>. </a:t>
            </a:r>
            <a:r>
              <a:rPr lang="en-CA" i="1" dirty="0"/>
              <a:t>Relieving Pain in America: A Blueprint for Transforming Prevention, Care, Education, and </a:t>
            </a:r>
            <a:r>
              <a:rPr lang="en-CA" i="1" dirty="0" smtClean="0"/>
              <a:t>Research.</a:t>
            </a:r>
            <a:r>
              <a:rPr lang="en-CA" dirty="0" smtClean="0"/>
              <a:t>; </a:t>
            </a:r>
            <a:r>
              <a:rPr lang="en-CA" dirty="0"/>
              <a:t>National </a:t>
            </a:r>
            <a:r>
              <a:rPr lang="en-CA" dirty="0" smtClean="0"/>
              <a:t>Academies Press; </a:t>
            </a:r>
            <a:br>
              <a:rPr lang="en-CA" dirty="0" smtClean="0"/>
            </a:br>
            <a:r>
              <a:rPr lang="en-CA" dirty="0" smtClean="0"/>
              <a:t>Washington, DC: 2011. </a:t>
            </a:r>
          </a:p>
          <a:p>
            <a:r>
              <a:rPr lang="en-CA" dirty="0" smtClean="0"/>
              <a:t>Mayo </a:t>
            </a:r>
            <a:r>
              <a:rPr lang="en-CA" dirty="0"/>
              <a:t>Foundation for Medical Education and Research. </a:t>
            </a:r>
            <a:r>
              <a:rPr lang="en-CA" i="1" dirty="0"/>
              <a:t>Comprehensive Pain Rehabilitation Center Program Guide. </a:t>
            </a:r>
            <a:r>
              <a:rPr lang="en-CA" dirty="0"/>
              <a:t>Mayo Clinic; Rochester, MN: 2006. </a:t>
            </a:r>
          </a:p>
          <a:p>
            <a:endParaRPr lang="en-CA" dirty="0" smtClean="0"/>
          </a:p>
          <a:p>
            <a:endParaRPr lang="en-GB" dirty="0" smtClean="0"/>
          </a:p>
          <a:p>
            <a:pPr eaLnBrk="1" hangingPunct="1"/>
            <a:endParaRPr lang="ru-RU" dirty="0" smtClean="0">
              <a:latin typeface="Arial" charset="0"/>
            </a:endParaRPr>
          </a:p>
        </p:txBody>
      </p:sp>
    </p:spTree>
    <p:extLst>
      <p:ext uri="{BB962C8B-B14F-4D97-AF65-F5344CB8AC3E}">
        <p14:creationId xmlns:p14="http://schemas.microsoft.com/office/powerpoint/2010/main" val="2100622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b="1" noProof="0" dirty="0" smtClean="0"/>
              <a:t>Notas del Expositor</a:t>
            </a:r>
          </a:p>
          <a:p>
            <a:endParaRPr lang="es-MX" b="1" noProof="0" dirty="0" smtClean="0"/>
          </a:p>
          <a:p>
            <a:r>
              <a:rPr lang="es-MX" noProof="0" dirty="0" smtClean="0"/>
              <a:t>Haga la pregunta mostrada en la diapositiva a</a:t>
            </a:r>
            <a:r>
              <a:rPr lang="es-MX" baseline="0" noProof="0" dirty="0" smtClean="0"/>
              <a:t> los participantes para estimular una discusión.</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27</a:t>
            </a:fld>
            <a:endParaRPr lang="en-CA"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41550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noProof="0" dirty="0" smtClean="0"/>
              <a:t>Notas</a:t>
            </a:r>
            <a:r>
              <a:rPr lang="es-MX" b="1" baseline="0" noProof="0" dirty="0" smtClean="0"/>
              <a:t> del Expositor </a:t>
            </a:r>
          </a:p>
          <a:p>
            <a:endParaRPr lang="es-MX" b="1" noProof="0" dirty="0" smtClean="0"/>
          </a:p>
          <a:p>
            <a:r>
              <a:rPr lang="es-MX" noProof="0" dirty="0" smtClean="0"/>
              <a:t>De acuerdo con las directrices desarrolladas por el Colegio de Anestesiólogos de</a:t>
            </a:r>
            <a:r>
              <a:rPr lang="es-MX" baseline="0" noProof="0" dirty="0" smtClean="0"/>
              <a:t> Australia y Nueva Zelanda y la Facultad de Medicina del Dolor, la estimulación nerviosa </a:t>
            </a:r>
            <a:r>
              <a:rPr kumimoji="0" lang="es-MX" sz="1200" b="0" i="0" u="none" strike="noStrike" kern="1200" cap="none" spc="0" normalizeH="0" baseline="0" noProof="0" dirty="0" smtClean="0">
                <a:ln>
                  <a:noFill/>
                </a:ln>
                <a:solidFill>
                  <a:prstClr val="black"/>
                </a:solidFill>
                <a:effectLst/>
                <a:uLnTx/>
                <a:uFillTx/>
                <a:latin typeface="+mn-lt"/>
              </a:rPr>
              <a:t>eléctrica </a:t>
            </a:r>
            <a:r>
              <a:rPr lang="es-MX" baseline="0" noProof="0" dirty="0" err="1" smtClean="0"/>
              <a:t>transcutánea</a:t>
            </a:r>
            <a:r>
              <a:rPr lang="es-MX" baseline="0" noProof="0" dirty="0" smtClean="0"/>
              <a:t> y la acupuntura pueden ser benéficas en algunos escenarios de dolor agudo. La evidencia sobre los beneficios de los masajes, la terapia manual y la terapia con calor y frío es contradictoria. </a:t>
            </a:r>
          </a:p>
          <a:p>
            <a:endParaRPr lang="es-MX" noProof="0" dirty="0" smtClean="0"/>
          </a:p>
          <a:p>
            <a:r>
              <a:rPr lang="es-MX" b="1" noProof="0" dirty="0" smtClean="0"/>
              <a:t>Referencia</a:t>
            </a:r>
          </a:p>
          <a:p>
            <a:r>
              <a:rPr lang="en-CA" dirty="0" smtClean="0"/>
              <a:t>Australian </a:t>
            </a:r>
            <a:r>
              <a:rPr lang="en-CA" dirty="0"/>
              <a:t>and New Zealand College of Anaesthetists and Faculty of Pain Medicine. </a:t>
            </a:r>
            <a:br>
              <a:rPr lang="en-CA" dirty="0"/>
            </a:br>
            <a:r>
              <a:rPr lang="en-CA" i="1" dirty="0"/>
              <a:t>Acute Pain Management: Scientific Evidence. </a:t>
            </a:r>
            <a:r>
              <a:rPr lang="en-CA" dirty="0" smtClean="0"/>
              <a:t>3rd </a:t>
            </a:r>
            <a:r>
              <a:rPr lang="en-CA" dirty="0"/>
              <a:t>ed. ANZCA &amp; FPM; </a:t>
            </a:r>
            <a:r>
              <a:rPr lang="en-CA" dirty="0" smtClean="0"/>
              <a:t/>
            </a:r>
            <a:br>
              <a:rPr lang="en-CA" dirty="0" smtClean="0"/>
            </a:br>
            <a:r>
              <a:rPr lang="en-CA" dirty="0" smtClean="0"/>
              <a:t>Melbourne</a:t>
            </a:r>
            <a:r>
              <a:rPr lang="en-CA" dirty="0"/>
              <a:t>, VIC: 2010.</a:t>
            </a:r>
          </a:p>
          <a:p>
            <a:endParaRPr lang="en-CA"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28</a:t>
            </a:fld>
            <a:endParaRPr lang="en-CA" dirty="0"/>
          </a:p>
        </p:txBody>
      </p:sp>
    </p:spTree>
    <p:extLst>
      <p:ext uri="{BB962C8B-B14F-4D97-AF65-F5344CB8AC3E}">
        <p14:creationId xmlns:p14="http://schemas.microsoft.com/office/powerpoint/2010/main" val="3647635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noProof="0" dirty="0" smtClean="0"/>
              <a:t>Notas del Expositor</a:t>
            </a:r>
          </a:p>
          <a:p>
            <a:endParaRPr lang="es-MX" b="1" noProof="0" dirty="0" smtClean="0"/>
          </a:p>
          <a:p>
            <a:r>
              <a:rPr lang="es-MX" noProof="0" dirty="0" smtClean="0"/>
              <a:t>De</a:t>
            </a:r>
            <a:r>
              <a:rPr lang="es-MX" baseline="0" noProof="0" dirty="0" smtClean="0"/>
              <a:t> acuerdo con las guías desarrolladas por el Colegio de Anestesiólogos y la Facultad de Medicina del Dolor </a:t>
            </a:r>
            <a:r>
              <a:rPr kumimoji="0" lang="es-MX" sz="1200" b="0" i="0" u="none" strike="noStrike" kern="1200" cap="none" spc="0" normalizeH="0" baseline="0" noProof="0" dirty="0" smtClean="0">
                <a:ln>
                  <a:noFill/>
                </a:ln>
                <a:solidFill>
                  <a:prstClr val="black"/>
                </a:solidFill>
                <a:effectLst/>
                <a:uLnTx/>
                <a:uFillTx/>
                <a:latin typeface="+mn-lt"/>
              </a:rPr>
              <a:t>de Australia y Nueva Zelanda </a:t>
            </a:r>
            <a:r>
              <a:rPr lang="es-MX" baseline="0" noProof="0" dirty="0" smtClean="0"/>
              <a:t>, la educación del paciente antes de la cirugía puede ser benéfica en la reducción del dolor y el uso de los analgésicos. Las técnicas de atención,  como la musicoterapia y de distracción también pueden ser benéficas en algunas situaciones. La evidencia sobre los beneficios de la relajación y la hipnosis es contradictoria.</a:t>
            </a:r>
            <a:endParaRPr lang="es-MX" noProof="0" dirty="0" smtClean="0"/>
          </a:p>
          <a:p>
            <a:endParaRPr lang="es-MX" b="1" noProof="0" dirty="0" smtClean="0"/>
          </a:p>
          <a:p>
            <a:r>
              <a:rPr lang="es-MX" b="1" noProof="0" dirty="0" smtClean="0"/>
              <a:t>Referencia</a:t>
            </a:r>
          </a:p>
          <a:p>
            <a:r>
              <a:rPr lang="en-CA" dirty="0" smtClean="0"/>
              <a:t>Australian </a:t>
            </a:r>
            <a:r>
              <a:rPr lang="en-CA" dirty="0"/>
              <a:t>and New Zealand College of Anaesthetists and Faculty of Pain Medicine. </a:t>
            </a:r>
            <a:br>
              <a:rPr lang="en-CA" dirty="0"/>
            </a:br>
            <a:r>
              <a:rPr lang="en-CA" i="1" dirty="0"/>
              <a:t>Acute Pain Management: Scientific Evidence. </a:t>
            </a:r>
            <a:r>
              <a:rPr lang="en-CA" dirty="0" smtClean="0"/>
              <a:t>3rd </a:t>
            </a:r>
            <a:r>
              <a:rPr lang="en-CA" dirty="0"/>
              <a:t>ed. ANZCA &amp; FPM; </a:t>
            </a:r>
            <a:r>
              <a:rPr lang="en-CA" dirty="0" smtClean="0"/>
              <a:t/>
            </a:r>
            <a:br>
              <a:rPr lang="en-CA" dirty="0" smtClean="0"/>
            </a:br>
            <a:r>
              <a:rPr lang="en-CA" dirty="0" smtClean="0"/>
              <a:t>Melbourne</a:t>
            </a:r>
            <a:r>
              <a:rPr lang="en-CA" dirty="0"/>
              <a:t>, VIC: 2010.</a:t>
            </a:r>
          </a:p>
          <a:p>
            <a:endParaRPr lang="en-CA" dirty="0"/>
          </a:p>
          <a:p>
            <a:endParaRPr lang="en-CA"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29</a:t>
            </a:fld>
            <a:endParaRPr lang="en-CA" dirty="0"/>
          </a:p>
        </p:txBody>
      </p:sp>
    </p:spTree>
    <p:extLst>
      <p:ext uri="{BB962C8B-B14F-4D97-AF65-F5344CB8AC3E}">
        <p14:creationId xmlns:p14="http://schemas.microsoft.com/office/powerpoint/2010/main" val="267385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Expositor</a:t>
            </a:r>
          </a:p>
          <a:p>
            <a:endParaRPr lang="es-MX" b="1" noProof="0" dirty="0" smtClean="0"/>
          </a:p>
          <a:p>
            <a:r>
              <a:rPr lang="es-MX" b="0" noProof="0" dirty="0" smtClean="0"/>
              <a:t>Revisar los objetivos de aprendizaje para esta sesión. Preguntar</a:t>
            </a:r>
            <a:r>
              <a:rPr lang="es-MX" b="0" baseline="0" noProof="0" dirty="0" smtClean="0"/>
              <a:t> a los participantes si tienen metas adicionales.</a:t>
            </a:r>
            <a:endParaRPr lang="es-MX" b="0" noProof="0" dirty="0" smtClean="0"/>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7A1F14-471B-4C13-8633-54FB0F962658}" type="slidenum">
              <a:rPr lang="en-US"/>
              <a:pPr fontAlgn="base">
                <a:spcBef>
                  <a:spcPct val="0"/>
                </a:spcBef>
                <a:spcAft>
                  <a:spcPct val="0"/>
                </a:spcAft>
                <a:defRPr/>
              </a:pPr>
              <a:t>30</a:t>
            </a:fld>
            <a:endParaRPr lang="en-US" dirty="0"/>
          </a:p>
        </p:txBody>
      </p:sp>
      <p:sp>
        <p:nvSpPr>
          <p:cNvPr id="65538" name="Rectangle 2"/>
          <p:cNvSpPr>
            <a:spLocks noGrp="1" noRot="1" noChangeAspect="1" noChangeArrowheads="1" noTextEdit="1"/>
          </p:cNvSpPr>
          <p:nvPr>
            <p:ph type="sldImg"/>
          </p:nvPr>
        </p:nvSpPr>
        <p:spPr bwMode="auto">
          <a:xfrm>
            <a:off x="1152525" y="682625"/>
            <a:ext cx="4554538" cy="3416300"/>
          </a:xfrm>
          <a:noFill/>
          <a:ln>
            <a:solidFill>
              <a:srgbClr val="000000"/>
            </a:solidFill>
            <a:miter lim="800000"/>
            <a:headEnd/>
            <a:tailEnd/>
          </a:ln>
        </p:spPr>
      </p:sp>
      <p:sp>
        <p:nvSpPr>
          <p:cNvPr id="65539" name="Rectangle 3"/>
          <p:cNvSpPr>
            <a:spLocks noGrp="1" noChangeArrowheads="1"/>
          </p:cNvSpPr>
          <p:nvPr>
            <p:ph type="body" idx="1"/>
          </p:nvPr>
        </p:nvSpPr>
        <p:spPr bwMode="auto">
          <a:xfrm>
            <a:off x="914400" y="4329113"/>
            <a:ext cx="5029200" cy="4095750"/>
          </a:xfrm>
          <a:noFill/>
        </p:spPr>
        <p:txBody>
          <a:bodyPr wrap="square" lIns="90619" tIns="45309" rIns="90619" bIns="45309" numCol="1" anchor="t" anchorCtr="0" compatLnSpc="1">
            <a:prstTxWarp prst="textNoShape">
              <a:avLst/>
            </a:prstTxWarp>
          </a:bodyPr>
          <a:lstStyle/>
          <a:p>
            <a:pPr eaLnBrk="1" hangingPunct="1">
              <a:spcBef>
                <a:spcPct val="0"/>
              </a:spcBef>
            </a:pPr>
            <a:r>
              <a:rPr lang="es-MX" b="1" noProof="0" dirty="0" smtClean="0"/>
              <a:t>Notas del Expositor</a:t>
            </a:r>
          </a:p>
          <a:p>
            <a:pPr eaLnBrk="1" hangingPunct="1">
              <a:spcBef>
                <a:spcPct val="0"/>
              </a:spcBef>
            </a:pPr>
            <a:endParaRPr lang="es-MX" b="1" noProof="0" dirty="0" smtClean="0"/>
          </a:p>
          <a:p>
            <a:pPr eaLnBrk="1" hangingPunct="1">
              <a:spcBef>
                <a:spcPct val="0"/>
              </a:spcBef>
            </a:pPr>
            <a:r>
              <a:rPr lang="es-MX" noProof="0" dirty="0" smtClean="0"/>
              <a:t>La farmacoterapia para el dolor agudo necesita establecer un equilibrio entre analgesia efectiva</a:t>
            </a:r>
            <a:r>
              <a:rPr lang="es-MX" baseline="0" noProof="0" dirty="0" smtClean="0"/>
              <a:t> y efectos adversos limitados. Idealmente, combina estas características con el rápido inicio de acción y la duración prolongada de la analgesia. </a:t>
            </a:r>
          </a:p>
          <a:p>
            <a:pPr eaLnBrk="1" hangingPunct="1">
              <a:spcBef>
                <a:spcPct val="0"/>
              </a:spcBef>
            </a:pPr>
            <a:endParaRPr lang="es-MX" noProof="0" dirty="0" smtClean="0"/>
          </a:p>
          <a:p>
            <a:pPr eaLnBrk="1" hangingPunct="1">
              <a:spcBef>
                <a:spcPct val="0"/>
              </a:spcBef>
            </a:pPr>
            <a:r>
              <a:rPr lang="es-MX" b="1" noProof="0" dirty="0" smtClean="0"/>
              <a:t>Referencia</a:t>
            </a:r>
          </a:p>
          <a:p>
            <a:pPr>
              <a:spcBef>
                <a:spcPct val="0"/>
              </a:spcBef>
            </a:pPr>
            <a:r>
              <a:rPr lang="en-US" dirty="0" smtClean="0">
                <a:cs typeface="Calibri"/>
              </a:rPr>
              <a:t>Baumann </a:t>
            </a:r>
            <a:r>
              <a:rPr lang="en-US" dirty="0">
                <a:cs typeface="Calibri"/>
              </a:rPr>
              <a:t>TJ. </a:t>
            </a:r>
            <a:r>
              <a:rPr lang="en-US" dirty="0" smtClean="0">
                <a:cs typeface="Calibri"/>
              </a:rPr>
              <a:t>In</a:t>
            </a:r>
            <a:r>
              <a:rPr lang="en-US" dirty="0">
                <a:cs typeface="Calibri"/>
              </a:rPr>
              <a:t>:  DiPiro </a:t>
            </a:r>
            <a:r>
              <a:rPr lang="en-US" dirty="0" smtClean="0">
                <a:cs typeface="Calibri"/>
              </a:rPr>
              <a:t>JT </a:t>
            </a:r>
            <a:r>
              <a:rPr lang="en-US" i="1" dirty="0" smtClean="0">
                <a:cs typeface="Calibri"/>
              </a:rPr>
              <a:t>et </a:t>
            </a:r>
            <a:r>
              <a:rPr lang="en-US" i="1" dirty="0">
                <a:cs typeface="Calibri"/>
              </a:rPr>
              <a:t>al </a:t>
            </a:r>
            <a:r>
              <a:rPr lang="en-US" dirty="0">
                <a:cs typeface="Calibri"/>
              </a:rPr>
              <a:t>(eds). </a:t>
            </a:r>
            <a:r>
              <a:rPr lang="en-US" i="1" dirty="0">
                <a:cs typeface="Calibri"/>
              </a:rPr>
              <a:t>Pharmacotherapy: A Pathophysiologic Approach.</a:t>
            </a:r>
            <a:r>
              <a:rPr lang="en-US" dirty="0">
                <a:cs typeface="Calibri"/>
              </a:rPr>
              <a:t> 5th ed. </a:t>
            </a:r>
            <a:r>
              <a:rPr lang="en-US" dirty="0" smtClean="0">
                <a:cs typeface="Calibri"/>
              </a:rPr>
              <a:t>McGraw-Hill; New </a:t>
            </a:r>
            <a:r>
              <a:rPr lang="en-US" dirty="0">
                <a:cs typeface="Calibri"/>
              </a:rPr>
              <a:t>York, NY</a:t>
            </a:r>
            <a:r>
              <a:rPr lang="en-US" dirty="0" smtClean="0">
                <a:cs typeface="Calibri"/>
              </a:rPr>
              <a:t>: 2002. </a:t>
            </a:r>
            <a:endParaRPr lang="en-US" dirty="0">
              <a:cs typeface="Calibri"/>
            </a:endParaRPr>
          </a:p>
          <a:p>
            <a:pPr eaLnBrk="1" hangingPunct="1">
              <a:spcBef>
                <a:spcPct val="0"/>
              </a:spcBef>
            </a:pPr>
            <a:endParaRPr lang="en-US" dirty="0" smtClean="0"/>
          </a:p>
        </p:txBody>
      </p:sp>
    </p:spTree>
    <p:extLst>
      <p:ext uri="{BB962C8B-B14F-4D97-AF65-F5344CB8AC3E}">
        <p14:creationId xmlns:p14="http://schemas.microsoft.com/office/powerpoint/2010/main" val="2093359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2115" name="Rectangle 3"/>
          <p:cNvSpPr>
            <a:spLocks noGrp="1" noChangeArrowheads="1"/>
          </p:cNvSpPr>
          <p:nvPr>
            <p:ph type="body" idx="1"/>
          </p:nvPr>
        </p:nvSpPr>
        <p:spPr/>
        <p:txBody>
          <a:bodyPr/>
          <a:lstStyle/>
          <a:p>
            <a:r>
              <a:rPr lang="es-MX" b="1" noProof="0" dirty="0" smtClean="0"/>
              <a:t>Notas del Expositor</a:t>
            </a:r>
          </a:p>
          <a:p>
            <a:endParaRPr lang="es-MX" b="1" noProof="0" dirty="0" smtClean="0"/>
          </a:p>
          <a:p>
            <a:r>
              <a:rPr lang="es-MX" noProof="0" dirty="0" smtClean="0"/>
              <a:t>Esta diapositiva</a:t>
            </a:r>
            <a:r>
              <a:rPr lang="es-MX" baseline="0" noProof="0" dirty="0" smtClean="0"/>
              <a:t> muestra la importancia ponderal del encuadre/vía de administración, el tipo de efecto secundario y la gravedad y control del dolor. Cincuenta pacientes que experimentaron cirugía abdominal mayor fueron enrolados y completaron las entrevistas antes y 4 semanas después de la cirugía. Los pacientes reportaron un alivio promedio del dolor de 75% en el curso de 12 horas de pasar de la analgesia controlada por el paciente a analgesia oral. Del total de pacientes, 96% reportaron por lo menos un efecto secundario por la medicación para el dolor de cualquier grado de gravedad, 82% reportaron al menos un efecto secundario que fue moderado o grave, y 40% reportaron al menos un efecto secundario que fue grave. El control efectivo del dolor y el tipo de efecto secundario/ gravedad osciló entre de igual importancia, con el porcentaje del efecto secundario combinado ligeramente más alto (47%) en comparación con el control efectivo del dolor (41%). El encuadre (por ejemplo, en casa o en el hospital) y la vía de administración (por ejemplo, oral o intravenoso) de las medicaciones para el dolor se clasificó en un distante tercer lugar con 12%. </a:t>
            </a:r>
          </a:p>
          <a:p>
            <a:endParaRPr lang="es-MX" noProof="0" dirty="0" smtClean="0"/>
          </a:p>
          <a:p>
            <a:r>
              <a:rPr lang="es-MX" b="1" noProof="0" dirty="0" smtClean="0"/>
              <a:t>Referencia</a:t>
            </a:r>
            <a:endParaRPr lang="es-MX" noProof="0" dirty="0" smtClean="0"/>
          </a:p>
          <a:p>
            <a:r>
              <a:rPr lang="en-US" dirty="0" smtClean="0"/>
              <a:t>Gan TJ </a:t>
            </a:r>
            <a:r>
              <a:rPr lang="en-US" i="1" dirty="0" smtClean="0"/>
              <a:t>et al. </a:t>
            </a:r>
            <a:r>
              <a:rPr lang="en-US" dirty="0" smtClean="0"/>
              <a:t>Patient preferences for acute pain treatment. </a:t>
            </a:r>
            <a:r>
              <a:rPr lang="en-US" i="1" dirty="0" smtClean="0"/>
              <a:t>Br J Anaesth</a:t>
            </a:r>
            <a:r>
              <a:rPr lang="en-US" dirty="0" smtClean="0"/>
              <a:t> 2004; 92(5):681-8. </a:t>
            </a: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094217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7"/>
          <p:cNvSpPr>
            <a:spLocks noGrp="1" noChangeArrowheads="1"/>
          </p:cNvSpPr>
          <p:nvPr>
            <p:ph type="sldNum" sz="quarter" idx="4294967295"/>
          </p:nvPr>
        </p:nvSpPr>
        <p:spPr/>
        <p:txBody>
          <a:bodyPr/>
          <a:lstStyle/>
          <a:p>
            <a:fld id="{988B7C92-8738-46EC-AC18-C5D2B1DD5E62}" type="slidenum">
              <a:rPr lang="en-US" smtClean="0">
                <a:solidFill>
                  <a:prstClr val="black"/>
                </a:solidFill>
              </a:rPr>
              <a:pPr/>
              <a:t>32</a:t>
            </a:fld>
            <a:endParaRPr lang="en-US" dirty="0">
              <a:solidFill>
                <a:prstClr val="black"/>
              </a:solidFill>
            </a:endParaRPr>
          </a:p>
        </p:txBody>
      </p:sp>
      <p:sp>
        <p:nvSpPr>
          <p:cNvPr id="114693" name="Rectangle 3"/>
          <p:cNvSpPr>
            <a:spLocks noGrp="1" noChangeArrowheads="1"/>
          </p:cNvSpPr>
          <p:nvPr>
            <p:ph type="body" idx="1"/>
          </p:nvPr>
        </p:nvSpPr>
        <p:spPr/>
        <p:txBody>
          <a:bodyPr/>
          <a:lstStyle/>
          <a:p>
            <a:r>
              <a:rPr lang="es-MX" b="1" noProof="0" dirty="0" smtClean="0"/>
              <a:t>Notas del Expositor</a:t>
            </a:r>
          </a:p>
          <a:p>
            <a:endParaRPr lang="es-MX" b="1" noProof="0" dirty="0" smtClean="0"/>
          </a:p>
          <a:p>
            <a:r>
              <a:rPr lang="es-MX" noProof="0" dirty="0" smtClean="0"/>
              <a:t>Esta diapositiva</a:t>
            </a:r>
            <a:r>
              <a:rPr lang="es-MX" baseline="0" noProof="0" dirty="0" smtClean="0"/>
              <a:t> muestra la proporción de pacientes que experimentaron efectos secundarios en cualquier momento durante el estudio por gravedad máxima. Cincuenta pacientes que fueron sometidos a cirugía abdominal mayor fueron enrolados y completaron las entrevistas antes y 4 semanas después de la cirugía.</a:t>
            </a:r>
          </a:p>
          <a:p>
            <a:endParaRPr lang="es-MX" noProof="0" dirty="0" smtClean="0"/>
          </a:p>
          <a:p>
            <a:r>
              <a:rPr lang="es-MX" b="1" noProof="0" dirty="0" smtClean="0"/>
              <a:t>Referencia</a:t>
            </a:r>
            <a:endParaRPr lang="es-MX" noProof="0" dirty="0" smtClean="0"/>
          </a:p>
          <a:p>
            <a:r>
              <a:rPr lang="en-US" dirty="0" smtClean="0"/>
              <a:t>Gan </a:t>
            </a:r>
            <a:r>
              <a:rPr lang="en-US" dirty="0"/>
              <a:t>TJ </a:t>
            </a:r>
            <a:r>
              <a:rPr lang="en-US" i="1" dirty="0"/>
              <a:t>et al. </a:t>
            </a:r>
            <a:r>
              <a:rPr lang="en-US" dirty="0"/>
              <a:t>Patient preferences for acute pain treatment. </a:t>
            </a:r>
            <a:r>
              <a:rPr lang="en-US" i="1" dirty="0"/>
              <a:t>Br J Anaesth</a:t>
            </a:r>
            <a:r>
              <a:rPr lang="en-US" dirty="0"/>
              <a:t> 2004; 92(5):681-8. </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04135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MX" sz="1200" b="1" noProof="0" dirty="0" smtClean="0"/>
              <a:t>Notas del Expositor</a:t>
            </a:r>
          </a:p>
          <a:p>
            <a:pPr marL="0" marR="0" indent="0" algn="l" defTabSz="914400" rtl="0" eaLnBrk="1" fontAlgn="auto" latinLnBrk="0" hangingPunct="1">
              <a:lnSpc>
                <a:spcPct val="100000"/>
              </a:lnSpc>
              <a:spcBef>
                <a:spcPts val="0"/>
              </a:spcBef>
              <a:spcAft>
                <a:spcPts val="600"/>
              </a:spcAft>
              <a:buClrTx/>
              <a:buSzTx/>
              <a:buFontTx/>
              <a:buNone/>
              <a:tabLst/>
              <a:defRPr/>
            </a:pPr>
            <a:endParaRPr lang="es-MX" sz="1200" b="1" noProof="0"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es-MX" sz="1200" noProof="0" dirty="0" smtClean="0"/>
              <a:t>Esta diapositiva</a:t>
            </a:r>
            <a:r>
              <a:rPr lang="es-MX" sz="1200" baseline="0" noProof="0" dirty="0" smtClean="0"/>
              <a:t> pone en evidencia la importancia de tratar el dolor agudo.</a:t>
            </a:r>
            <a:endParaRPr lang="es-MX" sz="1200" noProof="0" dirty="0" smtClean="0"/>
          </a:p>
          <a:p>
            <a:pPr marL="0" marR="0" indent="0" algn="l" defTabSz="914400" rtl="0" eaLnBrk="1" fontAlgn="auto" latinLnBrk="0" hangingPunct="1">
              <a:lnSpc>
                <a:spcPct val="100000"/>
              </a:lnSpc>
              <a:spcBef>
                <a:spcPts val="0"/>
              </a:spcBef>
              <a:spcAft>
                <a:spcPts val="600"/>
              </a:spcAft>
              <a:buClrTx/>
              <a:buSzTx/>
              <a:buFontTx/>
              <a:buNone/>
              <a:tabLst/>
              <a:defRPr/>
            </a:pPr>
            <a:endParaRPr lang="es-MX" sz="1200" noProof="0"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es-MX" sz="1200" b="1" noProof="0" dirty="0" smtClean="0"/>
              <a:t>Referencia</a:t>
            </a:r>
          </a:p>
          <a:p>
            <a:pPr marL="0" marR="0" indent="0" algn="l" defTabSz="914400" rtl="0" eaLnBrk="1" fontAlgn="auto" latinLnBrk="0" hangingPunct="1">
              <a:lnSpc>
                <a:spcPct val="100000"/>
              </a:lnSpc>
              <a:spcBef>
                <a:spcPts val="0"/>
              </a:spcBef>
              <a:spcAft>
                <a:spcPts val="600"/>
              </a:spcAft>
              <a:buClrTx/>
              <a:buSzTx/>
              <a:buFontTx/>
              <a:buNone/>
              <a:tabLst/>
              <a:defRPr/>
            </a:pPr>
            <a:r>
              <a:rPr lang="en-CA" sz="1200" dirty="0" smtClean="0"/>
              <a:t>Australian and New Zealand College of Anaesthetists and Faculty of Pain Medicine. </a:t>
            </a:r>
            <a:br>
              <a:rPr lang="en-CA" sz="1200" dirty="0" smtClean="0"/>
            </a:br>
            <a:r>
              <a:rPr lang="en-CA" sz="1200" i="1" dirty="0" smtClean="0"/>
              <a:t>Acute Pain Management: Scientific Evidence. </a:t>
            </a:r>
            <a:r>
              <a:rPr lang="en-CA" sz="1200" dirty="0" smtClean="0"/>
              <a:t>3rd ed. ANZCA &amp; FPM; </a:t>
            </a:r>
            <a:br>
              <a:rPr lang="en-CA" sz="1200" dirty="0" smtClean="0"/>
            </a:br>
            <a:r>
              <a:rPr lang="en-CA" sz="1200" dirty="0" smtClean="0"/>
              <a:t>Melbourne, VIC: 2010.</a:t>
            </a:r>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33</a:t>
            </a:fld>
            <a:endParaRPr lang="en-CA" dirty="0"/>
          </a:p>
        </p:txBody>
      </p:sp>
    </p:spTree>
    <p:extLst>
      <p:ext uri="{BB962C8B-B14F-4D97-AF65-F5344CB8AC3E}">
        <p14:creationId xmlns:p14="http://schemas.microsoft.com/office/powerpoint/2010/main" val="123071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1048"/>
          </a:xfrm>
        </p:spPr>
        <p:txBody>
          <a:bodyPr/>
          <a:lstStyle/>
          <a:p>
            <a:r>
              <a:rPr lang="es-MX" b="1" noProof="0" dirty="0" smtClean="0"/>
              <a:t>Notas del Expositor</a:t>
            </a:r>
          </a:p>
          <a:p>
            <a:endParaRPr lang="es-MX" b="1" noProof="0" dirty="0" smtClean="0"/>
          </a:p>
          <a:p>
            <a:r>
              <a:rPr lang="es-MX" noProof="0" dirty="0" smtClean="0"/>
              <a:t>El tratamiento del dolor se basa en tratar la causa subyacente de acuerdo con los</a:t>
            </a:r>
            <a:r>
              <a:rPr lang="es-MX" baseline="0" noProof="0" dirty="0" smtClean="0"/>
              <a:t> mecanismos del dolor involucrados. Debido a que la transición del dolor agudo a crónico involucra una red compleja de vías de señalización perjudiciales, un plan de manejo multimodal es el más óptimo para inhibir la progresión del dolor de agudo a crónico. </a:t>
            </a:r>
          </a:p>
          <a:p>
            <a:r>
              <a:rPr lang="es-MX" baseline="0" noProof="0" dirty="0" smtClean="0"/>
              <a:t>Bajo condiciones normales, los estímulos perjudiciales disminuyen conforme progresa la curación y la sensación de dolor disminuye hasta que es mínima o no se detecta dolor. Sin embargo, el dolor persistente e intenso activa mecanismos secundarios en el sistema nervioso periférico y central que causan alodinia, hiperalgesia e hiperpatía que pueden disminuir el funcionamiento normal. Estos cambios empiezan en la periferia con una sobrerregulación de la </a:t>
            </a:r>
            <a:r>
              <a:rPr lang="es-MX" baseline="0" noProof="0" dirty="0" err="1" smtClean="0"/>
              <a:t>ciclooxigenasa</a:t>
            </a:r>
            <a:r>
              <a:rPr lang="es-MX" baseline="0" noProof="0" dirty="0" smtClean="0"/>
              <a:t> 2 (COX-2) y la interleucina (IL)-1</a:t>
            </a:r>
            <a:r>
              <a:rPr lang="es-MX" noProof="0" dirty="0" smtClean="0"/>
              <a:t>β- sensibilizando las neuronas de primer orden, que eventualmente sensibilizan las neuronas espinales</a:t>
            </a:r>
            <a:r>
              <a:rPr lang="es-MX" baseline="0" noProof="0" dirty="0" smtClean="0"/>
              <a:t> de segundo orden activando los canales de N-metil-d-ácido-aspártico (NMDA) y señalizando la </a:t>
            </a:r>
            <a:r>
              <a:rPr lang="es-MX" baseline="0" noProof="0" dirty="0" err="1" smtClean="0"/>
              <a:t>microglia</a:t>
            </a:r>
            <a:r>
              <a:rPr lang="es-MX" baseline="0" noProof="0" dirty="0" smtClean="0"/>
              <a:t> para alterar la citoarquitectura neuronal. Durante estos procesos, las prostaglandinas, los endocanabinoides, los canales específicos de iones y las células  emigrantes juegan un papel clave en la transformación del dolor agudo a crónico. Un mejor entendimiento de la interacción entre estas sustancias ayudará al desarrollo de agentes diseñados para mejorar o revertir el dolor crónico.</a:t>
            </a:r>
          </a:p>
          <a:p>
            <a:endParaRPr lang="es-MX" noProof="0" dirty="0" smtClean="0"/>
          </a:p>
          <a:p>
            <a:r>
              <a:rPr lang="es-MX" b="1" noProof="0" dirty="0" smtClean="0"/>
              <a:t>Referencia</a:t>
            </a:r>
          </a:p>
          <a:p>
            <a:r>
              <a:rPr lang="en-CA" dirty="0" smtClean="0"/>
              <a:t>VoscopoulosC</a:t>
            </a:r>
            <a:r>
              <a:rPr lang="en-CA" baseline="0" dirty="0" smtClean="0"/>
              <a:t> </a:t>
            </a:r>
            <a:r>
              <a:rPr lang="en-CA" i="1" dirty="0" smtClean="0"/>
              <a:t>et al. </a:t>
            </a:r>
            <a:r>
              <a:rPr lang="en-CA" dirty="0" smtClean="0"/>
              <a:t>When does acute pain become chronic? </a:t>
            </a:r>
            <a:r>
              <a:rPr lang="en-CA" i="1" dirty="0" smtClean="0"/>
              <a:t>Br J Anaesth</a:t>
            </a:r>
            <a:r>
              <a:rPr lang="en-CA" dirty="0" smtClean="0"/>
              <a:t> 2010; 105(Suppl 1):i69-85.</a:t>
            </a:r>
          </a:p>
        </p:txBody>
      </p:sp>
      <p:sp>
        <p:nvSpPr>
          <p:cNvPr id="4" name="Slide Number Placeholder 3"/>
          <p:cNvSpPr>
            <a:spLocks noGrp="1"/>
          </p:cNvSpPr>
          <p:nvPr>
            <p:ph type="sldNum" sz="quarter" idx="10"/>
          </p:nvPr>
        </p:nvSpPr>
        <p:spPr/>
        <p:txBody>
          <a:bodyPr/>
          <a:lstStyle/>
          <a:p>
            <a:fld id="{034F132F-ECC5-41C6-9F68-9CE4BEDEFBD2}" type="slidenum">
              <a:rPr lang="en-ZA" smtClean="0">
                <a:solidFill>
                  <a:prstClr val="black"/>
                </a:solidFill>
              </a:rPr>
              <a:pPr/>
              <a:t>34</a:t>
            </a:fld>
            <a:endParaRPr lang="en-ZA" dirty="0">
              <a:solidFill>
                <a:prstClr val="black"/>
              </a:solidFill>
            </a:endParaRPr>
          </a:p>
        </p:txBody>
      </p:sp>
    </p:spTree>
    <p:extLst>
      <p:ext uri="{BB962C8B-B14F-4D97-AF65-F5344CB8AC3E}">
        <p14:creationId xmlns:p14="http://schemas.microsoft.com/office/powerpoint/2010/main" val="1148997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1413" y="684213"/>
            <a:ext cx="4575175" cy="3430587"/>
          </a:xfrm>
          <a:solidFill>
            <a:srgbClr val="FFFFFF"/>
          </a:solidFill>
          <a:ln/>
        </p:spPr>
      </p:sp>
      <p:sp>
        <p:nvSpPr>
          <p:cNvPr id="25603" name="Rectangle 3"/>
          <p:cNvSpPr>
            <a:spLocks noGrp="1" noChangeArrowheads="1"/>
          </p:cNvSpPr>
          <p:nvPr>
            <p:ph type="body" idx="1"/>
          </p:nvPr>
        </p:nvSpPr>
        <p:spPr>
          <a:xfrm>
            <a:off x="681453" y="4343586"/>
            <a:ext cx="5505656" cy="4114435"/>
          </a:xfrm>
          <a:solidFill>
            <a:srgbClr val="FFFFFF"/>
          </a:solidFill>
          <a:ln>
            <a:noFill/>
          </a:ln>
        </p:spPr>
        <p:txBody>
          <a:bodyPr/>
          <a:lstStyle/>
          <a:p>
            <a:pPr>
              <a:spcAft>
                <a:spcPts val="586"/>
              </a:spcAft>
            </a:pPr>
            <a:r>
              <a:rPr lang="es-MX" b="1" noProof="0" dirty="0" smtClean="0"/>
              <a:t>Notas del Expositor</a:t>
            </a:r>
          </a:p>
          <a:p>
            <a:pPr>
              <a:spcAft>
                <a:spcPts val="586"/>
              </a:spcAft>
            </a:pPr>
            <a:endParaRPr lang="es-MX" b="1" noProof="0" dirty="0" smtClean="0"/>
          </a:p>
          <a:p>
            <a:pPr>
              <a:spcAft>
                <a:spcPts val="586"/>
              </a:spcAft>
            </a:pPr>
            <a:r>
              <a:rPr lang="es-MX" noProof="0" dirty="0" smtClean="0"/>
              <a:t>Es</a:t>
            </a:r>
            <a:r>
              <a:rPr lang="es-MX" baseline="0" noProof="0" dirty="0" smtClean="0"/>
              <a:t> poco probable que se obtenga un</a:t>
            </a:r>
            <a:r>
              <a:rPr lang="es-MX" noProof="0" dirty="0" smtClean="0"/>
              <a:t> manejo óptimo del dolor que permita que el paciente lleve</a:t>
            </a:r>
            <a:r>
              <a:rPr lang="es-MX" baseline="0" noProof="0" dirty="0" smtClean="0"/>
              <a:t> una vida normal con un solo analgésico. </a:t>
            </a:r>
          </a:p>
          <a:p>
            <a:pPr>
              <a:spcAft>
                <a:spcPts val="586"/>
              </a:spcAft>
            </a:pPr>
            <a:r>
              <a:rPr lang="es-MX" baseline="0" noProof="0" dirty="0" smtClean="0"/>
              <a:t>El concepto de manejo multimodal o equilibrado gira alrededor de la idea de que combinando analgésicos que funcionan en distintas partes del circuito de transmisión del dolor, el manejo del dolor puede mejorar con dosis más bajas de los analgésicos individuales y,  por lo tanto, producir menos efectos secundarios. </a:t>
            </a:r>
          </a:p>
          <a:p>
            <a:pPr>
              <a:spcAft>
                <a:spcPts val="586"/>
              </a:spcAft>
            </a:pPr>
            <a:endParaRPr lang="es-MX" noProof="0" dirty="0" smtClean="0"/>
          </a:p>
          <a:p>
            <a:pPr>
              <a:spcAft>
                <a:spcPts val="586"/>
              </a:spcAft>
            </a:pPr>
            <a:r>
              <a:rPr lang="es-MX" b="1" noProof="0" dirty="0" smtClean="0"/>
              <a:t>Referencia</a:t>
            </a:r>
          </a:p>
          <a:p>
            <a:pPr>
              <a:spcAft>
                <a:spcPts val="586"/>
              </a:spcAft>
              <a:tabLst>
                <a:tab pos="0" algn="l"/>
              </a:tabLst>
            </a:pPr>
            <a:r>
              <a:rPr lang="en-US" dirty="0" smtClean="0"/>
              <a:t>Kehlet H, Dahl JB. The value of "multimodal" or "balanced analgesia" in postoperative pain treatment. </a:t>
            </a:r>
            <a:r>
              <a:rPr lang="en-US" i="1" dirty="0" smtClean="0"/>
              <a:t>Anesth Analg</a:t>
            </a:r>
            <a:r>
              <a:rPr lang="en-US" dirty="0" smtClean="0"/>
              <a:t> 1993; 77(5):1048-56.</a:t>
            </a:r>
          </a:p>
          <a:p>
            <a:pPr>
              <a:spcAft>
                <a:spcPts val="586"/>
              </a:spcAft>
            </a:pPr>
            <a:endParaRPr lang="en-US" dirty="0" smtClean="0"/>
          </a:p>
          <a:p>
            <a:pPr>
              <a:spcAft>
                <a:spcPts val="586"/>
              </a:spcAft>
            </a:pPr>
            <a:endParaRPr lang="en-US" dirty="0"/>
          </a:p>
        </p:txBody>
      </p:sp>
      <p:sp>
        <p:nvSpPr>
          <p:cNvPr id="4"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35</a:t>
            </a:fld>
            <a:endParaRPr lang="en-CA" dirty="0">
              <a:solidFill>
                <a:prstClr val="black"/>
              </a:solidFill>
            </a:endParaRPr>
          </a:p>
        </p:txBody>
      </p:sp>
    </p:spTree>
    <p:extLst>
      <p:ext uri="{BB962C8B-B14F-4D97-AF65-F5344CB8AC3E}">
        <p14:creationId xmlns:p14="http://schemas.microsoft.com/office/powerpoint/2010/main" val="3664637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a:t>
            </a:r>
            <a:r>
              <a:rPr lang="es-MX" b="1" baseline="0" noProof="0" dirty="0" smtClean="0"/>
              <a:t> del Expositor</a:t>
            </a:r>
          </a:p>
          <a:p>
            <a:endParaRPr lang="es-MX" b="1" noProof="0" dirty="0" smtClean="0"/>
          </a:p>
          <a:p>
            <a:r>
              <a:rPr lang="es-MX" noProof="0" dirty="0" smtClean="0"/>
              <a:t>En este estudio aleatorizado y controlado,</a:t>
            </a:r>
            <a:r>
              <a:rPr lang="es-MX" baseline="0" noProof="0" dirty="0" smtClean="0"/>
              <a:t> la efectividad de las dosificación por horario de acetaminofén con hidrocodona fue comparada con la dosis PRN con los mismos fármacos en niños (6-15 años) que fueron sometidos a amigdalectomía. Durante los 3 días postoperatorios, los niños en el grupo PRN tuvieron puntuaciones medias de intensidad del dolor notablemente más altas. Los resultados de este estudio sustentan el uso de la dosificación por horario de acetaminofén con hidrocodona durante la recuperación postoperatoria temprana en casa, en la población pediátrica ambulatoria sometida a amigdalectomía, particularmente en las primeras 48 horas. </a:t>
            </a:r>
          </a:p>
          <a:p>
            <a:endParaRPr lang="es-MX" dirty="0" smtClean="0"/>
          </a:p>
          <a:p>
            <a:r>
              <a:rPr lang="es-MX" b="1" dirty="0" smtClean="0"/>
              <a:t>Referencia</a:t>
            </a:r>
          </a:p>
          <a:p>
            <a:r>
              <a:rPr lang="en-ZA" dirty="0" smtClean="0"/>
              <a:t>Sutters KA </a:t>
            </a:r>
            <a:r>
              <a:rPr lang="en-ZA" i="1" dirty="0" smtClean="0"/>
              <a:t>et al. </a:t>
            </a:r>
            <a:r>
              <a:rPr lang="en-ZA" dirty="0" smtClean="0"/>
              <a:t>A randomized clinical trial of the efficacy of scheduled dosing of acetaminophen and hydrocodone for the management of postoperative pain in children after tonsillectomy. </a:t>
            </a:r>
            <a:r>
              <a:rPr lang="en-ZA" i="1" dirty="0" smtClean="0"/>
              <a:t>Clin J Pain</a:t>
            </a:r>
            <a:r>
              <a:rPr lang="en-ZA" dirty="0" smtClean="0"/>
              <a:t> 2010; 26(2):95-103.</a:t>
            </a:r>
          </a:p>
        </p:txBody>
      </p:sp>
      <p:sp>
        <p:nvSpPr>
          <p:cNvPr id="4" name="Slide Number Placeholder 3"/>
          <p:cNvSpPr>
            <a:spLocks noGrp="1"/>
          </p:cNvSpPr>
          <p:nvPr>
            <p:ph type="sldNum" sz="quarter" idx="10"/>
          </p:nvPr>
        </p:nvSpPr>
        <p:spPr/>
        <p:txBody>
          <a:bodyPr/>
          <a:lstStyle/>
          <a:p>
            <a:fld id="{034F132F-ECC5-41C6-9F68-9CE4BEDEFBD2}" type="slidenum">
              <a:rPr lang="en-ZA" smtClean="0">
                <a:solidFill>
                  <a:prstClr val="black"/>
                </a:solidFill>
              </a:rPr>
              <a:pPr/>
              <a:t>36</a:t>
            </a:fld>
            <a:endParaRPr lang="en-ZA" dirty="0">
              <a:solidFill>
                <a:prstClr val="black"/>
              </a:solidFill>
            </a:endParaRPr>
          </a:p>
        </p:txBody>
      </p:sp>
    </p:spTree>
    <p:extLst>
      <p:ext uri="{BB962C8B-B14F-4D97-AF65-F5344CB8AC3E}">
        <p14:creationId xmlns:p14="http://schemas.microsoft.com/office/powerpoint/2010/main" val="3611305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B978A1C-3BE0-4A0E-8702-D87AEF8D01EE}" type="slidenum">
              <a:rPr lang="en-GB">
                <a:solidFill>
                  <a:prstClr val="black"/>
                </a:solidFill>
              </a:rPr>
              <a:pPr>
                <a:defRPr/>
              </a:pPr>
              <a:t>37</a:t>
            </a:fld>
            <a:endParaRPr lang="en-GB" dirty="0">
              <a:solidFill>
                <a:prstClr val="black"/>
              </a:solidFill>
            </a:endParaRPr>
          </a:p>
        </p:txBody>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MX" b="1" noProof="0" dirty="0" smtClean="0"/>
              <a:t>Notas del Expositor</a:t>
            </a:r>
          </a:p>
          <a:p>
            <a:endParaRPr lang="es-MX" b="1" noProof="0" dirty="0" smtClean="0"/>
          </a:p>
          <a:p>
            <a:r>
              <a:rPr lang="es-MX" noProof="0" dirty="0" smtClean="0"/>
              <a:t>Esta diapositiva ilustra</a:t>
            </a:r>
            <a:r>
              <a:rPr lang="es-MX" baseline="0" noProof="0" dirty="0" smtClean="0"/>
              <a:t> algunas vías centrales y periféricas por las que los estímulos dolorosos son procesados normalmente (dolor nociceptivo). </a:t>
            </a:r>
          </a:p>
          <a:p>
            <a:r>
              <a:rPr lang="es-MX" b="1" i="1" noProof="0" dirty="0" smtClean="0"/>
              <a:t>Transducción</a:t>
            </a:r>
            <a:r>
              <a:rPr lang="es-MX" b="1" i="1" baseline="0" noProof="0" dirty="0" smtClean="0"/>
              <a:t> </a:t>
            </a:r>
            <a:r>
              <a:rPr lang="es-MX" noProof="0" dirty="0" smtClean="0"/>
              <a:t>es la conversión</a:t>
            </a:r>
            <a:r>
              <a:rPr lang="es-MX" baseline="0" noProof="0" dirty="0" smtClean="0"/>
              <a:t> de un estimulo nocivo térmico, mecánico o químico en actividad eléctrica en las terminales periféricas de las fibras sensitivas nociceptoras. Este proceso está mediado por canales de iones específicos del receptor expresados solo por nociceptores. </a:t>
            </a:r>
          </a:p>
          <a:p>
            <a:r>
              <a:rPr lang="es-MX" b="1" i="1" noProof="0" dirty="0" smtClean="0"/>
              <a:t>Conducción</a:t>
            </a:r>
            <a:r>
              <a:rPr lang="es-MX" b="0" i="0" baseline="0" noProof="0" dirty="0" smtClean="0"/>
              <a:t> </a:t>
            </a:r>
            <a:r>
              <a:rPr lang="es-MX" i="0" noProof="0" dirty="0" smtClean="0"/>
              <a:t>es el paso de potenciales de acción de una terminal periférica a lo largo de axones a la terminal central de nociceptores en el sistema nervioso</a:t>
            </a:r>
            <a:r>
              <a:rPr lang="es-MX" i="0" baseline="0" noProof="0" dirty="0" smtClean="0"/>
              <a:t> central. </a:t>
            </a:r>
            <a:r>
              <a:rPr lang="es-MX" b="1" i="1" noProof="0" dirty="0" smtClean="0"/>
              <a:t>Transmisión</a:t>
            </a:r>
            <a:r>
              <a:rPr lang="es-MX" b="1" i="1" baseline="0" noProof="0" dirty="0" smtClean="0"/>
              <a:t> </a:t>
            </a:r>
            <a:r>
              <a:rPr lang="es-MX" noProof="0" dirty="0" smtClean="0"/>
              <a:t>es la transferencia sináptica y la modulación de la entrada</a:t>
            </a:r>
            <a:r>
              <a:rPr lang="es-MX" baseline="0" noProof="0" dirty="0" smtClean="0"/>
              <a:t> de una neurona a otra. Las fibras nerviosas periféricas involucradas en el dolor incluyen las fibras C de conducción lenta amielínicas y las fibras</a:t>
            </a:r>
            <a:r>
              <a:rPr lang="es-MX" noProof="0" dirty="0" smtClean="0"/>
              <a:t> A</a:t>
            </a:r>
            <a:r>
              <a:rPr lang="es-MX" noProof="0" dirty="0" smtClean="0">
                <a:sym typeface="Symbol" pitchFamily="18" charset="2"/>
              </a:rPr>
              <a:t> finamente mielinizadas.</a:t>
            </a:r>
          </a:p>
          <a:p>
            <a:r>
              <a:rPr lang="es-MX" noProof="0" dirty="0" smtClean="0">
                <a:sym typeface="Symbol" pitchFamily="18" charset="2"/>
              </a:rPr>
              <a:t>En</a:t>
            </a:r>
            <a:r>
              <a:rPr lang="es-MX" baseline="0" noProof="0" dirty="0" smtClean="0">
                <a:sym typeface="Symbol" pitchFamily="18" charset="2"/>
              </a:rPr>
              <a:t> las capas superficiales del asta dorsal, estas fibras realizan una conexión sináptica con las neuronas de segundo orden que transmiten los impulsos a través de la médula espinal al cerebro (vía de transmisión ascendente). En el cerebro, el tálamo y ciertas áreas corticales especificas son críticas para la experiencia sensorial del dolor. La transmisión y el procesamiento de los impulsos del dolor también es modulada por vías descendentes. </a:t>
            </a:r>
          </a:p>
          <a:p>
            <a:endParaRPr lang="es-MX" noProof="0" dirty="0" smtClean="0"/>
          </a:p>
          <a:p>
            <a:r>
              <a:rPr lang="es-MX" b="1" noProof="0" dirty="0" smtClean="0"/>
              <a:t>Referencia</a:t>
            </a:r>
          </a:p>
          <a:p>
            <a:r>
              <a:rPr lang="en-GB" dirty="0" smtClean="0"/>
              <a:t>Scholz J, Woolf  CJ. Can we conquer pain? </a:t>
            </a:r>
            <a:r>
              <a:rPr lang="en-GB" i="1" dirty="0" smtClean="0"/>
              <a:t>Nat Neurosci </a:t>
            </a:r>
            <a:r>
              <a:rPr lang="en-GB" dirty="0" smtClean="0"/>
              <a:t>2002; 5(Suppl):1062-7.</a:t>
            </a:r>
          </a:p>
          <a:p>
            <a:endParaRPr lang="en-GB" dirty="0" smtClean="0"/>
          </a:p>
          <a:p>
            <a:endParaRPr lang="en-US" dirty="0" smtClean="0"/>
          </a:p>
        </p:txBody>
      </p:sp>
      <p:sp>
        <p:nvSpPr>
          <p:cNvPr id="92164" name="Slide Image Placeholder 3"/>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3251286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CFCB16-967A-4847-88C1-53303C50BDCD}" type="slidenum">
              <a:rPr lang="en-GB">
                <a:solidFill>
                  <a:prstClr val="black"/>
                </a:solidFill>
              </a:rPr>
              <a:pPr/>
              <a:t>38</a:t>
            </a:fld>
            <a:endParaRPr lang="en-GB" dirty="0">
              <a:solidFill>
                <a:prstClr val="black"/>
              </a:solidFill>
            </a:endParaRPr>
          </a:p>
        </p:txBody>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MX" b="1" noProof="0" dirty="0" smtClean="0"/>
              <a:t>Notas del Expositor</a:t>
            </a:r>
          </a:p>
          <a:p>
            <a:endParaRPr lang="es-MX" b="1" noProof="0" dirty="0" smtClean="0"/>
          </a:p>
          <a:p>
            <a:r>
              <a:rPr lang="es-MX" noProof="0" dirty="0" smtClean="0"/>
              <a:t>La inflamación tiene lugar cuando el tejido dañado, las células inflamatorias</a:t>
            </a:r>
            <a:r>
              <a:rPr lang="es-MX" baseline="0" noProof="0" dirty="0" smtClean="0"/>
              <a:t> y/o las células tumorales liberan mediadores químicos inflamatorios, como las citoquinas, los factores de crecimiento, las cininas, las purinas, las aminas, los prostanoides y los iones. Algunos de estos mediadores activan directamente los nociceptores, provocando el dolor. Otros aumentan la capacidad de respuesta de los nociceptores, disminuyendo el umbral del dolor mientras sana el tejido dañado- un proceso conocido como sensibilización periférica. Esto a su vez cambia la capacidad de respuesta de las neuronas en el CNS, lo que es llamado sensibilización central. </a:t>
            </a:r>
          </a:p>
          <a:p>
            <a:endParaRPr lang="es-MX" noProof="0" dirty="0" smtClean="0"/>
          </a:p>
          <a:p>
            <a:r>
              <a:rPr lang="es-MX" b="1" noProof="0" dirty="0" smtClean="0"/>
              <a:t>Referencia</a:t>
            </a:r>
          </a:p>
          <a:p>
            <a:r>
              <a:rPr lang="en-GB" dirty="0" smtClean="0"/>
              <a:t>Scholz J, Woolf  CJ. Can we conquer pain? </a:t>
            </a:r>
            <a:r>
              <a:rPr lang="en-GB" i="1" dirty="0" smtClean="0"/>
              <a:t>Nat Neurosci </a:t>
            </a:r>
            <a:r>
              <a:rPr lang="en-GB" dirty="0" smtClean="0"/>
              <a:t>2002; 5(Suppl):1062-7.</a:t>
            </a:r>
          </a:p>
        </p:txBody>
      </p:sp>
      <p:sp>
        <p:nvSpPr>
          <p:cNvPr id="97284" name="Slide Image Placeholder 3"/>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335545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0754F6D-A6EF-4AD3-BBC4-4E3DD9FB8951}" type="slidenum">
              <a:rPr lang="en-GB">
                <a:solidFill>
                  <a:srgbClr val="000000"/>
                </a:solidFill>
              </a:rPr>
              <a:pPr>
                <a:defRPr/>
              </a:pPr>
              <a:t>39</a:t>
            </a:fld>
            <a:endParaRPr lang="en-GB" dirty="0">
              <a:solidFill>
                <a:srgbClr val="000000"/>
              </a:solidFill>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Notas del Expositor</a:t>
            </a:r>
          </a:p>
          <a:p>
            <a:pPr eaLnBrk="1" hangingPunct="1">
              <a:spcBef>
                <a:spcPct val="0"/>
              </a:spcBef>
            </a:pPr>
            <a:endParaRPr lang="es-MX" b="1" noProof="0" dirty="0" smtClean="0"/>
          </a:p>
          <a:p>
            <a:pPr eaLnBrk="1" hangingPunct="1">
              <a:spcBef>
                <a:spcPct val="0"/>
              </a:spcBef>
            </a:pPr>
            <a:r>
              <a:rPr lang="es-MX" noProof="0" dirty="0" smtClean="0"/>
              <a:t>Esta diapositiva describe algunas de las opciones de tratamiento para el dolor nociceptivo e inflamatorio,  indicando en cuál</a:t>
            </a:r>
            <a:r>
              <a:rPr lang="es-MX" baseline="0" noProof="0" dirty="0" smtClean="0"/>
              <a:t> vía </a:t>
            </a:r>
            <a:r>
              <a:rPr lang="es-MX" noProof="0" dirty="0" smtClean="0"/>
              <a:t>del dolor tienen efecto estos agentes.</a:t>
            </a:r>
          </a:p>
          <a:p>
            <a:pPr eaLnBrk="1" hangingPunct="1">
              <a:spcBef>
                <a:spcPct val="0"/>
              </a:spcBef>
            </a:pPr>
            <a:endParaRPr lang="es-MX" noProof="0" dirty="0" smtClean="0"/>
          </a:p>
          <a:p>
            <a:pPr eaLnBrk="1" hangingPunct="1">
              <a:spcBef>
                <a:spcPct val="0"/>
              </a:spcBef>
            </a:pPr>
            <a:r>
              <a:rPr lang="es-MX" b="1" noProof="0" dirty="0" smtClean="0"/>
              <a:t>Referencia</a:t>
            </a:r>
          </a:p>
          <a:p>
            <a:pPr eaLnBrk="1" hangingPunct="1">
              <a:spcBef>
                <a:spcPct val="0"/>
              </a:spcBef>
            </a:pPr>
            <a:r>
              <a:rPr lang="en-GB" dirty="0" smtClean="0"/>
              <a:t>Scholz J, Woolf  CJ. Can we conquer pain? </a:t>
            </a:r>
            <a:r>
              <a:rPr lang="en-GB" i="1" dirty="0" smtClean="0"/>
              <a:t>Nat Neurosci </a:t>
            </a:r>
            <a:r>
              <a:rPr lang="en-GB" dirty="0" smtClean="0"/>
              <a:t>2002; 5(Suppl):1062-7.</a:t>
            </a:r>
          </a:p>
          <a:p>
            <a:pPr eaLnBrk="1" hangingPunct="1">
              <a:spcBef>
                <a:spcPct val="0"/>
              </a:spcBef>
            </a:pPr>
            <a:endParaRPr lang="en-GB" dirty="0" smtClean="0"/>
          </a:p>
        </p:txBody>
      </p:sp>
    </p:spTree>
    <p:extLst>
      <p:ext uri="{BB962C8B-B14F-4D97-AF65-F5344CB8AC3E}">
        <p14:creationId xmlns:p14="http://schemas.microsoft.com/office/powerpoint/2010/main" val="217831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a:t>
            </a:r>
            <a:r>
              <a:rPr lang="es-MX" b="1" baseline="0" noProof="0" dirty="0" smtClean="0"/>
              <a:t> Expositor </a:t>
            </a:r>
            <a:endParaRPr lang="es-MX" b="1" noProof="0" dirty="0" smtClean="0"/>
          </a:p>
          <a:p>
            <a:r>
              <a:rPr lang="es-MX" b="0" noProof="0" dirty="0" smtClean="0"/>
              <a:t>Esta</a:t>
            </a:r>
            <a:r>
              <a:rPr lang="es-MX" b="0" baseline="0" noProof="0" dirty="0" smtClean="0"/>
              <a:t> diapositiva describe el flujo global de la presentación. </a:t>
            </a:r>
            <a:endParaRPr lang="es-MX" noProof="0"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4</a:t>
            </a:fld>
            <a:endParaRPr lang="en-CA" dirty="0"/>
          </a:p>
        </p:txBody>
      </p:sp>
    </p:spTree>
    <p:extLst>
      <p:ext uri="{BB962C8B-B14F-4D97-AF65-F5344CB8AC3E}">
        <p14:creationId xmlns:p14="http://schemas.microsoft.com/office/powerpoint/2010/main" val="582788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Expositor</a:t>
            </a:r>
          </a:p>
          <a:p>
            <a:endParaRPr lang="es-MX" b="1" noProof="0" dirty="0" smtClean="0"/>
          </a:p>
          <a:p>
            <a:r>
              <a:rPr lang="es-MX" b="0" noProof="0" dirty="0" smtClean="0"/>
              <a:t>Haga la pregunta mostrada en la diapositiva para estimular una discusión.</a:t>
            </a:r>
            <a:r>
              <a:rPr lang="es-MX" b="0" baseline="0" noProof="0" dirty="0" smtClean="0"/>
              <a:t> </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40</a:t>
            </a:fld>
            <a:endParaRPr lang="en-CA" dirty="0"/>
          </a:p>
        </p:txBody>
      </p:sp>
    </p:spTree>
    <p:extLst>
      <p:ext uri="{BB962C8B-B14F-4D97-AF65-F5344CB8AC3E}">
        <p14:creationId xmlns:p14="http://schemas.microsoft.com/office/powerpoint/2010/main" val="2855213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Notes Placeholder 2"/>
          <p:cNvSpPr>
            <a:spLocks noGrp="1"/>
          </p:cNvSpPr>
          <p:nvPr>
            <p:ph type="body" idx="1"/>
          </p:nvPr>
        </p:nvSpPr>
        <p:spPr>
          <a:xfrm>
            <a:off x="685800" y="4343400"/>
            <a:ext cx="5486400" cy="4669971"/>
          </a:xfrm>
        </p:spPr>
        <p:txBody>
          <a:bodyPr/>
          <a:lstStyle/>
          <a:p>
            <a:r>
              <a:rPr lang="es-MX" b="1" noProof="0" dirty="0" smtClean="0"/>
              <a:t>Notas del Expositor</a:t>
            </a:r>
          </a:p>
          <a:p>
            <a:endParaRPr lang="es-MX" b="1" noProof="0" dirty="0" smtClean="0"/>
          </a:p>
          <a:p>
            <a:r>
              <a:rPr lang="es-MX" noProof="0" dirty="0" smtClean="0"/>
              <a:t>Los AINES forman una amplia</a:t>
            </a:r>
            <a:r>
              <a:rPr lang="es-MX" baseline="0" noProof="0" dirty="0" smtClean="0"/>
              <a:t> clase de medicaciones que incluyen a los AINES y a los coxibs. Ambos, los AINES y los coxibs tienen un efecto analgésico inhibiendo la producción de prostaglandinas a través de la inhibición de la enzima COX-2. Sin embargo, mientras que los coxibs inhiben selectivamente a la COX-2, los AINES también inhiben a la enzima COX-1 expresada constitutivamente.  Los AINES utilizados comúnmente incluyen  ASA, diclofenaco, ibuprofeno y naproxeno, mientras que celecoxib y etoricoxib son coxibs. </a:t>
            </a:r>
          </a:p>
          <a:p>
            <a:endParaRPr lang="es-MX" noProof="0" dirty="0" smtClean="0"/>
          </a:p>
          <a:p>
            <a:r>
              <a:rPr lang="es-MX" b="1" noProof="0" dirty="0" smtClean="0"/>
              <a:t>Referencia</a:t>
            </a:r>
          </a:p>
          <a:p>
            <a:r>
              <a:rPr lang="en-US" dirty="0" smtClean="0"/>
              <a:t>Brune K. In: Kopf A, Patel NB (eds). </a:t>
            </a:r>
            <a:r>
              <a:rPr lang="en-US" i="1" dirty="0" smtClean="0"/>
              <a:t>Guide to Pain Management in Low-Resource Settings. </a:t>
            </a:r>
            <a:r>
              <a:rPr lang="en-US" dirty="0" smtClean="0"/>
              <a:t>International Association for the Study of Pain; Seattle, WA: 2010.</a:t>
            </a:r>
          </a:p>
          <a:p>
            <a:endParaRPr lang="en-US"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41</a:t>
            </a:fld>
            <a:endParaRPr lang="en-CA" dirty="0">
              <a:solidFill>
                <a:prstClr val="black"/>
              </a:solidFill>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885363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Notes Placeholder 2"/>
          <p:cNvSpPr>
            <a:spLocks noGrp="1"/>
          </p:cNvSpPr>
          <p:nvPr>
            <p:ph type="body" idx="1"/>
          </p:nvPr>
        </p:nvSpPr>
        <p:spPr>
          <a:xfrm>
            <a:off x="685800" y="4345214"/>
            <a:ext cx="5486400" cy="5598886"/>
          </a:xfrm>
        </p:spPr>
        <p:txBody>
          <a:bodyPr/>
          <a:lstStyle/>
          <a:p>
            <a:r>
              <a:rPr lang="es-MX" b="1" noProof="0" dirty="0" smtClean="0"/>
              <a:t>Notas del Expositor</a:t>
            </a:r>
          </a:p>
          <a:p>
            <a:endParaRPr lang="es-MX" b="1" noProof="0" dirty="0" smtClean="0"/>
          </a:p>
          <a:p>
            <a:r>
              <a:rPr lang="es-MX" noProof="0" dirty="0" smtClean="0"/>
              <a:t>Los nsNSAIDs y coxibs tienen efectos analgésicos periféricos y centrales. Un trauma</a:t>
            </a:r>
            <a:r>
              <a:rPr lang="es-MX" baseline="0" noProof="0" dirty="0" smtClean="0"/>
              <a:t> periférico desencadena la producción de COX-2 en la periferia y en el asta dorsal, que a su vez estimula la producción de prostaglandinas. Las prostaglandinas en la periferia aumentan la sensibilidad a los estímulos nocivos afectando al receptor de potencial transitorio del canal catiónico del </a:t>
            </a:r>
            <a:r>
              <a:rPr kumimoji="0" lang="es-MX" sz="1200" b="0" i="0" u="none" strike="noStrike" kern="1200" cap="none" spc="0" normalizeH="0" baseline="0" noProof="0" dirty="0" smtClean="0">
                <a:ln>
                  <a:noFill/>
                </a:ln>
                <a:solidFill>
                  <a:prstClr val="black"/>
                </a:solidFill>
                <a:effectLst/>
                <a:uLnTx/>
                <a:uFillTx/>
                <a:latin typeface="+mn-lt"/>
              </a:rPr>
              <a:t>miembro 1 de la </a:t>
            </a:r>
            <a:r>
              <a:rPr lang="es-MX" baseline="0" noProof="0" dirty="0" smtClean="0"/>
              <a:t>subfamilia V (TRPV1) en los nociceptores. En el asta dorsal, las prostaglandinas activan la proteína cinasa (PKA) que a su vez fosforila los canales de cloro asociados con el receptor de glicina, reduciendo la probabilidad de su apertura y haciendo a la neurona más excitable a los estímulos transmitidos por glutamato. Los </a:t>
            </a:r>
            <a:r>
              <a:rPr lang="es-MX" baseline="0" noProof="0" dirty="0" err="1" smtClean="0"/>
              <a:t>AINESne</a:t>
            </a:r>
            <a:r>
              <a:rPr lang="es-MX" baseline="0" noProof="0" dirty="0" smtClean="0"/>
              <a:t> y los coxibs inhiben la producción de prostaglandinas bloqueando la acción de la enzima COX-2. Sin embargo, mientras que los coxibs inhiben selectivamente a la COX-2, los </a:t>
            </a:r>
            <a:r>
              <a:rPr lang="es-MX" baseline="0" noProof="0" dirty="0" err="1" smtClean="0"/>
              <a:t>AINESne</a:t>
            </a:r>
            <a:r>
              <a:rPr lang="es-MX" baseline="0" noProof="0" dirty="0" smtClean="0"/>
              <a:t> también inhiben la enzima COX-1 expresada constitutivamente. </a:t>
            </a:r>
          </a:p>
          <a:p>
            <a:endParaRPr lang="es-MX" baseline="0" noProof="0" dirty="0" smtClean="0">
              <a:cs typeface="Arial" pitchFamily="34" charset="0"/>
            </a:endParaRPr>
          </a:p>
          <a:p>
            <a:r>
              <a:rPr lang="es-MX" b="1" baseline="0" noProof="0" dirty="0" smtClean="0">
                <a:cs typeface="Arial" pitchFamily="34" charset="0"/>
              </a:rPr>
              <a:t>Referencias</a:t>
            </a:r>
          </a:p>
          <a:p>
            <a:r>
              <a:rPr lang="en-US" dirty="0" smtClean="0">
                <a:cs typeface="Arial" pitchFamily="34" charset="0"/>
              </a:rPr>
              <a:t>Gastrosource</a:t>
            </a:r>
            <a:r>
              <a:rPr lang="en-US" dirty="0">
                <a:cs typeface="Arial" pitchFamily="34" charset="0"/>
              </a:rPr>
              <a:t>. </a:t>
            </a:r>
            <a:r>
              <a:rPr lang="en-US" i="1" dirty="0">
                <a:cs typeface="Arial" pitchFamily="34" charset="0"/>
              </a:rPr>
              <a:t>Non-steroidal Anti-inflammatory Drug (NSAID)-Associated Upper Gastrointestinal Side-Effects</a:t>
            </a:r>
            <a:r>
              <a:rPr lang="en-US" dirty="0">
                <a:cs typeface="Arial" pitchFamily="34" charset="0"/>
              </a:rPr>
              <a:t>. </a:t>
            </a:r>
            <a:r>
              <a:rPr lang="en-CA" dirty="0">
                <a:cs typeface="Arial" pitchFamily="34" charset="0"/>
              </a:rPr>
              <a:t>Available at:  </a:t>
            </a:r>
            <a:r>
              <a:rPr lang="en-CA" dirty="0">
                <a:cs typeface="Arial" pitchFamily="34" charset="0"/>
                <a:hlinkClick r:id="rId3"/>
              </a:rPr>
              <a:t>http://www.gastrosource.com/11674565?itemId=11674565</a:t>
            </a:r>
            <a:r>
              <a:rPr lang="en-CA" dirty="0">
                <a:cs typeface="Arial" pitchFamily="34" charset="0"/>
              </a:rPr>
              <a:t>. </a:t>
            </a:r>
            <a:r>
              <a:rPr lang="en-CA" dirty="0" smtClean="0">
                <a:cs typeface="Arial" pitchFamily="34" charset="0"/>
              </a:rPr>
              <a:t/>
            </a:r>
            <a:br>
              <a:rPr lang="en-CA" dirty="0" smtClean="0">
                <a:cs typeface="Arial" pitchFamily="34" charset="0"/>
              </a:rPr>
            </a:br>
            <a:r>
              <a:rPr lang="en-CA" dirty="0" smtClean="0">
                <a:cs typeface="Arial" pitchFamily="34" charset="0"/>
              </a:rPr>
              <a:t>Accessed</a:t>
            </a:r>
            <a:r>
              <a:rPr lang="en-CA" dirty="0">
                <a:cs typeface="Arial" pitchFamily="34" charset="0"/>
              </a:rPr>
              <a:t>: December 4, 2010.</a:t>
            </a:r>
          </a:p>
          <a:p>
            <a:r>
              <a:rPr lang="en-US" dirty="0">
                <a:cs typeface="Arial" pitchFamily="34" charset="0"/>
              </a:rPr>
              <a:t>Vane JR, Botting RM. </a:t>
            </a:r>
            <a:r>
              <a:rPr lang="en-US" dirty="0"/>
              <a:t>New insights into the mode of action of anti-inflammatory drugs.</a:t>
            </a:r>
            <a:r>
              <a:rPr lang="en-US" dirty="0">
                <a:cs typeface="Arial" pitchFamily="34" charset="0"/>
              </a:rPr>
              <a:t> </a:t>
            </a:r>
            <a:r>
              <a:rPr lang="en-US" i="1" dirty="0">
                <a:cs typeface="Arial" pitchFamily="34" charset="0"/>
              </a:rPr>
              <a:t>Inflamm Res</a:t>
            </a:r>
            <a:r>
              <a:rPr lang="en-US" dirty="0">
                <a:cs typeface="Arial" pitchFamily="34" charset="0"/>
              </a:rPr>
              <a:t> 1995; 44(1):1-10.</a:t>
            </a:r>
            <a:r>
              <a:rPr lang="en-CA" dirty="0">
                <a:cs typeface="Arial" pitchFamily="34" charset="0"/>
              </a:rPr>
              <a:t> </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42</a:t>
            </a:fld>
            <a:endParaRPr lang="en-CA" dirty="0">
              <a:solidFill>
                <a:prstClr val="black"/>
              </a:solidFill>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022140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586"/>
              </a:spcAft>
            </a:pPr>
            <a:r>
              <a:rPr lang="es-MX" b="1" noProof="0" dirty="0" smtClean="0"/>
              <a:t>Notas del Expositor</a:t>
            </a:r>
          </a:p>
          <a:p>
            <a:pPr>
              <a:spcAft>
                <a:spcPts val="586"/>
              </a:spcAft>
            </a:pPr>
            <a:endParaRPr lang="es-MX" b="1" noProof="0" dirty="0" smtClean="0"/>
          </a:p>
          <a:p>
            <a:pPr>
              <a:spcAft>
                <a:spcPts val="586"/>
              </a:spcAft>
            </a:pPr>
            <a:r>
              <a:rPr lang="es-MX" noProof="0" dirty="0" smtClean="0"/>
              <a:t>Esta diapositiva describe algunos efectos adversos asociados con los </a:t>
            </a:r>
            <a:r>
              <a:rPr lang="es-MX" noProof="0" dirty="0" err="1" smtClean="0"/>
              <a:t>AINESne</a:t>
            </a:r>
            <a:r>
              <a:rPr lang="es-MX" noProof="0" dirty="0" smtClean="0"/>
              <a:t> y coxibs. </a:t>
            </a:r>
          </a:p>
          <a:p>
            <a:pPr>
              <a:spcAft>
                <a:spcPts val="586"/>
              </a:spcAft>
            </a:pPr>
            <a:endParaRPr lang="es-MX" noProof="0" dirty="0" smtClean="0"/>
          </a:p>
          <a:p>
            <a:pPr>
              <a:spcAft>
                <a:spcPts val="586"/>
              </a:spcAft>
            </a:pPr>
            <a:r>
              <a:rPr lang="es-MX" b="1" noProof="0" dirty="0" smtClean="0"/>
              <a:t>Referencias</a:t>
            </a:r>
          </a:p>
          <a:p>
            <a:pPr>
              <a:spcAft>
                <a:spcPts val="586"/>
              </a:spcAft>
            </a:pPr>
            <a:r>
              <a:rPr lang="tr-TR" dirty="0" smtClean="0"/>
              <a:t>Clemett D, Goa KL. </a:t>
            </a:r>
            <a:r>
              <a:rPr lang="en-CA" dirty="0" smtClean="0"/>
              <a:t>Celecoxib: a review of its use in osteoarthritis, rheumatoid arthritis and acute pain. </a:t>
            </a:r>
            <a:r>
              <a:rPr lang="tr-TR" i="1" dirty="0" smtClean="0"/>
              <a:t>Drugs</a:t>
            </a:r>
            <a:r>
              <a:rPr lang="tr-TR" dirty="0" smtClean="0"/>
              <a:t> 2000; 59(4):957-80</a:t>
            </a:r>
            <a:r>
              <a:rPr lang="en-CA" dirty="0" smtClean="0"/>
              <a:t>.</a:t>
            </a:r>
          </a:p>
          <a:p>
            <a:pPr>
              <a:spcAft>
                <a:spcPts val="586"/>
              </a:spcAft>
            </a:pPr>
            <a:r>
              <a:rPr lang="tr-TR" dirty="0" smtClean="0"/>
              <a:t>Grosser T </a:t>
            </a:r>
            <a:r>
              <a:rPr lang="tr-TR" i="1" dirty="0" smtClean="0"/>
              <a:t>et al. </a:t>
            </a:r>
            <a:r>
              <a:rPr lang="tr-TR" dirty="0" smtClean="0"/>
              <a:t>In: Brunton L et al (eds). </a:t>
            </a:r>
            <a:r>
              <a:rPr lang="tr-TR" i="1" dirty="0" smtClean="0"/>
              <a:t>Goodman and Gilman’s The Pharmacological Basis of Therapeutics. </a:t>
            </a:r>
            <a:r>
              <a:rPr lang="tr-TR" dirty="0" smtClean="0"/>
              <a:t>12th ed. (online version). McGraw-Hill; New York, NY: 2010.</a:t>
            </a:r>
          </a:p>
          <a:p>
            <a:pPr>
              <a:spcAft>
                <a:spcPts val="586"/>
              </a:spcAft>
            </a:pPr>
            <a:endParaRPr lang="tr-TR" dirty="0"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039EC7A9-1EF5-4F33-BFD9-2D022170B42F}" type="slidenum">
              <a:rPr lang="en-US">
                <a:solidFill>
                  <a:prstClr val="black"/>
                </a:solidFill>
                <a:latin typeface="Calibri" pitchFamily="34" charset="0"/>
              </a:rPr>
              <a:pPr eaLnBrk="1" hangingPunct="1"/>
              <a:t>43</a:t>
            </a:fld>
            <a:endParaRPr lang="en-US" dirty="0">
              <a:solidFill>
                <a:prstClr val="black"/>
              </a:solidFill>
              <a:latin typeface="Calibri" pitchFamily="34" charset="0"/>
            </a:endParaRPr>
          </a:p>
        </p:txBody>
      </p:sp>
    </p:spTree>
    <p:extLst>
      <p:ext uri="{BB962C8B-B14F-4D97-AF65-F5344CB8AC3E}">
        <p14:creationId xmlns:p14="http://schemas.microsoft.com/office/powerpoint/2010/main" val="1281649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Expositor</a:t>
            </a:r>
          </a:p>
          <a:p>
            <a:endParaRPr lang="es-MX" b="1" noProof="0" dirty="0" smtClean="0"/>
          </a:p>
          <a:p>
            <a:r>
              <a:rPr lang="es-MX" b="0" noProof="0" dirty="0" smtClean="0"/>
              <a:t>Haga la pregunta mostrada en la diapositiva a los participantes para estimular una discusión.</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44</a:t>
            </a:fld>
            <a:endParaRPr lang="en-CA" dirty="0"/>
          </a:p>
        </p:txBody>
      </p:sp>
    </p:spTree>
    <p:extLst>
      <p:ext uri="{BB962C8B-B14F-4D97-AF65-F5344CB8AC3E}">
        <p14:creationId xmlns:p14="http://schemas.microsoft.com/office/powerpoint/2010/main" val="1811984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43000"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xfrm>
            <a:off x="692152" y="4350026"/>
            <a:ext cx="5494957" cy="55043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88" tIns="43895" rIns="87788" bIns="43895"/>
          <a:lstStyle/>
          <a:p>
            <a:pPr>
              <a:spcAft>
                <a:spcPts val="586"/>
              </a:spcAft>
            </a:pPr>
            <a:r>
              <a:rPr lang="es-MX" b="1" noProof="0" dirty="0" smtClean="0"/>
              <a:t>Notas del Expositor</a:t>
            </a:r>
          </a:p>
          <a:p>
            <a:pPr>
              <a:spcAft>
                <a:spcPts val="586"/>
              </a:spcAft>
            </a:pPr>
            <a:endParaRPr lang="es-MX" b="1" noProof="0" dirty="0" smtClean="0"/>
          </a:p>
          <a:p>
            <a:r>
              <a:rPr lang="es-MX" altLang="zh-CN" noProof="0" dirty="0" smtClean="0"/>
              <a:t>La mayoría  de los fármacos</a:t>
            </a:r>
            <a:r>
              <a:rPr lang="es-MX" altLang="zh-CN" baseline="0" noProof="0" dirty="0" smtClean="0"/>
              <a:t> antiinflamatorios se han asociado con efectos secundarios gastrointestinales. El daño a la mucosa gastrointestinal puede variar de lesiones endoscópicas sin manifestaciones clínicas a complicaciones serias gastrointestinales superiores que, en algunos casos, pueden ser fatales. Esta gráfica proporciona el riesgo relativo de varios factores de complicaciones gastrointestinales asociadas con los </a:t>
            </a:r>
            <a:r>
              <a:rPr lang="es-MX" altLang="zh-CN" baseline="0" noProof="0" dirty="0" err="1" smtClean="0"/>
              <a:t>AINESne</a:t>
            </a:r>
            <a:r>
              <a:rPr lang="es-MX" altLang="zh-CN" baseline="0" noProof="0" dirty="0" smtClean="0"/>
              <a:t>/ coxibs. La hemorragia gastrointestinal superior previa es el factor de pronóstico único más importante de futura hemorragia gastrointestinal superior. </a:t>
            </a:r>
          </a:p>
          <a:p>
            <a:endParaRPr lang="es-MX" altLang="zh-CN" noProof="0" dirty="0" smtClean="0"/>
          </a:p>
          <a:p>
            <a:pPr>
              <a:spcAft>
                <a:spcPts val="586"/>
              </a:spcAft>
            </a:pPr>
            <a:r>
              <a:rPr lang="es-MX" altLang="zh-CN" b="1" noProof="0" dirty="0" smtClean="0"/>
              <a:t>Referencias</a:t>
            </a:r>
          </a:p>
          <a:p>
            <a:pPr>
              <a:spcAft>
                <a:spcPts val="586"/>
              </a:spcAft>
            </a:pPr>
            <a:r>
              <a:rPr lang="en-CA" altLang="zh-CN" dirty="0" smtClean="0"/>
              <a:t>Bardou M, Barkun AN. Preventing the gastrointestinal adverse effects of nonsteroidal </a:t>
            </a:r>
            <a:br>
              <a:rPr lang="en-CA" altLang="zh-CN" dirty="0" smtClean="0"/>
            </a:br>
            <a:r>
              <a:rPr lang="en-CA" altLang="zh-CN" dirty="0" smtClean="0"/>
              <a:t>anti-inflammatory drugs: from risk factor identification to risk factor intervention. </a:t>
            </a:r>
            <a:br>
              <a:rPr lang="en-CA" altLang="zh-CN" dirty="0" smtClean="0"/>
            </a:br>
            <a:r>
              <a:rPr lang="en-CA" altLang="zh-CN" i="1" dirty="0" smtClean="0"/>
              <a:t>Joint Bone Spine </a:t>
            </a:r>
            <a:r>
              <a:rPr lang="en-CA" altLang="zh-CN" dirty="0" smtClean="0"/>
              <a:t>2010; 77(1):6-12. </a:t>
            </a:r>
          </a:p>
          <a:p>
            <a:pPr>
              <a:spcAft>
                <a:spcPts val="586"/>
              </a:spcAft>
            </a:pPr>
            <a:r>
              <a:rPr lang="en-CA" altLang="zh-CN" dirty="0" smtClean="0"/>
              <a:t>Gabriel SE </a:t>
            </a:r>
            <a:r>
              <a:rPr lang="en-CA" altLang="zh-CN" i="1" dirty="0" smtClean="0"/>
              <a:t>et al. </a:t>
            </a:r>
            <a:r>
              <a:rPr lang="en-CA" altLang="zh-CN" dirty="0" smtClean="0"/>
              <a:t>Risk for serious gastrointestinal complications related to use of nonsteroidal anti-inflammatory drugs. A meta-analysis. </a:t>
            </a:r>
            <a:r>
              <a:rPr lang="en-CA" altLang="zh-CN" i="1" dirty="0" smtClean="0"/>
              <a:t>Ann Intern Med </a:t>
            </a:r>
            <a:r>
              <a:rPr lang="en-CA" altLang="zh-CN" dirty="0" smtClean="0"/>
              <a:t>1991; 115(10):787-96.</a:t>
            </a:r>
          </a:p>
          <a:p>
            <a:pPr>
              <a:spcAft>
                <a:spcPts val="586"/>
              </a:spcAft>
            </a:pPr>
            <a:r>
              <a:rPr lang="en-CA" altLang="zh-CN" dirty="0" smtClean="0"/>
              <a:t>García Rodríguez LA, Hernández-Díaz S. The risk of upper gastrointestinal complications associated with nonsteroidal anti-inflammatory drugs, glucocorticoids, acetaminophen, and combinations of these agents. </a:t>
            </a:r>
            <a:r>
              <a:rPr lang="en-CA" altLang="zh-CN" i="1" dirty="0" smtClean="0"/>
              <a:t>Arthritis Res </a:t>
            </a:r>
            <a:r>
              <a:rPr lang="en-CA" altLang="zh-CN" dirty="0" smtClean="0"/>
              <a:t>2001; 3(2):98-101.</a:t>
            </a:r>
          </a:p>
          <a:p>
            <a:pPr>
              <a:spcAft>
                <a:spcPts val="586"/>
              </a:spcAft>
            </a:pPr>
            <a:r>
              <a:rPr lang="en-CA" altLang="zh-CN" dirty="0" smtClean="0"/>
              <a:t>García Rodríguez LA, Jick H. Risk of upper gastrointestinal bleeding and perforation associated with individual non-steroidal anti-inflammatory drugs. </a:t>
            </a:r>
            <a:r>
              <a:rPr lang="en-CA" altLang="zh-CN" i="1" dirty="0" smtClean="0"/>
              <a:t>Lancet </a:t>
            </a:r>
            <a:r>
              <a:rPr lang="en-CA" altLang="zh-CN" dirty="0" smtClean="0"/>
              <a:t>1994; 343(8900):769-72.</a:t>
            </a:r>
          </a:p>
          <a:p>
            <a:pPr>
              <a:spcAft>
                <a:spcPts val="586"/>
              </a:spcAft>
            </a:pPr>
            <a:endParaRPr lang="en-CA" altLang="zh-CN" dirty="0" smtClean="0"/>
          </a:p>
          <a:p>
            <a:pPr>
              <a:spcAft>
                <a:spcPts val="586"/>
              </a:spcAft>
            </a:pPr>
            <a:endParaRPr lang="en-CA" altLang="zh-CN" dirty="0" smtClean="0"/>
          </a:p>
          <a:p>
            <a:pPr>
              <a:spcAft>
                <a:spcPts val="586"/>
              </a:spcAft>
            </a:pPr>
            <a:endParaRPr lang="en-CA" altLang="zh-CN" dirty="0" smtClean="0"/>
          </a:p>
          <a:p>
            <a:pPr>
              <a:spcAft>
                <a:spcPts val="586"/>
              </a:spcAft>
            </a:pPr>
            <a:endParaRPr lang="en-CA" altLang="zh-CN" dirty="0" smtClean="0"/>
          </a:p>
        </p:txBody>
      </p:sp>
      <p:sp>
        <p:nvSpPr>
          <p:cNvPr id="4"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45</a:t>
            </a:fld>
            <a:endParaRPr lang="en-CA" dirty="0">
              <a:solidFill>
                <a:prstClr val="black"/>
              </a:solidFill>
            </a:endParaRPr>
          </a:p>
        </p:txBody>
      </p:sp>
    </p:spTree>
    <p:extLst>
      <p:ext uri="{BB962C8B-B14F-4D97-AF65-F5344CB8AC3E}">
        <p14:creationId xmlns:p14="http://schemas.microsoft.com/office/powerpoint/2010/main" val="3477039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xfrm>
            <a:off x="685800" y="4340596"/>
            <a:ext cx="5486400" cy="5306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88" tIns="43895" rIns="87788" bIns="43895"/>
          <a:lstStyle/>
          <a:p>
            <a:pPr>
              <a:spcAft>
                <a:spcPts val="586"/>
              </a:spcAft>
            </a:pPr>
            <a:r>
              <a:rPr lang="es-MX" b="1" noProof="0" dirty="0" smtClean="0"/>
              <a:t>Notas del Expositor</a:t>
            </a:r>
          </a:p>
          <a:p>
            <a:pPr>
              <a:spcAft>
                <a:spcPts val="586"/>
              </a:spcAft>
            </a:pPr>
            <a:endParaRPr lang="es-MX" b="1" noProof="0" dirty="0" smtClean="0"/>
          </a:p>
          <a:p>
            <a:pPr>
              <a:spcAft>
                <a:spcPts val="586"/>
              </a:spcAft>
            </a:pPr>
            <a:r>
              <a:rPr lang="es-MX" altLang="zh-CN" noProof="0" dirty="0" smtClean="0"/>
              <a:t>En 2006, la Tercera Conferencia</a:t>
            </a:r>
            <a:r>
              <a:rPr lang="es-MX" altLang="zh-CN" baseline="0" noProof="0" dirty="0" smtClean="0"/>
              <a:t> de Consenso Canadiense recomendó que todos los pacientes con ASA  que reciban una prescripción de coxib o un </a:t>
            </a:r>
            <a:r>
              <a:rPr lang="es-MX" altLang="zh-CN" baseline="0" noProof="0" dirty="0" err="1" smtClean="0"/>
              <a:t>AINESne</a:t>
            </a:r>
            <a:r>
              <a:rPr lang="es-MX" altLang="zh-CN" baseline="0" noProof="0" dirty="0" smtClean="0"/>
              <a:t> también deben recibir un PPI, sin importar el nivel de riesgo gastrointestinal. Mientras que esta recomendación provocó controversia, la justificación fue que el ASA es prescrito a los pacientes con comorbilidades que son por sí mismas factores de riesgo gastrointestinal. Cabe resaltar que algunos pacientes pueden tomar ASA porque creen que es benéfico sin necesariamente tener ninguna comorbilidad.</a:t>
            </a:r>
          </a:p>
          <a:p>
            <a:pPr>
              <a:spcAft>
                <a:spcPts val="586"/>
              </a:spcAft>
            </a:pPr>
            <a:endParaRPr lang="es-MX" altLang="zh-CN" noProof="0" dirty="0" smtClean="0"/>
          </a:p>
          <a:p>
            <a:pPr>
              <a:spcAft>
                <a:spcPts val="586"/>
              </a:spcAft>
            </a:pPr>
            <a:r>
              <a:rPr lang="es-MX" altLang="zh-CN" b="1" noProof="0" dirty="0" smtClean="0"/>
              <a:t>Referencia</a:t>
            </a:r>
          </a:p>
          <a:p>
            <a:pPr>
              <a:spcAft>
                <a:spcPts val="586"/>
              </a:spcAft>
            </a:pPr>
            <a:r>
              <a:rPr lang="en-CA" altLang="zh-CN" dirty="0" smtClean="0"/>
              <a:t>Tannenbaum H </a:t>
            </a:r>
            <a:r>
              <a:rPr lang="en-CA" altLang="zh-CN" i="1" dirty="0" smtClean="0"/>
              <a:t>et al. </a:t>
            </a:r>
            <a:r>
              <a:rPr lang="en-CA" altLang="zh-CN" dirty="0" smtClean="0"/>
              <a:t>An evidence-based approach to prescribing nonsteroidal antiinflammatory drugs. Third Canadian Consensus Conference. </a:t>
            </a:r>
            <a:r>
              <a:rPr lang="en-CA" altLang="zh-CN" i="1" dirty="0" smtClean="0"/>
              <a:t>J Rheumatol </a:t>
            </a:r>
            <a:r>
              <a:rPr lang="en-CA" altLang="zh-CN" dirty="0" smtClean="0"/>
              <a:t>2006; 33(1):140-57.</a:t>
            </a:r>
          </a:p>
          <a:p>
            <a:pPr>
              <a:spcAft>
                <a:spcPts val="586"/>
              </a:spcAft>
            </a:pPr>
            <a:endParaRPr lang="en-CA" altLang="zh-CN" dirty="0" smtClean="0"/>
          </a:p>
          <a:p>
            <a:pPr>
              <a:spcAft>
                <a:spcPts val="586"/>
              </a:spcAft>
            </a:pPr>
            <a:endParaRPr lang="en-CA" altLang="zh-CN" dirty="0" smtClean="0"/>
          </a:p>
          <a:p>
            <a:pPr>
              <a:spcAft>
                <a:spcPts val="586"/>
              </a:spcAft>
            </a:pPr>
            <a:endParaRPr lang="en-CA" altLang="zh-CN" dirty="0" smtClean="0"/>
          </a:p>
        </p:txBody>
      </p:sp>
      <p:sp>
        <p:nvSpPr>
          <p:cNvPr id="4"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46</a:t>
            </a:fld>
            <a:endParaRPr lang="en-CA" dirty="0">
              <a:solidFill>
                <a:prstClr val="black"/>
              </a:solidFill>
            </a:endParaRPr>
          </a:p>
        </p:txBody>
      </p:sp>
    </p:spTree>
    <p:extLst>
      <p:ext uri="{BB962C8B-B14F-4D97-AF65-F5344CB8AC3E}">
        <p14:creationId xmlns:p14="http://schemas.microsoft.com/office/powerpoint/2010/main" val="2502836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Notes Placeholder 2"/>
          <p:cNvSpPr>
            <a:spLocks noGrp="1"/>
          </p:cNvSpPr>
          <p:nvPr>
            <p:ph type="body" idx="1"/>
          </p:nvPr>
        </p:nvSpPr>
        <p:spPr>
          <a:xfrm>
            <a:off x="685800" y="4359728"/>
            <a:ext cx="5486400" cy="5323114"/>
          </a:xfrm>
        </p:spPr>
        <p:txBody>
          <a:bodyPr/>
          <a:lstStyle/>
          <a:p>
            <a:r>
              <a:rPr lang="es-MX" sz="1000" b="1" noProof="0" dirty="0" smtClean="0"/>
              <a:t>Notas del Expositor</a:t>
            </a:r>
          </a:p>
          <a:p>
            <a:endParaRPr lang="es-MX" sz="1000" b="1" noProof="0" dirty="0" smtClean="0"/>
          </a:p>
          <a:p>
            <a:r>
              <a:rPr lang="es-MX" sz="1000" noProof="0" dirty="0" smtClean="0"/>
              <a:t>Los  analgésicos opioides producen su efecto analgésico</a:t>
            </a:r>
            <a:r>
              <a:rPr lang="es-MX" sz="1000" baseline="0" noProof="0" dirty="0" smtClean="0"/>
              <a:t> mimetizando las acciones de los péptidos endógenos producidos en respuesta a los estímulos nocivos, como las endorfinas, las encefalinas y las dinorfinas, y uniéndose a los receptores opioides endógenos (conocidos como receptores mu, kappa y delta) que están presentes centralmente y periféricamente. Hay cuatro clases principales de analgésicos opioides:</a:t>
            </a:r>
          </a:p>
          <a:p>
            <a:endParaRPr lang="es-MX" sz="1000" baseline="0" noProof="0" dirty="0" smtClean="0"/>
          </a:p>
          <a:p>
            <a:pPr marL="228600" indent="-228600">
              <a:buAutoNum type="arabicPeriod"/>
            </a:pPr>
            <a:r>
              <a:rPr lang="es-MX" sz="1000" baseline="0" noProof="0" dirty="0" smtClean="0"/>
              <a:t>Agonistas opioides, la clase más común, se une a y estimula a los receptores opioides.</a:t>
            </a:r>
          </a:p>
          <a:p>
            <a:pPr marL="228600" indent="-228600">
              <a:buAutoNum type="arabicPeriod"/>
            </a:pPr>
            <a:r>
              <a:rPr lang="es-MX" sz="1000" baseline="0" noProof="0" dirty="0" smtClean="0"/>
              <a:t>Los agonistas parciales, como la buprenorfina, tienen alta afinidad pero un efecto agonista bajo en el receptor mu, y un gran efecto antagonista en el receptor kappa. Por lo tanto, dichos agentes tienen un tope de su efecto analgésico, pero la acción antagonista permite su uso en la desintoxicación por abuso de opioides, disuasión y mantenimiento.</a:t>
            </a:r>
          </a:p>
          <a:p>
            <a:pPr marL="228600" indent="-228600">
              <a:buAutoNum type="arabicPeriod"/>
            </a:pPr>
            <a:r>
              <a:rPr lang="es-MX" sz="1000" baseline="0" noProof="0" dirty="0" smtClean="0"/>
              <a:t>En contraste, los agonistas-antagonistas opioides son antagonistas funcionales del receptor mu y agonistas del receptor kappa. Como los agonistas parciales, estos tienen un tope para su efecto analgésico, más allá del cual al aumentar la dosificación solo se incrementa el efecto colateral opioide. </a:t>
            </a:r>
          </a:p>
          <a:p>
            <a:pPr marL="228600" indent="-228600">
              <a:buAutoNum type="arabicPeriod"/>
            </a:pPr>
            <a:r>
              <a:rPr lang="es-MX" sz="1000" baseline="0" noProof="0" dirty="0" smtClean="0"/>
              <a:t>Los antagonistas opioides tienen una gran afinidad por los receptores mu, pero carecen de cualquier actividad activadora. </a:t>
            </a:r>
          </a:p>
          <a:p>
            <a:pPr marL="228600" indent="-228600">
              <a:buAutoNum type="arabicPeriod"/>
            </a:pPr>
            <a:endParaRPr lang="es-MX" sz="1000" baseline="0" noProof="0" dirty="0" smtClean="0"/>
          </a:p>
          <a:p>
            <a:pPr marL="228600" indent="-228600">
              <a:buNone/>
            </a:pPr>
            <a:r>
              <a:rPr lang="es-MX" sz="1000" dirty="0" smtClean="0"/>
              <a:t>Finalmente, el tramadol es considerado un opioide atípico, ya que tiene actividades</a:t>
            </a:r>
            <a:r>
              <a:rPr lang="es-MX" sz="1000" baseline="0" dirty="0" smtClean="0"/>
              <a:t> con el ácido gamma-amino-butírico central (GABA), las catecolaminas y </a:t>
            </a:r>
            <a:r>
              <a:rPr lang="es-MX" sz="1000" baseline="0" dirty="0" err="1" smtClean="0"/>
              <a:t>serotoninérgicas</a:t>
            </a:r>
            <a:r>
              <a:rPr lang="es-MX" sz="1000" baseline="0" dirty="0" smtClean="0"/>
              <a:t>, además de ser un agonista parcial mu.</a:t>
            </a:r>
          </a:p>
          <a:p>
            <a:pPr marL="228600" indent="-228600">
              <a:buNone/>
            </a:pPr>
            <a:endParaRPr lang="es-MX" sz="1000" dirty="0" smtClean="0"/>
          </a:p>
          <a:p>
            <a:r>
              <a:rPr lang="es-MX" sz="1000" b="1" dirty="0" smtClean="0"/>
              <a:t>Referencias</a:t>
            </a:r>
          </a:p>
          <a:p>
            <a:r>
              <a:rPr lang="en-US" sz="1000" dirty="0" smtClean="0"/>
              <a:t>Reisine </a:t>
            </a:r>
            <a:r>
              <a:rPr lang="en-US" sz="1000" dirty="0"/>
              <a:t>T, Pasternak G. In: Hardman JG et al (eds). </a:t>
            </a:r>
            <a:r>
              <a:rPr lang="en-US" sz="1000" i="1" dirty="0"/>
              <a:t>Goodman and Gilman’s: The Pharmacological Basics of Therapeutics. </a:t>
            </a:r>
            <a:r>
              <a:rPr lang="en-US" sz="1000" dirty="0"/>
              <a:t>9th ed. McGraw-Hill; New York, NY: 1996.</a:t>
            </a:r>
          </a:p>
          <a:p>
            <a:r>
              <a:rPr lang="fr-FR" sz="1000" dirty="0"/>
              <a:t>Scholz J, Woolf  CJ. Can we conquer pain? </a:t>
            </a:r>
            <a:r>
              <a:rPr lang="fr-FR" sz="1000" i="1" dirty="0"/>
              <a:t>Nat Neurosci </a:t>
            </a:r>
            <a:r>
              <a:rPr lang="fr-FR" sz="1000" dirty="0"/>
              <a:t>2002; 5(Suppl):1062-7.</a:t>
            </a:r>
          </a:p>
          <a:p>
            <a:r>
              <a:rPr lang="en-US" sz="1000" dirty="0"/>
              <a:t>Trescot AM </a:t>
            </a:r>
            <a:r>
              <a:rPr lang="en-US" sz="1000" i="1" dirty="0"/>
              <a:t>et al. </a:t>
            </a:r>
            <a:r>
              <a:rPr lang="en-US" sz="1000" dirty="0"/>
              <a:t>Opioid pharmacology. </a:t>
            </a:r>
            <a:r>
              <a:rPr lang="en-US" sz="1000" i="1" dirty="0"/>
              <a:t>Pain Physician </a:t>
            </a:r>
            <a:r>
              <a:rPr lang="en-US" sz="1000" dirty="0"/>
              <a:t>2008; 11(2 Suppl):S133-53.</a:t>
            </a:r>
          </a:p>
          <a:p>
            <a:endParaRPr lang="en-GB" sz="1000" dirty="0"/>
          </a:p>
        </p:txBody>
      </p:sp>
      <p:sp>
        <p:nvSpPr>
          <p:cNvPr id="860163" name="Slide Number Placeholder 3"/>
          <p:cNvSpPr>
            <a:spLocks noGrp="1"/>
          </p:cNvSpPr>
          <p:nvPr>
            <p:ph type="sldNum" sz="quarter" idx="5"/>
          </p:nvPr>
        </p:nvSpPr>
        <p:spPr/>
        <p:txBody>
          <a:bodyPr/>
          <a:lstStyle/>
          <a:p>
            <a:fld id="{9541CB41-919A-41B4-A4B9-A0EC46E51BE9}" type="slidenum">
              <a:rPr lang="en-US" smtClean="0">
                <a:solidFill>
                  <a:prstClr val="black"/>
                </a:solidFill>
              </a:rPr>
              <a:pPr/>
              <a:t>47</a:t>
            </a:fld>
            <a:endParaRPr lang="en-US" dirty="0" smtClean="0">
              <a:solidFill>
                <a:prstClr val="black"/>
              </a:solidFill>
            </a:endParaRP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37534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a:t>
            </a:r>
            <a:r>
              <a:rPr lang="es-MX" b="1" baseline="0" noProof="0" dirty="0" smtClean="0"/>
              <a:t> del Expositor</a:t>
            </a:r>
          </a:p>
          <a:p>
            <a:endParaRPr lang="es-MX" b="1" noProof="0" dirty="0" smtClean="0"/>
          </a:p>
          <a:p>
            <a:r>
              <a:rPr lang="es-MX" b="0" noProof="0" dirty="0" smtClean="0"/>
              <a:t>Haga la pregunta mostrada</a:t>
            </a:r>
            <a:r>
              <a:rPr lang="es-MX" b="0" baseline="0" noProof="0" dirty="0" smtClean="0"/>
              <a:t> en la diapositiva a los participantes para estimular la discusión.</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48</a:t>
            </a:fld>
            <a:endParaRPr lang="en-CA" dirty="0"/>
          </a:p>
        </p:txBody>
      </p:sp>
    </p:spTree>
    <p:extLst>
      <p:ext uri="{BB962C8B-B14F-4D97-AF65-F5344CB8AC3E}">
        <p14:creationId xmlns:p14="http://schemas.microsoft.com/office/powerpoint/2010/main" val="2760438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3" name="Rectangle 3"/>
          <p:cNvSpPr>
            <a:spLocks noGrp="1" noChangeArrowheads="1"/>
          </p:cNvSpPr>
          <p:nvPr>
            <p:ph type="body" idx="1"/>
          </p:nvPr>
        </p:nvSpPr>
        <p:spPr bwMode="auto">
          <a:xfrm>
            <a:off x="692696" y="4336066"/>
            <a:ext cx="5494413" cy="3916180"/>
          </a:xfrm>
          <a:solidFill>
            <a:srgbClr val="FFFFFF"/>
          </a:solidFill>
          <a:ln>
            <a:noFill/>
            <a:miter lim="800000"/>
            <a:headEnd/>
            <a:tailEnd/>
          </a:ln>
        </p:spPr>
        <p:txBody>
          <a:bodyPr/>
          <a:lstStyle/>
          <a:p>
            <a:pPr>
              <a:spcBef>
                <a:spcPct val="0"/>
              </a:spcBef>
              <a:spcAft>
                <a:spcPts val="586"/>
              </a:spcAft>
              <a:defRPr/>
            </a:pPr>
            <a:r>
              <a:rPr lang="es-MX" b="1" noProof="0" dirty="0" smtClean="0"/>
              <a:t>Notas del Expositor</a:t>
            </a:r>
          </a:p>
          <a:p>
            <a:pPr>
              <a:spcBef>
                <a:spcPct val="0"/>
              </a:spcBef>
              <a:spcAft>
                <a:spcPts val="586"/>
              </a:spcAft>
              <a:defRPr/>
            </a:pPr>
            <a:endParaRPr lang="es-MX" b="1" noProof="0" dirty="0" smtClean="0"/>
          </a:p>
          <a:p>
            <a:pPr>
              <a:spcBef>
                <a:spcPct val="0"/>
              </a:spcBef>
              <a:spcAft>
                <a:spcPts val="586"/>
              </a:spcAft>
              <a:defRPr/>
            </a:pPr>
            <a:r>
              <a:rPr lang="es-MX" noProof="0" dirty="0" smtClean="0"/>
              <a:t>El uso de opioides en el manejo del dolor puede asociarse</a:t>
            </a:r>
            <a:r>
              <a:rPr lang="es-MX" baseline="0" noProof="0" dirty="0" smtClean="0"/>
              <a:t> con diversos efectos adversos, como se muestra en esta diapositiva. Los efectos colaterales gastrointestinales pueden incluir nausea, vómito y estreñimiento, mientras que los efectos del sistema nervioso central pueden incluir deterioro de la función cognitiva, sedación, desfallecimiento y mareo. La depresión respiratoria, hipotensión ortostática, desmayos, </a:t>
            </a:r>
            <a:r>
              <a:rPr lang="es-MX" noProof="0" dirty="0" smtClean="0"/>
              <a:t>u</a:t>
            </a:r>
            <a:r>
              <a:rPr lang="es-MX" baseline="0" noProof="0" dirty="0" smtClean="0"/>
              <a:t>rticaria, miosis, sudoración y retención urinaria son otros de los efectos adversos de los opioides.</a:t>
            </a:r>
          </a:p>
          <a:p>
            <a:pPr>
              <a:spcBef>
                <a:spcPct val="0"/>
              </a:spcBef>
              <a:spcAft>
                <a:spcPts val="586"/>
              </a:spcAft>
              <a:defRPr/>
            </a:pPr>
            <a:endParaRPr lang="es-MX" noProof="0" dirty="0" smtClean="0"/>
          </a:p>
          <a:p>
            <a:pPr>
              <a:spcBef>
                <a:spcPct val="0"/>
              </a:spcBef>
              <a:spcAft>
                <a:spcPts val="586"/>
              </a:spcAft>
              <a:defRPr/>
            </a:pPr>
            <a:r>
              <a:rPr lang="es-MX" b="1" noProof="0" dirty="0" smtClean="0"/>
              <a:t>Referencias</a:t>
            </a:r>
          </a:p>
          <a:p>
            <a:pPr>
              <a:spcBef>
                <a:spcPct val="0"/>
              </a:spcBef>
              <a:spcAft>
                <a:spcPts val="586"/>
              </a:spcAft>
              <a:defRPr/>
            </a:pPr>
            <a:r>
              <a:rPr lang="en-CA" dirty="0" smtClean="0"/>
              <a:t>Moreland LW, St Clair EW. The use of analgesics in the management of pain in rheumatic diseases. </a:t>
            </a:r>
            <a:r>
              <a:rPr lang="en-CA" i="1" dirty="0" smtClean="0"/>
              <a:t>Rheum Dis Clin North Am</a:t>
            </a:r>
            <a:r>
              <a:rPr lang="en-CA" dirty="0" smtClean="0"/>
              <a:t> 1999; 25(1):153-91.</a:t>
            </a:r>
          </a:p>
          <a:p>
            <a:pPr fontAlgn="base">
              <a:spcBef>
                <a:spcPct val="0"/>
              </a:spcBef>
              <a:spcAft>
                <a:spcPts val="586"/>
              </a:spcAft>
            </a:pPr>
            <a:r>
              <a:rPr lang="en-US" dirty="0" smtClean="0">
                <a:latin typeface="Calibri" pitchFamily="34" charset="0"/>
              </a:rPr>
              <a:t>Yaksh TL, Wallace MS. </a:t>
            </a:r>
            <a:r>
              <a:rPr lang="sv-SE" dirty="0" smtClean="0">
                <a:latin typeface="Calibri" pitchFamily="34" charset="0"/>
              </a:rPr>
              <a:t>In:</a:t>
            </a:r>
            <a:r>
              <a:rPr lang="sv-SE" i="1" dirty="0" smtClean="0">
                <a:latin typeface="Calibri" pitchFamily="34" charset="0"/>
              </a:rPr>
              <a:t> </a:t>
            </a:r>
            <a:r>
              <a:rPr lang="sv-SE" dirty="0" smtClean="0">
                <a:latin typeface="Calibri" pitchFamily="34" charset="0"/>
              </a:rPr>
              <a:t>Brunton L </a:t>
            </a:r>
            <a:r>
              <a:rPr lang="sv-SE" i="1" dirty="0" smtClean="0">
                <a:latin typeface="Calibri" pitchFamily="34" charset="0"/>
              </a:rPr>
              <a:t>et al </a:t>
            </a:r>
            <a:r>
              <a:rPr lang="sv-SE" dirty="0" smtClean="0">
                <a:latin typeface="Calibri" pitchFamily="34" charset="0"/>
              </a:rPr>
              <a:t>(eds). </a:t>
            </a:r>
            <a:r>
              <a:rPr lang="en-US" i="1" dirty="0" smtClean="0">
                <a:latin typeface="Calibri" pitchFamily="34" charset="0"/>
              </a:rPr>
              <a:t>Goodman and Gilman’s </a:t>
            </a:r>
            <a:br>
              <a:rPr lang="en-US" i="1" dirty="0" smtClean="0">
                <a:latin typeface="Calibri" pitchFamily="34" charset="0"/>
              </a:rPr>
            </a:br>
            <a:r>
              <a:rPr lang="en-US" i="1" dirty="0" smtClean="0">
                <a:latin typeface="Calibri" pitchFamily="34" charset="0"/>
              </a:rPr>
              <a:t>The Pharmacological Basis of Therapeutics</a:t>
            </a:r>
            <a:r>
              <a:rPr lang="en-US" dirty="0" smtClean="0">
                <a:latin typeface="Calibri" pitchFamily="34" charset="0"/>
              </a:rPr>
              <a:t>. 12th ed. (online version). </a:t>
            </a:r>
            <a:br>
              <a:rPr lang="en-US" dirty="0" smtClean="0">
                <a:latin typeface="Calibri" pitchFamily="34" charset="0"/>
              </a:rPr>
            </a:br>
            <a:r>
              <a:rPr lang="en-US" dirty="0" smtClean="0">
                <a:latin typeface="Calibri" pitchFamily="34" charset="0"/>
              </a:rPr>
              <a:t>McGraw-Hill; New York, NY: 2010.</a:t>
            </a:r>
            <a:endParaRPr lang="en-US" dirty="0">
              <a:latin typeface="Calibri" pitchFamily="34" charset="0"/>
            </a:endParaRPr>
          </a:p>
        </p:txBody>
      </p:sp>
      <p:sp>
        <p:nvSpPr>
          <p:cNvPr id="195592" name="Rectangle 4"/>
          <p:cNvSpPr>
            <a:spLocks noChangeArrowheads="1"/>
          </p:cNvSpPr>
          <p:nvPr/>
        </p:nvSpPr>
        <p:spPr bwMode="black">
          <a:xfrm>
            <a:off x="165101" y="2621720"/>
            <a:ext cx="723900" cy="1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6196" eaLnBrk="0" fontAlgn="base" hangingPunct="0">
              <a:spcBef>
                <a:spcPct val="0"/>
              </a:spcBef>
              <a:spcAft>
                <a:spcPct val="0"/>
              </a:spcAft>
              <a:buClr>
                <a:srgbClr val="000000"/>
              </a:buClr>
              <a:buSzPct val="80000"/>
            </a:pPr>
            <a:endParaRPr lang="tr-TR" sz="1000">
              <a:solidFill>
                <a:srgbClr val="000000"/>
              </a:solidFill>
              <a:latin typeface="Arial" pitchFamily="34" charset="0"/>
              <a:ea typeface="SimSun" pitchFamily="2" charset="-122"/>
            </a:endParaRPr>
          </a:p>
        </p:txBody>
      </p:sp>
      <p:sp>
        <p:nvSpPr>
          <p:cNvPr id="5"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49</a:t>
            </a:fld>
            <a:endParaRPr lang="en-CA" dirty="0">
              <a:solidFill>
                <a:prstClr val="black"/>
              </a:solidFill>
            </a:endParaRPr>
          </a:p>
        </p:txBody>
      </p:sp>
    </p:spTree>
    <p:extLst>
      <p:ext uri="{BB962C8B-B14F-4D97-AF65-F5344CB8AC3E}">
        <p14:creationId xmlns:p14="http://schemas.microsoft.com/office/powerpoint/2010/main" val="45843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CBE91E-FE59-417E-ABDC-DDC91E77ACED}" type="slidenum">
              <a:rPr lang="en-US">
                <a:solidFill>
                  <a:prstClr val="black"/>
                </a:solidFill>
              </a:rPr>
              <a:pPr fontAlgn="base">
                <a:spcBef>
                  <a:spcPct val="0"/>
                </a:spcBef>
                <a:spcAft>
                  <a:spcPct val="0"/>
                </a:spcAft>
                <a:defRPr/>
              </a:pPr>
              <a:t>5</a:t>
            </a:fld>
            <a:endParaRPr lang="en-US" dirty="0">
              <a:solidFill>
                <a:prstClr val="black"/>
              </a:solidFill>
            </a:endParaRPr>
          </a:p>
        </p:txBody>
      </p:sp>
      <p:sp>
        <p:nvSpPr>
          <p:cNvPr id="32771" name="Rectangle 2"/>
          <p:cNvSpPr>
            <a:spLocks noGrp="1" noRot="1" noChangeAspect="1" noChangeArrowheads="1" noTextEdit="1"/>
          </p:cNvSpPr>
          <p:nvPr>
            <p:ph type="sldImg"/>
          </p:nvPr>
        </p:nvSpPr>
        <p:spPr bwMode="auto">
          <a:xfrm>
            <a:off x="1144588" y="685800"/>
            <a:ext cx="4568825" cy="3427413"/>
          </a:xfrm>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685800" y="4341364"/>
            <a:ext cx="5500688" cy="3884612"/>
          </a:xfrm>
          <a:solidFill>
            <a:srgbClr val="FFFFFF"/>
          </a:solidFill>
        </p:spPr>
        <p:txBody>
          <a:bodyPr wrap="square" lIns="91204" tIns="45601" rIns="91204" bIns="45601" numCol="1" anchor="t" anchorCtr="0" compatLnSpc="1">
            <a:prstTxWarp prst="textNoShape">
              <a:avLst/>
            </a:prstTxWarp>
          </a:bodyPr>
          <a:lstStyle/>
          <a:p>
            <a:pPr eaLnBrk="1" hangingPunct="1">
              <a:spcBef>
                <a:spcPct val="0"/>
              </a:spcBef>
            </a:pPr>
            <a:r>
              <a:rPr lang="es-MX" b="1" noProof="0" dirty="0" smtClean="0"/>
              <a:t>Notas del Expositor</a:t>
            </a:r>
          </a:p>
          <a:p>
            <a:pPr eaLnBrk="1" hangingPunct="1">
              <a:spcBef>
                <a:spcPct val="0"/>
              </a:spcBef>
            </a:pPr>
            <a:endParaRPr lang="es-MX" b="1" noProof="0" dirty="0" smtClean="0"/>
          </a:p>
          <a:p>
            <a:pPr eaLnBrk="1" hangingPunct="1">
              <a:spcBef>
                <a:spcPct val="0"/>
              </a:spcBef>
            </a:pPr>
            <a:r>
              <a:rPr lang="es-MX" b="0" noProof="0" dirty="0" smtClean="0"/>
              <a:t>En el año 2000,</a:t>
            </a:r>
            <a:r>
              <a:rPr lang="es-MX" b="0" baseline="0" noProof="0" dirty="0" smtClean="0"/>
              <a:t> la Comisión Conjunta sobre Acreditación de las Organizaciones de Atención a la Salud (JCAHO) dio a conocer nuevos estándares del manejo del dolor. Como concepto central a estos estándares nuevos estaba el concepto de dolor como el quinto signo vital -algo que debe ser monitorizado de manera regular en todos los pacientes. Aunque existe alguna controversia sobre si el dolor debe ser de hecho monitorizado en cada visita, como la presión arterial, este concepto pone en evidencia la importancia fundamental del dolor en el cuidado del paciente. </a:t>
            </a:r>
          </a:p>
          <a:p>
            <a:pPr eaLnBrk="1" hangingPunct="1">
              <a:spcBef>
                <a:spcPct val="0"/>
              </a:spcBef>
            </a:pPr>
            <a:endParaRPr lang="en-CA" b="0" baseline="0" dirty="0" smtClean="0"/>
          </a:p>
          <a:p>
            <a:pPr eaLnBrk="1" hangingPunct="1">
              <a:spcBef>
                <a:spcPct val="0"/>
              </a:spcBef>
            </a:pPr>
            <a:r>
              <a:rPr lang="es-MX" b="1" baseline="0" noProof="0" dirty="0" smtClean="0"/>
              <a:t>Referencia</a:t>
            </a:r>
          </a:p>
          <a:p>
            <a:pPr defTabSz="914350">
              <a:spcBef>
                <a:spcPct val="0"/>
              </a:spcBef>
              <a:spcAft>
                <a:spcPts val="0"/>
              </a:spcAft>
              <a:defRPr/>
            </a:pPr>
            <a:r>
              <a:rPr lang="en-US" dirty="0" smtClean="0">
                <a:cs typeface="Calibri"/>
              </a:rPr>
              <a:t>Phillips </a:t>
            </a:r>
            <a:r>
              <a:rPr lang="en-US" dirty="0">
                <a:cs typeface="Calibri"/>
              </a:rPr>
              <a:t>DM. </a:t>
            </a:r>
            <a:r>
              <a:rPr lang="en-CA" dirty="0">
                <a:cs typeface="Calibri"/>
              </a:rPr>
              <a:t>JCAHO pain management standards are unveiled. Joint Commission on Accreditation of Healthcare Organizations. </a:t>
            </a:r>
            <a:r>
              <a:rPr lang="en-US" i="1" dirty="0">
                <a:cs typeface="Calibri"/>
              </a:rPr>
              <a:t>JAMA</a:t>
            </a:r>
            <a:r>
              <a:rPr lang="en-US" dirty="0">
                <a:cs typeface="Calibri"/>
              </a:rPr>
              <a:t> 2000; 284(4):428-9.</a:t>
            </a:r>
          </a:p>
          <a:p>
            <a:pPr eaLnBrk="1" hangingPunct="1">
              <a:spcBef>
                <a:spcPct val="0"/>
              </a:spcBef>
            </a:pPr>
            <a:endParaRPr lang="en-GB" b="0" dirty="0" smtClean="0"/>
          </a:p>
        </p:txBody>
      </p:sp>
    </p:spTree>
    <p:extLst>
      <p:ext uri="{BB962C8B-B14F-4D97-AF65-F5344CB8AC3E}">
        <p14:creationId xmlns:p14="http://schemas.microsoft.com/office/powerpoint/2010/main" val="1082269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lstStyle/>
          <a:p>
            <a:r>
              <a:rPr lang="es-MX" b="1" noProof="0" dirty="0" smtClean="0"/>
              <a:t>Notas del Expositor</a:t>
            </a:r>
          </a:p>
          <a:p>
            <a:endParaRPr lang="es-MX" b="1" noProof="0" dirty="0" smtClean="0"/>
          </a:p>
          <a:p>
            <a:r>
              <a:rPr lang="es-MX" noProof="0" dirty="0" smtClean="0"/>
              <a:t>El acetaminofén es un analgésico</a:t>
            </a:r>
            <a:r>
              <a:rPr lang="es-MX" baseline="0" noProof="0" dirty="0" smtClean="0"/>
              <a:t> común que fue inicialmente sintetizado hace más de un siglo. Sin embargo, a pesar de su larga historia de uso, su acción a nivel molecular sigue siendo incierta. Aparentemente actúa a nivel central a través de las interacciones con el sistema ciclooxigenasa, la vía opioide endógena, el sistema inhibitorio </a:t>
            </a:r>
            <a:r>
              <a:rPr lang="es-MX" baseline="0" noProof="0" dirty="0" err="1" smtClean="0"/>
              <a:t>serotoninérgico</a:t>
            </a:r>
            <a:r>
              <a:rPr lang="es-MX" baseline="0" noProof="0" dirty="0" smtClean="0"/>
              <a:t> descendente, la vía del oxido nítrico y el sistema endocannabinoide. En general es seguro, con raros eventos </a:t>
            </a:r>
            <a:r>
              <a:rPr lang="es-MX" baseline="0" noProof="0" dirty="0" err="1" smtClean="0"/>
              <a:t>hepatotóxicos</a:t>
            </a:r>
            <a:r>
              <a:rPr lang="es-MX" baseline="0" noProof="0" dirty="0" smtClean="0"/>
              <a:t>, los que están principalmente asociados con sobredosis, intencional o accidental. Sin embargo, se debe tener precaución en los pacientes con anticoagulantes, ya que el acetaminofén tiene un efecto </a:t>
            </a:r>
            <a:r>
              <a:rPr lang="es-MX" baseline="0" noProof="0" dirty="0" err="1" smtClean="0"/>
              <a:t>antiagregante</a:t>
            </a:r>
            <a:r>
              <a:rPr lang="es-MX" baseline="0" noProof="0" dirty="0" smtClean="0"/>
              <a:t>.</a:t>
            </a:r>
          </a:p>
          <a:p>
            <a:endParaRPr lang="es-MX" noProof="0" dirty="0" smtClean="0"/>
          </a:p>
          <a:p>
            <a:r>
              <a:rPr lang="es-MX" b="1" noProof="0" dirty="0" smtClean="0"/>
              <a:t>Referencia</a:t>
            </a:r>
          </a:p>
          <a:p>
            <a:pPr defTabSz="914350">
              <a:defRPr/>
            </a:pPr>
            <a:r>
              <a:rPr lang="it-IT" dirty="0" smtClean="0"/>
              <a:t>Mattia </a:t>
            </a:r>
            <a:r>
              <a:rPr lang="it-IT" dirty="0"/>
              <a:t>A, Coluzzi F. </a:t>
            </a:r>
            <a:r>
              <a:rPr lang="en-CA" b="0" dirty="0" smtClean="0"/>
              <a:t>What anesthesiologists should know about paracetamol (acetaminophen). </a:t>
            </a:r>
            <a:r>
              <a:rPr lang="it-IT" i="1" dirty="0"/>
              <a:t>Minerva Anestesiol</a:t>
            </a:r>
            <a:r>
              <a:rPr lang="it-IT" dirty="0"/>
              <a:t> 2009; 75(11):644-53.</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50</a:t>
            </a:fld>
            <a:endParaRPr lang="en-CA" dirty="0">
              <a:solidFill>
                <a:prstClr val="black"/>
              </a:solidFill>
            </a:endParaRPr>
          </a:p>
        </p:txBody>
      </p:sp>
    </p:spTree>
    <p:extLst>
      <p:ext uri="{BB962C8B-B14F-4D97-AF65-F5344CB8AC3E}">
        <p14:creationId xmlns:p14="http://schemas.microsoft.com/office/powerpoint/2010/main" val="4109023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1" name="Rectangle 7"/>
          <p:cNvSpPr>
            <a:spLocks noGrp="1" noChangeArrowheads="1"/>
          </p:cNvSpPr>
          <p:nvPr>
            <p:ph type="sldNum" sz="quarter" idx="5"/>
          </p:nvPr>
        </p:nvSpPr>
        <p:spPr>
          <a:noFill/>
        </p:spPr>
        <p:txBody>
          <a:bodyPr/>
          <a:lstStyle/>
          <a:p>
            <a:fld id="{310C9DF9-3CC9-42D8-BCC1-8C1A97D49987}" type="slidenum">
              <a:rPr lang="en-US" smtClean="0">
                <a:solidFill>
                  <a:prstClr val="black"/>
                </a:solidFill>
                <a:ea typeface="ヒラギノ角ゴ Pro W3"/>
                <a:cs typeface="ヒラギノ角ゴ Pro W3"/>
              </a:rPr>
              <a:pPr/>
              <a:t>51</a:t>
            </a:fld>
            <a:endParaRPr lang="en-US" dirty="0" smtClean="0">
              <a:solidFill>
                <a:prstClr val="black"/>
              </a:solidFill>
              <a:ea typeface="ヒラギノ角ゴ Pro W3"/>
              <a:cs typeface="ヒラギノ角ゴ Pro W3"/>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a:xfrm>
            <a:off x="685800" y="4343400"/>
            <a:ext cx="5486400" cy="4189040"/>
          </a:xfrm>
          <a:noFill/>
          <a:ln/>
        </p:spPr>
        <p:txBody>
          <a:bodyPr lIns="91271" tIns="45634" rIns="91271" bIns="45634"/>
          <a:lstStyle/>
          <a:p>
            <a:pPr marL="164871" indent="-164871">
              <a:lnSpc>
                <a:spcPct val="90000"/>
              </a:lnSpc>
            </a:pPr>
            <a:r>
              <a:rPr lang="es-MX" sz="1100" b="1" noProof="0" dirty="0" smtClean="0"/>
              <a:t>Notas del Expositor</a:t>
            </a:r>
          </a:p>
          <a:p>
            <a:pPr marL="164871" indent="-164871">
              <a:lnSpc>
                <a:spcPct val="90000"/>
              </a:lnSpc>
            </a:pPr>
            <a:endParaRPr lang="es-MX" sz="1100" b="1" noProof="0" dirty="0" smtClean="0"/>
          </a:p>
          <a:p>
            <a:pPr>
              <a:lnSpc>
                <a:spcPct val="90000"/>
              </a:lnSpc>
            </a:pPr>
            <a:r>
              <a:rPr lang="es-MX" sz="1100" noProof="0" dirty="0" smtClean="0"/>
              <a:t>Esta diapositiva  proporciona una</a:t>
            </a:r>
            <a:r>
              <a:rPr lang="es-MX" sz="1100" baseline="0" noProof="0" dirty="0" smtClean="0"/>
              <a:t> perspectiva general del papel de los agentes farmacológicos en la prevención o disminución del dolor </a:t>
            </a:r>
            <a:r>
              <a:rPr kumimoji="0" lang="es-MX" sz="1100" b="0" i="0" u="none" strike="noStrike" kern="1200" cap="none" spc="0" normalizeH="0" baseline="0" noProof="0" dirty="0" smtClean="0">
                <a:ln>
                  <a:noFill/>
                </a:ln>
                <a:solidFill>
                  <a:prstClr val="black"/>
                </a:solidFill>
                <a:effectLst/>
                <a:uLnTx/>
                <a:uFillTx/>
                <a:latin typeface="+mn-lt"/>
              </a:rPr>
              <a:t>agudo y/o crónico </a:t>
            </a:r>
            <a:r>
              <a:rPr lang="es-MX" sz="1100" baseline="0" noProof="0" dirty="0" smtClean="0"/>
              <a:t>postoperatorio. El dolor </a:t>
            </a:r>
            <a:r>
              <a:rPr kumimoji="0" lang="es-MX" sz="1100" b="0" i="0" u="none" strike="noStrike" kern="1200" cap="none" spc="0" normalizeH="0" baseline="0" noProof="0" dirty="0" smtClean="0">
                <a:ln>
                  <a:noFill/>
                </a:ln>
                <a:solidFill>
                  <a:prstClr val="black"/>
                </a:solidFill>
                <a:effectLst/>
                <a:uLnTx/>
                <a:uFillTx/>
                <a:latin typeface="+mn-lt"/>
              </a:rPr>
              <a:t>agudo </a:t>
            </a:r>
            <a:r>
              <a:rPr lang="es-MX" sz="1100" baseline="0" noProof="0" dirty="0" smtClean="0"/>
              <a:t>postoperatorio es común, y está caracterizado por dolor irruptivo y espontáneo en reposo, referido en el sitio de la cirugía y el tejido circundante. El dolor agudo postoperatorio es seguido por dolor </a:t>
            </a:r>
            <a:r>
              <a:rPr kumimoji="0" lang="es-MX" sz="1100" b="0" i="0" u="none" strike="noStrike" kern="1200" cap="none" spc="0" normalizeH="0" baseline="0" noProof="0" dirty="0" smtClean="0">
                <a:ln>
                  <a:noFill/>
                </a:ln>
                <a:solidFill>
                  <a:prstClr val="black"/>
                </a:solidFill>
                <a:effectLst/>
                <a:uLnTx/>
                <a:uFillTx/>
                <a:latin typeface="+mn-lt"/>
              </a:rPr>
              <a:t>persistente o crónico </a:t>
            </a:r>
            <a:r>
              <a:rPr lang="es-MX" sz="1100" baseline="0" noProof="0" dirty="0" smtClean="0"/>
              <a:t>postoperatorio (que generalmente dura 3-6 meses o más después de la cirugía) en 10-50% de los individuos después de cirugías comunes, como la reparación de una hernia inguinal, cirugía de mama o torácica, amputación de una pierna y cirugía de derivación de la arteria coronaria. El dolor en el periodo postoperatorio inmediato por lo general responde bien  a los opiáceos y los inhibidores de la COX, sin embargo, estos agentes es poco probable que prevengan el desarrollo del dolor crónico postoperatorio.  Los enfoques multimodales para el manejo del dolor en el periodo </a:t>
            </a:r>
            <a:r>
              <a:rPr lang="es-MX" sz="1100" baseline="0" noProof="0" dirty="0" err="1" smtClean="0"/>
              <a:t>perioperatorio</a:t>
            </a:r>
            <a:r>
              <a:rPr lang="es-MX" sz="1100" baseline="0" noProof="0" dirty="0" smtClean="0"/>
              <a:t>, tienen el potencial de reducir o prevenir tanto el dolor agudo como crónico después de la cirugía. Las estrategias combinadas dirigidas al nervio lesionado y los cambios neuroplásticos subsecuentemente producidos  es probable que produzcan los mejores resultados.  La analgesia </a:t>
            </a:r>
            <a:r>
              <a:rPr lang="es-MX" sz="1100" baseline="0" noProof="0" dirty="0" err="1" smtClean="0"/>
              <a:t>perioperatoria</a:t>
            </a:r>
            <a:r>
              <a:rPr lang="es-MX" sz="1100" baseline="0" noProof="0" dirty="0" smtClean="0"/>
              <a:t> efectiva es esencial para reducir la morbilidad postoperatoria, mejorando la calidad de vida y reduciendo los costos del cuidado de la salud. </a:t>
            </a:r>
            <a:endParaRPr lang="es-MX" sz="1100" noProof="0" dirty="0" smtClean="0"/>
          </a:p>
          <a:p>
            <a:pPr marL="164871" indent="-164871">
              <a:lnSpc>
                <a:spcPct val="90000"/>
              </a:lnSpc>
            </a:pPr>
            <a:endParaRPr lang="es-MX" sz="1100" dirty="0" smtClean="0"/>
          </a:p>
          <a:p>
            <a:pPr marL="164871" indent="-164871">
              <a:lnSpc>
                <a:spcPct val="90000"/>
              </a:lnSpc>
            </a:pPr>
            <a:r>
              <a:rPr lang="es-MX" sz="1100" b="1" dirty="0" smtClean="0"/>
              <a:t>Referencias</a:t>
            </a:r>
          </a:p>
          <a:p>
            <a:r>
              <a:rPr lang="en-US" sz="1100" dirty="0" smtClean="0"/>
              <a:t>Joshi GP</a:t>
            </a:r>
            <a:r>
              <a:rPr lang="en-US" sz="1100" baseline="0" dirty="0" smtClean="0"/>
              <a:t> </a:t>
            </a:r>
            <a:r>
              <a:rPr lang="en-US" sz="1100" i="1" baseline="0" dirty="0" smtClean="0"/>
              <a:t>et al</a:t>
            </a:r>
            <a:r>
              <a:rPr lang="en-US" sz="1100" dirty="0" smtClean="0"/>
              <a:t>. </a:t>
            </a:r>
            <a:r>
              <a:rPr lang="en-CA" sz="1100" dirty="0"/>
              <a:t>Consequences of inadequate postoperative pain relief and chronic persistent postoperative pain</a:t>
            </a:r>
            <a:r>
              <a:rPr lang="en-CA" sz="1100" dirty="0" smtClean="0"/>
              <a:t>. </a:t>
            </a:r>
            <a:r>
              <a:rPr lang="en-US" sz="1100" i="1" dirty="0" smtClean="0"/>
              <a:t>Anesthesiol </a:t>
            </a:r>
            <a:r>
              <a:rPr lang="en-US" sz="1100" i="1" dirty="0"/>
              <a:t>Clin N Am</a:t>
            </a:r>
            <a:r>
              <a:rPr lang="en-US" sz="1100" dirty="0"/>
              <a:t> 2005; 23(1):</a:t>
            </a:r>
            <a:r>
              <a:rPr lang="en-US" sz="1100" dirty="0" smtClean="0"/>
              <a:t>21-36.</a:t>
            </a:r>
          </a:p>
          <a:p>
            <a:r>
              <a:rPr lang="en-US" sz="1100" dirty="0" smtClean="0"/>
              <a:t>Kehlet </a:t>
            </a:r>
            <a:r>
              <a:rPr lang="en-US" sz="1100" dirty="0"/>
              <a:t>H </a:t>
            </a:r>
            <a:r>
              <a:rPr lang="en-US" sz="1100" i="1" dirty="0"/>
              <a:t>et al</a:t>
            </a:r>
            <a:r>
              <a:rPr lang="en-US" sz="1100" i="1" dirty="0" smtClean="0"/>
              <a:t>. </a:t>
            </a:r>
            <a:r>
              <a:rPr lang="en-CA" sz="1100" dirty="0"/>
              <a:t>Persistent postsurgical pain: risk factors and prevention.</a:t>
            </a:r>
            <a:r>
              <a:rPr lang="en-US" sz="1100" dirty="0" smtClean="0"/>
              <a:t> </a:t>
            </a:r>
            <a:r>
              <a:rPr lang="en-US" sz="1100" i="1" dirty="0" smtClean="0"/>
              <a:t>Lancet </a:t>
            </a:r>
            <a:r>
              <a:rPr lang="en-US" sz="1100" dirty="0"/>
              <a:t>2006; 367(9522):1618-25.</a:t>
            </a:r>
          </a:p>
        </p:txBody>
      </p:sp>
    </p:spTree>
    <p:extLst>
      <p:ext uri="{BB962C8B-B14F-4D97-AF65-F5344CB8AC3E}">
        <p14:creationId xmlns:p14="http://schemas.microsoft.com/office/powerpoint/2010/main" val="19174248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r>
              <a:rPr lang="es-MX" b="1" noProof="0" dirty="0" smtClean="0"/>
              <a:t>Notas del Expositor</a:t>
            </a:r>
          </a:p>
          <a:p>
            <a:endParaRPr lang="es-MX" b="1" noProof="0" dirty="0" smtClean="0"/>
          </a:p>
          <a:p>
            <a:r>
              <a:rPr lang="es-MX" noProof="0" dirty="0" smtClean="0"/>
              <a:t>Ninguna</a:t>
            </a:r>
            <a:r>
              <a:rPr lang="es-MX" baseline="0" noProof="0" dirty="0" smtClean="0"/>
              <a:t> técnica o régimen farmacológico aislados han demostrado eliminar la morbilidad y la mortalidad postoperatoria. Las intervenciones multimodales pueden alcanzar una mayor disminución de la lesión quirúrgica, con mejor recuperación y reducción de la morbilidad postoperatoria y los costos en general. </a:t>
            </a:r>
          </a:p>
          <a:p>
            <a:endParaRPr lang="es-MX" noProof="0" dirty="0" smtClean="0"/>
          </a:p>
          <a:p>
            <a:r>
              <a:rPr lang="es-MX" b="1" noProof="0" dirty="0" smtClean="0"/>
              <a:t>Referencia</a:t>
            </a:r>
          </a:p>
          <a:p>
            <a:r>
              <a:rPr lang="en-CA" dirty="0" smtClean="0"/>
              <a:t>Kehlet H. Multimodal approach to control postoperative pathophysiology and rehabilitation. </a:t>
            </a:r>
            <a:r>
              <a:rPr lang="en-CA" i="1" dirty="0" smtClean="0"/>
              <a:t>Br J Anaesth</a:t>
            </a:r>
            <a:r>
              <a:rPr lang="en-CA" dirty="0" smtClean="0"/>
              <a:t> 1997; 78(5):606-17.</a:t>
            </a:r>
          </a:p>
          <a:p>
            <a:endParaRPr lang="en-CA" dirty="0" smtClean="0"/>
          </a:p>
        </p:txBody>
      </p:sp>
    </p:spTree>
    <p:extLst>
      <p:ext uri="{BB962C8B-B14F-4D97-AF65-F5344CB8AC3E}">
        <p14:creationId xmlns:p14="http://schemas.microsoft.com/office/powerpoint/2010/main" val="1311345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noProof="0" dirty="0" smtClean="0"/>
              <a:t>Notas del Expositor</a:t>
            </a:r>
          </a:p>
          <a:p>
            <a:endParaRPr lang="es-MX" b="1" noProof="0" dirty="0" smtClean="0"/>
          </a:p>
          <a:p>
            <a:r>
              <a:rPr lang="es-MX" noProof="0" dirty="0" smtClean="0"/>
              <a:t>Esta diapositiva muestra el algoritmo</a:t>
            </a:r>
            <a:r>
              <a:rPr lang="es-MX" baseline="0" noProof="0" dirty="0" smtClean="0"/>
              <a:t> recomendado para la aplicación de la farmacoterapia para el manejo del dolor agudo. El algoritmo fue desarrollado por el Colegio de Anestesiólogos y la Facultad de Medicina del Dolor </a:t>
            </a:r>
            <a:r>
              <a:rPr kumimoji="0" lang="es-MX" sz="1200" b="0" i="0" u="none" strike="noStrike" kern="1200" cap="none" spc="0" normalizeH="0" baseline="0" noProof="0" dirty="0" smtClean="0">
                <a:ln>
                  <a:noFill/>
                </a:ln>
                <a:solidFill>
                  <a:prstClr val="black"/>
                </a:solidFill>
                <a:effectLst/>
                <a:uLnTx/>
                <a:uFillTx/>
                <a:latin typeface="+mn-lt"/>
              </a:rPr>
              <a:t>de Australia y  Nueva Zelanda</a:t>
            </a:r>
            <a:r>
              <a:rPr lang="es-MX" baseline="0" noProof="0" dirty="0" smtClean="0"/>
              <a:t>.</a:t>
            </a:r>
          </a:p>
          <a:p>
            <a:endParaRPr lang="es-MX" noProof="0" dirty="0" smtClean="0"/>
          </a:p>
          <a:p>
            <a:r>
              <a:rPr lang="es-MX" b="1" noProof="0" dirty="0" smtClean="0"/>
              <a:t>Referencia</a:t>
            </a:r>
          </a:p>
          <a:p>
            <a:r>
              <a:rPr lang="en-CA" dirty="0" smtClean="0"/>
              <a:t>Australian </a:t>
            </a:r>
            <a:r>
              <a:rPr lang="en-CA" dirty="0"/>
              <a:t>and New Zealand College of Anaesthetists and Faculty of Pain Medicine. </a:t>
            </a:r>
            <a:br>
              <a:rPr lang="en-CA" dirty="0"/>
            </a:br>
            <a:r>
              <a:rPr lang="en-CA" i="1" dirty="0"/>
              <a:t>Acute Pain Management: Scientific Evidence. </a:t>
            </a:r>
            <a:r>
              <a:rPr lang="en-CA" dirty="0" smtClean="0"/>
              <a:t>3rd </a:t>
            </a:r>
            <a:r>
              <a:rPr lang="en-CA" dirty="0"/>
              <a:t>ed. ANZCA &amp; FPM; </a:t>
            </a:r>
            <a:r>
              <a:rPr lang="en-CA" dirty="0" smtClean="0"/>
              <a:t/>
            </a:r>
            <a:br>
              <a:rPr lang="en-CA" dirty="0" smtClean="0"/>
            </a:br>
            <a:r>
              <a:rPr lang="en-CA" dirty="0" smtClean="0"/>
              <a:t>Melbourne</a:t>
            </a:r>
            <a:r>
              <a:rPr lang="en-CA" dirty="0"/>
              <a:t>, VIC: 2010.</a:t>
            </a:r>
          </a:p>
          <a:p>
            <a:endParaRPr lang="en-CA"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53</a:t>
            </a:fld>
            <a:endParaRPr lang="en-CA" dirty="0"/>
          </a:p>
        </p:txBody>
      </p:sp>
    </p:spTree>
    <p:extLst>
      <p:ext uri="{BB962C8B-B14F-4D97-AF65-F5344CB8AC3E}">
        <p14:creationId xmlns:p14="http://schemas.microsoft.com/office/powerpoint/2010/main" val="229090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MX" sz="1200" b="1" noProof="0" dirty="0" smtClean="0"/>
              <a:t>Notas del Expositor</a:t>
            </a:r>
          </a:p>
          <a:p>
            <a:pPr marL="0" marR="0" lvl="0" indent="0" algn="l" defTabSz="914400" rtl="0" eaLnBrk="1" fontAlgn="auto" latinLnBrk="0" hangingPunct="1">
              <a:lnSpc>
                <a:spcPct val="100000"/>
              </a:lnSpc>
              <a:spcBef>
                <a:spcPts val="0"/>
              </a:spcBef>
              <a:spcAft>
                <a:spcPts val="600"/>
              </a:spcAft>
              <a:buClrTx/>
              <a:buSzTx/>
              <a:buFontTx/>
              <a:buNone/>
              <a:tabLst/>
              <a:defRPr/>
            </a:pPr>
            <a:r>
              <a:rPr lang="es-MX" sz="1200" b="0" noProof="0" dirty="0" smtClean="0"/>
              <a:t/>
            </a:r>
            <a:br>
              <a:rPr lang="es-MX" sz="1200" b="0" noProof="0" dirty="0" smtClean="0"/>
            </a:br>
            <a:r>
              <a:rPr lang="es-MX" sz="1200" b="0" noProof="0" dirty="0" smtClean="0"/>
              <a:t>Esta diapositiva presenta</a:t>
            </a:r>
            <a:r>
              <a:rPr lang="es-MX" sz="1200" b="0" baseline="0" noProof="0" dirty="0" smtClean="0"/>
              <a:t> un algoritmo alternativo para el tratamiento del dolor agudo según su gravedad. Este algoritmo se basa las recomendaciones del consenso del panel de expertos para el tratamiento farmacológico del dolor agudo en la región del Medio Oriente</a:t>
            </a:r>
            <a:r>
              <a:rPr lang="es-MX" sz="1200" i="0" noProof="0" dirty="0" smtClean="0"/>
              <a:t>.</a:t>
            </a:r>
            <a:endParaRPr lang="es-MX" sz="1200" b="0" noProof="0" dirty="0" smtClean="0"/>
          </a:p>
          <a:p>
            <a:pPr marL="0" marR="0" lvl="0" indent="0" algn="l" defTabSz="914400" rtl="0" eaLnBrk="1" fontAlgn="auto" latinLnBrk="0" hangingPunct="1">
              <a:lnSpc>
                <a:spcPct val="100000"/>
              </a:lnSpc>
              <a:spcBef>
                <a:spcPts val="0"/>
              </a:spcBef>
              <a:spcAft>
                <a:spcPts val="600"/>
              </a:spcAft>
              <a:buClrTx/>
              <a:buSzTx/>
              <a:buFontTx/>
              <a:buNone/>
              <a:tabLst/>
              <a:defRPr/>
            </a:pPr>
            <a:endParaRPr lang="es-MX" sz="1200" b="1" noProof="0" dirty="0" smtClean="0"/>
          </a:p>
          <a:p>
            <a:pPr marL="0" marR="0" lvl="0" indent="0" algn="l" defTabSz="914400" rtl="0" eaLnBrk="1" fontAlgn="auto" latinLnBrk="0" hangingPunct="1">
              <a:lnSpc>
                <a:spcPct val="100000"/>
              </a:lnSpc>
              <a:spcBef>
                <a:spcPts val="0"/>
              </a:spcBef>
              <a:spcAft>
                <a:spcPts val="600"/>
              </a:spcAft>
              <a:buClrTx/>
              <a:buSzTx/>
              <a:buFontTx/>
              <a:buNone/>
              <a:tabLst/>
              <a:defRPr/>
            </a:pPr>
            <a:r>
              <a:rPr lang="es-MX" sz="1200" b="1" noProof="0" dirty="0" smtClean="0"/>
              <a:t>Referencia</a:t>
            </a:r>
            <a:r>
              <a:rPr lang="es-MX" sz="1200" b="1" baseline="0" noProof="0" dirty="0" smtClean="0"/>
              <a:t> </a:t>
            </a:r>
            <a:endParaRPr lang="es-MX" sz="1200" b="1" noProof="0" dirty="0" smtClean="0"/>
          </a:p>
          <a:p>
            <a:pPr marL="0" marR="0" lvl="0" indent="0" algn="l" defTabSz="914400" rtl="0" eaLnBrk="1" fontAlgn="auto" latinLnBrk="0" hangingPunct="1">
              <a:lnSpc>
                <a:spcPct val="100000"/>
              </a:lnSpc>
              <a:spcBef>
                <a:spcPts val="0"/>
              </a:spcBef>
              <a:spcAft>
                <a:spcPts val="600"/>
              </a:spcAft>
              <a:buClrTx/>
              <a:buSzTx/>
              <a:buFontTx/>
              <a:buNone/>
              <a:tabLst/>
              <a:defRPr/>
            </a:pPr>
            <a:r>
              <a:rPr lang="es-MX" sz="1200" dirty="0" smtClean="0"/>
              <a:t>Ayad AE </a:t>
            </a:r>
            <a:r>
              <a:rPr lang="es-MX" sz="1200" i="1" dirty="0" smtClean="0"/>
              <a:t>et al. </a:t>
            </a:r>
            <a:r>
              <a:rPr lang="es-MX" sz="1200" i="0" dirty="0" smtClean="0"/>
              <a:t>Expert panel consensus recommendations for the pharmacological treatment of acute pain in the Middle East region. </a:t>
            </a:r>
            <a:r>
              <a:rPr lang="en-US" sz="1200" i="1" dirty="0" smtClean="0"/>
              <a:t>J Int Med Res </a:t>
            </a:r>
            <a:r>
              <a:rPr lang="es-MX" sz="1200" dirty="0" smtClean="0"/>
              <a:t>2011; 39(4):1123-41.</a:t>
            </a:r>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54</a:t>
            </a:fld>
            <a:endParaRPr lang="en-CA" dirty="0"/>
          </a:p>
        </p:txBody>
      </p:sp>
    </p:spTree>
    <p:extLst>
      <p:ext uri="{BB962C8B-B14F-4D97-AF65-F5344CB8AC3E}">
        <p14:creationId xmlns:p14="http://schemas.microsoft.com/office/powerpoint/2010/main" val="2648813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normAutofit lnSpcReduction="10000"/>
          </a:bodyPr>
          <a:lstStyle/>
          <a:p>
            <a:r>
              <a:rPr lang="es-MX" b="1" noProof="0" dirty="0" smtClean="0"/>
              <a:t>Notas del Expositor</a:t>
            </a:r>
          </a:p>
          <a:p>
            <a:endParaRPr lang="es-MX" b="1" noProof="0" dirty="0" smtClean="0"/>
          </a:p>
          <a:p>
            <a:r>
              <a:rPr lang="es-MX" noProof="0" dirty="0" smtClean="0"/>
              <a:t>Esta diapositiva proporciona una perspectiva general de los diferentes</a:t>
            </a:r>
            <a:r>
              <a:rPr lang="es-MX" baseline="0" noProof="0" dirty="0" smtClean="0"/>
              <a:t> tipos de enfoques multimodales que pueden ser aplicados, dependiendo del procedimiento quirúrgico realizado. Los ejemplos de cirugía menor pueden incluir la cirugía para corregir una hernia inguinal o las venas varicosas y laparoscopia, mientras que la cirugía moderada puede incluir el reemplazo de cadera, la histerectomía y la cirugía de mandíbula. La toracotomía, la cirugía aortica y el reemplazo de rodilla serían ejemplos de cirugía mayor.  El grupo PROSPECT de cirujanos y anestesiólogos han desarrollado recomendaciones basadas en la evidencia, especificas de los procedimientos, para el manejo del dolor postoperatorio. Las recomendaciones para el manejo del dolor postoperatorio después de la histerectomía abdominal, la resección colónica, la cirugía de hemorroides, la </a:t>
            </a:r>
            <a:r>
              <a:rPr lang="es-MX" baseline="0" noProof="0" dirty="0" err="1" smtClean="0"/>
              <a:t>herniorrafia</a:t>
            </a:r>
            <a:r>
              <a:rPr lang="es-MX" baseline="0" noProof="0" dirty="0" smtClean="0"/>
              <a:t>, la colecistectomía laparoscópica, la cirugía de mama no cosmética, la prostatectomía radical, la toracotomía, la artroplastia total de cadera y la artropatía total de rodilla pueden encontrarse en el sitio web de PROSPECT. </a:t>
            </a:r>
          </a:p>
          <a:p>
            <a:endParaRPr lang="es-MX" noProof="0" dirty="0" smtClean="0"/>
          </a:p>
          <a:p>
            <a:r>
              <a:rPr lang="es-MX" b="1" noProof="0" dirty="0" smtClean="0"/>
              <a:t>Referencia</a:t>
            </a:r>
          </a:p>
          <a:p>
            <a:r>
              <a:rPr lang="en-CA" dirty="0" smtClean="0"/>
              <a:t>Sivrikaya </a:t>
            </a:r>
            <a:r>
              <a:rPr lang="en-CA" dirty="0"/>
              <a:t>GU. In: Racz G (ed). </a:t>
            </a:r>
            <a:r>
              <a:rPr lang="en-CA" i="1" dirty="0"/>
              <a:t>Pain Management – Current Issues and Opinions. </a:t>
            </a:r>
            <a:r>
              <a:rPr lang="en-CA" dirty="0"/>
              <a:t>InTech; Rijeka, Croatia: 2012</a:t>
            </a:r>
            <a:r>
              <a:rPr lang="en-CA" dirty="0" smtClean="0"/>
              <a:t>.</a:t>
            </a:r>
          </a:p>
          <a:p>
            <a:pPr marL="0" marR="0" indent="0" algn="l" defTabSz="914400" rtl="0" eaLnBrk="1" fontAlgn="auto" latinLnBrk="0" hangingPunct="1">
              <a:lnSpc>
                <a:spcPct val="100000"/>
              </a:lnSpc>
              <a:spcBef>
                <a:spcPts val="0"/>
              </a:spcBef>
              <a:spcAft>
                <a:spcPts val="600"/>
              </a:spcAft>
              <a:buClrTx/>
              <a:buSzTx/>
              <a:buFontTx/>
              <a:buNone/>
              <a:tabLst/>
              <a:defRPr/>
            </a:pPr>
            <a:r>
              <a:rPr lang="en-CA" sz="1200" dirty="0" smtClean="0"/>
              <a:t>PROSPECT Working Group. </a:t>
            </a:r>
            <a:r>
              <a:rPr lang="en-CA" sz="1200" i="1" dirty="0" smtClean="0"/>
              <a:t>Procedure Specific Postoperative Pain Management. </a:t>
            </a:r>
            <a:r>
              <a:rPr lang="en-CA" sz="1200" dirty="0" smtClean="0"/>
              <a:t>Available at: </a:t>
            </a:r>
            <a:r>
              <a:rPr lang="en-CA" sz="1200" dirty="0" smtClean="0">
                <a:hlinkClick r:id="rId3"/>
              </a:rPr>
              <a:t>http://www.postoppain.org/frameset.htm</a:t>
            </a:r>
            <a:r>
              <a:rPr lang="en-CA" sz="1200" dirty="0" smtClean="0"/>
              <a:t>. Accessed: July 24, 2013. </a:t>
            </a:r>
            <a:endParaRPr lang="en-US" sz="1200" dirty="0" smtClean="0"/>
          </a:p>
          <a:p>
            <a:endParaRPr lang="en-CA"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55</a:t>
            </a:fld>
            <a:endParaRPr lang="en-CA" dirty="0"/>
          </a:p>
        </p:txBody>
      </p:sp>
    </p:spTree>
    <p:extLst>
      <p:ext uri="{BB962C8B-B14F-4D97-AF65-F5344CB8AC3E}">
        <p14:creationId xmlns:p14="http://schemas.microsoft.com/office/powerpoint/2010/main" val="341396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Expositor</a:t>
            </a:r>
          </a:p>
          <a:p>
            <a:endParaRPr lang="es-MX" b="1" noProof="0" dirty="0" smtClean="0"/>
          </a:p>
          <a:p>
            <a:r>
              <a:rPr lang="es-MX" b="0" noProof="0" dirty="0" smtClean="0"/>
              <a:t>Haga la pregunta mostrada en la diapositiva a</a:t>
            </a:r>
            <a:r>
              <a:rPr lang="es-MX" b="0" baseline="0" noProof="0" dirty="0" smtClean="0"/>
              <a:t> los participantes para estimular la discusión. </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56</a:t>
            </a:fld>
            <a:endParaRPr lang="en-CA" dirty="0"/>
          </a:p>
        </p:txBody>
      </p:sp>
    </p:spTree>
    <p:extLst>
      <p:ext uri="{BB962C8B-B14F-4D97-AF65-F5344CB8AC3E}">
        <p14:creationId xmlns:p14="http://schemas.microsoft.com/office/powerpoint/2010/main" val="3935774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7A13B-EE71-487D-A05E-F6EFAF0BAECF}" type="slidenum">
              <a:rPr lang="en-US"/>
              <a:pPr/>
              <a:t>57</a:t>
            </a:fld>
            <a:endParaRPr lang="en-US" dirty="0"/>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s-MX" b="1" noProof="0" dirty="0" smtClean="0"/>
              <a:t>Notas</a:t>
            </a:r>
            <a:r>
              <a:rPr lang="es-MX" b="1" baseline="0" noProof="0" dirty="0" smtClean="0"/>
              <a:t> del Expositor:</a:t>
            </a:r>
          </a:p>
          <a:p>
            <a:endParaRPr lang="es-MX" b="1" noProof="0" dirty="0" smtClean="0"/>
          </a:p>
          <a:p>
            <a:r>
              <a:rPr lang="es-MX" noProof="0" dirty="0" smtClean="0"/>
              <a:t>Esta diapositiva enlista los factores de riesgo</a:t>
            </a:r>
            <a:r>
              <a:rPr lang="es-MX" baseline="0" noProof="0" dirty="0" smtClean="0"/>
              <a:t> </a:t>
            </a:r>
            <a:r>
              <a:rPr lang="es-MX" baseline="0" noProof="0" dirty="0" err="1" smtClean="0"/>
              <a:t>perioperatorios</a:t>
            </a:r>
            <a:r>
              <a:rPr lang="es-MX" baseline="0" noProof="0" dirty="0" smtClean="0"/>
              <a:t> para el desarrollo de dolor crónico postoperatorio</a:t>
            </a:r>
            <a:r>
              <a:rPr lang="es-MX" noProof="0" dirty="0" smtClean="0"/>
              <a:t>.</a:t>
            </a:r>
          </a:p>
          <a:p>
            <a:endParaRPr lang="es-MX" noProof="0" dirty="0" smtClean="0"/>
          </a:p>
          <a:p>
            <a:r>
              <a:rPr lang="es-MX" b="1" noProof="0" dirty="0" smtClean="0"/>
              <a:t>Referencia</a:t>
            </a:r>
          </a:p>
          <a:p>
            <a:r>
              <a:rPr lang="en-CA" dirty="0" smtClean="0"/>
              <a:t>Australian </a:t>
            </a:r>
            <a:r>
              <a:rPr lang="en-CA" dirty="0"/>
              <a:t>and New Zealand College of Anaesthetists and Faculty of Pain Medicine. </a:t>
            </a:r>
            <a:br>
              <a:rPr lang="en-CA" dirty="0"/>
            </a:br>
            <a:r>
              <a:rPr lang="en-CA" i="1" dirty="0"/>
              <a:t>Acute Pain Management: Scientific Evidence. </a:t>
            </a:r>
            <a:r>
              <a:rPr lang="en-CA" dirty="0" smtClean="0"/>
              <a:t>3rd </a:t>
            </a:r>
            <a:r>
              <a:rPr lang="en-CA" dirty="0"/>
              <a:t>ed. ANZCA &amp; FPM; </a:t>
            </a:r>
            <a:r>
              <a:rPr lang="en-CA" dirty="0" smtClean="0"/>
              <a:t/>
            </a:r>
            <a:br>
              <a:rPr lang="en-CA" dirty="0" smtClean="0"/>
            </a:br>
            <a:r>
              <a:rPr lang="en-CA" dirty="0" smtClean="0"/>
              <a:t>Melbourne</a:t>
            </a:r>
            <a:r>
              <a:rPr lang="en-CA" dirty="0"/>
              <a:t>, VIC: 2010.</a:t>
            </a:r>
          </a:p>
          <a:p>
            <a:endParaRPr lang="fr-FR" dirty="0"/>
          </a:p>
        </p:txBody>
      </p:sp>
    </p:spTree>
    <p:extLst>
      <p:ext uri="{BB962C8B-B14F-4D97-AF65-F5344CB8AC3E}">
        <p14:creationId xmlns:p14="http://schemas.microsoft.com/office/powerpoint/2010/main" val="38119531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Rectangle 7"/>
          <p:cNvSpPr>
            <a:spLocks noGrp="1" noChangeArrowheads="1"/>
          </p:cNvSpPr>
          <p:nvPr>
            <p:ph type="sldNum" sz="quarter" idx="5"/>
          </p:nvPr>
        </p:nvSpPr>
        <p:spPr>
          <a:noFill/>
        </p:spPr>
        <p:txBody>
          <a:bodyPr/>
          <a:lstStyle/>
          <a:p>
            <a:fld id="{B5914FCA-DADF-4391-AB25-14D6CFB13577}" type="slidenum">
              <a:rPr lang="en-US" smtClean="0">
                <a:solidFill>
                  <a:prstClr val="black"/>
                </a:solidFill>
                <a:ea typeface="ヒラギノ角ゴ Pro W3"/>
                <a:cs typeface="ヒラギノ角ゴ Pro W3"/>
              </a:rPr>
              <a:pPr/>
              <a:t>58</a:t>
            </a:fld>
            <a:endParaRPr lang="en-US" dirty="0" smtClean="0">
              <a:solidFill>
                <a:prstClr val="black"/>
              </a:solidFill>
              <a:ea typeface="ヒラギノ角ゴ Pro W3"/>
              <a:cs typeface="ヒラギノ角ゴ Pro W3"/>
            </a:endParaRPr>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a:noFill/>
          <a:ln/>
        </p:spPr>
        <p:txBody>
          <a:bodyPr lIns="92149" tIns="46074" rIns="92149" bIns="46074"/>
          <a:lstStyle/>
          <a:p>
            <a:pPr eaLnBrk="1" hangingPunct="1"/>
            <a:r>
              <a:rPr lang="es-MX" b="1" noProof="0" dirty="0" smtClean="0"/>
              <a:t>Notas del Expositor</a:t>
            </a:r>
          </a:p>
          <a:p>
            <a:pPr eaLnBrk="1" hangingPunct="1"/>
            <a:endParaRPr lang="es-MX" b="1" noProof="0" dirty="0" smtClean="0"/>
          </a:p>
          <a:p>
            <a:pPr eaLnBrk="1" hangingPunct="1"/>
            <a:r>
              <a:rPr lang="es-MX" noProof="0" dirty="0" smtClean="0"/>
              <a:t>Esta diapositiva muestra los factores individuales</a:t>
            </a:r>
            <a:r>
              <a:rPr lang="es-MX" baseline="0" noProof="0" dirty="0" smtClean="0"/>
              <a:t> </a:t>
            </a:r>
            <a:r>
              <a:rPr lang="es-MX" noProof="0" dirty="0" smtClean="0"/>
              <a:t>que a lo largo de la vida de una persona</a:t>
            </a:r>
            <a:r>
              <a:rPr lang="es-MX" baseline="0" noProof="0" dirty="0" smtClean="0"/>
              <a:t> </a:t>
            </a:r>
            <a:r>
              <a:rPr lang="es-MX" noProof="0" dirty="0" smtClean="0"/>
              <a:t>pueden contribuir</a:t>
            </a:r>
            <a:r>
              <a:rPr lang="es-MX" baseline="0" noProof="0" dirty="0" smtClean="0"/>
              <a:t> al eventual desarrollo de dolor crónico</a:t>
            </a:r>
            <a:r>
              <a:rPr lang="es-MX" noProof="0" dirty="0" smtClean="0"/>
              <a:t>.</a:t>
            </a:r>
          </a:p>
          <a:p>
            <a:pPr eaLnBrk="1" hangingPunct="1"/>
            <a:endParaRPr lang="es-MX" noProof="0" dirty="0" smtClean="0"/>
          </a:p>
          <a:p>
            <a:pPr eaLnBrk="1" hangingPunct="1"/>
            <a:r>
              <a:rPr lang="es-MX" b="1" noProof="0" dirty="0" smtClean="0"/>
              <a:t>Referencia</a:t>
            </a:r>
          </a:p>
          <a:p>
            <a:r>
              <a:rPr lang="en-US" dirty="0" smtClean="0"/>
              <a:t>Institute </a:t>
            </a:r>
            <a:r>
              <a:rPr lang="en-US" dirty="0"/>
              <a:t>of </a:t>
            </a:r>
            <a:r>
              <a:rPr lang="en-US" dirty="0" smtClean="0"/>
              <a:t>Medicine of the National Academies. </a:t>
            </a:r>
            <a:r>
              <a:rPr lang="en-US" i="1" dirty="0"/>
              <a:t>Relieving Pain in America: </a:t>
            </a:r>
            <a:r>
              <a:rPr lang="en-US" i="1" dirty="0" smtClean="0"/>
              <a:t/>
            </a:r>
            <a:br>
              <a:rPr lang="en-US" i="1" dirty="0" smtClean="0"/>
            </a:br>
            <a:r>
              <a:rPr lang="en-US" i="1" dirty="0" smtClean="0"/>
              <a:t>A </a:t>
            </a:r>
            <a:r>
              <a:rPr lang="en-US" i="1" dirty="0"/>
              <a:t>Blueprint for Transforming Prevention, Care, Education, and Research. </a:t>
            </a:r>
            <a:r>
              <a:rPr lang="en-US" i="1" dirty="0" smtClean="0"/>
              <a:t/>
            </a:r>
            <a:br>
              <a:rPr lang="en-US" i="1" dirty="0" smtClean="0"/>
            </a:br>
            <a:r>
              <a:rPr lang="en-US" dirty="0" smtClean="0"/>
              <a:t>The </a:t>
            </a:r>
            <a:r>
              <a:rPr lang="en-US" dirty="0"/>
              <a:t>National Academies Press; Washington, DC: 2011.</a:t>
            </a:r>
          </a:p>
          <a:p>
            <a:pPr eaLnBrk="1" hangingPunct="1"/>
            <a:endParaRPr lang="en-GB" b="1" dirty="0" smtClean="0"/>
          </a:p>
        </p:txBody>
      </p:sp>
    </p:spTree>
    <p:extLst>
      <p:ext uri="{BB962C8B-B14F-4D97-AF65-F5344CB8AC3E}">
        <p14:creationId xmlns:p14="http://schemas.microsoft.com/office/powerpoint/2010/main" val="22280857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s-MX" b="1" noProof="0" dirty="0" smtClean="0"/>
              <a:t>Notas del Expositor</a:t>
            </a:r>
          </a:p>
          <a:p>
            <a:pPr lvl="0"/>
            <a:endParaRPr lang="es-MX" b="1" noProof="0" dirty="0" smtClean="0"/>
          </a:p>
          <a:p>
            <a:pPr lvl="0"/>
            <a:r>
              <a:rPr lang="es-MX" noProof="0" dirty="0" smtClean="0"/>
              <a:t>Esta diapositiva puede ser utilizada para resumir los puntos</a:t>
            </a:r>
            <a:r>
              <a:rPr lang="es-MX" baseline="0" noProof="0" dirty="0" smtClean="0"/>
              <a:t> principales de esta presentación</a:t>
            </a:r>
            <a:r>
              <a:rPr lang="es-MX" noProof="0" dirty="0" smtClean="0"/>
              <a:t>.</a:t>
            </a:r>
            <a:endParaRPr lang="es-MX" noProof="0"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59</a:t>
            </a:fld>
            <a:endParaRPr lang="en-CA" dirty="0"/>
          </a:p>
        </p:txBody>
      </p:sp>
    </p:spTree>
    <p:extLst>
      <p:ext uri="{BB962C8B-B14F-4D97-AF65-F5344CB8AC3E}">
        <p14:creationId xmlns:p14="http://schemas.microsoft.com/office/powerpoint/2010/main" val="299668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343400"/>
            <a:ext cx="5486400" cy="5265057"/>
          </a:xfrm>
        </p:spPr>
        <p:txBody>
          <a:bodyPr/>
          <a:lstStyle/>
          <a:p>
            <a:r>
              <a:rPr lang="es-MX" b="1" noProof="0" dirty="0" smtClean="0"/>
              <a:t>Notas del Expositor</a:t>
            </a:r>
          </a:p>
          <a:p>
            <a:endParaRPr lang="es-MX" b="1" noProof="0" dirty="0" smtClean="0"/>
          </a:p>
          <a:p>
            <a:r>
              <a:rPr lang="es-MX" noProof="0" dirty="0" smtClean="0"/>
              <a:t>La</a:t>
            </a:r>
            <a:r>
              <a:rPr lang="es-MX" baseline="0" noProof="0" dirty="0" smtClean="0"/>
              <a:t> función fisiológica del dolor es servir como un sistema de alerta temprana que detecta los estímulos nocivos para provocar una retirada reflexiva (nocicepción) y aumentar la sensibilidad después del daño tisular para reducir el riesgo de mayor daño a través del movimiento (inflamación). </a:t>
            </a:r>
          </a:p>
          <a:p>
            <a:r>
              <a:rPr lang="es-MX" baseline="0" noProof="0" dirty="0" smtClean="0"/>
              <a:t>Sin embargo, el dolor continuo sin alivio puede tener un impacto perjudicial en el bienestar físico y psicológico. El dolor sin alivio puede llevar a la activación simpática de la hipófisis-adrenal, afectando los sistemas cardiovascular, renal y gastrointestinal, aumentando el riesgo de isquemia cardiaca y del íleo. El dolor sin alivio también se asocia frecuentemente con ansiedad y depresión. Por lo tanto, los estados de dolor crónico, que con frecuencia involucran fisiopatología </a:t>
            </a:r>
            <a:r>
              <a:rPr lang="es-MX" baseline="0" noProof="0" dirty="0" err="1" smtClean="0"/>
              <a:t>neuropática</a:t>
            </a:r>
            <a:r>
              <a:rPr lang="es-MX" baseline="0" noProof="0" dirty="0" smtClean="0"/>
              <a:t> y/o sensibilización central/ disfuncional, son considerados inadecuados más que protectores y disminuyen la calidad de vida. </a:t>
            </a:r>
          </a:p>
          <a:p>
            <a:endParaRPr lang="es-MX" noProof="0" dirty="0" smtClean="0"/>
          </a:p>
          <a:p>
            <a:r>
              <a:rPr lang="es-MX" b="1" noProof="0" dirty="0" smtClean="0"/>
              <a:t>Referencias</a:t>
            </a:r>
          </a:p>
          <a:p>
            <a:r>
              <a:rPr lang="en-CA" dirty="0" smtClean="0"/>
              <a:t>Costigan </a:t>
            </a:r>
            <a:r>
              <a:rPr lang="en-CA" dirty="0"/>
              <a:t>M </a:t>
            </a:r>
            <a:r>
              <a:rPr lang="en-CA" i="1" dirty="0"/>
              <a:t>et al</a:t>
            </a:r>
            <a:r>
              <a:rPr lang="en-CA" dirty="0"/>
              <a:t>. Neuropathic </a:t>
            </a:r>
            <a:r>
              <a:rPr lang="en-CA" dirty="0" smtClean="0"/>
              <a:t>pain: a maladaptive response of the nervous system to damage. </a:t>
            </a:r>
            <a:r>
              <a:rPr lang="en-CA" i="1" dirty="0" smtClean="0"/>
              <a:t>Annu </a:t>
            </a:r>
            <a:r>
              <a:rPr lang="en-CA" i="1" dirty="0"/>
              <a:t>Rev Neurosci</a:t>
            </a:r>
            <a:r>
              <a:rPr lang="en-CA" dirty="0"/>
              <a:t> 2009; 32:1-32.</a:t>
            </a:r>
          </a:p>
          <a:p>
            <a:r>
              <a:rPr lang="en-CA" dirty="0"/>
              <a:t>Wells N </a:t>
            </a:r>
            <a:r>
              <a:rPr lang="en-CA" i="1" dirty="0"/>
              <a:t>et al. </a:t>
            </a:r>
            <a:r>
              <a:rPr lang="en-CA" dirty="0" smtClean="0"/>
              <a:t>In</a:t>
            </a:r>
            <a:r>
              <a:rPr lang="en-CA" dirty="0"/>
              <a:t>: Hughes RG (ed). </a:t>
            </a:r>
            <a:r>
              <a:rPr lang="en-CA" i="1" dirty="0"/>
              <a:t>Patient Safety and Quality: An Evidence-Based Handbook for Nurses. </a:t>
            </a:r>
            <a:r>
              <a:rPr lang="en-CA" dirty="0"/>
              <a:t>Agency for Healthcare Research and Quality; </a:t>
            </a:r>
            <a:r>
              <a:rPr lang="en-CA" dirty="0" smtClean="0"/>
              <a:t/>
            </a:r>
            <a:br>
              <a:rPr lang="en-CA" dirty="0" smtClean="0"/>
            </a:br>
            <a:r>
              <a:rPr lang="en-CA" dirty="0" smtClean="0"/>
              <a:t>Rockville</a:t>
            </a:r>
            <a:r>
              <a:rPr lang="en-CA" dirty="0"/>
              <a:t>, MD: </a:t>
            </a:r>
            <a:r>
              <a:rPr lang="en-CA" dirty="0" smtClean="0"/>
              <a:t>2008.</a:t>
            </a:r>
          </a:p>
          <a:p>
            <a:r>
              <a:rPr lang="en-CA" dirty="0"/>
              <a:t>Woolf CJ </a:t>
            </a:r>
            <a:r>
              <a:rPr lang="en-CA" i="1" dirty="0"/>
              <a:t>et al. </a:t>
            </a:r>
            <a:r>
              <a:rPr lang="en-CA" dirty="0"/>
              <a:t>Pain: moving from symptom control toward mechanism-specific pharmacologic management. </a:t>
            </a:r>
            <a:r>
              <a:rPr lang="en-CA" i="1" dirty="0"/>
              <a:t>Ann Intern Med</a:t>
            </a:r>
            <a:r>
              <a:rPr lang="en-CA" dirty="0"/>
              <a:t> 2004; 140(6):441-51. </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a:t>
            </a:fld>
            <a:endParaRPr lang="en-CA"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76653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7"/>
          <p:cNvSpPr>
            <a:spLocks noGrp="1" noChangeArrowheads="1"/>
          </p:cNvSpPr>
          <p:nvPr>
            <p:ph type="sldNum" sz="quarter" idx="5"/>
          </p:nvPr>
        </p:nvSpPr>
        <p:spPr/>
        <p:txBody>
          <a:bodyPr/>
          <a:lstStyle>
            <a:lvl1pPr defTabSz="931812" eaLnBrk="0" hangingPunct="0">
              <a:defRPr sz="1600">
                <a:solidFill>
                  <a:schemeClr val="tx1"/>
                </a:solidFill>
                <a:latin typeface="Arial" pitchFamily="34" charset="0"/>
              </a:defRPr>
            </a:lvl1pPr>
            <a:lvl2pPr marL="742909" indent="-285735" defTabSz="931812" eaLnBrk="0" hangingPunct="0">
              <a:defRPr sz="1600">
                <a:solidFill>
                  <a:schemeClr val="tx1"/>
                </a:solidFill>
                <a:latin typeface="Arial" pitchFamily="34" charset="0"/>
              </a:defRPr>
            </a:lvl2pPr>
            <a:lvl3pPr marL="1142937" indent="-228588" defTabSz="931812" eaLnBrk="0" hangingPunct="0">
              <a:defRPr sz="1600">
                <a:solidFill>
                  <a:schemeClr val="tx1"/>
                </a:solidFill>
                <a:latin typeface="Arial" pitchFamily="34" charset="0"/>
              </a:defRPr>
            </a:lvl3pPr>
            <a:lvl4pPr marL="1600113" indent="-228588" defTabSz="931812" eaLnBrk="0" hangingPunct="0">
              <a:defRPr sz="1600">
                <a:solidFill>
                  <a:schemeClr val="tx1"/>
                </a:solidFill>
                <a:latin typeface="Arial" pitchFamily="34" charset="0"/>
              </a:defRPr>
            </a:lvl4pPr>
            <a:lvl5pPr marL="2057288" indent="-228588" defTabSz="931812" eaLnBrk="0" hangingPunct="0">
              <a:defRPr sz="1600">
                <a:solidFill>
                  <a:schemeClr val="tx1"/>
                </a:solidFill>
                <a:latin typeface="Arial" pitchFamily="34" charset="0"/>
              </a:defRPr>
            </a:lvl5pPr>
            <a:lvl6pPr marL="2514462" indent="-228588" defTabSz="931812" eaLnBrk="0" fontAlgn="base" hangingPunct="0">
              <a:spcBef>
                <a:spcPct val="0"/>
              </a:spcBef>
              <a:spcAft>
                <a:spcPct val="0"/>
              </a:spcAft>
              <a:defRPr sz="1600">
                <a:solidFill>
                  <a:schemeClr val="tx1"/>
                </a:solidFill>
                <a:latin typeface="Arial" pitchFamily="34" charset="0"/>
              </a:defRPr>
            </a:lvl6pPr>
            <a:lvl7pPr marL="2971638" indent="-228588" defTabSz="931812" eaLnBrk="0" fontAlgn="base" hangingPunct="0">
              <a:spcBef>
                <a:spcPct val="0"/>
              </a:spcBef>
              <a:spcAft>
                <a:spcPct val="0"/>
              </a:spcAft>
              <a:defRPr sz="1600">
                <a:solidFill>
                  <a:schemeClr val="tx1"/>
                </a:solidFill>
                <a:latin typeface="Arial" pitchFamily="34" charset="0"/>
              </a:defRPr>
            </a:lvl7pPr>
            <a:lvl8pPr marL="3428813" indent="-228588" defTabSz="931812" eaLnBrk="0" fontAlgn="base" hangingPunct="0">
              <a:spcBef>
                <a:spcPct val="0"/>
              </a:spcBef>
              <a:spcAft>
                <a:spcPct val="0"/>
              </a:spcAft>
              <a:defRPr sz="1600">
                <a:solidFill>
                  <a:schemeClr val="tx1"/>
                </a:solidFill>
                <a:latin typeface="Arial" pitchFamily="34" charset="0"/>
              </a:defRPr>
            </a:lvl8pPr>
            <a:lvl9pPr marL="3885988" indent="-228588" defTabSz="931812" eaLnBrk="0" fontAlgn="base" hangingPunct="0">
              <a:spcBef>
                <a:spcPct val="0"/>
              </a:spcBef>
              <a:spcAft>
                <a:spcPct val="0"/>
              </a:spcAft>
              <a:defRPr sz="1600">
                <a:solidFill>
                  <a:schemeClr val="tx1"/>
                </a:solidFill>
                <a:latin typeface="Arial" pitchFamily="34" charset="0"/>
              </a:defRPr>
            </a:lvl9pPr>
          </a:lstStyle>
          <a:p>
            <a:fld id="{1FA22248-82C7-47C0-92B0-9AB1C7DCC733}" type="slidenum">
              <a:rPr lang="en-GB" sz="1200">
                <a:solidFill>
                  <a:prstClr val="black"/>
                </a:solidFill>
                <a:latin typeface="Calibri"/>
              </a:rPr>
              <a:pPr/>
              <a:t>7</a:t>
            </a:fld>
            <a:endParaRPr lang="en-GB" sz="1200" dirty="0">
              <a:solidFill>
                <a:prstClr val="black"/>
              </a:solidFill>
              <a:latin typeface="Calibri"/>
            </a:endParaRPr>
          </a:p>
        </p:txBody>
      </p:sp>
      <p:sp>
        <p:nvSpPr>
          <p:cNvPr id="118790" name="Rectangle 5"/>
          <p:cNvSpPr>
            <a:spLocks noGrp="1" noChangeArrowheads="1"/>
          </p:cNvSpPr>
          <p:nvPr>
            <p:ph type="body" idx="1"/>
          </p:nvPr>
        </p:nvSpPr>
        <p:spPr>
          <a:xfrm>
            <a:off x="685800" y="4374242"/>
            <a:ext cx="5486400" cy="5555344"/>
          </a:xfrm>
        </p:spPr>
        <p:txBody>
          <a:bodyPr/>
          <a:lstStyle/>
          <a:p>
            <a:r>
              <a:rPr lang="es-MX" sz="900" b="1" noProof="0" dirty="0" smtClean="0"/>
              <a:t>Notas del Expositor</a:t>
            </a:r>
          </a:p>
          <a:p>
            <a:endParaRPr lang="es-MX" sz="900" b="1" noProof="0" dirty="0" smtClean="0"/>
          </a:p>
          <a:p>
            <a:r>
              <a:rPr lang="es-MX" sz="1000" noProof="0" dirty="0" smtClean="0"/>
              <a:t>Esta diapositiva ilustra</a:t>
            </a:r>
            <a:r>
              <a:rPr lang="es-MX" sz="1000" baseline="0" noProof="0" dirty="0" smtClean="0"/>
              <a:t> como el dolor agudo y crónico con frecuencia se clasifican de acuerdo al dolor continuo. El dolor agudo puede verse como un mensaje después de una agresión al tejido, señalando la presencia de una condición patológica, y por lo tanto, alertando al paciente de la necesidad de buscar tratamiento o proteger al área involucrada </a:t>
            </a:r>
            <a:r>
              <a:rPr kumimoji="0" lang="es-MX" sz="1000" b="0" i="0" u="none" strike="noStrike" kern="1200" cap="none" spc="0" normalizeH="0" baseline="0" noProof="0" dirty="0" smtClean="0">
                <a:ln>
                  <a:noFill/>
                </a:ln>
                <a:solidFill>
                  <a:prstClr val="black"/>
                </a:solidFill>
                <a:effectLst/>
                <a:uLnTx/>
                <a:uFillTx/>
                <a:latin typeface="+mn-lt"/>
              </a:rPr>
              <a:t>de sufrir mayor lesión</a:t>
            </a:r>
            <a:r>
              <a:rPr lang="es-MX" sz="1000" baseline="0" noProof="0" dirty="0" smtClean="0"/>
              <a:t>. La mayoría de los episodios de dolor agudo son </a:t>
            </a:r>
            <a:r>
              <a:rPr lang="es-MX" sz="1000" baseline="0" noProof="0" dirty="0" err="1" smtClean="0"/>
              <a:t>autolimitantes</a:t>
            </a:r>
            <a:r>
              <a:rPr lang="es-MX" sz="1000" baseline="0" noProof="0" dirty="0" smtClean="0"/>
              <a:t>. El dolor agudo se vuelve crónico cuando persiste más allá del periodo de curación esperado, que se considera generalmente de tres meses. El dolor agudo recurrente no es dolor crónico.  El dolor crónico también ha sido identificado como el dolor que cesa de servir de función protectora y  en su lugar degrada la salud y la capacidad funcional. Las condiciones de dolor crónico pueden ser debido a una fisio</a:t>
            </a:r>
            <a:r>
              <a:rPr kumimoji="0" lang="es-MX" sz="1000" b="0" i="0" u="none" strike="noStrike" kern="1200" cap="none" spc="0" normalizeH="0" baseline="0" noProof="0" dirty="0" smtClean="0">
                <a:ln>
                  <a:noFill/>
                </a:ln>
                <a:solidFill>
                  <a:prstClr val="black"/>
                </a:solidFill>
                <a:effectLst/>
                <a:uLnTx/>
                <a:uFillTx/>
                <a:latin typeface="+mn-lt"/>
              </a:rPr>
              <a:t>pato</a:t>
            </a:r>
            <a:r>
              <a:rPr lang="es-MX" sz="1000" baseline="0" noProof="0" dirty="0" smtClean="0"/>
              <a:t>logía única, que es nociceptiva, neuropática o dolor por sensibilización central/ disfuncional solamente, o puede ser debido a una combinación de más de un mecanismo fisiopatológico.  Es importante diferenciar el dolor crónico de una condición con episodios recurrentes de dolor agudo porque las estrategias de tratamiento son muy diferentes para estas dos situaciones. </a:t>
            </a:r>
            <a:endParaRPr lang="es-ES" sz="1000" noProof="0" dirty="0" smtClean="0"/>
          </a:p>
          <a:p>
            <a:endParaRPr lang="es-ES" sz="1000" noProof="0" dirty="0" smtClean="0"/>
          </a:p>
          <a:p>
            <a:endParaRPr lang="en-US" sz="1000" dirty="0"/>
          </a:p>
          <a:p>
            <a:r>
              <a:rPr lang="en-US" sz="1000" b="1" dirty="0" smtClean="0"/>
              <a:t>Referencias</a:t>
            </a:r>
          </a:p>
          <a:p>
            <a:r>
              <a:rPr lang="en-GB" sz="1000" dirty="0" smtClean="0"/>
              <a:t>Chapman </a:t>
            </a:r>
            <a:r>
              <a:rPr lang="en-GB" sz="1000" dirty="0"/>
              <a:t>CR, Stillman M. In: Kruger L (ed). </a:t>
            </a:r>
            <a:r>
              <a:rPr lang="en-GB" sz="1000" i="1" dirty="0"/>
              <a:t>Pain and Touch. </a:t>
            </a:r>
            <a:r>
              <a:rPr lang="en-GB" sz="1000" dirty="0"/>
              <a:t>Academic Press; New York, NY: 1996.</a:t>
            </a:r>
          </a:p>
          <a:p>
            <a:r>
              <a:rPr lang="en-GB" sz="1000" dirty="0"/>
              <a:t>Cole</a:t>
            </a:r>
            <a:r>
              <a:rPr lang="en-US" sz="1000" dirty="0"/>
              <a:t> BE. </a:t>
            </a:r>
            <a:r>
              <a:rPr lang="en-CA" sz="1000" dirty="0"/>
              <a:t>Pain Management: classifying, understanding, and treating pain. </a:t>
            </a:r>
            <a:r>
              <a:rPr lang="en-US" sz="1000" i="1" dirty="0"/>
              <a:t>Hosp Physician </a:t>
            </a:r>
            <a:r>
              <a:rPr lang="en-US" sz="1000" dirty="0"/>
              <a:t>2002; 38(6):23-30.</a:t>
            </a:r>
          </a:p>
          <a:p>
            <a:r>
              <a:rPr lang="en-US" sz="1000" dirty="0"/>
              <a:t>International Association for the Study of Pain. </a:t>
            </a:r>
            <a:r>
              <a:rPr lang="en-GB" sz="1000" dirty="0"/>
              <a:t> </a:t>
            </a:r>
            <a:r>
              <a:rPr lang="en-GB" sz="1000" i="1" dirty="0"/>
              <a:t>Unrelieved Pain Is a Major Global Healthcare Problem. </a:t>
            </a:r>
            <a:r>
              <a:rPr lang="en-GB" sz="1000" dirty="0"/>
              <a:t>Available at:  </a:t>
            </a:r>
            <a:r>
              <a:rPr lang="en-GB" sz="1000" dirty="0">
                <a:hlinkClick r:id="rId3"/>
              </a:rPr>
              <a:t>http://www.iasp-pain.org/AM/Template.cfm?Section=Press_Release&amp;Template=/ CM/ContentDisplay.cfm&amp;ContentID=2908</a:t>
            </a:r>
            <a:r>
              <a:rPr lang="en-GB" sz="1000" dirty="0"/>
              <a:t>. Accessed: July 24: 2013.</a:t>
            </a:r>
          </a:p>
          <a:p>
            <a:r>
              <a:rPr lang="en-GB" sz="1000" dirty="0"/>
              <a:t>National Pain Summit Initiative. </a:t>
            </a:r>
            <a:r>
              <a:rPr lang="en-GB" sz="1000" i="1" dirty="0"/>
              <a:t>National Pain Strategy: Pain Management for All Australians. </a:t>
            </a:r>
            <a:r>
              <a:rPr lang="en-GB" sz="1000" dirty="0"/>
              <a:t>Available at: </a:t>
            </a:r>
            <a:r>
              <a:rPr lang="en-GB" sz="1000" dirty="0">
                <a:hlinkClick r:id="rId4"/>
              </a:rPr>
              <a:t>http://www.iasp-pain.org/PainSummit/Australia_2010PainStrategy.pdf</a:t>
            </a:r>
            <a:r>
              <a:rPr lang="en-GB" sz="1000" dirty="0"/>
              <a:t>. Accessed: July 24, 2013. </a:t>
            </a:r>
          </a:p>
          <a:p>
            <a:r>
              <a:rPr lang="en-GB" sz="1000" dirty="0"/>
              <a:t>Turk DC, Okifuji A. In: Loeser D </a:t>
            </a:r>
            <a:r>
              <a:rPr lang="en-GB" sz="1000" i="1" dirty="0"/>
              <a:t>et al </a:t>
            </a:r>
            <a:r>
              <a:rPr lang="en-GB" sz="1000" dirty="0"/>
              <a:t>(eds). </a:t>
            </a:r>
            <a:r>
              <a:rPr lang="en-GB" sz="1000" i="1" dirty="0"/>
              <a:t>Bonica’s Management of Pain. </a:t>
            </a:r>
            <a:r>
              <a:rPr lang="en-GB" sz="1000" dirty="0"/>
              <a:t>3rd ed. Lippincott Williams &amp; Wilkins; Hagerstown, MD: 2001. </a:t>
            </a:r>
          </a:p>
          <a:p>
            <a:endParaRPr lang="en-GB" sz="900" dirty="0"/>
          </a:p>
        </p:txBody>
      </p:sp>
      <p:sp>
        <p:nvSpPr>
          <p:cNvPr id="9" name="Slide Image Placeholder 8"/>
          <p:cNvSpPr>
            <a:spLocks noGrp="1" noRot="1" noChangeAspect="1"/>
          </p:cNvSpPr>
          <p:nvPr>
            <p:ph type="sldImg"/>
          </p:nvPr>
        </p:nvSpPr>
        <p:spPr/>
      </p:sp>
    </p:spTree>
    <p:extLst>
      <p:ext uri="{BB962C8B-B14F-4D97-AF65-F5344CB8AC3E}">
        <p14:creationId xmlns:p14="http://schemas.microsoft.com/office/powerpoint/2010/main" val="13552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Expositor</a:t>
            </a:r>
          </a:p>
          <a:p>
            <a:endParaRPr lang="es-MX" b="1" noProof="0" dirty="0" smtClean="0"/>
          </a:p>
          <a:p>
            <a:r>
              <a:rPr lang="es-MX" noProof="0" dirty="0" smtClean="0"/>
              <a:t>El dolor nociceptivo puede ser</a:t>
            </a:r>
            <a:r>
              <a:rPr lang="es-MX" baseline="0" noProof="0" dirty="0" smtClean="0"/>
              <a:t> de origen somático o visceral. El dolor somático, originado en la piel, los músculos, las articulaciones, los tendones o los huesos es el mejor conocido de los dos tipos y es al que se refiere la gente cuando hace referencia al dolor nociceptivo. Sin embargo, el dolor visceral que se origina en los órganos huecos y/o músculos lisos también es bastante común, como se ejemplifica en la dismenorrea, cistitis infecciosa y trastornos gastrointestinales funcionales. Al contrario del dolor somático, el dolor visceral es por lo general difuso más que bien localizado. También puede ser referido (por ejemplo, experimentado en una parte del cuerpo no asociada con la lesión o disfunción inicial). </a:t>
            </a:r>
            <a:endParaRPr lang="es-MX" noProof="0" dirty="0" smtClean="0"/>
          </a:p>
          <a:p>
            <a:endParaRPr lang="en-CA" b="1" dirty="0"/>
          </a:p>
          <a:p>
            <a:r>
              <a:rPr lang="es-ES" b="1" noProof="0" dirty="0" smtClean="0"/>
              <a:t>Referencias</a:t>
            </a:r>
          </a:p>
          <a:p>
            <a:r>
              <a:rPr lang="en-US" dirty="0" smtClean="0"/>
              <a:t>McMahon </a:t>
            </a:r>
            <a:r>
              <a:rPr lang="en-US" dirty="0"/>
              <a:t>SB, Koltzenburg M (eds). </a:t>
            </a:r>
            <a:r>
              <a:rPr lang="en-US" i="1" dirty="0"/>
              <a:t>Wall and Melzack’s Textbook of Pain. </a:t>
            </a:r>
            <a:r>
              <a:rPr lang="en-US" dirty="0"/>
              <a:t>5th ed. Elsevier; London, UK: 2006.</a:t>
            </a:r>
            <a:endParaRPr lang="en-CA" dirty="0" smtClean="0">
              <a:hlinkClick r:id="rId3" tooltip="Molecular interventions."/>
            </a:endParaRPr>
          </a:p>
          <a:p>
            <a:r>
              <a:rPr lang="en-US" dirty="0"/>
              <a:t>Sikandar S, Dickenson AH. </a:t>
            </a:r>
            <a:r>
              <a:rPr lang="en-CA" dirty="0"/>
              <a:t>Visceral pain: the ins and outs, the ups and downs. </a:t>
            </a:r>
            <a:br>
              <a:rPr lang="en-CA" dirty="0"/>
            </a:br>
            <a:r>
              <a:rPr lang="en-US" i="1" dirty="0"/>
              <a:t>Curr Opin Support Palliat Care</a:t>
            </a:r>
            <a:r>
              <a:rPr lang="en-US" dirty="0"/>
              <a:t> 2012; 6(1):17-26.</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265435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s-ES" b="1" dirty="0" smtClean="0"/>
              <a:t>Notas del Expositor </a:t>
            </a:r>
          </a:p>
          <a:p>
            <a:pPr defTabSz="914350">
              <a:defRPr/>
            </a:pPr>
            <a:endParaRPr lang="en-US" b="1" dirty="0"/>
          </a:p>
          <a:p>
            <a:pPr defTabSz="914350">
              <a:defRPr/>
            </a:pPr>
            <a:r>
              <a:rPr lang="es-MX" noProof="0" dirty="0" smtClean="0"/>
              <a:t>En</a:t>
            </a:r>
            <a:r>
              <a:rPr lang="es-MX" baseline="0" noProof="0" dirty="0" smtClean="0"/>
              <a:t> la columna vertebral, hay una convergencia de fibras aferentes cutáneas viscerales y somáticas. Los axones ascendentes transmiten el mensaje al cerebro. Por consiguiente, la estimulación nociceptiva visceral malinterpreta la ubicación del dolor como si estuviera en la piel. La imagen en esta diapositiva representa las regiones de dolor visceral referido. </a:t>
            </a:r>
          </a:p>
          <a:p>
            <a:pPr defTabSz="914350">
              <a:defRPr/>
            </a:pPr>
            <a:endParaRPr lang="en-CA" dirty="0" smtClean="0"/>
          </a:p>
          <a:p>
            <a:r>
              <a:rPr lang="en-CA" b="1" dirty="0" smtClean="0"/>
              <a:t>Referencias</a:t>
            </a:r>
          </a:p>
          <a:p>
            <a:r>
              <a:rPr lang="en-CA" dirty="0"/>
              <a:t>Hudspith MJ </a:t>
            </a:r>
            <a:r>
              <a:rPr lang="en-CA" i="1" dirty="0"/>
              <a:t>et al. </a:t>
            </a:r>
            <a:r>
              <a:rPr lang="en-CA" dirty="0"/>
              <a:t>In: Hemmings HC, Hopkins PM (eds). </a:t>
            </a:r>
            <a:r>
              <a:rPr lang="en-CA" i="1" dirty="0"/>
              <a:t>Foundations of Anesthesia</a:t>
            </a:r>
            <a:r>
              <a:rPr lang="en-CA" dirty="0"/>
              <a:t>. 2nd ed. Elsevier; Philadelphia, PA: </a:t>
            </a:r>
            <a:r>
              <a:rPr lang="en-CA" dirty="0" smtClean="0"/>
              <a:t>2006.</a:t>
            </a:r>
          </a:p>
          <a:p>
            <a:r>
              <a:rPr lang="en-CA" dirty="0" smtClean="0"/>
              <a:t>Schmitt WH Jr. Visceral</a:t>
            </a:r>
            <a:r>
              <a:rPr lang="en-CA" baseline="0" dirty="0" smtClean="0"/>
              <a:t> referred pain areas. </a:t>
            </a:r>
            <a:r>
              <a:rPr lang="en-CA" i="1" dirty="0" smtClean="0"/>
              <a:t>Uplink </a:t>
            </a:r>
            <a:r>
              <a:rPr lang="en-CA" dirty="0" smtClean="0"/>
              <a:t>1998; 10:1-3.</a:t>
            </a:r>
            <a:endParaRPr lang="en-US"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19055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omic Sans MS" pitchFamily="66"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6121265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7611621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5978933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3770335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3912186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16427120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27414461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3394309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7551155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923745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013813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425974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9864346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2841509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41342489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2688525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56347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6286676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7510515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13092832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39857600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096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03323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26894540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5150685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1749612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2013-11-28</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408501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2013-11-28</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6788115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2013-11-28</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1015268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1291266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53115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4589822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41035677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20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14161205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0922437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4738447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7887048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2013-11-28</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5495783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2013-11-28</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1584293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2013-11-28</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633027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9688628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0812589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7112640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80342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833311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8965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5672593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7411886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7399693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2013-11-28</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5263104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2013-11-28</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2771363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2013-11-28</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4638786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9704422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7682332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86509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3791035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42841873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155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0700529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1027355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6353993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2013-11-28</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9262093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2013-11-28</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5522653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2013-11-28</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5310712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4216734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26465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2705039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2750504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7671232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031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6036943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5236263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4993845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2013-11-28</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7076786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2013-11-28</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0366713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2013-11-28</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4227310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03666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278700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5109519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2066768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6102773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0350" y="234950"/>
            <a:ext cx="8688388" cy="614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38188" y="1566863"/>
            <a:ext cx="7677150" cy="4529137"/>
          </a:xfrm>
        </p:spPr>
        <p:txBody>
          <a:bodyPr/>
          <a:lstStyle/>
          <a:p>
            <a:endParaRPr lang="en-US" dirty="0"/>
          </a:p>
        </p:txBody>
      </p:sp>
    </p:spTree>
    <p:extLst>
      <p:ext uri="{BB962C8B-B14F-4D97-AF65-F5344CB8AC3E}">
        <p14:creationId xmlns:p14="http://schemas.microsoft.com/office/powerpoint/2010/main" val="119478829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31176582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20446388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183406665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27389584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11805255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3051735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9107650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25333887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19019550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26482444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29940749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28166961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25651723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28445705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33387381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33884560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3042252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92995904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32849439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34252544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14149726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9225688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388764804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val="15190191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37574"/>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33267828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87677895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441751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8442581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57037334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2013-11-28</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47650585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2013-11-28</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474751579"/>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2013-11-28</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val="2837042782"/>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645304599"/>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7767796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12095252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7737556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7334364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541" y="341784"/>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414247971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4050048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82771960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7066386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1722405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49582378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021641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18925744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5574644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400463488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7348700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4658" y="487070"/>
            <a:ext cx="7920038" cy="838200"/>
          </a:xfrm>
        </p:spPr>
        <p:txBody>
          <a:bodyPr vert="horz" lIns="91440" tIns="45720" rIns="91440" bIns="45720" rtlCol="0" anchor="ctr">
            <a:normAutofit/>
          </a:bodyPr>
          <a:lstStyle>
            <a:lvl1pPr>
              <a:defRPr lang="es-MX"/>
            </a:lvl1pPr>
          </a:lstStyle>
          <a:p>
            <a:pPr lvl="0">
              <a:lnSpc>
                <a:spcPct val="85000"/>
              </a:lnSpc>
            </a:pPr>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a:lstStyle/>
          <a:p>
            <a:pPr lvl="0"/>
            <a:endParaRPr lang="es-MX" noProof="0" dirty="0" smtClean="0"/>
          </a:p>
        </p:txBody>
      </p:sp>
    </p:spTree>
    <p:extLst>
      <p:ext uri="{BB962C8B-B14F-4D97-AF65-F5344CB8AC3E}">
        <p14:creationId xmlns:p14="http://schemas.microsoft.com/office/powerpoint/2010/main" val="53224893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934491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59042263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6906" y="382608"/>
            <a:ext cx="8701088" cy="1047750"/>
          </a:xfrm>
          <a:prstGeom prst="rect">
            <a:avLst/>
          </a:prstGeom>
        </p:spPr>
        <p:txBody>
          <a:bodyPr vert="horz" lIns="91440" tIns="45720" rIns="91440" bIns="45720" rtlCol="0" anchor="ctr">
            <a:normAutofit/>
          </a:bodyPr>
          <a:lstStyle>
            <a:lvl1pPr>
              <a:defRPr lang="en-AU"/>
            </a:lvl1pPr>
          </a:lstStyle>
          <a:p>
            <a:pPr lvl="0">
              <a:lnSpc>
                <a:spcPct val="85000"/>
              </a:lnSpc>
            </a:pPr>
            <a:r>
              <a:rPr lang="en-US" smtClean="0"/>
              <a:t>Click to edit Master title style</a:t>
            </a:r>
            <a:endParaRPr lang="en-AU"/>
          </a:p>
        </p:txBody>
      </p:sp>
    </p:spTree>
    <p:extLst>
      <p:ext uri="{BB962C8B-B14F-4D97-AF65-F5344CB8AC3E}">
        <p14:creationId xmlns:p14="http://schemas.microsoft.com/office/powerpoint/2010/main" val="174165594"/>
      </p:ext>
    </p:extLst>
  </p:cSld>
  <p:clrMapOvr>
    <a:masterClrMapping/>
  </p:clrMapOvr>
  <p:transition>
    <p:wipe dir="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0F02FCB1-2C7E-48FE-AFB6-C4DD5DA12CBD}" type="datetime1">
              <a:rPr lang="en-CA"/>
              <a:pPr>
                <a:defRPr/>
              </a:pPr>
              <a:t>2013-11-28</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22E1006-912E-4714-84A4-400E43C72CA1}" type="slidenum">
              <a:rPr lang="en-CA"/>
              <a:pPr>
                <a:defRPr/>
              </a:pPr>
              <a:t>‹Nº›</a:t>
            </a:fld>
            <a:endParaRPr lang="en-CA" dirty="0"/>
          </a:p>
        </p:txBody>
      </p:sp>
    </p:spTree>
    <p:extLst>
      <p:ext uri="{BB962C8B-B14F-4D97-AF65-F5344CB8AC3E}">
        <p14:creationId xmlns:p14="http://schemas.microsoft.com/office/powerpoint/2010/main" val="95955017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2AF30EF-E8A0-480D-A2B3-15E6618FFF89}" type="datetime1">
              <a:rPr lang="en-CA"/>
              <a:pPr>
                <a:defRPr/>
              </a:pPr>
              <a:t>2013-11-28</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C4727E35-749D-49A3-ACF1-7593173E2463}" type="slidenum">
              <a:rPr lang="en-CA"/>
              <a:pPr>
                <a:defRPr/>
              </a:pPr>
              <a:t>‹Nº›</a:t>
            </a:fld>
            <a:endParaRPr lang="en-CA" dirty="0"/>
          </a:p>
        </p:txBody>
      </p:sp>
    </p:spTree>
    <p:extLst>
      <p:ext uri="{BB962C8B-B14F-4D97-AF65-F5344CB8AC3E}">
        <p14:creationId xmlns:p14="http://schemas.microsoft.com/office/powerpoint/2010/main" val="303357255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B5DF8A68-84C0-4001-A655-208EB6AA82DE}" type="datetime1">
              <a:rPr lang="en-CA"/>
              <a:pPr>
                <a:defRPr/>
              </a:pPr>
              <a:t>2013-11-28</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439971AC-ABCD-47D8-9533-7FFF47B88E35}" type="slidenum">
              <a:rPr lang="en-CA"/>
              <a:pPr>
                <a:defRPr/>
              </a:pPr>
              <a:t>‹Nº›</a:t>
            </a:fld>
            <a:endParaRPr lang="en-CA" dirty="0"/>
          </a:p>
        </p:txBody>
      </p:sp>
    </p:spTree>
    <p:extLst>
      <p:ext uri="{BB962C8B-B14F-4D97-AF65-F5344CB8AC3E}">
        <p14:creationId xmlns:p14="http://schemas.microsoft.com/office/powerpoint/2010/main" val="281570265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86C7E20F-B2B4-4061-8850-A9F42E8BD33E}" type="datetime1">
              <a:rPr lang="en-CA"/>
              <a:pPr>
                <a:defRPr/>
              </a:pPr>
              <a:t>2013-11-28</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11342914-CBDE-4DBD-AE45-536DFFF89773}" type="slidenum">
              <a:rPr lang="en-CA"/>
              <a:pPr>
                <a:defRPr/>
              </a:pPr>
              <a:t>‹Nº›</a:t>
            </a:fld>
            <a:endParaRPr lang="en-CA" dirty="0"/>
          </a:p>
        </p:txBody>
      </p:sp>
    </p:spTree>
    <p:extLst>
      <p:ext uri="{BB962C8B-B14F-4D97-AF65-F5344CB8AC3E}">
        <p14:creationId xmlns:p14="http://schemas.microsoft.com/office/powerpoint/2010/main" val="45664546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2D31D6E7-2E7F-47B8-8B3C-ACE84C735492}" type="datetime1">
              <a:rPr lang="en-CA"/>
              <a:pPr>
                <a:defRPr/>
              </a:pPr>
              <a:t>2013-11-28</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779F5507-B6E3-4FAE-88A3-E3E4776AF116}" type="slidenum">
              <a:rPr lang="en-CA"/>
              <a:pPr>
                <a:defRPr/>
              </a:pPr>
              <a:t>‹Nº›</a:t>
            </a:fld>
            <a:endParaRPr lang="en-CA" dirty="0"/>
          </a:p>
        </p:txBody>
      </p:sp>
    </p:spTree>
    <p:extLst>
      <p:ext uri="{BB962C8B-B14F-4D97-AF65-F5344CB8AC3E}">
        <p14:creationId xmlns:p14="http://schemas.microsoft.com/office/powerpoint/2010/main" val="41986903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7758AE9-A20F-48B5-BDAA-A720A55A3EEC}" type="datetime1">
              <a:rPr lang="en-CA"/>
              <a:pPr>
                <a:defRPr/>
              </a:pPr>
              <a:t>2013-11-28</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5BF37D72-42C8-410F-BD9C-956D8F178516}" type="slidenum">
              <a:rPr lang="en-CA"/>
              <a:pPr>
                <a:defRPr/>
              </a:pPr>
              <a:t>‹Nº›</a:t>
            </a:fld>
            <a:endParaRPr lang="en-CA" dirty="0"/>
          </a:p>
        </p:txBody>
      </p:sp>
    </p:spTree>
    <p:extLst>
      <p:ext uri="{BB962C8B-B14F-4D97-AF65-F5344CB8AC3E}">
        <p14:creationId xmlns:p14="http://schemas.microsoft.com/office/powerpoint/2010/main" val="21027913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6FC749D-4184-4C71-801E-9E89F5E534B7}" type="datetime1">
              <a:rPr lang="en-CA"/>
              <a:pPr>
                <a:defRPr/>
              </a:pPr>
              <a:t>2013-11-28</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55D89BBA-5693-4577-B23C-FD3015C3A0BC}" type="slidenum">
              <a:rPr lang="en-CA"/>
              <a:pPr>
                <a:defRPr/>
              </a:pPr>
              <a:t>‹Nº›</a:t>
            </a:fld>
            <a:endParaRPr lang="en-CA" dirty="0"/>
          </a:p>
        </p:txBody>
      </p:sp>
    </p:spTree>
    <p:extLst>
      <p:ext uri="{BB962C8B-B14F-4D97-AF65-F5344CB8AC3E}">
        <p14:creationId xmlns:p14="http://schemas.microsoft.com/office/powerpoint/2010/main" val="287947454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1E3DDC4-A8DF-48F0-A2E5-D19B3E8914D5}" type="datetime1">
              <a:rPr lang="en-CA"/>
              <a:pPr>
                <a:defRPr/>
              </a:pPr>
              <a:t>2013-11-28</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1B77874C-0263-4581-85FE-DAFF5DF1323D}" type="slidenum">
              <a:rPr lang="en-CA"/>
              <a:pPr>
                <a:defRPr/>
              </a:pPr>
              <a:t>‹Nº›</a:t>
            </a:fld>
            <a:endParaRPr lang="en-CA" dirty="0"/>
          </a:p>
        </p:txBody>
      </p:sp>
    </p:spTree>
    <p:extLst>
      <p:ext uri="{BB962C8B-B14F-4D97-AF65-F5344CB8AC3E}">
        <p14:creationId xmlns:p14="http://schemas.microsoft.com/office/powerpoint/2010/main" val="159777729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44A7E68-E419-46A1-9FB6-76BA2F7678A9}" type="datetime1">
              <a:rPr lang="en-CA"/>
              <a:pPr>
                <a:defRPr/>
              </a:pPr>
              <a:t>2013-11-28</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20ACEEEE-6C89-47CA-9066-82D3D49DB05C}" type="slidenum">
              <a:rPr lang="en-CA"/>
              <a:pPr>
                <a:defRPr/>
              </a:pPr>
              <a:t>‹Nº›</a:t>
            </a:fld>
            <a:endParaRPr lang="en-CA" dirty="0"/>
          </a:p>
        </p:txBody>
      </p:sp>
    </p:spTree>
    <p:extLst>
      <p:ext uri="{BB962C8B-B14F-4D97-AF65-F5344CB8AC3E}">
        <p14:creationId xmlns:p14="http://schemas.microsoft.com/office/powerpoint/2010/main" val="1167244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30802063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C4C4404B-BA79-445C-BD61-9352AD1889CF}" type="datetime1">
              <a:rPr lang="en-CA"/>
              <a:pPr>
                <a:defRPr/>
              </a:pPr>
              <a:t>2013-11-28</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CE2FE0E7-BE9C-405D-85A4-5AAC10597D14}" type="slidenum">
              <a:rPr lang="en-CA"/>
              <a:pPr>
                <a:defRPr/>
              </a:pPr>
              <a:t>‹Nº›</a:t>
            </a:fld>
            <a:endParaRPr lang="en-CA" dirty="0"/>
          </a:p>
        </p:txBody>
      </p:sp>
    </p:spTree>
    <p:extLst>
      <p:ext uri="{BB962C8B-B14F-4D97-AF65-F5344CB8AC3E}">
        <p14:creationId xmlns:p14="http://schemas.microsoft.com/office/powerpoint/2010/main" val="35059178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FCA37D0-401F-4CEE-8E0D-5176B878823C}" type="datetime1">
              <a:rPr lang="en-CA"/>
              <a:pPr>
                <a:defRPr/>
              </a:pPr>
              <a:t>2013-11-28</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3701D191-9695-4D93-8888-C1B6E25DB37D}" type="slidenum">
              <a:rPr lang="en-CA"/>
              <a:pPr>
                <a:defRPr/>
              </a:pPr>
              <a:t>‹Nº›</a:t>
            </a:fld>
            <a:endParaRPr lang="en-CA" dirty="0"/>
          </a:p>
        </p:txBody>
      </p:sp>
    </p:spTree>
    <p:extLst>
      <p:ext uri="{BB962C8B-B14F-4D97-AF65-F5344CB8AC3E}">
        <p14:creationId xmlns:p14="http://schemas.microsoft.com/office/powerpoint/2010/main" val="39819098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5644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34079447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99326299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3179835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2013-11-28</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8543788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2013-11-28</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5785102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2013-11-28</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7974724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514775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3144464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2013-11-28</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67774504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0259195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0959508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B2A03D2-CAB0-476D-B43D-E6ACEB8CBF65}" type="datetimeFigureOut">
              <a:rPr lang="en-CA" altLang="zh-CN"/>
              <a:pPr>
                <a:defRPr/>
              </a:pPr>
              <a:t>2013-11-28</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89B47E61-F476-40B7-8EBB-EBAD599B17D3}" type="slidenum">
              <a:rPr lang="en-CA" altLang="zh-CN"/>
              <a:pPr>
                <a:defRPr/>
              </a:pPr>
              <a:t>‹Nº›</a:t>
            </a:fld>
            <a:endParaRPr lang="en-CA" altLang="zh-CN" dirty="0"/>
          </a:p>
        </p:txBody>
      </p:sp>
    </p:spTree>
    <p:extLst>
      <p:ext uri="{BB962C8B-B14F-4D97-AF65-F5344CB8AC3E}">
        <p14:creationId xmlns:p14="http://schemas.microsoft.com/office/powerpoint/2010/main" val="419143309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dirty="0"/>
            </a:lvl1pPr>
          </a:lstStyle>
          <a:p>
            <a:pPr lvl="0" defTabSz="914400" eaLnBrk="1" latinLnBrk="0" hangingPunct="1">
              <a:lnSpc>
                <a:spcPct val="85000"/>
              </a:lnSpc>
              <a:buNone/>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6508575-3C8F-40C4-92FB-909037F8D950}" type="datetimeFigureOut">
              <a:rPr lang="en-CA" altLang="zh-CN"/>
              <a:pPr>
                <a:defRPr/>
              </a:pPr>
              <a:t>2013-11-28</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08735E24-C8D5-4228-AFB3-86B641F98465}" type="slidenum">
              <a:rPr lang="en-CA" altLang="zh-CN"/>
              <a:pPr>
                <a:defRPr/>
              </a:pPr>
              <a:t>‹Nº›</a:t>
            </a:fld>
            <a:endParaRPr lang="en-CA" altLang="zh-CN" dirty="0"/>
          </a:p>
        </p:txBody>
      </p:sp>
    </p:spTree>
    <p:extLst>
      <p:ext uri="{BB962C8B-B14F-4D97-AF65-F5344CB8AC3E}">
        <p14:creationId xmlns:p14="http://schemas.microsoft.com/office/powerpoint/2010/main" val="189408293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765782-C814-4D8B-BF6E-0B0B95693D8F}" type="datetimeFigureOut">
              <a:rPr lang="en-CA" altLang="zh-CN"/>
              <a:pPr>
                <a:defRPr/>
              </a:pPr>
              <a:t>2013-11-28</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BD6A8509-EB58-43D3-9367-E6522F33DF9A}" type="slidenum">
              <a:rPr lang="en-CA" altLang="zh-CN"/>
              <a:pPr>
                <a:defRPr/>
              </a:pPr>
              <a:t>‹Nº›</a:t>
            </a:fld>
            <a:endParaRPr lang="en-CA" altLang="zh-CN" dirty="0"/>
          </a:p>
        </p:txBody>
      </p:sp>
    </p:spTree>
    <p:extLst>
      <p:ext uri="{BB962C8B-B14F-4D97-AF65-F5344CB8AC3E}">
        <p14:creationId xmlns:p14="http://schemas.microsoft.com/office/powerpoint/2010/main" val="32040239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0ADBB830-5A21-4955-9F23-F3316577AB05}" type="datetimeFigureOut">
              <a:rPr lang="en-CA" altLang="zh-CN"/>
              <a:pPr>
                <a:defRPr/>
              </a:pPr>
              <a:t>2013-11-28</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5C824D00-6EC5-4A3F-B7E6-1AD46A3F6CA0}" type="slidenum">
              <a:rPr lang="en-CA" altLang="zh-CN"/>
              <a:pPr>
                <a:defRPr/>
              </a:pPr>
              <a:t>‹Nº›</a:t>
            </a:fld>
            <a:endParaRPr lang="en-CA" altLang="zh-CN" dirty="0"/>
          </a:p>
        </p:txBody>
      </p:sp>
    </p:spTree>
    <p:extLst>
      <p:ext uri="{BB962C8B-B14F-4D97-AF65-F5344CB8AC3E}">
        <p14:creationId xmlns:p14="http://schemas.microsoft.com/office/powerpoint/2010/main" val="328271089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0FC3459-DF8A-4B8F-AA6C-95ACA6CF7C1D}" type="datetimeFigureOut">
              <a:rPr lang="en-CA" altLang="zh-CN"/>
              <a:pPr>
                <a:defRPr/>
              </a:pPr>
              <a:t>2013-11-28</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5"/>
          <p:cNvSpPr>
            <a:spLocks noGrp="1"/>
          </p:cNvSpPr>
          <p:nvPr>
            <p:ph type="sldNum" sz="quarter" idx="12"/>
          </p:nvPr>
        </p:nvSpPr>
        <p:spPr/>
        <p:txBody>
          <a:bodyPr/>
          <a:lstStyle>
            <a:lvl1pPr>
              <a:defRPr/>
            </a:lvl1pPr>
          </a:lstStyle>
          <a:p>
            <a:pPr>
              <a:defRPr/>
            </a:pPr>
            <a:fld id="{7EA9A61A-C48C-4E15-8CEE-EBA1AA32AE1C}" type="slidenum">
              <a:rPr lang="en-CA" altLang="zh-CN"/>
              <a:pPr>
                <a:defRPr/>
              </a:pPr>
              <a:t>‹Nº›</a:t>
            </a:fld>
            <a:endParaRPr lang="en-CA" altLang="zh-CN" dirty="0"/>
          </a:p>
        </p:txBody>
      </p:sp>
    </p:spTree>
    <p:extLst>
      <p:ext uri="{BB962C8B-B14F-4D97-AF65-F5344CB8AC3E}">
        <p14:creationId xmlns:p14="http://schemas.microsoft.com/office/powerpoint/2010/main" val="266144069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BB5DAC6A-F093-4661-94DD-5B4EFFE8E7D8}" type="datetimeFigureOut">
              <a:rPr lang="en-CA" altLang="zh-CN"/>
              <a:pPr>
                <a:defRPr/>
              </a:pPr>
              <a:t>2013-11-28</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5"/>
          <p:cNvSpPr>
            <a:spLocks noGrp="1"/>
          </p:cNvSpPr>
          <p:nvPr>
            <p:ph type="sldNum" sz="quarter" idx="12"/>
          </p:nvPr>
        </p:nvSpPr>
        <p:spPr/>
        <p:txBody>
          <a:bodyPr/>
          <a:lstStyle>
            <a:lvl1pPr>
              <a:defRPr/>
            </a:lvl1pPr>
          </a:lstStyle>
          <a:p>
            <a:pPr>
              <a:defRPr/>
            </a:pPr>
            <a:fld id="{2D19A171-A2AF-4087-BB0F-EE6503D4034F}" type="slidenum">
              <a:rPr lang="en-CA" altLang="zh-CN"/>
              <a:pPr>
                <a:defRPr/>
              </a:pPr>
              <a:t>‹Nº›</a:t>
            </a:fld>
            <a:endParaRPr lang="en-CA" altLang="zh-CN" dirty="0"/>
          </a:p>
        </p:txBody>
      </p:sp>
    </p:spTree>
    <p:extLst>
      <p:ext uri="{BB962C8B-B14F-4D97-AF65-F5344CB8AC3E}">
        <p14:creationId xmlns:p14="http://schemas.microsoft.com/office/powerpoint/2010/main" val="697050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EB0AED-4652-431C-A57F-259DCC71E934}" type="datetimeFigureOut">
              <a:rPr lang="en-CA" altLang="zh-CN"/>
              <a:pPr>
                <a:defRPr/>
              </a:pPr>
              <a:t>2013-11-28</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5"/>
          <p:cNvSpPr>
            <a:spLocks noGrp="1"/>
          </p:cNvSpPr>
          <p:nvPr>
            <p:ph type="sldNum" sz="quarter" idx="12"/>
          </p:nvPr>
        </p:nvSpPr>
        <p:spPr/>
        <p:txBody>
          <a:bodyPr/>
          <a:lstStyle>
            <a:lvl1pPr>
              <a:defRPr/>
            </a:lvl1pPr>
          </a:lstStyle>
          <a:p>
            <a:pPr>
              <a:defRPr/>
            </a:pPr>
            <a:fld id="{E4C149D9-7143-42B2-80B5-1C76280578E5}" type="slidenum">
              <a:rPr lang="en-CA" altLang="zh-CN"/>
              <a:pPr>
                <a:defRPr/>
              </a:pPr>
              <a:t>‹Nº›</a:t>
            </a:fld>
            <a:endParaRPr lang="en-CA" altLang="zh-CN" dirty="0"/>
          </a:p>
        </p:txBody>
      </p:sp>
    </p:spTree>
    <p:extLst>
      <p:ext uri="{BB962C8B-B14F-4D97-AF65-F5344CB8AC3E}">
        <p14:creationId xmlns:p14="http://schemas.microsoft.com/office/powerpoint/2010/main" val="51369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161645762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6A296E-349D-4B1A-AA20-6107252E6E4F}" type="datetimeFigureOut">
              <a:rPr lang="en-CA" altLang="zh-CN"/>
              <a:pPr>
                <a:defRPr/>
              </a:pPr>
              <a:t>2013-11-28</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E262AA13-8CA8-4110-B252-8892283791AC}" type="slidenum">
              <a:rPr lang="en-CA" altLang="zh-CN"/>
              <a:pPr>
                <a:defRPr/>
              </a:pPr>
              <a:t>‹Nº›</a:t>
            </a:fld>
            <a:endParaRPr lang="en-CA" altLang="zh-CN" dirty="0"/>
          </a:p>
        </p:txBody>
      </p:sp>
    </p:spTree>
    <p:extLst>
      <p:ext uri="{BB962C8B-B14F-4D97-AF65-F5344CB8AC3E}">
        <p14:creationId xmlns:p14="http://schemas.microsoft.com/office/powerpoint/2010/main" val="216953800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DEB72F-554F-498C-BE00-97FC082AC263}" type="datetimeFigureOut">
              <a:rPr lang="en-CA" altLang="zh-CN"/>
              <a:pPr>
                <a:defRPr/>
              </a:pPr>
              <a:t>2013-11-28</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CD418E20-95D5-4A78-8238-438965BD1ECF}" type="slidenum">
              <a:rPr lang="en-CA" altLang="zh-CN"/>
              <a:pPr>
                <a:defRPr/>
              </a:pPr>
              <a:t>‹Nº›</a:t>
            </a:fld>
            <a:endParaRPr lang="en-CA" altLang="zh-CN" dirty="0"/>
          </a:p>
        </p:txBody>
      </p:sp>
    </p:spTree>
    <p:extLst>
      <p:ext uri="{BB962C8B-B14F-4D97-AF65-F5344CB8AC3E}">
        <p14:creationId xmlns:p14="http://schemas.microsoft.com/office/powerpoint/2010/main" val="32416255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B95B630-290B-461B-838B-AF909453A3EE}" type="datetimeFigureOut">
              <a:rPr lang="en-CA" altLang="zh-CN"/>
              <a:pPr>
                <a:defRPr/>
              </a:pPr>
              <a:t>2013-11-28</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8A7E243E-7B3E-4EDC-8BC4-4BF42A0F5A1F}" type="slidenum">
              <a:rPr lang="en-CA" altLang="zh-CN"/>
              <a:pPr>
                <a:defRPr/>
              </a:pPr>
              <a:t>‹Nº›</a:t>
            </a:fld>
            <a:endParaRPr lang="en-CA" altLang="zh-CN" dirty="0"/>
          </a:p>
        </p:txBody>
      </p:sp>
    </p:spTree>
    <p:extLst>
      <p:ext uri="{BB962C8B-B14F-4D97-AF65-F5344CB8AC3E}">
        <p14:creationId xmlns:p14="http://schemas.microsoft.com/office/powerpoint/2010/main" val="10467427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B7CF043-634A-4068-ACA3-811C015DBBEA}" type="datetimeFigureOut">
              <a:rPr lang="en-CA" altLang="zh-CN"/>
              <a:pPr>
                <a:defRPr/>
              </a:pPr>
              <a:t>2013-11-28</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61801758-7759-4AE3-B593-67435B86F38E}" type="slidenum">
              <a:rPr lang="en-CA" altLang="zh-CN"/>
              <a:pPr>
                <a:defRPr/>
              </a:pPr>
              <a:t>‹Nº›</a:t>
            </a:fld>
            <a:endParaRPr lang="en-CA" altLang="zh-CN" dirty="0"/>
          </a:p>
        </p:txBody>
      </p:sp>
    </p:spTree>
    <p:extLst>
      <p:ext uri="{BB962C8B-B14F-4D97-AF65-F5344CB8AC3E}">
        <p14:creationId xmlns:p14="http://schemas.microsoft.com/office/powerpoint/2010/main" val="212086251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4658" y="486252"/>
            <a:ext cx="7920038" cy="838200"/>
          </a:xfrm>
        </p:spPr>
        <p:txBody>
          <a:bodyPr vert="horz" lIns="91440" tIns="45720" rIns="91440" bIns="45720" rtlCol="0" anchor="ctr">
            <a:normAutofit/>
          </a:bodyPr>
          <a:lstStyle>
            <a:lvl1pPr>
              <a:defRPr lang="es-MX"/>
            </a:lvl1pPr>
          </a:lstStyle>
          <a:p>
            <a:pPr lvl="0" defTabSz="914400" eaLnBrk="1" latinLnBrk="0" hangingPunct="1">
              <a:lnSpc>
                <a:spcPct val="85000"/>
              </a:lnSpc>
              <a:buNone/>
            </a:pPr>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dirty="0" smtClean="0"/>
          </a:p>
        </p:txBody>
      </p:sp>
    </p:spTree>
    <p:extLst>
      <p:ext uri="{BB962C8B-B14F-4D97-AF65-F5344CB8AC3E}">
        <p14:creationId xmlns:p14="http://schemas.microsoft.com/office/powerpoint/2010/main" val="281600942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4212150"/>
      </p:ext>
    </p:extLst>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0F02FCB1-2C7E-48FE-AFB6-C4DD5DA12CBD}" type="datetime1">
              <a:rPr lang="en-CA"/>
              <a:pPr>
                <a:defRPr/>
              </a:pPr>
              <a:t>2013-11-28</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EBC21B9E-90FA-4F75-B3E5-E0E62E7B1030}" type="slidenum">
              <a:rPr lang="en-CA"/>
              <a:pPr>
                <a:defRPr/>
              </a:pPr>
              <a:t>‹Nº›</a:t>
            </a:fld>
            <a:endParaRPr lang="en-CA" dirty="0"/>
          </a:p>
        </p:txBody>
      </p:sp>
    </p:spTree>
    <p:extLst>
      <p:ext uri="{BB962C8B-B14F-4D97-AF65-F5344CB8AC3E}">
        <p14:creationId xmlns:p14="http://schemas.microsoft.com/office/powerpoint/2010/main" val="324939719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2AF30EF-E8A0-480D-A2B3-15E6618FFF89}" type="datetime1">
              <a:rPr lang="en-CA"/>
              <a:pPr>
                <a:defRPr/>
              </a:pPr>
              <a:t>2013-11-28</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E9201C2-9AFE-4563-91D3-6E12E8CD7575}" type="slidenum">
              <a:rPr lang="en-CA"/>
              <a:pPr>
                <a:defRPr/>
              </a:pPr>
              <a:t>‹Nº›</a:t>
            </a:fld>
            <a:endParaRPr lang="en-CA" dirty="0"/>
          </a:p>
        </p:txBody>
      </p:sp>
    </p:spTree>
    <p:extLst>
      <p:ext uri="{BB962C8B-B14F-4D97-AF65-F5344CB8AC3E}">
        <p14:creationId xmlns:p14="http://schemas.microsoft.com/office/powerpoint/2010/main" val="40378146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B5DF8A68-84C0-4001-A655-208EB6AA82DE}" type="datetime1">
              <a:rPr lang="en-CA"/>
              <a:pPr>
                <a:defRPr/>
              </a:pPr>
              <a:t>2013-11-28</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27908533-0036-4D1B-8AD1-74995F9EE0E9}" type="slidenum">
              <a:rPr lang="en-CA"/>
              <a:pPr>
                <a:defRPr/>
              </a:pPr>
              <a:t>‹Nº›</a:t>
            </a:fld>
            <a:endParaRPr lang="en-CA" dirty="0"/>
          </a:p>
        </p:txBody>
      </p:sp>
    </p:spTree>
    <p:extLst>
      <p:ext uri="{BB962C8B-B14F-4D97-AF65-F5344CB8AC3E}">
        <p14:creationId xmlns:p14="http://schemas.microsoft.com/office/powerpoint/2010/main" val="192547453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86C7E20F-B2B4-4061-8850-A9F42E8BD33E}" type="datetime1">
              <a:rPr lang="en-CA"/>
              <a:pPr>
                <a:defRPr/>
              </a:pPr>
              <a:t>2013-11-28</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3B9D5648-AA55-4673-B423-2056DB7F70AB}" type="slidenum">
              <a:rPr lang="en-CA"/>
              <a:pPr>
                <a:defRPr/>
              </a:pPr>
              <a:t>‹Nº›</a:t>
            </a:fld>
            <a:endParaRPr lang="en-CA" dirty="0"/>
          </a:p>
        </p:txBody>
      </p:sp>
    </p:spTree>
    <p:extLst>
      <p:ext uri="{BB962C8B-B14F-4D97-AF65-F5344CB8AC3E}">
        <p14:creationId xmlns:p14="http://schemas.microsoft.com/office/powerpoint/2010/main" val="3479183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289417685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2D31D6E7-2E7F-47B8-8B3C-ACE84C735492}" type="datetime1">
              <a:rPr lang="en-CA"/>
              <a:pPr>
                <a:defRPr/>
              </a:pPr>
              <a:t>2013-11-28</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4189E67-CBEC-46C1-A0C2-C2E52DF81DEB}" type="slidenum">
              <a:rPr lang="en-CA"/>
              <a:pPr>
                <a:defRPr/>
              </a:pPr>
              <a:t>‹Nº›</a:t>
            </a:fld>
            <a:endParaRPr lang="en-CA" dirty="0"/>
          </a:p>
        </p:txBody>
      </p:sp>
    </p:spTree>
    <p:extLst>
      <p:ext uri="{BB962C8B-B14F-4D97-AF65-F5344CB8AC3E}">
        <p14:creationId xmlns:p14="http://schemas.microsoft.com/office/powerpoint/2010/main" val="234343107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7758AE9-A20F-48B5-BDAA-A720A55A3EEC}" type="datetime1">
              <a:rPr lang="en-CA"/>
              <a:pPr>
                <a:defRPr/>
              </a:pPr>
              <a:t>2013-11-28</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4DC32471-42B3-443F-89A6-8DF77420890B}" type="slidenum">
              <a:rPr lang="en-CA"/>
              <a:pPr>
                <a:defRPr/>
              </a:pPr>
              <a:t>‹Nº›</a:t>
            </a:fld>
            <a:endParaRPr lang="en-CA" dirty="0"/>
          </a:p>
        </p:txBody>
      </p:sp>
    </p:spTree>
    <p:extLst>
      <p:ext uri="{BB962C8B-B14F-4D97-AF65-F5344CB8AC3E}">
        <p14:creationId xmlns:p14="http://schemas.microsoft.com/office/powerpoint/2010/main" val="20983998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6FC749D-4184-4C71-801E-9E89F5E534B7}" type="datetime1">
              <a:rPr lang="en-CA"/>
              <a:pPr>
                <a:defRPr/>
              </a:pPr>
              <a:t>2013-11-28</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017A4F1F-CBEA-4B0B-9147-BBE04B5D3436}" type="slidenum">
              <a:rPr lang="en-CA"/>
              <a:pPr>
                <a:defRPr/>
              </a:pPr>
              <a:t>‹Nº›</a:t>
            </a:fld>
            <a:endParaRPr lang="en-CA" dirty="0"/>
          </a:p>
        </p:txBody>
      </p:sp>
    </p:spTree>
    <p:extLst>
      <p:ext uri="{BB962C8B-B14F-4D97-AF65-F5344CB8AC3E}">
        <p14:creationId xmlns:p14="http://schemas.microsoft.com/office/powerpoint/2010/main" val="106307255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1E3DDC4-A8DF-48F0-A2E5-D19B3E8914D5}" type="datetime1">
              <a:rPr lang="en-CA"/>
              <a:pPr>
                <a:defRPr/>
              </a:pPr>
              <a:t>2013-11-28</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B998AE39-2C82-4DF2-99F6-7AF0F261EA18}" type="slidenum">
              <a:rPr lang="en-CA"/>
              <a:pPr>
                <a:defRPr/>
              </a:pPr>
              <a:t>‹Nº›</a:t>
            </a:fld>
            <a:endParaRPr lang="en-CA" dirty="0"/>
          </a:p>
        </p:txBody>
      </p:sp>
    </p:spTree>
    <p:extLst>
      <p:ext uri="{BB962C8B-B14F-4D97-AF65-F5344CB8AC3E}">
        <p14:creationId xmlns:p14="http://schemas.microsoft.com/office/powerpoint/2010/main" val="251688826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44A7E68-E419-46A1-9FB6-76BA2F7678A9}" type="datetime1">
              <a:rPr lang="en-CA"/>
              <a:pPr>
                <a:defRPr/>
              </a:pPr>
              <a:t>2013-11-28</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42897DCE-49BC-4449-A8D0-ED3A4559F4A6}" type="slidenum">
              <a:rPr lang="en-CA"/>
              <a:pPr>
                <a:defRPr/>
              </a:pPr>
              <a:t>‹Nº›</a:t>
            </a:fld>
            <a:endParaRPr lang="en-CA" dirty="0"/>
          </a:p>
        </p:txBody>
      </p:sp>
    </p:spTree>
    <p:extLst>
      <p:ext uri="{BB962C8B-B14F-4D97-AF65-F5344CB8AC3E}">
        <p14:creationId xmlns:p14="http://schemas.microsoft.com/office/powerpoint/2010/main" val="7665113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C4C4404B-BA79-445C-BD61-9352AD1889CF}" type="datetime1">
              <a:rPr lang="en-CA"/>
              <a:pPr>
                <a:defRPr/>
              </a:pPr>
              <a:t>2013-11-28</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D427C78-3E33-4B65-B7CC-C84836E3AA38}" type="slidenum">
              <a:rPr lang="en-CA"/>
              <a:pPr>
                <a:defRPr/>
              </a:pPr>
              <a:t>‹Nº›</a:t>
            </a:fld>
            <a:endParaRPr lang="en-CA" dirty="0"/>
          </a:p>
        </p:txBody>
      </p:sp>
    </p:spTree>
    <p:extLst>
      <p:ext uri="{BB962C8B-B14F-4D97-AF65-F5344CB8AC3E}">
        <p14:creationId xmlns:p14="http://schemas.microsoft.com/office/powerpoint/2010/main" val="348437692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FCA37D0-401F-4CEE-8E0D-5176B878823C}" type="datetime1">
              <a:rPr lang="en-CA"/>
              <a:pPr>
                <a:defRPr/>
              </a:pPr>
              <a:t>2013-11-28</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8E8F8CB5-DB8A-47E4-A517-98A54BE62433}" type="slidenum">
              <a:rPr lang="en-CA"/>
              <a:pPr>
                <a:defRPr/>
              </a:pPr>
              <a:t>‹Nº›</a:t>
            </a:fld>
            <a:endParaRPr lang="en-CA" dirty="0"/>
          </a:p>
        </p:txBody>
      </p:sp>
    </p:spTree>
    <p:extLst>
      <p:ext uri="{BB962C8B-B14F-4D97-AF65-F5344CB8AC3E}">
        <p14:creationId xmlns:p14="http://schemas.microsoft.com/office/powerpoint/2010/main" val="375277741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403589143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395501223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1738937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49070898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237847349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177127401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29964578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32634627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184795227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194729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256615721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279206632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78EC61E-7876-4C0C-AEFC-A6015B999347}"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81344066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2872ECB-3B3B-472A-9FF1-608C18E8E439}"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1873612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773981360"/>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5FF55D90-0134-49AB-8658-FC2EE98390C3}"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125274961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B3FB7DB-5993-4A14-8391-ADAF46319B13}"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422107269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A1690793-F15D-4396-B6E7-8F04FD474A89}"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19356121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828CE955-105E-466A-AC27-1FDFF9D62FDF}"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175699883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9BF6109-C818-49C5-A617-ED43E18A7093}"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79654776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D3AC6AE-AB6D-4CBB-81EE-FF03444F8D4F}"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40665050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544B60E-E783-464A-A65E-EAF649E49B1A}"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109618066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7C49DE1-C824-4D7D-9727-2D2DACE82B6A}"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80900091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30DC618-F8F2-4461-878D-15443151A875}" type="slidenum">
              <a:rPr lang="en-CA">
                <a:solidFill>
                  <a:prstClr val="white"/>
                </a:solidFill>
              </a:rPr>
              <a:pPr>
                <a:defRPr/>
              </a:pPr>
              <a:t>‹Nº›</a:t>
            </a:fld>
            <a:endParaRPr lang="en-CA" dirty="0">
              <a:solidFill>
                <a:prstClr val="white"/>
              </a:solidFill>
            </a:endParaRPr>
          </a:p>
        </p:txBody>
      </p:sp>
    </p:spTree>
    <p:extLst>
      <p:ext uri="{BB962C8B-B14F-4D97-AF65-F5344CB8AC3E}">
        <p14:creationId xmlns:p14="http://schemas.microsoft.com/office/powerpoint/2010/main" val="728325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16177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3112808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atin typeface="Comic Sans MS" pitchFamily="66" charset="0"/>
              </a:defRPr>
            </a:lvl1pPr>
            <a:lvl2pPr>
              <a:defRPr sz="2400">
                <a:latin typeface="Comic Sans MS" pitchFamily="66" charset="0"/>
              </a:defRPr>
            </a:lvl2pPr>
            <a:lvl3pPr>
              <a:defRPr sz="2000">
                <a:latin typeface="Comic Sans MS" pitchFamily="66" charset="0"/>
              </a:defRPr>
            </a:lvl3pPr>
            <a:lvl4pPr>
              <a:defRPr sz="1800">
                <a:latin typeface="Comic Sans MS" pitchFamily="66" charset="0"/>
              </a:defRPr>
            </a:lvl4pPr>
            <a:lvl5pPr>
              <a:defRPr sz="1800">
                <a:latin typeface="Comic Sans MS" pitchFamily="66"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omic Sans MS" pitchFamily="66" charset="0"/>
              </a:defRPr>
            </a:lvl1pPr>
            <a:lvl2pPr>
              <a:defRPr sz="2400">
                <a:latin typeface="Comic Sans MS" pitchFamily="66" charset="0"/>
              </a:defRPr>
            </a:lvl2pPr>
            <a:lvl3pPr>
              <a:defRPr sz="2000">
                <a:latin typeface="Comic Sans MS" pitchFamily="66" charset="0"/>
              </a:defRPr>
            </a:lvl3pPr>
            <a:lvl4pPr>
              <a:defRPr sz="1800">
                <a:latin typeface="Comic Sans MS" pitchFamily="66" charset="0"/>
              </a:defRPr>
            </a:lvl4pPr>
            <a:lvl5pPr>
              <a:defRPr sz="1800">
                <a:latin typeface="Comic Sans MS" pitchFamily="66"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5235702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00445942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104499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362404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315752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475909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724441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978227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2439992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147512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5607035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4163561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931286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667134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671156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012491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939018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606419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319169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876106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7403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8238554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113330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37175003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4293601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4001712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529315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369980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882494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834147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871505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0067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4330115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6047937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066468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8648633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34895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329698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1147541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858812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62637464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590430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75162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253349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42195869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810080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54938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354586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522954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4473334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83923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2881859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30976713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8794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675252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096993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706459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5614549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1193933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8362604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42794161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1906709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6870379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2536973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12787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4385796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13884531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11/28/2013 1:29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‹Nº›</a:t>
            </a:fld>
            <a:endParaRPr lang="en-GB" altLang="zh-TW" dirty="0">
              <a:solidFill>
                <a:prstClr val="black">
                  <a:tint val="75000"/>
                </a:prstClr>
              </a:solidFill>
            </a:endParaRPr>
          </a:p>
        </p:txBody>
      </p:sp>
    </p:spTree>
    <p:extLst>
      <p:ext uri="{BB962C8B-B14F-4D97-AF65-F5344CB8AC3E}">
        <p14:creationId xmlns:p14="http://schemas.microsoft.com/office/powerpoint/2010/main" val="27567058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9639457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3391009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4733828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4200139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6642603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8991348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959480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55993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e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e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e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3.jpeg"/><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3.jpe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media/image1.jpeg"/><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2" Type="http://schemas.openxmlformats.org/officeDocument/2006/relationships/slideLayout" Target="../slideLayouts/slideLayout208.xml"/><Relationship Id="rId16" Type="http://schemas.openxmlformats.org/officeDocument/2006/relationships/image" Target="../media/image1.jpeg"/><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theme" Target="../theme/theme18.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19.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0.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1.jpe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image" Target="../media/image1.jpeg"/><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2.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image" Target="../media/image3.jpeg"/><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3.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image" Target="../media/image4.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image" Target="../media/image3.jpeg"/><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4.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jpe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jpe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117479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634282033"/>
      </p:ext>
    </p:extLst>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84209264"/>
      </p:ext>
    </p:extLst>
  </p:cSld>
  <p:clrMap bg1="dk1" tx1="lt1" bg2="dk2" tx2="lt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2476255178"/>
      </p:ext>
    </p:extLst>
  </p:cSld>
  <p:clrMap bg1="dk1" tx1="lt1" bg2="dk2" tx2="lt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993974022"/>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1751569047"/>
      </p:ext>
    </p:extLst>
  </p:cSld>
  <p:clrMap bg1="dk1" tx1="lt1" bg2="dk2" tx2="lt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1922366790"/>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2013-11-28</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168901932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val="3511972376"/>
      </p:ext>
    </p:extLst>
  </p:cSld>
  <p:clrMap bg1="dk1" tx1="lt1" bg2="dk2" tx2="lt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68786444"/>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Lst>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074"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341784"/>
            <a:ext cx="8229600" cy="1143000"/>
          </a:xfrm>
          <a:prstGeom prst="rect">
            <a:avLst/>
          </a:prstGeom>
          <a:extLst/>
        </p:spPr>
        <p:txBody>
          <a:bodyPr vert="horz" lIns="91440" tIns="45720" rIns="91440" bIns="45720" rtlCol="0" anchor="ctr">
            <a:normAutofit/>
          </a:bodyPr>
          <a:lstStyle/>
          <a:p>
            <a:pPr lvl="0" defTabSz="914400" eaLnBrk="1" latinLnBrk="0" hangingPunct="1">
              <a:lnSpc>
                <a:spcPct val="85000"/>
              </a:lnSpc>
              <a:buNone/>
            </a:pPr>
            <a:r>
              <a:rPr lang="en-US" smtClean="0"/>
              <a:t>Click to edit Master title style</a:t>
            </a:r>
            <a:endParaRPr lang="en-CA" smtClean="0"/>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2013-11-28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6872DBD9-ED0B-48A3-A29E-3E49F9629B7C}" type="slidenum">
              <a:rPr lang="en-CA"/>
              <a:pPr>
                <a:defRPr/>
              </a:pPr>
              <a:t>‹Nº›</a:t>
            </a:fld>
            <a:endParaRPr lang="en-CA" dirty="0"/>
          </a:p>
        </p:txBody>
      </p:sp>
    </p:spTree>
    <p:extLst>
      <p:ext uri="{BB962C8B-B14F-4D97-AF65-F5344CB8AC3E}">
        <p14:creationId xmlns:p14="http://schemas.microsoft.com/office/powerpoint/2010/main" val="3591908912"/>
      </p:ext>
    </p:extLst>
  </p:cSld>
  <p:clrMap bg1="dk1" tx1="lt1" bg2="dk2" tx2="lt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hf hdr="0" ftr="0" dt="0"/>
  <p:txStyles>
    <p:titleStyle>
      <a:lvl1pPr algn="ctr" rtl="0" eaLnBrk="0" fontAlgn="base" hangingPunct="0">
        <a:spcBef>
          <a:spcPct val="0"/>
        </a:spcBef>
        <a:spcAft>
          <a:spcPct val="0"/>
        </a:spcAft>
        <a:defRPr lang="en-CA" sz="4000" b="0" kern="1200" smtClean="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5191601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7208"/>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2013-11-28</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val="2731297786"/>
      </p:ext>
    </p:extLst>
  </p:cSld>
  <p:clrMap bg1="dk1" tx1="lt1" bg2="dk2" tx2="lt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hf hdr="0" ftr="0" dt="0"/>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41784"/>
            <a:ext cx="8229600" cy="1143000"/>
          </a:xfrm>
          <a:prstGeom prst="rect">
            <a:avLst/>
          </a:prstGeom>
          <a:extLst/>
        </p:spPr>
        <p:txBody>
          <a:bodyPr vert="horz" lIns="91440" tIns="45720" rIns="91440" bIns="45720" rtlCol="0" anchor="ctr">
            <a:normAutofit/>
          </a:bodyPr>
          <a:lstStyle/>
          <a:p>
            <a:pPr lvl="0" defTabSz="914400" eaLnBrk="1" latinLnBrk="0" hangingPunct="1">
              <a:lnSpc>
                <a:spcPct val="85000"/>
              </a:lnSpc>
              <a:buNone/>
            </a:pPr>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CE5D76C5-E0A7-409D-B117-DF0B8498AB22}" type="datetimeFigureOut">
              <a:rPr lang="en-CA" altLang="zh-CN"/>
              <a:pPr fontAlgn="base">
                <a:spcBef>
                  <a:spcPct val="0"/>
                </a:spcBef>
                <a:spcAft>
                  <a:spcPct val="0"/>
                </a:spcAft>
                <a:defRPr/>
              </a:pPr>
              <a:t>2013-11-28</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pitchFamily="2" charset="-122"/>
              </a:defRPr>
            </a:lvl1pPr>
          </a:lstStyle>
          <a:p>
            <a:pPr fontAlgn="base">
              <a:spcBef>
                <a:spcPct val="0"/>
              </a:spcBef>
              <a:spcAft>
                <a:spcPct val="0"/>
              </a:spcAft>
              <a:defRPr/>
            </a:pPr>
            <a:endParaRPr lang="en-CA"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宋体" pitchFamily="2" charset="-122"/>
              </a:defRPr>
            </a:lvl1pPr>
          </a:lstStyle>
          <a:p>
            <a:pPr fontAlgn="base">
              <a:spcBef>
                <a:spcPct val="0"/>
              </a:spcBef>
              <a:spcAft>
                <a:spcPct val="0"/>
              </a:spcAft>
              <a:defRPr/>
            </a:pPr>
            <a:fld id="{15BFE0CA-18BA-478E-8FE1-2AFC3FB88871}" type="slidenum">
              <a:rPr lang="en-CA" altLang="zh-CN"/>
              <a:pPr fontAlgn="base">
                <a:spcBef>
                  <a:spcPct val="0"/>
                </a:spcBef>
                <a:spcAft>
                  <a:spcPct val="0"/>
                </a:spcAft>
                <a:defRPr/>
              </a:pPr>
              <a:t>‹Nº›</a:t>
            </a:fld>
            <a:endParaRPr lang="en-CA" altLang="zh-CN" dirty="0"/>
          </a:p>
        </p:txBody>
      </p:sp>
    </p:spTree>
    <p:extLst>
      <p:ext uri="{BB962C8B-B14F-4D97-AF65-F5344CB8AC3E}">
        <p14:creationId xmlns:p14="http://schemas.microsoft.com/office/powerpoint/2010/main" val="3000489033"/>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0" r:id="rId12"/>
    <p:sldLayoutId id="2147484451" r:id="rId13"/>
  </p:sldLayoutIdLst>
  <p:txStyles>
    <p:titleStyle>
      <a:lvl1pPr algn="ctr" rtl="0" eaLnBrk="0" fontAlgn="base" hangingPunct="0">
        <a:spcBef>
          <a:spcPct val="0"/>
        </a:spcBef>
        <a:spcAft>
          <a:spcPct val="0"/>
        </a:spcAft>
        <a:defRPr lang="en-CA" altLang="zh-CN" sz="4000" b="0" kern="1200" smtClean="0">
          <a:solidFill>
            <a:srgbClr val="002060"/>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098"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457200" y="341784"/>
            <a:ext cx="8229600" cy="1143000"/>
          </a:xfrm>
          <a:prstGeom prst="rect">
            <a:avLst/>
          </a:prstGeom>
          <a:extLst/>
        </p:spPr>
        <p:txBody>
          <a:bodyPr vert="horz" lIns="91440" tIns="45720" rIns="91440" bIns="45720" rtlCol="0" anchor="ctr">
            <a:normAutofit/>
          </a:bodyPr>
          <a:lstStyle/>
          <a:p>
            <a:pPr lvl="0" defTabSz="914400" eaLnBrk="1" latinLnBrk="0" hangingPunct="1">
              <a:lnSpc>
                <a:spcPct val="85000"/>
              </a:lnSpc>
              <a:buNone/>
            </a:pPr>
            <a:r>
              <a:rPr lang="en-US" smtClean="0"/>
              <a:t>Click to edit Master title style</a:t>
            </a:r>
            <a:endParaRPr lang="en-CA" smtClean="0"/>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2013-11-28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A6C174E5-F291-414E-A916-DD95399515DC}" type="slidenum">
              <a:rPr lang="en-CA"/>
              <a:pPr>
                <a:defRPr/>
              </a:pPr>
              <a:t>‹Nº›</a:t>
            </a:fld>
            <a:endParaRPr lang="en-CA" dirty="0"/>
          </a:p>
        </p:txBody>
      </p:sp>
    </p:spTree>
    <p:extLst>
      <p:ext uri="{BB962C8B-B14F-4D97-AF65-F5344CB8AC3E}">
        <p14:creationId xmlns:p14="http://schemas.microsoft.com/office/powerpoint/2010/main" val="3849076601"/>
      </p:ext>
    </p:extLst>
  </p:cSld>
  <p:clrMap bg1="dk1" tx1="lt1" bg2="dk2" tx2="lt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hdr="0" ftr="0" dt="0"/>
  <p:txStyles>
    <p:titleStyle>
      <a:lvl1pPr algn="ctr" rtl="0" eaLnBrk="0" fontAlgn="base" hangingPunct="0">
        <a:spcBef>
          <a:spcPct val="0"/>
        </a:spcBef>
        <a:spcAft>
          <a:spcPct val="0"/>
        </a:spcAft>
        <a:defRPr lang="en-CA" sz="4000" b="0" kern="1200" smtClean="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‹Nº›</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029275480"/>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9B56A8BC-857C-4E24-867C-996CFDEA604A}" type="datetimeFigureOut">
              <a:rPr lang="en-CA">
                <a:solidFill>
                  <a:prstClr val="white"/>
                </a:solidFill>
              </a:rPr>
              <a:pPr>
                <a:defRPr/>
              </a:pPr>
              <a:t>2013-11-28</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87CDB430-3881-429D-BEEF-A32E7C995BEB}" type="slidenum">
              <a:rPr lang="en-CA">
                <a:solidFill>
                  <a:prstClr val="white"/>
                </a:solidFill>
              </a:rPr>
              <a:pPr>
                <a:defRPr/>
              </a:pPr>
              <a:t>‹Nº›</a:t>
            </a:fld>
            <a:endParaRPr lang="en-CA" dirty="0">
              <a:solidFill>
                <a:prstClr val="white"/>
              </a:solidFill>
            </a:endParaRPr>
          </a:p>
        </p:txBody>
      </p:sp>
      <p:pic>
        <p:nvPicPr>
          <p:cNvPr id="2055"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2056"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187359669"/>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27565828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97376365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11311093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57512082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1863498289"/>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20890666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2013-11-28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val="366121710"/>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hyperlink" Target="http://www.google.com.tr/url?sa=i&amp;rct=j&amp;q=&amp;esrc=s&amp;frm=1&amp;source=images&amp;cd=&amp;cad=rja&amp;docid=0m3o6SRHSWlWqM&amp;tbnid=ePIwV3yPGlkvcM:&amp;ved=0CAUQjRw&amp;url=http://ulcerdisease.net/&amp;ei=_XVBUq3mJ8XHtQaK_oD4BA&amp;bvm=bv.52434380,d.bGE&amp;psig=AFQjCNHZAPVWDOJWooSiAnEmx4LobuTkuQ&amp;ust=1380108131700708" TargetMode="External"/><Relationship Id="rId3" Type="http://schemas.openxmlformats.org/officeDocument/2006/relationships/hyperlink" Target="http://www.google.com.tr/url?sa=i&amp;rct=j&amp;q=back+pain&amp;source=images&amp;cd=&amp;cad=rja&amp;docid=Io7oqqNoG7hz9M&amp;tbnid=tL-EioLCCVW6oM:&amp;ved=0CAUQjRw&amp;url=http://drkingdc.com/custom_content/c_160992_lower_back_pain_specialist_morton_il_61550.html&amp;ei=YIj_UdvBFYLhOv2bgPgE&amp;bvm=bv.50165853,d.ZWU&amp;psig=AFQjCNFYq8Kt4eWeNWyGfiaR3YoR6HdQjA&amp;ust=1375787425366124" TargetMode="External"/><Relationship Id="rId7" Type="http://schemas.openxmlformats.org/officeDocument/2006/relationships/hyperlink" Target="http://www.google.com.tr/url?sa=i&amp;rct=j&amp;q=surgical%20incision&amp;source=images&amp;cd=&amp;cad=rja&amp;docid=Td-9-zx0Q8GOkM&amp;tbnid=0as7OVI9GA-hoM:&amp;ved=0CAUQjRw&amp;url=http://footage.shutterstock.com/clip-2111258-stock-footage-close-up-of-hand-with-knife-making-incision-in-skin.html&amp;ei=oYn_Ubu-N8W9PaKXgYgI&amp;psig=AFQjCNFYnfcgYQKu1KcAStQ0N-LQyOSRmg&amp;ust=1375787767018265" TargetMode="External"/><Relationship Id="rId12" Type="http://schemas.openxmlformats.org/officeDocument/2006/relationships/image" Target="../media/image23.jpeg"/><Relationship Id="rId2" Type="http://schemas.openxmlformats.org/officeDocument/2006/relationships/notesSlide" Target="../notesSlides/notesSlide12.xml"/><Relationship Id="rId16" Type="http://schemas.openxmlformats.org/officeDocument/2006/relationships/image" Target="../media/image25.jpeg"/><Relationship Id="rId1" Type="http://schemas.openxmlformats.org/officeDocument/2006/relationships/slideLayout" Target="../slideLayouts/slideLayout197.xml"/><Relationship Id="rId6" Type="http://schemas.openxmlformats.org/officeDocument/2006/relationships/image" Target="../media/image20.jpeg"/><Relationship Id="rId11" Type="http://schemas.openxmlformats.org/officeDocument/2006/relationships/hyperlink" Target="http://www.google.com.tr/url?sa=i&amp;rct=j&amp;q=&amp;esrc=s&amp;frm=1&amp;source=images&amp;cd=&amp;cad=rja&amp;docid=oh5hHd6LICw8pM&amp;tbnid=RiIF5drWyUVRVM:&amp;ved=0CAUQjRw&amp;url=http://www.doctorq.ca/signs-and-symptoms-of-myocardial-infarction.html&amp;ei=vXNBUpmWMJOHswaM54HgDQ&amp;bvm=bv.52434380,d.bGE&amp;psig=AFQjCNGGR2ZcnuAc38d12t14yEWCybu3UQ&amp;ust=1380107458372096" TargetMode="External"/><Relationship Id="rId5" Type="http://schemas.openxmlformats.org/officeDocument/2006/relationships/image" Target="../media/image19.jpeg"/><Relationship Id="rId15" Type="http://schemas.openxmlformats.org/officeDocument/2006/relationships/hyperlink" Target="http://www.google.com.tr/url?sa=i&amp;rct=j&amp;q=headache&amp;source=images&amp;cd=&amp;cad=rja&amp;docid=1oCS4NUFYFPwNM&amp;tbnid=jhqD2U_nmcva7M:&amp;ved=0CAUQjRw&amp;url=http://www.expatoasis.com/Guide/Articles/Health/BreathingTherapy5minsyourheadachegone/tabid/2065/Default.aspx&amp;ei=yYj_UbLYA4jJPN6GgaAL&amp;bvm=bv.50165853,d.ZWU&amp;psig=AFQjCNFxOfRDGusMWjvDPVvVffgdb4w9yQ&amp;ust=1375787535461970" TargetMode="External"/><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hyperlink" Target="http://www.google.com.tr/url?sa=i&amp;rct=j&amp;q=&amp;esrc=s&amp;frm=1&amp;source=images&amp;cd=&amp;cad=rja&amp;docid=YlfSOQEFvqsOwM&amp;tbnid=pACv4zO859beiM:&amp;ved=0CAUQjRw&amp;url=http://www.buzzle.com/articles/throat-cancers/&amp;ei=2nFBUqrMHsjYtAah14HgCg&amp;bvm=bv.52434380,d.bGE&amp;psig=AFQjCNFuNavkavJZ6R5q4fJoBvBpFegb3g&amp;ust=1380106958955944" TargetMode="External"/><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01.xml"/></Relationships>
</file>

<file path=ppt/slides/_rels/slide22.xml.rels><?xml version="1.0" encoding="UTF-8" standalone="yes"?>
<Relationships xmlns="http://schemas.openxmlformats.org/package/2006/relationships"><Relationship Id="rId3" Type="http://schemas.openxmlformats.org/officeDocument/2006/relationships/hyperlink" Target="http://www.iasp-pain.org/Content/NavigationMenu/GeneralResourceLinks/FacesPainScaleRevised/default.htm" TargetMode="External"/><Relationship Id="rId2" Type="http://schemas.openxmlformats.org/officeDocument/2006/relationships/notesSlide" Target="../notesSlides/notesSlide22.xml"/><Relationship Id="rId1" Type="http://schemas.openxmlformats.org/officeDocument/2006/relationships/slideLayout" Target="../slideLayouts/slideLayout201.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7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7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83.xml"/><Relationship Id="rId5" Type="http://schemas.openxmlformats.org/officeDocument/2006/relationships/image" Target="../media/image32.pn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7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4.xml"/></Relationships>
</file>

<file path=ppt/slides/_rels/slide47.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79.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8" Type="http://schemas.openxmlformats.org/officeDocument/2006/relationships/hyperlink" Target="http://www.postoppain.org/frameset.ht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5.xml"/><Relationship Id="rId1" Type="http://schemas.openxmlformats.org/officeDocument/2006/relationships/slideLayout" Target="../slideLayouts/slideLayout8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1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8.xml"/><Relationship Id="rId1" Type="http://schemas.openxmlformats.org/officeDocument/2006/relationships/slideLayout" Target="../slideLayouts/slideLayout9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9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notesSlide" Target="../notesSlides/notesSlide7.xml"/><Relationship Id="rId1" Type="http://schemas.openxmlformats.org/officeDocument/2006/relationships/slideLayout" Target="../slideLayouts/slideLayout197.xml"/><Relationship Id="rId5" Type="http://schemas.openxmlformats.org/officeDocument/2006/relationships/image" Target="../media/image14.png"/><Relationship Id="rId4" Type="http://schemas.openxmlformats.org/officeDocument/2006/relationships/hyperlink" Target="http://www.iasp-pain.org/PainSummit/Australia_2010PainStrategy.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Subtítulo"/>
          <p:cNvSpPr>
            <a:spLocks noGrp="1"/>
          </p:cNvSpPr>
          <p:nvPr>
            <p:ph type="subTitle" idx="1"/>
          </p:nvPr>
        </p:nvSpPr>
        <p:spPr>
          <a:xfrm>
            <a:off x="1907704" y="2996952"/>
            <a:ext cx="4752528" cy="2952328"/>
          </a:xfrm>
        </p:spPr>
        <p:txBody>
          <a:bodyPr>
            <a:noAutofit/>
          </a:bodyPr>
          <a:lstStyle/>
          <a:p>
            <a:r>
              <a:rPr lang="es-ES" sz="5400" smtClean="0">
                <a:solidFill>
                  <a:schemeClr val="bg1"/>
                </a:solidFill>
                <a:latin typeface="Arial" panose="020B0604020202020204" pitchFamily="34" charset="0"/>
                <a:cs typeface="Arial" panose="020B0604020202020204" pitchFamily="34" charset="0"/>
              </a:rPr>
              <a:t>Conociendo </a:t>
            </a:r>
            <a:r>
              <a:rPr lang="es-ES" sz="5400" smtClean="0">
                <a:solidFill>
                  <a:schemeClr val="bg1"/>
                </a:solidFill>
                <a:latin typeface="Arial" panose="020B0604020202020204" pitchFamily="34" charset="0"/>
                <a:cs typeface="Arial" panose="020B0604020202020204" pitchFamily="34" charset="0"/>
              </a:rPr>
              <a:t>el </a:t>
            </a:r>
            <a:r>
              <a:rPr lang="es-ES" sz="5400" dirty="0" smtClean="0">
                <a:solidFill>
                  <a:schemeClr val="bg1"/>
                </a:solidFill>
                <a:latin typeface="Arial" panose="020B0604020202020204" pitchFamily="34" charset="0"/>
                <a:cs typeface="Arial" panose="020B0604020202020204" pitchFamily="34" charset="0"/>
              </a:rPr>
              <a:t>dolor agudo</a:t>
            </a:r>
            <a:endParaRPr lang="es-E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518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Prevalencia de dolor agudo</a:t>
            </a:r>
            <a:endParaRPr lang="es-MX" dirty="0"/>
          </a:p>
        </p:txBody>
      </p:sp>
      <p:sp>
        <p:nvSpPr>
          <p:cNvPr id="5" name="Content Placeholder 4"/>
          <p:cNvSpPr>
            <a:spLocks noGrp="1"/>
          </p:cNvSpPr>
          <p:nvPr>
            <p:ph idx="1"/>
          </p:nvPr>
        </p:nvSpPr>
        <p:spPr>
          <a:xfrm>
            <a:off x="457200" y="1614714"/>
            <a:ext cx="8507288" cy="4525963"/>
          </a:xfrm>
        </p:spPr>
        <p:txBody>
          <a:bodyPr>
            <a:normAutofit fontScale="92500" lnSpcReduction="20000"/>
          </a:bodyPr>
          <a:lstStyle/>
          <a:p>
            <a:r>
              <a:rPr lang="es-MX" sz="3600" dirty="0" smtClean="0"/>
              <a:t>Prevalencia </a:t>
            </a:r>
            <a:r>
              <a:rPr lang="es-MX" sz="3600" b="1" dirty="0" smtClean="0">
                <a:solidFill>
                  <a:schemeClr val="accent2"/>
                </a:solidFill>
              </a:rPr>
              <a:t>de por vida</a:t>
            </a:r>
            <a:r>
              <a:rPr lang="es-MX" sz="3600" dirty="0" smtClean="0"/>
              <a:t> en la población general:</a:t>
            </a:r>
          </a:p>
          <a:p>
            <a:pPr lvl="1">
              <a:spcAft>
                <a:spcPts val="1200"/>
              </a:spcAft>
            </a:pPr>
            <a:r>
              <a:rPr lang="es-MX" sz="3200" dirty="0" smtClean="0"/>
              <a:t>Se acerca a </a:t>
            </a:r>
            <a:r>
              <a:rPr lang="es-MX" sz="3200" b="1" dirty="0" smtClean="0">
                <a:solidFill>
                  <a:schemeClr val="accent2"/>
                </a:solidFill>
              </a:rPr>
              <a:t>100%</a:t>
            </a:r>
            <a:r>
              <a:rPr lang="es-MX" sz="3200" dirty="0" smtClean="0"/>
              <a:t> del dolor agudo que lleva al uso de analgesicos</a:t>
            </a:r>
            <a:r>
              <a:rPr lang="es-MX" sz="3200" baseline="30000" dirty="0" smtClean="0"/>
              <a:t>1</a:t>
            </a:r>
            <a:r>
              <a:rPr lang="es-MX" sz="3200" dirty="0" smtClean="0"/>
              <a:t> </a:t>
            </a:r>
          </a:p>
          <a:p>
            <a:r>
              <a:rPr lang="es-MX" sz="3600" dirty="0" smtClean="0"/>
              <a:t>Pacientes en la </a:t>
            </a:r>
            <a:r>
              <a:rPr lang="es-MX" sz="3600" b="1" dirty="0" smtClean="0">
                <a:solidFill>
                  <a:schemeClr val="accent3"/>
                </a:solidFill>
              </a:rPr>
              <a:t>sala de emergencias</a:t>
            </a:r>
            <a:r>
              <a:rPr lang="es-MX" sz="3600" dirty="0" smtClean="0"/>
              <a:t>:</a:t>
            </a:r>
          </a:p>
          <a:p>
            <a:pPr lvl="1">
              <a:spcAft>
                <a:spcPts val="1200"/>
              </a:spcAft>
              <a:buClr>
                <a:srgbClr val="002060"/>
              </a:buClr>
            </a:pPr>
            <a:r>
              <a:rPr lang="es-MX" sz="3200" dirty="0" smtClean="0"/>
              <a:t>El dolor causa </a:t>
            </a:r>
            <a:r>
              <a:rPr lang="es-MX" sz="3200" b="1" dirty="0" smtClean="0">
                <a:solidFill>
                  <a:schemeClr val="accent3"/>
                </a:solidFill>
              </a:rPr>
              <a:t>&gt;2/3</a:t>
            </a:r>
            <a:r>
              <a:rPr lang="es-MX" sz="3200" dirty="0" smtClean="0"/>
              <a:t> de las visitas a la sala de emergencias</a:t>
            </a:r>
            <a:r>
              <a:rPr lang="es-MX" sz="3200" baseline="30000" dirty="0" smtClean="0"/>
              <a:t>2</a:t>
            </a:r>
          </a:p>
          <a:p>
            <a:pPr marL="342900" lvl="1" indent="-342900">
              <a:buClr>
                <a:srgbClr val="002060"/>
              </a:buClr>
              <a:buFont typeface="Arial" pitchFamily="34" charset="0"/>
              <a:buChar char="•"/>
            </a:pPr>
            <a:r>
              <a:rPr lang="es-MX" sz="3600" dirty="0" smtClean="0"/>
              <a:t>Pacientes </a:t>
            </a:r>
            <a:r>
              <a:rPr lang="es-MX" sz="3600" b="1" dirty="0" smtClean="0">
                <a:solidFill>
                  <a:schemeClr val="accent5"/>
                </a:solidFill>
              </a:rPr>
              <a:t>hospitalizados</a:t>
            </a:r>
            <a:r>
              <a:rPr lang="es-MX" sz="3600" b="1" dirty="0" smtClean="0"/>
              <a:t> </a:t>
            </a:r>
            <a:r>
              <a:rPr lang="es-MX" sz="3600" dirty="0" smtClean="0"/>
              <a:t>: </a:t>
            </a:r>
          </a:p>
          <a:p>
            <a:pPr marL="723900" lvl="2" indent="-273050">
              <a:buClr>
                <a:srgbClr val="002060"/>
              </a:buClr>
              <a:buFont typeface="Arial" pitchFamily="34" charset="0"/>
              <a:buChar char="–"/>
            </a:pPr>
            <a:r>
              <a:rPr lang="es-MX" sz="3200" b="1" dirty="0" smtClean="0">
                <a:solidFill>
                  <a:schemeClr val="accent5"/>
                </a:solidFill>
              </a:rPr>
              <a:t>&gt;50% </a:t>
            </a:r>
            <a:r>
              <a:rPr lang="es-MX" sz="3200" dirty="0" smtClean="0"/>
              <a:t>reportan dolor</a:t>
            </a:r>
            <a:r>
              <a:rPr lang="es-MX" sz="3200" baseline="30000" dirty="0" smtClean="0"/>
              <a:t>3</a:t>
            </a:r>
          </a:p>
          <a:p>
            <a:endParaRPr lang="en-CA" sz="3600" dirty="0" smtClean="0"/>
          </a:p>
        </p:txBody>
      </p:sp>
      <p:sp>
        <p:nvSpPr>
          <p:cNvPr id="6" name="Rectangle 5"/>
          <p:cNvSpPr/>
          <p:nvPr/>
        </p:nvSpPr>
        <p:spPr>
          <a:xfrm>
            <a:off x="119061" y="6465827"/>
            <a:ext cx="7272808" cy="400110"/>
          </a:xfrm>
          <a:prstGeom prst="rect">
            <a:avLst/>
          </a:prstGeom>
        </p:spPr>
        <p:txBody>
          <a:bodyPr wrap="square">
            <a:spAutoFit/>
          </a:bodyPr>
          <a:lstStyle/>
          <a:p>
            <a:r>
              <a:rPr lang="en-CA" sz="1000" dirty="0" smtClean="0">
                <a:solidFill>
                  <a:srgbClr val="002060"/>
                </a:solidFill>
              </a:rPr>
              <a:t>1. Diener HC </a:t>
            </a:r>
            <a:r>
              <a:rPr lang="en-CA" sz="1000" i="1" dirty="0" smtClean="0">
                <a:solidFill>
                  <a:srgbClr val="002060"/>
                </a:solidFill>
              </a:rPr>
              <a:t>et al. </a:t>
            </a:r>
            <a:r>
              <a:rPr lang="en-CA" sz="1000" i="1" dirty="0">
                <a:solidFill>
                  <a:srgbClr val="002060"/>
                </a:solidFill>
              </a:rPr>
              <a:t>J Headache </a:t>
            </a:r>
            <a:r>
              <a:rPr lang="en-CA" sz="1000" i="1" dirty="0" smtClean="0">
                <a:solidFill>
                  <a:srgbClr val="002060"/>
                </a:solidFill>
              </a:rPr>
              <a:t>Pain </a:t>
            </a:r>
            <a:r>
              <a:rPr lang="en-CA" sz="1000" dirty="0" smtClean="0">
                <a:solidFill>
                  <a:srgbClr val="002060"/>
                </a:solidFill>
              </a:rPr>
              <a:t>2008; 9(4</a:t>
            </a:r>
            <a:r>
              <a:rPr lang="en-CA" sz="1000" dirty="0">
                <a:solidFill>
                  <a:srgbClr val="002060"/>
                </a:solidFill>
              </a:rPr>
              <a:t>):225-31; </a:t>
            </a:r>
            <a:r>
              <a:rPr lang="en-CA" sz="1000" dirty="0" smtClean="0">
                <a:solidFill>
                  <a:srgbClr val="002060"/>
                </a:solidFill>
              </a:rPr>
              <a:t>2. </a:t>
            </a:r>
            <a:r>
              <a:rPr lang="en-CA" sz="1000" dirty="0">
                <a:solidFill>
                  <a:srgbClr val="002060"/>
                </a:solidFill>
              </a:rPr>
              <a:t>Todd KH, Miner JR</a:t>
            </a:r>
            <a:r>
              <a:rPr lang="en-CA" sz="1000" dirty="0" smtClean="0">
                <a:solidFill>
                  <a:srgbClr val="002060"/>
                </a:solidFill>
              </a:rPr>
              <a:t>. </a:t>
            </a:r>
            <a:r>
              <a:rPr lang="en-CA" sz="1000" dirty="0">
                <a:solidFill>
                  <a:srgbClr val="002060"/>
                </a:solidFill>
              </a:rPr>
              <a:t>In: Fishman </a:t>
            </a:r>
            <a:r>
              <a:rPr lang="en-CA" sz="1000" dirty="0" smtClean="0">
                <a:solidFill>
                  <a:srgbClr val="002060"/>
                </a:solidFill>
              </a:rPr>
              <a:t>SM </a:t>
            </a:r>
            <a:r>
              <a:rPr lang="en-CA" sz="1000" i="1" dirty="0" smtClean="0">
                <a:solidFill>
                  <a:srgbClr val="002060"/>
                </a:solidFill>
              </a:rPr>
              <a:t>et al </a:t>
            </a:r>
            <a:r>
              <a:rPr lang="en-CA" sz="1000" dirty="0" smtClean="0">
                <a:solidFill>
                  <a:srgbClr val="002060"/>
                </a:solidFill>
              </a:rPr>
              <a:t>(eds). </a:t>
            </a:r>
            <a:r>
              <a:rPr lang="en-CA" sz="1000" i="1" dirty="0" smtClean="0">
                <a:solidFill>
                  <a:srgbClr val="002060"/>
                </a:solidFill>
              </a:rPr>
              <a:t>Bonica’s Management of Pain. </a:t>
            </a:r>
            <a:br>
              <a:rPr lang="en-CA" sz="1000" i="1" dirty="0" smtClean="0">
                <a:solidFill>
                  <a:srgbClr val="002060"/>
                </a:solidFill>
              </a:rPr>
            </a:br>
            <a:r>
              <a:rPr lang="en-CA" sz="1000" dirty="0" smtClean="0">
                <a:solidFill>
                  <a:srgbClr val="002060"/>
                </a:solidFill>
              </a:rPr>
              <a:t>4th ed. </a:t>
            </a:r>
            <a:r>
              <a:rPr lang="en-CA" sz="1000" dirty="0">
                <a:solidFill>
                  <a:srgbClr val="002060"/>
                </a:solidFill>
              </a:rPr>
              <a:t>Lippincott, Williams and Wilkins; </a:t>
            </a:r>
            <a:r>
              <a:rPr lang="en-CA" sz="1000" dirty="0" smtClean="0">
                <a:solidFill>
                  <a:srgbClr val="002060"/>
                </a:solidFill>
              </a:rPr>
              <a:t>Philadelphia, PA: 2010; 3. Dix P </a:t>
            </a:r>
            <a:r>
              <a:rPr lang="en-CA" sz="1000" i="1" dirty="0" smtClean="0">
                <a:solidFill>
                  <a:srgbClr val="002060"/>
                </a:solidFill>
              </a:rPr>
              <a:t>et al</a:t>
            </a:r>
            <a:r>
              <a:rPr lang="en-CA" sz="1000" i="1" dirty="0">
                <a:solidFill>
                  <a:srgbClr val="002060"/>
                </a:solidFill>
              </a:rPr>
              <a:t>. Br J </a:t>
            </a:r>
            <a:r>
              <a:rPr lang="en-CA" sz="1000" i="1" dirty="0" smtClean="0">
                <a:solidFill>
                  <a:srgbClr val="002060"/>
                </a:solidFill>
              </a:rPr>
              <a:t>Anaesth</a:t>
            </a:r>
            <a:r>
              <a:rPr lang="en-CA" sz="1000" dirty="0" smtClean="0">
                <a:solidFill>
                  <a:srgbClr val="002060"/>
                </a:solidFill>
              </a:rPr>
              <a:t> 2004; 92(2</a:t>
            </a:r>
            <a:r>
              <a:rPr lang="en-CA" sz="1000" dirty="0">
                <a:solidFill>
                  <a:srgbClr val="002060"/>
                </a:solidFill>
              </a:rPr>
              <a:t>):235-7</a:t>
            </a:r>
            <a:r>
              <a:rPr lang="en-CA" sz="1000" dirty="0" smtClean="0">
                <a:solidFill>
                  <a:srgbClr val="002060"/>
                </a:solidFill>
              </a:rPr>
              <a:t>.</a:t>
            </a:r>
          </a:p>
        </p:txBody>
      </p:sp>
      <p:sp>
        <p:nvSpPr>
          <p:cNvPr id="9"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155796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03648" y="2852936"/>
            <a:ext cx="6552728" cy="201622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¿Cuáles son los tipos de dolor agudo </a:t>
            </a:r>
            <a:r>
              <a:rPr lang="es-MX" sz="4000" dirty="0"/>
              <a:t>más comunes que </a:t>
            </a:r>
            <a:r>
              <a:rPr lang="es-MX" sz="4000" dirty="0" smtClean="0"/>
              <a:t>usted ve en su práctica?</a:t>
            </a:r>
          </a:p>
        </p:txBody>
      </p:sp>
      <p:sp>
        <p:nvSpPr>
          <p:cNvPr id="4" name="Title 3"/>
          <p:cNvSpPr>
            <a:spLocks noGrp="1"/>
          </p:cNvSpPr>
          <p:nvPr>
            <p:ph type="title"/>
          </p:nvPr>
        </p:nvSpPr>
        <p:spPr/>
        <p:txBody>
          <a:bodyPr/>
          <a:lstStyle/>
          <a:p>
            <a:r>
              <a:rPr lang="es-MX" dirty="0" smtClean="0"/>
              <a:t>Pregunta para la discusión</a:t>
            </a:r>
            <a:endParaRPr lang="es-MX"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11</a:t>
            </a:fld>
            <a:endParaRPr lang="en-CA" dirty="0">
              <a:solidFill>
                <a:schemeClr val="bg1"/>
              </a:solidFill>
            </a:endParaRPr>
          </a:p>
        </p:txBody>
      </p:sp>
    </p:spTree>
    <p:extLst>
      <p:ext uri="{BB962C8B-B14F-4D97-AF65-F5344CB8AC3E}">
        <p14:creationId xmlns:p14="http://schemas.microsoft.com/office/powerpoint/2010/main" val="144218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es-MX" dirty="0" smtClean="0"/>
              <a:t>Dolor </a:t>
            </a:r>
            <a:r>
              <a:rPr lang="es-MX" dirty="0" err="1" smtClean="0"/>
              <a:t>nociceptivo</a:t>
            </a:r>
            <a:endParaRPr lang="es-MX" dirty="0"/>
          </a:p>
        </p:txBody>
      </p:sp>
      <p:pic>
        <p:nvPicPr>
          <p:cNvPr id="16" name="Picture 2" descr="http://drkingdc.com/clients/1109/images/low_back_pain_.jpg">
            <a:hlinkClick r:id="rId3"/>
          </p:cNvPr>
          <p:cNvPicPr>
            <a:picLocks noGrp="1" noChangeAspect="1" noChangeArrowheads="1"/>
          </p:cNvPicPr>
          <p:nvPr>
            <p:ph idx="1"/>
          </p:nvPr>
        </p:nvPicPr>
        <p:blipFill>
          <a:blip r:embed="rId4" cstate="print"/>
          <a:stretch>
            <a:fillRect/>
          </a:stretch>
        </p:blipFill>
        <p:spPr bwMode="auto">
          <a:xfrm>
            <a:off x="387234" y="2017038"/>
            <a:ext cx="1687443" cy="2181705"/>
          </a:xfrm>
          <a:prstGeom prst="rect">
            <a:avLst/>
          </a:prstGeom>
          <a:noFill/>
        </p:spPr>
      </p:pic>
      <p:sp>
        <p:nvSpPr>
          <p:cNvPr id="3" name="Text Placeholder 2"/>
          <p:cNvSpPr>
            <a:spLocks noGrp="1"/>
          </p:cNvSpPr>
          <p:nvPr>
            <p:ph type="body" idx="4294967295"/>
          </p:nvPr>
        </p:nvSpPr>
        <p:spPr>
          <a:xfrm>
            <a:off x="367338" y="1362693"/>
            <a:ext cx="4040188" cy="639763"/>
          </a:xfrm>
        </p:spPr>
        <p:txBody>
          <a:bodyPr>
            <a:noAutofit/>
          </a:bodyPr>
          <a:lstStyle/>
          <a:p>
            <a:pPr marL="0" indent="0" algn="ctr">
              <a:buNone/>
            </a:pPr>
            <a:r>
              <a:rPr lang="es-MX" sz="3600" dirty="0" smtClean="0"/>
              <a:t>Somático</a:t>
            </a:r>
            <a:endParaRPr lang="es-MX" sz="3600" dirty="0"/>
          </a:p>
        </p:txBody>
      </p:sp>
      <p:sp>
        <p:nvSpPr>
          <p:cNvPr id="5" name="Text Placeholder 4"/>
          <p:cNvSpPr>
            <a:spLocks noGrp="1"/>
          </p:cNvSpPr>
          <p:nvPr>
            <p:ph type="body" sz="quarter" idx="4294967295"/>
          </p:nvPr>
        </p:nvSpPr>
        <p:spPr>
          <a:xfrm>
            <a:off x="5087017" y="1396074"/>
            <a:ext cx="4041775" cy="639762"/>
          </a:xfrm>
        </p:spPr>
        <p:txBody>
          <a:bodyPr>
            <a:noAutofit/>
          </a:bodyPr>
          <a:lstStyle/>
          <a:p>
            <a:pPr marL="0" indent="0" algn="ctr">
              <a:buNone/>
            </a:pPr>
            <a:r>
              <a:rPr lang="es-MX" sz="3600" dirty="0" smtClean="0"/>
              <a:t>Visceral</a:t>
            </a:r>
            <a:endParaRPr lang="es-MX" sz="3600" dirty="0"/>
          </a:p>
        </p:txBody>
      </p:sp>
      <p:grpSp>
        <p:nvGrpSpPr>
          <p:cNvPr id="4" name="Group 17"/>
          <p:cNvGrpSpPr>
            <a:grpSpLocks/>
          </p:cNvGrpSpPr>
          <p:nvPr/>
        </p:nvGrpSpPr>
        <p:grpSpPr bwMode="auto">
          <a:xfrm>
            <a:off x="2282367" y="2035836"/>
            <a:ext cx="1796718" cy="1853182"/>
            <a:chOff x="285720" y="1204483"/>
            <a:chExt cx="2714612" cy="2440900"/>
          </a:xfrm>
        </p:grpSpPr>
        <p:sp>
          <p:nvSpPr>
            <p:cNvPr id="18" name="TextBox 10"/>
            <p:cNvSpPr txBox="1">
              <a:spLocks noChangeArrowheads="1"/>
            </p:cNvSpPr>
            <p:nvPr/>
          </p:nvSpPr>
          <p:spPr bwMode="auto">
            <a:xfrm>
              <a:off x="502468" y="3239998"/>
              <a:ext cx="2023800" cy="405385"/>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Trauma</a:t>
              </a:r>
              <a:endParaRPr lang="es-MX" sz="1400" b="1" dirty="0">
                <a:solidFill>
                  <a:srgbClr val="002060"/>
                </a:solidFill>
              </a:endParaRPr>
            </a:p>
          </p:txBody>
        </p:sp>
        <p:pic>
          <p:nvPicPr>
            <p:cNvPr id="19" name="Picture 18" descr="M4150518-SPL.h - lower leg fracture.JPG"/>
            <p:cNvPicPr>
              <a:picLocks noChangeAspect="1"/>
            </p:cNvPicPr>
            <p:nvPr/>
          </p:nvPicPr>
          <p:blipFill>
            <a:blip r:embed="rId5" cstate="print"/>
            <a:stretch>
              <a:fillRect/>
            </a:stretch>
          </p:blipFill>
          <p:spPr>
            <a:xfrm>
              <a:off x="285720" y="1204483"/>
              <a:ext cx="2714612" cy="2035514"/>
            </a:xfrm>
            <a:prstGeom prst="rect">
              <a:avLst/>
            </a:prstGeom>
            <a:ln w="38100">
              <a:noFill/>
            </a:ln>
          </p:spPr>
        </p:pic>
      </p:grpSp>
      <p:grpSp>
        <p:nvGrpSpPr>
          <p:cNvPr id="6" name="Group 16"/>
          <p:cNvGrpSpPr>
            <a:grpSpLocks/>
          </p:cNvGrpSpPr>
          <p:nvPr/>
        </p:nvGrpSpPr>
        <p:grpSpPr bwMode="auto">
          <a:xfrm>
            <a:off x="172701" y="4446592"/>
            <a:ext cx="2004244" cy="1548998"/>
            <a:chOff x="2948447" y="1214422"/>
            <a:chExt cx="3336925" cy="2585408"/>
          </a:xfrm>
        </p:grpSpPr>
        <p:sp>
          <p:nvSpPr>
            <p:cNvPr id="21" name="TextBox 12"/>
            <p:cNvSpPr txBox="1">
              <a:spLocks noChangeArrowheads="1"/>
            </p:cNvSpPr>
            <p:nvPr/>
          </p:nvSpPr>
          <p:spPr bwMode="auto">
            <a:xfrm>
              <a:off x="2948447" y="3286124"/>
              <a:ext cx="3336925" cy="513706"/>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Dolor por quemadura</a:t>
              </a:r>
              <a:endParaRPr lang="es-MX" sz="1400" b="1" dirty="0">
                <a:solidFill>
                  <a:srgbClr val="002060"/>
                </a:solidFill>
              </a:endParaRPr>
            </a:p>
          </p:txBody>
        </p:sp>
        <p:pic>
          <p:nvPicPr>
            <p:cNvPr id="22" name="Picture 21" descr="M3350088.jpg"/>
            <p:cNvPicPr>
              <a:picLocks noChangeAspect="1"/>
            </p:cNvPicPr>
            <p:nvPr/>
          </p:nvPicPr>
          <p:blipFill>
            <a:blip r:embed="rId6" cstate="print"/>
            <a:stretch>
              <a:fillRect/>
            </a:stretch>
          </p:blipFill>
          <p:spPr>
            <a:xfrm>
              <a:off x="3286138" y="1214422"/>
              <a:ext cx="2860675" cy="2012963"/>
            </a:xfrm>
            <a:prstGeom prst="rect">
              <a:avLst/>
            </a:prstGeom>
            <a:ln w="38100">
              <a:noFill/>
            </a:ln>
          </p:spPr>
        </p:pic>
      </p:grpSp>
      <p:sp>
        <p:nvSpPr>
          <p:cNvPr id="23" name="TextBox 10"/>
          <p:cNvSpPr txBox="1">
            <a:spLocks noChangeArrowheads="1"/>
          </p:cNvSpPr>
          <p:nvPr/>
        </p:nvSpPr>
        <p:spPr bwMode="auto">
          <a:xfrm>
            <a:off x="320410" y="4179916"/>
            <a:ext cx="1949980" cy="276999"/>
          </a:xfrm>
          <a:prstGeom prst="rect">
            <a:avLst/>
          </a:prstGeom>
          <a:noFill/>
          <a:ln w="9525">
            <a:noFill/>
            <a:miter lim="800000"/>
            <a:headEnd/>
            <a:tailEnd/>
          </a:ln>
        </p:spPr>
        <p:txBody>
          <a:bodyPr wrap="square">
            <a:prstTxWarp prst="textNoShape">
              <a:avLst/>
            </a:prstTxWarp>
            <a:spAutoFit/>
          </a:bodyPr>
          <a:lstStyle/>
          <a:p>
            <a:pPr algn="ctr" eaLnBrk="0" hangingPunct="0"/>
            <a:r>
              <a:rPr lang="es-MX" sz="1200" b="1" dirty="0" smtClean="0">
                <a:solidFill>
                  <a:srgbClr val="002060"/>
                </a:solidFill>
              </a:rPr>
              <a:t>Lesión </a:t>
            </a:r>
            <a:r>
              <a:rPr lang="es-MX" sz="1200" b="1" dirty="0" err="1" smtClean="0">
                <a:solidFill>
                  <a:srgbClr val="002060"/>
                </a:solidFill>
              </a:rPr>
              <a:t>musculoesquelética</a:t>
            </a:r>
            <a:endParaRPr lang="es-MX" sz="1200" b="1" dirty="0">
              <a:solidFill>
                <a:srgbClr val="002060"/>
              </a:solidFill>
            </a:endParaRPr>
          </a:p>
        </p:txBody>
      </p:sp>
      <p:sp>
        <p:nvSpPr>
          <p:cNvPr id="24" name="TextBox 10"/>
          <p:cNvSpPr txBox="1">
            <a:spLocks noChangeArrowheads="1"/>
          </p:cNvSpPr>
          <p:nvPr/>
        </p:nvSpPr>
        <p:spPr bwMode="auto">
          <a:xfrm>
            <a:off x="2227415" y="5036551"/>
            <a:ext cx="2023810" cy="307777"/>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Dolor postoperatorio </a:t>
            </a:r>
            <a:endParaRPr lang="es-MX" sz="1400" b="1" dirty="0">
              <a:solidFill>
                <a:srgbClr val="002060"/>
              </a:solidFill>
            </a:endParaRPr>
          </a:p>
        </p:txBody>
      </p:sp>
      <p:pic>
        <p:nvPicPr>
          <p:cNvPr id="25" name="Picture 14" descr="http://ak5.picdn.net/shutterstock/videos/26635/preview/stock-footage-surgical-incision-on-stomach.jpg">
            <a:hlinkClick r:id="rId7"/>
          </p:cNvPr>
          <p:cNvPicPr>
            <a:picLocks noChangeAspect="1" noChangeArrowheads="1"/>
          </p:cNvPicPr>
          <p:nvPr/>
        </p:nvPicPr>
        <p:blipFill>
          <a:blip r:embed="rId8" cstate="print"/>
          <a:srcRect/>
          <a:stretch>
            <a:fillRect/>
          </a:stretch>
        </p:blipFill>
        <p:spPr bwMode="auto">
          <a:xfrm>
            <a:off x="2270390" y="3814950"/>
            <a:ext cx="1836993" cy="1221601"/>
          </a:xfrm>
          <a:prstGeom prst="rect">
            <a:avLst/>
          </a:prstGeom>
          <a:noFill/>
        </p:spPr>
      </p:pic>
      <p:pic>
        <p:nvPicPr>
          <p:cNvPr id="26" name="Picture 2" descr="http://www.buzzle.com/img/articleImages/541924-27516-52.jpg">
            <a:hlinkClick r:id="rId9"/>
          </p:cNvPr>
          <p:cNvPicPr>
            <a:picLocks noChangeAspect="1" noChangeArrowheads="1"/>
          </p:cNvPicPr>
          <p:nvPr/>
        </p:nvPicPr>
        <p:blipFill>
          <a:blip r:embed="rId10" cstate="print"/>
          <a:srcRect/>
          <a:stretch>
            <a:fillRect/>
          </a:stretch>
        </p:blipFill>
        <p:spPr bwMode="auto">
          <a:xfrm>
            <a:off x="3167554" y="5365767"/>
            <a:ext cx="1000185" cy="1287157"/>
          </a:xfrm>
          <a:prstGeom prst="rect">
            <a:avLst/>
          </a:prstGeom>
          <a:noFill/>
        </p:spPr>
      </p:pic>
      <p:sp>
        <p:nvSpPr>
          <p:cNvPr id="27" name="TextBox 10"/>
          <p:cNvSpPr txBox="1">
            <a:spLocks noChangeArrowheads="1"/>
          </p:cNvSpPr>
          <p:nvPr/>
        </p:nvSpPr>
        <p:spPr bwMode="auto">
          <a:xfrm>
            <a:off x="818526" y="6103311"/>
            <a:ext cx="2362200" cy="523220"/>
          </a:xfrm>
          <a:prstGeom prst="rect">
            <a:avLst/>
          </a:prstGeom>
          <a:noFill/>
          <a:ln w="9525">
            <a:noFill/>
            <a:miter lim="800000"/>
            <a:headEnd/>
            <a:tailEnd/>
          </a:ln>
        </p:spPr>
        <p:txBody>
          <a:bodyPr wrap="square">
            <a:prstTxWarp prst="textNoShape">
              <a:avLst/>
            </a:prstTxWarp>
            <a:spAutoFit/>
          </a:bodyPr>
          <a:lstStyle/>
          <a:p>
            <a:pPr algn="r" eaLnBrk="0" hangingPunct="0"/>
            <a:r>
              <a:rPr lang="es-MX" sz="1400" b="1" dirty="0" smtClean="0">
                <a:solidFill>
                  <a:schemeClr val="bg2"/>
                </a:solidFill>
              </a:rPr>
              <a:t>Infección, por ejemplo, faringitis</a:t>
            </a:r>
            <a:endParaRPr lang="es-MX" sz="1400" b="1" dirty="0">
              <a:solidFill>
                <a:schemeClr val="bg2"/>
              </a:solidFill>
            </a:endParaRPr>
          </a:p>
        </p:txBody>
      </p:sp>
      <p:sp>
        <p:nvSpPr>
          <p:cNvPr id="28" name="TextBox 14"/>
          <p:cNvSpPr txBox="1">
            <a:spLocks noChangeArrowheads="1"/>
          </p:cNvSpPr>
          <p:nvPr/>
        </p:nvSpPr>
        <p:spPr bwMode="auto">
          <a:xfrm>
            <a:off x="5058888" y="4204639"/>
            <a:ext cx="2049018" cy="523220"/>
          </a:xfrm>
          <a:prstGeom prst="rect">
            <a:avLst/>
          </a:prstGeom>
          <a:noFill/>
          <a:ln w="9525">
            <a:noFill/>
            <a:miter lim="800000"/>
            <a:headEnd/>
            <a:tailEnd/>
          </a:ln>
        </p:spPr>
        <p:txBody>
          <a:bodyPr wrap="square">
            <a:prstTxWarp prst="textNoShape">
              <a:avLst/>
            </a:prstTxWarp>
            <a:spAutoFit/>
          </a:bodyPr>
          <a:lstStyle/>
          <a:p>
            <a:pPr algn="ctr" eaLnBrk="0" hangingPunct="0"/>
            <a:r>
              <a:rPr lang="es-MX" sz="1400" b="1" dirty="0" smtClean="0">
                <a:solidFill>
                  <a:srgbClr val="002060"/>
                </a:solidFill>
              </a:rPr>
              <a:t>Isquémico, por ejemplo, infarto al miocardio</a:t>
            </a:r>
            <a:endParaRPr lang="es-MX" sz="1400" b="1" dirty="0">
              <a:solidFill>
                <a:srgbClr val="002060"/>
              </a:solidFill>
            </a:endParaRPr>
          </a:p>
        </p:txBody>
      </p:sp>
      <p:pic>
        <p:nvPicPr>
          <p:cNvPr id="29" name="Picture 4" descr="http://www.doctorq.ca/images/Signs-and-Symptoms-of-Myocardial-Infarction.jpg">
            <a:hlinkClick r:id="rId11"/>
          </p:cNvPr>
          <p:cNvPicPr>
            <a:picLocks noChangeAspect="1" noChangeArrowheads="1"/>
          </p:cNvPicPr>
          <p:nvPr/>
        </p:nvPicPr>
        <p:blipFill>
          <a:blip r:embed="rId12" cstate="print"/>
          <a:srcRect/>
          <a:stretch>
            <a:fillRect/>
          </a:stretch>
        </p:blipFill>
        <p:spPr bwMode="auto">
          <a:xfrm>
            <a:off x="5202905" y="2035836"/>
            <a:ext cx="1905000" cy="2162908"/>
          </a:xfrm>
          <a:prstGeom prst="rect">
            <a:avLst/>
          </a:prstGeom>
          <a:noFill/>
        </p:spPr>
      </p:pic>
      <p:pic>
        <p:nvPicPr>
          <p:cNvPr id="30" name="Picture 6" descr="http://ulcerdisease.net/files/2010/06/ulcer-gastric.jpg">
            <a:hlinkClick r:id="rId13"/>
          </p:cNvPr>
          <p:cNvPicPr>
            <a:picLocks noChangeAspect="1" noChangeArrowheads="1"/>
          </p:cNvPicPr>
          <p:nvPr/>
        </p:nvPicPr>
        <p:blipFill>
          <a:blip r:embed="rId14" cstate="print"/>
          <a:srcRect/>
          <a:stretch>
            <a:fillRect/>
          </a:stretch>
        </p:blipFill>
        <p:spPr bwMode="auto">
          <a:xfrm>
            <a:off x="7184105" y="2103743"/>
            <a:ext cx="1500206" cy="2255949"/>
          </a:xfrm>
          <a:prstGeom prst="rect">
            <a:avLst/>
          </a:prstGeom>
          <a:noFill/>
        </p:spPr>
      </p:pic>
      <p:sp>
        <p:nvSpPr>
          <p:cNvPr id="31" name="TextBox 14"/>
          <p:cNvSpPr txBox="1">
            <a:spLocks noChangeArrowheads="1"/>
          </p:cNvSpPr>
          <p:nvPr/>
        </p:nvSpPr>
        <p:spPr bwMode="auto">
          <a:xfrm>
            <a:off x="7123440" y="4374351"/>
            <a:ext cx="1621536" cy="307777"/>
          </a:xfrm>
          <a:prstGeom prst="rect">
            <a:avLst/>
          </a:prstGeom>
          <a:noFill/>
          <a:ln w="9525">
            <a:noFill/>
            <a:miter lim="800000"/>
            <a:headEnd/>
            <a:tailEnd/>
          </a:ln>
        </p:spPr>
        <p:txBody>
          <a:bodyPr wrap="square">
            <a:prstTxWarp prst="textNoShape">
              <a:avLst/>
            </a:prstTxWarp>
            <a:spAutoFit/>
          </a:bodyPr>
          <a:lstStyle/>
          <a:p>
            <a:pPr algn="ctr" eaLnBrk="0" hangingPunct="0"/>
            <a:r>
              <a:rPr lang="es-MX" sz="1400" b="1" dirty="0" smtClean="0">
                <a:solidFill>
                  <a:srgbClr val="002060"/>
                </a:solidFill>
              </a:rPr>
              <a:t>Cólico abdominal </a:t>
            </a:r>
            <a:endParaRPr lang="es-MX" sz="1400" b="1" dirty="0">
              <a:solidFill>
                <a:srgbClr val="002060"/>
              </a:solidFill>
            </a:endParaRPr>
          </a:p>
        </p:txBody>
      </p:sp>
      <p:pic>
        <p:nvPicPr>
          <p:cNvPr id="32" name="Picture 8" descr="http://www.expatoasis.com/Portals/0/Articles/Health/Breath%203.jpg">
            <a:hlinkClick r:id="rId15"/>
          </p:cNvPr>
          <p:cNvPicPr>
            <a:picLocks noChangeAspect="1" noChangeArrowheads="1"/>
          </p:cNvPicPr>
          <p:nvPr/>
        </p:nvPicPr>
        <p:blipFill>
          <a:blip r:embed="rId16" cstate="print"/>
          <a:srcRect/>
          <a:stretch>
            <a:fillRect/>
          </a:stretch>
        </p:blipFill>
        <p:spPr bwMode="auto">
          <a:xfrm>
            <a:off x="6062410" y="4694626"/>
            <a:ext cx="2057400" cy="1818783"/>
          </a:xfrm>
          <a:prstGeom prst="rect">
            <a:avLst/>
          </a:prstGeom>
          <a:noFill/>
        </p:spPr>
      </p:pic>
      <p:sp>
        <p:nvSpPr>
          <p:cNvPr id="33" name="TextBox 10"/>
          <p:cNvSpPr txBox="1">
            <a:spLocks noChangeArrowheads="1"/>
          </p:cNvSpPr>
          <p:nvPr/>
        </p:nvSpPr>
        <p:spPr bwMode="auto">
          <a:xfrm>
            <a:off x="6062410" y="6528173"/>
            <a:ext cx="2023810" cy="307777"/>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Cefalea</a:t>
            </a:r>
            <a:endParaRPr lang="es-MX" sz="1400" b="1" dirty="0">
              <a:solidFill>
                <a:srgbClr val="002060"/>
              </a:solidFill>
            </a:endParaRPr>
          </a:p>
        </p:txBody>
      </p:sp>
      <p:sp>
        <p:nvSpPr>
          <p:cNvPr id="7" name="Rectangle 6"/>
          <p:cNvSpPr/>
          <p:nvPr/>
        </p:nvSpPr>
        <p:spPr>
          <a:xfrm>
            <a:off x="6451" y="6655847"/>
            <a:ext cx="8077274" cy="253916"/>
          </a:xfrm>
          <a:prstGeom prst="rect">
            <a:avLst/>
          </a:prstGeom>
        </p:spPr>
        <p:txBody>
          <a:bodyPr wrap="square">
            <a:spAutoFit/>
          </a:bodyPr>
          <a:lstStyle/>
          <a:p>
            <a:pPr marL="174625" lvl="1" indent="-3175">
              <a:spcBef>
                <a:spcPct val="0"/>
              </a:spcBef>
            </a:pPr>
            <a:r>
              <a:rPr lang="es-MX" sz="1050" dirty="0" smtClean="0">
                <a:solidFill>
                  <a:schemeClr val="bg2"/>
                </a:solidFill>
              </a:rPr>
              <a:t>Fishman SM </a:t>
            </a:r>
            <a:r>
              <a:rPr lang="es-MX" sz="1050" i="1" dirty="0" smtClean="0">
                <a:solidFill>
                  <a:schemeClr val="bg2"/>
                </a:solidFill>
              </a:rPr>
              <a:t>et al </a:t>
            </a:r>
            <a:r>
              <a:rPr lang="es-MX" sz="1050" dirty="0" smtClean="0">
                <a:solidFill>
                  <a:schemeClr val="bg2"/>
                </a:solidFill>
              </a:rPr>
              <a:t>(eds). </a:t>
            </a:r>
            <a:r>
              <a:rPr lang="es-MX" sz="1050" i="1" dirty="0" smtClean="0">
                <a:solidFill>
                  <a:schemeClr val="bg2"/>
                </a:solidFill>
              </a:rPr>
              <a:t>Bonica’s Management of Pain. </a:t>
            </a:r>
            <a:r>
              <a:rPr lang="es-MX" sz="1050" dirty="0" smtClean="0">
                <a:solidFill>
                  <a:schemeClr val="bg2"/>
                </a:solidFill>
              </a:rPr>
              <a:t>4th ed. Lippincott, Williams and Wilkins; Philadelphia, PA: 2010. </a:t>
            </a:r>
            <a:endParaRPr lang="es-MX" sz="1050" dirty="0">
              <a:solidFill>
                <a:schemeClr val="bg2"/>
              </a:solidFill>
            </a:endParaRPr>
          </a:p>
        </p:txBody>
      </p:sp>
    </p:spTree>
    <p:extLst>
      <p:ext uri="{BB962C8B-B14F-4D97-AF65-F5344CB8AC3E}">
        <p14:creationId xmlns:p14="http://schemas.microsoft.com/office/powerpoint/2010/main" val="3039706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229600" cy="1143000"/>
          </a:xfrm>
        </p:spPr>
        <p:txBody>
          <a:bodyPr vert="horz" lIns="91440" tIns="45720" rIns="91440" bIns="45720" rtlCol="0" anchor="ctr">
            <a:noAutofit/>
          </a:bodyPr>
          <a:lstStyle/>
          <a:p>
            <a:r>
              <a:rPr lang="es-MX" sz="4000" dirty="0" smtClean="0"/>
              <a:t>Epidemiología del dolor en la práctica general</a:t>
            </a:r>
            <a:endParaRPr lang="es-MX" sz="4000" dirty="0"/>
          </a:p>
        </p:txBody>
      </p:sp>
      <p:sp>
        <p:nvSpPr>
          <p:cNvPr id="3" name="Content Placeholder 2"/>
          <p:cNvSpPr>
            <a:spLocks noGrp="1"/>
          </p:cNvSpPr>
          <p:nvPr>
            <p:ph idx="1"/>
          </p:nvPr>
        </p:nvSpPr>
        <p:spPr>
          <a:xfrm>
            <a:off x="457200" y="2103437"/>
            <a:ext cx="8229600" cy="4525963"/>
          </a:xfrm>
        </p:spPr>
        <p:txBody>
          <a:bodyPr>
            <a:normAutofit/>
          </a:bodyPr>
          <a:lstStyle/>
          <a:p>
            <a:r>
              <a:rPr lang="es-MX" dirty="0" smtClean="0"/>
              <a:t>1 de 3 pacientes reportó dolor</a:t>
            </a:r>
          </a:p>
          <a:p>
            <a:r>
              <a:rPr lang="es-MX" dirty="0" smtClean="0"/>
              <a:t>De los pacientes con dolor: </a:t>
            </a:r>
          </a:p>
          <a:p>
            <a:pPr lvl="1"/>
            <a:r>
              <a:rPr lang="es-MX" dirty="0" smtClean="0"/>
              <a:t>47.2%  tuvieron dolor agudo</a:t>
            </a:r>
          </a:p>
          <a:p>
            <a:pPr lvl="1"/>
            <a:r>
              <a:rPr lang="es-MX" dirty="0" smtClean="0"/>
              <a:t>La ubicación del dolor fue principalmente  en áreas musculoesqueléticas y las extremidades</a:t>
            </a:r>
          </a:p>
          <a:p>
            <a:pPr lvl="1"/>
            <a:r>
              <a:rPr lang="es-MX" dirty="0" smtClean="0"/>
              <a:t>2 de 3 pacientes con dolor obtuvieron una receta médica</a:t>
            </a:r>
          </a:p>
          <a:p>
            <a:r>
              <a:rPr lang="es-MX" dirty="0" smtClean="0"/>
              <a:t>El dolor fue más frecuente en mujeres</a:t>
            </a:r>
            <a:endParaRPr lang="es-MX" dirty="0"/>
          </a:p>
        </p:txBody>
      </p:sp>
      <p:sp>
        <p:nvSpPr>
          <p:cNvPr id="4" name="TextBox 3"/>
          <p:cNvSpPr txBox="1"/>
          <p:nvPr/>
        </p:nvSpPr>
        <p:spPr>
          <a:xfrm>
            <a:off x="251520" y="6519386"/>
            <a:ext cx="4800600" cy="276999"/>
          </a:xfrm>
          <a:prstGeom prst="rect">
            <a:avLst/>
          </a:prstGeom>
          <a:noFill/>
        </p:spPr>
        <p:txBody>
          <a:bodyPr wrap="square" rtlCol="0">
            <a:spAutoFit/>
          </a:bodyPr>
          <a:lstStyle/>
          <a:p>
            <a:r>
              <a:rPr lang="en-US" sz="1200" dirty="0">
                <a:solidFill>
                  <a:srgbClr val="002060"/>
                </a:solidFill>
              </a:rPr>
              <a:t>Koleva D </a:t>
            </a:r>
            <a:r>
              <a:rPr lang="en-US" sz="1200" i="1" dirty="0">
                <a:solidFill>
                  <a:srgbClr val="002060"/>
                </a:solidFill>
              </a:rPr>
              <a:t>et al. Eur </a:t>
            </a:r>
            <a:r>
              <a:rPr lang="en-US" sz="1200" i="1" dirty="0" smtClean="0">
                <a:solidFill>
                  <a:srgbClr val="002060"/>
                </a:solidFill>
              </a:rPr>
              <a:t>J Public Health </a:t>
            </a:r>
            <a:r>
              <a:rPr lang="en-US" sz="1200" dirty="0" smtClean="0">
                <a:solidFill>
                  <a:srgbClr val="002060"/>
                </a:solidFill>
              </a:rPr>
              <a:t>2005; 15(5):475-9.</a:t>
            </a:r>
            <a:endParaRPr lang="en-US" sz="1200" dirty="0">
              <a:solidFill>
                <a:srgbClr val="002060"/>
              </a:solidFill>
            </a:endParaRPr>
          </a:p>
        </p:txBody>
      </p:sp>
    </p:spTree>
    <p:extLst>
      <p:ext uri="{BB962C8B-B14F-4D97-AF65-F5344CB8AC3E}">
        <p14:creationId xmlns:p14="http://schemas.microsoft.com/office/powerpoint/2010/main" val="900579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2252977"/>
              </p:ext>
            </p:extLst>
          </p:nvPr>
        </p:nvGraphicFramePr>
        <p:xfrm>
          <a:off x="395536" y="141277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95536" y="5873115"/>
            <a:ext cx="7920880" cy="984885"/>
          </a:xfrm>
          <a:prstGeom prst="rect">
            <a:avLst/>
          </a:prstGeom>
        </p:spPr>
        <p:txBody>
          <a:bodyPr wrap="square">
            <a:spAutoFit/>
          </a:bodyPr>
          <a:lstStyle/>
          <a:p>
            <a:r>
              <a:rPr lang="es-MX" sz="1200" b="1" dirty="0" smtClean="0">
                <a:solidFill>
                  <a:srgbClr val="002060"/>
                </a:solidFill>
              </a:rPr>
              <a:t>Nota: tipos  de dolor basado en los códigos ICD-9.</a:t>
            </a:r>
            <a:br>
              <a:rPr lang="es-MX" sz="1200" b="1" dirty="0" smtClean="0">
                <a:solidFill>
                  <a:srgbClr val="002060"/>
                </a:solidFill>
              </a:rPr>
            </a:br>
            <a:r>
              <a:rPr lang="es-MX" sz="1200" b="1" dirty="0" smtClean="0">
                <a:solidFill>
                  <a:srgbClr val="002060"/>
                </a:solidFill>
              </a:rPr>
              <a:t>*El uso del código de síntomas sugiere que el médico no pudo identificar la causa subyacente del dolor.</a:t>
            </a:r>
          </a:p>
          <a:p>
            <a:r>
              <a:rPr lang="es-MX" sz="1200" b="1" dirty="0" smtClean="0">
                <a:solidFill>
                  <a:srgbClr val="002060"/>
                </a:solidFill>
              </a:rPr>
              <a:t>**MSK –  otro se refiere al dolor musculo-esquelético en lugares aparte del cuello, espalda o tejido blando</a:t>
            </a:r>
          </a:p>
          <a:p>
            <a:r>
              <a:rPr lang="es-MX" sz="1200" b="1" dirty="0" smtClean="0">
                <a:solidFill>
                  <a:srgbClr val="002060"/>
                </a:solidFill>
              </a:rPr>
              <a:t>ICD = Clasificación Internacional de la Enfermedad; MSK = musculo-esquelético</a:t>
            </a:r>
          </a:p>
          <a:p>
            <a:r>
              <a:rPr lang="es-MX" sz="1000" dirty="0" smtClean="0">
                <a:solidFill>
                  <a:srgbClr val="002060"/>
                </a:solidFill>
              </a:rPr>
              <a:t>Hasselström J </a:t>
            </a:r>
            <a:r>
              <a:rPr lang="es-MX" sz="1000" i="1" dirty="0" smtClean="0">
                <a:solidFill>
                  <a:srgbClr val="002060"/>
                </a:solidFill>
              </a:rPr>
              <a:t>et al. Eur J Pain</a:t>
            </a:r>
            <a:r>
              <a:rPr lang="es-MX" sz="1000" dirty="0" smtClean="0">
                <a:solidFill>
                  <a:srgbClr val="002060"/>
                </a:solidFill>
              </a:rPr>
              <a:t> 2002; 6(5):375-85.</a:t>
            </a:r>
            <a:endParaRPr lang="es-MX" sz="1000" dirty="0">
              <a:solidFill>
                <a:srgbClr val="002060"/>
              </a:solidFill>
            </a:endParaRPr>
          </a:p>
        </p:txBody>
      </p:sp>
      <p:sp>
        <p:nvSpPr>
          <p:cNvPr id="3" name="Titre 2"/>
          <p:cNvSpPr>
            <a:spLocks noGrp="1"/>
          </p:cNvSpPr>
          <p:nvPr>
            <p:ph type="title"/>
          </p:nvPr>
        </p:nvSpPr>
        <p:spPr/>
        <p:txBody>
          <a:bodyPr>
            <a:noAutofit/>
          </a:bodyPr>
          <a:lstStyle/>
          <a:p>
            <a:r>
              <a:rPr lang="es-MX" sz="4000" dirty="0" smtClean="0"/>
              <a:t>Tipos más comunes de dolor en la práctica general</a:t>
            </a:r>
            <a:endParaRPr lang="es-MX" sz="4000" dirty="0"/>
          </a:p>
        </p:txBody>
      </p:sp>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14</a:t>
            </a:fld>
            <a:endParaRPr lang="es-MX" dirty="0">
              <a:solidFill>
                <a:prstClr val="black"/>
              </a:solidFill>
            </a:endParaRPr>
          </a:p>
        </p:txBody>
      </p:sp>
    </p:spTree>
    <p:extLst>
      <p:ext uri="{BB962C8B-B14F-4D97-AF65-F5344CB8AC3E}">
        <p14:creationId xmlns:p14="http://schemas.microsoft.com/office/powerpoint/2010/main" val="2388649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8"/>
          <p:cNvSpPr>
            <a:spLocks noGrp="1" noChangeArrowheads="1"/>
          </p:cNvSpPr>
          <p:nvPr>
            <p:ph type="title"/>
          </p:nvPr>
        </p:nvSpPr>
        <p:spPr>
          <a:xfrm>
            <a:off x="457200" y="298242"/>
            <a:ext cx="8229600" cy="1143000"/>
          </a:xfrm>
        </p:spPr>
        <p:txBody>
          <a:bodyPr>
            <a:normAutofit fontScale="90000"/>
          </a:bodyPr>
          <a:lstStyle/>
          <a:p>
            <a:r>
              <a:rPr lang="es-MX" dirty="0" smtClean="0">
                <a:latin typeface="+mn-lt"/>
              </a:rPr>
              <a:t>Impacto del dolor agudo en las actividades diarias</a:t>
            </a:r>
          </a:p>
        </p:txBody>
      </p:sp>
      <p:sp>
        <p:nvSpPr>
          <p:cNvPr id="55301" name="Text Box 49"/>
          <p:cNvSpPr txBox="1">
            <a:spLocks noChangeArrowheads="1"/>
          </p:cNvSpPr>
          <p:nvPr/>
        </p:nvSpPr>
        <p:spPr bwMode="auto">
          <a:xfrm>
            <a:off x="204746" y="6486446"/>
            <a:ext cx="8240018" cy="338554"/>
          </a:xfrm>
          <a:prstGeom prst="rect">
            <a:avLst/>
          </a:prstGeom>
          <a:noFill/>
          <a:ln w="9525">
            <a:noFill/>
            <a:miter lim="800000"/>
            <a:headEnd/>
            <a:tailEnd/>
          </a:ln>
        </p:spPr>
        <p:txBody>
          <a:bodyPr wrap="square" lIns="0" tIns="0" rIns="0" bIns="0" anchor="b">
            <a:spAutoFit/>
          </a:bodyPr>
          <a:lstStyle/>
          <a:p>
            <a:r>
              <a:rPr lang="es-MX" sz="1200" b="1" dirty="0" smtClean="0">
                <a:solidFill>
                  <a:srgbClr val="002060"/>
                </a:solidFill>
              </a:rPr>
              <a:t>*Los pacientes que respondieron “Algunas  veces”, “Con frecuencia” o “Siempre</a:t>
            </a:r>
            <a:r>
              <a:rPr lang="en-US" sz="1200" b="1" dirty="0" smtClean="0">
                <a:solidFill>
                  <a:srgbClr val="002060"/>
                </a:solidFill>
              </a:rPr>
              <a:t>”</a:t>
            </a:r>
            <a:endParaRPr lang="en-US" sz="1200" b="1" dirty="0">
              <a:solidFill>
                <a:srgbClr val="002060"/>
              </a:solidFill>
            </a:endParaRPr>
          </a:p>
          <a:p>
            <a:r>
              <a:rPr lang="en-US" sz="1000" dirty="0" smtClean="0">
                <a:solidFill>
                  <a:srgbClr val="002060"/>
                </a:solidFill>
              </a:rPr>
              <a:t>Adapted from: </a:t>
            </a:r>
            <a:r>
              <a:rPr lang="en-US" sz="1000" dirty="0">
                <a:solidFill>
                  <a:srgbClr val="002060"/>
                </a:solidFill>
              </a:rPr>
              <a:t>McCarberg BH </a:t>
            </a:r>
            <a:r>
              <a:rPr lang="en-US" sz="1000" i="1" dirty="0">
                <a:solidFill>
                  <a:srgbClr val="002060"/>
                </a:solidFill>
              </a:rPr>
              <a:t>et al. Am J Ther</a:t>
            </a:r>
            <a:r>
              <a:rPr lang="en-US" sz="1000" dirty="0">
                <a:solidFill>
                  <a:srgbClr val="002060"/>
                </a:solidFill>
              </a:rPr>
              <a:t>. 2008</a:t>
            </a:r>
            <a:r>
              <a:rPr lang="en-US" sz="1000" dirty="0" smtClean="0">
                <a:solidFill>
                  <a:srgbClr val="002060"/>
                </a:solidFill>
              </a:rPr>
              <a:t>; 15(4</a:t>
            </a:r>
            <a:r>
              <a:rPr lang="en-US" sz="1000" dirty="0">
                <a:solidFill>
                  <a:srgbClr val="002060"/>
                </a:solidFill>
              </a:rPr>
              <a:t>):</a:t>
            </a:r>
            <a:r>
              <a:rPr lang="en-US" sz="1000" dirty="0" smtClean="0">
                <a:solidFill>
                  <a:srgbClr val="002060"/>
                </a:solidFill>
              </a:rPr>
              <a:t>312-20</a:t>
            </a:r>
            <a:r>
              <a:rPr lang="en-US" sz="1000" dirty="0">
                <a:solidFill>
                  <a:srgbClr val="002060"/>
                </a:solidFill>
              </a:rPr>
              <a:t>.</a:t>
            </a:r>
          </a:p>
        </p:txBody>
      </p:sp>
      <p:graphicFrame>
        <p:nvGraphicFramePr>
          <p:cNvPr id="13" name="Chart 12"/>
          <p:cNvGraphicFramePr>
            <a:graphicFrameLocks/>
          </p:cNvGraphicFramePr>
          <p:nvPr>
            <p:extLst>
              <p:ext uri="{D42A27DB-BD31-4B8C-83A1-F6EECF244321}">
                <p14:modId xmlns:p14="http://schemas.microsoft.com/office/powerpoint/2010/main" val="3000856017"/>
              </p:ext>
            </p:extLst>
          </p:nvPr>
        </p:nvGraphicFramePr>
        <p:xfrm>
          <a:off x="539552" y="1662782"/>
          <a:ext cx="8280920" cy="4546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0688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4" name="Rectangle 14"/>
          <p:cNvSpPr>
            <a:spLocks noGrp="1" noChangeArrowheads="1"/>
          </p:cNvSpPr>
          <p:nvPr>
            <p:ph type="title"/>
          </p:nvPr>
        </p:nvSpPr>
        <p:spPr>
          <a:xfrm>
            <a:off x="457200" y="355432"/>
            <a:ext cx="8229600" cy="1143000"/>
          </a:xfrm>
        </p:spPr>
        <p:txBody>
          <a:bodyPr vert="horz" lIns="91440" tIns="45720" rIns="91440" bIns="45720" rtlCol="0" anchor="ctr">
            <a:normAutofit/>
          </a:bodyPr>
          <a:lstStyle/>
          <a:p>
            <a:pPr>
              <a:lnSpc>
                <a:spcPct val="85000"/>
              </a:lnSpc>
            </a:pPr>
            <a:r>
              <a:rPr lang="es-MX" dirty="0" smtClean="0"/>
              <a:t>Consecuencias del dolor sin alivio</a:t>
            </a:r>
            <a:endParaRPr lang="es-MX" dirty="0"/>
          </a:p>
        </p:txBody>
      </p:sp>
      <p:sp>
        <p:nvSpPr>
          <p:cNvPr id="17" name="Freeform 16"/>
          <p:cNvSpPr/>
          <p:nvPr/>
        </p:nvSpPr>
        <p:spPr>
          <a:xfrm>
            <a:off x="3563888" y="1600200"/>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Dolor agudo</a:t>
            </a:r>
            <a:endParaRPr lang="es-MX" sz="2000" dirty="0">
              <a:solidFill>
                <a:prstClr val="white"/>
              </a:solidFill>
            </a:endParaRPr>
          </a:p>
        </p:txBody>
      </p:sp>
      <p:sp>
        <p:nvSpPr>
          <p:cNvPr id="18" name="Freeform 17"/>
          <p:cNvSpPr/>
          <p:nvPr/>
        </p:nvSpPr>
        <p:spPr>
          <a:xfrm>
            <a:off x="458121" y="2692757"/>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Alteración de la función física</a:t>
            </a:r>
            <a:endParaRPr lang="es-MX" dirty="0">
              <a:solidFill>
                <a:prstClr val="white"/>
              </a:solidFill>
            </a:endParaRPr>
          </a:p>
        </p:txBody>
      </p:sp>
      <p:sp>
        <p:nvSpPr>
          <p:cNvPr id="19" name="Freeform 18"/>
          <p:cNvSpPr/>
          <p:nvPr/>
        </p:nvSpPr>
        <p:spPr>
          <a:xfrm>
            <a:off x="899593" y="3828182"/>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Movilidad reducida</a:t>
            </a:r>
            <a:endParaRPr lang="es-MX" dirty="0">
              <a:solidFill>
                <a:prstClr val="white"/>
              </a:solidFill>
            </a:endParaRPr>
          </a:p>
        </p:txBody>
      </p:sp>
      <p:sp>
        <p:nvSpPr>
          <p:cNvPr id="20" name="Freeform 19"/>
          <p:cNvSpPr/>
          <p:nvPr/>
        </p:nvSpPr>
        <p:spPr>
          <a:xfrm>
            <a:off x="899593" y="4692278"/>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Alteración del sueño</a:t>
            </a:r>
            <a:endParaRPr lang="es-MX" dirty="0">
              <a:solidFill>
                <a:prstClr val="white"/>
              </a:solidFill>
            </a:endParaRPr>
          </a:p>
        </p:txBody>
      </p:sp>
      <p:sp>
        <p:nvSpPr>
          <p:cNvPr id="21" name="Freeform 20"/>
          <p:cNvSpPr/>
          <p:nvPr/>
        </p:nvSpPr>
        <p:spPr>
          <a:xfrm>
            <a:off x="899593" y="5555453"/>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Deterioro inmunológico</a:t>
            </a:r>
            <a:endParaRPr lang="es-MX" dirty="0">
              <a:solidFill>
                <a:prstClr val="white"/>
              </a:solidFill>
            </a:endParaRPr>
          </a:p>
        </p:txBody>
      </p:sp>
      <p:sp>
        <p:nvSpPr>
          <p:cNvPr id="22" name="Freeform 21"/>
          <p:cNvSpPr/>
          <p:nvPr/>
        </p:nvSpPr>
        <p:spPr>
          <a:xfrm>
            <a:off x="2524966" y="2692757"/>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Dependencia</a:t>
            </a:r>
            <a:endParaRPr lang="es-MX" dirty="0">
              <a:solidFill>
                <a:prstClr val="white"/>
              </a:solidFill>
            </a:endParaRPr>
          </a:p>
        </p:txBody>
      </p:sp>
      <p:sp>
        <p:nvSpPr>
          <p:cNvPr id="23" name="Freeform 22"/>
          <p:cNvSpPr/>
          <p:nvPr/>
        </p:nvSpPr>
        <p:spPr>
          <a:xfrm>
            <a:off x="3347864" y="3822824"/>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Dependencia del uso de medicamentos</a:t>
            </a:r>
            <a:endParaRPr lang="es-MX" dirty="0">
              <a:solidFill>
                <a:prstClr val="white"/>
              </a:solidFill>
            </a:endParaRPr>
          </a:p>
        </p:txBody>
      </p:sp>
      <p:sp>
        <p:nvSpPr>
          <p:cNvPr id="24" name="Freeform 23"/>
          <p:cNvSpPr/>
          <p:nvPr/>
        </p:nvSpPr>
        <p:spPr>
          <a:xfrm>
            <a:off x="3347864" y="4758928"/>
            <a:ext cx="2027222" cy="1118344"/>
          </a:xfrm>
          <a:custGeom>
            <a:avLst/>
            <a:gdLst>
              <a:gd name="connsiteX0" fmla="*/ 0 w 2027222"/>
              <a:gd name="connsiteY0" fmla="*/ 0 h 1118344"/>
              <a:gd name="connsiteX1" fmla="*/ 2027222 w 2027222"/>
              <a:gd name="connsiteY1" fmla="*/ 0 h 1118344"/>
              <a:gd name="connsiteX2" fmla="*/ 2027222 w 2027222"/>
              <a:gd name="connsiteY2" fmla="*/ 1118344 h 1118344"/>
              <a:gd name="connsiteX3" fmla="*/ 0 w 2027222"/>
              <a:gd name="connsiteY3" fmla="*/ 1118344 h 1118344"/>
              <a:gd name="connsiteX4" fmla="*/ 0 w 2027222"/>
              <a:gd name="connsiteY4" fmla="*/ 0 h 111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1118344">
                <a:moveTo>
                  <a:pt x="0" y="0"/>
                </a:moveTo>
                <a:lnTo>
                  <a:pt x="2027222" y="0"/>
                </a:lnTo>
                <a:lnTo>
                  <a:pt x="2027222" y="1118344"/>
                </a:lnTo>
                <a:lnTo>
                  <a:pt x="0" y="1118344"/>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Dependencia de miembros de la familia/otros cuidadores</a:t>
            </a:r>
            <a:endParaRPr lang="es-MX" dirty="0">
              <a:solidFill>
                <a:prstClr val="white"/>
              </a:solidFill>
            </a:endParaRPr>
          </a:p>
        </p:txBody>
      </p:sp>
      <p:sp>
        <p:nvSpPr>
          <p:cNvPr id="25" name="Freeform 24"/>
          <p:cNvSpPr/>
          <p:nvPr/>
        </p:nvSpPr>
        <p:spPr>
          <a:xfrm>
            <a:off x="4591810" y="2692757"/>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Tiempo de recuperación prolongado </a:t>
            </a:r>
            <a:endParaRPr lang="es-MX" dirty="0">
              <a:solidFill>
                <a:prstClr val="white"/>
              </a:solidFill>
            </a:endParaRPr>
          </a:p>
        </p:txBody>
      </p:sp>
      <p:sp>
        <p:nvSpPr>
          <p:cNvPr id="26" name="Freeform 25"/>
          <p:cNvSpPr/>
          <p:nvPr/>
        </p:nvSpPr>
        <p:spPr>
          <a:xfrm>
            <a:off x="5796136" y="3899269"/>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Readmisión al hospital</a:t>
            </a:r>
            <a:endParaRPr lang="es-MX" dirty="0">
              <a:solidFill>
                <a:prstClr val="white"/>
              </a:solidFill>
            </a:endParaRPr>
          </a:p>
        </p:txBody>
      </p:sp>
      <p:sp>
        <p:nvSpPr>
          <p:cNvPr id="27" name="Freeform 26"/>
          <p:cNvSpPr/>
          <p:nvPr/>
        </p:nvSpPr>
        <p:spPr>
          <a:xfrm>
            <a:off x="5796136" y="4835373"/>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prstClr val="white"/>
                </a:solidFill>
              </a:rPr>
              <a:t>Costo económico</a:t>
            </a:r>
            <a:endParaRPr lang="es-MX" dirty="0">
              <a:solidFill>
                <a:prstClr val="white"/>
              </a:solidFill>
            </a:endParaRPr>
          </a:p>
        </p:txBody>
      </p:sp>
      <p:sp>
        <p:nvSpPr>
          <p:cNvPr id="28" name="Freeform 27"/>
          <p:cNvSpPr/>
          <p:nvPr/>
        </p:nvSpPr>
        <p:spPr>
          <a:xfrm>
            <a:off x="6658655" y="2691296"/>
            <a:ext cx="2027222" cy="953728"/>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dirty="0" smtClean="0">
                <a:solidFill>
                  <a:srgbClr val="002060"/>
                </a:solidFill>
              </a:rPr>
              <a:t>Mayor riesgo de desarrollar dolor crónico</a:t>
            </a:r>
            <a:endParaRPr lang="es-MX" dirty="0">
              <a:solidFill>
                <a:srgbClr val="002060"/>
              </a:solidFill>
            </a:endParaRPr>
          </a:p>
        </p:txBody>
      </p:sp>
      <p:cxnSp>
        <p:nvCxnSpPr>
          <p:cNvPr id="46149" name="Straight Connector 46148"/>
          <p:cNvCxnSpPr/>
          <p:nvPr/>
        </p:nvCxnSpPr>
        <p:spPr>
          <a:xfrm>
            <a:off x="1471732" y="2492896"/>
            <a:ext cx="620053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610946" y="23404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90800"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491880"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80112"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668344"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3568" y="3404025"/>
            <a:ext cx="0" cy="24732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131840" y="3459421"/>
            <a:ext cx="0" cy="185867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619754" y="3459421"/>
            <a:ext cx="0" cy="17450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83568" y="4199757"/>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99896" y="5074655"/>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83568" y="5877272"/>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131840" y="4210559"/>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131839" y="5318100"/>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591110" y="4281646"/>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619754" y="5204498"/>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165" name="Rectangle 46164"/>
          <p:cNvSpPr/>
          <p:nvPr/>
        </p:nvSpPr>
        <p:spPr>
          <a:xfrm>
            <a:off x="112797" y="6473677"/>
            <a:ext cx="8227756" cy="400110"/>
          </a:xfrm>
          <a:prstGeom prst="rect">
            <a:avLst/>
          </a:prstGeom>
        </p:spPr>
        <p:txBody>
          <a:bodyPr wrap="square">
            <a:spAutoFit/>
          </a:bodyPr>
          <a:lstStyle/>
          <a:p>
            <a:r>
              <a:rPr lang="es-MX" sz="1000" dirty="0" smtClean="0">
                <a:solidFill>
                  <a:srgbClr val="002060"/>
                </a:solidFill>
              </a:rPr>
              <a:t>Institute of Medicine. </a:t>
            </a:r>
            <a:r>
              <a:rPr lang="es-MX" sz="1000" i="1" dirty="0" smtClean="0">
                <a:solidFill>
                  <a:srgbClr val="002060"/>
                </a:solidFill>
              </a:rPr>
              <a:t>Relieving Pain in America: A Blueprint for Transforming Prevention, Care, Educación, and Research. </a:t>
            </a:r>
            <a:br>
              <a:rPr lang="es-MX" sz="1000" i="1" dirty="0" smtClean="0">
                <a:solidFill>
                  <a:srgbClr val="002060"/>
                </a:solidFill>
              </a:rPr>
            </a:br>
            <a:r>
              <a:rPr lang="es-MX" sz="1000" dirty="0" smtClean="0">
                <a:solidFill>
                  <a:srgbClr val="002060"/>
                </a:solidFill>
              </a:rPr>
              <a:t>The National Academies Press; Washington, DC: 2011.</a:t>
            </a:r>
            <a:endParaRPr lang="es-MX" sz="1000" dirty="0">
              <a:solidFill>
                <a:srgbClr val="002060"/>
              </a:solidFill>
            </a:endParaRPr>
          </a:p>
        </p:txBody>
      </p:sp>
    </p:spTree>
    <p:extLst>
      <p:ext uri="{BB962C8B-B14F-4D97-AF65-F5344CB8AC3E}">
        <p14:creationId xmlns:p14="http://schemas.microsoft.com/office/powerpoint/2010/main" val="149257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normAutofit/>
          </a:bodyPr>
          <a:lstStyle/>
          <a:p>
            <a:r>
              <a:rPr lang="es-MX" dirty="0" smtClean="0"/>
              <a:t>Dolor postoperatorio </a:t>
            </a:r>
            <a:endParaRPr lang="es-MX" dirty="0" smtClean="0">
              <a:latin typeface="+mn-lt"/>
            </a:endParaRPr>
          </a:p>
        </p:txBody>
      </p:sp>
      <p:sp>
        <p:nvSpPr>
          <p:cNvPr id="3" name="Rectangle 2"/>
          <p:cNvSpPr/>
          <p:nvPr/>
        </p:nvSpPr>
        <p:spPr>
          <a:xfrm>
            <a:off x="539552" y="1628800"/>
            <a:ext cx="7917061" cy="769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kern="0" dirty="0" smtClean="0">
                <a:solidFill>
                  <a:prstClr val="white"/>
                </a:solidFill>
              </a:rPr>
              <a:t>80%</a:t>
            </a:r>
            <a:r>
              <a:rPr lang="es-MX" sz="2000" kern="0" dirty="0" smtClean="0">
                <a:solidFill>
                  <a:prstClr val="white"/>
                </a:solidFill>
              </a:rPr>
              <a:t>  de los pacientes sometidos a cirugía experimentan dolor postoperatorio</a:t>
            </a:r>
            <a:endParaRPr lang="es-MX" sz="2000" dirty="0">
              <a:solidFill>
                <a:prstClr val="white"/>
              </a:solidFill>
            </a:endParaRPr>
          </a:p>
        </p:txBody>
      </p:sp>
      <p:sp>
        <p:nvSpPr>
          <p:cNvPr id="10" name="Rectangle 9"/>
          <p:cNvSpPr/>
          <p:nvPr/>
        </p:nvSpPr>
        <p:spPr>
          <a:xfrm>
            <a:off x="527067" y="2988551"/>
            <a:ext cx="4232509" cy="769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kern="0" dirty="0" smtClean="0">
                <a:solidFill>
                  <a:prstClr val="white"/>
                </a:solidFill>
              </a:rPr>
              <a:t>&lt;50%</a:t>
            </a:r>
            <a:r>
              <a:rPr lang="es-MX" sz="2000" kern="0" dirty="0" smtClean="0">
                <a:solidFill>
                  <a:prstClr val="white"/>
                </a:solidFill>
              </a:rPr>
              <a:t> reportan alivio inadecuado del dolor</a:t>
            </a:r>
            <a:endParaRPr lang="es-MX" sz="2000" dirty="0">
              <a:solidFill>
                <a:prstClr val="white"/>
              </a:solidFill>
            </a:endParaRPr>
          </a:p>
        </p:txBody>
      </p:sp>
      <p:sp>
        <p:nvSpPr>
          <p:cNvPr id="11" name="Rectangle 10"/>
          <p:cNvSpPr/>
          <p:nvPr/>
        </p:nvSpPr>
        <p:spPr>
          <a:xfrm>
            <a:off x="467544" y="4293096"/>
            <a:ext cx="4320480" cy="884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kern="0" dirty="0" smtClean="0">
                <a:solidFill>
                  <a:prstClr val="white"/>
                </a:solidFill>
              </a:rPr>
              <a:t>88%  de estos reportan que el dolor es moderado, grave o extremo</a:t>
            </a:r>
            <a:endParaRPr lang="es-MX" dirty="0">
              <a:solidFill>
                <a:prstClr val="white"/>
              </a:solidFill>
            </a:endParaRPr>
          </a:p>
        </p:txBody>
      </p:sp>
      <p:sp>
        <p:nvSpPr>
          <p:cNvPr id="13" name="Rectangle 12"/>
          <p:cNvSpPr/>
          <p:nvPr/>
        </p:nvSpPr>
        <p:spPr>
          <a:xfrm>
            <a:off x="5329237" y="2988550"/>
            <a:ext cx="3127376" cy="769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kern="0" dirty="0" smtClean="0">
                <a:solidFill>
                  <a:prstClr val="white"/>
                </a:solidFill>
              </a:rPr>
              <a:t>10–50% desarrollan dolor crónico*</a:t>
            </a:r>
            <a:endParaRPr lang="es-MX" dirty="0">
              <a:solidFill>
                <a:prstClr val="white"/>
              </a:solidFill>
            </a:endParaRPr>
          </a:p>
        </p:txBody>
      </p:sp>
      <p:sp>
        <p:nvSpPr>
          <p:cNvPr id="14" name="Rectangle 13"/>
          <p:cNvSpPr/>
          <p:nvPr/>
        </p:nvSpPr>
        <p:spPr>
          <a:xfrm>
            <a:off x="5364088" y="4303637"/>
            <a:ext cx="3060869" cy="801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kern="0" dirty="0" smtClean="0">
                <a:solidFill>
                  <a:prstClr val="white"/>
                </a:solidFill>
              </a:rPr>
              <a:t>Para 2–10% de ellos el dolor es severo</a:t>
            </a:r>
            <a:endParaRPr lang="es-MX" sz="2000" kern="0" dirty="0">
              <a:solidFill>
                <a:prstClr val="white"/>
              </a:solidFill>
            </a:endParaRPr>
          </a:p>
        </p:txBody>
      </p:sp>
      <p:sp>
        <p:nvSpPr>
          <p:cNvPr id="6" name="Down Arrow 5"/>
          <p:cNvSpPr/>
          <p:nvPr/>
        </p:nvSpPr>
        <p:spPr>
          <a:xfrm>
            <a:off x="2088770" y="2564904"/>
            <a:ext cx="504056" cy="288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6" name="Down Arrow 15"/>
          <p:cNvSpPr/>
          <p:nvPr/>
        </p:nvSpPr>
        <p:spPr>
          <a:xfrm>
            <a:off x="2088770" y="3933056"/>
            <a:ext cx="504056" cy="288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7" name="Down Arrow 16"/>
          <p:cNvSpPr/>
          <p:nvPr/>
        </p:nvSpPr>
        <p:spPr>
          <a:xfrm>
            <a:off x="7158038" y="3944882"/>
            <a:ext cx="504056" cy="288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8" name="Down Arrow 17"/>
          <p:cNvSpPr/>
          <p:nvPr/>
        </p:nvSpPr>
        <p:spPr>
          <a:xfrm>
            <a:off x="7158038" y="2584993"/>
            <a:ext cx="504056" cy="288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8" name="Rectangle 7"/>
          <p:cNvSpPr/>
          <p:nvPr/>
        </p:nvSpPr>
        <p:spPr>
          <a:xfrm>
            <a:off x="517585" y="5373216"/>
            <a:ext cx="7939028" cy="707886"/>
          </a:xfrm>
          <a:prstGeom prst="rect">
            <a:avLst/>
          </a:prstGeom>
          <a:solidFill>
            <a:schemeClr val="accent2"/>
          </a:solidFill>
          <a:ln>
            <a:noFill/>
          </a:ln>
        </p:spPr>
        <p:txBody>
          <a:bodyPr wrap="square">
            <a:spAutoFit/>
          </a:bodyPr>
          <a:lstStyle/>
          <a:p>
            <a:pPr algn="ctr"/>
            <a:r>
              <a:rPr lang="es-MX" sz="2000" dirty="0" smtClean="0">
                <a:solidFill>
                  <a:prstClr val="white"/>
                </a:solidFill>
              </a:rPr>
              <a:t>El dolor es la causa de 38% de las admisiones no anticipadas y las readmisiones después de una cirugía ambulatoria</a:t>
            </a:r>
            <a:endParaRPr lang="es-MX" sz="2000" dirty="0">
              <a:solidFill>
                <a:prstClr val="white"/>
              </a:solidFill>
            </a:endParaRPr>
          </a:p>
        </p:txBody>
      </p:sp>
      <p:sp>
        <p:nvSpPr>
          <p:cNvPr id="9" name="Down Arrow 8"/>
          <p:cNvSpPr/>
          <p:nvPr/>
        </p:nvSpPr>
        <p:spPr>
          <a:xfrm>
            <a:off x="5004048" y="2584993"/>
            <a:ext cx="74365" cy="264420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9" name="Text Box 14"/>
          <p:cNvSpPr txBox="1">
            <a:spLocks noChangeArrowheads="1"/>
          </p:cNvSpPr>
          <p:nvPr/>
        </p:nvSpPr>
        <p:spPr bwMode="auto">
          <a:xfrm>
            <a:off x="517585" y="6237312"/>
            <a:ext cx="6214655" cy="492443"/>
          </a:xfrm>
          <a:prstGeom prst="rect">
            <a:avLst/>
          </a:prstGeom>
          <a:noFill/>
          <a:ln w="9525">
            <a:noFill/>
            <a:miter lim="800000"/>
            <a:headEnd/>
            <a:tailEnd/>
          </a:ln>
        </p:spPr>
        <p:txBody>
          <a:bodyPr wrap="square" lIns="0" tIns="0" rIns="0" bIns="0" anchor="b">
            <a:spAutoFit/>
          </a:bodyPr>
          <a:lstStyle/>
          <a:p>
            <a:r>
              <a:rPr lang="es-MX" sz="1200" b="1" dirty="0" smtClean="0">
                <a:solidFill>
                  <a:srgbClr val="002060"/>
                </a:solidFill>
              </a:rPr>
              <a:t>*Dependiendo del tipo de cirugía</a:t>
            </a:r>
          </a:p>
          <a:p>
            <a:r>
              <a:rPr lang="es-MX" sz="1000" dirty="0" smtClean="0">
                <a:solidFill>
                  <a:srgbClr val="002060"/>
                </a:solidFill>
              </a:rPr>
              <a:t>Coley KC </a:t>
            </a:r>
            <a:r>
              <a:rPr lang="es-MX" sz="1000" i="1" dirty="0" smtClean="0">
                <a:solidFill>
                  <a:srgbClr val="002060"/>
                </a:solidFill>
              </a:rPr>
              <a:t>et al. J Clin Anesth</a:t>
            </a:r>
            <a:r>
              <a:rPr lang="es-MX" sz="1000" dirty="0" smtClean="0">
                <a:solidFill>
                  <a:srgbClr val="002060"/>
                </a:solidFill>
              </a:rPr>
              <a:t> 2002; 14(5):349-53; Institute of Medicine. </a:t>
            </a:r>
            <a:r>
              <a:rPr lang="es-MX" sz="1000" i="1" dirty="0" smtClean="0">
                <a:solidFill>
                  <a:srgbClr val="002060"/>
                </a:solidFill>
              </a:rPr>
              <a:t>Relieving Pain in America: A Blueprint for Transforming Prevention, Care, Education, and Research. </a:t>
            </a:r>
            <a:r>
              <a:rPr lang="es-MX" sz="1000" dirty="0" smtClean="0">
                <a:solidFill>
                  <a:srgbClr val="002060"/>
                </a:solidFill>
              </a:rPr>
              <a:t>The National Academies Press; Washington, DC: 2011.</a:t>
            </a:r>
            <a:endParaRPr lang="es-MX" sz="1000" dirty="0">
              <a:solidFill>
                <a:srgbClr val="002060"/>
              </a:solidFill>
            </a:endParaRPr>
          </a:p>
        </p:txBody>
      </p:sp>
      <p:sp>
        <p:nvSpPr>
          <p:cNvPr id="1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17</a:t>
            </a:fld>
            <a:endParaRPr lang="es-MX" dirty="0">
              <a:solidFill>
                <a:prstClr val="black"/>
              </a:solidFill>
            </a:endParaRPr>
          </a:p>
        </p:txBody>
      </p:sp>
    </p:spTree>
    <p:extLst>
      <p:ext uri="{BB962C8B-B14F-4D97-AF65-F5344CB8AC3E}">
        <p14:creationId xmlns:p14="http://schemas.microsoft.com/office/powerpoint/2010/main" val="621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ppt_h/2"/>
                                          </p:val>
                                        </p:tav>
                                        <p:tav tm="100000">
                                          <p:val>
                                            <p:strVal val="#ppt_y"/>
                                          </p:val>
                                        </p:tav>
                                      </p:tavLst>
                                    </p:anim>
                                    <p:anim calcmode="lin" valueType="num">
                                      <p:cBhvr>
                                        <p:cTn id="13" dur="500" fill="hold"/>
                                        <p:tgtEl>
                                          <p:spTgt spid="6"/>
                                        </p:tgtEl>
                                        <p:attrNameLst>
                                          <p:attrName>ppt_w</p:attrName>
                                        </p:attrNameLst>
                                      </p:cBhvr>
                                      <p:tavLst>
                                        <p:tav tm="0">
                                          <p:val>
                                            <p:strVal val="#ppt_w"/>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ppt_h/2"/>
                                          </p:val>
                                        </p:tav>
                                        <p:tav tm="100000">
                                          <p:val>
                                            <p:strVal val="#ppt_y"/>
                                          </p:val>
                                        </p:tav>
                                      </p:tavLst>
                                    </p:anim>
                                    <p:anim calcmode="lin" valueType="num">
                                      <p:cBhvr>
                                        <p:cTn id="25" dur="500" fill="hold"/>
                                        <p:tgtEl>
                                          <p:spTgt spid="16"/>
                                        </p:tgtEl>
                                        <p:attrNameLst>
                                          <p:attrName>ppt_w</p:attrName>
                                        </p:attrNameLst>
                                      </p:cBhvr>
                                      <p:tavLst>
                                        <p:tav tm="0">
                                          <p:val>
                                            <p:strVal val="#ppt_w"/>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ppt_x</p:attrName>
                                        </p:attrNameLst>
                                      </p:cBhvr>
                                      <p:tavLst>
                                        <p:tav tm="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ppt_h/2"/>
                                          </p:val>
                                        </p:tav>
                                        <p:tav tm="100000">
                                          <p:val>
                                            <p:strVal val="#ppt_y"/>
                                          </p:val>
                                        </p:tav>
                                      </p:tavLst>
                                    </p:anim>
                                    <p:anim calcmode="lin" valueType="num">
                                      <p:cBhvr>
                                        <p:cTn id="37" dur="500" fill="hold"/>
                                        <p:tgtEl>
                                          <p:spTgt spid="18"/>
                                        </p:tgtEl>
                                        <p:attrNameLst>
                                          <p:attrName>ppt_w</p:attrName>
                                        </p:attrNameLst>
                                      </p:cBhvr>
                                      <p:tavLst>
                                        <p:tav tm="0">
                                          <p:val>
                                            <p:strVal val="#ppt_w"/>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ppt_h/2"/>
                                          </p:val>
                                        </p:tav>
                                        <p:tav tm="100000">
                                          <p:val>
                                            <p:strVal val="#ppt_y"/>
                                          </p:val>
                                        </p:tav>
                                      </p:tavLst>
                                    </p:anim>
                                    <p:anim calcmode="lin" valueType="num">
                                      <p:cBhvr>
                                        <p:cTn id="49" dur="500" fill="hold"/>
                                        <p:tgtEl>
                                          <p:spTgt spid="17"/>
                                        </p:tgtEl>
                                        <p:attrNameLst>
                                          <p:attrName>ppt_w</p:attrName>
                                        </p:attrNameLst>
                                      </p:cBhvr>
                                      <p:tavLst>
                                        <p:tav tm="0">
                                          <p:val>
                                            <p:strVal val="#ppt_w"/>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7" presetClass="entr" presetSubtype="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ppt_x</p:attrName>
                                        </p:attrNameLst>
                                      </p:cBhvr>
                                      <p:tavLst>
                                        <p:tav tm="0">
                                          <p:val>
                                            <p:strVal val="#ppt_x"/>
                                          </p:val>
                                        </p:tav>
                                        <p:tav tm="100000">
                                          <p:val>
                                            <p:strVal val="#ppt_x"/>
                                          </p:val>
                                        </p:tav>
                                      </p:tavLst>
                                    </p:anim>
                                    <p:anim calcmode="lin" valueType="num">
                                      <p:cBhvr>
                                        <p:cTn id="60" dur="500" fill="hold"/>
                                        <p:tgtEl>
                                          <p:spTgt spid="9"/>
                                        </p:tgtEl>
                                        <p:attrNameLst>
                                          <p:attrName>ppt_y</p:attrName>
                                        </p:attrNameLst>
                                      </p:cBhvr>
                                      <p:tavLst>
                                        <p:tav tm="0">
                                          <p:val>
                                            <p:strVal val="#ppt_y-#ppt_h/2"/>
                                          </p:val>
                                        </p:tav>
                                        <p:tav tm="100000">
                                          <p:val>
                                            <p:strVal val="#ppt_y"/>
                                          </p:val>
                                        </p:tav>
                                      </p:tavLst>
                                    </p:anim>
                                    <p:anim calcmode="lin" valueType="num">
                                      <p:cBhvr>
                                        <p:cTn id="61" dur="500" fill="hold"/>
                                        <p:tgtEl>
                                          <p:spTgt spid="9"/>
                                        </p:tgtEl>
                                        <p:attrNameLst>
                                          <p:attrName>ppt_w</p:attrName>
                                        </p:attrNameLst>
                                      </p:cBhvr>
                                      <p:tavLst>
                                        <p:tav tm="0">
                                          <p:val>
                                            <p:strVal val="#ppt_w"/>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animBg="1"/>
      <p:bldP spid="6" grpId="0" animBg="1"/>
      <p:bldP spid="16" grpId="0" animBg="1"/>
      <p:bldP spid="17" grpId="0" animBg="1"/>
      <p:bldP spid="18"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94"/>
            <a:ext cx="8229600" cy="1143000"/>
          </a:xfrm>
        </p:spPr>
        <p:txBody>
          <a:bodyPr vert="horz" lIns="91440" tIns="45720" rIns="91440" bIns="45720" rtlCol="0" anchor="ctr">
            <a:normAutofit fontScale="90000"/>
          </a:bodyPr>
          <a:lstStyle/>
          <a:p>
            <a:pPr>
              <a:lnSpc>
                <a:spcPct val="85000"/>
              </a:lnSpc>
            </a:pPr>
            <a:r>
              <a:rPr lang="es-MX" dirty="0" smtClean="0"/>
              <a:t>Importancia de la evaluación del dolor</a:t>
            </a:r>
            <a:endParaRPr lang="es-MX" dirty="0"/>
          </a:p>
        </p:txBody>
      </p:sp>
      <p:sp>
        <p:nvSpPr>
          <p:cNvPr id="3" name="Content Placeholder 2"/>
          <p:cNvSpPr>
            <a:spLocks noGrp="1"/>
          </p:cNvSpPr>
          <p:nvPr>
            <p:ph idx="1"/>
          </p:nvPr>
        </p:nvSpPr>
        <p:spPr>
          <a:xfrm>
            <a:off x="457200" y="1559921"/>
            <a:ext cx="8229600" cy="4525963"/>
          </a:xfrm>
        </p:spPr>
        <p:txBody>
          <a:bodyPr>
            <a:noAutofit/>
          </a:bodyPr>
          <a:lstStyle/>
          <a:p>
            <a:pPr marL="0" indent="0" algn="ctr">
              <a:lnSpc>
                <a:spcPct val="85000"/>
              </a:lnSpc>
              <a:spcAft>
                <a:spcPts val="1200"/>
              </a:spcAft>
              <a:buNone/>
            </a:pPr>
            <a:r>
              <a:rPr lang="es-MX" sz="2800" b="1" dirty="0" smtClean="0"/>
              <a:t>El dolor es un factor de pronóstico importante de morbilidad y mortalidad.</a:t>
            </a:r>
          </a:p>
          <a:p>
            <a:r>
              <a:rPr lang="es-MX" sz="2400" dirty="0" smtClean="0"/>
              <a:t>Detección de señales que requieren investigación inmediata y/ o referencia</a:t>
            </a:r>
          </a:p>
          <a:p>
            <a:r>
              <a:rPr lang="es-MX" sz="2400" dirty="0" smtClean="0"/>
              <a:t>Identificación de la causa subyacente</a:t>
            </a:r>
          </a:p>
          <a:p>
            <a:pPr lvl="1"/>
            <a:r>
              <a:rPr lang="es-MX" sz="2000" b="1" dirty="0" smtClean="0"/>
              <a:t>El dolor se maneja mejor  si se determina la causa subyacente y se trata</a:t>
            </a:r>
          </a:p>
          <a:p>
            <a:r>
              <a:rPr lang="es-MX" sz="2400" dirty="0" smtClean="0"/>
              <a:t>Reconocer el tipo de dolor para ayudar a guiar la selección de las terapias adecuados del tratamiento del dolor</a:t>
            </a:r>
          </a:p>
          <a:p>
            <a:r>
              <a:rPr lang="es-MX" sz="2400" dirty="0" smtClean="0"/>
              <a:t>Determinar la intensidad basal del dolor para permitir más adelante una evaluación de la eficacia del tratamiento</a:t>
            </a:r>
            <a:endParaRPr lang="es-MX" sz="2400" dirty="0"/>
          </a:p>
        </p:txBody>
      </p:sp>
      <p:sp>
        <p:nvSpPr>
          <p:cNvPr id="6" name="Rectangle 5"/>
          <p:cNvSpPr/>
          <p:nvPr/>
        </p:nvSpPr>
        <p:spPr>
          <a:xfrm>
            <a:off x="117731" y="6619493"/>
            <a:ext cx="7200800" cy="246221"/>
          </a:xfrm>
          <a:prstGeom prst="rect">
            <a:avLst/>
          </a:prstGeom>
        </p:spPr>
        <p:txBody>
          <a:bodyPr wrap="square">
            <a:spAutoFit/>
          </a:bodyPr>
          <a:lstStyle/>
          <a:p>
            <a:r>
              <a:rPr lang="en-CA" sz="1000" dirty="0">
                <a:solidFill>
                  <a:srgbClr val="002060"/>
                </a:solidFill>
              </a:rPr>
              <a:t>Forde G, Stanos </a:t>
            </a:r>
            <a:r>
              <a:rPr lang="en-CA" sz="1000" dirty="0" smtClean="0">
                <a:solidFill>
                  <a:srgbClr val="002060"/>
                </a:solidFill>
              </a:rPr>
              <a:t>S. </a:t>
            </a:r>
            <a:r>
              <a:rPr lang="en-CA" sz="1000" i="1" dirty="0" smtClean="0">
                <a:solidFill>
                  <a:srgbClr val="002060"/>
                </a:solidFill>
              </a:rPr>
              <a:t>J </a:t>
            </a:r>
            <a:r>
              <a:rPr lang="en-CA" sz="1000" i="1" dirty="0">
                <a:solidFill>
                  <a:srgbClr val="002060"/>
                </a:solidFill>
              </a:rPr>
              <a:t>Fam </a:t>
            </a:r>
            <a:r>
              <a:rPr lang="en-CA" sz="1000" i="1" dirty="0" smtClean="0">
                <a:solidFill>
                  <a:srgbClr val="002060"/>
                </a:solidFill>
              </a:rPr>
              <a:t>Pract</a:t>
            </a:r>
            <a:r>
              <a:rPr lang="en-CA" sz="1000" dirty="0" smtClean="0">
                <a:solidFill>
                  <a:srgbClr val="002060"/>
                </a:solidFill>
              </a:rPr>
              <a:t> 2007; 56(8 </a:t>
            </a:r>
            <a:r>
              <a:rPr lang="en-CA" sz="1000" dirty="0">
                <a:solidFill>
                  <a:srgbClr val="002060"/>
                </a:solidFill>
              </a:rPr>
              <a:t>Suppl Hot Topics):</a:t>
            </a:r>
            <a:r>
              <a:rPr lang="en-CA" sz="1000" dirty="0" smtClean="0">
                <a:solidFill>
                  <a:srgbClr val="002060"/>
                </a:solidFill>
              </a:rPr>
              <a:t>S21-30; </a:t>
            </a:r>
            <a:r>
              <a:rPr lang="en-US" sz="1000" dirty="0">
                <a:solidFill>
                  <a:srgbClr val="002060"/>
                </a:solidFill>
              </a:rPr>
              <a:t>Sokka T, Pincus T. Poster presentation at ACR 2005</a:t>
            </a:r>
            <a:r>
              <a:rPr lang="en-US" sz="1000" dirty="0" smtClean="0">
                <a:solidFill>
                  <a:srgbClr val="002060"/>
                </a:solidFill>
              </a:rPr>
              <a:t>.</a:t>
            </a:r>
            <a:endParaRPr lang="en-US" sz="1000" dirty="0">
              <a:solidFill>
                <a:srgbClr val="002060"/>
              </a:solidFill>
            </a:endParaRPr>
          </a:p>
        </p:txBody>
      </p:sp>
      <p:sp>
        <p:nvSpPr>
          <p:cNvPr id="7"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917942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03648" y="3068960"/>
            <a:ext cx="6552728" cy="201622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smtClean="0"/>
              <a:t>¿</a:t>
            </a:r>
            <a:r>
              <a:rPr lang="es-MX" sz="4000" dirty="0" smtClean="0"/>
              <a:t>Cómo evalúa el dolor agudo en su práctica?</a:t>
            </a:r>
          </a:p>
        </p:txBody>
      </p:sp>
      <p:sp>
        <p:nvSpPr>
          <p:cNvPr id="4" name="Title 3"/>
          <p:cNvSpPr>
            <a:spLocks noGrp="1"/>
          </p:cNvSpPr>
          <p:nvPr>
            <p:ph type="title"/>
          </p:nvPr>
        </p:nvSpPr>
        <p:spPr/>
        <p:txBody>
          <a:bodyPr>
            <a:normAutofit/>
          </a:bodyPr>
          <a:lstStyle/>
          <a:p>
            <a:r>
              <a:rPr lang="es-MX" dirty="0" smtClean="0"/>
              <a:t>Pregunta para la discusión</a:t>
            </a:r>
            <a:endParaRPr lang="es-MX"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19</a:t>
            </a:fld>
            <a:endParaRPr lang="en-CA" dirty="0">
              <a:solidFill>
                <a:schemeClr val="bg1"/>
              </a:solidFill>
            </a:endParaRPr>
          </a:p>
        </p:txBody>
      </p:sp>
    </p:spTree>
    <p:extLst>
      <p:ext uri="{BB962C8B-B14F-4D97-AF65-F5344CB8AC3E}">
        <p14:creationId xmlns:p14="http://schemas.microsoft.com/office/powerpoint/2010/main" val="44327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r>
              <a:rPr dirty="0"/>
              <a:t/>
            </a:r>
            <a:br>
              <a:rPr dirty="0"/>
            </a:br>
            <a:fld id="{CEC32654-6C2B-4E14-A90D-5D17360DC88F}" type="slidenum">
              <a:rPr/>
              <a:pPr>
                <a:defRPr/>
              </a:pPr>
              <a:t>2</a:t>
            </a:fld>
            <a:endParaRPr dirty="0"/>
          </a:p>
        </p:txBody>
      </p:sp>
      <p:sp>
        <p:nvSpPr>
          <p:cNvPr id="10243" name="Title 1"/>
          <p:cNvSpPr>
            <a:spLocks noGrp="1"/>
          </p:cNvSpPr>
          <p:nvPr>
            <p:ph type="title"/>
          </p:nvPr>
        </p:nvSpPr>
        <p:spPr>
          <a:xfrm>
            <a:off x="457200" y="263525"/>
            <a:ext cx="8229600" cy="1143000"/>
          </a:xfrm>
        </p:spPr>
        <p:txBody>
          <a:bodyPr/>
          <a:lstStyle/>
          <a:p>
            <a:pPr eaLnBrk="1" hangingPunct="1"/>
            <a:r>
              <a:rPr lang="es-MX" altLang="en-US" dirty="0" smtClean="0"/>
              <a:t>Comité de Desarrollo</a:t>
            </a:r>
          </a:p>
        </p:txBody>
      </p:sp>
      <p:sp>
        <p:nvSpPr>
          <p:cNvPr id="4" name="Rectangle 3"/>
          <p:cNvSpPr/>
          <p:nvPr/>
        </p:nvSpPr>
        <p:spPr>
          <a:xfrm>
            <a:off x="395288" y="1443038"/>
            <a:ext cx="2881312" cy="5402262"/>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Mario H. Cardiel, MD, MSc</a:t>
            </a:r>
          </a:p>
          <a:p>
            <a:pPr fontAlgn="auto">
              <a:spcBef>
                <a:spcPts val="0"/>
              </a:spcBef>
              <a:spcAft>
                <a:spcPts val="0"/>
              </a:spcAft>
              <a:defRPr/>
            </a:pPr>
            <a:r>
              <a:rPr lang="es-MX" sz="1600" dirty="0" smtClean="0">
                <a:solidFill>
                  <a:srgbClr val="0C6FCF">
                    <a:lumMod val="75000"/>
                  </a:srgbClr>
                </a:solidFill>
                <a:latin typeface="Calibri"/>
                <a:ea typeface="+mn-ea"/>
              </a:rPr>
              <a:t>Reumatólogo</a:t>
            </a:r>
          </a:p>
          <a:p>
            <a:pPr fontAlgn="auto">
              <a:spcBef>
                <a:spcPts val="0"/>
              </a:spcBef>
              <a:spcAft>
                <a:spcPts val="0"/>
              </a:spcAft>
              <a:defRPr/>
            </a:pPr>
            <a:r>
              <a:rPr lang="es-MX" sz="1600" dirty="0" smtClean="0">
                <a:solidFill>
                  <a:srgbClr val="0C6FCF">
                    <a:lumMod val="75000"/>
                  </a:srgbClr>
                </a:solidFill>
                <a:latin typeface="Calibri"/>
                <a:ea typeface="+mn-ea"/>
              </a:rPr>
              <a:t>Morelia, México</a:t>
            </a:r>
          </a:p>
          <a:p>
            <a:pPr fontAlgn="auto">
              <a:spcBef>
                <a:spcPts val="0"/>
              </a:spcBef>
              <a:spcAft>
                <a:spcPts val="0"/>
              </a:spcAft>
              <a:defRPr/>
            </a:pPr>
            <a:r>
              <a:rPr lang="es-MX" sz="1600" dirty="0" smtClean="0">
                <a:solidFill>
                  <a:prstClr val="white"/>
                </a:solidFill>
                <a:latin typeface="Calibri"/>
                <a:ea typeface="+mn-ea"/>
              </a:rPr>
              <a:t> </a:t>
            </a:r>
            <a:endParaRPr lang="es-MX" sz="24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Andrei Danilov, MD, DSc</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Moscú, Rusia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Smail Daoudi, MD</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Tizi Ouzou, Algeria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João Batista S. Garcia, MD, PhD</a:t>
            </a:r>
          </a:p>
          <a:p>
            <a:pPr fontAlgn="auto">
              <a:spcBef>
                <a:spcPts val="0"/>
              </a:spcBef>
              <a:spcAft>
                <a:spcPts val="0"/>
              </a:spcAft>
              <a:defRPr/>
            </a:pPr>
            <a:r>
              <a:rPr lang="es-MX" sz="1600" dirty="0" smtClean="0">
                <a:solidFill>
                  <a:srgbClr val="0C6FCF">
                    <a:lumMod val="75000"/>
                  </a:srgbClr>
                </a:solidFill>
                <a:latin typeface="Calibri"/>
                <a:ea typeface="+mn-ea"/>
              </a:rPr>
              <a:t>Anestesiólogo</a:t>
            </a:r>
          </a:p>
          <a:p>
            <a:pPr fontAlgn="auto">
              <a:spcBef>
                <a:spcPts val="0"/>
              </a:spcBef>
              <a:spcAft>
                <a:spcPts val="0"/>
              </a:spcAft>
              <a:defRPr/>
            </a:pPr>
            <a:r>
              <a:rPr lang="es-MX" sz="1600" dirty="0" smtClean="0">
                <a:solidFill>
                  <a:srgbClr val="0C6FCF">
                    <a:lumMod val="75000"/>
                  </a:srgbClr>
                </a:solidFill>
                <a:latin typeface="Calibri"/>
                <a:ea typeface="+mn-ea"/>
              </a:rPr>
              <a:t>Sao Luis, Brasil</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rPr>
              <a:t>Yuzhou Guan, MD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Pekín, China</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700" dirty="0" smtClean="0">
                <a:solidFill>
                  <a:prstClr val="white"/>
                </a:solidFill>
                <a:latin typeface="Calibri"/>
                <a:ea typeface="+mn-ea"/>
              </a:rPr>
              <a:t> </a:t>
            </a:r>
            <a:endParaRPr lang="es-MX" sz="1700" dirty="0">
              <a:solidFill>
                <a:prstClr val="white"/>
              </a:solidFill>
              <a:latin typeface="Calibri"/>
              <a:ea typeface="+mn-ea"/>
            </a:endParaRPr>
          </a:p>
        </p:txBody>
      </p:sp>
      <p:sp>
        <p:nvSpPr>
          <p:cNvPr id="5" name="Rectangle 4"/>
          <p:cNvSpPr/>
          <p:nvPr/>
        </p:nvSpPr>
        <p:spPr>
          <a:xfrm>
            <a:off x="3276600" y="1443038"/>
            <a:ext cx="2805113" cy="5016758"/>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Jianhao Lin,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Pekín, China</a:t>
            </a:r>
          </a:p>
          <a:p>
            <a:pPr fontAlgn="auto">
              <a:spcBef>
                <a:spcPts val="0"/>
              </a:spcBef>
              <a:spcAft>
                <a:spcPts val="0"/>
              </a:spcAft>
              <a:defRPr/>
            </a:pPr>
            <a:r>
              <a:rPr lang="es-MX" sz="1600" dirty="0" smtClean="0">
                <a:solidFill>
                  <a:srgbClr val="0C6FCF">
                    <a:lumMod val="75000"/>
                  </a:srgbClr>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Supranee Niruthisard, MD</a:t>
            </a:r>
          </a:p>
          <a:p>
            <a:pPr fontAlgn="auto">
              <a:spcBef>
                <a:spcPts val="0"/>
              </a:spcBef>
              <a:spcAft>
                <a:spcPts val="0"/>
              </a:spcAft>
              <a:defRPr/>
            </a:pPr>
            <a:r>
              <a:rPr lang="es-MX" sz="1600" dirty="0" smtClean="0">
                <a:solidFill>
                  <a:srgbClr val="0C6FCF">
                    <a:lumMod val="75000"/>
                  </a:srgbClr>
                </a:solidFill>
                <a:latin typeface="Calibri"/>
              </a:rPr>
              <a:t>Especialista en Dolor</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Bangkok, Tailandia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Germán Ochoa,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Bogotá, Colombia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Milton Raff, MD, BSc</a:t>
            </a:r>
          </a:p>
          <a:p>
            <a:pPr fontAlgn="auto">
              <a:spcBef>
                <a:spcPts val="0"/>
              </a:spcBef>
              <a:spcAft>
                <a:spcPts val="0"/>
              </a:spcAft>
              <a:defRPr/>
            </a:pPr>
            <a:r>
              <a:rPr lang="es-MX" sz="1600" dirty="0" smtClean="0">
                <a:solidFill>
                  <a:srgbClr val="0C6FCF">
                    <a:lumMod val="75000"/>
                  </a:srgbClr>
                </a:solidFill>
                <a:latin typeface="Calibri"/>
              </a:rPr>
              <a:t>Asesor de Anestesiólogo</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Cape Town, Sudáfrica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Raymond L. Rosales, MD, PhD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Manila, Filipinas</a:t>
            </a:r>
          </a:p>
          <a:p>
            <a:pPr fontAlgn="auto">
              <a:spcBef>
                <a:spcPts val="0"/>
              </a:spcBef>
              <a:spcAft>
                <a:spcPts val="0"/>
              </a:spcAft>
              <a:defRPr/>
            </a:pPr>
            <a:endParaRPr lang="en-CA" sz="1600" dirty="0">
              <a:solidFill>
                <a:prstClr val="white"/>
              </a:solidFill>
              <a:latin typeface="Calibri"/>
              <a:ea typeface="+mn-ea"/>
            </a:endParaRPr>
          </a:p>
        </p:txBody>
      </p:sp>
      <p:sp>
        <p:nvSpPr>
          <p:cNvPr id="6" name="Rectangle 5"/>
          <p:cNvSpPr/>
          <p:nvPr/>
        </p:nvSpPr>
        <p:spPr>
          <a:xfrm>
            <a:off x="6008688" y="1447800"/>
            <a:ext cx="2955925" cy="4278094"/>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Jose Antonio San Juan, MD</a:t>
            </a:r>
          </a:p>
          <a:p>
            <a:pPr fontAlgn="auto">
              <a:spcBef>
                <a:spcPts val="0"/>
              </a:spcBef>
              <a:spcAft>
                <a:spcPts val="0"/>
              </a:spcAft>
              <a:defRPr/>
            </a:pPr>
            <a:r>
              <a:rPr lang="es-MX" sz="1600" dirty="0" smtClean="0">
                <a:solidFill>
                  <a:srgbClr val="0C6FCF">
                    <a:lumMod val="75000"/>
                  </a:srgbClr>
                </a:solidFill>
                <a:latin typeface="Calibri"/>
                <a:ea typeface="+mn-ea"/>
              </a:rPr>
              <a:t>Cirujano ortopedista</a:t>
            </a:r>
          </a:p>
          <a:p>
            <a:pPr fontAlgn="auto">
              <a:spcBef>
                <a:spcPts val="0"/>
              </a:spcBef>
              <a:spcAft>
                <a:spcPts val="0"/>
              </a:spcAft>
              <a:defRPr/>
            </a:pPr>
            <a:r>
              <a:rPr lang="es-MX" sz="1600" dirty="0" smtClean="0">
                <a:solidFill>
                  <a:srgbClr val="0C6FCF">
                    <a:lumMod val="75000"/>
                  </a:srgbClr>
                </a:solidFill>
                <a:latin typeface="Calibri"/>
                <a:ea typeface="+mn-ea"/>
              </a:rPr>
              <a:t>Ciudad Cebú, Filipinas</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Ammar Salti, MD</a:t>
            </a:r>
          </a:p>
          <a:p>
            <a:pPr fontAlgn="auto">
              <a:spcBef>
                <a:spcPts val="0"/>
              </a:spcBef>
              <a:spcAft>
                <a:spcPts val="0"/>
              </a:spcAft>
              <a:defRPr/>
            </a:pPr>
            <a:r>
              <a:rPr lang="es-MX" sz="1600" dirty="0" smtClean="0">
                <a:solidFill>
                  <a:srgbClr val="0C6FCF">
                    <a:lumMod val="75000"/>
                  </a:srgbClr>
                </a:solidFill>
                <a:latin typeface="Calibri"/>
              </a:rPr>
              <a:t>Asesor de Anestesiólogo Abu Dabi,  Emiratos Árabes Unidos </a:t>
            </a:r>
          </a:p>
          <a:p>
            <a:pPr fontAlgn="auto">
              <a:spcBef>
                <a:spcPts val="0"/>
              </a:spcBef>
              <a:spcAft>
                <a:spcPts val="0"/>
              </a:spcAft>
              <a:defRPr/>
            </a:pPr>
            <a:endParaRPr lang="es-MX" sz="1600" b="1" dirty="0" smtClean="0">
              <a:solidFill>
                <a:prstClr val="black"/>
              </a:solidFill>
              <a:latin typeface="Calibri"/>
            </a:endParaRPr>
          </a:p>
          <a:p>
            <a:pPr fontAlgn="auto">
              <a:spcBef>
                <a:spcPts val="0"/>
              </a:spcBef>
              <a:spcAft>
                <a:spcPts val="0"/>
              </a:spcAft>
              <a:defRPr/>
            </a:pPr>
            <a:r>
              <a:rPr lang="es-MX" sz="1600" b="1" dirty="0" smtClean="0">
                <a:solidFill>
                  <a:prstClr val="black"/>
                </a:solidFill>
                <a:latin typeface="Calibri"/>
              </a:rPr>
              <a:t>Xinping Tian, MD</a:t>
            </a:r>
          </a:p>
          <a:p>
            <a:pPr fontAlgn="auto">
              <a:spcBef>
                <a:spcPts val="0"/>
              </a:spcBef>
              <a:spcAft>
                <a:spcPts val="0"/>
              </a:spcAft>
              <a:defRPr/>
            </a:pPr>
            <a:r>
              <a:rPr lang="es-MX" sz="1600" dirty="0" smtClean="0">
                <a:solidFill>
                  <a:srgbClr val="0C6FCF">
                    <a:lumMod val="75000"/>
                  </a:srgbClr>
                </a:solidFill>
                <a:latin typeface="Calibri"/>
              </a:rPr>
              <a:t>Reumatólogo</a:t>
            </a:r>
          </a:p>
          <a:p>
            <a:pPr fontAlgn="auto">
              <a:spcBef>
                <a:spcPts val="0"/>
              </a:spcBef>
              <a:spcAft>
                <a:spcPts val="0"/>
              </a:spcAft>
              <a:defRPr/>
            </a:pPr>
            <a:r>
              <a:rPr lang="es-MX" sz="1600" dirty="0" smtClean="0">
                <a:solidFill>
                  <a:srgbClr val="0C6FCF">
                    <a:lumMod val="75000"/>
                  </a:srgbClr>
                </a:solidFill>
                <a:latin typeface="Calibri"/>
              </a:rPr>
              <a:t>Pekín, China</a:t>
            </a:r>
          </a:p>
          <a:p>
            <a:pPr fontAlgn="auto">
              <a:spcBef>
                <a:spcPts val="0"/>
              </a:spcBef>
              <a:spcAft>
                <a:spcPts val="0"/>
              </a:spcAft>
              <a:defRPr/>
            </a:pPr>
            <a:r>
              <a:rPr lang="es-MX" sz="1600" dirty="0" smtClean="0">
                <a:solidFill>
                  <a:prstClr val="white"/>
                </a:solidFill>
                <a:latin typeface="Calibri"/>
              </a:rPr>
              <a:t> </a:t>
            </a:r>
          </a:p>
          <a:p>
            <a:pPr fontAlgn="auto">
              <a:spcBef>
                <a:spcPts val="0"/>
              </a:spcBef>
              <a:spcAft>
                <a:spcPts val="0"/>
              </a:spcAft>
              <a:defRPr/>
            </a:pPr>
            <a:r>
              <a:rPr lang="es-MX" sz="1600" b="1" dirty="0" smtClean="0">
                <a:solidFill>
                  <a:prstClr val="black"/>
                </a:solidFill>
                <a:latin typeface="Calibri"/>
              </a:rPr>
              <a:t>Işin Ünal-Çevik, MD, PhD</a:t>
            </a:r>
          </a:p>
          <a:p>
            <a:pPr>
              <a:defRPr/>
            </a:pPr>
            <a:r>
              <a:rPr lang="es-MX" sz="1600" dirty="0" smtClean="0">
                <a:solidFill>
                  <a:srgbClr val="0C6FCF">
                    <a:lumMod val="75000"/>
                  </a:srgbClr>
                </a:solidFill>
                <a:latin typeface="+mn-lt"/>
              </a:rPr>
              <a:t>Neurólogo, </a:t>
            </a:r>
            <a:r>
              <a:rPr lang="es-MX" sz="1600" dirty="0" err="1" smtClean="0">
                <a:solidFill>
                  <a:srgbClr val="0C6FCF">
                    <a:lumMod val="75000"/>
                  </a:srgbClr>
                </a:solidFill>
                <a:latin typeface="+mn-lt"/>
              </a:rPr>
              <a:t>Neurocientífico</a:t>
            </a:r>
            <a:r>
              <a:rPr lang="es-MX" sz="1600" dirty="0" smtClean="0">
                <a:solidFill>
                  <a:srgbClr val="0C6FCF">
                    <a:lumMod val="75000"/>
                  </a:srgbClr>
                </a:solidFill>
                <a:latin typeface="+mn-lt"/>
              </a:rPr>
              <a:t> y Especialista en Dolor</a:t>
            </a:r>
          </a:p>
          <a:p>
            <a:pPr fontAlgn="auto">
              <a:spcBef>
                <a:spcPts val="0"/>
              </a:spcBef>
              <a:spcAft>
                <a:spcPts val="0"/>
              </a:spcAft>
              <a:defRPr/>
            </a:pPr>
            <a:r>
              <a:rPr lang="es-MX" sz="1600" dirty="0" smtClean="0">
                <a:solidFill>
                  <a:srgbClr val="0C6FCF">
                    <a:lumMod val="75000"/>
                  </a:srgbClr>
                </a:solidFill>
                <a:latin typeface="+mn-lt"/>
              </a:rPr>
              <a:t>Ankara, Turquía </a:t>
            </a:r>
          </a:p>
          <a:p>
            <a:pPr fontAlgn="auto">
              <a:spcBef>
                <a:spcPts val="0"/>
              </a:spcBef>
              <a:spcAft>
                <a:spcPts val="0"/>
              </a:spcAft>
              <a:defRPr/>
            </a:pPr>
            <a:r>
              <a:rPr lang="es-MX" sz="1600" dirty="0" smtClean="0">
                <a:solidFill>
                  <a:srgbClr val="0C6FCF">
                    <a:lumMod val="75000"/>
                  </a:srgbClr>
                </a:solidFill>
                <a:latin typeface="+mn-lt"/>
              </a:rPr>
              <a:t> </a:t>
            </a:r>
            <a:endParaRPr lang="es-MX" sz="1700" dirty="0">
              <a:solidFill>
                <a:prstClr val="white"/>
              </a:solidFill>
              <a:latin typeface="+mn-lt"/>
            </a:endParaRPr>
          </a:p>
        </p:txBody>
      </p:sp>
      <p:sp>
        <p:nvSpPr>
          <p:cNvPr id="3" name="TextBox 2"/>
          <p:cNvSpPr txBox="1"/>
          <p:nvPr/>
        </p:nvSpPr>
        <p:spPr>
          <a:xfrm>
            <a:off x="2509838" y="6510338"/>
            <a:ext cx="4473853" cy="369332"/>
          </a:xfrm>
          <a:prstGeom prst="rect">
            <a:avLst/>
          </a:prstGeom>
          <a:noFill/>
        </p:spPr>
        <p:txBody>
          <a:bodyPr wrap="none">
            <a:spAutoFit/>
          </a:bodyPr>
          <a:lstStyle/>
          <a:p>
            <a:pPr fontAlgn="auto">
              <a:spcBef>
                <a:spcPts val="0"/>
              </a:spcBef>
              <a:spcAft>
                <a:spcPts val="0"/>
              </a:spcAft>
              <a:defRPr/>
            </a:pPr>
            <a:r>
              <a:rPr lang="es-MX" i="1" dirty="0" smtClean="0">
                <a:solidFill>
                  <a:srgbClr val="002060"/>
                </a:solidFill>
                <a:latin typeface="Calibri"/>
                <a:ea typeface="+mn-ea"/>
              </a:rPr>
              <a:t>Este programa  fue patrocinado por </a:t>
            </a:r>
            <a:r>
              <a:rPr lang="en-CA" i="1" dirty="0" smtClean="0">
                <a:solidFill>
                  <a:srgbClr val="002060"/>
                </a:solidFill>
                <a:latin typeface="Calibri"/>
                <a:ea typeface="+mn-ea"/>
              </a:rPr>
              <a:t>Pfizer </a:t>
            </a:r>
            <a:r>
              <a:rPr lang="en-CA" i="1" dirty="0">
                <a:solidFill>
                  <a:srgbClr val="002060"/>
                </a:solidFill>
                <a:latin typeface="Calibri"/>
                <a:ea typeface="+mn-ea"/>
              </a:rPr>
              <a:t>Inc.</a:t>
            </a:r>
          </a:p>
        </p:txBody>
      </p:sp>
    </p:spTree>
    <p:extLst>
      <p:ext uri="{BB962C8B-B14F-4D97-AF65-F5344CB8AC3E}">
        <p14:creationId xmlns:p14="http://schemas.microsoft.com/office/powerpoint/2010/main" val="12703056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Evaluación del dolor agudo</a:t>
            </a:r>
            <a:endParaRPr lang="es-MX" dirty="0"/>
          </a:p>
        </p:txBody>
      </p:sp>
      <p:sp>
        <p:nvSpPr>
          <p:cNvPr id="3" name="Content Placeholder 2"/>
          <p:cNvSpPr>
            <a:spLocks noGrp="1"/>
          </p:cNvSpPr>
          <p:nvPr>
            <p:ph sz="half" idx="1"/>
          </p:nvPr>
        </p:nvSpPr>
        <p:spPr/>
        <p:txBody>
          <a:bodyPr>
            <a:noAutofit/>
          </a:bodyPr>
          <a:lstStyle/>
          <a:p>
            <a:r>
              <a:rPr lang="es-MX" sz="2400" dirty="0" smtClean="0"/>
              <a:t>Sitio del dolor</a:t>
            </a:r>
          </a:p>
          <a:p>
            <a:r>
              <a:rPr lang="es-MX" sz="2400" dirty="0" smtClean="0"/>
              <a:t>Circunstancias asociadas con el inicio del dolor</a:t>
            </a:r>
          </a:p>
          <a:p>
            <a:r>
              <a:rPr lang="es-MX" sz="2400" dirty="0" smtClean="0"/>
              <a:t>Característica del dolor</a:t>
            </a:r>
          </a:p>
          <a:p>
            <a:r>
              <a:rPr lang="es-MX" sz="2400" dirty="0" smtClean="0"/>
              <a:t>Intensidad del dolor</a:t>
            </a:r>
          </a:p>
          <a:p>
            <a:r>
              <a:rPr lang="es-MX" sz="2400" dirty="0" smtClean="0"/>
              <a:t>Síntomas asociados </a:t>
            </a:r>
            <a:br>
              <a:rPr lang="es-MX" sz="2400" dirty="0" smtClean="0"/>
            </a:br>
            <a:r>
              <a:rPr lang="es-MX" sz="2400" dirty="0" smtClean="0"/>
              <a:t>(por ejemplo,  náusea)</a:t>
            </a:r>
          </a:p>
          <a:p>
            <a:r>
              <a:rPr lang="es-MX" sz="2400" dirty="0" smtClean="0"/>
              <a:t>Comorbilidades</a:t>
            </a:r>
          </a:p>
        </p:txBody>
      </p:sp>
      <p:sp>
        <p:nvSpPr>
          <p:cNvPr id="6" name="Content Placeholder 5"/>
          <p:cNvSpPr>
            <a:spLocks noGrp="1"/>
          </p:cNvSpPr>
          <p:nvPr>
            <p:ph sz="half" idx="2"/>
          </p:nvPr>
        </p:nvSpPr>
        <p:spPr/>
        <p:txBody>
          <a:bodyPr>
            <a:normAutofit lnSpcReduction="10000"/>
          </a:bodyPr>
          <a:lstStyle/>
          <a:p>
            <a:r>
              <a:rPr lang="es-MX" sz="2400" dirty="0" smtClean="0"/>
              <a:t>Tratamiento</a:t>
            </a:r>
            <a:endParaRPr lang="es-MX" sz="2400" dirty="0"/>
          </a:p>
          <a:p>
            <a:pPr lvl="1"/>
            <a:r>
              <a:rPr lang="es-MX" sz="2000" dirty="0" smtClean="0"/>
              <a:t>Medicamentos actuales y previos, incluyendo dosis, frecuencia de uso, eficacia y efectos colaterales</a:t>
            </a:r>
          </a:p>
          <a:p>
            <a:r>
              <a:rPr lang="es-MX" sz="2400" dirty="0" smtClean="0"/>
              <a:t>Historia médica relevante</a:t>
            </a:r>
            <a:endParaRPr lang="es-MX" sz="2400" dirty="0"/>
          </a:p>
          <a:p>
            <a:pPr lvl="1"/>
            <a:r>
              <a:rPr lang="es-MX" sz="2000" dirty="0" smtClean="0"/>
              <a:t>Condiciones </a:t>
            </a:r>
            <a:r>
              <a:rPr lang="es-MX" sz="2000" dirty="0"/>
              <a:t>previas o </a:t>
            </a:r>
            <a:r>
              <a:rPr lang="es-MX" sz="2000" dirty="0" smtClean="0"/>
              <a:t>coexistentes del dolor y resultados del tratamiento</a:t>
            </a:r>
          </a:p>
          <a:p>
            <a:pPr lvl="1"/>
            <a:r>
              <a:rPr lang="es-MX" sz="2000" dirty="0" smtClean="0"/>
              <a:t>Condiciones médicas previas o coexistentes</a:t>
            </a:r>
          </a:p>
          <a:p>
            <a:r>
              <a:rPr lang="es-MX" sz="2400" dirty="0" smtClean="0"/>
              <a:t>Factores que influyen en el tratamiento sintomático</a:t>
            </a:r>
          </a:p>
          <a:p>
            <a:endParaRPr lang="es-MX" dirty="0"/>
          </a:p>
        </p:txBody>
      </p:sp>
      <p:sp>
        <p:nvSpPr>
          <p:cNvPr id="4" name="Rectangle 3"/>
          <p:cNvSpPr/>
          <p:nvPr/>
        </p:nvSpPr>
        <p:spPr>
          <a:xfrm>
            <a:off x="286097" y="6237312"/>
            <a:ext cx="8462680" cy="400110"/>
          </a:xfrm>
          <a:prstGeom prst="rect">
            <a:avLst/>
          </a:prstGeom>
        </p:spPr>
        <p:txBody>
          <a:bodyPr wrap="square">
            <a:spAutoFit/>
          </a:bodyPr>
          <a:lstStyle/>
          <a:p>
            <a:r>
              <a:rPr lang="es-MX" sz="1000" dirty="0" smtClean="0">
                <a:solidFill>
                  <a:srgbClr val="002060"/>
                </a:solidFill>
              </a:rPr>
              <a:t>Australian and New Zealand College of Anaesthetists and Faculty of Pain Medicine. </a:t>
            </a:r>
            <a:br>
              <a:rPr lang="es-MX" sz="1000" dirty="0" smtClean="0">
                <a:solidFill>
                  <a:srgbClr val="002060"/>
                </a:solidFill>
              </a:rPr>
            </a:br>
            <a:r>
              <a:rPr lang="es-MX" sz="1000" i="1" dirty="0" smtClean="0">
                <a:solidFill>
                  <a:srgbClr val="002060"/>
                </a:solidFill>
              </a:rPr>
              <a:t>Acute Pain Management: Scientific Evidence. </a:t>
            </a:r>
            <a:r>
              <a:rPr lang="es-MX" sz="1000" dirty="0" smtClean="0">
                <a:solidFill>
                  <a:srgbClr val="002060"/>
                </a:solidFill>
              </a:rPr>
              <a:t>3rd ed. ANZCA &amp; FPM; Melbourne, VIC: 2010. </a:t>
            </a:r>
            <a:endParaRPr lang="es-MX" sz="1000"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334300"/>
            <a:ext cx="8229600" cy="1143000"/>
          </a:xfrm>
        </p:spPr>
        <p:txBody>
          <a:bodyPr vert="horz" lIns="91440" tIns="45720" rIns="91440" bIns="45720" rtlCol="0" anchor="ctr">
            <a:normAutofit/>
          </a:bodyPr>
          <a:lstStyle/>
          <a:p>
            <a:pPr>
              <a:lnSpc>
                <a:spcPct val="85000"/>
              </a:lnSpc>
            </a:pPr>
            <a:r>
              <a:rPr lang="es-MX" dirty="0" smtClean="0"/>
              <a:t>Localizar el dolor</a:t>
            </a:r>
            <a:endParaRPr lang="es-MX" dirty="0"/>
          </a:p>
        </p:txBody>
      </p:sp>
      <p:sp>
        <p:nvSpPr>
          <p:cNvPr id="9" name="Slide Number Placeholder 3"/>
          <p:cNvSpPr>
            <a:spLocks noGrp="1"/>
          </p:cNvSpPr>
          <p:nvPr>
            <p:ph type="sldNum" sz="quarter" idx="12"/>
          </p:nvPr>
        </p:nvSpPr>
        <p:spPr/>
        <p:txBody>
          <a:bodyPr/>
          <a:lstStyle/>
          <a:p>
            <a:r>
              <a:rPr lang="en-CA" dirty="0" smtClean="0">
                <a:solidFill>
                  <a:prstClr val="white">
                    <a:tint val="75000"/>
                  </a:prstClr>
                </a:solidFill>
              </a:rPr>
              <a:t/>
            </a:r>
            <a:br>
              <a:rPr lang="en-CA" dirty="0" smtClean="0">
                <a:solidFill>
                  <a:prstClr val="white">
                    <a:tint val="75000"/>
                  </a:prstClr>
                </a:solidFill>
              </a:rPr>
            </a:br>
            <a:fld id="{903B8EED-60FF-4798-B00A-5F8F0039E366}" type="slidenum">
              <a:rPr lang="en-CA" smtClean="0">
                <a:solidFill>
                  <a:prstClr val="white">
                    <a:tint val="75000"/>
                  </a:prstClr>
                </a:solidFill>
              </a:rPr>
              <a:pPr/>
              <a:t>21</a:t>
            </a:fld>
            <a:endParaRPr lang="en-CA" dirty="0">
              <a:solidFill>
                <a:prstClr val="white">
                  <a:tint val="75000"/>
                </a:prstClr>
              </a:solidFill>
            </a:endParaRPr>
          </a:p>
        </p:txBody>
      </p:sp>
      <p:sp>
        <p:nvSpPr>
          <p:cNvPr id="41986" name="Content Placeholder 7"/>
          <p:cNvSpPr>
            <a:spLocks noGrp="1"/>
          </p:cNvSpPr>
          <p:nvPr>
            <p:ph idx="4294967295"/>
          </p:nvPr>
        </p:nvSpPr>
        <p:spPr>
          <a:xfrm>
            <a:off x="0" y="5568950"/>
            <a:ext cx="8362950" cy="914400"/>
          </a:xfrm>
        </p:spPr>
        <p:txBody>
          <a:bodyPr>
            <a:noAutofit/>
          </a:bodyPr>
          <a:lstStyle/>
          <a:p>
            <a:pPr marL="0" indent="0" algn="ctr">
              <a:lnSpc>
                <a:spcPct val="85000"/>
              </a:lnSpc>
              <a:buNone/>
            </a:pPr>
            <a:r>
              <a:rPr lang="es-MX" sz="2400" dirty="0" smtClean="0">
                <a:ea typeface="Arial Unicode MS" charset="0"/>
                <a:cs typeface="Arial Unicode MS" charset="0"/>
              </a:rPr>
              <a:t>Mapas del cuerpo que son útiles para la ubicación precisa  de los síntomas del dolor y las señales sensoriales</a:t>
            </a:r>
            <a:r>
              <a:rPr lang="en-CA" sz="2400" dirty="0" smtClean="0">
                <a:ea typeface="Arial Unicode MS" charset="0"/>
                <a:cs typeface="Arial Unicode MS" charset="0"/>
              </a:rPr>
              <a:t>.*</a:t>
            </a:r>
            <a:endParaRPr lang="en-CA" sz="2400" dirty="0">
              <a:ea typeface="Arial Unicode MS" charset="0"/>
              <a:cs typeface="Arial Unicode MS" charset="0"/>
            </a:endParaRPr>
          </a:p>
        </p:txBody>
      </p:sp>
      <p:sp>
        <p:nvSpPr>
          <p:cNvPr id="41989" name="Rectangle 25"/>
          <p:cNvSpPr>
            <a:spLocks noChangeArrowheads="1"/>
          </p:cNvSpPr>
          <p:nvPr/>
        </p:nvSpPr>
        <p:spPr bwMode="auto">
          <a:xfrm>
            <a:off x="208841" y="6478662"/>
            <a:ext cx="7974533" cy="338554"/>
          </a:xfrm>
          <a:prstGeom prst="rect">
            <a:avLst/>
          </a:prstGeom>
          <a:noFill/>
          <a:ln w="9525">
            <a:noFill/>
            <a:miter lim="800000"/>
            <a:headEnd/>
            <a:tailEnd/>
          </a:ln>
          <a:effectLst>
            <a:prstShdw prst="shdw17" dist="17961" dir="2700000">
              <a:srgbClr val="998300">
                <a:alpha val="74998"/>
              </a:srgbClr>
            </a:prstShdw>
          </a:effectLst>
        </p:spPr>
        <p:txBody>
          <a:bodyPr wrap="square" lIns="0" tIns="0" rIns="0" bIns="0" anchor="b">
            <a:prstTxWarp prst="textNoShape">
              <a:avLst/>
            </a:prstTxWarp>
            <a:spAutoFit/>
          </a:bodyPr>
          <a:lstStyle/>
          <a:p>
            <a:pPr eaLnBrk="0" hangingPunct="0"/>
            <a:r>
              <a:rPr lang="en-CA" sz="1200" b="1" dirty="0" smtClean="0">
                <a:solidFill>
                  <a:srgbClr val="002060"/>
                </a:solidFill>
              </a:rPr>
              <a:t>*</a:t>
            </a:r>
            <a:r>
              <a:rPr lang="es-MX" sz="1200" b="1" dirty="0" smtClean="0">
                <a:solidFill>
                  <a:srgbClr val="002060"/>
                </a:solidFill>
              </a:rPr>
              <a:t>En caso de dolor referido, la ubicación del dolor y de la lesión o lesión nerviosa/ disfunción puede no estar correlacionada</a:t>
            </a:r>
          </a:p>
          <a:p>
            <a:pPr eaLnBrk="0" hangingPunct="0"/>
            <a:r>
              <a:rPr lang="en-US" sz="1000" dirty="0" smtClean="0">
                <a:solidFill>
                  <a:srgbClr val="002060"/>
                </a:solidFill>
              </a:rPr>
              <a:t>Gilron </a:t>
            </a:r>
            <a:r>
              <a:rPr lang="en-US" sz="1000" dirty="0">
                <a:solidFill>
                  <a:srgbClr val="002060"/>
                </a:solidFill>
              </a:rPr>
              <a:t>I </a:t>
            </a:r>
            <a:r>
              <a:rPr lang="en-US" sz="1000" i="1" dirty="0">
                <a:solidFill>
                  <a:srgbClr val="002060"/>
                </a:solidFill>
              </a:rPr>
              <a:t>et al. </a:t>
            </a:r>
            <a:r>
              <a:rPr lang="en-US" sz="1000" i="1" dirty="0" smtClean="0">
                <a:solidFill>
                  <a:srgbClr val="002060"/>
                </a:solidFill>
              </a:rPr>
              <a:t>CMAJ </a:t>
            </a:r>
            <a:r>
              <a:rPr lang="en-US" sz="1000" dirty="0" smtClean="0">
                <a:solidFill>
                  <a:srgbClr val="002060"/>
                </a:solidFill>
              </a:rPr>
              <a:t>2006; 175(3):265-75; Walk </a:t>
            </a:r>
            <a:r>
              <a:rPr lang="en-US" sz="1000" dirty="0">
                <a:solidFill>
                  <a:srgbClr val="002060"/>
                </a:solidFill>
              </a:rPr>
              <a:t>D </a:t>
            </a:r>
            <a:r>
              <a:rPr lang="en-US" sz="1000" i="1" dirty="0">
                <a:solidFill>
                  <a:srgbClr val="002060"/>
                </a:solidFill>
              </a:rPr>
              <a:t>et al. </a:t>
            </a:r>
            <a:r>
              <a:rPr lang="fi-FI" sz="1000" i="1" dirty="0">
                <a:solidFill>
                  <a:srgbClr val="002060"/>
                </a:solidFill>
              </a:rPr>
              <a:t>Clin J Pain </a:t>
            </a:r>
            <a:r>
              <a:rPr lang="fi-FI" sz="1000" dirty="0">
                <a:solidFill>
                  <a:srgbClr val="002060"/>
                </a:solidFill>
              </a:rPr>
              <a:t>2009</a:t>
            </a:r>
            <a:r>
              <a:rPr lang="fi-FI" sz="1000" dirty="0" smtClean="0">
                <a:solidFill>
                  <a:srgbClr val="002060"/>
                </a:solidFill>
              </a:rPr>
              <a:t>; 25(7):632-40. </a:t>
            </a:r>
            <a:endParaRPr lang="en-US" sz="1000" dirty="0">
              <a:solidFill>
                <a:srgbClr val="002060"/>
              </a:solidFill>
            </a:endParaRPr>
          </a:p>
        </p:txBody>
      </p:sp>
      <p:sp>
        <p:nvSpPr>
          <p:cNvPr id="11"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21</a:t>
            </a:fld>
            <a:endParaRPr lang="en-CA" dirty="0">
              <a:solidFill>
                <a:prstClr val="black"/>
              </a:solidFill>
            </a:endParaRPr>
          </a:p>
        </p:txBody>
      </p:sp>
      <p:pic>
        <p:nvPicPr>
          <p:cNvPr id="52225" name="Picture 1"/>
          <p:cNvPicPr>
            <a:picLocks noChangeAspect="1" noChangeArrowheads="1"/>
          </p:cNvPicPr>
          <p:nvPr/>
        </p:nvPicPr>
        <p:blipFill>
          <a:blip r:embed="rId3" cstate="print"/>
          <a:srcRect/>
          <a:stretch>
            <a:fillRect/>
          </a:stretch>
        </p:blipFill>
        <p:spPr bwMode="auto">
          <a:xfrm>
            <a:off x="2290763" y="1517256"/>
            <a:ext cx="4225453" cy="3927968"/>
          </a:xfrm>
          <a:prstGeom prst="rect">
            <a:avLst/>
          </a:prstGeom>
          <a:noFill/>
          <a:ln w="9525">
            <a:noFill/>
            <a:miter lim="800000"/>
            <a:headEnd/>
            <a:tailEnd/>
          </a:ln>
        </p:spPr>
      </p:pic>
      <p:sp>
        <p:nvSpPr>
          <p:cNvPr id="2" name="1 CuadroTexto"/>
          <p:cNvSpPr txBox="1"/>
          <p:nvPr/>
        </p:nvSpPr>
        <p:spPr>
          <a:xfrm>
            <a:off x="3131840" y="1772816"/>
            <a:ext cx="864096" cy="261610"/>
          </a:xfrm>
          <a:prstGeom prst="rect">
            <a:avLst/>
          </a:prstGeom>
          <a:solidFill>
            <a:schemeClr val="tx1"/>
          </a:solidFill>
        </p:spPr>
        <p:txBody>
          <a:bodyPr wrap="square" rtlCol="0">
            <a:spAutoFit/>
          </a:bodyPr>
          <a:lstStyle/>
          <a:p>
            <a:r>
              <a:rPr lang="es-MX" sz="1100" b="1" dirty="0" smtClean="0">
                <a:solidFill>
                  <a:schemeClr val="bg1"/>
                </a:solidFill>
              </a:rPr>
              <a:t>ANTERIOR</a:t>
            </a:r>
            <a:endParaRPr lang="es-MX" sz="1100" b="1" dirty="0">
              <a:solidFill>
                <a:schemeClr val="bg1"/>
              </a:solidFill>
            </a:endParaRPr>
          </a:p>
        </p:txBody>
      </p:sp>
      <p:sp>
        <p:nvSpPr>
          <p:cNvPr id="3" name="2 CuadroTexto"/>
          <p:cNvSpPr txBox="1"/>
          <p:nvPr/>
        </p:nvSpPr>
        <p:spPr>
          <a:xfrm>
            <a:off x="4901555" y="1772816"/>
            <a:ext cx="864096" cy="261610"/>
          </a:xfrm>
          <a:prstGeom prst="rect">
            <a:avLst/>
          </a:prstGeom>
          <a:solidFill>
            <a:schemeClr val="tx1"/>
          </a:solidFill>
        </p:spPr>
        <p:txBody>
          <a:bodyPr wrap="square" rtlCol="0">
            <a:spAutoFit/>
          </a:bodyPr>
          <a:lstStyle/>
          <a:p>
            <a:r>
              <a:rPr lang="es-MX" sz="1100" b="1" dirty="0" smtClean="0">
                <a:solidFill>
                  <a:schemeClr val="bg1"/>
                </a:solidFill>
              </a:rPr>
              <a:t>POSTERIOR</a:t>
            </a:r>
            <a:endParaRPr lang="es-MX" sz="1100" b="1" dirty="0">
              <a:solidFill>
                <a:schemeClr val="bg1"/>
              </a:solidFill>
            </a:endParaRPr>
          </a:p>
        </p:txBody>
      </p:sp>
    </p:spTree>
    <p:extLst>
      <p:ext uri="{BB962C8B-B14F-4D97-AF65-F5344CB8AC3E}">
        <p14:creationId xmlns:p14="http://schemas.microsoft.com/office/powerpoint/2010/main" val="109946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27584" y="1570440"/>
            <a:ext cx="7774360" cy="146204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865282" name="Rectangle 2"/>
          <p:cNvSpPr>
            <a:spLocks noGrp="1" noChangeArrowheads="1"/>
          </p:cNvSpPr>
          <p:nvPr>
            <p:ph type="title"/>
          </p:nvPr>
        </p:nvSpPr>
        <p:spPr>
          <a:xfrm>
            <a:off x="457200" y="335560"/>
            <a:ext cx="8229600" cy="1143000"/>
          </a:xfrm>
        </p:spPr>
        <p:txBody>
          <a:bodyPr vert="horz" lIns="91440" tIns="45720" rIns="91440" bIns="45720" rtlCol="0" anchor="ctr">
            <a:normAutofit/>
          </a:bodyPr>
          <a:lstStyle/>
          <a:p>
            <a:pPr>
              <a:lnSpc>
                <a:spcPct val="85000"/>
              </a:lnSpc>
            </a:pPr>
            <a:r>
              <a:rPr lang="es-ES" dirty="0" smtClean="0"/>
              <a:t>Determinación de la intensidad del dolor</a:t>
            </a:r>
            <a:endParaRPr lang="es-ES" dirty="0"/>
          </a:p>
        </p:txBody>
      </p:sp>
      <p:sp>
        <p:nvSpPr>
          <p:cNvPr id="62" name="Slide Number Placeholder 61"/>
          <p:cNvSpPr>
            <a:spLocks noGrp="1"/>
          </p:cNvSpPr>
          <p:nvPr>
            <p:ph type="sldNum" sz="quarter" idx="12"/>
          </p:nvPr>
        </p:nvSpPr>
        <p:spPr/>
        <p:txBody>
          <a:bodyPr/>
          <a:lstStyle/>
          <a:p>
            <a:fld id="{903B8EED-60FF-4798-B00A-5F8F0039E366}" type="slidenum">
              <a:rPr lang="es-ES" smtClean="0">
                <a:solidFill>
                  <a:prstClr val="white">
                    <a:tint val="75000"/>
                  </a:prstClr>
                </a:solidFill>
              </a:rPr>
              <a:pPr/>
              <a:t>22</a:t>
            </a:fld>
            <a:endParaRPr lang="es-ES" dirty="0">
              <a:solidFill>
                <a:prstClr val="white">
                  <a:tint val="75000"/>
                </a:prstClr>
              </a:solidFill>
            </a:endParaRPr>
          </a:p>
        </p:txBody>
      </p:sp>
      <p:sp>
        <p:nvSpPr>
          <p:cNvPr id="44034" name="TextBox 43"/>
          <p:cNvSpPr txBox="1">
            <a:spLocks noChangeArrowheads="1"/>
          </p:cNvSpPr>
          <p:nvPr/>
        </p:nvSpPr>
        <p:spPr bwMode="auto">
          <a:xfrm>
            <a:off x="119038" y="6313526"/>
            <a:ext cx="8593584" cy="553998"/>
          </a:xfrm>
          <a:prstGeom prst="rect">
            <a:avLst/>
          </a:prstGeom>
          <a:noFill/>
          <a:ln w="9525">
            <a:noFill/>
            <a:miter lim="800000"/>
            <a:headEnd/>
            <a:tailEnd/>
          </a:ln>
        </p:spPr>
        <p:txBody>
          <a:bodyPr wrap="square">
            <a:spAutoFit/>
          </a:bodyPr>
          <a:lstStyle/>
          <a:p>
            <a:r>
              <a:rPr lang="es-ES" sz="1000" dirty="0" smtClean="0">
                <a:solidFill>
                  <a:srgbClr val="002060"/>
                </a:solidFill>
              </a:rPr>
              <a:t>Asociación Internacional para el Estudio del Dolor. </a:t>
            </a:r>
            <a:r>
              <a:rPr lang="es-ES" sz="1000" i="1" dirty="0" smtClean="0">
                <a:solidFill>
                  <a:srgbClr val="002060"/>
                </a:solidFill>
              </a:rPr>
              <a:t>Escala de las Facies del Dolor – Revisada. </a:t>
            </a:r>
            <a:r>
              <a:rPr lang="es-ES" sz="1000" dirty="0" smtClean="0">
                <a:solidFill>
                  <a:srgbClr val="002060"/>
                </a:solidFill>
              </a:rPr>
              <a:t>Disponible en: </a:t>
            </a:r>
            <a:r>
              <a:rPr lang="es-ES" sz="1000" dirty="0" smtClean="0">
                <a:solidFill>
                  <a:srgbClr val="002060"/>
                </a:solidFill>
                <a:hlinkClick r:id="rId3"/>
              </a:rPr>
              <a:t>http://www.iasp-pain.org/Content/NavigationMenu/GeneralResourceLinks/FacesPainScaleRevised/default.htm</a:t>
            </a:r>
            <a:r>
              <a:rPr lang="es-ES" sz="1000" dirty="0" smtClean="0">
                <a:solidFill>
                  <a:srgbClr val="002060"/>
                </a:solidFill>
              </a:rPr>
              <a:t>. Último acceso: Julio 15, 2013; </a:t>
            </a:r>
            <a:br>
              <a:rPr lang="es-ES" sz="1000" dirty="0" smtClean="0">
                <a:solidFill>
                  <a:srgbClr val="002060"/>
                </a:solidFill>
              </a:rPr>
            </a:br>
            <a:r>
              <a:rPr lang="es-ES" sz="1000" dirty="0" smtClean="0">
                <a:solidFill>
                  <a:srgbClr val="002060"/>
                </a:solidFill>
              </a:rPr>
              <a:t>Iverson RE </a:t>
            </a:r>
            <a:r>
              <a:rPr lang="es-ES" sz="1000" i="1" dirty="0" smtClean="0">
                <a:solidFill>
                  <a:srgbClr val="002060"/>
                </a:solidFill>
              </a:rPr>
              <a:t>et al. Plast Reconstr Surg</a:t>
            </a:r>
            <a:r>
              <a:rPr lang="es-ES" sz="1000" dirty="0" smtClean="0">
                <a:solidFill>
                  <a:srgbClr val="002060"/>
                </a:solidFill>
              </a:rPr>
              <a:t> 2006; 118(4):1060-9.</a:t>
            </a:r>
            <a:endParaRPr lang="es-ES" sz="1000" dirty="0">
              <a:solidFill>
                <a:srgbClr val="002060"/>
              </a:solidFill>
            </a:endParaRPr>
          </a:p>
        </p:txBody>
      </p:sp>
      <p:grpSp>
        <p:nvGrpSpPr>
          <p:cNvPr id="9" name="Group 8"/>
          <p:cNvGrpSpPr/>
          <p:nvPr/>
        </p:nvGrpSpPr>
        <p:grpSpPr>
          <a:xfrm>
            <a:off x="838199" y="3041011"/>
            <a:ext cx="7774362" cy="1468109"/>
            <a:chOff x="838199" y="2969003"/>
            <a:chExt cx="7774362" cy="1468109"/>
          </a:xfrm>
          <a:solidFill>
            <a:schemeClr val="accent1">
              <a:lumMod val="20000"/>
              <a:lumOff val="80000"/>
            </a:schemeClr>
          </a:solidFill>
        </p:grpSpPr>
        <p:sp>
          <p:nvSpPr>
            <p:cNvPr id="2" name="Rectangle 1"/>
            <p:cNvSpPr/>
            <p:nvPr/>
          </p:nvSpPr>
          <p:spPr>
            <a:xfrm>
              <a:off x="838199" y="2969003"/>
              <a:ext cx="7774361" cy="1468109"/>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865283" name="Line 3"/>
            <p:cNvSpPr>
              <a:spLocks noChangeShapeType="1"/>
            </p:cNvSpPr>
            <p:nvPr/>
          </p:nvSpPr>
          <p:spPr bwMode="auto">
            <a:xfrm>
              <a:off x="1221161" y="3591264"/>
              <a:ext cx="6781800" cy="0"/>
            </a:xfrm>
            <a:prstGeom prst="line">
              <a:avLst/>
            </a:prstGeom>
            <a:grpFill/>
            <a:ln w="9525">
              <a:solidFill>
                <a:schemeClr val="bg1"/>
              </a:solidFill>
              <a:round/>
              <a:headEnd/>
              <a:tailEnd/>
            </a:ln>
            <a:effectLst/>
          </p:spPr>
          <p:txBody>
            <a:bodyPr wrap="none" anchor="ctr"/>
            <a:lstStyle/>
            <a:p>
              <a:pPr>
                <a:defRPr/>
              </a:pPr>
              <a:endParaRPr lang="es-ES" dirty="0">
                <a:solidFill>
                  <a:prstClr val="black"/>
                </a:solidFill>
              </a:endParaRPr>
            </a:p>
          </p:txBody>
        </p:sp>
        <p:sp>
          <p:nvSpPr>
            <p:cNvPr id="865284" name="Line 4"/>
            <p:cNvSpPr>
              <a:spLocks noChangeShapeType="1"/>
            </p:cNvSpPr>
            <p:nvPr/>
          </p:nvSpPr>
          <p:spPr bwMode="auto">
            <a:xfrm>
              <a:off x="12052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5" name="Line 5"/>
            <p:cNvSpPr>
              <a:spLocks noChangeShapeType="1"/>
            </p:cNvSpPr>
            <p:nvPr/>
          </p:nvSpPr>
          <p:spPr bwMode="auto">
            <a:xfrm>
              <a:off x="188473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6" name="Line 6"/>
            <p:cNvSpPr>
              <a:spLocks noChangeShapeType="1"/>
            </p:cNvSpPr>
            <p:nvPr/>
          </p:nvSpPr>
          <p:spPr bwMode="auto">
            <a:xfrm>
              <a:off x="324363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7" name="Line 7"/>
            <p:cNvSpPr>
              <a:spLocks noChangeShapeType="1"/>
            </p:cNvSpPr>
            <p:nvPr/>
          </p:nvSpPr>
          <p:spPr bwMode="auto">
            <a:xfrm>
              <a:off x="39230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8" name="Line 8"/>
            <p:cNvSpPr>
              <a:spLocks noChangeShapeType="1"/>
            </p:cNvSpPr>
            <p:nvPr/>
          </p:nvSpPr>
          <p:spPr bwMode="auto">
            <a:xfrm>
              <a:off x="462793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9" name="Line 9"/>
            <p:cNvSpPr>
              <a:spLocks noChangeShapeType="1"/>
            </p:cNvSpPr>
            <p:nvPr/>
          </p:nvSpPr>
          <p:spPr bwMode="auto">
            <a:xfrm>
              <a:off x="52819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0" name="Line 10"/>
            <p:cNvSpPr>
              <a:spLocks noChangeShapeType="1"/>
            </p:cNvSpPr>
            <p:nvPr/>
          </p:nvSpPr>
          <p:spPr bwMode="auto">
            <a:xfrm>
              <a:off x="596143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1" name="Line 11"/>
            <p:cNvSpPr>
              <a:spLocks noChangeShapeType="1"/>
            </p:cNvSpPr>
            <p:nvPr/>
          </p:nvSpPr>
          <p:spPr bwMode="auto">
            <a:xfrm>
              <a:off x="66408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2" name="Line 12"/>
            <p:cNvSpPr>
              <a:spLocks noChangeShapeType="1"/>
            </p:cNvSpPr>
            <p:nvPr/>
          </p:nvSpPr>
          <p:spPr bwMode="auto">
            <a:xfrm>
              <a:off x="8041061"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3" name="Line 13"/>
            <p:cNvSpPr>
              <a:spLocks noChangeShapeType="1"/>
            </p:cNvSpPr>
            <p:nvPr/>
          </p:nvSpPr>
          <p:spPr bwMode="auto">
            <a:xfrm>
              <a:off x="7318749"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4" name="Line 14"/>
            <p:cNvSpPr>
              <a:spLocks noChangeShapeType="1"/>
            </p:cNvSpPr>
            <p:nvPr/>
          </p:nvSpPr>
          <p:spPr bwMode="auto">
            <a:xfrm>
              <a:off x="25641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5" name="Text Box 15"/>
            <p:cNvSpPr txBox="1">
              <a:spLocks noChangeArrowheads="1"/>
            </p:cNvSpPr>
            <p:nvPr/>
          </p:nvSpPr>
          <p:spPr bwMode="auto">
            <a:xfrm>
              <a:off x="10147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0</a:t>
              </a:r>
              <a:endParaRPr lang="es-ES" sz="1400" dirty="0">
                <a:solidFill>
                  <a:prstClr val="black"/>
                </a:solidFill>
              </a:endParaRPr>
            </a:p>
          </p:txBody>
        </p:sp>
        <p:sp>
          <p:nvSpPr>
            <p:cNvPr id="865297" name="Text Box 17"/>
            <p:cNvSpPr txBox="1">
              <a:spLocks noChangeArrowheads="1"/>
            </p:cNvSpPr>
            <p:nvPr/>
          </p:nvSpPr>
          <p:spPr bwMode="auto">
            <a:xfrm>
              <a:off x="3022974" y="3057864"/>
              <a:ext cx="4672626" cy="369332"/>
            </a:xfrm>
            <a:prstGeom prst="rect">
              <a:avLst/>
            </a:prstGeom>
            <a:grpFill/>
            <a:ln w="9525">
              <a:noFill/>
              <a:miter lim="800000"/>
              <a:headEnd/>
              <a:tailEnd/>
            </a:ln>
            <a:effectLst/>
          </p:spPr>
          <p:txBody>
            <a:bodyPr wrap="none">
              <a:spAutoFit/>
            </a:bodyPr>
            <a:lstStyle/>
            <a:p>
              <a:pPr>
                <a:defRPr/>
              </a:pPr>
              <a:r>
                <a:rPr lang="es-ES" dirty="0" smtClean="0">
                  <a:solidFill>
                    <a:prstClr val="black"/>
                  </a:solidFill>
                </a:rPr>
                <a:t>0–10 Escala numérica de la intensidad del dolor</a:t>
              </a:r>
              <a:endParaRPr lang="es-ES" dirty="0">
                <a:solidFill>
                  <a:prstClr val="black"/>
                </a:solidFill>
              </a:endParaRPr>
            </a:p>
          </p:txBody>
        </p:sp>
        <p:sp>
          <p:nvSpPr>
            <p:cNvPr id="47" name="Text Box 16"/>
            <p:cNvSpPr txBox="1">
              <a:spLocks noChangeArrowheads="1"/>
            </p:cNvSpPr>
            <p:nvPr/>
          </p:nvSpPr>
          <p:spPr bwMode="auto">
            <a:xfrm>
              <a:off x="862386" y="3907177"/>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Sin dolor</a:t>
              </a:r>
              <a:endParaRPr lang="es-ES" sz="1400" dirty="0">
                <a:solidFill>
                  <a:prstClr val="black"/>
                </a:solidFill>
              </a:endParaRPr>
            </a:p>
          </p:txBody>
        </p:sp>
        <p:sp>
          <p:nvSpPr>
            <p:cNvPr id="51" name="Text Box 15"/>
            <p:cNvSpPr txBox="1">
              <a:spLocks noChangeArrowheads="1"/>
            </p:cNvSpPr>
            <p:nvPr/>
          </p:nvSpPr>
          <p:spPr bwMode="auto">
            <a:xfrm>
              <a:off x="169423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1</a:t>
              </a:r>
              <a:endParaRPr lang="es-ES" sz="1400" dirty="0">
                <a:solidFill>
                  <a:prstClr val="black"/>
                </a:solidFill>
              </a:endParaRPr>
            </a:p>
          </p:txBody>
        </p:sp>
        <p:sp>
          <p:nvSpPr>
            <p:cNvPr id="52" name="Text Box 15"/>
            <p:cNvSpPr txBox="1">
              <a:spLocks noChangeArrowheads="1"/>
            </p:cNvSpPr>
            <p:nvPr/>
          </p:nvSpPr>
          <p:spPr bwMode="auto">
            <a:xfrm>
              <a:off x="23736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2</a:t>
              </a:r>
              <a:endParaRPr lang="es-ES" sz="1400" dirty="0">
                <a:solidFill>
                  <a:prstClr val="black"/>
                </a:solidFill>
              </a:endParaRPr>
            </a:p>
          </p:txBody>
        </p:sp>
        <p:sp>
          <p:nvSpPr>
            <p:cNvPr id="53" name="Text Box 15"/>
            <p:cNvSpPr txBox="1">
              <a:spLocks noChangeArrowheads="1"/>
            </p:cNvSpPr>
            <p:nvPr/>
          </p:nvSpPr>
          <p:spPr bwMode="auto">
            <a:xfrm>
              <a:off x="305313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3</a:t>
              </a:r>
              <a:endParaRPr lang="es-ES" sz="1400" dirty="0">
                <a:solidFill>
                  <a:prstClr val="black"/>
                </a:solidFill>
              </a:endParaRPr>
            </a:p>
          </p:txBody>
        </p:sp>
        <p:sp>
          <p:nvSpPr>
            <p:cNvPr id="54" name="Text Box 15"/>
            <p:cNvSpPr txBox="1">
              <a:spLocks noChangeArrowheads="1"/>
            </p:cNvSpPr>
            <p:nvPr/>
          </p:nvSpPr>
          <p:spPr bwMode="auto">
            <a:xfrm>
              <a:off x="37325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4</a:t>
              </a:r>
              <a:endParaRPr lang="es-ES" sz="1400" dirty="0">
                <a:solidFill>
                  <a:prstClr val="black"/>
                </a:solidFill>
              </a:endParaRPr>
            </a:p>
          </p:txBody>
        </p:sp>
        <p:sp>
          <p:nvSpPr>
            <p:cNvPr id="55" name="Text Box 15"/>
            <p:cNvSpPr txBox="1">
              <a:spLocks noChangeArrowheads="1"/>
            </p:cNvSpPr>
            <p:nvPr/>
          </p:nvSpPr>
          <p:spPr bwMode="auto">
            <a:xfrm>
              <a:off x="443743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5</a:t>
              </a:r>
              <a:endParaRPr lang="es-ES" sz="1400" dirty="0">
                <a:solidFill>
                  <a:prstClr val="black"/>
                </a:solidFill>
              </a:endParaRPr>
            </a:p>
          </p:txBody>
        </p:sp>
        <p:sp>
          <p:nvSpPr>
            <p:cNvPr id="56" name="Text Box 15"/>
            <p:cNvSpPr txBox="1">
              <a:spLocks noChangeArrowheads="1"/>
            </p:cNvSpPr>
            <p:nvPr/>
          </p:nvSpPr>
          <p:spPr bwMode="auto">
            <a:xfrm>
              <a:off x="50914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6</a:t>
              </a:r>
              <a:endParaRPr lang="es-ES" sz="1400" dirty="0">
                <a:solidFill>
                  <a:prstClr val="black"/>
                </a:solidFill>
              </a:endParaRPr>
            </a:p>
          </p:txBody>
        </p:sp>
        <p:sp>
          <p:nvSpPr>
            <p:cNvPr id="57" name="Text Box 15"/>
            <p:cNvSpPr txBox="1">
              <a:spLocks noChangeArrowheads="1"/>
            </p:cNvSpPr>
            <p:nvPr/>
          </p:nvSpPr>
          <p:spPr bwMode="auto">
            <a:xfrm>
              <a:off x="577093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7</a:t>
              </a:r>
              <a:endParaRPr lang="es-ES" sz="1400" dirty="0">
                <a:solidFill>
                  <a:prstClr val="black"/>
                </a:solidFill>
              </a:endParaRPr>
            </a:p>
          </p:txBody>
        </p:sp>
        <p:sp>
          <p:nvSpPr>
            <p:cNvPr id="58" name="Text Box 15"/>
            <p:cNvSpPr txBox="1">
              <a:spLocks noChangeArrowheads="1"/>
            </p:cNvSpPr>
            <p:nvPr/>
          </p:nvSpPr>
          <p:spPr bwMode="auto">
            <a:xfrm>
              <a:off x="64503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8</a:t>
              </a:r>
              <a:endParaRPr lang="es-ES" sz="1400" dirty="0">
                <a:solidFill>
                  <a:prstClr val="black"/>
                </a:solidFill>
              </a:endParaRPr>
            </a:p>
          </p:txBody>
        </p:sp>
        <p:sp>
          <p:nvSpPr>
            <p:cNvPr id="59" name="Text Box 15"/>
            <p:cNvSpPr txBox="1">
              <a:spLocks noChangeArrowheads="1"/>
            </p:cNvSpPr>
            <p:nvPr/>
          </p:nvSpPr>
          <p:spPr bwMode="auto">
            <a:xfrm>
              <a:off x="7128249"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9</a:t>
              </a:r>
              <a:endParaRPr lang="es-ES" sz="1400" dirty="0">
                <a:solidFill>
                  <a:prstClr val="black"/>
                </a:solidFill>
              </a:endParaRPr>
            </a:p>
          </p:txBody>
        </p:sp>
        <p:sp>
          <p:nvSpPr>
            <p:cNvPr id="60" name="Text Box 15"/>
            <p:cNvSpPr txBox="1">
              <a:spLocks noChangeArrowheads="1"/>
            </p:cNvSpPr>
            <p:nvPr/>
          </p:nvSpPr>
          <p:spPr bwMode="auto">
            <a:xfrm>
              <a:off x="7850561"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10</a:t>
              </a:r>
              <a:endParaRPr lang="es-ES" sz="1400" dirty="0">
                <a:solidFill>
                  <a:prstClr val="black"/>
                </a:solidFill>
              </a:endParaRPr>
            </a:p>
          </p:txBody>
        </p:sp>
        <p:sp>
          <p:nvSpPr>
            <p:cNvPr id="49" name="Text Box 16"/>
            <p:cNvSpPr txBox="1">
              <a:spLocks noChangeArrowheads="1"/>
            </p:cNvSpPr>
            <p:nvPr/>
          </p:nvSpPr>
          <p:spPr bwMode="auto">
            <a:xfrm>
              <a:off x="4170736" y="3907177"/>
              <a:ext cx="977328" cy="523220"/>
            </a:xfrm>
            <a:prstGeom prst="rect">
              <a:avLst/>
            </a:prstGeom>
            <a:noFill/>
            <a:ln w="9525">
              <a:noFill/>
              <a:miter lim="800000"/>
              <a:headEnd/>
              <a:tailEnd/>
            </a:ln>
            <a:effectLst/>
          </p:spPr>
          <p:txBody>
            <a:bodyPr wrap="square">
              <a:spAutoFit/>
            </a:bodyPr>
            <a:lstStyle/>
            <a:p>
              <a:pPr algn="ctr">
                <a:defRPr/>
              </a:pPr>
              <a:r>
                <a:rPr lang="es-ES" sz="1400" dirty="0" smtClean="0">
                  <a:solidFill>
                    <a:prstClr val="black"/>
                  </a:solidFill>
                </a:rPr>
                <a:t>Dolor moderado</a:t>
              </a:r>
              <a:endParaRPr lang="es-ES" sz="1400" dirty="0">
                <a:solidFill>
                  <a:prstClr val="black"/>
                </a:solidFill>
              </a:endParaRPr>
            </a:p>
          </p:txBody>
        </p:sp>
        <p:sp>
          <p:nvSpPr>
            <p:cNvPr id="50" name="Text Box 16"/>
            <p:cNvSpPr txBox="1">
              <a:spLocks noChangeArrowheads="1"/>
            </p:cNvSpPr>
            <p:nvPr/>
          </p:nvSpPr>
          <p:spPr bwMode="auto">
            <a:xfrm>
              <a:off x="7469561" y="3907177"/>
              <a:ext cx="11430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Peor dolor posible</a:t>
              </a:r>
              <a:endParaRPr lang="es-ES" sz="1400" dirty="0">
                <a:solidFill>
                  <a:prstClr val="black"/>
                </a:solidFill>
              </a:endParaRPr>
            </a:p>
          </p:txBody>
        </p:sp>
      </p:grpSp>
      <p:sp>
        <p:nvSpPr>
          <p:cNvPr id="865298" name="Line 18"/>
          <p:cNvSpPr>
            <a:spLocks noChangeShapeType="1"/>
          </p:cNvSpPr>
          <p:nvPr/>
        </p:nvSpPr>
        <p:spPr bwMode="auto">
          <a:xfrm>
            <a:off x="1181100" y="2242592"/>
            <a:ext cx="6781800" cy="0"/>
          </a:xfrm>
          <a:prstGeom prst="line">
            <a:avLst/>
          </a:prstGeom>
          <a:noFill/>
          <a:ln w="9525">
            <a:solidFill>
              <a:schemeClr val="bg1"/>
            </a:solidFill>
            <a:round/>
            <a:headEnd/>
            <a:tailEnd/>
          </a:ln>
          <a:effectLst/>
        </p:spPr>
        <p:txBody>
          <a:bodyPr wrap="none" anchor="ctr"/>
          <a:lstStyle/>
          <a:p>
            <a:pPr>
              <a:defRPr/>
            </a:pPr>
            <a:endParaRPr lang="es-ES" dirty="0">
              <a:solidFill>
                <a:prstClr val="black"/>
              </a:solidFill>
            </a:endParaRPr>
          </a:p>
        </p:txBody>
      </p:sp>
      <p:sp>
        <p:nvSpPr>
          <p:cNvPr id="865299" name="Line 19"/>
          <p:cNvSpPr>
            <a:spLocks noChangeShapeType="1"/>
          </p:cNvSpPr>
          <p:nvPr/>
        </p:nvSpPr>
        <p:spPr bwMode="auto">
          <a:xfrm>
            <a:off x="1181100" y="2090192"/>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303" name="Line 23"/>
          <p:cNvSpPr>
            <a:spLocks noChangeShapeType="1"/>
          </p:cNvSpPr>
          <p:nvPr/>
        </p:nvSpPr>
        <p:spPr bwMode="auto">
          <a:xfrm>
            <a:off x="7962900" y="2090192"/>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306" name="Text Box 26"/>
          <p:cNvSpPr txBox="1">
            <a:spLocks noChangeArrowheads="1"/>
          </p:cNvSpPr>
          <p:nvPr/>
        </p:nvSpPr>
        <p:spPr bwMode="auto">
          <a:xfrm>
            <a:off x="2736850" y="1567905"/>
            <a:ext cx="4997137" cy="369332"/>
          </a:xfrm>
          <a:prstGeom prst="rect">
            <a:avLst/>
          </a:prstGeom>
          <a:noFill/>
          <a:ln w="9525">
            <a:noFill/>
            <a:miter lim="800000"/>
            <a:headEnd/>
            <a:tailEnd/>
          </a:ln>
          <a:effectLst/>
        </p:spPr>
        <p:txBody>
          <a:bodyPr wrap="none">
            <a:spAutoFit/>
          </a:bodyPr>
          <a:lstStyle/>
          <a:p>
            <a:pPr>
              <a:defRPr/>
            </a:pPr>
            <a:r>
              <a:rPr lang="es-ES" dirty="0" smtClean="0">
                <a:solidFill>
                  <a:prstClr val="black"/>
                </a:solidFill>
              </a:rPr>
              <a:t>Escala simple descriptiva de la intensidad del dolor</a:t>
            </a:r>
            <a:endParaRPr lang="es-ES" dirty="0">
              <a:solidFill>
                <a:prstClr val="black"/>
              </a:solidFill>
            </a:endParaRPr>
          </a:p>
        </p:txBody>
      </p:sp>
      <p:sp>
        <p:nvSpPr>
          <p:cNvPr id="48" name="Text Box 16"/>
          <p:cNvSpPr txBox="1">
            <a:spLocks noChangeArrowheads="1"/>
          </p:cNvSpPr>
          <p:nvPr/>
        </p:nvSpPr>
        <p:spPr bwMode="auto">
          <a:xfrm>
            <a:off x="838200" y="2329905"/>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Sin dolor</a:t>
            </a:r>
            <a:endParaRPr lang="es-ES" sz="1400" dirty="0">
              <a:solidFill>
                <a:prstClr val="black"/>
              </a:solidFill>
            </a:endParaRPr>
          </a:p>
        </p:txBody>
      </p:sp>
      <p:grpSp>
        <p:nvGrpSpPr>
          <p:cNvPr id="5" name="Group 71"/>
          <p:cNvGrpSpPr>
            <a:grpSpLocks/>
          </p:cNvGrpSpPr>
          <p:nvPr/>
        </p:nvGrpSpPr>
        <p:grpSpPr bwMode="auto">
          <a:xfrm>
            <a:off x="2073275" y="2090192"/>
            <a:ext cx="685800" cy="762933"/>
            <a:chOff x="2073275" y="2286000"/>
            <a:chExt cx="685800" cy="762933"/>
          </a:xfrm>
        </p:grpSpPr>
        <p:sp>
          <p:nvSpPr>
            <p:cNvPr id="865304" name="Line 24"/>
            <p:cNvSpPr>
              <a:spLocks noChangeShapeType="1"/>
            </p:cNvSpPr>
            <p:nvPr/>
          </p:nvSpPr>
          <p:spPr bwMode="auto">
            <a:xfrm>
              <a:off x="2416175" y="2286000"/>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67" name="Text Box 16"/>
            <p:cNvSpPr txBox="1">
              <a:spLocks noChangeArrowheads="1"/>
            </p:cNvSpPr>
            <p:nvPr/>
          </p:nvSpPr>
          <p:spPr bwMode="auto">
            <a:xfrm>
              <a:off x="2073275" y="2525713"/>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Dolor leve </a:t>
              </a:r>
              <a:endParaRPr lang="es-ES" sz="1400" dirty="0">
                <a:solidFill>
                  <a:prstClr val="black"/>
                </a:solidFill>
              </a:endParaRPr>
            </a:p>
          </p:txBody>
        </p:sp>
      </p:grpSp>
      <p:grpSp>
        <p:nvGrpSpPr>
          <p:cNvPr id="6" name="Group 72"/>
          <p:cNvGrpSpPr>
            <a:grpSpLocks/>
          </p:cNvGrpSpPr>
          <p:nvPr/>
        </p:nvGrpSpPr>
        <p:grpSpPr bwMode="auto">
          <a:xfrm>
            <a:off x="3306763" y="2090192"/>
            <a:ext cx="914400" cy="978377"/>
            <a:chOff x="3306763" y="2286000"/>
            <a:chExt cx="914400" cy="978377"/>
          </a:xfrm>
        </p:grpSpPr>
        <p:sp>
          <p:nvSpPr>
            <p:cNvPr id="865300" name="Line 20"/>
            <p:cNvSpPr>
              <a:spLocks noChangeShapeType="1"/>
            </p:cNvSpPr>
            <p:nvPr/>
          </p:nvSpPr>
          <p:spPr bwMode="auto">
            <a:xfrm>
              <a:off x="3763963" y="2286000"/>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68" name="Text Box 16"/>
            <p:cNvSpPr txBox="1">
              <a:spLocks noChangeArrowheads="1"/>
            </p:cNvSpPr>
            <p:nvPr/>
          </p:nvSpPr>
          <p:spPr bwMode="auto">
            <a:xfrm>
              <a:off x="3306763" y="2525713"/>
              <a:ext cx="914400" cy="738664"/>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Dolor moderado</a:t>
              </a:r>
              <a:endParaRPr lang="es-ES" sz="1400" dirty="0">
                <a:solidFill>
                  <a:prstClr val="black"/>
                </a:solidFill>
              </a:endParaRPr>
            </a:p>
          </p:txBody>
        </p:sp>
      </p:grpSp>
      <p:grpSp>
        <p:nvGrpSpPr>
          <p:cNvPr id="7" name="Group 73"/>
          <p:cNvGrpSpPr>
            <a:grpSpLocks/>
          </p:cNvGrpSpPr>
          <p:nvPr/>
        </p:nvGrpSpPr>
        <p:grpSpPr bwMode="auto">
          <a:xfrm>
            <a:off x="4770438" y="2090192"/>
            <a:ext cx="685800" cy="762933"/>
            <a:chOff x="4770438" y="2286000"/>
            <a:chExt cx="685800" cy="762933"/>
          </a:xfrm>
        </p:grpSpPr>
        <p:sp>
          <p:nvSpPr>
            <p:cNvPr id="865301" name="Line 21"/>
            <p:cNvSpPr>
              <a:spLocks noChangeShapeType="1"/>
            </p:cNvSpPr>
            <p:nvPr/>
          </p:nvSpPr>
          <p:spPr bwMode="auto">
            <a:xfrm>
              <a:off x="5113338" y="2286000"/>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69" name="Text Box 16"/>
            <p:cNvSpPr txBox="1">
              <a:spLocks noChangeArrowheads="1"/>
            </p:cNvSpPr>
            <p:nvPr/>
          </p:nvSpPr>
          <p:spPr bwMode="auto">
            <a:xfrm>
              <a:off x="4770438" y="2525713"/>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Dolor severo </a:t>
              </a:r>
              <a:endParaRPr lang="es-ES" sz="1400" dirty="0">
                <a:solidFill>
                  <a:prstClr val="black"/>
                </a:solidFill>
              </a:endParaRPr>
            </a:p>
          </p:txBody>
        </p:sp>
      </p:grpSp>
      <p:grpSp>
        <p:nvGrpSpPr>
          <p:cNvPr id="8" name="Group 74"/>
          <p:cNvGrpSpPr>
            <a:grpSpLocks/>
          </p:cNvGrpSpPr>
          <p:nvPr/>
        </p:nvGrpSpPr>
        <p:grpSpPr bwMode="auto">
          <a:xfrm>
            <a:off x="6003925" y="2090192"/>
            <a:ext cx="1066800" cy="762933"/>
            <a:chOff x="6003925" y="2286000"/>
            <a:chExt cx="1066800" cy="762933"/>
          </a:xfrm>
        </p:grpSpPr>
        <p:sp>
          <p:nvSpPr>
            <p:cNvPr id="865302" name="Line 22"/>
            <p:cNvSpPr>
              <a:spLocks noChangeShapeType="1"/>
            </p:cNvSpPr>
            <p:nvPr/>
          </p:nvSpPr>
          <p:spPr bwMode="auto">
            <a:xfrm>
              <a:off x="6537325" y="2286000"/>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70" name="Text Box 16"/>
            <p:cNvSpPr txBox="1">
              <a:spLocks noChangeArrowheads="1"/>
            </p:cNvSpPr>
            <p:nvPr/>
          </p:nvSpPr>
          <p:spPr bwMode="auto">
            <a:xfrm>
              <a:off x="6003925" y="2525713"/>
              <a:ext cx="1066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Dolor muy severo</a:t>
              </a:r>
              <a:endParaRPr lang="es-ES" sz="1400" dirty="0">
                <a:solidFill>
                  <a:prstClr val="black"/>
                </a:solidFill>
              </a:endParaRPr>
            </a:p>
          </p:txBody>
        </p:sp>
      </p:grpSp>
      <p:sp>
        <p:nvSpPr>
          <p:cNvPr id="71" name="Text Box 16"/>
          <p:cNvSpPr txBox="1">
            <a:spLocks noChangeArrowheads="1"/>
          </p:cNvSpPr>
          <p:nvPr/>
        </p:nvSpPr>
        <p:spPr bwMode="auto">
          <a:xfrm>
            <a:off x="7620000" y="2329905"/>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Peor dolor </a:t>
            </a:r>
            <a:endParaRPr lang="es-ES" sz="1400" dirty="0">
              <a:solidFill>
                <a:prstClr val="black"/>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822" t="59367" r="4495" b="15521"/>
          <a:stretch/>
        </p:blipFill>
        <p:spPr>
          <a:xfrm rot="10800000">
            <a:off x="827583" y="4515463"/>
            <a:ext cx="7771326" cy="1674971"/>
          </a:xfrm>
          <a:prstGeom prst="rect">
            <a:avLst/>
          </a:prstGeom>
          <a:ln w="25400">
            <a:solidFill>
              <a:schemeClr val="accent1"/>
            </a:solidFill>
          </a:ln>
        </p:spPr>
      </p:pic>
      <p:sp>
        <p:nvSpPr>
          <p:cNvPr id="63" name="Text Box 17"/>
          <p:cNvSpPr txBox="1">
            <a:spLocks noChangeArrowheads="1"/>
          </p:cNvSpPr>
          <p:nvPr/>
        </p:nvSpPr>
        <p:spPr bwMode="auto">
          <a:xfrm>
            <a:off x="3425014" y="4452871"/>
            <a:ext cx="3970446" cy="369332"/>
          </a:xfrm>
          <a:prstGeom prst="rect">
            <a:avLst/>
          </a:prstGeom>
          <a:noFill/>
          <a:ln w="9525">
            <a:noFill/>
            <a:miter lim="800000"/>
            <a:headEnd/>
            <a:tailEnd/>
          </a:ln>
          <a:effectLst/>
        </p:spPr>
        <p:txBody>
          <a:bodyPr wrap="none">
            <a:spAutoFit/>
          </a:bodyPr>
          <a:lstStyle/>
          <a:p>
            <a:pPr>
              <a:defRPr/>
            </a:pPr>
            <a:r>
              <a:rPr lang="es-ES" dirty="0" smtClean="0">
                <a:solidFill>
                  <a:prstClr val="black"/>
                </a:solidFill>
              </a:rPr>
              <a:t>Escala de las facies de dolor – Revisada</a:t>
            </a:r>
            <a:endParaRPr lang="es-ES" dirty="0">
              <a:solidFill>
                <a:prstClr val="black"/>
              </a:solidFill>
            </a:endParaRPr>
          </a:p>
        </p:txBody>
      </p:sp>
      <p:sp>
        <p:nvSpPr>
          <p:cNvPr id="61"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prstClr val="black"/>
                </a:solidFill>
              </a:rPr>
              <a:t/>
            </a:r>
            <a:br>
              <a:rPr lang="es-ES" dirty="0" smtClean="0">
                <a:solidFill>
                  <a:prstClr val="black"/>
                </a:solidFill>
              </a:rPr>
            </a:br>
            <a:fld id="{903B8EED-60FF-4798-B00A-5F8F0039E366}" type="slidenum">
              <a:rPr lang="es-ES" smtClean="0">
                <a:solidFill>
                  <a:prstClr val="black"/>
                </a:solidFill>
              </a:rPr>
              <a:pPr/>
              <a:t>22</a:t>
            </a:fld>
            <a:endParaRPr lang="es-ES" dirty="0">
              <a:solidFill>
                <a:prstClr val="black"/>
              </a:solidFill>
            </a:endParaRPr>
          </a:p>
        </p:txBody>
      </p:sp>
    </p:spTree>
    <p:extLst>
      <p:ext uri="{BB962C8B-B14F-4D97-AF65-F5344CB8AC3E}">
        <p14:creationId xmlns:p14="http://schemas.microsoft.com/office/powerpoint/2010/main" val="666774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latin typeface="+mn-lt"/>
              </a:rPr>
              <a:t>Buscar señales de alerta del dolor musculoesquelético</a:t>
            </a:r>
            <a:endParaRPr lang="es-ES" dirty="0">
              <a:latin typeface="+mn-lt"/>
            </a:endParaRPr>
          </a:p>
        </p:txBody>
      </p:sp>
      <p:sp>
        <p:nvSpPr>
          <p:cNvPr id="3" name="Content Placeholder 2"/>
          <p:cNvSpPr>
            <a:spLocks noGrp="1"/>
          </p:cNvSpPr>
          <p:nvPr>
            <p:ph sz="half" idx="1"/>
          </p:nvPr>
        </p:nvSpPr>
        <p:spPr/>
        <p:txBody>
          <a:bodyPr>
            <a:normAutofit/>
          </a:bodyPr>
          <a:lstStyle/>
          <a:p>
            <a:r>
              <a:rPr lang="es-ES" sz="3200" dirty="0" smtClean="0">
                <a:latin typeface="+mn-lt"/>
              </a:rPr>
              <a:t>Mayor de edad con instalación de un síntoma nuevo</a:t>
            </a:r>
          </a:p>
          <a:p>
            <a:r>
              <a:rPr lang="es-ES" sz="3200" dirty="0" smtClean="0">
                <a:latin typeface="+mn-lt"/>
              </a:rPr>
              <a:t>Dolor nocturno</a:t>
            </a:r>
          </a:p>
          <a:p>
            <a:r>
              <a:rPr lang="es-ES" sz="3200" dirty="0" smtClean="0">
                <a:latin typeface="+mn-lt"/>
              </a:rPr>
              <a:t>Fiebre</a:t>
            </a:r>
          </a:p>
        </p:txBody>
      </p:sp>
      <p:sp>
        <p:nvSpPr>
          <p:cNvPr id="6" name="Content Placeholder 5"/>
          <p:cNvSpPr>
            <a:spLocks noGrp="1"/>
          </p:cNvSpPr>
          <p:nvPr>
            <p:ph sz="half" idx="2"/>
          </p:nvPr>
        </p:nvSpPr>
        <p:spPr/>
        <p:txBody>
          <a:bodyPr/>
          <a:lstStyle/>
          <a:p>
            <a:r>
              <a:rPr lang="es-ES" sz="3200" dirty="0" smtClean="0">
                <a:latin typeface="+mn-lt"/>
              </a:rPr>
              <a:t>Sudoración</a:t>
            </a:r>
          </a:p>
          <a:p>
            <a:r>
              <a:rPr lang="es-ES" sz="3200" dirty="0" smtClean="0">
                <a:latin typeface="+mn-lt"/>
              </a:rPr>
              <a:t>Características neurológicas</a:t>
            </a:r>
          </a:p>
          <a:p>
            <a:r>
              <a:rPr lang="es-ES" sz="3200" dirty="0" smtClean="0">
                <a:latin typeface="+mn-lt"/>
              </a:rPr>
              <a:t>Historia previa de malignidad</a:t>
            </a:r>
          </a:p>
          <a:p>
            <a:endParaRPr lang="en-CA" dirty="0">
              <a:latin typeface="+mn-lt"/>
            </a:endParaRPr>
          </a:p>
        </p:txBody>
      </p:sp>
      <p:sp>
        <p:nvSpPr>
          <p:cNvPr id="4" name="Rectangle 3"/>
          <p:cNvSpPr/>
          <p:nvPr/>
        </p:nvSpPr>
        <p:spPr>
          <a:xfrm>
            <a:off x="323528" y="6480318"/>
            <a:ext cx="3161443" cy="246221"/>
          </a:xfrm>
          <a:prstGeom prst="rect">
            <a:avLst/>
          </a:prstGeom>
        </p:spPr>
        <p:txBody>
          <a:bodyPr wrap="none">
            <a:spAutoFit/>
          </a:bodyPr>
          <a:lstStyle/>
          <a:p>
            <a:r>
              <a:rPr lang="en-CA" sz="1000" dirty="0" smtClean="0">
                <a:solidFill>
                  <a:schemeClr val="tx2"/>
                </a:solidFill>
              </a:rPr>
              <a:t>Littlejohn GO. </a:t>
            </a:r>
            <a:r>
              <a:rPr lang="en-CA" sz="1000" i="1" dirty="0" smtClean="0">
                <a:solidFill>
                  <a:schemeClr val="tx2"/>
                </a:solidFill>
              </a:rPr>
              <a:t>R </a:t>
            </a:r>
            <a:r>
              <a:rPr lang="en-CA" sz="1000" i="1" dirty="0">
                <a:solidFill>
                  <a:schemeClr val="tx2"/>
                </a:solidFill>
              </a:rPr>
              <a:t>Coll Physicians Edinb </a:t>
            </a:r>
            <a:r>
              <a:rPr lang="en-CA" sz="1000" dirty="0">
                <a:solidFill>
                  <a:schemeClr val="tx2"/>
                </a:solidFill>
              </a:rPr>
              <a:t>2005; </a:t>
            </a:r>
            <a:r>
              <a:rPr lang="en-CA" sz="1000" dirty="0" smtClean="0">
                <a:solidFill>
                  <a:schemeClr val="tx2"/>
                </a:solidFill>
              </a:rPr>
              <a:t>35(4):340-4.</a:t>
            </a:r>
            <a:endParaRPr lang="en-CA" sz="1000" dirty="0">
              <a:solidFill>
                <a:schemeClr val="tx2"/>
              </a:solidFill>
            </a:endParaRPr>
          </a:p>
        </p:txBody>
      </p:sp>
      <p:pic>
        <p:nvPicPr>
          <p:cNvPr id="3074" name="Picture 2" descr="C:\Users\RCowan\AppData\Local\Microsoft\Windows\Temporary Internet Files\Content.IE5\NT0NOSFC\MC900441727[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404664"/>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49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s-MX" dirty="0" smtClean="0"/>
              <a:t>Evaluación y tratamiento del dolor agudo</a:t>
            </a:r>
            <a:endParaRPr lang="es-MX" dirty="0"/>
          </a:p>
        </p:txBody>
      </p:sp>
      <p:sp>
        <p:nvSpPr>
          <p:cNvPr id="4" name="TextBox 3"/>
          <p:cNvSpPr txBox="1"/>
          <p:nvPr/>
        </p:nvSpPr>
        <p:spPr>
          <a:xfrm>
            <a:off x="214282" y="6500834"/>
            <a:ext cx="8215370" cy="276999"/>
          </a:xfrm>
          <a:prstGeom prst="rect">
            <a:avLst/>
          </a:prstGeom>
          <a:noFill/>
        </p:spPr>
        <p:txBody>
          <a:bodyPr wrap="square" rtlCol="0">
            <a:spAutoFit/>
          </a:bodyPr>
          <a:lstStyle/>
          <a:p>
            <a:r>
              <a:rPr lang="es-MX" sz="1200" dirty="0" smtClean="0">
                <a:solidFill>
                  <a:srgbClr val="002060"/>
                </a:solidFill>
              </a:rPr>
              <a:t>Ayad AE </a:t>
            </a:r>
            <a:r>
              <a:rPr lang="es-MX" sz="1200" i="1" dirty="0" smtClean="0">
                <a:solidFill>
                  <a:srgbClr val="002060"/>
                </a:solidFill>
              </a:rPr>
              <a:t>et al. J Int Med Res </a:t>
            </a:r>
            <a:r>
              <a:rPr lang="es-MX" sz="1200" dirty="0" smtClean="0">
                <a:solidFill>
                  <a:srgbClr val="002060"/>
                </a:solidFill>
              </a:rPr>
              <a:t>2011; 39(4):1123-41.</a:t>
            </a:r>
            <a:endParaRPr lang="es-MX" sz="1200" dirty="0">
              <a:solidFill>
                <a:srgbClr val="002060"/>
              </a:solidFill>
            </a:endParaRPr>
          </a:p>
        </p:txBody>
      </p:sp>
      <p:graphicFrame>
        <p:nvGraphicFramePr>
          <p:cNvPr id="5" name="Diagram 4"/>
          <p:cNvGraphicFramePr/>
          <p:nvPr>
            <p:extLst>
              <p:ext uri="{D42A27DB-BD31-4B8C-83A1-F6EECF244321}">
                <p14:modId xmlns:p14="http://schemas.microsoft.com/office/powerpoint/2010/main" val="2131105013"/>
              </p:ext>
            </p:extLst>
          </p:nvPr>
        </p:nvGraphicFramePr>
        <p:xfrm>
          <a:off x="395536" y="1484784"/>
          <a:ext cx="54006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228184" y="4054584"/>
            <a:ext cx="2448272"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Referir a un especialista</a:t>
            </a:r>
            <a:endParaRPr lang="es-MX" dirty="0">
              <a:solidFill>
                <a:prstClr val="white"/>
              </a:solidFill>
            </a:endParaRPr>
          </a:p>
        </p:txBody>
      </p:sp>
      <p:sp>
        <p:nvSpPr>
          <p:cNvPr id="7" name="Right Arrow 6"/>
          <p:cNvSpPr/>
          <p:nvPr/>
        </p:nvSpPr>
        <p:spPr>
          <a:xfrm>
            <a:off x="5796136" y="4162596"/>
            <a:ext cx="360040" cy="21602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8" name="TextBox 7"/>
          <p:cNvSpPr txBox="1"/>
          <p:nvPr/>
        </p:nvSpPr>
        <p:spPr>
          <a:xfrm>
            <a:off x="5796136" y="3749526"/>
            <a:ext cx="349776" cy="369332"/>
          </a:xfrm>
          <a:prstGeom prst="rect">
            <a:avLst/>
          </a:prstGeom>
          <a:noFill/>
        </p:spPr>
        <p:txBody>
          <a:bodyPr wrap="none" rtlCol="0">
            <a:spAutoFit/>
          </a:bodyPr>
          <a:lstStyle/>
          <a:p>
            <a:r>
              <a:rPr lang="es-MX" b="1" dirty="0" smtClean="0">
                <a:solidFill>
                  <a:srgbClr val="FF0000"/>
                </a:solidFill>
              </a:rPr>
              <a:t>Si</a:t>
            </a:r>
            <a:endParaRPr lang="es-MX" b="1" dirty="0">
              <a:solidFill>
                <a:srgbClr val="FF0000"/>
              </a:solidFill>
            </a:endParaRPr>
          </a:p>
        </p:txBody>
      </p:sp>
      <p:sp>
        <p:nvSpPr>
          <p:cNvPr id="10" name="TextBox 9"/>
          <p:cNvSpPr txBox="1"/>
          <p:nvPr/>
        </p:nvSpPr>
        <p:spPr>
          <a:xfrm>
            <a:off x="2411760" y="4532838"/>
            <a:ext cx="460382" cy="369332"/>
          </a:xfrm>
          <a:prstGeom prst="rect">
            <a:avLst/>
          </a:prstGeom>
          <a:noFill/>
        </p:spPr>
        <p:txBody>
          <a:bodyPr wrap="none" rtlCol="0">
            <a:spAutoFit/>
          </a:bodyPr>
          <a:lstStyle/>
          <a:p>
            <a:r>
              <a:rPr lang="es-MX" b="1" dirty="0" smtClean="0">
                <a:solidFill>
                  <a:srgbClr val="002060"/>
                </a:solidFill>
              </a:rPr>
              <a:t>No</a:t>
            </a:r>
            <a:endParaRPr lang="es-MX" b="1" dirty="0">
              <a:solidFill>
                <a:srgbClr val="002060"/>
              </a:solidFill>
            </a:endParaRPr>
          </a:p>
        </p:txBody>
      </p:sp>
    </p:spTree>
    <p:extLst>
      <p:ext uri="{BB962C8B-B14F-4D97-AF65-F5344CB8AC3E}">
        <p14:creationId xmlns:p14="http://schemas.microsoft.com/office/powerpoint/2010/main" val="4112936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n-US" dirty="0" err="1" smtClean="0"/>
              <a:t>Objetivos</a:t>
            </a:r>
            <a:r>
              <a:rPr lang="en-US" dirty="0" smtClean="0"/>
              <a:t> del </a:t>
            </a:r>
            <a:r>
              <a:rPr lang="en-US" dirty="0" err="1" smtClean="0"/>
              <a:t>tratamiento</a:t>
            </a:r>
            <a:r>
              <a:rPr lang="en-US" dirty="0" smtClean="0"/>
              <a:t> del dolor</a:t>
            </a:r>
            <a:endParaRPr lang="en-US" dirty="0"/>
          </a:p>
        </p:txBody>
      </p:sp>
      <p:sp>
        <p:nvSpPr>
          <p:cNvPr id="134147" name="Rectangle 3"/>
          <p:cNvSpPr>
            <a:spLocks noGrp="1" noChangeArrowheads="1"/>
          </p:cNvSpPr>
          <p:nvPr>
            <p:ph type="body" idx="1"/>
          </p:nvPr>
        </p:nvSpPr>
        <p:spPr>
          <a:xfrm>
            <a:off x="457200" y="1668239"/>
            <a:ext cx="8229600" cy="4525963"/>
          </a:xfrm>
        </p:spPr>
        <p:txBody>
          <a:bodyPr>
            <a:normAutofit/>
          </a:bodyPr>
          <a:lstStyle/>
          <a:p>
            <a:r>
              <a:rPr lang="es-MX" sz="2800" dirty="0" smtClean="0"/>
              <a:t>Involucrar al paciente en el proceso de toma de decisiones</a:t>
            </a:r>
          </a:p>
          <a:p>
            <a:r>
              <a:rPr lang="es-MX" sz="2800" dirty="0" smtClean="0"/>
              <a:t>Acordar objetivos de tratamiento reales </a:t>
            </a:r>
            <a:r>
              <a:rPr lang="es-MX" sz="2800" b="1" dirty="0" smtClean="0"/>
              <a:t>antes de iniciar</a:t>
            </a:r>
            <a:r>
              <a:rPr lang="es-MX" sz="2800" dirty="0" smtClean="0"/>
              <a:t> un plan de tratamiento</a:t>
            </a:r>
          </a:p>
          <a:p>
            <a:endParaRPr lang="es-MX" sz="2800" dirty="0">
              <a:solidFill>
                <a:schemeClr val="tx2"/>
              </a:solidFill>
            </a:endParaRPr>
          </a:p>
        </p:txBody>
      </p:sp>
      <p:sp>
        <p:nvSpPr>
          <p:cNvPr id="134152" name="Text Box 8"/>
          <p:cNvSpPr txBox="1">
            <a:spLocks noChangeArrowheads="1"/>
          </p:cNvSpPr>
          <p:nvPr/>
        </p:nvSpPr>
        <p:spPr bwMode="auto">
          <a:xfrm>
            <a:off x="121790" y="6619137"/>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1000" dirty="0">
                <a:solidFill>
                  <a:schemeClr val="bg2"/>
                </a:solidFill>
              </a:rPr>
              <a:t>Farrar JT </a:t>
            </a:r>
            <a:r>
              <a:rPr lang="en-CA" sz="1000" i="1" dirty="0">
                <a:solidFill>
                  <a:schemeClr val="bg2"/>
                </a:solidFill>
              </a:rPr>
              <a:t>et al. </a:t>
            </a:r>
            <a:r>
              <a:rPr lang="en-CA" sz="1000" i="1" dirty="0" smtClean="0">
                <a:solidFill>
                  <a:schemeClr val="bg2"/>
                </a:solidFill>
              </a:rPr>
              <a:t>Pain </a:t>
            </a:r>
            <a:r>
              <a:rPr lang="en-CA" sz="1000" dirty="0">
                <a:solidFill>
                  <a:schemeClr val="bg2"/>
                </a:solidFill>
              </a:rPr>
              <a:t>2001; 94(2):</a:t>
            </a:r>
            <a:r>
              <a:rPr lang="en-CA" sz="1000" dirty="0" smtClean="0">
                <a:solidFill>
                  <a:schemeClr val="bg2"/>
                </a:solidFill>
              </a:rPr>
              <a:t>149-58; </a:t>
            </a:r>
            <a:r>
              <a:rPr lang="en-US" sz="1000" dirty="0" smtClean="0">
                <a:solidFill>
                  <a:schemeClr val="bg2"/>
                </a:solidFill>
              </a:rPr>
              <a:t>Gilron </a:t>
            </a:r>
            <a:r>
              <a:rPr lang="en-US" sz="1000" dirty="0">
                <a:solidFill>
                  <a:schemeClr val="bg2"/>
                </a:solidFill>
              </a:rPr>
              <a:t>I </a:t>
            </a:r>
            <a:r>
              <a:rPr lang="en-US" sz="1000" i="1" dirty="0">
                <a:solidFill>
                  <a:schemeClr val="bg2"/>
                </a:solidFill>
              </a:rPr>
              <a:t>et al. CMAJ</a:t>
            </a:r>
            <a:r>
              <a:rPr lang="en-US" sz="1000" dirty="0">
                <a:solidFill>
                  <a:schemeClr val="bg2"/>
                </a:solidFill>
              </a:rPr>
              <a:t> 2006; 175(3):265-75.</a:t>
            </a:r>
          </a:p>
        </p:txBody>
      </p:sp>
      <p:sp>
        <p:nvSpPr>
          <p:cNvPr id="11"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25</a:t>
            </a:fld>
            <a:endParaRPr lang="en-CA" dirty="0">
              <a:solidFill>
                <a:prstClr val="black"/>
              </a:solidFill>
            </a:endParaRPr>
          </a:p>
        </p:txBody>
      </p:sp>
      <p:grpSp>
        <p:nvGrpSpPr>
          <p:cNvPr id="23" name="Group 22"/>
          <p:cNvGrpSpPr/>
          <p:nvPr/>
        </p:nvGrpSpPr>
        <p:grpSpPr>
          <a:xfrm>
            <a:off x="2190751" y="2996952"/>
            <a:ext cx="4325466" cy="3489574"/>
            <a:chOff x="2190750" y="2663825"/>
            <a:chExt cx="4468813" cy="3822701"/>
          </a:xfrm>
          <a:effectLst/>
        </p:grpSpPr>
        <p:sp>
          <p:nvSpPr>
            <p:cNvPr id="5" name="AutoShape 3"/>
            <p:cNvSpPr>
              <a:spLocks noChangeAspect="1" noChangeArrowheads="1" noTextEdit="1"/>
            </p:cNvSpPr>
            <p:nvPr/>
          </p:nvSpPr>
          <p:spPr bwMode="auto">
            <a:xfrm>
              <a:off x="2190750" y="2663825"/>
              <a:ext cx="4468813" cy="3822700"/>
            </a:xfrm>
            <a:prstGeom prst="rect">
              <a:avLst/>
            </a:prstGeom>
            <a:noFill/>
            <a:ln>
              <a:no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7" name="Rectangle 6"/>
            <p:cNvSpPr>
              <a:spLocks noChangeArrowheads="1"/>
            </p:cNvSpPr>
            <p:nvPr/>
          </p:nvSpPr>
          <p:spPr bwMode="auto">
            <a:xfrm>
              <a:off x="4114800" y="3182938"/>
              <a:ext cx="630238" cy="134938"/>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8" name="Freeform 7"/>
            <p:cNvSpPr>
              <a:spLocks/>
            </p:cNvSpPr>
            <p:nvPr/>
          </p:nvSpPr>
          <p:spPr bwMode="auto">
            <a:xfrm>
              <a:off x="3463925" y="3354388"/>
              <a:ext cx="1922463" cy="158750"/>
            </a:xfrm>
            <a:custGeom>
              <a:avLst/>
              <a:gdLst>
                <a:gd name="T0" fmla="*/ 1211 w 1211"/>
                <a:gd name="T1" fmla="*/ 100 h 100"/>
                <a:gd name="T2" fmla="*/ 0 w 1211"/>
                <a:gd name="T3" fmla="*/ 100 h 100"/>
                <a:gd name="T4" fmla="*/ 65 w 1211"/>
                <a:gd name="T5" fmla="*/ 0 h 100"/>
                <a:gd name="T6" fmla="*/ 1146 w 1211"/>
                <a:gd name="T7" fmla="*/ 0 h 100"/>
                <a:gd name="T8" fmla="*/ 1211 w 1211"/>
                <a:gd name="T9" fmla="*/ 100 h 100"/>
              </a:gdLst>
              <a:ahLst/>
              <a:cxnLst>
                <a:cxn ang="0">
                  <a:pos x="T0" y="T1"/>
                </a:cxn>
                <a:cxn ang="0">
                  <a:pos x="T2" y="T3"/>
                </a:cxn>
                <a:cxn ang="0">
                  <a:pos x="T4" y="T5"/>
                </a:cxn>
                <a:cxn ang="0">
                  <a:pos x="T6" y="T7"/>
                </a:cxn>
                <a:cxn ang="0">
                  <a:pos x="T8" y="T9"/>
                </a:cxn>
              </a:cxnLst>
              <a:rect l="0" t="0" r="r" b="b"/>
              <a:pathLst>
                <a:path w="1211" h="100">
                  <a:moveTo>
                    <a:pt x="1211" y="100"/>
                  </a:moveTo>
                  <a:lnTo>
                    <a:pt x="0" y="100"/>
                  </a:lnTo>
                  <a:lnTo>
                    <a:pt x="65" y="0"/>
                  </a:lnTo>
                  <a:lnTo>
                    <a:pt x="1146" y="0"/>
                  </a:lnTo>
                  <a:lnTo>
                    <a:pt x="1211" y="10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9" name="Freeform 8"/>
            <p:cNvSpPr>
              <a:spLocks/>
            </p:cNvSpPr>
            <p:nvPr/>
          </p:nvSpPr>
          <p:spPr bwMode="auto">
            <a:xfrm>
              <a:off x="4279900" y="3489325"/>
              <a:ext cx="303213" cy="304800"/>
            </a:xfrm>
            <a:custGeom>
              <a:avLst/>
              <a:gdLst>
                <a:gd name="T0" fmla="*/ 191 w 191"/>
                <a:gd name="T1" fmla="*/ 96 h 192"/>
                <a:gd name="T2" fmla="*/ 191 w 191"/>
                <a:gd name="T3" fmla="*/ 96 h 192"/>
                <a:gd name="T4" fmla="*/ 189 w 191"/>
                <a:gd name="T5" fmla="*/ 117 h 192"/>
                <a:gd name="T6" fmla="*/ 183 w 191"/>
                <a:gd name="T7" fmla="*/ 135 h 192"/>
                <a:gd name="T8" fmla="*/ 175 w 191"/>
                <a:gd name="T9" fmla="*/ 151 h 192"/>
                <a:gd name="T10" fmla="*/ 163 w 191"/>
                <a:gd name="T11" fmla="*/ 166 h 192"/>
                <a:gd name="T12" fmla="*/ 149 w 191"/>
                <a:gd name="T13" fmla="*/ 176 h 192"/>
                <a:gd name="T14" fmla="*/ 132 w 191"/>
                <a:gd name="T15" fmla="*/ 186 h 192"/>
                <a:gd name="T16" fmla="*/ 114 w 191"/>
                <a:gd name="T17" fmla="*/ 192 h 192"/>
                <a:gd name="T18" fmla="*/ 96 w 191"/>
                <a:gd name="T19" fmla="*/ 192 h 192"/>
                <a:gd name="T20" fmla="*/ 96 w 191"/>
                <a:gd name="T21" fmla="*/ 192 h 192"/>
                <a:gd name="T22" fmla="*/ 75 w 191"/>
                <a:gd name="T23" fmla="*/ 192 h 192"/>
                <a:gd name="T24" fmla="*/ 57 w 191"/>
                <a:gd name="T25" fmla="*/ 186 h 192"/>
                <a:gd name="T26" fmla="*/ 41 w 191"/>
                <a:gd name="T27" fmla="*/ 176 h 192"/>
                <a:gd name="T28" fmla="*/ 26 w 191"/>
                <a:gd name="T29" fmla="*/ 166 h 192"/>
                <a:gd name="T30" fmla="*/ 16 w 191"/>
                <a:gd name="T31" fmla="*/ 151 h 192"/>
                <a:gd name="T32" fmla="*/ 6 w 191"/>
                <a:gd name="T33" fmla="*/ 135 h 192"/>
                <a:gd name="T34" fmla="*/ 2 w 191"/>
                <a:gd name="T35" fmla="*/ 117 h 192"/>
                <a:gd name="T36" fmla="*/ 0 w 191"/>
                <a:gd name="T37" fmla="*/ 96 h 192"/>
                <a:gd name="T38" fmla="*/ 0 w 191"/>
                <a:gd name="T39" fmla="*/ 96 h 192"/>
                <a:gd name="T40" fmla="*/ 2 w 191"/>
                <a:gd name="T41" fmla="*/ 78 h 192"/>
                <a:gd name="T42" fmla="*/ 6 w 191"/>
                <a:gd name="T43" fmla="*/ 60 h 192"/>
                <a:gd name="T44" fmla="*/ 16 w 191"/>
                <a:gd name="T45" fmla="*/ 43 h 192"/>
                <a:gd name="T46" fmla="*/ 26 w 191"/>
                <a:gd name="T47" fmla="*/ 29 h 192"/>
                <a:gd name="T48" fmla="*/ 41 w 191"/>
                <a:gd name="T49" fmla="*/ 19 h 192"/>
                <a:gd name="T50" fmla="*/ 57 w 191"/>
                <a:gd name="T51" fmla="*/ 9 h 192"/>
                <a:gd name="T52" fmla="*/ 75 w 191"/>
                <a:gd name="T53" fmla="*/ 2 h 192"/>
                <a:gd name="T54" fmla="*/ 96 w 191"/>
                <a:gd name="T55" fmla="*/ 0 h 192"/>
                <a:gd name="T56" fmla="*/ 96 w 191"/>
                <a:gd name="T57" fmla="*/ 0 h 192"/>
                <a:gd name="T58" fmla="*/ 114 w 191"/>
                <a:gd name="T59" fmla="*/ 2 h 192"/>
                <a:gd name="T60" fmla="*/ 132 w 191"/>
                <a:gd name="T61" fmla="*/ 9 h 192"/>
                <a:gd name="T62" fmla="*/ 149 w 191"/>
                <a:gd name="T63" fmla="*/ 19 h 192"/>
                <a:gd name="T64" fmla="*/ 163 w 191"/>
                <a:gd name="T65" fmla="*/ 29 h 192"/>
                <a:gd name="T66" fmla="*/ 175 w 191"/>
                <a:gd name="T67" fmla="*/ 43 h 192"/>
                <a:gd name="T68" fmla="*/ 183 w 191"/>
                <a:gd name="T69" fmla="*/ 60 h 192"/>
                <a:gd name="T70" fmla="*/ 189 w 191"/>
                <a:gd name="T71" fmla="*/ 78 h 192"/>
                <a:gd name="T72" fmla="*/ 191 w 191"/>
                <a:gd name="T73" fmla="*/ 96 h 192"/>
                <a:gd name="T74" fmla="*/ 191 w 191"/>
                <a:gd name="T7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92">
                  <a:moveTo>
                    <a:pt x="191" y="96"/>
                  </a:moveTo>
                  <a:lnTo>
                    <a:pt x="191" y="96"/>
                  </a:lnTo>
                  <a:lnTo>
                    <a:pt x="189" y="117"/>
                  </a:lnTo>
                  <a:lnTo>
                    <a:pt x="183" y="135"/>
                  </a:lnTo>
                  <a:lnTo>
                    <a:pt x="175" y="151"/>
                  </a:lnTo>
                  <a:lnTo>
                    <a:pt x="163" y="166"/>
                  </a:lnTo>
                  <a:lnTo>
                    <a:pt x="149" y="176"/>
                  </a:lnTo>
                  <a:lnTo>
                    <a:pt x="132" y="186"/>
                  </a:lnTo>
                  <a:lnTo>
                    <a:pt x="114" y="192"/>
                  </a:lnTo>
                  <a:lnTo>
                    <a:pt x="96" y="192"/>
                  </a:lnTo>
                  <a:lnTo>
                    <a:pt x="96" y="192"/>
                  </a:lnTo>
                  <a:lnTo>
                    <a:pt x="75" y="192"/>
                  </a:lnTo>
                  <a:lnTo>
                    <a:pt x="57" y="186"/>
                  </a:lnTo>
                  <a:lnTo>
                    <a:pt x="41" y="176"/>
                  </a:lnTo>
                  <a:lnTo>
                    <a:pt x="26" y="166"/>
                  </a:lnTo>
                  <a:lnTo>
                    <a:pt x="16" y="151"/>
                  </a:lnTo>
                  <a:lnTo>
                    <a:pt x="6" y="135"/>
                  </a:lnTo>
                  <a:lnTo>
                    <a:pt x="2" y="117"/>
                  </a:lnTo>
                  <a:lnTo>
                    <a:pt x="0" y="96"/>
                  </a:lnTo>
                  <a:lnTo>
                    <a:pt x="0" y="96"/>
                  </a:lnTo>
                  <a:lnTo>
                    <a:pt x="2" y="78"/>
                  </a:lnTo>
                  <a:lnTo>
                    <a:pt x="6" y="60"/>
                  </a:lnTo>
                  <a:lnTo>
                    <a:pt x="16" y="43"/>
                  </a:lnTo>
                  <a:lnTo>
                    <a:pt x="26" y="29"/>
                  </a:lnTo>
                  <a:lnTo>
                    <a:pt x="41" y="19"/>
                  </a:lnTo>
                  <a:lnTo>
                    <a:pt x="57" y="9"/>
                  </a:lnTo>
                  <a:lnTo>
                    <a:pt x="75" y="2"/>
                  </a:lnTo>
                  <a:lnTo>
                    <a:pt x="96" y="0"/>
                  </a:lnTo>
                  <a:lnTo>
                    <a:pt x="96" y="0"/>
                  </a:lnTo>
                  <a:lnTo>
                    <a:pt x="114" y="2"/>
                  </a:lnTo>
                  <a:lnTo>
                    <a:pt x="132" y="9"/>
                  </a:lnTo>
                  <a:lnTo>
                    <a:pt x="149" y="19"/>
                  </a:lnTo>
                  <a:lnTo>
                    <a:pt x="163" y="29"/>
                  </a:lnTo>
                  <a:lnTo>
                    <a:pt x="175" y="43"/>
                  </a:lnTo>
                  <a:lnTo>
                    <a:pt x="183" y="60"/>
                  </a:lnTo>
                  <a:lnTo>
                    <a:pt x="189" y="78"/>
                  </a:lnTo>
                  <a:lnTo>
                    <a:pt x="191" y="96"/>
                  </a:lnTo>
                  <a:lnTo>
                    <a:pt x="191" y="96"/>
                  </a:lnTo>
                  <a:close/>
                </a:path>
              </a:pathLst>
            </a:custGeom>
            <a:ln>
              <a:headEnd/>
              <a:tailEnd/>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2" name="Freeform 9"/>
            <p:cNvSpPr>
              <a:spLocks/>
            </p:cNvSpPr>
            <p:nvPr/>
          </p:nvSpPr>
          <p:spPr bwMode="auto">
            <a:xfrm>
              <a:off x="2582863" y="3557588"/>
              <a:ext cx="3681413" cy="388938"/>
            </a:xfrm>
            <a:custGeom>
              <a:avLst/>
              <a:gdLst>
                <a:gd name="T0" fmla="*/ 2221 w 2319"/>
                <a:gd name="T1" fmla="*/ 0 h 245"/>
                <a:gd name="T2" fmla="*/ 106 w 2319"/>
                <a:gd name="T3" fmla="*/ 2 h 245"/>
                <a:gd name="T4" fmla="*/ 83 w 2319"/>
                <a:gd name="T5" fmla="*/ 8 h 245"/>
                <a:gd name="T6" fmla="*/ 47 w 2319"/>
                <a:gd name="T7" fmla="*/ 29 h 245"/>
                <a:gd name="T8" fmla="*/ 18 w 2319"/>
                <a:gd name="T9" fmla="*/ 59 h 245"/>
                <a:gd name="T10" fmla="*/ 2 w 2319"/>
                <a:gd name="T11" fmla="*/ 100 h 245"/>
                <a:gd name="T12" fmla="*/ 0 w 2319"/>
                <a:gd name="T13" fmla="*/ 123 h 245"/>
                <a:gd name="T14" fmla="*/ 2 w 2319"/>
                <a:gd name="T15" fmla="*/ 149 h 245"/>
                <a:gd name="T16" fmla="*/ 20 w 2319"/>
                <a:gd name="T17" fmla="*/ 192 h 245"/>
                <a:gd name="T18" fmla="*/ 55 w 2319"/>
                <a:gd name="T19" fmla="*/ 225 h 245"/>
                <a:gd name="T20" fmla="*/ 98 w 2319"/>
                <a:gd name="T21" fmla="*/ 243 h 245"/>
                <a:gd name="T22" fmla="*/ 122 w 2319"/>
                <a:gd name="T23" fmla="*/ 245 h 245"/>
                <a:gd name="T24" fmla="*/ 134 w 2319"/>
                <a:gd name="T25" fmla="*/ 245 h 245"/>
                <a:gd name="T26" fmla="*/ 169 w 2319"/>
                <a:gd name="T27" fmla="*/ 237 h 245"/>
                <a:gd name="T28" fmla="*/ 208 w 2319"/>
                <a:gd name="T29" fmla="*/ 210 h 245"/>
                <a:gd name="T30" fmla="*/ 234 w 2319"/>
                <a:gd name="T31" fmla="*/ 172 h 245"/>
                <a:gd name="T32" fmla="*/ 245 w 2319"/>
                <a:gd name="T33" fmla="*/ 137 h 245"/>
                <a:gd name="T34" fmla="*/ 245 w 2319"/>
                <a:gd name="T35" fmla="*/ 123 h 245"/>
                <a:gd name="T36" fmla="*/ 2076 w 2319"/>
                <a:gd name="T37" fmla="*/ 106 h 245"/>
                <a:gd name="T38" fmla="*/ 2074 w 2319"/>
                <a:gd name="T39" fmla="*/ 123 h 245"/>
                <a:gd name="T40" fmla="*/ 2074 w 2319"/>
                <a:gd name="T41" fmla="*/ 137 h 245"/>
                <a:gd name="T42" fmla="*/ 2085 w 2319"/>
                <a:gd name="T43" fmla="*/ 172 h 245"/>
                <a:gd name="T44" fmla="*/ 2111 w 2319"/>
                <a:gd name="T45" fmla="*/ 210 h 245"/>
                <a:gd name="T46" fmla="*/ 2150 w 2319"/>
                <a:gd name="T47" fmla="*/ 237 h 245"/>
                <a:gd name="T48" fmla="*/ 2185 w 2319"/>
                <a:gd name="T49" fmla="*/ 245 h 245"/>
                <a:gd name="T50" fmla="*/ 2197 w 2319"/>
                <a:gd name="T51" fmla="*/ 245 h 245"/>
                <a:gd name="T52" fmla="*/ 2221 w 2319"/>
                <a:gd name="T53" fmla="*/ 243 h 245"/>
                <a:gd name="T54" fmla="*/ 2266 w 2319"/>
                <a:gd name="T55" fmla="*/ 225 h 245"/>
                <a:gd name="T56" fmla="*/ 2299 w 2319"/>
                <a:gd name="T57" fmla="*/ 192 h 245"/>
                <a:gd name="T58" fmla="*/ 2317 w 2319"/>
                <a:gd name="T59" fmla="*/ 149 h 245"/>
                <a:gd name="T60" fmla="*/ 2319 w 2319"/>
                <a:gd name="T61" fmla="*/ 123 h 245"/>
                <a:gd name="T62" fmla="*/ 2317 w 2319"/>
                <a:gd name="T63" fmla="*/ 102 h 245"/>
                <a:gd name="T64" fmla="*/ 2303 w 2319"/>
                <a:gd name="T65" fmla="*/ 63 h 245"/>
                <a:gd name="T66" fmla="*/ 2276 w 2319"/>
                <a:gd name="T67" fmla="*/ 31 h 245"/>
                <a:gd name="T68" fmla="*/ 2242 w 2319"/>
                <a:gd name="T69" fmla="*/ 10 h 245"/>
                <a:gd name="T70" fmla="*/ 2221 w 2319"/>
                <a:gd name="T71" fmla="*/ 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9" h="245">
                  <a:moveTo>
                    <a:pt x="2221" y="4"/>
                  </a:moveTo>
                  <a:lnTo>
                    <a:pt x="2221" y="0"/>
                  </a:lnTo>
                  <a:lnTo>
                    <a:pt x="106" y="0"/>
                  </a:lnTo>
                  <a:lnTo>
                    <a:pt x="106" y="2"/>
                  </a:lnTo>
                  <a:lnTo>
                    <a:pt x="106" y="2"/>
                  </a:lnTo>
                  <a:lnTo>
                    <a:pt x="83" y="8"/>
                  </a:lnTo>
                  <a:lnTo>
                    <a:pt x="65" y="17"/>
                  </a:lnTo>
                  <a:lnTo>
                    <a:pt x="47" y="29"/>
                  </a:lnTo>
                  <a:lnTo>
                    <a:pt x="30" y="43"/>
                  </a:lnTo>
                  <a:lnTo>
                    <a:pt x="18" y="59"/>
                  </a:lnTo>
                  <a:lnTo>
                    <a:pt x="8" y="80"/>
                  </a:lnTo>
                  <a:lnTo>
                    <a:pt x="2" y="100"/>
                  </a:lnTo>
                  <a:lnTo>
                    <a:pt x="0" y="123"/>
                  </a:lnTo>
                  <a:lnTo>
                    <a:pt x="0" y="123"/>
                  </a:lnTo>
                  <a:lnTo>
                    <a:pt x="0" y="137"/>
                  </a:lnTo>
                  <a:lnTo>
                    <a:pt x="2" y="149"/>
                  </a:lnTo>
                  <a:lnTo>
                    <a:pt x="10" y="172"/>
                  </a:lnTo>
                  <a:lnTo>
                    <a:pt x="20" y="192"/>
                  </a:lnTo>
                  <a:lnTo>
                    <a:pt x="37" y="210"/>
                  </a:lnTo>
                  <a:lnTo>
                    <a:pt x="55" y="225"/>
                  </a:lnTo>
                  <a:lnTo>
                    <a:pt x="75" y="237"/>
                  </a:lnTo>
                  <a:lnTo>
                    <a:pt x="98" y="243"/>
                  </a:lnTo>
                  <a:lnTo>
                    <a:pt x="110" y="245"/>
                  </a:lnTo>
                  <a:lnTo>
                    <a:pt x="122" y="245"/>
                  </a:lnTo>
                  <a:lnTo>
                    <a:pt x="122" y="245"/>
                  </a:lnTo>
                  <a:lnTo>
                    <a:pt x="134" y="245"/>
                  </a:lnTo>
                  <a:lnTo>
                    <a:pt x="147" y="243"/>
                  </a:lnTo>
                  <a:lnTo>
                    <a:pt x="169" y="237"/>
                  </a:lnTo>
                  <a:lnTo>
                    <a:pt x="192" y="225"/>
                  </a:lnTo>
                  <a:lnTo>
                    <a:pt x="208" y="210"/>
                  </a:lnTo>
                  <a:lnTo>
                    <a:pt x="224" y="192"/>
                  </a:lnTo>
                  <a:lnTo>
                    <a:pt x="234" y="172"/>
                  </a:lnTo>
                  <a:lnTo>
                    <a:pt x="243" y="149"/>
                  </a:lnTo>
                  <a:lnTo>
                    <a:pt x="245" y="137"/>
                  </a:lnTo>
                  <a:lnTo>
                    <a:pt x="245" y="123"/>
                  </a:lnTo>
                  <a:lnTo>
                    <a:pt x="245" y="123"/>
                  </a:lnTo>
                  <a:lnTo>
                    <a:pt x="243" y="106"/>
                  </a:lnTo>
                  <a:lnTo>
                    <a:pt x="2076" y="106"/>
                  </a:lnTo>
                  <a:lnTo>
                    <a:pt x="2076" y="106"/>
                  </a:lnTo>
                  <a:lnTo>
                    <a:pt x="2074" y="123"/>
                  </a:lnTo>
                  <a:lnTo>
                    <a:pt x="2074" y="123"/>
                  </a:lnTo>
                  <a:lnTo>
                    <a:pt x="2074" y="137"/>
                  </a:lnTo>
                  <a:lnTo>
                    <a:pt x="2076" y="149"/>
                  </a:lnTo>
                  <a:lnTo>
                    <a:pt x="2085" y="172"/>
                  </a:lnTo>
                  <a:lnTo>
                    <a:pt x="2095" y="192"/>
                  </a:lnTo>
                  <a:lnTo>
                    <a:pt x="2111" y="210"/>
                  </a:lnTo>
                  <a:lnTo>
                    <a:pt x="2129" y="225"/>
                  </a:lnTo>
                  <a:lnTo>
                    <a:pt x="2150" y="237"/>
                  </a:lnTo>
                  <a:lnTo>
                    <a:pt x="2172" y="243"/>
                  </a:lnTo>
                  <a:lnTo>
                    <a:pt x="2185" y="245"/>
                  </a:lnTo>
                  <a:lnTo>
                    <a:pt x="2197" y="245"/>
                  </a:lnTo>
                  <a:lnTo>
                    <a:pt x="2197" y="245"/>
                  </a:lnTo>
                  <a:lnTo>
                    <a:pt x="2209" y="245"/>
                  </a:lnTo>
                  <a:lnTo>
                    <a:pt x="2221" y="243"/>
                  </a:lnTo>
                  <a:lnTo>
                    <a:pt x="2244" y="237"/>
                  </a:lnTo>
                  <a:lnTo>
                    <a:pt x="2266" y="225"/>
                  </a:lnTo>
                  <a:lnTo>
                    <a:pt x="2282" y="210"/>
                  </a:lnTo>
                  <a:lnTo>
                    <a:pt x="2299" y="192"/>
                  </a:lnTo>
                  <a:lnTo>
                    <a:pt x="2309" y="172"/>
                  </a:lnTo>
                  <a:lnTo>
                    <a:pt x="2317" y="149"/>
                  </a:lnTo>
                  <a:lnTo>
                    <a:pt x="2319" y="137"/>
                  </a:lnTo>
                  <a:lnTo>
                    <a:pt x="2319" y="123"/>
                  </a:lnTo>
                  <a:lnTo>
                    <a:pt x="2319" y="123"/>
                  </a:lnTo>
                  <a:lnTo>
                    <a:pt x="2317" y="102"/>
                  </a:lnTo>
                  <a:lnTo>
                    <a:pt x="2311" y="82"/>
                  </a:lnTo>
                  <a:lnTo>
                    <a:pt x="2303" y="63"/>
                  </a:lnTo>
                  <a:lnTo>
                    <a:pt x="2291" y="45"/>
                  </a:lnTo>
                  <a:lnTo>
                    <a:pt x="2276" y="31"/>
                  </a:lnTo>
                  <a:lnTo>
                    <a:pt x="2260" y="19"/>
                  </a:lnTo>
                  <a:lnTo>
                    <a:pt x="2242" y="10"/>
                  </a:lnTo>
                  <a:lnTo>
                    <a:pt x="2221" y="4"/>
                  </a:lnTo>
                  <a:lnTo>
                    <a:pt x="2221" y="4"/>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3" name="Rectangle 10"/>
            <p:cNvSpPr>
              <a:spLocks noChangeArrowheads="1"/>
            </p:cNvSpPr>
            <p:nvPr/>
          </p:nvSpPr>
          <p:spPr bwMode="auto">
            <a:xfrm>
              <a:off x="4316639" y="3725863"/>
              <a:ext cx="246063" cy="2168525"/>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 name="Rectangle 11"/>
            <p:cNvSpPr>
              <a:spLocks noChangeArrowheads="1"/>
            </p:cNvSpPr>
            <p:nvPr/>
          </p:nvSpPr>
          <p:spPr bwMode="auto">
            <a:xfrm>
              <a:off x="4114800" y="5932488"/>
              <a:ext cx="630238" cy="112713"/>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5" name="Freeform 12"/>
            <p:cNvSpPr>
              <a:spLocks/>
            </p:cNvSpPr>
            <p:nvPr/>
          </p:nvSpPr>
          <p:spPr bwMode="auto">
            <a:xfrm>
              <a:off x="3751263" y="6088063"/>
              <a:ext cx="1344613" cy="142875"/>
            </a:xfrm>
            <a:custGeom>
              <a:avLst/>
              <a:gdLst>
                <a:gd name="T0" fmla="*/ 847 w 847"/>
                <a:gd name="T1" fmla="*/ 90 h 90"/>
                <a:gd name="T2" fmla="*/ 0 w 847"/>
                <a:gd name="T3" fmla="*/ 90 h 90"/>
                <a:gd name="T4" fmla="*/ 33 w 847"/>
                <a:gd name="T5" fmla="*/ 0 h 90"/>
                <a:gd name="T6" fmla="*/ 814 w 847"/>
                <a:gd name="T7" fmla="*/ 0 h 90"/>
                <a:gd name="T8" fmla="*/ 847 w 847"/>
                <a:gd name="T9" fmla="*/ 90 h 90"/>
              </a:gdLst>
              <a:ahLst/>
              <a:cxnLst>
                <a:cxn ang="0">
                  <a:pos x="T0" y="T1"/>
                </a:cxn>
                <a:cxn ang="0">
                  <a:pos x="T2" y="T3"/>
                </a:cxn>
                <a:cxn ang="0">
                  <a:pos x="T4" y="T5"/>
                </a:cxn>
                <a:cxn ang="0">
                  <a:pos x="T6" y="T7"/>
                </a:cxn>
                <a:cxn ang="0">
                  <a:pos x="T8" y="T9"/>
                </a:cxn>
              </a:cxnLst>
              <a:rect l="0" t="0" r="r" b="b"/>
              <a:pathLst>
                <a:path w="847" h="90">
                  <a:moveTo>
                    <a:pt x="847" y="90"/>
                  </a:moveTo>
                  <a:lnTo>
                    <a:pt x="0" y="90"/>
                  </a:lnTo>
                  <a:lnTo>
                    <a:pt x="33" y="0"/>
                  </a:lnTo>
                  <a:lnTo>
                    <a:pt x="814" y="0"/>
                  </a:lnTo>
                  <a:lnTo>
                    <a:pt x="847" y="9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 name="Freeform 13"/>
            <p:cNvSpPr>
              <a:spLocks/>
            </p:cNvSpPr>
            <p:nvPr/>
          </p:nvSpPr>
          <p:spPr bwMode="auto">
            <a:xfrm>
              <a:off x="3349625" y="6256338"/>
              <a:ext cx="2098675" cy="230188"/>
            </a:xfrm>
            <a:custGeom>
              <a:avLst/>
              <a:gdLst>
                <a:gd name="T0" fmla="*/ 1322 w 1322"/>
                <a:gd name="T1" fmla="*/ 145 h 145"/>
                <a:gd name="T2" fmla="*/ 0 w 1322"/>
                <a:gd name="T3" fmla="*/ 145 h 145"/>
                <a:gd name="T4" fmla="*/ 49 w 1322"/>
                <a:gd name="T5" fmla="*/ 0 h 145"/>
                <a:gd name="T6" fmla="*/ 1257 w 1322"/>
                <a:gd name="T7" fmla="*/ 0 h 145"/>
                <a:gd name="T8" fmla="*/ 1322 w 1322"/>
                <a:gd name="T9" fmla="*/ 145 h 145"/>
              </a:gdLst>
              <a:ahLst/>
              <a:cxnLst>
                <a:cxn ang="0">
                  <a:pos x="T0" y="T1"/>
                </a:cxn>
                <a:cxn ang="0">
                  <a:pos x="T2" y="T3"/>
                </a:cxn>
                <a:cxn ang="0">
                  <a:pos x="T4" y="T5"/>
                </a:cxn>
                <a:cxn ang="0">
                  <a:pos x="T6" y="T7"/>
                </a:cxn>
                <a:cxn ang="0">
                  <a:pos x="T8" y="T9"/>
                </a:cxn>
              </a:cxnLst>
              <a:rect l="0" t="0" r="r" b="b"/>
              <a:pathLst>
                <a:path w="1322" h="145">
                  <a:moveTo>
                    <a:pt x="1322" y="145"/>
                  </a:moveTo>
                  <a:lnTo>
                    <a:pt x="0" y="145"/>
                  </a:lnTo>
                  <a:lnTo>
                    <a:pt x="49" y="0"/>
                  </a:lnTo>
                  <a:lnTo>
                    <a:pt x="1257" y="0"/>
                  </a:lnTo>
                  <a:lnTo>
                    <a:pt x="1322" y="145"/>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7" name="Freeform 14"/>
            <p:cNvSpPr>
              <a:spLocks/>
            </p:cNvSpPr>
            <p:nvPr/>
          </p:nvSpPr>
          <p:spPr bwMode="auto">
            <a:xfrm>
              <a:off x="5476649" y="3952875"/>
              <a:ext cx="539750" cy="1020763"/>
            </a:xfrm>
            <a:custGeom>
              <a:avLst/>
              <a:gdLst>
                <a:gd name="T0" fmla="*/ 297 w 340"/>
                <a:gd name="T1" fmla="*/ 0 h 643"/>
                <a:gd name="T2" fmla="*/ 297 w 340"/>
                <a:gd name="T3" fmla="*/ 0 h 643"/>
                <a:gd name="T4" fmla="*/ 302 w 340"/>
                <a:gd name="T5" fmla="*/ 4 h 643"/>
                <a:gd name="T6" fmla="*/ 310 w 340"/>
                <a:gd name="T7" fmla="*/ 12 h 643"/>
                <a:gd name="T8" fmla="*/ 322 w 340"/>
                <a:gd name="T9" fmla="*/ 19 h 643"/>
                <a:gd name="T10" fmla="*/ 330 w 340"/>
                <a:gd name="T11" fmla="*/ 23 h 643"/>
                <a:gd name="T12" fmla="*/ 340 w 340"/>
                <a:gd name="T13" fmla="*/ 23 h 643"/>
                <a:gd name="T14" fmla="*/ 53 w 340"/>
                <a:gd name="T15" fmla="*/ 643 h 643"/>
                <a:gd name="T16" fmla="*/ 0 w 340"/>
                <a:gd name="T17" fmla="*/ 643 h 643"/>
                <a:gd name="T18" fmla="*/ 297 w 340"/>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643">
                  <a:moveTo>
                    <a:pt x="297" y="0"/>
                  </a:moveTo>
                  <a:lnTo>
                    <a:pt x="297" y="0"/>
                  </a:lnTo>
                  <a:lnTo>
                    <a:pt x="302" y="4"/>
                  </a:lnTo>
                  <a:lnTo>
                    <a:pt x="310" y="12"/>
                  </a:lnTo>
                  <a:lnTo>
                    <a:pt x="322" y="19"/>
                  </a:lnTo>
                  <a:lnTo>
                    <a:pt x="330" y="23"/>
                  </a:lnTo>
                  <a:lnTo>
                    <a:pt x="340" y="23"/>
                  </a:lnTo>
                  <a:lnTo>
                    <a:pt x="53" y="643"/>
                  </a:lnTo>
                  <a:lnTo>
                    <a:pt x="0" y="643"/>
                  </a:lnTo>
                  <a:lnTo>
                    <a:pt x="297" y="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 name="Freeform 15"/>
            <p:cNvSpPr>
              <a:spLocks/>
            </p:cNvSpPr>
            <p:nvPr/>
          </p:nvSpPr>
          <p:spPr bwMode="auto">
            <a:xfrm>
              <a:off x="2190750" y="3952875"/>
              <a:ext cx="541338" cy="1020763"/>
            </a:xfrm>
            <a:custGeom>
              <a:avLst/>
              <a:gdLst>
                <a:gd name="T0" fmla="*/ 298 w 341"/>
                <a:gd name="T1" fmla="*/ 0 h 643"/>
                <a:gd name="T2" fmla="*/ 298 w 341"/>
                <a:gd name="T3" fmla="*/ 0 h 643"/>
                <a:gd name="T4" fmla="*/ 300 w 341"/>
                <a:gd name="T5" fmla="*/ 4 h 643"/>
                <a:gd name="T6" fmla="*/ 308 w 341"/>
                <a:gd name="T7" fmla="*/ 12 h 643"/>
                <a:gd name="T8" fmla="*/ 322 w 341"/>
                <a:gd name="T9" fmla="*/ 19 h 643"/>
                <a:gd name="T10" fmla="*/ 330 w 341"/>
                <a:gd name="T11" fmla="*/ 23 h 643"/>
                <a:gd name="T12" fmla="*/ 341 w 341"/>
                <a:gd name="T13" fmla="*/ 23 h 643"/>
                <a:gd name="T14" fmla="*/ 53 w 341"/>
                <a:gd name="T15" fmla="*/ 643 h 643"/>
                <a:gd name="T16" fmla="*/ 0 w 341"/>
                <a:gd name="T17" fmla="*/ 643 h 643"/>
                <a:gd name="T18" fmla="*/ 298 w 341"/>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643">
                  <a:moveTo>
                    <a:pt x="298" y="0"/>
                  </a:moveTo>
                  <a:lnTo>
                    <a:pt x="298" y="0"/>
                  </a:lnTo>
                  <a:lnTo>
                    <a:pt x="300" y="4"/>
                  </a:lnTo>
                  <a:lnTo>
                    <a:pt x="308" y="12"/>
                  </a:lnTo>
                  <a:lnTo>
                    <a:pt x="322" y="19"/>
                  </a:lnTo>
                  <a:lnTo>
                    <a:pt x="330" y="23"/>
                  </a:lnTo>
                  <a:lnTo>
                    <a:pt x="341" y="23"/>
                  </a:lnTo>
                  <a:lnTo>
                    <a:pt x="53" y="643"/>
                  </a:lnTo>
                  <a:lnTo>
                    <a:pt x="0" y="643"/>
                  </a:lnTo>
                  <a:lnTo>
                    <a:pt x="298" y="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 name="Freeform 16"/>
            <p:cNvSpPr>
              <a:spLocks/>
            </p:cNvSpPr>
            <p:nvPr/>
          </p:nvSpPr>
          <p:spPr bwMode="auto">
            <a:xfrm>
              <a:off x="6094186" y="3975100"/>
              <a:ext cx="550863" cy="1004888"/>
            </a:xfrm>
            <a:custGeom>
              <a:avLst/>
              <a:gdLst>
                <a:gd name="T0" fmla="*/ 0 w 347"/>
                <a:gd name="T1" fmla="*/ 17 h 633"/>
                <a:gd name="T2" fmla="*/ 0 w 347"/>
                <a:gd name="T3" fmla="*/ 17 h 633"/>
                <a:gd name="T4" fmla="*/ 8 w 347"/>
                <a:gd name="T5" fmla="*/ 17 h 633"/>
                <a:gd name="T6" fmla="*/ 25 w 347"/>
                <a:gd name="T7" fmla="*/ 15 h 633"/>
                <a:gd name="T8" fmla="*/ 41 w 347"/>
                <a:gd name="T9" fmla="*/ 11 h 633"/>
                <a:gd name="T10" fmla="*/ 47 w 347"/>
                <a:gd name="T11" fmla="*/ 7 h 633"/>
                <a:gd name="T12" fmla="*/ 51 w 347"/>
                <a:gd name="T13" fmla="*/ 0 h 633"/>
                <a:gd name="T14" fmla="*/ 347 w 347"/>
                <a:gd name="T15" fmla="*/ 633 h 633"/>
                <a:gd name="T16" fmla="*/ 290 w 347"/>
                <a:gd name="T17" fmla="*/ 633 h 633"/>
                <a:gd name="T18" fmla="*/ 0 w 347"/>
                <a:gd name="T19"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633">
                  <a:moveTo>
                    <a:pt x="0" y="17"/>
                  </a:moveTo>
                  <a:lnTo>
                    <a:pt x="0" y="17"/>
                  </a:lnTo>
                  <a:lnTo>
                    <a:pt x="8" y="17"/>
                  </a:lnTo>
                  <a:lnTo>
                    <a:pt x="25" y="15"/>
                  </a:lnTo>
                  <a:lnTo>
                    <a:pt x="41" y="11"/>
                  </a:lnTo>
                  <a:lnTo>
                    <a:pt x="47" y="7"/>
                  </a:lnTo>
                  <a:lnTo>
                    <a:pt x="51" y="0"/>
                  </a:lnTo>
                  <a:lnTo>
                    <a:pt x="347" y="633"/>
                  </a:lnTo>
                  <a:lnTo>
                    <a:pt x="290" y="633"/>
                  </a:lnTo>
                  <a:lnTo>
                    <a:pt x="0" y="17"/>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0" name="Freeform 17"/>
            <p:cNvSpPr>
              <a:spLocks/>
            </p:cNvSpPr>
            <p:nvPr/>
          </p:nvSpPr>
          <p:spPr bwMode="auto">
            <a:xfrm>
              <a:off x="2816225" y="3959225"/>
              <a:ext cx="549275" cy="1004888"/>
            </a:xfrm>
            <a:custGeom>
              <a:avLst/>
              <a:gdLst>
                <a:gd name="T0" fmla="*/ 0 w 346"/>
                <a:gd name="T1" fmla="*/ 17 h 633"/>
                <a:gd name="T2" fmla="*/ 0 w 346"/>
                <a:gd name="T3" fmla="*/ 17 h 633"/>
                <a:gd name="T4" fmla="*/ 6 w 346"/>
                <a:gd name="T5" fmla="*/ 17 h 633"/>
                <a:gd name="T6" fmla="*/ 22 w 346"/>
                <a:gd name="T7" fmla="*/ 15 h 633"/>
                <a:gd name="T8" fmla="*/ 40 w 346"/>
                <a:gd name="T9" fmla="*/ 10 h 633"/>
                <a:gd name="T10" fmla="*/ 47 w 346"/>
                <a:gd name="T11" fmla="*/ 6 h 633"/>
                <a:gd name="T12" fmla="*/ 51 w 346"/>
                <a:gd name="T13" fmla="*/ 0 h 633"/>
                <a:gd name="T14" fmla="*/ 346 w 346"/>
                <a:gd name="T15" fmla="*/ 633 h 633"/>
                <a:gd name="T16" fmla="*/ 289 w 346"/>
                <a:gd name="T17" fmla="*/ 633 h 633"/>
                <a:gd name="T18" fmla="*/ 0 w 346"/>
                <a:gd name="T19"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633">
                  <a:moveTo>
                    <a:pt x="0" y="17"/>
                  </a:moveTo>
                  <a:lnTo>
                    <a:pt x="0" y="17"/>
                  </a:lnTo>
                  <a:lnTo>
                    <a:pt x="6" y="17"/>
                  </a:lnTo>
                  <a:lnTo>
                    <a:pt x="22" y="15"/>
                  </a:lnTo>
                  <a:lnTo>
                    <a:pt x="40" y="10"/>
                  </a:lnTo>
                  <a:lnTo>
                    <a:pt x="47" y="6"/>
                  </a:lnTo>
                  <a:lnTo>
                    <a:pt x="51" y="0"/>
                  </a:lnTo>
                  <a:lnTo>
                    <a:pt x="346" y="633"/>
                  </a:lnTo>
                  <a:lnTo>
                    <a:pt x="289" y="633"/>
                  </a:lnTo>
                  <a:lnTo>
                    <a:pt x="0" y="17"/>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134149" name="Text Box 5"/>
          <p:cNvSpPr txBox="1">
            <a:spLocks noChangeArrowheads="1"/>
          </p:cNvSpPr>
          <p:nvPr/>
        </p:nvSpPr>
        <p:spPr bwMode="auto">
          <a:xfrm>
            <a:off x="1543219" y="4748955"/>
            <a:ext cx="2479625" cy="970478"/>
          </a:xfrm>
          <a:prstGeom prst="roundRect">
            <a:avLst/>
          </a:prstGeom>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lnSpc>
                <a:spcPct val="85000"/>
              </a:lnSpc>
            </a:pPr>
            <a:r>
              <a:rPr lang="es-MX" sz="2000" b="1" dirty="0" smtClean="0">
                <a:solidFill>
                  <a:prstClr val="white"/>
                </a:solidFill>
              </a:rPr>
              <a:t>Alivio del dolor</a:t>
            </a:r>
          </a:p>
          <a:p>
            <a:pPr algn="ctr">
              <a:lnSpc>
                <a:spcPct val="85000"/>
              </a:lnSpc>
            </a:pPr>
            <a:r>
              <a:rPr lang="es-MX" sz="2000" b="1" dirty="0" smtClean="0">
                <a:solidFill>
                  <a:prstClr val="white"/>
                </a:solidFill>
              </a:rPr>
              <a:t>Mejoría de la función</a:t>
            </a:r>
            <a:endParaRPr lang="es-MX" sz="2000" b="1" dirty="0">
              <a:solidFill>
                <a:prstClr val="white"/>
              </a:solidFill>
            </a:endParaRPr>
          </a:p>
        </p:txBody>
      </p:sp>
      <p:sp>
        <p:nvSpPr>
          <p:cNvPr id="134151" name="Text Box 7"/>
          <p:cNvSpPr txBox="1">
            <a:spLocks noChangeArrowheads="1"/>
          </p:cNvSpPr>
          <p:nvPr/>
        </p:nvSpPr>
        <p:spPr bwMode="auto">
          <a:xfrm>
            <a:off x="4930262" y="4933668"/>
            <a:ext cx="2448272" cy="394150"/>
          </a:xfrm>
          <a:prstGeom prst="roundRect">
            <a:avLst/>
          </a:prstGeom>
          <a:ln/>
          <a:extLst/>
        </p:spPr>
        <p:style>
          <a:lnRef idx="1">
            <a:schemeClr val="accent3"/>
          </a:lnRef>
          <a:fillRef idx="3">
            <a:schemeClr val="accent3"/>
          </a:fillRef>
          <a:effectRef idx="2">
            <a:schemeClr val="accent3"/>
          </a:effectRef>
          <a:fontRef idx="minor">
            <a:schemeClr val="lt1"/>
          </a:fontRef>
        </p:style>
        <p:txBody>
          <a:bodyPr wrap="square">
            <a:spAutoFit/>
          </a:bodyPr>
          <a:lstStyle/>
          <a:p>
            <a:pPr algn="ctr">
              <a:lnSpc>
                <a:spcPct val="85000"/>
              </a:lnSpc>
            </a:pPr>
            <a:r>
              <a:rPr lang="es-MX" sz="2000" b="1" dirty="0" smtClean="0">
                <a:solidFill>
                  <a:prstClr val="white"/>
                </a:solidFill>
              </a:rPr>
              <a:t>Efectos Adversos</a:t>
            </a:r>
            <a:endParaRPr lang="es-MX" sz="2000" b="1" dirty="0">
              <a:solidFill>
                <a:prstClr val="white"/>
              </a:solidFill>
            </a:endParaRPr>
          </a:p>
        </p:txBody>
      </p:sp>
    </p:spTree>
    <p:extLst>
      <p:ext uri="{BB962C8B-B14F-4D97-AF65-F5344CB8AC3E}">
        <p14:creationId xmlns:p14="http://schemas.microsoft.com/office/powerpoint/2010/main" val="4049440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ru-RU">
              <a:solidFill>
                <a:prstClr val="white"/>
              </a:solidFill>
            </a:endParaRPr>
          </a:p>
        </p:txBody>
      </p:sp>
      <p:sp>
        <p:nvSpPr>
          <p:cNvPr id="43026" name="Rectangle 18"/>
          <p:cNvSpPr>
            <a:spLocks noGrp="1" noChangeArrowheads="1"/>
          </p:cNvSpPr>
          <p:nvPr>
            <p:ph type="title" idx="4294967295"/>
          </p:nvPr>
        </p:nvSpPr>
        <p:spPr>
          <a:xfrm>
            <a:off x="457200" y="293482"/>
            <a:ext cx="8229600" cy="1143000"/>
          </a:xfrm>
        </p:spPr>
        <p:txBody>
          <a:bodyPr vert="horz" lIns="91440" tIns="45720" rIns="91440" bIns="45720" rtlCol="0" anchor="ctr">
            <a:normAutofit/>
          </a:bodyPr>
          <a:lstStyle/>
          <a:p>
            <a:pPr>
              <a:lnSpc>
                <a:spcPct val="85000"/>
              </a:lnSpc>
            </a:pPr>
            <a:r>
              <a:rPr lang="es-MX" sz="3600" dirty="0" smtClean="0"/>
              <a:t>Tratamiento multimodal del dolor basado en un enfoque </a:t>
            </a:r>
            <a:r>
              <a:rPr lang="es-MX" sz="3600" dirty="0" err="1" smtClean="0"/>
              <a:t>bio</a:t>
            </a:r>
            <a:r>
              <a:rPr lang="es-MX" sz="3600" dirty="0" smtClean="0"/>
              <a:t>-psicosocial</a:t>
            </a:r>
            <a:endParaRPr lang="es-MX" sz="3600" dirty="0"/>
          </a:p>
        </p:txBody>
      </p:sp>
      <p:sp>
        <p:nvSpPr>
          <p:cNvPr id="3" name="Puzzle3"/>
          <p:cNvSpPr>
            <a:spLocks noEditPoints="1" noChangeArrowheads="1"/>
          </p:cNvSpPr>
          <p:nvPr/>
        </p:nvSpPr>
        <p:spPr bwMode="auto">
          <a:xfrm>
            <a:off x="3347864" y="1412776"/>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a:solidFill>
                <a:prstClr val="black"/>
              </a:solidFill>
            </a:endParaRPr>
          </a:p>
        </p:txBody>
      </p:sp>
      <p:sp>
        <p:nvSpPr>
          <p:cNvPr id="4"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sz="900" dirty="0">
              <a:solidFill>
                <a:prstClr val="black"/>
              </a:solidFill>
            </a:endParaRPr>
          </a:p>
        </p:txBody>
      </p:sp>
      <p:sp>
        <p:nvSpPr>
          <p:cNvPr id="5"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6" name="Puzzle1"/>
          <p:cNvSpPr>
            <a:spLocks noEditPoints="1" noChangeArrowheads="1"/>
          </p:cNvSpPr>
          <p:nvPr/>
        </p:nvSpPr>
        <p:spPr bwMode="auto">
          <a:xfrm>
            <a:off x="390060"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23" name="Puzzle1"/>
          <p:cNvSpPr>
            <a:spLocks noEditPoints="1" noChangeArrowheads="1"/>
          </p:cNvSpPr>
          <p:nvPr/>
        </p:nvSpPr>
        <p:spPr bwMode="auto">
          <a:xfrm>
            <a:off x="4801058" y="208170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smtClean="0">
              <a:solidFill>
                <a:prstClr val="white"/>
              </a:solidFill>
            </a:endParaRPr>
          </a:p>
          <a:p>
            <a:pPr algn="ctr"/>
            <a:endParaRPr lang="en-CA" dirty="0">
              <a:solidFill>
                <a:prstClr val="white"/>
              </a:solidFill>
            </a:endParaRPr>
          </a:p>
        </p:txBody>
      </p:sp>
      <p:sp>
        <p:nvSpPr>
          <p:cNvPr id="24" name="Puzzle4"/>
          <p:cNvSpPr>
            <a:spLocks noEditPoints="1" noChangeArrowheads="1"/>
          </p:cNvSpPr>
          <p:nvPr/>
        </p:nvSpPr>
        <p:spPr bwMode="auto">
          <a:xfrm>
            <a:off x="5618958" y="2985655"/>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25" name="Puzzle3"/>
          <p:cNvSpPr>
            <a:spLocks noEditPoints="1" noChangeArrowheads="1"/>
          </p:cNvSpPr>
          <p:nvPr/>
        </p:nvSpPr>
        <p:spPr bwMode="auto">
          <a:xfrm>
            <a:off x="3363628" y="427868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26"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27" name="Puzzle1"/>
          <p:cNvSpPr>
            <a:spLocks noEditPoints="1" noChangeArrowheads="1"/>
          </p:cNvSpPr>
          <p:nvPr/>
        </p:nvSpPr>
        <p:spPr bwMode="auto">
          <a:xfrm>
            <a:off x="4796058" y="495204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8" name="TextBox 7"/>
          <p:cNvSpPr txBox="1"/>
          <p:nvPr/>
        </p:nvSpPr>
        <p:spPr>
          <a:xfrm>
            <a:off x="3580179" y="3777758"/>
            <a:ext cx="1874872" cy="400110"/>
          </a:xfrm>
          <a:prstGeom prst="rect">
            <a:avLst/>
          </a:prstGeom>
          <a:noFill/>
        </p:spPr>
        <p:txBody>
          <a:bodyPr wrap="none" rtlCol="0">
            <a:spAutoFit/>
          </a:bodyPr>
          <a:lstStyle/>
          <a:p>
            <a:r>
              <a:rPr lang="en-CA" sz="2000" dirty="0" smtClean="0">
                <a:solidFill>
                  <a:prstClr val="white"/>
                </a:solidFill>
              </a:rPr>
              <a:t>Farmacoterapia </a:t>
            </a:r>
            <a:endParaRPr lang="en-CA" sz="2000" dirty="0">
              <a:solidFill>
                <a:prstClr val="white"/>
              </a:solidFill>
            </a:endParaRPr>
          </a:p>
        </p:txBody>
      </p:sp>
      <p:sp>
        <p:nvSpPr>
          <p:cNvPr id="31" name="TextBox 30"/>
          <p:cNvSpPr txBox="1"/>
          <p:nvPr/>
        </p:nvSpPr>
        <p:spPr>
          <a:xfrm>
            <a:off x="5652120" y="2653168"/>
            <a:ext cx="2052293" cy="400110"/>
          </a:xfrm>
          <a:prstGeom prst="rect">
            <a:avLst/>
          </a:prstGeom>
          <a:noFill/>
        </p:spPr>
        <p:txBody>
          <a:bodyPr wrap="none" rtlCol="0">
            <a:spAutoFit/>
          </a:bodyPr>
          <a:lstStyle/>
          <a:p>
            <a:r>
              <a:rPr lang="es-MX" sz="2000" dirty="0" smtClean="0">
                <a:solidFill>
                  <a:prstClr val="black"/>
                </a:solidFill>
              </a:rPr>
              <a:t>Manejo del estrés</a:t>
            </a:r>
            <a:endParaRPr lang="es-MX" sz="2000" dirty="0">
              <a:solidFill>
                <a:prstClr val="black"/>
              </a:solidFill>
            </a:endParaRPr>
          </a:p>
        </p:txBody>
      </p:sp>
      <p:sp>
        <p:nvSpPr>
          <p:cNvPr id="32" name="TextBox 31"/>
          <p:cNvSpPr txBox="1"/>
          <p:nvPr/>
        </p:nvSpPr>
        <p:spPr>
          <a:xfrm>
            <a:off x="5457517" y="3258008"/>
            <a:ext cx="2637197" cy="984885"/>
          </a:xfrm>
          <a:prstGeom prst="rect">
            <a:avLst/>
          </a:prstGeom>
          <a:noFill/>
        </p:spPr>
        <p:txBody>
          <a:bodyPr wrap="none" rtlCol="0">
            <a:spAutoFit/>
          </a:bodyPr>
          <a:lstStyle/>
          <a:p>
            <a:pPr algn="ctr"/>
            <a:r>
              <a:rPr lang="en-CA" dirty="0" smtClean="0">
                <a:solidFill>
                  <a:prstClr val="white"/>
                </a:solidFill>
              </a:rPr>
              <a:t/>
            </a:r>
            <a:br>
              <a:rPr lang="en-CA" dirty="0" smtClean="0">
                <a:solidFill>
                  <a:prstClr val="white"/>
                </a:solidFill>
              </a:rPr>
            </a:br>
            <a:r>
              <a:rPr lang="en-CA" dirty="0" err="1" smtClean="0">
                <a:solidFill>
                  <a:prstClr val="white"/>
                </a:solidFill>
              </a:rPr>
              <a:t>Manejo</a:t>
            </a:r>
            <a:r>
              <a:rPr lang="es-MX" sz="2000" dirty="0" smtClean="0">
                <a:solidFill>
                  <a:prstClr val="white"/>
                </a:solidFill>
              </a:rPr>
              <a:t> intervencionista</a:t>
            </a:r>
          </a:p>
          <a:p>
            <a:pPr algn="ctr"/>
            <a:r>
              <a:rPr lang="en-CA" sz="2000" dirty="0" smtClean="0">
                <a:solidFill>
                  <a:prstClr val="white"/>
                </a:solidFill>
              </a:rPr>
              <a:t> del dolor </a:t>
            </a:r>
            <a:endParaRPr lang="en-CA" sz="2000" dirty="0">
              <a:solidFill>
                <a:prstClr val="white"/>
              </a:solidFill>
            </a:endParaRPr>
          </a:p>
        </p:txBody>
      </p:sp>
      <p:sp>
        <p:nvSpPr>
          <p:cNvPr id="33" name="TextBox 32"/>
          <p:cNvSpPr txBox="1"/>
          <p:nvPr/>
        </p:nvSpPr>
        <p:spPr>
          <a:xfrm>
            <a:off x="5364088" y="5517232"/>
            <a:ext cx="2526717" cy="400110"/>
          </a:xfrm>
          <a:prstGeom prst="rect">
            <a:avLst/>
          </a:prstGeom>
          <a:noFill/>
        </p:spPr>
        <p:txBody>
          <a:bodyPr wrap="none" rtlCol="0">
            <a:spAutoFit/>
          </a:bodyPr>
          <a:lstStyle/>
          <a:p>
            <a:r>
              <a:rPr lang="es-MX" sz="2000" dirty="0" err="1" smtClean="0">
                <a:solidFill>
                  <a:prstClr val="white"/>
                </a:solidFill>
              </a:rPr>
              <a:t>Biorretroalimentación</a:t>
            </a:r>
            <a:r>
              <a:rPr lang="en-CA" sz="2000" dirty="0" smtClean="0">
                <a:solidFill>
                  <a:prstClr val="white"/>
                </a:solidFill>
              </a:rPr>
              <a:t> </a:t>
            </a:r>
            <a:endParaRPr lang="en-CA" sz="2000" dirty="0">
              <a:solidFill>
                <a:prstClr val="white"/>
              </a:solidFill>
            </a:endParaRPr>
          </a:p>
        </p:txBody>
      </p:sp>
      <p:sp>
        <p:nvSpPr>
          <p:cNvPr id="34" name="TextBox 33"/>
          <p:cNvSpPr txBox="1"/>
          <p:nvPr/>
        </p:nvSpPr>
        <p:spPr>
          <a:xfrm>
            <a:off x="971600" y="5507940"/>
            <a:ext cx="2635593" cy="369332"/>
          </a:xfrm>
          <a:prstGeom prst="rect">
            <a:avLst/>
          </a:prstGeom>
          <a:noFill/>
        </p:spPr>
        <p:txBody>
          <a:bodyPr wrap="none" rtlCol="0">
            <a:spAutoFit/>
          </a:bodyPr>
          <a:lstStyle/>
          <a:p>
            <a:r>
              <a:rPr lang="es-MX" dirty="0" smtClean="0">
                <a:solidFill>
                  <a:prstClr val="black"/>
                </a:solidFill>
              </a:rPr>
              <a:t>Terapias complementarias</a:t>
            </a:r>
            <a:endParaRPr lang="es-MX" dirty="0">
              <a:solidFill>
                <a:prstClr val="black"/>
              </a:solidFill>
            </a:endParaRPr>
          </a:p>
        </p:txBody>
      </p:sp>
      <p:sp>
        <p:nvSpPr>
          <p:cNvPr id="35" name="TextBox 34"/>
          <p:cNvSpPr txBox="1"/>
          <p:nvPr/>
        </p:nvSpPr>
        <p:spPr>
          <a:xfrm>
            <a:off x="1412087" y="3752535"/>
            <a:ext cx="1860805" cy="400110"/>
          </a:xfrm>
          <a:prstGeom prst="rect">
            <a:avLst/>
          </a:prstGeom>
          <a:noFill/>
        </p:spPr>
        <p:txBody>
          <a:bodyPr wrap="square" rtlCol="0">
            <a:spAutoFit/>
          </a:bodyPr>
          <a:lstStyle/>
          <a:p>
            <a:pPr algn="ctr"/>
            <a:r>
              <a:rPr lang="es-MX" sz="2000" dirty="0" smtClean="0">
                <a:solidFill>
                  <a:prstClr val="white"/>
                </a:solidFill>
              </a:rPr>
              <a:t>Terapia física</a:t>
            </a:r>
            <a:endParaRPr lang="es-MX" sz="2000" dirty="0">
              <a:solidFill>
                <a:prstClr val="white"/>
              </a:solidFill>
            </a:endParaRPr>
          </a:p>
        </p:txBody>
      </p:sp>
      <p:sp>
        <p:nvSpPr>
          <p:cNvPr id="36" name="TextBox 35"/>
          <p:cNvSpPr txBox="1"/>
          <p:nvPr/>
        </p:nvSpPr>
        <p:spPr>
          <a:xfrm>
            <a:off x="3995936" y="5085184"/>
            <a:ext cx="1300869" cy="400110"/>
          </a:xfrm>
          <a:prstGeom prst="rect">
            <a:avLst/>
          </a:prstGeom>
          <a:noFill/>
        </p:spPr>
        <p:txBody>
          <a:bodyPr wrap="none" rtlCol="0">
            <a:spAutoFit/>
          </a:bodyPr>
          <a:lstStyle/>
          <a:p>
            <a:r>
              <a:rPr lang="es-MX" sz="2000" dirty="0" smtClean="0">
                <a:solidFill>
                  <a:prstClr val="white"/>
                </a:solidFill>
              </a:rPr>
              <a:t>Educación </a:t>
            </a:r>
            <a:endParaRPr lang="es-MX" sz="2000" dirty="0">
              <a:solidFill>
                <a:prstClr val="white"/>
              </a:solidFill>
            </a:endParaRPr>
          </a:p>
        </p:txBody>
      </p:sp>
      <p:sp>
        <p:nvSpPr>
          <p:cNvPr id="9" name="Rectangle 8"/>
          <p:cNvSpPr/>
          <p:nvPr/>
        </p:nvSpPr>
        <p:spPr>
          <a:xfrm>
            <a:off x="3376977" y="2163439"/>
            <a:ext cx="2541721" cy="369332"/>
          </a:xfrm>
          <a:prstGeom prst="rect">
            <a:avLst/>
          </a:prstGeom>
        </p:spPr>
        <p:txBody>
          <a:bodyPr wrap="none">
            <a:spAutoFit/>
          </a:bodyPr>
          <a:lstStyle/>
          <a:p>
            <a:pPr algn="ctr"/>
            <a:r>
              <a:rPr lang="es-MX" dirty="0" smtClean="0">
                <a:solidFill>
                  <a:prstClr val="white"/>
                </a:solidFill>
              </a:rPr>
              <a:t>Manejo del estilo de vida</a:t>
            </a:r>
            <a:endParaRPr lang="es-MX" dirty="0">
              <a:solidFill>
                <a:prstClr val="white"/>
              </a:solidFill>
            </a:endParaRPr>
          </a:p>
        </p:txBody>
      </p:sp>
      <p:sp>
        <p:nvSpPr>
          <p:cNvPr id="10" name="Rectangle 9"/>
          <p:cNvSpPr/>
          <p:nvPr/>
        </p:nvSpPr>
        <p:spPr>
          <a:xfrm>
            <a:off x="1619672" y="2564904"/>
            <a:ext cx="1482265" cy="646331"/>
          </a:xfrm>
          <a:prstGeom prst="rect">
            <a:avLst/>
          </a:prstGeom>
        </p:spPr>
        <p:txBody>
          <a:bodyPr wrap="square">
            <a:spAutoFit/>
          </a:bodyPr>
          <a:lstStyle/>
          <a:p>
            <a:pPr algn="ctr"/>
            <a:r>
              <a:rPr lang="es-MX" dirty="0" smtClean="0">
                <a:solidFill>
                  <a:prstClr val="white"/>
                </a:solidFill>
              </a:rPr>
              <a:t>Higiene del sueño</a:t>
            </a:r>
            <a:endParaRPr lang="es-MX" dirty="0">
              <a:solidFill>
                <a:prstClr val="white"/>
              </a:solidFill>
            </a:endParaRPr>
          </a:p>
        </p:txBody>
      </p:sp>
      <p:sp>
        <p:nvSpPr>
          <p:cNvPr id="11" name="Rectangle 10"/>
          <p:cNvSpPr/>
          <p:nvPr/>
        </p:nvSpPr>
        <p:spPr>
          <a:xfrm>
            <a:off x="121412" y="6522206"/>
            <a:ext cx="8249240" cy="338554"/>
          </a:xfrm>
          <a:prstGeom prst="rect">
            <a:avLst/>
          </a:prstGeom>
        </p:spPr>
        <p:txBody>
          <a:bodyPr wrap="square">
            <a:spAutoFit/>
          </a:bodyPr>
          <a:lstStyle/>
          <a:p>
            <a:pPr>
              <a:defRPr/>
            </a:pPr>
            <a:r>
              <a:rPr lang="en-CA" sz="800" dirty="0" smtClean="0">
                <a:solidFill>
                  <a:srgbClr val="002060"/>
                </a:solidFill>
              </a:rPr>
              <a:t>Gatchel </a:t>
            </a:r>
            <a:r>
              <a:rPr lang="en-CA" sz="800" dirty="0">
                <a:solidFill>
                  <a:srgbClr val="002060"/>
                </a:solidFill>
              </a:rPr>
              <a:t>RJ </a:t>
            </a:r>
            <a:r>
              <a:rPr lang="en-CA" sz="800" i="1" dirty="0">
                <a:solidFill>
                  <a:srgbClr val="002060"/>
                </a:solidFill>
              </a:rPr>
              <a:t>et al. </a:t>
            </a:r>
            <a:r>
              <a:rPr lang="en-CA" sz="800" i="1" dirty="0" smtClean="0">
                <a:solidFill>
                  <a:srgbClr val="002060"/>
                </a:solidFill>
              </a:rPr>
              <a:t>Psychol </a:t>
            </a:r>
            <a:r>
              <a:rPr lang="en-CA" sz="800" i="1" dirty="0">
                <a:solidFill>
                  <a:srgbClr val="002060"/>
                </a:solidFill>
              </a:rPr>
              <a:t>Bull </a:t>
            </a:r>
            <a:r>
              <a:rPr lang="en-CA" sz="800" dirty="0">
                <a:solidFill>
                  <a:srgbClr val="002060"/>
                </a:solidFill>
              </a:rPr>
              <a:t>2007; 133(4):</a:t>
            </a:r>
            <a:r>
              <a:rPr lang="en-CA" sz="800" dirty="0" smtClean="0">
                <a:solidFill>
                  <a:srgbClr val="002060"/>
                </a:solidFill>
              </a:rPr>
              <a:t>581-624; Institute </a:t>
            </a:r>
            <a:r>
              <a:rPr lang="en-CA" sz="800" dirty="0">
                <a:solidFill>
                  <a:srgbClr val="002060"/>
                </a:solidFill>
              </a:rPr>
              <a:t>of Medicine. </a:t>
            </a:r>
            <a:r>
              <a:rPr lang="en-CA" sz="800" i="1" dirty="0">
                <a:solidFill>
                  <a:srgbClr val="002060"/>
                </a:solidFill>
              </a:rPr>
              <a:t>Relieving Pain in America: A Blueprint for Transforming Prevention, Care, Education, and Research.</a:t>
            </a:r>
            <a:r>
              <a:rPr lang="en-CA" sz="800" dirty="0">
                <a:solidFill>
                  <a:srgbClr val="002060"/>
                </a:solidFill>
              </a:rPr>
              <a:t>; </a:t>
            </a:r>
            <a:r>
              <a:rPr lang="en-CA" sz="800" dirty="0" smtClean="0">
                <a:solidFill>
                  <a:srgbClr val="002060"/>
                </a:solidFill>
              </a:rPr>
              <a:t>National </a:t>
            </a:r>
            <a:r>
              <a:rPr lang="en-CA" sz="800" dirty="0">
                <a:solidFill>
                  <a:srgbClr val="002060"/>
                </a:solidFill>
              </a:rPr>
              <a:t>Academies Press; </a:t>
            </a:r>
            <a:r>
              <a:rPr lang="en-CA" sz="800" dirty="0" smtClean="0">
                <a:solidFill>
                  <a:srgbClr val="002060"/>
                </a:solidFill>
              </a:rPr>
              <a:t>Washington</a:t>
            </a:r>
            <a:r>
              <a:rPr lang="en-CA" sz="800" dirty="0">
                <a:solidFill>
                  <a:srgbClr val="002060"/>
                </a:solidFill>
              </a:rPr>
              <a:t>, DC: </a:t>
            </a:r>
            <a:r>
              <a:rPr lang="en-CA" sz="800" dirty="0" smtClean="0">
                <a:solidFill>
                  <a:srgbClr val="002060"/>
                </a:solidFill>
              </a:rPr>
              <a:t>2011; Mayo </a:t>
            </a:r>
            <a:r>
              <a:rPr lang="en-CA" sz="800" dirty="0">
                <a:solidFill>
                  <a:srgbClr val="002060"/>
                </a:solidFill>
              </a:rPr>
              <a:t>Foundation for Medical Education and Research. </a:t>
            </a:r>
            <a:r>
              <a:rPr lang="en-CA" sz="800" i="1" dirty="0">
                <a:solidFill>
                  <a:srgbClr val="002060"/>
                </a:solidFill>
              </a:rPr>
              <a:t>Comprehensive Pain Rehabilitation Center Program Guide. </a:t>
            </a:r>
            <a:r>
              <a:rPr lang="en-CA" sz="800" dirty="0">
                <a:solidFill>
                  <a:srgbClr val="002060"/>
                </a:solidFill>
              </a:rPr>
              <a:t>Mayo Clinic; Rochester, MN: 2006. </a:t>
            </a:r>
          </a:p>
        </p:txBody>
      </p:sp>
      <p:sp>
        <p:nvSpPr>
          <p:cNvPr id="29"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26</a:t>
            </a:fld>
            <a:endParaRPr lang="en-CA" dirty="0">
              <a:solidFill>
                <a:prstClr val="black"/>
              </a:solidFill>
            </a:endParaRPr>
          </a:p>
        </p:txBody>
      </p:sp>
      <p:sp>
        <p:nvSpPr>
          <p:cNvPr id="28" name="TextBox 27"/>
          <p:cNvSpPr txBox="1"/>
          <p:nvPr/>
        </p:nvSpPr>
        <p:spPr>
          <a:xfrm>
            <a:off x="1351096" y="4582709"/>
            <a:ext cx="2047741" cy="369332"/>
          </a:xfrm>
          <a:prstGeom prst="rect">
            <a:avLst/>
          </a:prstGeom>
          <a:noFill/>
        </p:spPr>
        <p:txBody>
          <a:bodyPr wrap="none" rtlCol="0">
            <a:spAutoFit/>
          </a:bodyPr>
          <a:lstStyle/>
          <a:p>
            <a:pPr algn="ctr"/>
            <a:r>
              <a:rPr lang="es-MX" dirty="0" smtClean="0">
                <a:solidFill>
                  <a:prstClr val="white"/>
                </a:solidFill>
              </a:rPr>
              <a:t>Terapia ocupacional</a:t>
            </a:r>
            <a:endParaRPr lang="es-MX" dirty="0">
              <a:solidFill>
                <a:prstClr val="white"/>
              </a:solidFill>
            </a:endParaRPr>
          </a:p>
        </p:txBody>
      </p:sp>
    </p:spTree>
    <p:extLst>
      <p:ext uri="{BB962C8B-B14F-4D97-AF65-F5344CB8AC3E}">
        <p14:creationId xmlns:p14="http://schemas.microsoft.com/office/powerpoint/2010/main" val="110815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3" grpId="0" animBg="1"/>
      <p:bldP spid="24" grpId="0" animBg="1"/>
      <p:bldP spid="25" grpId="0" animBg="1"/>
      <p:bldP spid="26" grpId="0" animBg="1"/>
      <p:bldP spid="27" grpId="0" animBg="1"/>
      <p:bldP spid="31" grpId="0"/>
      <p:bldP spid="32" grpId="0"/>
      <p:bldP spid="33" grpId="0"/>
      <p:bldP spid="34" grpId="0"/>
      <p:bldP spid="35" grpId="0"/>
      <p:bldP spid="36" grpId="0"/>
      <p:bldP spid="9" grpId="0"/>
      <p:bldP spid="10"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060848"/>
            <a:ext cx="7992888" cy="374441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t>¿Qué enfoque no farmacológico para el manejo del dolor agudo incorpora en su práctica?</a:t>
            </a:r>
          </a:p>
          <a:p>
            <a:pPr algn="ctr"/>
            <a:r>
              <a:rPr lang="es-MX" sz="3600" dirty="0" smtClean="0"/>
              <a:t>¿Existen modalidades no farmacológicas por las que sus pacientes regularmente pregunten</a:t>
            </a:r>
            <a:r>
              <a:rPr lang="es-MX" sz="3600" dirty="0"/>
              <a:t>? </a:t>
            </a:r>
          </a:p>
        </p:txBody>
      </p:sp>
      <p:sp>
        <p:nvSpPr>
          <p:cNvPr id="4" name="Title 3"/>
          <p:cNvSpPr>
            <a:spLocks noGrp="1"/>
          </p:cNvSpPr>
          <p:nvPr>
            <p:ph type="title"/>
          </p:nvPr>
        </p:nvSpPr>
        <p:spPr/>
        <p:txBody>
          <a:bodyPr>
            <a:normAutofit/>
          </a:bodyPr>
          <a:lstStyle/>
          <a:p>
            <a:r>
              <a:rPr lang="es-MX" dirty="0" smtClean="0"/>
              <a:t>Pregunta para la discusión</a:t>
            </a:r>
            <a:endParaRPr lang="es-MX"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27</a:t>
            </a:fld>
            <a:endParaRPr lang="en-CA" dirty="0">
              <a:solidFill>
                <a:schemeClr val="bg1"/>
              </a:solidFill>
            </a:endParaRPr>
          </a:p>
        </p:txBody>
      </p:sp>
    </p:spTree>
    <p:extLst>
      <p:ext uri="{BB962C8B-B14F-4D97-AF65-F5344CB8AC3E}">
        <p14:creationId xmlns:p14="http://schemas.microsoft.com/office/powerpoint/2010/main" val="203782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sz="4000" dirty="0" smtClean="0">
                <a:solidFill>
                  <a:srgbClr val="002060"/>
                </a:solidFill>
              </a:rPr>
              <a:t>Intervenciones físicas para el dolor agudo</a:t>
            </a:r>
            <a:endParaRPr lang="es-MX" sz="4000" dirty="0">
              <a:solidFill>
                <a:srgbClr val="00206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99842665"/>
              </p:ext>
            </p:extLst>
          </p:nvPr>
        </p:nvGraphicFramePr>
        <p:xfrm>
          <a:off x="457200" y="1600200"/>
          <a:ext cx="8147248" cy="3810000"/>
        </p:xfrm>
        <a:graphic>
          <a:graphicData uri="http://schemas.openxmlformats.org/drawingml/2006/table">
            <a:tbl>
              <a:tblPr firstRow="1" bandRow="1">
                <a:tableStyleId>{5C22544A-7EE6-4342-B048-85BDC9FD1C3A}</a:tableStyleId>
              </a:tblPr>
              <a:tblGrid>
                <a:gridCol w="2830986"/>
                <a:gridCol w="5316262"/>
              </a:tblGrid>
              <a:tr h="370840">
                <a:tc>
                  <a:txBody>
                    <a:bodyPr/>
                    <a:lstStyle/>
                    <a:p>
                      <a:r>
                        <a:rPr lang="es-MX" sz="2000" noProof="0" dirty="0" smtClean="0"/>
                        <a:t>Intervención </a:t>
                      </a:r>
                      <a:endParaRPr lang="es-MX" sz="2000" noProof="0" dirty="0"/>
                    </a:p>
                  </a:txBody>
                  <a:tcPr/>
                </a:tc>
                <a:tc>
                  <a:txBody>
                    <a:bodyPr/>
                    <a:lstStyle/>
                    <a:p>
                      <a:r>
                        <a:rPr lang="es-MX" sz="2000" noProof="0" dirty="0" smtClean="0"/>
                        <a:t>Utilidad</a:t>
                      </a:r>
                      <a:r>
                        <a:rPr lang="es-MX" sz="2000" baseline="0" noProof="0" dirty="0" smtClean="0"/>
                        <a:t> potencial </a:t>
                      </a:r>
                      <a:endParaRPr lang="es-MX" sz="2000" noProof="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0" i="0" u="none" strike="noStrike" kern="1200" baseline="0" noProof="0" dirty="0" smtClean="0">
                          <a:solidFill>
                            <a:srgbClr val="002060"/>
                          </a:solidFill>
                          <a:latin typeface="+mn-lt"/>
                          <a:ea typeface="+mn-ea"/>
                          <a:cs typeface="+mn-cs"/>
                        </a:rPr>
                        <a:t>Estimulación nerviosa </a:t>
                      </a:r>
                      <a:r>
                        <a:rPr kumimoji="0" lang="es-MX" sz="2000" b="0" i="0" u="none" strike="noStrike" kern="1200" cap="none" spc="0" normalizeH="0" baseline="0" noProof="0" dirty="0" smtClean="0">
                          <a:ln>
                            <a:noFill/>
                          </a:ln>
                          <a:solidFill>
                            <a:srgbClr val="002060"/>
                          </a:solidFill>
                          <a:effectLst/>
                          <a:uLnTx/>
                          <a:uFillTx/>
                          <a:latin typeface="+mn-lt"/>
                          <a:ea typeface="+mn-ea"/>
                          <a:cs typeface="+mn-cs"/>
                        </a:rPr>
                        <a:t>eléctrica </a:t>
                      </a:r>
                      <a:r>
                        <a:rPr lang="es-MX" sz="2000" b="0" i="0" u="none" strike="noStrike" kern="1200" baseline="0" noProof="0" dirty="0" err="1" smtClean="0">
                          <a:solidFill>
                            <a:srgbClr val="002060"/>
                          </a:solidFill>
                          <a:latin typeface="+mn-lt"/>
                          <a:ea typeface="+mn-ea"/>
                          <a:cs typeface="+mn-cs"/>
                        </a:rPr>
                        <a:t>transcutánea</a:t>
                      </a:r>
                      <a:endParaRPr lang="es-MX" sz="2000" b="0" i="0" u="none" strike="noStrike" kern="1200" baseline="0" noProof="0" dirty="0" smtClean="0">
                        <a:solidFill>
                          <a:srgbClr val="002060"/>
                        </a:solidFill>
                        <a:latin typeface="+mn-lt"/>
                        <a:ea typeface="+mn-ea"/>
                        <a:cs typeface="+mn-cs"/>
                      </a:endParaRPr>
                    </a:p>
                  </a:txBody>
                  <a:tcPr>
                    <a:solidFill>
                      <a:schemeClr val="accent1">
                        <a:lumMod val="20000"/>
                        <a:lumOff val="80000"/>
                      </a:schemeClr>
                    </a:solidFill>
                  </a:tcPr>
                </a:tc>
                <a:tc>
                  <a:txBody>
                    <a:bodyPr/>
                    <a:lstStyle/>
                    <a:p>
                      <a:pPr marL="285750" indent="-285750">
                        <a:buFont typeface="Arial" pitchFamily="34" charset="0"/>
                        <a:buChar char="•"/>
                      </a:pPr>
                      <a:r>
                        <a:rPr lang="es-MX" sz="2000" b="0" i="0" u="none" strike="noStrike" kern="1200" baseline="0" noProof="0" dirty="0" smtClean="0">
                          <a:solidFill>
                            <a:srgbClr val="002060"/>
                          </a:solidFill>
                          <a:latin typeface="+mn-lt"/>
                          <a:ea typeface="+mn-ea"/>
                          <a:cs typeface="+mn-cs"/>
                        </a:rPr>
                        <a:t>Ciertos patrones de estimulación son efectivos en algunos escenarios de dolor agudo</a:t>
                      </a:r>
                    </a:p>
                  </a:txBody>
                  <a:tcPr>
                    <a:solidFill>
                      <a:schemeClr val="accent1">
                        <a:lumMod val="20000"/>
                        <a:lumOff val="80000"/>
                      </a:schemeClr>
                    </a:solidFill>
                  </a:tcPr>
                </a:tc>
              </a:tr>
              <a:tr h="370840">
                <a:tc>
                  <a:txBody>
                    <a:bodyPr/>
                    <a:lstStyle/>
                    <a:p>
                      <a:r>
                        <a:rPr lang="es-MX" sz="2000" b="0" i="0" u="none" strike="noStrike" kern="1200" baseline="0" noProof="0" dirty="0" smtClean="0">
                          <a:solidFill>
                            <a:srgbClr val="002060"/>
                          </a:solidFill>
                          <a:latin typeface="+mn-lt"/>
                          <a:ea typeface="+mn-ea"/>
                          <a:cs typeface="+mn-cs"/>
                        </a:rPr>
                        <a:t>Acupuntura</a:t>
                      </a:r>
                    </a:p>
                  </a:txBody>
                  <a:tcPr>
                    <a:solidFill>
                      <a:srgbClr val="5AA9F5"/>
                    </a:solidFill>
                  </a:tcPr>
                </a:tc>
                <a:tc>
                  <a:txBody>
                    <a:bodyPr/>
                    <a:lstStyle/>
                    <a:p>
                      <a:pPr marL="285750" indent="-285750">
                        <a:buFont typeface="Arial" pitchFamily="34" charset="0"/>
                        <a:buChar char="•"/>
                      </a:pPr>
                      <a:r>
                        <a:rPr lang="es-MX" sz="2000" b="0" i="0" u="none" strike="noStrike" kern="1200" baseline="0" noProof="0" dirty="0" smtClean="0">
                          <a:solidFill>
                            <a:srgbClr val="002060"/>
                          </a:solidFill>
                          <a:latin typeface="+mn-lt"/>
                          <a:ea typeface="+mn-ea"/>
                          <a:cs typeface="+mn-cs"/>
                        </a:rPr>
                        <a:t>Reduce el dolor postoperatorio, así como efectos adversos relacionados con los opioides</a:t>
                      </a:r>
                    </a:p>
                    <a:p>
                      <a:pPr marL="285750" indent="-285750">
                        <a:buFont typeface="Arial" pitchFamily="34" charset="0"/>
                        <a:buChar char="•"/>
                      </a:pPr>
                      <a:r>
                        <a:rPr lang="es-MX" sz="2000" b="0" i="0" u="none" strike="noStrike" kern="1200" baseline="0" noProof="0" dirty="0" smtClean="0">
                          <a:solidFill>
                            <a:srgbClr val="002060"/>
                          </a:solidFill>
                          <a:latin typeface="+mn-lt"/>
                          <a:ea typeface="+mn-ea"/>
                          <a:cs typeface="+mn-cs"/>
                        </a:rPr>
                        <a:t>Puede ser efectivo en algunos  encuadres de dolor agudo</a:t>
                      </a:r>
                      <a:endParaRPr lang="es-MX" sz="2000" noProof="0" dirty="0" smtClean="0">
                        <a:solidFill>
                          <a:srgbClr val="002060"/>
                        </a:solidFill>
                      </a:endParaRPr>
                    </a:p>
                  </a:txBody>
                  <a:tcPr>
                    <a:solidFill>
                      <a:srgbClr val="5AA9F5"/>
                    </a:solidFill>
                  </a:tcPr>
                </a:tc>
              </a:tr>
              <a:tr h="370840">
                <a:tc>
                  <a:txBody>
                    <a:bodyPr/>
                    <a:lstStyle/>
                    <a:p>
                      <a:r>
                        <a:rPr lang="es-MX" sz="2000" b="0" i="0" u="none" strike="noStrike" kern="1200" baseline="0" noProof="0" dirty="0" smtClean="0">
                          <a:solidFill>
                            <a:srgbClr val="002060"/>
                          </a:solidFill>
                          <a:latin typeface="+mn-lt"/>
                          <a:ea typeface="+mn-ea"/>
                          <a:cs typeface="+mn-cs"/>
                        </a:rPr>
                        <a:t>Masaje y terapia manual</a:t>
                      </a:r>
                    </a:p>
                  </a:txBody>
                  <a:tcPr>
                    <a:solidFill>
                      <a:srgbClr val="C8E2FC"/>
                    </a:solidFill>
                  </a:tcPr>
                </a:tc>
                <a:tc>
                  <a:txBody>
                    <a:bodyPr/>
                    <a:lstStyle/>
                    <a:p>
                      <a:pPr marL="285750" indent="-285750">
                        <a:buFont typeface="Arial" pitchFamily="34" charset="0"/>
                        <a:buChar char="•"/>
                      </a:pPr>
                      <a:r>
                        <a:rPr lang="es-MX" sz="2000" b="0" i="0" u="none" strike="noStrike" kern="1200" baseline="0" noProof="0" dirty="0" smtClean="0">
                          <a:solidFill>
                            <a:srgbClr val="002060"/>
                          </a:solidFill>
                          <a:latin typeface="+mn-lt"/>
                          <a:ea typeface="+mn-ea"/>
                          <a:cs typeface="+mn-cs"/>
                        </a:rPr>
                        <a:t>Poca evidencia consistente que justifique su uso en el dolor postoperatorio</a:t>
                      </a:r>
                      <a:endParaRPr lang="es-MX" sz="2000" noProof="0" dirty="0">
                        <a:solidFill>
                          <a:srgbClr val="002060"/>
                        </a:solidFill>
                      </a:endParaRPr>
                    </a:p>
                  </a:txBody>
                  <a:tcPr>
                    <a:solidFill>
                      <a:srgbClr val="C8E2FC"/>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b="0" i="0" u="none" strike="noStrike" kern="1200" baseline="0" noProof="0" dirty="0" smtClean="0">
                          <a:solidFill>
                            <a:srgbClr val="002060"/>
                          </a:solidFill>
                          <a:latin typeface="+mn-lt"/>
                          <a:ea typeface="+mn-ea"/>
                          <a:cs typeface="+mn-cs"/>
                        </a:rPr>
                        <a:t>Terapia con calor y frío</a:t>
                      </a:r>
                      <a:endParaRPr lang="es-MX" sz="2000" noProof="0" dirty="0" smtClean="0">
                        <a:solidFill>
                          <a:srgbClr val="002060"/>
                        </a:solidFill>
                      </a:endParaRPr>
                    </a:p>
                    <a:p>
                      <a:endParaRPr lang="es-MX" sz="2000" noProof="0" dirty="0">
                        <a:solidFill>
                          <a:srgbClr val="002060"/>
                        </a:solidFill>
                      </a:endParaRPr>
                    </a:p>
                  </a:txBody>
                  <a:tcPr>
                    <a:solidFill>
                      <a:srgbClr val="5AA9F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2000" b="0" i="0" u="none" strike="noStrike" kern="1200" baseline="0" noProof="0" dirty="0" smtClean="0">
                          <a:solidFill>
                            <a:srgbClr val="002060"/>
                          </a:solidFill>
                          <a:latin typeface="+mn-lt"/>
                          <a:ea typeface="+mn-ea"/>
                          <a:cs typeface="+mn-cs"/>
                        </a:rPr>
                        <a:t>La evidencia de los beneficios del enfriamiento local post operatorio es mixta </a:t>
                      </a:r>
                    </a:p>
                  </a:txBody>
                  <a:tcPr>
                    <a:solidFill>
                      <a:srgbClr val="5AA9F5"/>
                    </a:solidFill>
                  </a:tcPr>
                </a:tc>
              </a:tr>
            </a:tbl>
          </a:graphicData>
        </a:graphic>
      </p:graphicFrame>
      <p:sp>
        <p:nvSpPr>
          <p:cNvPr id="5" name="TextBox 4"/>
          <p:cNvSpPr txBox="1"/>
          <p:nvPr/>
        </p:nvSpPr>
        <p:spPr>
          <a:xfrm>
            <a:off x="467544" y="6381328"/>
            <a:ext cx="7920880" cy="400110"/>
          </a:xfrm>
          <a:prstGeom prst="rect">
            <a:avLst/>
          </a:prstGeom>
          <a:noFill/>
        </p:spPr>
        <p:txBody>
          <a:bodyPr wrap="square" rtlCol="0">
            <a:spAutoFit/>
          </a:bodyPr>
          <a:lstStyle/>
          <a:p>
            <a:r>
              <a:rPr lang="en-CA" sz="1000" dirty="0">
                <a:solidFill>
                  <a:srgbClr val="002060"/>
                </a:solidFill>
              </a:rPr>
              <a:t>Australian and New Zealand College of Anaesthetists and Faculty of Pain Medicine. </a:t>
            </a:r>
            <a:br>
              <a:rPr lang="en-CA" sz="1000" dirty="0">
                <a:solidFill>
                  <a:srgbClr val="002060"/>
                </a:solidFill>
              </a:rPr>
            </a:br>
            <a:r>
              <a:rPr lang="en-CA" sz="1000" i="1" dirty="0">
                <a:solidFill>
                  <a:srgbClr val="002060"/>
                </a:solidFill>
              </a:rPr>
              <a:t>Acute Pain Management: Scientific Evidence. </a:t>
            </a:r>
            <a:r>
              <a:rPr lang="en-CA" sz="1000" dirty="0" smtClean="0">
                <a:solidFill>
                  <a:srgbClr val="002060"/>
                </a:solidFill>
              </a:rPr>
              <a:t>3rd </a:t>
            </a:r>
            <a:r>
              <a:rPr lang="en-CA" sz="1000" dirty="0">
                <a:solidFill>
                  <a:srgbClr val="002060"/>
                </a:solidFill>
              </a:rPr>
              <a:t>ed. ANZCA &amp; FPM; Melbourne, VIC: 2010.</a:t>
            </a:r>
          </a:p>
        </p:txBody>
      </p:sp>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schemeClr val="bg1"/>
                </a:solidFill>
              </a:rPr>
              <a:pPr/>
              <a:t>28</a:t>
            </a:fld>
            <a:endParaRPr lang="en-CA" dirty="0">
              <a:solidFill>
                <a:schemeClr val="bg1"/>
              </a:solidFill>
            </a:endParaRPr>
          </a:p>
        </p:txBody>
      </p:sp>
    </p:spTree>
    <p:extLst>
      <p:ext uri="{BB962C8B-B14F-4D97-AF65-F5344CB8AC3E}">
        <p14:creationId xmlns:p14="http://schemas.microsoft.com/office/powerpoint/2010/main" val="1041007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MX" sz="4000" dirty="0" smtClean="0">
                <a:solidFill>
                  <a:srgbClr val="002060"/>
                </a:solidFill>
              </a:rPr>
              <a:t>Intervenciones en el comportamiento cognitivo para el dolor agudo</a:t>
            </a:r>
            <a:endParaRPr lang="es-MX" sz="4000" dirty="0">
              <a:solidFill>
                <a:srgbClr val="00206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34645389"/>
              </p:ext>
            </p:extLst>
          </p:nvPr>
        </p:nvGraphicFramePr>
        <p:xfrm>
          <a:off x="457200" y="1600200"/>
          <a:ext cx="8229800" cy="4968240"/>
        </p:xfrm>
        <a:graphic>
          <a:graphicData uri="http://schemas.openxmlformats.org/drawingml/2006/table">
            <a:tbl>
              <a:tblPr firstRow="1" bandRow="1">
                <a:tableStyleId>{5C22544A-7EE6-4342-B048-85BDC9FD1C3A}</a:tableStyleId>
              </a:tblPr>
              <a:tblGrid>
                <a:gridCol w="2859671"/>
                <a:gridCol w="5370129"/>
              </a:tblGrid>
              <a:tr h="370840">
                <a:tc>
                  <a:txBody>
                    <a:bodyPr/>
                    <a:lstStyle/>
                    <a:p>
                      <a:r>
                        <a:rPr lang="es-MX" sz="2000" noProof="0" dirty="0" smtClean="0"/>
                        <a:t>Intervención</a:t>
                      </a:r>
                      <a:endParaRPr lang="es-MX" sz="2000" noProof="0" dirty="0"/>
                    </a:p>
                  </a:txBody>
                  <a:tcPr marL="92367" marR="92367"/>
                </a:tc>
                <a:tc>
                  <a:txBody>
                    <a:bodyPr/>
                    <a:lstStyle/>
                    <a:p>
                      <a:r>
                        <a:rPr lang="es-MX" sz="2000" noProof="0" dirty="0" smtClean="0"/>
                        <a:t>Utilidad potencial</a:t>
                      </a:r>
                      <a:endParaRPr lang="es-MX" sz="2000" noProof="0" dirty="0"/>
                    </a:p>
                  </a:txBody>
                  <a:tcPr marL="92367" marR="92367"/>
                </a:tc>
              </a:tr>
              <a:tr h="370840">
                <a:tc>
                  <a:txBody>
                    <a:bodyPr/>
                    <a:lstStyle/>
                    <a:p>
                      <a:r>
                        <a:rPr lang="es-MX" sz="2000" b="0" i="0" u="none" strike="noStrike" kern="1200" baseline="0" noProof="0" dirty="0" smtClean="0">
                          <a:solidFill>
                            <a:srgbClr val="002060"/>
                          </a:solidFill>
                          <a:latin typeface="+mn-lt"/>
                          <a:ea typeface="+mn-ea"/>
                          <a:cs typeface="+mn-cs"/>
                        </a:rPr>
                        <a:t>Tranquilizar y proporcionar información</a:t>
                      </a:r>
                    </a:p>
                  </a:txBody>
                  <a:tcPr marL="92367" marR="92367">
                    <a:solidFill>
                      <a:srgbClr val="C8E2FC"/>
                    </a:solidFill>
                  </a:tcPr>
                </a:tc>
                <a:tc>
                  <a:txBody>
                    <a:bodyPr/>
                    <a:lstStyle/>
                    <a:p>
                      <a:pPr marL="285750" indent="-285750">
                        <a:buFont typeface="Arial" pitchFamily="34" charset="0"/>
                        <a:buChar char="•"/>
                      </a:pPr>
                      <a:r>
                        <a:rPr lang="es-MX" sz="2000" noProof="0" dirty="0" smtClean="0">
                          <a:solidFill>
                            <a:srgbClr val="002060"/>
                          </a:solidFill>
                        </a:rPr>
                        <a:t>La evidencia de que la información es efectiva en la reducción del dolor relacionado con procedimientos está sustentada </a:t>
                      </a:r>
                      <a:r>
                        <a:rPr kumimoji="0" lang="es-MX" sz="2000" b="0" i="0" u="none" strike="noStrike" kern="1200" cap="none" spc="0" normalizeH="0" baseline="0" noProof="0" dirty="0" smtClean="0">
                          <a:ln>
                            <a:noFill/>
                          </a:ln>
                          <a:solidFill>
                            <a:srgbClr val="002060"/>
                          </a:solidFill>
                          <a:effectLst/>
                          <a:uLnTx/>
                          <a:uFillTx/>
                          <a:latin typeface="+mn-lt"/>
                        </a:rPr>
                        <a:t>tentativamente </a:t>
                      </a:r>
                      <a:r>
                        <a:rPr lang="es-MX" sz="2000" noProof="0" dirty="0" smtClean="0">
                          <a:solidFill>
                            <a:srgbClr val="002060"/>
                          </a:solidFill>
                        </a:rPr>
                        <a:t>y no es suficiente</a:t>
                      </a:r>
                      <a:r>
                        <a:rPr lang="es-MX" sz="2000" baseline="0" noProof="0" dirty="0" smtClean="0">
                          <a:solidFill>
                            <a:srgbClr val="002060"/>
                          </a:solidFill>
                        </a:rPr>
                        <a:t> para hacer recomendaciones</a:t>
                      </a:r>
                      <a:endParaRPr lang="es-MX" sz="2000" noProof="0" dirty="0">
                        <a:solidFill>
                          <a:srgbClr val="002060"/>
                        </a:solidFill>
                      </a:endParaRPr>
                    </a:p>
                  </a:txBody>
                  <a:tcPr marL="92367" marR="92367">
                    <a:solidFill>
                      <a:srgbClr val="C8E2FC"/>
                    </a:solidFill>
                  </a:tcPr>
                </a:tc>
              </a:tr>
              <a:tr h="370840">
                <a:tc>
                  <a:txBody>
                    <a:bodyPr/>
                    <a:lstStyle/>
                    <a:p>
                      <a:r>
                        <a:rPr lang="es-MX" sz="2000" b="0" i="0" u="none" strike="noStrike" kern="1200" baseline="0" noProof="0" dirty="0" smtClean="0">
                          <a:solidFill>
                            <a:srgbClr val="002060"/>
                          </a:solidFill>
                          <a:latin typeface="+mn-lt"/>
                          <a:ea typeface="+mn-ea"/>
                          <a:cs typeface="+mn-cs"/>
                        </a:rPr>
                        <a:t>Técnicas de relajación</a:t>
                      </a:r>
                    </a:p>
                  </a:txBody>
                  <a:tcPr marL="92367" marR="92367">
                    <a:solidFill>
                      <a:schemeClr val="accent1">
                        <a:lumMod val="60000"/>
                        <a:lumOff val="40000"/>
                      </a:schemeClr>
                    </a:solidFill>
                  </a:tcPr>
                </a:tc>
                <a:tc>
                  <a:txBody>
                    <a:bodyPr/>
                    <a:lstStyle/>
                    <a:p>
                      <a:pPr marL="285750" indent="-285750">
                        <a:buFont typeface="Arial" pitchFamily="34" charset="0"/>
                        <a:buChar char="•"/>
                      </a:pPr>
                      <a:r>
                        <a:rPr lang="es-MX" sz="2000" noProof="0" dirty="0" smtClean="0">
                          <a:solidFill>
                            <a:srgbClr val="002060"/>
                          </a:solidFill>
                        </a:rPr>
                        <a:t>La evidencia es débil e inconsistente</a:t>
                      </a:r>
                    </a:p>
                  </a:txBody>
                  <a:tcPr marL="92367" marR="92367">
                    <a:solidFill>
                      <a:schemeClr val="accent1">
                        <a:lumMod val="60000"/>
                        <a:lumOff val="40000"/>
                      </a:schemeClr>
                    </a:solidFill>
                  </a:tcPr>
                </a:tc>
              </a:tr>
              <a:tr h="370840">
                <a:tc>
                  <a:txBody>
                    <a:bodyPr/>
                    <a:lstStyle/>
                    <a:p>
                      <a:r>
                        <a:rPr lang="es-MX" sz="1800" b="0" i="0" u="none" strike="noStrike" kern="1200" baseline="0" noProof="0" dirty="0" smtClean="0">
                          <a:solidFill>
                            <a:srgbClr val="002060"/>
                          </a:solidFill>
                          <a:latin typeface="+mn-lt"/>
                          <a:ea typeface="+mn-ea"/>
                          <a:cs typeface="+mn-cs"/>
                        </a:rPr>
                        <a:t>Técnicas de atención </a:t>
                      </a:r>
                      <a:br>
                        <a:rPr lang="es-MX" sz="1800" b="0" i="0" u="none" strike="noStrike" kern="1200" baseline="0" noProof="0" dirty="0" smtClean="0">
                          <a:solidFill>
                            <a:srgbClr val="002060"/>
                          </a:solidFill>
                          <a:latin typeface="+mn-lt"/>
                          <a:ea typeface="+mn-ea"/>
                          <a:cs typeface="+mn-cs"/>
                        </a:rPr>
                      </a:br>
                      <a:r>
                        <a:rPr lang="es-MX" sz="1800" b="0" i="0" u="none" strike="noStrike" kern="1200" baseline="0" noProof="0" dirty="0" smtClean="0">
                          <a:solidFill>
                            <a:srgbClr val="002060"/>
                          </a:solidFill>
                          <a:latin typeface="+mn-lt"/>
                          <a:ea typeface="+mn-ea"/>
                          <a:cs typeface="+mn-cs"/>
                        </a:rPr>
                        <a:t>(por ejemplo, imágenes, distracción, musicoterapia)</a:t>
                      </a:r>
                    </a:p>
                  </a:txBody>
                  <a:tcPr marL="92367" marR="92367">
                    <a:solidFill>
                      <a:srgbClr val="C8E2FC"/>
                    </a:solidFill>
                  </a:tcPr>
                </a:tc>
                <a:tc>
                  <a:txBody>
                    <a:bodyPr/>
                    <a:lstStyle/>
                    <a:p>
                      <a:pPr marL="285750" indent="-285750">
                        <a:buFont typeface="Arial" pitchFamily="34" charset="0"/>
                        <a:buChar char="•"/>
                      </a:pPr>
                      <a:r>
                        <a:rPr lang="es-MX" sz="1800" b="0" i="0" u="none" strike="noStrike" kern="1200" baseline="0" noProof="0" dirty="0" smtClean="0">
                          <a:solidFill>
                            <a:srgbClr val="002060"/>
                          </a:solidFill>
                          <a:latin typeface="+mn-lt"/>
                          <a:ea typeface="+mn-ea"/>
                          <a:cs typeface="+mn-cs"/>
                        </a:rPr>
                        <a:t>Escuchar música produce una pequeña reducción del dolor postoperatorio y la necesidad de opioides</a:t>
                      </a:r>
                    </a:p>
                    <a:p>
                      <a:pPr marL="285750" indent="-285750">
                        <a:buFont typeface="Arial" pitchFamily="34" charset="0"/>
                        <a:buChar char="•"/>
                      </a:pPr>
                      <a:r>
                        <a:rPr lang="es-MX" sz="1800" b="0" i="0" u="none" strike="noStrike" kern="1200" baseline="0" noProof="0" dirty="0" smtClean="0">
                          <a:solidFill>
                            <a:srgbClr val="002060"/>
                          </a:solidFill>
                          <a:latin typeface="+mn-lt"/>
                          <a:ea typeface="+mn-ea"/>
                          <a:cs typeface="+mn-cs"/>
                        </a:rPr>
                        <a:t>La distracción por medio de realidad virtual multidimensional  es efectiva en la reducción del dolor en algunas situaciones clínicas</a:t>
                      </a:r>
                      <a:endParaRPr lang="es-MX" sz="1800" noProof="0" dirty="0">
                        <a:solidFill>
                          <a:srgbClr val="002060"/>
                        </a:solidFill>
                      </a:endParaRPr>
                    </a:p>
                  </a:txBody>
                  <a:tcPr marL="92367" marR="92367">
                    <a:solidFill>
                      <a:srgbClr val="C8E2FC"/>
                    </a:solidFill>
                  </a:tcPr>
                </a:tc>
              </a:tr>
              <a:tr h="352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0" i="0" u="none" strike="noStrike" kern="1200" baseline="0" noProof="0" dirty="0" smtClean="0">
                          <a:solidFill>
                            <a:srgbClr val="002060"/>
                          </a:solidFill>
                          <a:latin typeface="+mn-lt"/>
                          <a:ea typeface="+mn-ea"/>
                          <a:cs typeface="+mn-cs"/>
                        </a:rPr>
                        <a:t>Hipnosis</a:t>
                      </a:r>
                      <a:endParaRPr lang="es-MX" sz="1800" noProof="0" dirty="0">
                        <a:solidFill>
                          <a:srgbClr val="002060"/>
                        </a:solidFill>
                      </a:endParaRPr>
                    </a:p>
                  </a:txBody>
                  <a:tcPr marL="92367" marR="92367">
                    <a:solidFill>
                      <a:srgbClr val="5AA9F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2000" b="0" i="0" u="none" strike="noStrike" kern="1200" baseline="0" noProof="0" dirty="0" smtClean="0">
                          <a:solidFill>
                            <a:srgbClr val="002060"/>
                          </a:solidFill>
                          <a:latin typeface="+mn-lt"/>
                          <a:ea typeface="+mn-ea"/>
                          <a:cs typeface="+mn-cs"/>
                        </a:rPr>
                        <a:t>La evidencia del beneficio es inconsistente</a:t>
                      </a:r>
                      <a:endParaRPr lang="es-MX" sz="2000" noProof="0" dirty="0" smtClean="0">
                        <a:solidFill>
                          <a:srgbClr val="002060"/>
                        </a:solidFill>
                      </a:endParaRPr>
                    </a:p>
                  </a:txBody>
                  <a:tcPr marL="92367" marR="92367">
                    <a:solidFill>
                      <a:srgbClr val="5AA9F5"/>
                    </a:solidFill>
                  </a:tcPr>
                </a:tc>
              </a:tr>
              <a:tr h="370840">
                <a:tc>
                  <a:txBody>
                    <a:bodyPr/>
                    <a:lstStyle/>
                    <a:p>
                      <a:r>
                        <a:rPr lang="es-MX" sz="1800" noProof="0" dirty="0" smtClean="0">
                          <a:solidFill>
                            <a:srgbClr val="002060"/>
                          </a:solidFill>
                        </a:rPr>
                        <a:t>Métodos de control/ instrucciones</a:t>
                      </a:r>
                      <a:r>
                        <a:rPr lang="es-MX" sz="1800" baseline="0" noProof="0" dirty="0" smtClean="0">
                          <a:solidFill>
                            <a:srgbClr val="002060"/>
                          </a:solidFill>
                        </a:rPr>
                        <a:t> conductuales</a:t>
                      </a:r>
                      <a:endParaRPr lang="es-MX" sz="1800" noProof="0" dirty="0">
                        <a:solidFill>
                          <a:srgbClr val="002060"/>
                        </a:solidFill>
                      </a:endParaRPr>
                    </a:p>
                  </a:txBody>
                  <a:tcPr marL="92367" marR="92367">
                    <a:solidFill>
                      <a:srgbClr val="C8E2FC"/>
                    </a:solidFill>
                  </a:tcPr>
                </a:tc>
                <a:tc>
                  <a:txBody>
                    <a:bodyPr/>
                    <a:lstStyle/>
                    <a:p>
                      <a:pPr marL="285750" indent="-285750">
                        <a:buFont typeface="Arial" pitchFamily="34" charset="0"/>
                        <a:buChar char="•"/>
                      </a:pPr>
                      <a:r>
                        <a:rPr lang="es-MX" sz="2000" b="0" i="0" u="none" strike="noStrike" kern="1200" baseline="0" noProof="0" dirty="0" smtClean="0">
                          <a:solidFill>
                            <a:srgbClr val="002060"/>
                          </a:solidFill>
                          <a:latin typeface="+mn-lt"/>
                          <a:ea typeface="+mn-ea"/>
                          <a:cs typeface="+mn-cs"/>
                        </a:rPr>
                        <a:t>La técnica antes de la cirugía  reduce el dolor, el afecto negativo y el uso de analgésicos</a:t>
                      </a:r>
                      <a:endParaRPr lang="es-MX" sz="2000" noProof="0" dirty="0" smtClean="0">
                        <a:solidFill>
                          <a:srgbClr val="002060"/>
                        </a:solidFill>
                      </a:endParaRPr>
                    </a:p>
                  </a:txBody>
                  <a:tcPr marL="92367" marR="92367">
                    <a:solidFill>
                      <a:srgbClr val="C8E2FC"/>
                    </a:solidFill>
                  </a:tcPr>
                </a:tc>
              </a:tr>
            </a:tbl>
          </a:graphicData>
        </a:graphic>
      </p:graphicFrame>
      <p:sp>
        <p:nvSpPr>
          <p:cNvPr id="5" name="TextBox 4"/>
          <p:cNvSpPr txBox="1"/>
          <p:nvPr/>
        </p:nvSpPr>
        <p:spPr>
          <a:xfrm>
            <a:off x="395536" y="6341258"/>
            <a:ext cx="7992888" cy="400110"/>
          </a:xfrm>
          <a:prstGeom prst="rect">
            <a:avLst/>
          </a:prstGeom>
          <a:noFill/>
        </p:spPr>
        <p:txBody>
          <a:bodyPr wrap="square" rtlCol="0">
            <a:spAutoFit/>
          </a:bodyPr>
          <a:lstStyle/>
          <a:p>
            <a:r>
              <a:rPr lang="en-CA" sz="1000" dirty="0" err="1" smtClean="0">
                <a:solidFill>
                  <a:srgbClr val="002060"/>
                </a:solidFill>
              </a:rPr>
              <a:t>Colegio</a:t>
            </a:r>
            <a:r>
              <a:rPr lang="en-CA" sz="1000" dirty="0" smtClean="0">
                <a:solidFill>
                  <a:srgbClr val="002060"/>
                </a:solidFill>
              </a:rPr>
              <a:t> de </a:t>
            </a:r>
            <a:r>
              <a:rPr lang="en-CA" sz="1000" dirty="0" err="1" smtClean="0">
                <a:solidFill>
                  <a:srgbClr val="002060"/>
                </a:solidFill>
              </a:rPr>
              <a:t>Anestesiólogos</a:t>
            </a:r>
            <a:r>
              <a:rPr lang="en-CA" sz="1000" dirty="0" smtClean="0">
                <a:solidFill>
                  <a:srgbClr val="002060"/>
                </a:solidFill>
              </a:rPr>
              <a:t> y </a:t>
            </a:r>
            <a:r>
              <a:rPr lang="en-CA" sz="1000" dirty="0" err="1" smtClean="0">
                <a:solidFill>
                  <a:srgbClr val="002060"/>
                </a:solidFill>
              </a:rPr>
              <a:t>Facultad</a:t>
            </a:r>
            <a:r>
              <a:rPr lang="en-CA" sz="1000" dirty="0" smtClean="0">
                <a:solidFill>
                  <a:srgbClr val="002060"/>
                </a:solidFill>
              </a:rPr>
              <a:t> de </a:t>
            </a:r>
            <a:r>
              <a:rPr lang="en-CA" sz="1000" dirty="0" err="1" smtClean="0">
                <a:solidFill>
                  <a:srgbClr val="002060"/>
                </a:solidFill>
              </a:rPr>
              <a:t>Medicina</a:t>
            </a:r>
            <a:r>
              <a:rPr lang="en-CA" sz="1000" dirty="0" smtClean="0">
                <a:solidFill>
                  <a:srgbClr val="002060"/>
                </a:solidFill>
              </a:rPr>
              <a:t> del Dolor </a:t>
            </a:r>
            <a:r>
              <a:rPr lang="en-CA" sz="1000" dirty="0">
                <a:solidFill>
                  <a:srgbClr val="002060"/>
                </a:solidFill>
              </a:rPr>
              <a:t>de Australia y Nueva </a:t>
            </a:r>
            <a:r>
              <a:rPr lang="en-CA" sz="1000" dirty="0" err="1">
                <a:solidFill>
                  <a:srgbClr val="002060"/>
                </a:solidFill>
              </a:rPr>
              <a:t>Zelanda</a:t>
            </a:r>
            <a:r>
              <a:rPr lang="en-CA" sz="1000" dirty="0">
                <a:solidFill>
                  <a:srgbClr val="002060"/>
                </a:solidFill>
              </a:rPr>
              <a:t> </a:t>
            </a:r>
            <a:r>
              <a:rPr lang="en-CA" sz="1000" dirty="0" smtClean="0">
                <a:solidFill>
                  <a:srgbClr val="002060"/>
                </a:solidFill>
              </a:rPr>
              <a:t>.</a:t>
            </a:r>
            <a:r>
              <a:rPr lang="en-CA" sz="1000" dirty="0">
                <a:solidFill>
                  <a:srgbClr val="002060"/>
                </a:solidFill>
              </a:rPr>
              <a:t/>
            </a:r>
            <a:br>
              <a:rPr lang="en-CA" sz="1000" dirty="0">
                <a:solidFill>
                  <a:srgbClr val="002060"/>
                </a:solidFill>
              </a:rPr>
            </a:br>
            <a:r>
              <a:rPr lang="en-CA" sz="1000" i="1" dirty="0">
                <a:solidFill>
                  <a:srgbClr val="002060"/>
                </a:solidFill>
              </a:rPr>
              <a:t>Acute Pain Management: Scientific Evidence. </a:t>
            </a:r>
            <a:r>
              <a:rPr lang="en-CA" sz="1000" dirty="0" smtClean="0">
                <a:solidFill>
                  <a:srgbClr val="002060"/>
                </a:solidFill>
              </a:rPr>
              <a:t>3rd </a:t>
            </a:r>
            <a:r>
              <a:rPr lang="en-CA" sz="1000" dirty="0">
                <a:solidFill>
                  <a:srgbClr val="002060"/>
                </a:solidFill>
              </a:rPr>
              <a:t>ed. ANZCA &amp; FPM; Melbourne, VIC: 2010.</a:t>
            </a:r>
          </a:p>
        </p:txBody>
      </p:sp>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schemeClr val="bg1"/>
                </a:solidFill>
              </a:rPr>
              <a:pPr/>
              <a:t>29</a:t>
            </a:fld>
            <a:endParaRPr lang="en-CA" dirty="0">
              <a:solidFill>
                <a:schemeClr val="bg1"/>
              </a:solidFill>
            </a:endParaRPr>
          </a:p>
        </p:txBody>
      </p:sp>
    </p:spTree>
    <p:extLst>
      <p:ext uri="{BB962C8B-B14F-4D97-AF65-F5344CB8AC3E}">
        <p14:creationId xmlns:p14="http://schemas.microsoft.com/office/powerpoint/2010/main" val="87175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Objetivos de aprendizaje</a:t>
            </a:r>
            <a:endParaRPr lang="es-MX" dirty="0"/>
          </a:p>
        </p:txBody>
      </p:sp>
      <p:sp>
        <p:nvSpPr>
          <p:cNvPr id="3" name="Content Placeholder 2"/>
          <p:cNvSpPr>
            <a:spLocks noGrp="1"/>
          </p:cNvSpPr>
          <p:nvPr>
            <p:ph idx="1"/>
          </p:nvPr>
        </p:nvSpPr>
        <p:spPr>
          <a:xfrm>
            <a:off x="251520" y="1600200"/>
            <a:ext cx="8640960" cy="4525963"/>
          </a:xfrm>
        </p:spPr>
        <p:txBody>
          <a:bodyPr>
            <a:normAutofit fontScale="92500" lnSpcReduction="20000"/>
          </a:bodyPr>
          <a:lstStyle/>
          <a:p>
            <a:pPr lvl="0"/>
            <a:r>
              <a:rPr lang="es-MX" dirty="0" smtClean="0"/>
              <a:t>Después de completar este módulo, los participantes serán capaces de:</a:t>
            </a:r>
          </a:p>
          <a:p>
            <a:pPr lvl="1">
              <a:spcAft>
                <a:spcPts val="1200"/>
              </a:spcAft>
            </a:pPr>
            <a:r>
              <a:rPr lang="es-MX" dirty="0" smtClean="0"/>
              <a:t>Discutir la prevalencia del dolor agudo</a:t>
            </a:r>
          </a:p>
          <a:p>
            <a:pPr lvl="1">
              <a:spcAft>
                <a:spcPts val="1200"/>
              </a:spcAft>
            </a:pPr>
            <a:r>
              <a:rPr lang="es-MX" dirty="0" smtClean="0"/>
              <a:t>Comprender el impacto del dolor agudo en el funcionamiento del paciente  y la calidad de vida</a:t>
            </a:r>
          </a:p>
          <a:p>
            <a:pPr lvl="1">
              <a:spcAft>
                <a:spcPts val="1200"/>
              </a:spcAft>
            </a:pPr>
            <a:r>
              <a:rPr lang="es-MX" dirty="0" smtClean="0"/>
              <a:t>Explicar la fisiopatología del dolor agudo</a:t>
            </a:r>
          </a:p>
          <a:p>
            <a:pPr lvl="1">
              <a:spcAft>
                <a:spcPts val="1200"/>
              </a:spcAft>
            </a:pPr>
            <a:r>
              <a:rPr lang="es-MX" dirty="0" smtClean="0"/>
              <a:t>Aplicar una técnica de diagnóstico simple para el diagnóstico diferencial del dolor agudo</a:t>
            </a:r>
          </a:p>
          <a:p>
            <a:pPr lvl="1">
              <a:spcAft>
                <a:spcPts val="1200"/>
              </a:spcAft>
            </a:pPr>
            <a:r>
              <a:rPr lang="es-MX" spc="-10" dirty="0" smtClean="0"/>
              <a:t>Seleccionar las estrategias  farmacológicas y no- farmacológicas adecuadas para el manejo del dolor agudo</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schemeClr val="bg1"/>
                </a:solidFill>
              </a:rPr>
              <a:pPr/>
              <a:t>3</a:t>
            </a:fld>
            <a:endParaRPr lang="en-CA" dirty="0">
              <a:solidFill>
                <a:schemeClr val="bg1"/>
              </a:solidFill>
            </a:endParaRPr>
          </a:p>
        </p:txBody>
      </p:sp>
    </p:spTree>
    <p:extLst>
      <p:ext uri="{BB962C8B-B14F-4D97-AF65-F5344CB8AC3E}">
        <p14:creationId xmlns:p14="http://schemas.microsoft.com/office/powerpoint/2010/main" val="8899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91" name="Rectangle 7"/>
          <p:cNvSpPr>
            <a:spLocks noGrp="1" noChangeArrowheads="1"/>
          </p:cNvSpPr>
          <p:nvPr>
            <p:ph type="title"/>
          </p:nvPr>
        </p:nvSpPr>
        <p:spPr/>
        <p:txBody>
          <a:bodyPr>
            <a:noAutofit/>
          </a:bodyPr>
          <a:lstStyle/>
          <a:p>
            <a:pPr eaLnBrk="1" fontAlgn="auto" hangingPunct="1">
              <a:spcAft>
                <a:spcPts val="0"/>
              </a:spcAft>
              <a:defRPr/>
            </a:pPr>
            <a:r>
              <a:rPr lang="es-MX" sz="4000" dirty="0" smtClean="0">
                <a:latin typeface="+mn-lt"/>
              </a:rPr>
              <a:t>Características ideales del tratamiento analgésico aguda</a:t>
            </a:r>
            <a:endParaRPr lang="es-MX" sz="4000" dirty="0">
              <a:latin typeface="+mn-lt"/>
            </a:endParaRPr>
          </a:p>
        </p:txBody>
      </p:sp>
      <p:sp>
        <p:nvSpPr>
          <p:cNvPr id="64514" name="Rectangle 8"/>
          <p:cNvSpPr>
            <a:spLocks noGrp="1" noChangeArrowheads="1"/>
          </p:cNvSpPr>
          <p:nvPr>
            <p:ph sz="quarter" idx="1"/>
          </p:nvPr>
        </p:nvSpPr>
        <p:spPr>
          <a:xfrm>
            <a:off x="612775" y="1600200"/>
            <a:ext cx="8153400" cy="4495800"/>
          </a:xfrm>
        </p:spPr>
        <p:txBody>
          <a:bodyPr/>
          <a:lstStyle/>
          <a:p>
            <a:pPr eaLnBrk="1" hangingPunct="1"/>
            <a:r>
              <a:rPr lang="es-MX" dirty="0" smtClean="0"/>
              <a:t>Características del fármaco ideal para el tratamiento del dolor agudo:</a:t>
            </a:r>
          </a:p>
          <a:p>
            <a:pPr lvl="1" eaLnBrk="1" hangingPunct="1"/>
            <a:endParaRPr lang="en-US" dirty="0" smtClean="0"/>
          </a:p>
          <a:p>
            <a:pPr marL="457200" lvl="1" indent="0" eaLnBrk="1" hangingPunct="1">
              <a:buNone/>
            </a:pPr>
            <a:r>
              <a:rPr lang="en-US" dirty="0" smtClean="0"/>
              <a:t> </a:t>
            </a:r>
          </a:p>
        </p:txBody>
      </p:sp>
      <p:sp>
        <p:nvSpPr>
          <p:cNvPr id="64515" name="Text Box 4"/>
          <p:cNvSpPr txBox="1">
            <a:spLocks noChangeArrowheads="1"/>
          </p:cNvSpPr>
          <p:nvPr/>
        </p:nvSpPr>
        <p:spPr bwMode="auto">
          <a:xfrm>
            <a:off x="179512" y="6459379"/>
            <a:ext cx="7848600" cy="246221"/>
          </a:xfrm>
          <a:prstGeom prst="rect">
            <a:avLst/>
          </a:prstGeom>
          <a:noFill/>
          <a:ln w="9525">
            <a:noFill/>
            <a:miter lim="800000"/>
            <a:headEnd/>
            <a:tailEnd/>
          </a:ln>
        </p:spPr>
        <p:txBody>
          <a:bodyPr lIns="0" tIns="91440" rIns="0" bIns="0" anchor="b">
            <a:spAutoFit/>
          </a:bodyPr>
          <a:lstStyle/>
          <a:p>
            <a:pPr>
              <a:spcBef>
                <a:spcPct val="0"/>
              </a:spcBef>
            </a:pPr>
            <a:r>
              <a:rPr lang="en-US" sz="1000" dirty="0">
                <a:solidFill>
                  <a:schemeClr val="tx2"/>
                </a:solidFill>
                <a:cs typeface="Calibri"/>
              </a:rPr>
              <a:t>Baumann TJ. In:  DiPiro JT </a:t>
            </a:r>
            <a:r>
              <a:rPr lang="en-US" sz="1000" i="1" dirty="0">
                <a:solidFill>
                  <a:schemeClr val="tx2"/>
                </a:solidFill>
                <a:cs typeface="Calibri"/>
              </a:rPr>
              <a:t>et al </a:t>
            </a:r>
            <a:r>
              <a:rPr lang="en-US" sz="1000" dirty="0">
                <a:solidFill>
                  <a:schemeClr val="tx2"/>
                </a:solidFill>
                <a:cs typeface="Calibri"/>
              </a:rPr>
              <a:t>(eds). </a:t>
            </a:r>
            <a:r>
              <a:rPr lang="en-US" sz="1000" i="1" dirty="0">
                <a:solidFill>
                  <a:schemeClr val="tx2"/>
                </a:solidFill>
                <a:cs typeface="Calibri"/>
              </a:rPr>
              <a:t>Pharmacotherapy: A Pathophysiologic Approach.</a:t>
            </a:r>
            <a:r>
              <a:rPr lang="en-US" sz="1000" dirty="0">
                <a:solidFill>
                  <a:schemeClr val="tx2"/>
                </a:solidFill>
                <a:cs typeface="Calibri"/>
              </a:rPr>
              <a:t> 5th ed. McGraw-Hill; New York, NY: 2002. </a:t>
            </a:r>
          </a:p>
        </p:txBody>
      </p:sp>
      <p:sp>
        <p:nvSpPr>
          <p:cNvPr id="10" name="AutoShape 4"/>
          <p:cNvSpPr>
            <a:spLocks noChangeArrowheads="1"/>
          </p:cNvSpPr>
          <p:nvPr/>
        </p:nvSpPr>
        <p:spPr bwMode="auto">
          <a:xfrm rot="-208880">
            <a:off x="4211638" y="4949825"/>
            <a:ext cx="914400" cy="550863"/>
          </a:xfrm>
          <a:prstGeom prst="triangle">
            <a:avLst>
              <a:gd name="adj" fmla="val 50000"/>
            </a:avLst>
          </a:prstGeom>
          <a:solidFill>
            <a:schemeClr val="accent1">
              <a:lumMod val="60000"/>
              <a:lumOff val="40000"/>
            </a:schemeClr>
          </a:solidFill>
          <a:ln w="12700" cap="sq">
            <a:miter lim="800000"/>
            <a:headEnd type="none" w="sm" len="sm"/>
            <a:tailEnd type="none" w="sm" len="sm"/>
          </a:ln>
          <a:effectLst/>
          <a:scene3d>
            <a:camera prst="legacyObliqueTopLeft">
              <a:rot lat="300000" lon="600000" rev="0"/>
            </a:camera>
            <a:lightRig rig="legacyFlat3" dir="t"/>
          </a:scene3d>
          <a:sp3d extrusionH="430200" prstMaterial="legacyMatte">
            <a:bevelT w="13500" h="13500" prst="angle"/>
            <a:bevelB w="13500" h="13500" prst="angle"/>
            <a:extrusionClr>
              <a:schemeClr val="accent1">
                <a:lumMod val="75000"/>
              </a:schemeClr>
            </a:extrusionClr>
          </a:sp3d>
          <a:extLst/>
        </p:spPr>
        <p:txBody>
          <a:bodyPr wrap="none" anchor="ctr">
            <a:flatTx/>
          </a:bodyPr>
          <a:lstStyle/>
          <a:p>
            <a:endParaRPr lang="en-CA" dirty="0">
              <a:solidFill>
                <a:prstClr val="white"/>
              </a:solidFill>
            </a:endParaRPr>
          </a:p>
        </p:txBody>
      </p:sp>
      <p:sp>
        <p:nvSpPr>
          <p:cNvPr id="12" name="Rectangle 6"/>
          <p:cNvSpPr>
            <a:spLocks noChangeArrowheads="1"/>
          </p:cNvSpPr>
          <p:nvPr/>
        </p:nvSpPr>
        <p:spPr bwMode="auto">
          <a:xfrm>
            <a:off x="1136650" y="4876800"/>
            <a:ext cx="6918325" cy="60325"/>
          </a:xfrm>
          <a:prstGeom prst="rect">
            <a:avLst/>
          </a:prstGeom>
          <a:solidFill>
            <a:schemeClr val="accent1"/>
          </a:solidFill>
          <a:ln w="12700" cap="sq">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accent1">
                <a:lumMod val="60000"/>
                <a:lumOff val="40000"/>
              </a:schemeClr>
            </a:extrusionClr>
          </a:sp3d>
          <a:extLst/>
        </p:spPr>
        <p:txBody>
          <a:bodyPr wrap="none" anchor="ctr">
            <a:flatTx/>
          </a:bodyPr>
          <a:lstStyle/>
          <a:p>
            <a:pPr algn="ctr"/>
            <a:endParaRPr lang="en-CA" dirty="0">
              <a:solidFill>
                <a:prstClr val="white"/>
              </a:solidFill>
            </a:endParaRPr>
          </a:p>
        </p:txBody>
      </p:sp>
      <p:sp>
        <p:nvSpPr>
          <p:cNvPr id="3" name="Rectangle 2"/>
          <p:cNvSpPr/>
          <p:nvPr/>
        </p:nvSpPr>
        <p:spPr>
          <a:xfrm>
            <a:off x="5796136" y="3284984"/>
            <a:ext cx="2037038" cy="1384995"/>
          </a:xfrm>
          <a:prstGeom prst="rect">
            <a:avLst/>
          </a:prstGeom>
          <a:solidFill>
            <a:schemeClr val="accent3"/>
          </a:solidFill>
        </p:spPr>
        <p:txBody>
          <a:bodyPr wrap="square">
            <a:spAutoFit/>
          </a:bodyPr>
          <a:lstStyle/>
          <a:p>
            <a:pPr marL="273050" lvl="1" indent="-273050">
              <a:spcBef>
                <a:spcPct val="20000"/>
              </a:spcBef>
              <a:buFont typeface="Arial" pitchFamily="34" charset="0"/>
              <a:buChar char="–"/>
            </a:pPr>
            <a:r>
              <a:rPr lang="es-MX" sz="2800" dirty="0" smtClean="0">
                <a:solidFill>
                  <a:srgbClr val="002060"/>
                </a:solidFill>
              </a:rPr>
              <a:t>Efectos adversos limitados</a:t>
            </a:r>
            <a:endParaRPr lang="es-MX" sz="2800" dirty="0">
              <a:solidFill>
                <a:srgbClr val="002060"/>
              </a:solidFill>
            </a:endParaRPr>
          </a:p>
        </p:txBody>
      </p:sp>
      <p:sp>
        <p:nvSpPr>
          <p:cNvPr id="5" name="Rectangle 4"/>
          <p:cNvSpPr/>
          <p:nvPr/>
        </p:nvSpPr>
        <p:spPr>
          <a:xfrm>
            <a:off x="971600" y="3111990"/>
            <a:ext cx="3224156" cy="2419124"/>
          </a:xfrm>
          <a:prstGeom prst="rect">
            <a:avLst/>
          </a:prstGeom>
          <a:solidFill>
            <a:schemeClr val="accent1"/>
          </a:solidFill>
        </p:spPr>
        <p:txBody>
          <a:bodyPr wrap="square">
            <a:spAutoFit/>
          </a:bodyPr>
          <a:lstStyle/>
          <a:p>
            <a:pPr marL="273050" lvl="1" indent="-273050">
              <a:spcBef>
                <a:spcPct val="20000"/>
              </a:spcBef>
              <a:buFont typeface="Arial" pitchFamily="34" charset="0"/>
              <a:buChar char="–"/>
            </a:pPr>
            <a:r>
              <a:rPr lang="es-MX" sz="2800" dirty="0" smtClean="0">
                <a:solidFill>
                  <a:schemeClr val="bg1"/>
                </a:solidFill>
              </a:rPr>
              <a:t>Rápido inicio de acción</a:t>
            </a:r>
          </a:p>
          <a:p>
            <a:pPr marL="273050" lvl="1" indent="-273050">
              <a:spcBef>
                <a:spcPct val="20000"/>
              </a:spcBef>
              <a:buFont typeface="Arial" pitchFamily="34" charset="0"/>
              <a:buChar char="–"/>
            </a:pPr>
            <a:r>
              <a:rPr lang="es-MX" sz="2800" dirty="0" smtClean="0">
                <a:solidFill>
                  <a:schemeClr val="bg1"/>
                </a:solidFill>
              </a:rPr>
              <a:t>Duración prolongada</a:t>
            </a:r>
          </a:p>
          <a:p>
            <a:pPr marL="273050" lvl="1" indent="-273050">
              <a:spcBef>
                <a:spcPct val="20000"/>
              </a:spcBef>
              <a:buFont typeface="Arial" pitchFamily="34" charset="0"/>
              <a:buChar char="–"/>
            </a:pPr>
            <a:r>
              <a:rPr lang="es-MX" sz="2800" dirty="0" smtClean="0">
                <a:solidFill>
                  <a:schemeClr val="bg1"/>
                </a:solidFill>
              </a:rPr>
              <a:t>Analgesia Efectiva</a:t>
            </a:r>
            <a:endParaRPr lang="es-MX" sz="2800" dirty="0">
              <a:solidFill>
                <a:schemeClr val="bg1"/>
              </a:solidFill>
            </a:endParaRPr>
          </a:p>
        </p:txBody>
      </p:sp>
    </p:spTree>
    <p:extLst>
      <p:ext uri="{BB962C8B-B14F-4D97-AF65-F5344CB8AC3E}">
        <p14:creationId xmlns:p14="http://schemas.microsoft.com/office/powerpoint/2010/main" val="1255939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4514">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4514">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1090" name="Rectangle 2"/>
          <p:cNvSpPr>
            <a:spLocks noGrp="1" noChangeArrowheads="1"/>
          </p:cNvSpPr>
          <p:nvPr>
            <p:ph type="title"/>
          </p:nvPr>
        </p:nvSpPr>
        <p:spPr>
          <a:xfrm>
            <a:off x="0" y="120650"/>
            <a:ext cx="9144000" cy="1136650"/>
          </a:xfrm>
        </p:spPr>
        <p:txBody>
          <a:bodyPr>
            <a:noAutofit/>
          </a:bodyPr>
          <a:lstStyle/>
          <a:p>
            <a:r>
              <a:rPr lang="es-MX" sz="3200" dirty="0" smtClean="0"/>
              <a:t>Los pacientes prefieren evitar los efectos secundarios para completar el control del dolor</a:t>
            </a:r>
            <a:endParaRPr lang="es-MX" sz="3200" dirty="0"/>
          </a:p>
        </p:txBody>
      </p:sp>
      <p:grpSp>
        <p:nvGrpSpPr>
          <p:cNvPr id="2" name="Group 12"/>
          <p:cNvGrpSpPr>
            <a:grpSpLocks/>
          </p:cNvGrpSpPr>
          <p:nvPr/>
        </p:nvGrpSpPr>
        <p:grpSpPr bwMode="auto">
          <a:xfrm>
            <a:off x="7894642" y="2393950"/>
            <a:ext cx="828675" cy="2935288"/>
            <a:chOff x="4845" y="1508"/>
            <a:chExt cx="522" cy="1849"/>
          </a:xfrm>
        </p:grpSpPr>
        <p:sp>
          <p:nvSpPr>
            <p:cNvPr id="2521098" name="Text Box 10"/>
            <p:cNvSpPr txBox="1">
              <a:spLocks noChangeArrowheads="1"/>
            </p:cNvSpPr>
            <p:nvPr/>
          </p:nvSpPr>
          <p:spPr bwMode="auto">
            <a:xfrm>
              <a:off x="4916" y="2283"/>
              <a:ext cx="451" cy="291"/>
            </a:xfrm>
            <a:prstGeom prst="rect">
              <a:avLst/>
            </a:prstGeom>
            <a:noFill/>
            <a:ln w="9525">
              <a:noFill/>
              <a:miter lim="800000"/>
              <a:headEnd/>
              <a:tailEnd/>
            </a:ln>
            <a:effectLst/>
          </p:spPr>
          <p:txBody>
            <a:bodyPr wrap="none">
              <a:spAutoFit/>
            </a:bodyPr>
            <a:lstStyle/>
            <a:p>
              <a:pPr>
                <a:spcBef>
                  <a:spcPct val="0"/>
                </a:spcBef>
              </a:pPr>
              <a:r>
                <a:rPr lang="en-US" sz="2400" dirty="0">
                  <a:solidFill>
                    <a:srgbClr val="F78B30"/>
                  </a:solidFill>
                </a:rPr>
                <a:t>47%</a:t>
              </a:r>
            </a:p>
          </p:txBody>
        </p:sp>
        <p:sp>
          <p:nvSpPr>
            <p:cNvPr id="2521099" name="AutoShape 11"/>
            <p:cNvSpPr>
              <a:spLocks/>
            </p:cNvSpPr>
            <p:nvPr/>
          </p:nvSpPr>
          <p:spPr bwMode="auto">
            <a:xfrm>
              <a:off x="4845" y="1508"/>
              <a:ext cx="78" cy="1849"/>
            </a:xfrm>
            <a:prstGeom prst="rightBrace">
              <a:avLst>
                <a:gd name="adj1" fmla="val 197543"/>
                <a:gd name="adj2" fmla="val 50000"/>
              </a:avLst>
            </a:prstGeom>
            <a:noFill/>
            <a:ln w="25400">
              <a:solidFill>
                <a:schemeClr val="accent3"/>
              </a:solidFill>
              <a:round/>
              <a:headEnd/>
              <a:tailEnd/>
            </a:ln>
            <a:effectLst/>
          </p:spPr>
          <p:txBody>
            <a:bodyPr wrap="none" anchor="ctr"/>
            <a:lstStyle/>
            <a:p>
              <a:endParaRPr lang="en-US" dirty="0">
                <a:solidFill>
                  <a:srgbClr val="D9D9D9"/>
                </a:solidFill>
              </a:endParaRPr>
            </a:p>
          </p:txBody>
        </p:sp>
      </p:grpSp>
      <p:sp>
        <p:nvSpPr>
          <p:cNvPr id="2521101" name="Text Box 13"/>
          <p:cNvSpPr txBox="1">
            <a:spLocks noChangeArrowheads="1"/>
          </p:cNvSpPr>
          <p:nvPr/>
        </p:nvSpPr>
        <p:spPr bwMode="auto">
          <a:xfrm>
            <a:off x="451758" y="6525344"/>
            <a:ext cx="7990567" cy="250066"/>
          </a:xfrm>
          <a:prstGeom prst="rect">
            <a:avLst/>
          </a:prstGeom>
          <a:noFill/>
          <a:ln w="12700" algn="ctr">
            <a:noFill/>
            <a:miter lim="800000"/>
            <a:headEnd/>
            <a:tailEnd/>
          </a:ln>
          <a:effectLst/>
        </p:spPr>
        <p:txBody>
          <a:bodyPr wrap="square" tIns="47624" bIns="47624" anchor="b">
            <a:spAutoFit/>
          </a:bodyPr>
          <a:lstStyle/>
          <a:p>
            <a:pPr defTabSz="979488">
              <a:spcBef>
                <a:spcPct val="30000"/>
              </a:spcBef>
            </a:pPr>
            <a:r>
              <a:rPr lang="en-US" altLang="zh-CN" sz="1000" dirty="0">
                <a:solidFill>
                  <a:srgbClr val="002060"/>
                </a:solidFill>
              </a:rPr>
              <a:t>Gan </a:t>
            </a:r>
            <a:r>
              <a:rPr lang="en-US" altLang="zh-CN" sz="1000" dirty="0" smtClean="0">
                <a:solidFill>
                  <a:srgbClr val="002060"/>
                </a:solidFill>
              </a:rPr>
              <a:t>TJ </a:t>
            </a:r>
            <a:r>
              <a:rPr lang="en-US" altLang="zh-CN" sz="1000" i="1" dirty="0" smtClean="0">
                <a:solidFill>
                  <a:srgbClr val="002060"/>
                </a:solidFill>
              </a:rPr>
              <a:t>et </a:t>
            </a:r>
            <a:r>
              <a:rPr lang="en-US" altLang="zh-CN" sz="1000" i="1" dirty="0">
                <a:solidFill>
                  <a:srgbClr val="002060"/>
                </a:solidFill>
              </a:rPr>
              <a:t>al. Br J </a:t>
            </a:r>
            <a:r>
              <a:rPr lang="en-US" altLang="zh-CN" sz="1000" i="1" dirty="0" smtClean="0">
                <a:solidFill>
                  <a:srgbClr val="002060"/>
                </a:solidFill>
              </a:rPr>
              <a:t>Anaesth</a:t>
            </a:r>
            <a:r>
              <a:rPr lang="en-US" altLang="zh-CN" sz="1000" dirty="0" smtClean="0">
                <a:solidFill>
                  <a:srgbClr val="002060"/>
                </a:solidFill>
              </a:rPr>
              <a:t> </a:t>
            </a:r>
            <a:r>
              <a:rPr lang="en-US" altLang="zh-CN" sz="1000" dirty="0">
                <a:solidFill>
                  <a:srgbClr val="002060"/>
                </a:solidFill>
              </a:rPr>
              <a:t>2004</a:t>
            </a:r>
            <a:r>
              <a:rPr lang="en-US" altLang="zh-CN" sz="1000" dirty="0" smtClean="0">
                <a:solidFill>
                  <a:srgbClr val="002060"/>
                </a:solidFill>
              </a:rPr>
              <a:t>; 92(5):681-8</a:t>
            </a:r>
            <a:r>
              <a:rPr lang="en-US" altLang="zh-CN" sz="1000" dirty="0">
                <a:solidFill>
                  <a:srgbClr val="002060"/>
                </a:solidFill>
              </a:rPr>
              <a:t>.</a:t>
            </a:r>
            <a:endParaRPr lang="en-US" sz="1000" dirty="0">
              <a:solidFill>
                <a:srgbClr val="002060"/>
              </a:solidFill>
              <a:ea typeface="SimSun" pitchFamily="2" charset="-122"/>
            </a:endParaRPr>
          </a:p>
        </p:txBody>
      </p:sp>
      <p:sp>
        <p:nvSpPr>
          <p:cNvPr id="3" name="TextBox 2"/>
          <p:cNvSpPr txBox="1"/>
          <p:nvPr/>
        </p:nvSpPr>
        <p:spPr>
          <a:xfrm>
            <a:off x="612963" y="1340768"/>
            <a:ext cx="7848872" cy="646331"/>
          </a:xfrm>
          <a:prstGeom prst="rect">
            <a:avLst/>
          </a:prstGeom>
          <a:noFill/>
        </p:spPr>
        <p:txBody>
          <a:bodyPr wrap="square" rtlCol="0">
            <a:spAutoFit/>
          </a:bodyPr>
          <a:lstStyle/>
          <a:p>
            <a:pPr algn="ctr"/>
            <a:r>
              <a:rPr lang="es-MX" b="1" dirty="0" smtClean="0">
                <a:solidFill>
                  <a:srgbClr val="002060"/>
                </a:solidFill>
              </a:rPr>
              <a:t>Importancia establecida por los pacientes en relación a los diferentes atributos del tratamiento del dolor agudo</a:t>
            </a:r>
            <a:endParaRPr lang="es-MX" b="1" dirty="0">
              <a:solidFill>
                <a:srgbClr val="002060"/>
              </a:solidFill>
            </a:endParaRPr>
          </a:p>
        </p:txBody>
      </p:sp>
      <p:graphicFrame>
        <p:nvGraphicFramePr>
          <p:cNvPr id="7" name="Chart Placeholder 6"/>
          <p:cNvGraphicFramePr>
            <a:graphicFrameLocks noGrp="1"/>
          </p:cNvGraphicFramePr>
          <p:nvPr>
            <p:ph type="chart" idx="1"/>
            <p:extLst>
              <p:ext uri="{D42A27DB-BD31-4B8C-83A1-F6EECF244321}">
                <p14:modId xmlns:p14="http://schemas.microsoft.com/office/powerpoint/2010/main" val="1374533560"/>
              </p:ext>
            </p:extLst>
          </p:nvPr>
        </p:nvGraphicFramePr>
        <p:xfrm>
          <a:off x="451634" y="1949421"/>
          <a:ext cx="7677150" cy="4529137"/>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3B8EED-60FF-4798-B00A-5F8F0039E366}" type="slidenum">
              <a:rPr lang="en-CA" smtClean="0">
                <a:solidFill>
                  <a:prstClr val="black"/>
                </a:solidFill>
              </a:rPr>
              <a:pPr>
                <a:defRPr/>
              </a:pPr>
              <a:t>31</a:t>
            </a:fld>
            <a:endParaRPr lang="en-CA" dirty="0">
              <a:solidFill>
                <a:prstClr val="black"/>
              </a:solidFill>
            </a:endParaRPr>
          </a:p>
        </p:txBody>
      </p:sp>
    </p:spTree>
    <p:extLst>
      <p:ext uri="{BB962C8B-B14F-4D97-AF65-F5344CB8AC3E}">
        <p14:creationId xmlns:p14="http://schemas.microsoft.com/office/powerpoint/2010/main" val="85663826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9346" name="Rectangle 2"/>
          <p:cNvSpPr>
            <a:spLocks noGrp="1" noChangeArrowheads="1"/>
          </p:cNvSpPr>
          <p:nvPr>
            <p:ph type="title"/>
          </p:nvPr>
        </p:nvSpPr>
        <p:spPr/>
        <p:txBody>
          <a:bodyPr>
            <a:normAutofit fontScale="90000"/>
          </a:bodyPr>
          <a:lstStyle/>
          <a:p>
            <a:r>
              <a:rPr lang="es-MX" dirty="0" smtClean="0"/>
              <a:t>Proporción de pacientes que experimentaron eventos adversos</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6692355"/>
              </p:ext>
            </p:extLst>
          </p:nvPr>
        </p:nvGraphicFramePr>
        <p:xfrm>
          <a:off x="827584" y="1412776"/>
          <a:ext cx="7255088" cy="5090160"/>
        </p:xfrm>
        <a:graphic>
          <a:graphicData uri="http://schemas.openxmlformats.org/drawingml/2006/table">
            <a:tbl>
              <a:tblPr firstRow="1" bandRow="1">
                <a:tableStyleId>{5C22544A-7EE6-4342-B048-85BDC9FD1C3A}</a:tableStyleId>
              </a:tblPr>
              <a:tblGrid>
                <a:gridCol w="4464496"/>
                <a:gridCol w="2790592"/>
              </a:tblGrid>
              <a:tr h="370840">
                <a:tc>
                  <a:txBody>
                    <a:bodyPr/>
                    <a:lstStyle/>
                    <a:p>
                      <a:pPr marL="0" marR="0" lvl="0" indent="0" algn="l"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s-MX" sz="2800" b="1" i="0" u="none" strike="noStrike" cap="none" normalizeH="0" baseline="0" noProof="0" dirty="0" smtClean="0">
                          <a:ln>
                            <a:noFill/>
                          </a:ln>
                          <a:solidFill>
                            <a:schemeClr val="tx1"/>
                          </a:solidFill>
                          <a:effectLst/>
                          <a:latin typeface="+mn-lt"/>
                        </a:rPr>
                        <a:t>Evento Adverso</a:t>
                      </a:r>
                    </a:p>
                  </a:txBody>
                  <a:tcPr anchor="b" horzOverflow="overflow"/>
                </a:tc>
                <a:tc>
                  <a:txBody>
                    <a:bodyPr/>
                    <a:lstStyle/>
                    <a:p>
                      <a:pPr marL="0" marR="0" lvl="0" indent="0" algn="ctr"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n-US" sz="2800" b="1" i="0" u="none" strike="noStrike" cap="none" normalizeH="0" baseline="0" dirty="0" smtClean="0">
                          <a:ln>
                            <a:noFill/>
                          </a:ln>
                          <a:solidFill>
                            <a:schemeClr val="tx1"/>
                          </a:solidFill>
                          <a:effectLst/>
                          <a:latin typeface="+mn-lt"/>
                        </a:rPr>
                        <a:t>Total n (%)</a:t>
                      </a:r>
                    </a:p>
                  </a:txBody>
                  <a:tcPr anchor="b" horzOverflow="overflow"/>
                </a:tc>
              </a:tr>
              <a:tr h="370840">
                <a:tc>
                  <a:txBody>
                    <a:bodyPr/>
                    <a:lstStyle/>
                    <a:p>
                      <a:pPr marL="0" marR="0" lvl="0" indent="0" algn="l"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s-MX" sz="2800" b="0" i="0" u="none" strike="noStrike" cap="none" normalizeH="0" baseline="0" noProof="0" dirty="0" smtClean="0">
                          <a:ln>
                            <a:noFill/>
                          </a:ln>
                          <a:solidFill>
                            <a:schemeClr val="bg2"/>
                          </a:solidFill>
                          <a:effectLst/>
                          <a:latin typeface="+mn-lt"/>
                        </a:rPr>
                        <a:t>Estreñimiento </a:t>
                      </a:r>
                    </a:p>
                  </a:txBody>
                  <a:tcPr anchor="ctr" horzOverflow="overflow"/>
                </a:tc>
                <a:tc>
                  <a:txBody>
                    <a:bodyPr/>
                    <a:lstStyle/>
                    <a:p>
                      <a:pPr marL="0" marR="0" lvl="0" indent="0" algn="ctr"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n-US" sz="2800" b="0" i="0" u="none" strike="noStrike" cap="none" normalizeH="0" baseline="0" dirty="0" smtClean="0">
                          <a:ln>
                            <a:noFill/>
                          </a:ln>
                          <a:solidFill>
                            <a:schemeClr val="bg2"/>
                          </a:solidFill>
                          <a:effectLst/>
                          <a:latin typeface="+mn-lt"/>
                        </a:rPr>
                        <a:t>25 (50%)</a:t>
                      </a:r>
                    </a:p>
                  </a:txBody>
                  <a:tcPr anchor="ctr" horzOverflow="overflow"/>
                </a:tc>
              </a:tr>
              <a:tr h="370840">
                <a:tc>
                  <a:txBody>
                    <a:bodyPr/>
                    <a:lstStyle/>
                    <a:p>
                      <a:pPr marL="0" marR="0" lvl="0" indent="0" algn="l"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s-MX" sz="2800" b="0" i="0" u="none" strike="noStrike" cap="none" normalizeH="0" baseline="0" noProof="0" dirty="0" smtClean="0">
                          <a:ln>
                            <a:noFill/>
                          </a:ln>
                          <a:solidFill>
                            <a:schemeClr val="bg2"/>
                          </a:solidFill>
                          <a:effectLst/>
                          <a:latin typeface="+mn-lt"/>
                        </a:rPr>
                        <a:t>Obnubilación Mental/ mareo</a:t>
                      </a:r>
                    </a:p>
                  </a:txBody>
                  <a:tcPr anchor="ctr" horzOverflow="overflow"/>
                </a:tc>
                <a:tc>
                  <a:txBody>
                    <a:bodyPr/>
                    <a:lstStyle/>
                    <a:p>
                      <a:pPr marL="0" marR="0" lvl="0" indent="0" algn="ctr"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n-US" sz="2800" b="0" i="0" u="none" strike="noStrike" cap="none" normalizeH="0" baseline="0" dirty="0" smtClean="0">
                          <a:ln>
                            <a:noFill/>
                          </a:ln>
                          <a:solidFill>
                            <a:schemeClr val="bg2"/>
                          </a:solidFill>
                          <a:effectLst/>
                          <a:latin typeface="+mn-lt"/>
                        </a:rPr>
                        <a:t>41 (82%)</a:t>
                      </a:r>
                    </a:p>
                  </a:txBody>
                  <a:tcPr anchor="ctr" horzOverflow="overflow"/>
                </a:tc>
              </a:tr>
              <a:tr h="370840">
                <a:tc>
                  <a:txBody>
                    <a:bodyPr/>
                    <a:lstStyle/>
                    <a:p>
                      <a:pPr marL="0" marR="0" lvl="0" indent="0" algn="l"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s-MX" sz="2800" b="0" i="0" u="none" strike="noStrike" cap="none" normalizeH="0" baseline="0" noProof="0" dirty="0" smtClean="0">
                          <a:ln>
                            <a:noFill/>
                          </a:ln>
                          <a:solidFill>
                            <a:schemeClr val="bg2"/>
                          </a:solidFill>
                          <a:effectLst/>
                          <a:latin typeface="+mn-lt"/>
                        </a:rPr>
                        <a:t>Prurito </a:t>
                      </a:r>
                    </a:p>
                  </a:txBody>
                  <a:tcPr anchor="ctr" horzOverflow="overflow"/>
                </a:tc>
                <a:tc>
                  <a:txBody>
                    <a:bodyPr/>
                    <a:lstStyle/>
                    <a:p>
                      <a:pPr marL="0" marR="0" lvl="0" indent="0" algn="ctr"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n-US" sz="2800" b="0" i="0" u="none" strike="noStrike" cap="none" normalizeH="0" baseline="0" dirty="0" smtClean="0">
                          <a:ln>
                            <a:noFill/>
                          </a:ln>
                          <a:solidFill>
                            <a:schemeClr val="bg2"/>
                          </a:solidFill>
                          <a:effectLst/>
                          <a:latin typeface="+mn-lt"/>
                        </a:rPr>
                        <a:t>27 (54%)</a:t>
                      </a:r>
                    </a:p>
                  </a:txBody>
                  <a:tcPr anchor="ctr" horzOverflow="overflow"/>
                </a:tc>
              </a:tr>
              <a:tr h="370840">
                <a:tc>
                  <a:txBody>
                    <a:bodyPr/>
                    <a:lstStyle/>
                    <a:p>
                      <a:pPr marL="0" marR="0" lvl="0" indent="0" algn="l"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s-MX" sz="2800" b="0" i="0" u="none" strike="noStrike" cap="none" normalizeH="0" baseline="0" noProof="0" dirty="0" smtClean="0">
                          <a:ln>
                            <a:noFill/>
                          </a:ln>
                          <a:solidFill>
                            <a:schemeClr val="bg2"/>
                          </a:solidFill>
                          <a:effectLst/>
                          <a:latin typeface="+mn-lt"/>
                        </a:rPr>
                        <a:t>Pesadillas/Alucinaciones</a:t>
                      </a:r>
                    </a:p>
                  </a:txBody>
                  <a:tcPr anchor="ctr" horzOverflow="overflow"/>
                </a:tc>
                <a:tc>
                  <a:txBody>
                    <a:bodyPr/>
                    <a:lstStyle/>
                    <a:p>
                      <a:pPr marL="0" marR="0" lvl="0" indent="0" algn="ctr"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n-US" sz="2800" b="0" i="0" u="none" strike="noStrike" cap="none" normalizeH="0" baseline="0" dirty="0" smtClean="0">
                          <a:ln>
                            <a:noFill/>
                          </a:ln>
                          <a:solidFill>
                            <a:schemeClr val="bg2"/>
                          </a:solidFill>
                          <a:effectLst/>
                          <a:latin typeface="+mn-lt"/>
                        </a:rPr>
                        <a:t>16 (32%)</a:t>
                      </a:r>
                    </a:p>
                  </a:txBody>
                  <a:tcPr anchor="ctr" horzOverflow="overflow"/>
                </a:tc>
              </a:tr>
              <a:tr h="370840">
                <a:tc>
                  <a:txBody>
                    <a:bodyPr/>
                    <a:lstStyle/>
                    <a:p>
                      <a:pPr marL="0" marR="0" lvl="0" indent="0" algn="l"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s-MX" sz="2800" b="0" i="0" u="none" strike="noStrike" cap="none" normalizeH="0" baseline="0" noProof="0" dirty="0" smtClean="0">
                          <a:ln>
                            <a:noFill/>
                          </a:ln>
                          <a:solidFill>
                            <a:schemeClr val="bg2"/>
                          </a:solidFill>
                          <a:effectLst/>
                          <a:latin typeface="+mn-lt"/>
                        </a:rPr>
                        <a:t>Cambios/ alteraciones </a:t>
                      </a:r>
                      <a:r>
                        <a:rPr kumimoji="0" lang="es-MX" sz="2800" b="0" i="0" u="none" strike="noStrike" kern="1200" cap="none" spc="0" normalizeH="0" baseline="0" noProof="0" dirty="0" smtClean="0">
                          <a:ln>
                            <a:noFill/>
                          </a:ln>
                          <a:solidFill>
                            <a:srgbClr val="002060"/>
                          </a:solidFill>
                          <a:effectLst/>
                          <a:uLnTx/>
                          <a:uFillTx/>
                          <a:latin typeface="+mn-lt"/>
                        </a:rPr>
                        <a:t>del estado de ánimo</a:t>
                      </a:r>
                      <a:endParaRPr kumimoji="0" lang="es-MX" sz="2800" b="0" i="0" u="none" strike="noStrike" cap="none" normalizeH="0" baseline="0" noProof="0" dirty="0" smtClean="0">
                        <a:ln>
                          <a:noFill/>
                        </a:ln>
                        <a:solidFill>
                          <a:schemeClr val="bg2"/>
                        </a:solidFill>
                        <a:effectLst/>
                        <a:latin typeface="+mn-lt"/>
                      </a:endParaRPr>
                    </a:p>
                  </a:txBody>
                  <a:tcPr anchor="ctr" horzOverflow="overflow"/>
                </a:tc>
                <a:tc>
                  <a:txBody>
                    <a:bodyPr/>
                    <a:lstStyle/>
                    <a:p>
                      <a:pPr marL="0" marR="0" lvl="0" indent="0" algn="ctr"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n-US" sz="2800" b="0" i="0" u="none" strike="noStrike" cap="none" normalizeH="0" baseline="0" dirty="0" smtClean="0">
                          <a:ln>
                            <a:noFill/>
                          </a:ln>
                          <a:solidFill>
                            <a:schemeClr val="bg2"/>
                          </a:solidFill>
                          <a:effectLst/>
                          <a:latin typeface="+mn-lt"/>
                        </a:rPr>
                        <a:t>17 (34%)</a:t>
                      </a:r>
                    </a:p>
                  </a:txBody>
                  <a:tcPr anchor="ctr" horzOverflow="overflow"/>
                </a:tc>
              </a:tr>
              <a:tr h="370840">
                <a:tc>
                  <a:txBody>
                    <a:bodyPr/>
                    <a:lstStyle/>
                    <a:p>
                      <a:pPr marL="0" marR="0" lvl="0" indent="0" algn="l"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s-MX" sz="2800" b="0" i="0" u="none" strike="noStrike" cap="none" normalizeH="0" baseline="0" noProof="0" dirty="0" smtClean="0">
                          <a:ln>
                            <a:noFill/>
                          </a:ln>
                          <a:solidFill>
                            <a:schemeClr val="bg2"/>
                          </a:solidFill>
                          <a:effectLst/>
                          <a:latin typeface="+mn-lt"/>
                        </a:rPr>
                        <a:t>Náusea</a:t>
                      </a:r>
                    </a:p>
                  </a:txBody>
                  <a:tcPr anchor="ctr" horzOverflow="overflow"/>
                </a:tc>
                <a:tc>
                  <a:txBody>
                    <a:bodyPr/>
                    <a:lstStyle/>
                    <a:p>
                      <a:pPr marL="0" marR="0" lvl="0" indent="0" algn="ctr"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n-US" sz="2800" b="0" i="0" u="none" strike="noStrike" cap="none" normalizeH="0" baseline="0" dirty="0" smtClean="0">
                          <a:ln>
                            <a:noFill/>
                          </a:ln>
                          <a:solidFill>
                            <a:schemeClr val="bg2"/>
                          </a:solidFill>
                          <a:effectLst/>
                          <a:latin typeface="+mn-lt"/>
                        </a:rPr>
                        <a:t>35 (70%)</a:t>
                      </a:r>
                    </a:p>
                  </a:txBody>
                  <a:tcPr anchor="ctr" horzOverflow="overflow"/>
                </a:tc>
              </a:tr>
              <a:tr h="370840">
                <a:tc>
                  <a:txBody>
                    <a:bodyPr/>
                    <a:lstStyle/>
                    <a:p>
                      <a:pPr marL="0" marR="0" lvl="0" indent="0" algn="l"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s-MX" sz="2800" b="0" i="0" u="none" strike="noStrike" cap="none" normalizeH="0" baseline="0" noProof="0" dirty="0" smtClean="0">
                          <a:ln>
                            <a:noFill/>
                          </a:ln>
                          <a:solidFill>
                            <a:schemeClr val="bg2"/>
                          </a:solidFill>
                          <a:effectLst/>
                          <a:latin typeface="+mn-lt"/>
                        </a:rPr>
                        <a:t>Trastornos del sueño</a:t>
                      </a:r>
                    </a:p>
                  </a:txBody>
                  <a:tcPr anchor="ctr" horzOverflow="overflow"/>
                </a:tc>
                <a:tc>
                  <a:txBody>
                    <a:bodyPr/>
                    <a:lstStyle/>
                    <a:p>
                      <a:pPr marL="0" marR="0" lvl="0" indent="0" algn="ctr"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n-US" sz="2800" b="0" i="0" u="none" strike="noStrike" cap="none" normalizeH="0" baseline="0" dirty="0" smtClean="0">
                          <a:ln>
                            <a:noFill/>
                          </a:ln>
                          <a:solidFill>
                            <a:schemeClr val="bg2"/>
                          </a:solidFill>
                          <a:effectLst/>
                          <a:latin typeface="+mn-lt"/>
                        </a:rPr>
                        <a:t>24 (48%)</a:t>
                      </a:r>
                    </a:p>
                  </a:txBody>
                  <a:tcPr anchor="ctr" horzOverflow="overflow"/>
                </a:tc>
              </a:tr>
              <a:tr h="370840">
                <a:tc>
                  <a:txBody>
                    <a:bodyPr/>
                    <a:lstStyle/>
                    <a:p>
                      <a:pPr marL="0" marR="0" lvl="0" indent="0" algn="l"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s-MX" sz="2800" b="0" i="0" u="none" strike="noStrike" cap="none" normalizeH="0" baseline="0" noProof="0" dirty="0" smtClean="0">
                          <a:ln>
                            <a:noFill/>
                          </a:ln>
                          <a:solidFill>
                            <a:schemeClr val="bg2"/>
                          </a:solidFill>
                          <a:effectLst/>
                          <a:latin typeface="+mn-lt"/>
                        </a:rPr>
                        <a:t>Vómito </a:t>
                      </a:r>
                    </a:p>
                  </a:txBody>
                  <a:tcPr anchor="ctr" horzOverflow="overflow"/>
                </a:tc>
                <a:tc>
                  <a:txBody>
                    <a:bodyPr/>
                    <a:lstStyle/>
                    <a:p>
                      <a:pPr marL="0" marR="0" lvl="0" indent="0" algn="ctr" defTabSz="914400" rtl="0" eaLnBrk="0" fontAlgn="base" latinLnBrk="0" hangingPunct="0">
                        <a:lnSpc>
                          <a:spcPct val="100000"/>
                        </a:lnSpc>
                        <a:spcBef>
                          <a:spcPct val="55000"/>
                        </a:spcBef>
                        <a:spcAft>
                          <a:spcPct val="0"/>
                        </a:spcAft>
                        <a:buClr>
                          <a:srgbClr val="FF5050"/>
                        </a:buClr>
                        <a:buSzPct val="115000"/>
                        <a:buFont typeface="Wingdings" pitchFamily="2" charset="2"/>
                        <a:buNone/>
                        <a:tabLst/>
                      </a:pPr>
                      <a:r>
                        <a:rPr kumimoji="0" lang="en-US" sz="2800" b="0" i="0" u="none" strike="noStrike" cap="none" normalizeH="0" baseline="0" dirty="0" smtClean="0">
                          <a:ln>
                            <a:noFill/>
                          </a:ln>
                          <a:solidFill>
                            <a:schemeClr val="bg2"/>
                          </a:solidFill>
                          <a:effectLst/>
                          <a:latin typeface="+mn-lt"/>
                        </a:rPr>
                        <a:t>16 (32%)</a:t>
                      </a:r>
                    </a:p>
                  </a:txBody>
                  <a:tcPr anchor="ctr" horzOverflow="overflow"/>
                </a:tc>
              </a:tr>
            </a:tbl>
          </a:graphicData>
        </a:graphic>
      </p:graphicFrame>
      <p:sp>
        <p:nvSpPr>
          <p:cNvPr id="8" name="Text Box 13"/>
          <p:cNvSpPr txBox="1">
            <a:spLocks noChangeArrowheads="1"/>
          </p:cNvSpPr>
          <p:nvPr/>
        </p:nvSpPr>
        <p:spPr bwMode="auto">
          <a:xfrm>
            <a:off x="451758" y="6525344"/>
            <a:ext cx="7990567" cy="250066"/>
          </a:xfrm>
          <a:prstGeom prst="rect">
            <a:avLst/>
          </a:prstGeom>
          <a:noFill/>
          <a:ln w="12700" algn="ctr">
            <a:noFill/>
            <a:miter lim="800000"/>
            <a:headEnd/>
            <a:tailEnd/>
          </a:ln>
          <a:effectLst/>
        </p:spPr>
        <p:txBody>
          <a:bodyPr wrap="square" tIns="47624" bIns="47624" anchor="b">
            <a:spAutoFit/>
          </a:bodyPr>
          <a:lstStyle/>
          <a:p>
            <a:pPr defTabSz="979488">
              <a:spcBef>
                <a:spcPct val="30000"/>
              </a:spcBef>
            </a:pPr>
            <a:r>
              <a:rPr lang="en-US" altLang="zh-CN" sz="1000" dirty="0">
                <a:solidFill>
                  <a:srgbClr val="002060"/>
                </a:solidFill>
              </a:rPr>
              <a:t>Gan </a:t>
            </a:r>
            <a:r>
              <a:rPr lang="en-US" altLang="zh-CN" sz="1000" dirty="0" smtClean="0">
                <a:solidFill>
                  <a:srgbClr val="002060"/>
                </a:solidFill>
              </a:rPr>
              <a:t>TJ </a:t>
            </a:r>
            <a:r>
              <a:rPr lang="en-US" altLang="zh-CN" sz="1000" i="1" dirty="0" smtClean="0">
                <a:solidFill>
                  <a:srgbClr val="002060"/>
                </a:solidFill>
              </a:rPr>
              <a:t>et </a:t>
            </a:r>
            <a:r>
              <a:rPr lang="en-US" altLang="zh-CN" sz="1000" i="1" dirty="0">
                <a:solidFill>
                  <a:srgbClr val="002060"/>
                </a:solidFill>
              </a:rPr>
              <a:t>al. Br J </a:t>
            </a:r>
            <a:r>
              <a:rPr lang="en-US" altLang="zh-CN" sz="1000" i="1" dirty="0" smtClean="0">
                <a:solidFill>
                  <a:srgbClr val="002060"/>
                </a:solidFill>
              </a:rPr>
              <a:t>Anaesth</a:t>
            </a:r>
            <a:r>
              <a:rPr lang="en-US" altLang="zh-CN" sz="1000" dirty="0" smtClean="0">
                <a:solidFill>
                  <a:srgbClr val="002060"/>
                </a:solidFill>
              </a:rPr>
              <a:t> </a:t>
            </a:r>
            <a:r>
              <a:rPr lang="en-US" altLang="zh-CN" sz="1000" dirty="0">
                <a:solidFill>
                  <a:srgbClr val="002060"/>
                </a:solidFill>
              </a:rPr>
              <a:t>2004</a:t>
            </a:r>
            <a:r>
              <a:rPr lang="en-US" altLang="zh-CN" sz="1000" dirty="0" smtClean="0">
                <a:solidFill>
                  <a:srgbClr val="002060"/>
                </a:solidFill>
              </a:rPr>
              <a:t>; 92(5):681-8</a:t>
            </a:r>
            <a:r>
              <a:rPr lang="en-US" altLang="zh-CN" sz="1000" dirty="0">
                <a:solidFill>
                  <a:srgbClr val="002060"/>
                </a:solidFill>
              </a:rPr>
              <a:t>.</a:t>
            </a:r>
            <a:endParaRPr lang="en-US" sz="1000" dirty="0">
              <a:solidFill>
                <a:srgbClr val="002060"/>
              </a:solidFill>
              <a:ea typeface="SimSun" pitchFamily="2" charset="-122"/>
            </a:endParaRPr>
          </a:p>
        </p:txBody>
      </p:sp>
    </p:spTree>
    <p:extLst>
      <p:ext uri="{BB962C8B-B14F-4D97-AF65-F5344CB8AC3E}">
        <p14:creationId xmlns:p14="http://schemas.microsoft.com/office/powerpoint/2010/main" val="3024560373"/>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1352EB2-7834-46EF-8E9E-460877701945}" type="slidenum">
              <a:rPr lang="tr-TR"/>
              <a:pPr/>
              <a:t>33</a:t>
            </a:fld>
            <a:endParaRPr lang="tr-TR"/>
          </a:p>
        </p:txBody>
      </p:sp>
      <p:sp>
        <p:nvSpPr>
          <p:cNvPr id="309251" name="Rectangle 3"/>
          <p:cNvSpPr>
            <a:spLocks noGrp="1" noChangeArrowheads="1"/>
          </p:cNvSpPr>
          <p:nvPr>
            <p:ph type="title"/>
          </p:nvPr>
        </p:nvSpPr>
        <p:spPr/>
        <p:txBody>
          <a:bodyPr vert="horz" lIns="91440" tIns="45720" rIns="91440" bIns="45720" rtlCol="0" anchor="ctr">
            <a:normAutofit fontScale="90000"/>
          </a:bodyPr>
          <a:lstStyle/>
          <a:p>
            <a:r>
              <a:rPr lang="es-MX" dirty="0" smtClean="0"/>
              <a:t>¿Por qué debemos tratar el dolor agudo?</a:t>
            </a:r>
            <a:endParaRPr lang="es-MX" dirty="0"/>
          </a:p>
        </p:txBody>
      </p:sp>
      <p:sp>
        <p:nvSpPr>
          <p:cNvPr id="309252" name="Rectangle 4"/>
          <p:cNvSpPr>
            <a:spLocks noGrp="1" noChangeArrowheads="1"/>
          </p:cNvSpPr>
          <p:nvPr>
            <p:ph type="body" idx="1"/>
          </p:nvPr>
        </p:nvSpPr>
        <p:spPr>
          <a:xfrm>
            <a:off x="457200" y="2865437"/>
            <a:ext cx="8229600" cy="4525963"/>
          </a:xfrm>
        </p:spPr>
        <p:txBody>
          <a:bodyPr>
            <a:normAutofit/>
          </a:bodyPr>
          <a:lstStyle/>
          <a:p>
            <a:pPr>
              <a:lnSpc>
                <a:spcPct val="90000"/>
              </a:lnSpc>
            </a:pPr>
            <a:r>
              <a:rPr lang="es-MX" sz="3600" dirty="0" smtClean="0"/>
              <a:t>Puede causar sufrimiento grave, pérdida de la calidad de vida, pérdida de la productividad, tener repercusiones económicas</a:t>
            </a:r>
          </a:p>
          <a:p>
            <a:pPr>
              <a:lnSpc>
                <a:spcPct val="90000"/>
              </a:lnSpc>
            </a:pPr>
            <a:r>
              <a:rPr lang="es-MX" sz="3600" dirty="0" smtClean="0"/>
              <a:t>Se asocia con morbilidad  e incluso con mortalidad</a:t>
            </a:r>
          </a:p>
          <a:p>
            <a:pPr>
              <a:lnSpc>
                <a:spcPct val="90000"/>
              </a:lnSpc>
            </a:pPr>
            <a:r>
              <a:rPr lang="es-MX" sz="3600" dirty="0" smtClean="0"/>
              <a:t>¡Puede evolucionar a DOLOR CRÓNICO!</a:t>
            </a:r>
            <a:endParaRPr lang="es-MX" sz="2800" dirty="0"/>
          </a:p>
        </p:txBody>
      </p:sp>
      <p:sp>
        <p:nvSpPr>
          <p:cNvPr id="7" name="TextBox 6"/>
          <p:cNvSpPr txBox="1"/>
          <p:nvPr/>
        </p:nvSpPr>
        <p:spPr>
          <a:xfrm>
            <a:off x="533400" y="1868269"/>
            <a:ext cx="8382000" cy="1200329"/>
          </a:xfrm>
          <a:prstGeom prst="rect">
            <a:avLst/>
          </a:prstGeom>
          <a:noFill/>
        </p:spPr>
        <p:txBody>
          <a:bodyPr wrap="square" rtlCol="0">
            <a:spAutoFit/>
          </a:bodyPr>
          <a:lstStyle/>
          <a:p>
            <a:r>
              <a:rPr lang="es-MX" sz="3600" b="1" dirty="0" smtClean="0">
                <a:solidFill>
                  <a:srgbClr val="0070C0"/>
                </a:solidFill>
              </a:rPr>
              <a:t>Si </a:t>
            </a:r>
            <a:r>
              <a:rPr lang="es-MX" sz="3600" b="1" u="sng" dirty="0" smtClean="0">
                <a:solidFill>
                  <a:srgbClr val="0070C0"/>
                </a:solidFill>
              </a:rPr>
              <a:t>no</a:t>
            </a:r>
            <a:r>
              <a:rPr lang="es-MX" sz="3600" b="1" dirty="0" smtClean="0">
                <a:solidFill>
                  <a:srgbClr val="0070C0"/>
                </a:solidFill>
              </a:rPr>
              <a:t> se trata efectivamente el dolor agudo:</a:t>
            </a:r>
            <a:endParaRPr lang="es-MX" sz="3600" dirty="0">
              <a:solidFill>
                <a:srgbClr val="0070C0"/>
              </a:solidFill>
            </a:endParaRPr>
          </a:p>
        </p:txBody>
      </p:sp>
      <p:sp>
        <p:nvSpPr>
          <p:cNvPr id="8" name="TextBox 7"/>
          <p:cNvSpPr txBox="1"/>
          <p:nvPr/>
        </p:nvSpPr>
        <p:spPr>
          <a:xfrm>
            <a:off x="467544" y="6381328"/>
            <a:ext cx="7920880" cy="400110"/>
          </a:xfrm>
          <a:prstGeom prst="rect">
            <a:avLst/>
          </a:prstGeom>
          <a:noFill/>
        </p:spPr>
        <p:txBody>
          <a:bodyPr wrap="square" rtlCol="0">
            <a:spAutoFit/>
          </a:bodyPr>
          <a:lstStyle/>
          <a:p>
            <a:r>
              <a:rPr lang="en-CA" sz="1000" dirty="0" err="1" smtClean="0">
                <a:solidFill>
                  <a:srgbClr val="002060"/>
                </a:solidFill>
              </a:rPr>
              <a:t>Colegio</a:t>
            </a:r>
            <a:r>
              <a:rPr lang="en-CA" sz="1000" dirty="0" smtClean="0">
                <a:solidFill>
                  <a:srgbClr val="002060"/>
                </a:solidFill>
              </a:rPr>
              <a:t> de </a:t>
            </a:r>
            <a:r>
              <a:rPr lang="en-CA" sz="1000" dirty="0" err="1" smtClean="0">
                <a:solidFill>
                  <a:srgbClr val="002060"/>
                </a:solidFill>
              </a:rPr>
              <a:t>Anestesiólogos</a:t>
            </a:r>
            <a:r>
              <a:rPr lang="en-CA" sz="1000" dirty="0" smtClean="0">
                <a:solidFill>
                  <a:srgbClr val="002060"/>
                </a:solidFill>
              </a:rPr>
              <a:t> y </a:t>
            </a:r>
            <a:r>
              <a:rPr lang="en-CA" sz="1000" dirty="0" err="1" smtClean="0">
                <a:solidFill>
                  <a:srgbClr val="002060"/>
                </a:solidFill>
              </a:rPr>
              <a:t>Facultad</a:t>
            </a:r>
            <a:r>
              <a:rPr lang="en-CA" sz="1000" dirty="0" smtClean="0">
                <a:solidFill>
                  <a:srgbClr val="002060"/>
                </a:solidFill>
              </a:rPr>
              <a:t> de </a:t>
            </a:r>
            <a:r>
              <a:rPr lang="en-CA" sz="1000" dirty="0" err="1" smtClean="0">
                <a:solidFill>
                  <a:srgbClr val="002060"/>
                </a:solidFill>
              </a:rPr>
              <a:t>Medicina</a:t>
            </a:r>
            <a:r>
              <a:rPr lang="en-CA" sz="1000" dirty="0" smtClean="0">
                <a:solidFill>
                  <a:srgbClr val="002060"/>
                </a:solidFill>
              </a:rPr>
              <a:t> del Dolor de Australia y Nueva </a:t>
            </a:r>
            <a:r>
              <a:rPr lang="en-CA" sz="1000" dirty="0" err="1" smtClean="0">
                <a:solidFill>
                  <a:srgbClr val="002060"/>
                </a:solidFill>
              </a:rPr>
              <a:t>Zelanda</a:t>
            </a:r>
            <a:r>
              <a:rPr lang="en-CA" sz="1000" dirty="0" smtClean="0">
                <a:solidFill>
                  <a:srgbClr val="002060"/>
                </a:solidFill>
              </a:rPr>
              <a:t>. </a:t>
            </a:r>
            <a:r>
              <a:rPr lang="en-CA" sz="1000" dirty="0">
                <a:solidFill>
                  <a:srgbClr val="002060"/>
                </a:solidFill>
              </a:rPr>
              <a:t/>
            </a:r>
            <a:br>
              <a:rPr lang="en-CA" sz="1000" dirty="0">
                <a:solidFill>
                  <a:srgbClr val="002060"/>
                </a:solidFill>
              </a:rPr>
            </a:br>
            <a:r>
              <a:rPr lang="en-CA" sz="1000" i="1" dirty="0">
                <a:solidFill>
                  <a:srgbClr val="002060"/>
                </a:solidFill>
              </a:rPr>
              <a:t>Acute Pain Management: Scientific Evidence. </a:t>
            </a:r>
            <a:r>
              <a:rPr lang="en-CA" sz="1000" dirty="0" smtClean="0">
                <a:solidFill>
                  <a:srgbClr val="002060"/>
                </a:solidFill>
              </a:rPr>
              <a:t>3rd </a:t>
            </a:r>
            <a:r>
              <a:rPr lang="en-CA" sz="1000" dirty="0">
                <a:solidFill>
                  <a:srgbClr val="002060"/>
                </a:solidFill>
              </a:rPr>
              <a:t>ed. ANZCA &amp; FPM; Melbourne, VIC: 2010.</a:t>
            </a:r>
          </a:p>
        </p:txBody>
      </p:sp>
    </p:spTree>
    <p:extLst>
      <p:ext uri="{BB962C8B-B14F-4D97-AF65-F5344CB8AC3E}">
        <p14:creationId xmlns:p14="http://schemas.microsoft.com/office/powerpoint/2010/main" val="1071265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dirty="0" smtClean="0">
                <a:latin typeface="+mn-lt"/>
              </a:rPr>
              <a:t>¿</a:t>
            </a:r>
            <a:r>
              <a:rPr lang="es-MX" dirty="0" smtClean="0">
                <a:latin typeface="+mn-lt"/>
              </a:rPr>
              <a:t>Como tratamos el dolor agudo</a:t>
            </a:r>
            <a:r>
              <a:rPr lang="en-ZA" dirty="0" smtClean="0">
                <a:latin typeface="+mn-lt"/>
              </a:rPr>
              <a:t>?</a:t>
            </a:r>
            <a:endParaRPr lang="en-ZA" dirty="0">
              <a:latin typeface="+mn-lt"/>
            </a:endParaRPr>
          </a:p>
        </p:txBody>
      </p:sp>
      <p:sp>
        <p:nvSpPr>
          <p:cNvPr id="4" name="Title 4"/>
          <p:cNvSpPr txBox="1">
            <a:spLocks/>
          </p:cNvSpPr>
          <p:nvPr/>
        </p:nvSpPr>
        <p:spPr>
          <a:xfrm>
            <a:off x="305015" y="4509120"/>
            <a:ext cx="8712968"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00"/>
                </a:solidFill>
                <a:latin typeface="Comic Sans MS" pitchFamily="66" charset="0"/>
                <a:ea typeface="+mj-ea"/>
                <a:cs typeface="+mj-cs"/>
              </a:defRPr>
            </a:lvl1pPr>
          </a:lstStyle>
          <a:p>
            <a:endParaRPr lang="en-ZA" dirty="0">
              <a:solidFill>
                <a:srgbClr val="FF0000"/>
              </a:solidFill>
              <a:latin typeface="Calibri"/>
            </a:endParaRPr>
          </a:p>
        </p:txBody>
      </p:sp>
      <p:sp>
        <p:nvSpPr>
          <p:cNvPr id="7" name="Rounded Rectangle 6"/>
          <p:cNvSpPr/>
          <p:nvPr/>
        </p:nvSpPr>
        <p:spPr>
          <a:xfrm>
            <a:off x="917083" y="2132856"/>
            <a:ext cx="748883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es-MX" sz="4000" dirty="0" smtClean="0">
                <a:solidFill>
                  <a:prstClr val="white"/>
                </a:solidFill>
              </a:rPr>
              <a:t>Tratar de acuerdo con el mecanismo del dolor involucrado</a:t>
            </a:r>
            <a:endParaRPr lang="es-MX" sz="4400" dirty="0">
              <a:solidFill>
                <a:prstClr val="white"/>
              </a:solidFill>
            </a:endParaRPr>
          </a:p>
        </p:txBody>
      </p:sp>
      <p:sp>
        <p:nvSpPr>
          <p:cNvPr id="8" name="Rounded Rectangle 7"/>
          <p:cNvSpPr/>
          <p:nvPr/>
        </p:nvSpPr>
        <p:spPr>
          <a:xfrm>
            <a:off x="2051720" y="4509120"/>
            <a:ext cx="5472608" cy="125400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4400" dirty="0" smtClean="0">
                <a:solidFill>
                  <a:prstClr val="white"/>
                </a:solidFill>
              </a:rPr>
              <a:t>Analgesia Multimodal</a:t>
            </a:r>
            <a:endParaRPr lang="es-MX" sz="4400" dirty="0">
              <a:solidFill>
                <a:prstClr val="white"/>
              </a:solidFill>
            </a:endParaRPr>
          </a:p>
        </p:txBody>
      </p:sp>
      <p:sp>
        <p:nvSpPr>
          <p:cNvPr id="9" name="Down Arrow 8"/>
          <p:cNvSpPr/>
          <p:nvPr/>
        </p:nvSpPr>
        <p:spPr>
          <a:xfrm>
            <a:off x="4355976" y="3645024"/>
            <a:ext cx="936104" cy="72008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2" name="Rectangle 11"/>
          <p:cNvSpPr/>
          <p:nvPr/>
        </p:nvSpPr>
        <p:spPr>
          <a:xfrm>
            <a:off x="179512" y="6440810"/>
            <a:ext cx="3536546" cy="246221"/>
          </a:xfrm>
          <a:prstGeom prst="rect">
            <a:avLst/>
          </a:prstGeom>
        </p:spPr>
        <p:txBody>
          <a:bodyPr wrap="none">
            <a:spAutoFit/>
          </a:bodyPr>
          <a:lstStyle/>
          <a:p>
            <a:r>
              <a:rPr lang="en-CA" sz="1000" dirty="0">
                <a:solidFill>
                  <a:srgbClr val="002060"/>
                </a:solidFill>
              </a:rPr>
              <a:t>Voscopoulos C, Lema M</a:t>
            </a:r>
            <a:r>
              <a:rPr lang="en-CA" sz="1000" dirty="0" smtClean="0">
                <a:solidFill>
                  <a:srgbClr val="002060"/>
                </a:solidFill>
              </a:rPr>
              <a:t>. </a:t>
            </a:r>
            <a:r>
              <a:rPr lang="en-CA" sz="1000" i="1" dirty="0" smtClean="0">
                <a:solidFill>
                  <a:srgbClr val="002060"/>
                </a:solidFill>
              </a:rPr>
              <a:t>Br </a:t>
            </a:r>
            <a:r>
              <a:rPr lang="en-CA" sz="1000" i="1" dirty="0">
                <a:solidFill>
                  <a:srgbClr val="002060"/>
                </a:solidFill>
              </a:rPr>
              <a:t>J </a:t>
            </a:r>
            <a:r>
              <a:rPr lang="en-CA" sz="1000" i="1" dirty="0" smtClean="0">
                <a:solidFill>
                  <a:srgbClr val="002060"/>
                </a:solidFill>
              </a:rPr>
              <a:t>Anaesth</a:t>
            </a:r>
            <a:r>
              <a:rPr lang="en-CA" sz="1000" dirty="0" smtClean="0">
                <a:solidFill>
                  <a:srgbClr val="002060"/>
                </a:solidFill>
              </a:rPr>
              <a:t> 2010; 105(Suppl 1):</a:t>
            </a:r>
            <a:r>
              <a:rPr lang="en-CA" sz="1000" dirty="0">
                <a:solidFill>
                  <a:srgbClr val="002060"/>
                </a:solidFill>
              </a:rPr>
              <a:t>i69-85. </a:t>
            </a:r>
          </a:p>
        </p:txBody>
      </p:sp>
    </p:spTree>
    <p:extLst>
      <p:ext uri="{BB962C8B-B14F-4D97-AF65-F5344CB8AC3E}">
        <p14:creationId xmlns:p14="http://schemas.microsoft.com/office/powerpoint/2010/main" val="17626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1186" name="Rectangle 2"/>
          <p:cNvSpPr>
            <a:spLocks noChangeArrowheads="1"/>
          </p:cNvSpPr>
          <p:nvPr/>
        </p:nvSpPr>
        <p:spPr bwMode="blackWhite">
          <a:xfrm>
            <a:off x="1618757" y="2269009"/>
            <a:ext cx="1185863" cy="1828800"/>
          </a:xfrm>
          <a:prstGeom prst="rect">
            <a:avLst/>
          </a:prstGeom>
          <a:gradFill rotWithShape="0">
            <a:gsLst>
              <a:gs pos="0">
                <a:srgbClr val="FFCC00"/>
              </a:gs>
              <a:gs pos="50000">
                <a:schemeClr val="tx1"/>
              </a:gs>
              <a:gs pos="100000">
                <a:srgbClr val="FFCC00"/>
              </a:gs>
            </a:gsLst>
            <a:lin ang="5400000" scaled="1"/>
          </a:gradFill>
          <a:ln w="9525">
            <a:noFill/>
            <a:miter lim="800000"/>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24579" name="AutoShape 3"/>
          <p:cNvSpPr>
            <a:spLocks noChangeArrowheads="1"/>
          </p:cNvSpPr>
          <p:nvPr/>
        </p:nvSpPr>
        <p:spPr bwMode="blackWhite">
          <a:xfrm>
            <a:off x="1345704" y="2340453"/>
            <a:ext cx="2286000" cy="1639887"/>
          </a:xfrm>
          <a:prstGeom prst="rightArrow">
            <a:avLst>
              <a:gd name="adj1" fmla="val 59296"/>
              <a:gd name="adj2" fmla="val 74540"/>
            </a:avLst>
          </a:prstGeom>
          <a:solidFill>
            <a:srgbClr val="FF9900"/>
          </a:solidFill>
          <a:ln w="9525">
            <a:solidFill>
              <a:srgbClr val="FFFF00"/>
            </a:solidFill>
            <a:miter lim="800000"/>
            <a:headEnd/>
            <a:tailEnd/>
          </a:ln>
        </p:spPr>
        <p:txBody>
          <a:bodyPr wrap="none" anchor="ctr">
            <a:prstTxWarp prst="textNoShape">
              <a:avLst/>
            </a:prstTxWarp>
          </a:bodyPr>
          <a:lstStyle/>
          <a:p>
            <a:pPr fontAlgn="base">
              <a:lnSpc>
                <a:spcPct val="90000"/>
              </a:lnSpc>
              <a:spcBef>
                <a:spcPct val="0"/>
              </a:spcBef>
              <a:spcAft>
                <a:spcPct val="0"/>
              </a:spcAft>
            </a:pPr>
            <a:r>
              <a:rPr lang="en-US" sz="2200" b="1" dirty="0" smtClean="0">
                <a:solidFill>
                  <a:srgbClr val="0033CC"/>
                </a:solidFill>
              </a:rPr>
              <a:t>Potenciación </a:t>
            </a:r>
            <a:endParaRPr lang="en-US" sz="2200" b="1" dirty="0">
              <a:solidFill>
                <a:srgbClr val="0033CC"/>
              </a:solidFill>
            </a:endParaRPr>
          </a:p>
        </p:txBody>
      </p:sp>
      <p:pic>
        <p:nvPicPr>
          <p:cNvPr id="24580" name="Picture 4" descr="Box"/>
          <p:cNvPicPr>
            <a:picLocks noChangeAspect="1" noChangeArrowheads="1"/>
          </p:cNvPicPr>
          <p:nvPr/>
        </p:nvPicPr>
        <p:blipFill>
          <a:blip r:embed="rId3" cstate="print"/>
          <a:srcRect/>
          <a:stretch>
            <a:fillRect/>
          </a:stretch>
        </p:blipFill>
        <p:spPr bwMode="auto">
          <a:xfrm>
            <a:off x="611560" y="1628800"/>
            <a:ext cx="2997200" cy="1003300"/>
          </a:xfrm>
          <a:prstGeom prst="rect">
            <a:avLst/>
          </a:prstGeom>
          <a:noFill/>
          <a:ln w="9525">
            <a:noFill/>
            <a:miter lim="800000"/>
            <a:headEnd/>
            <a:tailEnd/>
          </a:ln>
        </p:spPr>
      </p:pic>
      <p:pic>
        <p:nvPicPr>
          <p:cNvPr id="24581" name="Picture 5" descr="Box"/>
          <p:cNvPicPr>
            <a:picLocks noChangeAspect="1" noChangeArrowheads="1"/>
          </p:cNvPicPr>
          <p:nvPr/>
        </p:nvPicPr>
        <p:blipFill>
          <a:blip r:embed="rId3" cstate="print"/>
          <a:srcRect/>
          <a:stretch>
            <a:fillRect/>
          </a:stretch>
        </p:blipFill>
        <p:spPr bwMode="auto">
          <a:xfrm>
            <a:off x="678632" y="3744739"/>
            <a:ext cx="2997200" cy="2590800"/>
          </a:xfrm>
          <a:prstGeom prst="rect">
            <a:avLst/>
          </a:prstGeom>
          <a:noFill/>
          <a:ln w="9525">
            <a:noFill/>
            <a:miter lim="800000"/>
            <a:headEnd/>
            <a:tailEnd/>
          </a:ln>
        </p:spPr>
      </p:pic>
      <p:sp>
        <p:nvSpPr>
          <p:cNvPr id="24582" name="Rectangle 6"/>
          <p:cNvSpPr>
            <a:spLocks noChangeArrowheads="1"/>
          </p:cNvSpPr>
          <p:nvPr/>
        </p:nvSpPr>
        <p:spPr bwMode="blackWhite">
          <a:xfrm>
            <a:off x="840882" y="1613372"/>
            <a:ext cx="2741613" cy="754062"/>
          </a:xfrm>
          <a:prstGeom prst="rect">
            <a:avLst/>
          </a:prstGeom>
          <a:noFill/>
          <a:ln w="9525">
            <a:noFill/>
            <a:miter lim="800000"/>
            <a:headEnd/>
            <a:tailEnd/>
          </a:ln>
        </p:spPr>
        <p:txBody>
          <a:bodyPr wrap="none" anchor="ctr">
            <a:prstTxWarp prst="textNoShape">
              <a:avLst/>
            </a:prstTxWarp>
          </a:bodyPr>
          <a:lstStyle/>
          <a:p>
            <a:pPr algn="ctr" fontAlgn="base">
              <a:lnSpc>
                <a:spcPct val="90000"/>
              </a:lnSpc>
              <a:spcBef>
                <a:spcPct val="0"/>
              </a:spcBef>
              <a:spcAft>
                <a:spcPct val="0"/>
              </a:spcAft>
            </a:pPr>
            <a:r>
              <a:rPr lang="en-US" sz="2200" b="1" dirty="0" smtClean="0">
                <a:solidFill>
                  <a:srgbClr val="002060"/>
                </a:solidFill>
              </a:rPr>
              <a:t>Opioide</a:t>
            </a:r>
            <a:endParaRPr lang="en-US" sz="2200" b="1" dirty="0">
              <a:solidFill>
                <a:srgbClr val="002060"/>
              </a:solidFill>
            </a:endParaRPr>
          </a:p>
        </p:txBody>
      </p:sp>
      <p:sp>
        <p:nvSpPr>
          <p:cNvPr id="2781191" name="Rectangle 7"/>
          <p:cNvSpPr>
            <a:spLocks noChangeArrowheads="1"/>
          </p:cNvSpPr>
          <p:nvPr/>
        </p:nvSpPr>
        <p:spPr bwMode="blackWhite">
          <a:xfrm>
            <a:off x="812307" y="4320065"/>
            <a:ext cx="2741613" cy="1355725"/>
          </a:xfrm>
          <a:prstGeom prst="rect">
            <a:avLst/>
          </a:prstGeom>
          <a:noFill/>
          <a:ln w="9525">
            <a:noFill/>
            <a:miter lim="800000"/>
            <a:headEnd/>
            <a:tailEnd/>
          </a:ln>
          <a:effectLst/>
        </p:spPr>
        <p:txBody>
          <a:bodyPr wrap="none" anchor="ctr">
            <a:prstTxWarp prst="textNoShape">
              <a:avLst/>
            </a:prstTxWarp>
          </a:bodyPr>
          <a:lstStyle/>
          <a:p>
            <a:pPr algn="ctr" fontAlgn="base">
              <a:lnSpc>
                <a:spcPct val="90000"/>
              </a:lnSpc>
              <a:spcBef>
                <a:spcPct val="0"/>
              </a:spcBef>
              <a:spcAft>
                <a:spcPct val="0"/>
              </a:spcAft>
              <a:defRPr/>
            </a:pPr>
            <a:r>
              <a:rPr lang="es-MX" sz="2000" b="1" dirty="0" smtClean="0">
                <a:solidFill>
                  <a:srgbClr val="002060"/>
                </a:solidFill>
              </a:rPr>
              <a:t>Acetaminofén</a:t>
            </a:r>
          </a:p>
          <a:p>
            <a:pPr algn="ctr" fontAlgn="base">
              <a:lnSpc>
                <a:spcPct val="90000"/>
              </a:lnSpc>
              <a:spcBef>
                <a:spcPct val="0"/>
              </a:spcBef>
              <a:spcAft>
                <a:spcPct val="0"/>
              </a:spcAft>
              <a:defRPr/>
            </a:pPr>
            <a:r>
              <a:rPr lang="es-MX" sz="2000" b="1" dirty="0" err="1" smtClean="0">
                <a:solidFill>
                  <a:srgbClr val="002060"/>
                </a:solidFill>
              </a:rPr>
              <a:t>nsAINE</a:t>
            </a:r>
            <a:r>
              <a:rPr lang="es-MX" sz="2000" b="1" dirty="0" smtClean="0">
                <a:solidFill>
                  <a:srgbClr val="002060"/>
                </a:solidFill>
              </a:rPr>
              <a:t>/</a:t>
            </a:r>
            <a:r>
              <a:rPr lang="es-MX" sz="2000" b="1" dirty="0" err="1" smtClean="0">
                <a:solidFill>
                  <a:srgbClr val="002060"/>
                </a:solidFill>
              </a:rPr>
              <a:t>coxibs</a:t>
            </a:r>
            <a:endParaRPr lang="es-MX" sz="2000" b="1" dirty="0" smtClean="0">
              <a:solidFill>
                <a:srgbClr val="002060"/>
              </a:solidFill>
            </a:endParaRPr>
          </a:p>
          <a:p>
            <a:pPr algn="ctr" fontAlgn="base">
              <a:lnSpc>
                <a:spcPct val="90000"/>
              </a:lnSpc>
              <a:spcBef>
                <a:spcPct val="0"/>
              </a:spcBef>
              <a:spcAft>
                <a:spcPct val="0"/>
              </a:spcAft>
              <a:defRPr/>
            </a:pPr>
            <a:r>
              <a:rPr lang="es-MX" sz="2000" b="1" dirty="0" smtClean="0">
                <a:solidFill>
                  <a:srgbClr val="002060"/>
                </a:solidFill>
              </a:rPr>
              <a:t>α</a:t>
            </a:r>
            <a:r>
              <a:rPr lang="es-MX" sz="2000" b="1" baseline="-25000" dirty="0" smtClean="0">
                <a:solidFill>
                  <a:srgbClr val="002060"/>
                </a:solidFill>
              </a:rPr>
              <a:t>2</a:t>
            </a:r>
            <a:r>
              <a:rPr lang="es-MX" sz="2000" b="1" dirty="0" smtClean="0">
                <a:solidFill>
                  <a:srgbClr val="002060"/>
                </a:solidFill>
              </a:rPr>
              <a:t>δ ligandos</a:t>
            </a:r>
          </a:p>
          <a:p>
            <a:pPr algn="ctr" fontAlgn="base">
              <a:lnSpc>
                <a:spcPct val="90000"/>
              </a:lnSpc>
              <a:spcBef>
                <a:spcPct val="0"/>
              </a:spcBef>
              <a:spcAft>
                <a:spcPct val="0"/>
              </a:spcAft>
              <a:defRPr/>
            </a:pPr>
            <a:r>
              <a:rPr lang="es-MX" sz="2000" b="1" dirty="0" smtClean="0">
                <a:solidFill>
                  <a:srgbClr val="002060"/>
                </a:solidFill>
              </a:rPr>
              <a:t>Ketamina</a:t>
            </a:r>
          </a:p>
          <a:p>
            <a:pPr algn="ctr" fontAlgn="base">
              <a:lnSpc>
                <a:spcPct val="90000"/>
              </a:lnSpc>
              <a:spcBef>
                <a:spcPct val="0"/>
              </a:spcBef>
              <a:spcAft>
                <a:spcPct val="0"/>
              </a:spcAft>
              <a:defRPr/>
            </a:pPr>
            <a:r>
              <a:rPr lang="es-MX" sz="2000" b="1" dirty="0" smtClean="0">
                <a:solidFill>
                  <a:srgbClr val="002060"/>
                </a:solidFill>
              </a:rPr>
              <a:t>Clonidina</a:t>
            </a:r>
          </a:p>
          <a:p>
            <a:pPr algn="ctr" fontAlgn="base">
              <a:lnSpc>
                <a:spcPct val="90000"/>
              </a:lnSpc>
              <a:spcBef>
                <a:spcPct val="0"/>
              </a:spcBef>
              <a:spcAft>
                <a:spcPct val="0"/>
              </a:spcAft>
              <a:defRPr/>
            </a:pPr>
            <a:r>
              <a:rPr lang="es-MX" sz="2000" b="1" dirty="0" smtClean="0">
                <a:solidFill>
                  <a:srgbClr val="002060"/>
                </a:solidFill>
              </a:rPr>
              <a:t>Bloqueadores nerviosos</a:t>
            </a:r>
            <a:endParaRPr lang="es-MX" sz="2000" b="1" dirty="0">
              <a:solidFill>
                <a:srgbClr val="002060"/>
              </a:solidFill>
            </a:endParaRPr>
          </a:p>
        </p:txBody>
      </p:sp>
      <p:sp>
        <p:nvSpPr>
          <p:cNvPr id="24584" name="Rectangle 8"/>
          <p:cNvSpPr>
            <a:spLocks noGrp="1" noChangeArrowheads="1"/>
          </p:cNvSpPr>
          <p:nvPr>
            <p:ph type="title"/>
          </p:nvPr>
        </p:nvSpPr>
        <p:spPr>
          <a:xfrm>
            <a:off x="457200" y="273544"/>
            <a:ext cx="8229600" cy="1143000"/>
          </a:xfrm>
        </p:spPr>
        <p:txBody>
          <a:bodyPr vert="horz" lIns="91440" tIns="45720" rIns="91440" bIns="45720" rtlCol="0" anchor="ctr">
            <a:normAutofit/>
          </a:bodyPr>
          <a:lstStyle/>
          <a:p>
            <a:pPr>
              <a:lnSpc>
                <a:spcPct val="85000"/>
              </a:lnSpc>
            </a:pPr>
            <a:r>
              <a:rPr lang="es-MX" dirty="0" smtClean="0"/>
              <a:t>Analgesia multimodal o balanceada</a:t>
            </a:r>
            <a:endParaRPr lang="es-MX" dirty="0"/>
          </a:p>
        </p:txBody>
      </p:sp>
      <p:sp>
        <p:nvSpPr>
          <p:cNvPr id="24585" name="Rectangle 9"/>
          <p:cNvSpPr>
            <a:spLocks noGrp="1" noChangeArrowheads="1"/>
          </p:cNvSpPr>
          <p:nvPr>
            <p:ph type="body" sz="half" idx="2"/>
          </p:nvPr>
        </p:nvSpPr>
        <p:spPr/>
        <p:txBody>
          <a:bodyPr>
            <a:normAutofit/>
          </a:bodyPr>
          <a:lstStyle/>
          <a:p>
            <a:r>
              <a:rPr lang="es-MX" sz="3200" dirty="0" smtClean="0"/>
              <a:t>Mejor analgesia</a:t>
            </a:r>
          </a:p>
          <a:p>
            <a:r>
              <a:rPr lang="es-MX" sz="3200" dirty="0" smtClean="0">
                <a:sym typeface="Symbol" charset="2"/>
              </a:rPr>
              <a:t> </a:t>
            </a:r>
            <a:r>
              <a:rPr lang="es-MX" sz="3200" dirty="0" smtClean="0"/>
              <a:t>dosis de cada analgésico</a:t>
            </a:r>
          </a:p>
          <a:p>
            <a:r>
              <a:rPr lang="es-MX" sz="3200" dirty="0" smtClean="0">
                <a:sym typeface="Symbol" charset="2"/>
              </a:rPr>
              <a:t></a:t>
            </a:r>
            <a:r>
              <a:rPr lang="es-MX" sz="3200" dirty="0" smtClean="0"/>
              <a:t> gravedad de los efectos secundarios de cada fármaco</a:t>
            </a:r>
            <a:endParaRPr lang="es-MX" sz="3200" dirty="0"/>
          </a:p>
        </p:txBody>
      </p:sp>
      <p:sp>
        <p:nvSpPr>
          <p:cNvPr id="24586" name="Text Box 10"/>
          <p:cNvSpPr txBox="1">
            <a:spLocks noChangeArrowheads="1"/>
          </p:cNvSpPr>
          <p:nvPr/>
        </p:nvSpPr>
        <p:spPr bwMode="auto">
          <a:xfrm>
            <a:off x="112747" y="6321868"/>
            <a:ext cx="6858000" cy="581025"/>
          </a:xfrm>
          <a:prstGeom prst="rect">
            <a:avLst/>
          </a:prstGeom>
          <a:noFill/>
          <a:ln w="9525">
            <a:noFill/>
            <a:miter lim="800000"/>
            <a:headEnd/>
            <a:tailEnd/>
          </a:ln>
        </p:spPr>
        <p:txBody>
          <a:bodyPr>
            <a:prstTxWarp prst="textNoShape">
              <a:avLst/>
            </a:prstTxWarp>
          </a:bodyPr>
          <a:lstStyle/>
          <a:p>
            <a:pPr fontAlgn="base">
              <a:spcBef>
                <a:spcPct val="0"/>
              </a:spcBef>
              <a:spcAft>
                <a:spcPct val="0"/>
              </a:spcAft>
            </a:pPr>
            <a:endParaRPr lang="en-US" sz="1000" dirty="0" smtClean="0">
              <a:solidFill>
                <a:schemeClr val="tx2"/>
              </a:solidFill>
            </a:endParaRPr>
          </a:p>
          <a:p>
            <a:pPr fontAlgn="base">
              <a:spcBef>
                <a:spcPct val="0"/>
              </a:spcBef>
              <a:spcAft>
                <a:spcPct val="0"/>
              </a:spcAft>
            </a:pPr>
            <a:r>
              <a:rPr lang="en-CA" sz="1200" b="1" dirty="0" smtClean="0">
                <a:solidFill>
                  <a:schemeClr val="tx2"/>
                </a:solidFill>
              </a:rPr>
              <a:t>Coxib = COX-2 inhibitor; nsNSAID = non-specific non-steroidal anti-inflammatory drug</a:t>
            </a:r>
            <a:endParaRPr lang="en-US" sz="1200" b="1" dirty="0">
              <a:solidFill>
                <a:schemeClr val="tx2"/>
              </a:solidFill>
            </a:endParaRPr>
          </a:p>
          <a:p>
            <a:pPr fontAlgn="base">
              <a:spcBef>
                <a:spcPct val="0"/>
              </a:spcBef>
              <a:spcAft>
                <a:spcPct val="0"/>
              </a:spcAft>
            </a:pPr>
            <a:r>
              <a:rPr lang="en-US" sz="1000" dirty="0">
                <a:solidFill>
                  <a:schemeClr val="tx2"/>
                </a:solidFill>
              </a:rPr>
              <a:t>Kehlet H, Dahl JB. </a:t>
            </a:r>
            <a:r>
              <a:rPr lang="en-US" sz="1000" i="1" dirty="0">
                <a:solidFill>
                  <a:schemeClr val="tx2"/>
                </a:solidFill>
              </a:rPr>
              <a:t>Anesth Analg </a:t>
            </a:r>
            <a:r>
              <a:rPr lang="en-US" sz="1000" dirty="0">
                <a:solidFill>
                  <a:schemeClr val="tx2"/>
                </a:solidFill>
              </a:rPr>
              <a:t>1993; 77(5):1048-56.</a:t>
            </a:r>
          </a:p>
        </p:txBody>
      </p:sp>
    </p:spTree>
    <p:extLst>
      <p:ext uri="{BB962C8B-B14F-4D97-AF65-F5344CB8AC3E}">
        <p14:creationId xmlns:p14="http://schemas.microsoft.com/office/powerpoint/2010/main" val="341904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normAutofit fontScale="90000"/>
          </a:bodyPr>
          <a:lstStyle/>
          <a:p>
            <a:r>
              <a:rPr lang="es-MX" sz="4000" dirty="0" smtClean="0"/>
              <a:t>Los analgésicos deben ser administrados a intervalos regulares durante los episodios de dolor agudo</a:t>
            </a:r>
            <a:endParaRPr lang="es-MX" dirty="0" smtClean="0">
              <a:latin typeface="+mn-lt"/>
            </a:endParaRPr>
          </a:p>
        </p:txBody>
      </p:sp>
      <p:graphicFrame>
        <p:nvGraphicFramePr>
          <p:cNvPr id="3" name="Chart 2"/>
          <p:cNvGraphicFramePr/>
          <p:nvPr>
            <p:extLst>
              <p:ext uri="{D42A27DB-BD31-4B8C-83A1-F6EECF244321}">
                <p14:modId xmlns:p14="http://schemas.microsoft.com/office/powerpoint/2010/main" val="2561976628"/>
              </p:ext>
            </p:extLst>
          </p:nvPr>
        </p:nvGraphicFramePr>
        <p:xfrm>
          <a:off x="395536" y="908720"/>
          <a:ext cx="8496944" cy="527236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67544" y="6521944"/>
            <a:ext cx="2650084" cy="246221"/>
          </a:xfrm>
          <a:prstGeom prst="rect">
            <a:avLst/>
          </a:prstGeom>
        </p:spPr>
        <p:txBody>
          <a:bodyPr wrap="none">
            <a:spAutoFit/>
          </a:bodyPr>
          <a:lstStyle/>
          <a:p>
            <a:r>
              <a:rPr lang="en-CA" sz="1000" dirty="0" smtClean="0">
                <a:solidFill>
                  <a:schemeClr val="tx2"/>
                </a:solidFill>
              </a:rPr>
              <a:t>Sutters KA </a:t>
            </a:r>
            <a:r>
              <a:rPr lang="en-CA" sz="1000" i="1" dirty="0" smtClean="0">
                <a:solidFill>
                  <a:schemeClr val="tx2"/>
                </a:solidFill>
              </a:rPr>
              <a:t>et al. Clin </a:t>
            </a:r>
            <a:r>
              <a:rPr lang="en-CA" sz="1000" i="1" dirty="0">
                <a:solidFill>
                  <a:schemeClr val="tx2"/>
                </a:solidFill>
              </a:rPr>
              <a:t>J </a:t>
            </a:r>
            <a:r>
              <a:rPr lang="en-CA" sz="1000" i="1" dirty="0" smtClean="0">
                <a:solidFill>
                  <a:schemeClr val="tx2"/>
                </a:solidFill>
              </a:rPr>
              <a:t>Pain</a:t>
            </a:r>
            <a:r>
              <a:rPr lang="en-CA" sz="1000" dirty="0" smtClean="0">
                <a:solidFill>
                  <a:schemeClr val="tx2"/>
                </a:solidFill>
              </a:rPr>
              <a:t> 2010; 26(2):95-103</a:t>
            </a:r>
            <a:r>
              <a:rPr lang="en-CA" sz="1000" dirty="0">
                <a:solidFill>
                  <a:schemeClr val="tx2"/>
                </a:solidFill>
              </a:rPr>
              <a:t>. </a:t>
            </a:r>
          </a:p>
        </p:txBody>
      </p:sp>
      <p:sp>
        <p:nvSpPr>
          <p:cNvPr id="7"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3B8EED-60FF-4798-B00A-5F8F0039E366}" type="slidenum">
              <a:rPr lang="en-CA" smtClean="0">
                <a:solidFill>
                  <a:prstClr val="black"/>
                </a:solidFill>
              </a:rPr>
              <a:pPr>
                <a:defRPr/>
              </a:pPr>
              <a:t>36</a:t>
            </a:fld>
            <a:endParaRPr lang="en-CA" dirty="0">
              <a:solidFill>
                <a:prstClr val="black"/>
              </a:solidFill>
            </a:endParaRPr>
          </a:p>
        </p:txBody>
      </p:sp>
      <p:sp>
        <p:nvSpPr>
          <p:cNvPr id="6" name="5 CuadroTexto"/>
          <p:cNvSpPr txBox="1"/>
          <p:nvPr/>
        </p:nvSpPr>
        <p:spPr>
          <a:xfrm>
            <a:off x="1043608" y="5282044"/>
            <a:ext cx="10081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dirty="0" smtClean="0"/>
              <a:t>PM día de la cirugía</a:t>
            </a:r>
            <a:endParaRPr lang="es-ES" sz="1400" dirty="0"/>
          </a:p>
        </p:txBody>
      </p:sp>
      <p:sp>
        <p:nvSpPr>
          <p:cNvPr id="8" name="1 CuadroTexto"/>
          <p:cNvSpPr txBox="1"/>
          <p:nvPr/>
        </p:nvSpPr>
        <p:spPr>
          <a:xfrm>
            <a:off x="4211960" y="5229200"/>
            <a:ext cx="936104" cy="1008112"/>
          </a:xfrm>
          <a:prstGeom prst="rect">
            <a:avLst/>
          </a:prstGeom>
          <a:solidFill>
            <a:sysClr val="window" lastClr="FFFFFF"/>
          </a:solidFill>
          <a:ln w="25400" cap="flat" cmpd="sng" algn="ctr">
            <a:solidFill>
              <a:srgbClr val="0C6FCF"/>
            </a:solidFill>
            <a:prstDash val="solid"/>
          </a:ln>
          <a:effectLst/>
        </p:spPr>
        <p:style>
          <a:lnRef idx="2">
            <a:schemeClr val="accent1"/>
          </a:lnRef>
          <a:fillRef idx="1">
            <a:schemeClr val="lt1"/>
          </a:fillRef>
          <a:effectRef idx="0">
            <a:schemeClr val="accent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400" dirty="0" smtClean="0"/>
              <a:t>AM 2 días después de la cirugía</a:t>
            </a:r>
            <a:endParaRPr lang="es-ES" sz="1400" dirty="0"/>
          </a:p>
        </p:txBody>
      </p:sp>
      <p:sp>
        <p:nvSpPr>
          <p:cNvPr id="9" name="1 CuadroTexto"/>
          <p:cNvSpPr txBox="1"/>
          <p:nvPr/>
        </p:nvSpPr>
        <p:spPr>
          <a:xfrm>
            <a:off x="5220072" y="5229200"/>
            <a:ext cx="1008112" cy="1008112"/>
          </a:xfrm>
          <a:prstGeom prst="rect">
            <a:avLst/>
          </a:prstGeom>
          <a:solidFill>
            <a:sysClr val="window" lastClr="FFFFFF"/>
          </a:solidFill>
          <a:ln w="25400" cap="flat" cmpd="sng" algn="ctr">
            <a:solidFill>
              <a:srgbClr val="0C6FCF"/>
            </a:solidFill>
            <a:prstDash val="solid"/>
          </a:ln>
          <a:effectLst/>
        </p:spPr>
        <p:style>
          <a:lnRef idx="2">
            <a:schemeClr val="accent1"/>
          </a:lnRef>
          <a:fillRef idx="1">
            <a:schemeClr val="lt1"/>
          </a:fillRef>
          <a:effectRef idx="0">
            <a:schemeClr val="accent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400" dirty="0" smtClean="0"/>
              <a:t>PM 2 días después de la cirugía</a:t>
            </a:r>
            <a:endParaRPr lang="es-ES" sz="1400" dirty="0"/>
          </a:p>
        </p:txBody>
      </p:sp>
      <p:sp>
        <p:nvSpPr>
          <p:cNvPr id="12" name="1 CuadroTexto"/>
          <p:cNvSpPr txBox="1"/>
          <p:nvPr/>
        </p:nvSpPr>
        <p:spPr>
          <a:xfrm>
            <a:off x="6300192" y="5229200"/>
            <a:ext cx="936104" cy="1008112"/>
          </a:xfrm>
          <a:prstGeom prst="rect">
            <a:avLst/>
          </a:prstGeom>
          <a:solidFill>
            <a:sysClr val="window" lastClr="FFFFFF"/>
          </a:solidFill>
          <a:ln w="25400" cap="flat" cmpd="sng" algn="ctr">
            <a:solidFill>
              <a:srgbClr val="0C6FCF"/>
            </a:solidFill>
            <a:prstDash val="solid"/>
          </a:ln>
          <a:effectLst/>
        </p:spPr>
        <p:style>
          <a:lnRef idx="2">
            <a:schemeClr val="accent1"/>
          </a:lnRef>
          <a:fillRef idx="1">
            <a:schemeClr val="lt1"/>
          </a:fillRef>
          <a:effectRef idx="0">
            <a:schemeClr val="accent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400" dirty="0" smtClean="0"/>
              <a:t>AM 3 días después de la cirugía</a:t>
            </a:r>
            <a:endParaRPr lang="es-ES" sz="1400" dirty="0"/>
          </a:p>
        </p:txBody>
      </p:sp>
      <p:sp>
        <p:nvSpPr>
          <p:cNvPr id="13" name="1 CuadroTexto"/>
          <p:cNvSpPr txBox="1"/>
          <p:nvPr/>
        </p:nvSpPr>
        <p:spPr>
          <a:xfrm>
            <a:off x="7308304" y="5229200"/>
            <a:ext cx="1008112" cy="1008112"/>
          </a:xfrm>
          <a:prstGeom prst="rect">
            <a:avLst/>
          </a:prstGeom>
          <a:solidFill>
            <a:sysClr val="window" lastClr="FFFFFF"/>
          </a:solidFill>
          <a:ln w="25400" cap="flat" cmpd="sng" algn="ctr">
            <a:solidFill>
              <a:srgbClr val="0C6FCF"/>
            </a:solidFill>
            <a:prstDash val="solid"/>
          </a:ln>
          <a:effectLst/>
        </p:spPr>
        <p:style>
          <a:lnRef idx="2">
            <a:schemeClr val="accent1"/>
          </a:lnRef>
          <a:fillRef idx="1">
            <a:schemeClr val="lt1"/>
          </a:fillRef>
          <a:effectRef idx="0">
            <a:schemeClr val="accent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400" dirty="0" smtClean="0"/>
              <a:t>PM 3 días después de la cirugía</a:t>
            </a:r>
            <a:endParaRPr lang="es-ES" sz="1400" dirty="0"/>
          </a:p>
        </p:txBody>
      </p:sp>
    </p:spTree>
    <p:extLst>
      <p:ext uri="{BB962C8B-B14F-4D97-AF65-F5344CB8AC3E}">
        <p14:creationId xmlns:p14="http://schemas.microsoft.com/office/powerpoint/2010/main" val="2352900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387475"/>
            <a:ext cx="9144000" cy="5470525"/>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28675"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8677" name="Text Box 3"/>
          <p:cNvSpPr txBox="1">
            <a:spLocks noChangeArrowheads="1"/>
          </p:cNvSpPr>
          <p:nvPr/>
        </p:nvSpPr>
        <p:spPr bwMode="auto">
          <a:xfrm>
            <a:off x="2849563" y="5489575"/>
            <a:ext cx="2401887" cy="307777"/>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FFFFFF"/>
                </a:solidFill>
                <a:cs typeface="Angsana New" pitchFamily="18" charset="-34"/>
              </a:rPr>
              <a:t>Fibra aferente nociceptiva</a:t>
            </a:r>
          </a:p>
        </p:txBody>
      </p:sp>
      <p:sp>
        <p:nvSpPr>
          <p:cNvPr id="28678" name="Text Box 19"/>
          <p:cNvSpPr txBox="1">
            <a:spLocks noChangeArrowheads="1"/>
          </p:cNvSpPr>
          <p:nvPr/>
        </p:nvSpPr>
        <p:spPr bwMode="auto">
          <a:xfrm>
            <a:off x="674688" y="3602038"/>
            <a:ext cx="1365630"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Estímulo nocivo</a:t>
            </a:r>
          </a:p>
        </p:txBody>
      </p:sp>
      <p:sp>
        <p:nvSpPr>
          <p:cNvPr id="28679" name="AutoShape 22"/>
          <p:cNvSpPr>
            <a:spLocks noChangeArrowheads="1"/>
          </p:cNvSpPr>
          <p:nvPr/>
        </p:nvSpPr>
        <p:spPr bwMode="auto">
          <a:xfrm rot="19768217" flipV="1">
            <a:off x="1065213" y="5675313"/>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999999"/>
            </a:prstShdw>
          </a:effectLst>
        </p:spPr>
        <p:txBody>
          <a:bodyPr rot="10800000"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sp>
        <p:nvSpPr>
          <p:cNvPr id="28680" name="AutoShape 23"/>
          <p:cNvSpPr>
            <a:spLocks noChangeArrowheads="1"/>
          </p:cNvSpPr>
          <p:nvPr/>
        </p:nvSpPr>
        <p:spPr bwMode="auto">
          <a:xfrm rot="3196011" flipV="1">
            <a:off x="1047750" y="4619626"/>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999999"/>
            </a:prstShdw>
          </a:effectLst>
        </p:spPr>
        <p:txBody>
          <a:bodyPr vert="eaVert"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sp>
        <p:nvSpPr>
          <p:cNvPr id="28681" name="AutoShape 24"/>
          <p:cNvSpPr>
            <a:spLocks noChangeArrowheads="1"/>
          </p:cNvSpPr>
          <p:nvPr/>
        </p:nvSpPr>
        <p:spPr bwMode="auto">
          <a:xfrm rot="-1921111">
            <a:off x="908050" y="5303838"/>
            <a:ext cx="366713" cy="157162"/>
          </a:xfrm>
          <a:prstGeom prst="rightArrow">
            <a:avLst>
              <a:gd name="adj1" fmla="val 50000"/>
              <a:gd name="adj2" fmla="val 58334"/>
            </a:avLst>
          </a:prstGeom>
          <a:solidFill>
            <a:srgbClr val="FFFFFF"/>
          </a:solidFill>
          <a:ln w="9525">
            <a:noFill/>
            <a:miter lim="800000"/>
            <a:headEnd/>
            <a:tailEnd/>
          </a:ln>
          <a:effectLst>
            <a:prstShdw prst="shdw17" dist="17961" dir="2700000">
              <a:srgbClr val="999999"/>
            </a:prstShdw>
          </a:effectLst>
        </p:spPr>
        <p:txBody>
          <a:bodyPr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sp>
        <p:nvSpPr>
          <p:cNvPr id="2178073" name="Text Box 25"/>
          <p:cNvSpPr txBox="1">
            <a:spLocks noChangeArrowheads="1"/>
          </p:cNvSpPr>
          <p:nvPr/>
        </p:nvSpPr>
        <p:spPr bwMode="auto">
          <a:xfrm>
            <a:off x="5486764" y="4427820"/>
            <a:ext cx="1334724" cy="369332"/>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s-MX" b="1" dirty="0" smtClean="0">
                <a:solidFill>
                  <a:srgbClr val="FF99CC"/>
                </a:solidFill>
                <a:cs typeface="Angsana New" pitchFamily="18" charset="-34"/>
              </a:rPr>
              <a:t>Transmisión</a:t>
            </a:r>
          </a:p>
        </p:txBody>
      </p:sp>
      <p:sp>
        <p:nvSpPr>
          <p:cNvPr id="2178074" name="Text Box 26"/>
          <p:cNvSpPr txBox="1">
            <a:spLocks noChangeArrowheads="1"/>
          </p:cNvSpPr>
          <p:nvPr/>
        </p:nvSpPr>
        <p:spPr bwMode="auto">
          <a:xfrm>
            <a:off x="7232650" y="4229100"/>
            <a:ext cx="2150653"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b="1" dirty="0" smtClean="0">
                <a:solidFill>
                  <a:srgbClr val="FF99CC"/>
                </a:solidFill>
                <a:cs typeface="Angsana New" pitchFamily="18" charset="-34"/>
              </a:rPr>
              <a:t>Entrada Ascendente </a:t>
            </a:r>
          </a:p>
        </p:txBody>
      </p:sp>
      <p:sp>
        <p:nvSpPr>
          <p:cNvPr id="28684" name="Text Box 29"/>
          <p:cNvSpPr txBox="1">
            <a:spLocks noChangeArrowheads="1"/>
          </p:cNvSpPr>
          <p:nvPr/>
        </p:nvSpPr>
        <p:spPr bwMode="auto">
          <a:xfrm>
            <a:off x="6319838" y="5730875"/>
            <a:ext cx="1329210"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Médula espinal</a:t>
            </a:r>
          </a:p>
        </p:txBody>
      </p:sp>
      <p:sp>
        <p:nvSpPr>
          <p:cNvPr id="28685" name="Oval 51"/>
          <p:cNvSpPr>
            <a:spLocks noChangeArrowheads="1"/>
          </p:cNvSpPr>
          <p:nvPr/>
        </p:nvSpPr>
        <p:spPr bwMode="auto">
          <a:xfrm>
            <a:off x="6205538" y="5095875"/>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sp>
        <p:nvSpPr>
          <p:cNvPr id="28686" name="Freeform 53"/>
          <p:cNvSpPr>
            <a:spLocks/>
          </p:cNvSpPr>
          <p:nvPr/>
        </p:nvSpPr>
        <p:spPr bwMode="auto">
          <a:xfrm>
            <a:off x="6265863" y="5075238"/>
            <a:ext cx="458787" cy="58737"/>
          </a:xfrm>
          <a:custGeom>
            <a:avLst/>
            <a:gdLst>
              <a:gd name="T0" fmla="*/ 0 w 289"/>
              <a:gd name="T1" fmla="*/ 58737 h 37"/>
              <a:gd name="T2" fmla="*/ 77787 w 289"/>
              <a:gd name="T3" fmla="*/ 25400 h 37"/>
              <a:gd name="T4" fmla="*/ 185737 w 289"/>
              <a:gd name="T5" fmla="*/ 3175 h 37"/>
              <a:gd name="T6" fmla="*/ 315912 w 289"/>
              <a:gd name="T7" fmla="*/ 7937 h 37"/>
              <a:gd name="T8" fmla="*/ 458787 w 289"/>
              <a:gd name="T9" fmla="*/ 36512 h 37"/>
              <a:gd name="T10" fmla="*/ 0 60000 65536"/>
              <a:gd name="T11" fmla="*/ 0 60000 65536"/>
              <a:gd name="T12" fmla="*/ 0 60000 65536"/>
              <a:gd name="T13" fmla="*/ 0 60000 65536"/>
              <a:gd name="T14" fmla="*/ 0 60000 65536"/>
              <a:gd name="T15" fmla="*/ 0 w 289"/>
              <a:gd name="T16" fmla="*/ 0 h 37"/>
              <a:gd name="T17" fmla="*/ 289 w 289"/>
              <a:gd name="T18" fmla="*/ 37 h 37"/>
            </a:gdLst>
            <a:ahLst/>
            <a:cxnLst>
              <a:cxn ang="T10">
                <a:pos x="T0" y="T1"/>
              </a:cxn>
              <a:cxn ang="T11">
                <a:pos x="T2" y="T3"/>
              </a:cxn>
              <a:cxn ang="T12">
                <a:pos x="T4" y="T5"/>
              </a:cxn>
              <a:cxn ang="T13">
                <a:pos x="T6" y="T7"/>
              </a:cxn>
              <a:cxn ang="T14">
                <a:pos x="T8" y="T9"/>
              </a:cxn>
            </a:cxnLst>
            <a:rect l="T15" t="T16" r="T17" b="T18"/>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87" name="AutoShape 56"/>
          <p:cNvSpPr>
            <a:spLocks noChangeArrowheads="1"/>
          </p:cNvSpPr>
          <p:nvPr/>
        </p:nvSpPr>
        <p:spPr bwMode="auto">
          <a:xfrm>
            <a:off x="6745288" y="5040313"/>
            <a:ext cx="131762" cy="111125"/>
          </a:xfrm>
          <a:custGeom>
            <a:avLst/>
            <a:gdLst>
              <a:gd name="T0" fmla="*/ 401880 w 21600"/>
              <a:gd name="T1" fmla="*/ 0 h 21600"/>
              <a:gd name="T2" fmla="*/ 49118 w 21600"/>
              <a:gd name="T3" fmla="*/ 201815 h 21600"/>
              <a:gd name="T4" fmla="*/ 401880 w 21600"/>
              <a:gd name="T5" fmla="*/ 42531 h 21600"/>
              <a:gd name="T6" fmla="*/ 754642 w 21600"/>
              <a:gd name="T7" fmla="*/ 201815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88" name="Oval 57"/>
          <p:cNvSpPr>
            <a:spLocks noChangeArrowheads="1"/>
          </p:cNvSpPr>
          <p:nvPr/>
        </p:nvSpPr>
        <p:spPr bwMode="auto">
          <a:xfrm>
            <a:off x="6765925" y="5086350"/>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sp>
        <p:nvSpPr>
          <p:cNvPr id="28689" name="AutoShape 58"/>
          <p:cNvSpPr>
            <a:spLocks noChangeArrowheads="1"/>
          </p:cNvSpPr>
          <p:nvPr/>
        </p:nvSpPr>
        <p:spPr bwMode="auto">
          <a:xfrm rot="-5668612">
            <a:off x="6712745" y="5072856"/>
            <a:ext cx="131762" cy="111125"/>
          </a:xfrm>
          <a:custGeom>
            <a:avLst/>
            <a:gdLst>
              <a:gd name="T0" fmla="*/ 401880 w 21600"/>
              <a:gd name="T1" fmla="*/ 0 h 21600"/>
              <a:gd name="T2" fmla="*/ 48191 w 21600"/>
              <a:gd name="T3" fmla="*/ 205679 h 21600"/>
              <a:gd name="T4" fmla="*/ 401880 w 21600"/>
              <a:gd name="T5" fmla="*/ 43673 h 21600"/>
              <a:gd name="T6" fmla="*/ 755570 w 21600"/>
              <a:gd name="T7" fmla="*/ 2056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90" name="Line 60"/>
          <p:cNvSpPr>
            <a:spLocks noChangeShapeType="1"/>
          </p:cNvSpPr>
          <p:nvPr/>
        </p:nvSpPr>
        <p:spPr bwMode="auto">
          <a:xfrm flipV="1">
            <a:off x="7243763" y="2678113"/>
            <a:ext cx="0" cy="2447925"/>
          </a:xfrm>
          <a:prstGeom prst="line">
            <a:avLst/>
          </a:prstGeom>
          <a:noFill/>
          <a:ln w="19050">
            <a:solidFill>
              <a:srgbClr val="FF000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91" name="Line 61"/>
          <p:cNvSpPr>
            <a:spLocks noChangeShapeType="1"/>
          </p:cNvSpPr>
          <p:nvPr/>
        </p:nvSpPr>
        <p:spPr bwMode="auto">
          <a:xfrm flipH="1" flipV="1">
            <a:off x="6804025" y="2133600"/>
            <a:ext cx="7938" cy="2921000"/>
          </a:xfrm>
          <a:prstGeom prst="line">
            <a:avLst/>
          </a:prstGeom>
          <a:noFill/>
          <a:ln w="19050">
            <a:solidFill>
              <a:srgbClr val="00B05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92" name="Freeform 63"/>
          <p:cNvSpPr>
            <a:spLocks/>
          </p:cNvSpPr>
          <p:nvPr/>
        </p:nvSpPr>
        <p:spPr bwMode="auto">
          <a:xfrm>
            <a:off x="6804025" y="5114925"/>
            <a:ext cx="439738" cy="174625"/>
          </a:xfrm>
          <a:custGeom>
            <a:avLst/>
            <a:gdLst>
              <a:gd name="T0" fmla="*/ 0 w 277"/>
              <a:gd name="T1" fmla="*/ 33338 h 110"/>
              <a:gd name="T2" fmla="*/ 66675 w 277"/>
              <a:gd name="T3" fmla="*/ 138113 h 110"/>
              <a:gd name="T4" fmla="*/ 166688 w 277"/>
              <a:gd name="T5" fmla="*/ 171450 h 110"/>
              <a:gd name="T6" fmla="*/ 257175 w 277"/>
              <a:gd name="T7" fmla="*/ 161925 h 110"/>
              <a:gd name="T8" fmla="*/ 361950 w 277"/>
              <a:gd name="T9" fmla="*/ 114300 h 110"/>
              <a:gd name="T10" fmla="*/ 420688 w 277"/>
              <a:gd name="T11" fmla="*/ 57150 h 110"/>
              <a:gd name="T12" fmla="*/ 439738 w 277"/>
              <a:gd name="T13" fmla="*/ 0 h 110"/>
              <a:gd name="T14" fmla="*/ 0 60000 65536"/>
              <a:gd name="T15" fmla="*/ 0 60000 65536"/>
              <a:gd name="T16" fmla="*/ 0 60000 65536"/>
              <a:gd name="T17" fmla="*/ 0 60000 65536"/>
              <a:gd name="T18" fmla="*/ 0 60000 65536"/>
              <a:gd name="T19" fmla="*/ 0 60000 65536"/>
              <a:gd name="T20" fmla="*/ 0 60000 65536"/>
              <a:gd name="T21" fmla="*/ 0 w 277"/>
              <a:gd name="T22" fmla="*/ 0 h 110"/>
              <a:gd name="T23" fmla="*/ 277 w 277"/>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025" y="1989138"/>
            <a:ext cx="225425" cy="3079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 </a:t>
            </a:r>
          </a:p>
        </p:txBody>
      </p:sp>
      <p:sp>
        <p:nvSpPr>
          <p:cNvPr id="28697" name="TextBox 29"/>
          <p:cNvSpPr txBox="1">
            <a:spLocks noChangeArrowheads="1"/>
          </p:cNvSpPr>
          <p:nvPr/>
        </p:nvSpPr>
        <p:spPr bwMode="auto">
          <a:xfrm>
            <a:off x="1331913" y="4508500"/>
            <a:ext cx="1439862" cy="369888"/>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Transducción</a:t>
            </a:r>
          </a:p>
        </p:txBody>
      </p:sp>
      <p:sp>
        <p:nvSpPr>
          <p:cNvPr id="32" name="Freeform 31"/>
          <p:cNvSpPr/>
          <p:nvPr/>
        </p:nvSpPr>
        <p:spPr>
          <a:xfrm>
            <a:off x="3419475" y="4797425"/>
            <a:ext cx="792163" cy="360363"/>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black"/>
              </a:solidFill>
            </a:endParaRPr>
          </a:p>
        </p:txBody>
      </p:sp>
      <p:sp>
        <p:nvSpPr>
          <p:cNvPr id="28699" name="TextBox 32"/>
          <p:cNvSpPr txBox="1">
            <a:spLocks noChangeArrowheads="1"/>
          </p:cNvSpPr>
          <p:nvPr/>
        </p:nvSpPr>
        <p:spPr bwMode="auto">
          <a:xfrm>
            <a:off x="3276600" y="4437063"/>
            <a:ext cx="1506538" cy="369887"/>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Conducción </a:t>
            </a:r>
          </a:p>
        </p:txBody>
      </p:sp>
      <p:sp>
        <p:nvSpPr>
          <p:cNvPr id="28700" name="TextBox 33"/>
          <p:cNvSpPr txBox="1">
            <a:spLocks noChangeArrowheads="1"/>
          </p:cNvSpPr>
          <p:nvPr/>
        </p:nvSpPr>
        <p:spPr bwMode="auto">
          <a:xfrm>
            <a:off x="7939087" y="2005012"/>
            <a:ext cx="1643062" cy="307975"/>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prstClr val="white"/>
                </a:solidFill>
                <a:cs typeface="Angsana New" pitchFamily="18" charset="-34"/>
              </a:rPr>
              <a:t>Tálamo</a:t>
            </a:r>
          </a:p>
        </p:txBody>
      </p:sp>
      <p:sp>
        <p:nvSpPr>
          <p:cNvPr id="41" name="Freeform 40"/>
          <p:cNvSpPr/>
          <p:nvPr/>
        </p:nvSpPr>
        <p:spPr>
          <a:xfrm>
            <a:off x="6156325" y="4724400"/>
            <a:ext cx="792163" cy="360363"/>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black"/>
              </a:solidFill>
            </a:endParaRPr>
          </a:p>
        </p:txBody>
      </p:sp>
      <p:sp>
        <p:nvSpPr>
          <p:cNvPr id="42" name="Freeform 41"/>
          <p:cNvSpPr/>
          <p:nvPr/>
        </p:nvSpPr>
        <p:spPr>
          <a:xfrm>
            <a:off x="7235825" y="3860800"/>
            <a:ext cx="792163" cy="360363"/>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black"/>
              </a:solidFill>
            </a:endParaRPr>
          </a:p>
        </p:txBody>
      </p:sp>
      <p:sp>
        <p:nvSpPr>
          <p:cNvPr id="43" name="Freeform 42"/>
          <p:cNvSpPr/>
          <p:nvPr/>
        </p:nvSpPr>
        <p:spPr>
          <a:xfrm>
            <a:off x="7524750" y="2133600"/>
            <a:ext cx="790575" cy="358775"/>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black"/>
              </a:solidFill>
            </a:endParaRPr>
          </a:p>
        </p:txBody>
      </p:sp>
      <p:sp>
        <p:nvSpPr>
          <p:cNvPr id="28704" name="AutoShape 23"/>
          <p:cNvSpPr>
            <a:spLocks noChangeArrowheads="1"/>
          </p:cNvSpPr>
          <p:nvPr/>
        </p:nvSpPr>
        <p:spPr bwMode="auto">
          <a:xfrm rot="322006" flipV="1">
            <a:off x="906463" y="4897438"/>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999999"/>
            </a:prstShdw>
          </a:effectLst>
        </p:spPr>
        <p:txBody>
          <a:bodyPr vert="eaVert"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pic>
        <p:nvPicPr>
          <p:cNvPr id="28705" name="Picture 2" descr="C:\Users\RCowan\AppData\Local\Microsoft\Windows\Temporary Internet Files\Content.IE5\10GUDHJZ\MC900432604[1].png"/>
          <p:cNvPicPr>
            <a:picLocks noChangeAspect="1" noChangeArrowheads="1"/>
          </p:cNvPicPr>
          <p:nvPr/>
        </p:nvPicPr>
        <p:blipFill>
          <a:blip r:embed="rId6" cstate="print"/>
          <a:srcRect/>
          <a:stretch>
            <a:fillRect/>
          </a:stretch>
        </p:blipFill>
        <p:spPr bwMode="auto">
          <a:xfrm>
            <a:off x="674688" y="4041775"/>
            <a:ext cx="576262" cy="609600"/>
          </a:xfrm>
          <a:prstGeom prst="rect">
            <a:avLst/>
          </a:prstGeom>
          <a:noFill/>
          <a:ln w="9525">
            <a:noFill/>
            <a:miter lim="800000"/>
            <a:headEnd/>
            <a:tailEnd/>
          </a:ln>
        </p:spPr>
      </p:pic>
      <p:pic>
        <p:nvPicPr>
          <p:cNvPr id="28706" name="Picture 5" descr="C:\Users\RCowan\AppData\Local\Microsoft\Windows\Temporary Internet Files\Content.IE5\KOWZG1UZ\MC900434816[1].png"/>
          <p:cNvPicPr>
            <a:picLocks noChangeAspect="1" noChangeArrowheads="1"/>
          </p:cNvPicPr>
          <p:nvPr/>
        </p:nvPicPr>
        <p:blipFill>
          <a:blip r:embed="rId7" cstate="print"/>
          <a:srcRect/>
          <a:stretch>
            <a:fillRect/>
          </a:stretch>
        </p:blipFill>
        <p:spPr bwMode="auto">
          <a:xfrm>
            <a:off x="352425" y="4614863"/>
            <a:ext cx="500063" cy="500062"/>
          </a:xfrm>
          <a:prstGeom prst="rect">
            <a:avLst/>
          </a:prstGeom>
          <a:noFill/>
          <a:ln w="9525">
            <a:noFill/>
            <a:miter lim="800000"/>
            <a:headEnd/>
            <a:tailEnd/>
          </a:ln>
        </p:spPr>
      </p:pic>
      <p:pic>
        <p:nvPicPr>
          <p:cNvPr id="28707" name="Picture 9" descr="C:\Users\RCowan\AppData\Local\Microsoft\Windows\Temporary Internet Files\Content.IE5\MY8ODV9I\MC900012913[1].wmf"/>
          <p:cNvPicPr>
            <a:picLocks noChangeAspect="1" noChangeArrowheads="1"/>
          </p:cNvPicPr>
          <p:nvPr/>
        </p:nvPicPr>
        <p:blipFill>
          <a:blip r:embed="rId8" cstate="print"/>
          <a:srcRect/>
          <a:stretch>
            <a:fillRect/>
          </a:stretch>
        </p:blipFill>
        <p:spPr bwMode="auto">
          <a:xfrm>
            <a:off x="368300" y="5202238"/>
            <a:ext cx="500063" cy="417512"/>
          </a:xfrm>
          <a:prstGeom prst="rect">
            <a:avLst/>
          </a:prstGeom>
          <a:noFill/>
          <a:ln w="9525">
            <a:noFill/>
            <a:miter lim="800000"/>
            <a:headEnd/>
            <a:tailEnd/>
          </a:ln>
        </p:spPr>
      </p:pic>
      <p:pic>
        <p:nvPicPr>
          <p:cNvPr id="28708" name="Picture 13" descr="C:\Users\RCowan\AppData\Local\Microsoft\Windows\Temporary Internet Files\Content.IE5\10GUDHJZ\MC900436892[1].png"/>
          <p:cNvPicPr>
            <a:picLocks noChangeAspect="1" noChangeArrowheads="1"/>
          </p:cNvPicPr>
          <p:nvPr/>
        </p:nvPicPr>
        <p:blipFill>
          <a:blip r:embed="rId9" cstate="print"/>
          <a:srcRect/>
          <a:stretch>
            <a:fillRect/>
          </a:stretch>
        </p:blipFill>
        <p:spPr bwMode="auto">
          <a:xfrm>
            <a:off x="561975" y="5634038"/>
            <a:ext cx="488950" cy="488950"/>
          </a:xfrm>
          <a:prstGeom prst="rect">
            <a:avLst/>
          </a:prstGeom>
          <a:noFill/>
          <a:ln w="9525">
            <a:noFill/>
            <a:miter lim="800000"/>
            <a:headEnd/>
            <a:tailEnd/>
          </a:ln>
        </p:spPr>
      </p:pic>
      <p:sp>
        <p:nvSpPr>
          <p:cNvPr id="28709" name="Rectangle 53"/>
          <p:cNvSpPr>
            <a:spLocks noChangeArrowheads="1"/>
          </p:cNvSpPr>
          <p:nvPr/>
        </p:nvSpPr>
        <p:spPr bwMode="auto">
          <a:xfrm>
            <a:off x="123825" y="6619875"/>
            <a:ext cx="3081338" cy="400050"/>
          </a:xfrm>
          <a:prstGeom prst="rect">
            <a:avLst/>
          </a:prstGeom>
          <a:noFill/>
          <a:ln w="9525">
            <a:noFill/>
            <a:miter lim="800000"/>
            <a:headEnd/>
            <a:tailEnd/>
          </a:ln>
        </p:spPr>
        <p:txBody>
          <a:bodyPr wrap="none">
            <a:spAutoFit/>
          </a:bodyPr>
          <a:lstStyle/>
          <a:p>
            <a:pPr fontAlgn="base">
              <a:spcBef>
                <a:spcPct val="0"/>
              </a:spcBef>
              <a:spcAft>
                <a:spcPct val="0"/>
              </a:spcAft>
            </a:pPr>
            <a:r>
              <a:rPr lang="es-MX" sz="1000" dirty="0" smtClean="0">
                <a:solidFill>
                  <a:prstClr val="white"/>
                </a:solidFill>
                <a:cs typeface="Angsana New" pitchFamily="18" charset="-34"/>
              </a:rPr>
              <a:t>Scholz J, Woolf  CJ. </a:t>
            </a:r>
            <a:r>
              <a:rPr lang="es-MX" sz="1000" i="1" dirty="0" smtClean="0">
                <a:solidFill>
                  <a:prstClr val="white"/>
                </a:solidFill>
                <a:cs typeface="Angsana New" pitchFamily="18" charset="-34"/>
              </a:rPr>
              <a:t>Nat Neurosci</a:t>
            </a:r>
            <a:r>
              <a:rPr lang="es-MX" sz="1000" dirty="0" smtClean="0">
                <a:solidFill>
                  <a:prstClr val="white"/>
                </a:solidFill>
                <a:cs typeface="Angsana New" pitchFamily="18" charset="-34"/>
              </a:rPr>
              <a:t> 2002; 5(Suppl):1062-7.</a:t>
            </a:r>
          </a:p>
          <a:p>
            <a:pPr fontAlgn="base">
              <a:spcBef>
                <a:spcPct val="0"/>
              </a:spcBef>
              <a:spcAft>
                <a:spcPct val="0"/>
              </a:spcAft>
            </a:pPr>
            <a:endParaRPr lang="es-MX" sz="1000" dirty="0" smtClean="0">
              <a:solidFill>
                <a:prstClr val="white"/>
              </a:solidFill>
              <a:cs typeface="Angsana New" pitchFamily="18" charset="-34"/>
            </a:endParaRPr>
          </a:p>
        </p:txBody>
      </p:sp>
      <p:sp>
        <p:nvSpPr>
          <p:cNvPr id="55" name="Text Box 26"/>
          <p:cNvSpPr txBox="1">
            <a:spLocks noChangeArrowheads="1"/>
          </p:cNvSpPr>
          <p:nvPr/>
        </p:nvSpPr>
        <p:spPr bwMode="auto">
          <a:xfrm>
            <a:off x="7596188" y="2506663"/>
            <a:ext cx="1232453"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b="1" dirty="0" smtClean="0">
                <a:solidFill>
                  <a:srgbClr val="FF99CC"/>
                </a:solidFill>
                <a:cs typeface="Angsana New" pitchFamily="18" charset="-34"/>
              </a:rPr>
              <a:t>Percepción</a:t>
            </a:r>
          </a:p>
        </p:txBody>
      </p:sp>
      <p:sp>
        <p:nvSpPr>
          <p:cNvPr id="28711" name="Rectangle 20"/>
          <p:cNvSpPr>
            <a:spLocks noGrp="1" noChangeArrowheads="1"/>
          </p:cNvSpPr>
          <p:nvPr>
            <p:ph type="title"/>
          </p:nvPr>
        </p:nvSpPr>
        <p:spPr>
          <a:xfrm>
            <a:off x="457200" y="287338"/>
            <a:ext cx="8229600" cy="1143000"/>
          </a:xfrm>
        </p:spPr>
        <p:txBody>
          <a:bodyPr>
            <a:normAutofit fontScale="90000"/>
          </a:bodyPr>
          <a:lstStyle/>
          <a:p>
            <a:pPr eaLnBrk="1" hangingPunct="1">
              <a:lnSpc>
                <a:spcPct val="85000"/>
              </a:lnSpc>
            </a:pPr>
            <a:r>
              <a:rPr lang="es-MX" sz="3600" dirty="0" smtClean="0"/>
              <a:t>Nocicepción: </a:t>
            </a:r>
            <a:br>
              <a:rPr lang="es-MX" sz="3600" dirty="0" smtClean="0"/>
            </a:br>
            <a:r>
              <a:rPr lang="es-MX" sz="3600" dirty="0" smtClean="0"/>
              <a:t>Proceso neural de codificación de estímulos nocivos</a:t>
            </a:r>
          </a:p>
        </p:txBody>
      </p:sp>
      <p:sp>
        <p:nvSpPr>
          <p:cNvPr id="28712"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pPr fontAlgn="base">
              <a:spcBef>
                <a:spcPct val="0"/>
              </a:spcBef>
              <a:spcAft>
                <a:spcPct val="0"/>
              </a:spcAft>
            </a:pPr>
            <a:endParaRPr lang="es-MX" dirty="0" smtClean="0">
              <a:solidFill>
                <a:prstClr val="black"/>
              </a:solidFill>
              <a:cs typeface="Angsana New" pitchFamily="18" charset="-34"/>
            </a:endParaRPr>
          </a:p>
        </p:txBody>
      </p:sp>
      <p:sp>
        <p:nvSpPr>
          <p:cNvPr id="28713" name="Slide Number Placeholder 3"/>
          <p:cNvSpPr txBox="1">
            <a:spLocks/>
          </p:cNvSpPr>
          <p:nvPr/>
        </p:nvSpPr>
        <p:spPr bwMode="auto">
          <a:xfrm>
            <a:off x="6759575" y="6448425"/>
            <a:ext cx="2133600" cy="365125"/>
          </a:xfrm>
          <a:prstGeom prst="rect">
            <a:avLst/>
          </a:prstGeom>
          <a:noFill/>
          <a:ln w="9525">
            <a:noFill/>
            <a:miter lim="800000"/>
            <a:headEnd/>
            <a:tailEnd/>
          </a:ln>
        </p:spPr>
        <p:txBody>
          <a:bodyPr anchor="ctr"/>
          <a:lstStyle/>
          <a:p>
            <a:pPr algn="r" fontAlgn="base">
              <a:spcBef>
                <a:spcPct val="0"/>
              </a:spcBef>
              <a:spcAft>
                <a:spcPct val="0"/>
              </a:spcAft>
            </a:pPr>
            <a:r>
              <a:rPr lang="es-MX" sz="1200" dirty="0" smtClean="0">
                <a:solidFill>
                  <a:srgbClr val="FFFFFF"/>
                </a:solidFill>
                <a:cs typeface="Angsana New" pitchFamily="18" charset="-34"/>
              </a:rPr>
              <a:t/>
            </a:r>
            <a:br>
              <a:rPr lang="es-MX" sz="1200" dirty="0" smtClean="0">
                <a:solidFill>
                  <a:srgbClr val="FFFFFF"/>
                </a:solidFill>
                <a:cs typeface="Angsana New" pitchFamily="18" charset="-34"/>
              </a:rPr>
            </a:br>
            <a:r>
              <a:rPr lang="es-MX" sz="1200" dirty="0" smtClean="0">
                <a:solidFill>
                  <a:srgbClr val="FFFFFF"/>
                </a:solidFill>
                <a:cs typeface="Angsana New" pitchFamily="18" charset="-34"/>
              </a:rPr>
              <a:t>21</a:t>
            </a:r>
          </a:p>
        </p:txBody>
      </p:sp>
      <p:sp>
        <p:nvSpPr>
          <p:cNvPr id="44" name="TextBox 43"/>
          <p:cNvSpPr txBox="1"/>
          <p:nvPr/>
        </p:nvSpPr>
        <p:spPr>
          <a:xfrm>
            <a:off x="6850063" y="1346416"/>
            <a:ext cx="2052165" cy="307777"/>
          </a:xfrm>
          <a:prstGeom prst="rect">
            <a:avLst/>
          </a:prstGeom>
          <a:noFill/>
          <a:ln w="9525">
            <a:noFill/>
            <a:miter lim="800000"/>
            <a:headEnd/>
            <a:tailEnd/>
          </a:ln>
          <a:effectLst/>
        </p:spPr>
        <p:txBody>
          <a:bodyPr wrap="none">
            <a:spAutoFit/>
          </a:bodyPr>
          <a:lstStyle>
            <a:defPPr>
              <a:defRPr lang="en-US"/>
            </a:defPPr>
            <a:lvl1pPr eaLnBrk="0" hangingPunct="0">
              <a:defRPr sz="1600" b="1">
                <a:solidFill>
                  <a:schemeClr val="bg1"/>
                </a:solidFill>
              </a:defRPr>
            </a:lvl1pPr>
          </a:lstStyle>
          <a:p>
            <a:r>
              <a:rPr lang="es-MX" sz="1400" dirty="0" smtClean="0">
                <a:solidFill>
                  <a:prstClr val="white"/>
                </a:solidFill>
              </a:rPr>
              <a:t>Corteza </a:t>
            </a:r>
            <a:r>
              <a:rPr lang="es-MX" sz="1400" dirty="0" err="1" smtClean="0">
                <a:solidFill>
                  <a:prstClr val="white"/>
                </a:solidFill>
              </a:rPr>
              <a:t>somatosensorial</a:t>
            </a:r>
            <a:endParaRPr lang="es-MX" sz="1400" dirty="0">
              <a:solidFill>
                <a:prstClr val="white"/>
              </a:solidFill>
            </a:endParaRPr>
          </a:p>
        </p:txBody>
      </p:sp>
      <p:sp>
        <p:nvSpPr>
          <p:cNvPr id="45" name="Freeform 44"/>
          <p:cNvSpPr/>
          <p:nvPr/>
        </p:nvSpPr>
        <p:spPr>
          <a:xfrm>
            <a:off x="7382154" y="1724025"/>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black"/>
              </a:solidFill>
            </a:endParaRPr>
          </a:p>
        </p:txBody>
      </p:sp>
      <p:sp>
        <p:nvSpPr>
          <p:cNvPr id="46" name="Text Box 25"/>
          <p:cNvSpPr txBox="1">
            <a:spLocks noChangeArrowheads="1"/>
          </p:cNvSpPr>
          <p:nvPr/>
        </p:nvSpPr>
        <p:spPr bwMode="auto">
          <a:xfrm>
            <a:off x="4225637" y="3737637"/>
            <a:ext cx="2597057" cy="369332"/>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00B050"/>
                </a:solidFill>
              </a:rPr>
              <a:t>Modulación descendente</a:t>
            </a:r>
            <a:endParaRPr lang="es-MX" b="1" dirty="0">
              <a:solidFill>
                <a:srgbClr val="00B050"/>
              </a:solidFill>
            </a:endParaRPr>
          </a:p>
        </p:txBody>
      </p:sp>
      <p:sp>
        <p:nvSpPr>
          <p:cNvPr id="47" name="Rectangle 5"/>
          <p:cNvSpPr>
            <a:spLocks noChangeArrowheads="1"/>
          </p:cNvSpPr>
          <p:nvPr/>
        </p:nvSpPr>
        <p:spPr bwMode="auto">
          <a:xfrm>
            <a:off x="317500" y="592044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MX" sz="1600" dirty="0" smtClean="0">
                <a:solidFill>
                  <a:prstClr val="white"/>
                </a:solidFill>
              </a:rPr>
              <a:t>Las consecuencias de la codificación pueden ser autonómicas (por ejemplo, presión arterial elevada) o de la conducta (reflejo motor de retiro o un comportamiento nocifensivo más complejo). La percepción del dolor no necesariamente está implicada.</a:t>
            </a:r>
            <a:endParaRPr lang="es-MX" sz="1600"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23988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arn(inHorizontal)">
                                      <p:cBhvr>
                                        <p:cTn id="7" dur="500"/>
                                        <p:tgtEl>
                                          <p:spTgt spid="2867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867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868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6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70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870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87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70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70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8697"/>
                                        </p:tgtEl>
                                        <p:attrNameLst>
                                          <p:attrName>style.visibility</p:attrName>
                                        </p:attrNameLst>
                                      </p:cBhvr>
                                      <p:to>
                                        <p:strVal val="visible"/>
                                      </p:to>
                                    </p:set>
                                    <p:animEffect transition="in" filter="randombar(horizontal)">
                                      <p:cBhvr>
                                        <p:cTn id="28" dur="500"/>
                                        <p:tgtEl>
                                          <p:spTgt spid="2869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lide(fromLeft)">
                                      <p:cBhvr>
                                        <p:cTn id="31" dur="500"/>
                                        <p:tgtEl>
                                          <p:spTgt spid="32"/>
                                        </p:tgtEl>
                                      </p:cBhvr>
                                    </p:animEffect>
                                  </p:childTnLst>
                                </p:cTn>
                              </p:par>
                              <p:par>
                                <p:cTn id="32" presetID="1" presetClass="entr" presetSubtype="0" fill="hold" nodeType="withEffect">
                                  <p:stCondLst>
                                    <p:cond delay="0"/>
                                  </p:stCondLst>
                                  <p:childTnLst>
                                    <p:set>
                                      <p:cBhvr>
                                        <p:cTn id="33" dur="1" fill="hold">
                                          <p:stCondLst>
                                            <p:cond delay="0"/>
                                          </p:stCondLst>
                                        </p:cTn>
                                        <p:tgtEl>
                                          <p:spTgt spid="2178073"/>
                                        </p:tgtEl>
                                        <p:attrNameLst>
                                          <p:attrName>style.visibility</p:attrName>
                                        </p:attrNameLst>
                                      </p:cBhvr>
                                      <p:to>
                                        <p:strVal val="visible"/>
                                      </p:to>
                                    </p:set>
                                  </p:childTnLst>
                                </p:cTn>
                              </p:par>
                              <p:par>
                                <p:cTn id="34" presetID="12" presetClass="entr" presetSubtype="8"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slide(fromLeft)">
                                      <p:cBhvr>
                                        <p:cTn id="36" dur="500"/>
                                        <p:tgtEl>
                                          <p:spTgt spid="41"/>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28699"/>
                                        </p:tgtEl>
                                        <p:attrNameLst>
                                          <p:attrName>style.visibility</p:attrName>
                                        </p:attrNameLst>
                                      </p:cBhvr>
                                      <p:to>
                                        <p:strVal val="visible"/>
                                      </p:to>
                                    </p:set>
                                    <p:animEffect transition="in" filter="slide(fromLeft)">
                                      <p:cBhvr>
                                        <p:cTn id="39" dur="500"/>
                                        <p:tgtEl>
                                          <p:spTgt spid="2869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178113"/>
                                        </p:tgtEl>
                                        <p:attrNameLst>
                                          <p:attrName>style.visibility</p:attrName>
                                        </p:attrNameLst>
                                      </p:cBhvr>
                                      <p:to>
                                        <p:strVal val="visible"/>
                                      </p:to>
                                    </p:set>
                                    <p:anim calcmode="lin" valueType="num">
                                      <p:cBhvr>
                                        <p:cTn id="42" dur="200" fill="hold"/>
                                        <p:tgtEl>
                                          <p:spTgt spid="2178113"/>
                                        </p:tgtEl>
                                        <p:attrNameLst>
                                          <p:attrName>ppt_w</p:attrName>
                                        </p:attrNameLst>
                                      </p:cBhvr>
                                      <p:tavLst>
                                        <p:tav tm="0">
                                          <p:val>
                                            <p:fltVal val="0"/>
                                          </p:val>
                                        </p:tav>
                                        <p:tav tm="100000">
                                          <p:val>
                                            <p:strVal val="#ppt_w"/>
                                          </p:val>
                                        </p:tav>
                                      </p:tavLst>
                                    </p:anim>
                                    <p:anim calcmode="lin" valueType="num">
                                      <p:cBhvr>
                                        <p:cTn id="43" dur="200" fill="hold"/>
                                        <p:tgtEl>
                                          <p:spTgt spid="2178113"/>
                                        </p:tgtEl>
                                        <p:attrNameLst>
                                          <p:attrName>ppt_h</p:attrName>
                                        </p:attrNameLst>
                                      </p:cBhvr>
                                      <p:tavLst>
                                        <p:tav tm="0">
                                          <p:val>
                                            <p:fltVal val="0"/>
                                          </p:val>
                                        </p:tav>
                                        <p:tav tm="100000">
                                          <p:val>
                                            <p:strVal val="#ppt_h"/>
                                          </p:val>
                                        </p:tav>
                                      </p:tavLst>
                                    </p:anim>
                                    <p:animEffect transition="in" filter="fade">
                                      <p:cBhvr>
                                        <p:cTn id="44" dur="200"/>
                                        <p:tgtEl>
                                          <p:spTgt spid="2178113"/>
                                        </p:tgtEl>
                                      </p:cBhvr>
                                    </p:animEffect>
                                  </p:childTnLst>
                                </p:cTn>
                              </p:par>
                            </p:childTnLst>
                          </p:cTn>
                        </p:par>
                        <p:par>
                          <p:cTn id="45" fill="hold">
                            <p:stCondLst>
                              <p:cond delay="500"/>
                            </p:stCondLst>
                            <p:childTnLst>
                              <p:par>
                                <p:cTn id="46"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47" dur="2000" fill="hold"/>
                                        <p:tgtEl>
                                          <p:spTgt spid="2178113"/>
                                        </p:tgtEl>
                                        <p:attrNameLst>
                                          <p:attrName>ppt_x</p:attrName>
                                          <p:attrName>ppt_y</p:attrName>
                                        </p:attrNameLst>
                                      </p:cBhvr>
                                      <p:rCtr x="31200" y="-20600"/>
                                    </p:animMotion>
                                  </p:childTnLst>
                                </p:cTn>
                              </p:par>
                              <p:par>
                                <p:cTn id="48" presetID="53" presetClass="entr" presetSubtype="0" fill="hold" grpId="0" nodeType="withEffect">
                                  <p:stCondLst>
                                    <p:cond delay="300"/>
                                  </p:stCondLst>
                                  <p:childTnLst>
                                    <p:set>
                                      <p:cBhvr>
                                        <p:cTn id="49" dur="1" fill="hold">
                                          <p:stCondLst>
                                            <p:cond delay="0"/>
                                          </p:stCondLst>
                                        </p:cTn>
                                        <p:tgtEl>
                                          <p:spTgt spid="2178112"/>
                                        </p:tgtEl>
                                        <p:attrNameLst>
                                          <p:attrName>style.visibility</p:attrName>
                                        </p:attrNameLst>
                                      </p:cBhvr>
                                      <p:to>
                                        <p:strVal val="visible"/>
                                      </p:to>
                                    </p:set>
                                    <p:anim calcmode="lin" valueType="num">
                                      <p:cBhvr>
                                        <p:cTn id="50" dur="200" fill="hold"/>
                                        <p:tgtEl>
                                          <p:spTgt spid="2178112"/>
                                        </p:tgtEl>
                                        <p:attrNameLst>
                                          <p:attrName>ppt_w</p:attrName>
                                        </p:attrNameLst>
                                      </p:cBhvr>
                                      <p:tavLst>
                                        <p:tav tm="0">
                                          <p:val>
                                            <p:fltVal val="0"/>
                                          </p:val>
                                        </p:tav>
                                        <p:tav tm="100000">
                                          <p:val>
                                            <p:strVal val="#ppt_w"/>
                                          </p:val>
                                        </p:tav>
                                      </p:tavLst>
                                    </p:anim>
                                    <p:anim calcmode="lin" valueType="num">
                                      <p:cBhvr>
                                        <p:cTn id="51" dur="200" fill="hold"/>
                                        <p:tgtEl>
                                          <p:spTgt spid="2178112"/>
                                        </p:tgtEl>
                                        <p:attrNameLst>
                                          <p:attrName>ppt_h</p:attrName>
                                        </p:attrNameLst>
                                      </p:cBhvr>
                                      <p:tavLst>
                                        <p:tav tm="0">
                                          <p:val>
                                            <p:fltVal val="0"/>
                                          </p:val>
                                        </p:tav>
                                        <p:tav tm="100000">
                                          <p:val>
                                            <p:strVal val="#ppt_h"/>
                                          </p:val>
                                        </p:tav>
                                      </p:tavLst>
                                    </p:anim>
                                    <p:animEffect transition="in" filter="fade">
                                      <p:cBhvr>
                                        <p:cTn id="52" dur="200"/>
                                        <p:tgtEl>
                                          <p:spTgt spid="2178112"/>
                                        </p:tgtEl>
                                      </p:cBhvr>
                                    </p:animEffect>
                                  </p:childTnLst>
                                </p:cTn>
                              </p:par>
                              <p:par>
                                <p:cTn id="53"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54" dur="2000" fill="hold"/>
                                        <p:tgtEl>
                                          <p:spTgt spid="2178112"/>
                                        </p:tgtEl>
                                        <p:attrNameLst>
                                          <p:attrName>ppt_x</p:attrName>
                                          <p:attrName>ppt_y</p:attrName>
                                        </p:attrNameLst>
                                      </p:cBhvr>
                                      <p:rCtr x="31200" y="-12700"/>
                                    </p:animMotion>
                                  </p:childTnLst>
                                </p:cTn>
                              </p:par>
                              <p:par>
                                <p:cTn id="55" presetID="10" presetClass="entr" presetSubtype="0" fill="hold" grpId="0" nodeType="withEffect">
                                  <p:stCondLst>
                                    <p:cond delay="1000"/>
                                  </p:stCondLst>
                                  <p:childTnLst>
                                    <p:set>
                                      <p:cBhvr>
                                        <p:cTn id="56" dur="1" fill="hold">
                                          <p:stCondLst>
                                            <p:cond delay="0"/>
                                          </p:stCondLst>
                                        </p:cTn>
                                        <p:tgtEl>
                                          <p:spTgt spid="2178074"/>
                                        </p:tgtEl>
                                        <p:attrNameLst>
                                          <p:attrName>style.visibility</p:attrName>
                                        </p:attrNameLst>
                                      </p:cBhvr>
                                      <p:to>
                                        <p:strVal val="visible"/>
                                      </p:to>
                                    </p:set>
                                    <p:animEffect transition="in" filter="fade">
                                      <p:cBhvr>
                                        <p:cTn id="57" dur="200"/>
                                        <p:tgtEl>
                                          <p:spTgt spid="2178074"/>
                                        </p:tgtEl>
                                      </p:cBhvr>
                                    </p:animEffect>
                                  </p:childTnLst>
                                </p:cTn>
                              </p:par>
                              <p:par>
                                <p:cTn id="58" presetID="12" presetClass="entr" presetSubtype="8" fill="hold" grpId="0" nodeType="withEffect">
                                  <p:stCondLst>
                                    <p:cond delay="1000"/>
                                  </p:stCondLst>
                                  <p:childTnLst>
                                    <p:set>
                                      <p:cBhvr>
                                        <p:cTn id="59" dur="1" fill="hold">
                                          <p:stCondLst>
                                            <p:cond delay="0"/>
                                          </p:stCondLst>
                                        </p:cTn>
                                        <p:tgtEl>
                                          <p:spTgt spid="42"/>
                                        </p:tgtEl>
                                        <p:attrNameLst>
                                          <p:attrName>style.visibility</p:attrName>
                                        </p:attrNameLst>
                                      </p:cBhvr>
                                      <p:to>
                                        <p:strVal val="visible"/>
                                      </p:to>
                                    </p:set>
                                    <p:animEffect transition="in" filter="slide(fromLeft)">
                                      <p:cBhvr>
                                        <p:cTn id="60" dur="500"/>
                                        <p:tgtEl>
                                          <p:spTgt spid="42"/>
                                        </p:tgtEl>
                                      </p:cBhvr>
                                    </p:animEffect>
                                  </p:childTnLst>
                                </p:cTn>
                              </p:par>
                            </p:childTnLst>
                          </p:cTn>
                        </p:par>
                        <p:par>
                          <p:cTn id="61" fill="hold">
                            <p:stCondLst>
                              <p:cond delay="2800"/>
                            </p:stCondLst>
                            <p:childTnLst>
                              <p:par>
                                <p:cTn id="62" presetID="10" presetClass="entr" presetSubtype="0" fill="hold" nodeType="afterEffect">
                                  <p:stCondLst>
                                    <p:cond delay="0"/>
                                  </p:stCondLst>
                                  <p:childTnLst>
                                    <p:set>
                                      <p:cBhvr>
                                        <p:cTn id="63" dur="1" fill="hold">
                                          <p:stCondLst>
                                            <p:cond delay="0"/>
                                          </p:stCondLst>
                                        </p:cTn>
                                        <p:tgtEl>
                                          <p:spTgt spid="2178115"/>
                                        </p:tgtEl>
                                        <p:attrNameLst>
                                          <p:attrName>style.visibility</p:attrName>
                                        </p:attrNameLst>
                                      </p:cBhvr>
                                      <p:to>
                                        <p:strVal val="visible"/>
                                      </p:to>
                                    </p:set>
                                    <p:animEffect transition="in" filter="fade">
                                      <p:cBhvr>
                                        <p:cTn id="64" dur="500"/>
                                        <p:tgtEl>
                                          <p:spTgt spid="2178115"/>
                                        </p:tgtEl>
                                      </p:cBhvr>
                                    </p:animEffect>
                                  </p:childTnLst>
                                </p:cTn>
                              </p:par>
                            </p:childTnLst>
                          </p:cTn>
                        </p:par>
                        <p:par>
                          <p:cTn id="65" fill="hold">
                            <p:stCondLst>
                              <p:cond delay="3300"/>
                            </p:stCondLst>
                            <p:childTnLst>
                              <p:par>
                                <p:cTn id="66" presetID="10" presetClass="exit" presetSubtype="0" fill="hold" nodeType="afterEffect">
                                  <p:stCondLst>
                                    <p:cond delay="0"/>
                                  </p:stCondLst>
                                  <p:childTnLst>
                                    <p:animEffect transition="out" filter="fade">
                                      <p:cBhvr>
                                        <p:cTn id="67" dur="500"/>
                                        <p:tgtEl>
                                          <p:spTgt spid="2178115"/>
                                        </p:tgtEl>
                                      </p:cBhvr>
                                    </p:animEffect>
                                    <p:set>
                                      <p:cBhvr>
                                        <p:cTn id="68" dur="1" fill="hold">
                                          <p:stCondLst>
                                            <p:cond delay="499"/>
                                          </p:stCondLst>
                                        </p:cTn>
                                        <p:tgtEl>
                                          <p:spTgt spid="2178115"/>
                                        </p:tgtEl>
                                        <p:attrNameLst>
                                          <p:attrName>style.visibility</p:attrName>
                                        </p:attrNameLst>
                                      </p:cBhvr>
                                      <p:to>
                                        <p:strVal val="hidden"/>
                                      </p:to>
                                    </p:set>
                                  </p:childTnLst>
                                </p:cTn>
                              </p:par>
                            </p:childTnLst>
                          </p:cTn>
                        </p:par>
                        <p:par>
                          <p:cTn id="69" fill="hold">
                            <p:stCondLst>
                              <p:cond delay="3800"/>
                            </p:stCondLst>
                            <p:childTnLst>
                              <p:par>
                                <p:cTn id="70" presetID="10" presetClass="entr" presetSubtype="0" fill="hold" nodeType="afterEffect">
                                  <p:stCondLst>
                                    <p:cond delay="0"/>
                                  </p:stCondLst>
                                  <p:childTnLst>
                                    <p:set>
                                      <p:cBhvr>
                                        <p:cTn id="71" dur="1" fill="hold">
                                          <p:stCondLst>
                                            <p:cond delay="0"/>
                                          </p:stCondLst>
                                        </p:cTn>
                                        <p:tgtEl>
                                          <p:spTgt spid="2178115"/>
                                        </p:tgtEl>
                                        <p:attrNameLst>
                                          <p:attrName>style.visibility</p:attrName>
                                        </p:attrNameLst>
                                      </p:cBhvr>
                                      <p:to>
                                        <p:strVal val="visible"/>
                                      </p:to>
                                    </p:set>
                                    <p:animEffect transition="in" filter="fade">
                                      <p:cBhvr>
                                        <p:cTn id="72" dur="500"/>
                                        <p:tgtEl>
                                          <p:spTgt spid="2178115"/>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28691"/>
                                        </p:tgtEl>
                                        <p:attrNameLst>
                                          <p:attrName>style.visibility</p:attrName>
                                        </p:attrNameLst>
                                      </p:cBhvr>
                                      <p:to>
                                        <p:strVal val="visible"/>
                                      </p:to>
                                    </p:set>
                                    <p:animEffect transition="in" filter="slide(fromTop)">
                                      <p:cBhvr>
                                        <p:cTn id="75" dur="500"/>
                                        <p:tgtEl>
                                          <p:spTgt spid="28691"/>
                                        </p:tgtEl>
                                      </p:cBhvr>
                                    </p:animEffect>
                                  </p:childTnLst>
                                </p:cTn>
                              </p:par>
                              <p:par>
                                <p:cTn id="76" presetID="10" presetClass="entr" presetSubtype="0" fill="hold" nodeType="withEffect">
                                  <p:stCondLst>
                                    <p:cond delay="0"/>
                                  </p:stCondLst>
                                  <p:childTnLst>
                                    <p:set>
                                      <p:cBhvr>
                                        <p:cTn id="77" dur="1" fill="hold">
                                          <p:stCondLst>
                                            <p:cond delay="0"/>
                                          </p:stCondLst>
                                        </p:cTn>
                                        <p:tgtEl>
                                          <p:spTgt spid="2178116"/>
                                        </p:tgtEl>
                                        <p:attrNameLst>
                                          <p:attrName>style.visibility</p:attrName>
                                        </p:attrNameLst>
                                      </p:cBhvr>
                                      <p:to>
                                        <p:strVal val="visible"/>
                                      </p:to>
                                    </p:set>
                                    <p:animEffect transition="in" filter="fade">
                                      <p:cBhvr>
                                        <p:cTn id="78" dur="500"/>
                                        <p:tgtEl>
                                          <p:spTgt spid="2178116"/>
                                        </p:tgtEl>
                                      </p:cBhvr>
                                    </p:animEffect>
                                  </p:childTnLst>
                                </p:cTn>
                              </p:par>
                              <p:par>
                                <p:cTn id="79" presetID="10" presetClass="entr" presetSubtype="0" fill="hold" nodeType="withEffect">
                                  <p:stCondLst>
                                    <p:cond delay="100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200"/>
                                        <p:tgtEl>
                                          <p:spTgt spid="55"/>
                                        </p:tgtEl>
                                      </p:cBhvr>
                                    </p:animEffect>
                                  </p:childTnLst>
                                </p:cTn>
                              </p:par>
                              <p:par>
                                <p:cTn id="82" presetID="12" presetClass="entr" presetSubtype="8" fill="hold" nodeType="withEffect">
                                  <p:stCondLst>
                                    <p:cond delay="1000"/>
                                  </p:stCondLst>
                                  <p:childTnLst>
                                    <p:set>
                                      <p:cBhvr>
                                        <p:cTn id="83" dur="1" fill="hold">
                                          <p:stCondLst>
                                            <p:cond delay="0"/>
                                          </p:stCondLst>
                                        </p:cTn>
                                        <p:tgtEl>
                                          <p:spTgt spid="43"/>
                                        </p:tgtEl>
                                        <p:attrNameLst>
                                          <p:attrName>style.visibility</p:attrName>
                                        </p:attrNameLst>
                                      </p:cBhvr>
                                      <p:to>
                                        <p:strVal val="visible"/>
                                      </p:to>
                                    </p:set>
                                    <p:animEffect transition="in" filter="slide(fromLeft)">
                                      <p:cBhvr>
                                        <p:cTn id="84" dur="500"/>
                                        <p:tgtEl>
                                          <p:spTgt spid="43"/>
                                        </p:tgtEl>
                                      </p:cBhvr>
                                    </p:animEffect>
                                  </p:childTnLst>
                                </p:cTn>
                              </p:par>
                              <p:par>
                                <p:cTn id="85" presetID="1" presetClass="entr" presetSubtype="0" fill="hold" grpId="0" nodeType="withEffect">
                                  <p:stCondLst>
                                    <p:cond delay="1000"/>
                                  </p:stCondLst>
                                  <p:childTnLst>
                                    <p:set>
                                      <p:cBhvr>
                                        <p:cTn id="86" dur="1" fill="hold">
                                          <p:stCondLst>
                                            <p:cond delay="0"/>
                                          </p:stCondLst>
                                        </p:cTn>
                                        <p:tgtEl>
                                          <p:spTgt spid="28700"/>
                                        </p:tgtEl>
                                        <p:attrNameLst>
                                          <p:attrName>style.visibility</p:attrName>
                                        </p:attrNameLst>
                                      </p:cBhvr>
                                      <p:to>
                                        <p:strVal val="visible"/>
                                      </p:to>
                                    </p:set>
                                  </p:childTnLst>
                                </p:cTn>
                              </p:par>
                              <p:par>
                                <p:cTn id="87" presetID="1" presetClass="entr" presetSubtype="0" fill="hold" grpId="0" nodeType="withEffect">
                                  <p:stCondLst>
                                    <p:cond delay="100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1000"/>
                                  </p:stCondLst>
                                  <p:childTnLst>
                                    <p:set>
                                      <p:cBhvr>
                                        <p:cTn id="90" dur="1" fill="hold">
                                          <p:stCondLst>
                                            <p:cond delay="0"/>
                                          </p:stCondLst>
                                        </p:cTn>
                                        <p:tgtEl>
                                          <p:spTgt spid="44"/>
                                        </p:tgtEl>
                                        <p:attrNameLst>
                                          <p:attrName>style.visibility</p:attrName>
                                        </p:attrNameLst>
                                      </p:cBhvr>
                                      <p:to>
                                        <p:strVal val="visible"/>
                                      </p:to>
                                    </p:set>
                                  </p:childTnLst>
                                </p:cTn>
                              </p:par>
                              <p:par>
                                <p:cTn id="91" presetID="10" presetClass="entr" presetSubtype="0" fill="hold" grpId="0" nodeType="withEffect">
                                  <p:stCondLst>
                                    <p:cond delay="40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00"/>
                                        <p:tgtEl>
                                          <p:spTgt spid="46"/>
                                        </p:tgtEl>
                                      </p:cBhvr>
                                    </p:animEffect>
                                  </p:childTnLst>
                                </p:cTn>
                              </p:par>
                              <p:par>
                                <p:cTn id="94" presetID="12" presetClass="entr" presetSubtype="4" fill="hold" grpId="1" nodeType="withEffect">
                                  <p:stCondLst>
                                    <p:cond delay="400"/>
                                  </p:stCondLst>
                                  <p:childTnLst>
                                    <p:set>
                                      <p:cBhvr>
                                        <p:cTn id="95" dur="1" fill="hold">
                                          <p:stCondLst>
                                            <p:cond delay="0"/>
                                          </p:stCondLst>
                                        </p:cTn>
                                        <p:tgtEl>
                                          <p:spTgt spid="45"/>
                                        </p:tgtEl>
                                        <p:attrNameLst>
                                          <p:attrName>style.visibility</p:attrName>
                                        </p:attrNameLst>
                                      </p:cBhvr>
                                      <p:to>
                                        <p:strVal val="visible"/>
                                      </p:to>
                                    </p:set>
                                    <p:anim calcmode="lin" valueType="num">
                                      <p:cBhvr additive="base">
                                        <p:cTn id="96" dur="500"/>
                                        <p:tgtEl>
                                          <p:spTgt spid="45"/>
                                        </p:tgtEl>
                                        <p:attrNameLst>
                                          <p:attrName>ppt_y</p:attrName>
                                        </p:attrNameLst>
                                      </p:cBhvr>
                                      <p:tavLst>
                                        <p:tav tm="0">
                                          <p:val>
                                            <p:strVal val="#ppt_y+#ppt_h*1.125000"/>
                                          </p:val>
                                        </p:tav>
                                        <p:tav tm="100000">
                                          <p:val>
                                            <p:strVal val="#ppt_y"/>
                                          </p:val>
                                        </p:tav>
                                      </p:tavLst>
                                    </p:anim>
                                    <p:animEffect transition="in" filter="wipe(up)">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animBg="1"/>
      <p:bldP spid="28680" grpId="0" animBg="1"/>
      <p:bldP spid="28681" grpId="0" animBg="1"/>
      <p:bldP spid="2178074" grpId="0"/>
      <p:bldP spid="28691" grpId="0" animBg="1"/>
      <p:bldP spid="2178112" grpId="0" animBg="1"/>
      <p:bldP spid="2178112" grpId="1" animBg="1"/>
      <p:bldP spid="2178113" grpId="0" animBg="1"/>
      <p:bldP spid="2178113" grpId="1" animBg="1"/>
      <p:bldP spid="28697" grpId="0"/>
      <p:bldP spid="32" grpId="0" animBg="1"/>
      <p:bldP spid="28699" grpId="0"/>
      <p:bldP spid="28700" grpId="0"/>
      <p:bldP spid="41" grpId="0" animBg="1"/>
      <p:bldP spid="42" grpId="0" animBg="1"/>
      <p:bldP spid="28704" grpId="0" animBg="1"/>
      <p:bldP spid="44" grpId="0"/>
      <p:bldP spid="45" grpId="0" animBg="1"/>
      <p:bldP spid="45" grpId="1"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230313"/>
            <a:ext cx="9144000" cy="5627687"/>
          </a:xfrm>
          <a:prstGeom prst="rect">
            <a:avLst/>
          </a:prstGeom>
          <a:solidFill>
            <a:srgbClr val="171C7A"/>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33795"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33797" name="Text Box 3"/>
          <p:cNvSpPr txBox="1">
            <a:spLocks noChangeArrowheads="1"/>
          </p:cNvSpPr>
          <p:nvPr/>
        </p:nvSpPr>
        <p:spPr bwMode="auto">
          <a:xfrm>
            <a:off x="2849563" y="5489575"/>
            <a:ext cx="2401887" cy="307777"/>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FFFFFF"/>
                </a:solidFill>
                <a:cs typeface="Angsana New" pitchFamily="18" charset="-34"/>
              </a:rPr>
              <a:t>Fibra nociceptiva aferente</a:t>
            </a:r>
            <a:endParaRPr lang="es-MX" sz="1400" b="1" dirty="0">
              <a:solidFill>
                <a:srgbClr val="FFFFFF"/>
              </a:solidFill>
              <a:cs typeface="Angsana New" pitchFamily="18" charset="-34"/>
            </a:endParaRPr>
          </a:p>
        </p:txBody>
      </p:sp>
      <p:sp>
        <p:nvSpPr>
          <p:cNvPr id="33798" name="Rectangle 20"/>
          <p:cNvSpPr>
            <a:spLocks noGrp="1" noChangeArrowheads="1"/>
          </p:cNvSpPr>
          <p:nvPr>
            <p:ph type="title"/>
          </p:nvPr>
        </p:nvSpPr>
        <p:spPr>
          <a:xfrm>
            <a:off x="457200" y="328613"/>
            <a:ext cx="8229600" cy="1143000"/>
          </a:xfrm>
        </p:spPr>
        <p:txBody>
          <a:bodyPr/>
          <a:lstStyle/>
          <a:p>
            <a:pPr>
              <a:lnSpc>
                <a:spcPct val="85000"/>
              </a:lnSpc>
            </a:pPr>
            <a:r>
              <a:rPr lang="es-MX" dirty="0" smtClean="0"/>
              <a:t>Inflamación</a:t>
            </a:r>
          </a:p>
        </p:txBody>
      </p:sp>
      <p:sp>
        <p:nvSpPr>
          <p:cNvPr id="33799" name="Text Box 19"/>
          <p:cNvSpPr txBox="1">
            <a:spLocks noChangeArrowheads="1"/>
          </p:cNvSpPr>
          <p:nvPr/>
        </p:nvSpPr>
        <p:spPr bwMode="auto">
          <a:xfrm>
            <a:off x="226144" y="2133600"/>
            <a:ext cx="1743234" cy="738664"/>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s-MX" sz="1400" b="1" dirty="0" smtClean="0">
                <a:solidFill>
                  <a:srgbClr val="FFFFFF"/>
                </a:solidFill>
                <a:cs typeface="Angsana New" pitchFamily="18" charset="-34"/>
              </a:rPr>
              <a:t>Tejido dañado</a:t>
            </a:r>
          </a:p>
          <a:p>
            <a:pPr algn="ctr" eaLnBrk="0" fontAlgn="base" hangingPunct="0">
              <a:spcBef>
                <a:spcPct val="0"/>
              </a:spcBef>
              <a:spcAft>
                <a:spcPct val="0"/>
              </a:spcAft>
            </a:pPr>
            <a:r>
              <a:rPr lang="es-MX" sz="1400" b="1" dirty="0" smtClean="0">
                <a:solidFill>
                  <a:srgbClr val="FFFFFF"/>
                </a:solidFill>
                <a:cs typeface="Angsana New" pitchFamily="18" charset="-34"/>
              </a:rPr>
              <a:t>Células inflamatorias</a:t>
            </a:r>
          </a:p>
          <a:p>
            <a:pPr algn="ctr" eaLnBrk="0" fontAlgn="base" hangingPunct="0">
              <a:spcBef>
                <a:spcPct val="0"/>
              </a:spcBef>
              <a:spcAft>
                <a:spcPct val="0"/>
              </a:spcAft>
            </a:pPr>
            <a:r>
              <a:rPr lang="es-MX" sz="1400" b="1" dirty="0" smtClean="0">
                <a:solidFill>
                  <a:srgbClr val="FFFFFF"/>
                </a:solidFill>
                <a:cs typeface="Angsana New" pitchFamily="18" charset="-34"/>
              </a:rPr>
              <a:t>Células tumorales</a:t>
            </a:r>
            <a:endParaRPr lang="es-MX" sz="1400" b="1" dirty="0">
              <a:solidFill>
                <a:srgbClr val="FFFFFF"/>
              </a:solidFill>
              <a:cs typeface="Angsana New" pitchFamily="18" charset="-34"/>
            </a:endParaRPr>
          </a:p>
        </p:txBody>
      </p:sp>
      <p:sp>
        <p:nvSpPr>
          <p:cNvPr id="33800" name="Text Box 29"/>
          <p:cNvSpPr txBox="1">
            <a:spLocks noChangeArrowheads="1"/>
          </p:cNvSpPr>
          <p:nvPr/>
        </p:nvSpPr>
        <p:spPr bwMode="auto">
          <a:xfrm>
            <a:off x="6319838" y="5730875"/>
            <a:ext cx="1369286"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Médula espinal </a:t>
            </a:r>
            <a:endParaRPr lang="es-MX" sz="1400" b="1" dirty="0">
              <a:solidFill>
                <a:srgbClr val="FFFFFF"/>
              </a:solidFill>
              <a:cs typeface="Angsana New" pitchFamily="18" charset="-34"/>
            </a:endParaRPr>
          </a:p>
        </p:txBody>
      </p:sp>
      <p:sp>
        <p:nvSpPr>
          <p:cNvPr id="33801" name="Oval 51"/>
          <p:cNvSpPr>
            <a:spLocks noChangeArrowheads="1"/>
          </p:cNvSpPr>
          <p:nvPr/>
        </p:nvSpPr>
        <p:spPr bwMode="auto">
          <a:xfrm>
            <a:off x="6205538" y="5095875"/>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a:solidFill>
                <a:srgbClr val="FFFFFF"/>
              </a:solidFill>
              <a:cs typeface="Angsana New" pitchFamily="18" charset="-34"/>
            </a:endParaRPr>
          </a:p>
        </p:txBody>
      </p:sp>
      <p:sp>
        <p:nvSpPr>
          <p:cNvPr id="33802" name="Freeform 53"/>
          <p:cNvSpPr>
            <a:spLocks/>
          </p:cNvSpPr>
          <p:nvPr/>
        </p:nvSpPr>
        <p:spPr bwMode="auto">
          <a:xfrm>
            <a:off x="6265863" y="5075238"/>
            <a:ext cx="458787" cy="58737"/>
          </a:xfrm>
          <a:custGeom>
            <a:avLst/>
            <a:gdLst>
              <a:gd name="T0" fmla="*/ 0 w 289"/>
              <a:gd name="T1" fmla="*/ 37 h 37"/>
              <a:gd name="T2" fmla="*/ 49 w 289"/>
              <a:gd name="T3" fmla="*/ 16 h 37"/>
              <a:gd name="T4" fmla="*/ 117 w 289"/>
              <a:gd name="T5" fmla="*/ 2 h 37"/>
              <a:gd name="T6" fmla="*/ 199 w 289"/>
              <a:gd name="T7" fmla="*/ 5 h 37"/>
              <a:gd name="T8" fmla="*/ 289 w 289"/>
              <a:gd name="T9" fmla="*/ 23 h 37"/>
              <a:gd name="T10" fmla="*/ 0 60000 65536"/>
              <a:gd name="T11" fmla="*/ 0 60000 65536"/>
              <a:gd name="T12" fmla="*/ 0 60000 65536"/>
              <a:gd name="T13" fmla="*/ 0 60000 65536"/>
              <a:gd name="T14" fmla="*/ 0 60000 65536"/>
              <a:gd name="T15" fmla="*/ 0 w 289"/>
              <a:gd name="T16" fmla="*/ 0 h 37"/>
              <a:gd name="T17" fmla="*/ 289 w 289"/>
              <a:gd name="T18" fmla="*/ 37 h 37"/>
            </a:gdLst>
            <a:ahLst/>
            <a:cxnLst>
              <a:cxn ang="T10">
                <a:pos x="T0" y="T1"/>
              </a:cxn>
              <a:cxn ang="T11">
                <a:pos x="T2" y="T3"/>
              </a:cxn>
              <a:cxn ang="T12">
                <a:pos x="T4" y="T5"/>
              </a:cxn>
              <a:cxn ang="T13">
                <a:pos x="T6" y="T7"/>
              </a:cxn>
              <a:cxn ang="T14">
                <a:pos x="T8" y="T9"/>
              </a:cxn>
            </a:cxnLst>
            <a:rect l="T15" t="T16" r="T17" b="T18"/>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3" name="AutoShape 56"/>
          <p:cNvSpPr>
            <a:spLocks noChangeArrowheads="1"/>
          </p:cNvSpPr>
          <p:nvPr/>
        </p:nvSpPr>
        <p:spPr bwMode="auto">
          <a:xfrm>
            <a:off x="6745288" y="5040313"/>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4" name="Oval 57"/>
          <p:cNvSpPr>
            <a:spLocks noChangeArrowheads="1"/>
          </p:cNvSpPr>
          <p:nvPr/>
        </p:nvSpPr>
        <p:spPr bwMode="auto">
          <a:xfrm>
            <a:off x="6765925" y="5086350"/>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a:solidFill>
                <a:srgbClr val="FFFFFF"/>
              </a:solidFill>
              <a:cs typeface="Angsana New" pitchFamily="18" charset="-34"/>
            </a:endParaRPr>
          </a:p>
        </p:txBody>
      </p:sp>
      <p:sp>
        <p:nvSpPr>
          <p:cNvPr id="33805" name="AutoShape 58"/>
          <p:cNvSpPr>
            <a:spLocks noChangeArrowheads="1"/>
          </p:cNvSpPr>
          <p:nvPr/>
        </p:nvSpPr>
        <p:spPr bwMode="auto">
          <a:xfrm rot="-5668612">
            <a:off x="6712745" y="5072856"/>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6" name="Line 60"/>
          <p:cNvSpPr>
            <a:spLocks noChangeShapeType="1"/>
          </p:cNvSpPr>
          <p:nvPr/>
        </p:nvSpPr>
        <p:spPr bwMode="auto">
          <a:xfrm flipV="1">
            <a:off x="7243763" y="2678113"/>
            <a:ext cx="0" cy="2447925"/>
          </a:xfrm>
          <a:prstGeom prst="line">
            <a:avLst/>
          </a:prstGeom>
          <a:noFill/>
          <a:ln w="19050">
            <a:solidFill>
              <a:srgbClr val="FF000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7" name="Line 61"/>
          <p:cNvSpPr>
            <a:spLocks noChangeShapeType="1"/>
          </p:cNvSpPr>
          <p:nvPr/>
        </p:nvSpPr>
        <p:spPr bwMode="auto">
          <a:xfrm flipH="1" flipV="1">
            <a:off x="6804025" y="2133600"/>
            <a:ext cx="7938" cy="2921000"/>
          </a:xfrm>
          <a:prstGeom prst="line">
            <a:avLst/>
          </a:prstGeom>
          <a:noFill/>
          <a:ln w="19050">
            <a:solidFill>
              <a:srgbClr val="00B05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8" name="Freeform 63"/>
          <p:cNvSpPr>
            <a:spLocks/>
          </p:cNvSpPr>
          <p:nvPr/>
        </p:nvSpPr>
        <p:spPr bwMode="auto">
          <a:xfrm>
            <a:off x="6804025" y="5114925"/>
            <a:ext cx="439738" cy="174625"/>
          </a:xfrm>
          <a:custGeom>
            <a:avLst/>
            <a:gdLst>
              <a:gd name="T0" fmla="*/ 0 w 277"/>
              <a:gd name="T1" fmla="*/ 21 h 110"/>
              <a:gd name="T2" fmla="*/ 42 w 277"/>
              <a:gd name="T3" fmla="*/ 87 h 110"/>
              <a:gd name="T4" fmla="*/ 105 w 277"/>
              <a:gd name="T5" fmla="*/ 108 h 110"/>
              <a:gd name="T6" fmla="*/ 162 w 277"/>
              <a:gd name="T7" fmla="*/ 102 h 110"/>
              <a:gd name="T8" fmla="*/ 228 w 277"/>
              <a:gd name="T9" fmla="*/ 72 h 110"/>
              <a:gd name="T10" fmla="*/ 265 w 277"/>
              <a:gd name="T11" fmla="*/ 36 h 110"/>
              <a:gd name="T12" fmla="*/ 277 w 277"/>
              <a:gd name="T13" fmla="*/ 0 h 110"/>
              <a:gd name="T14" fmla="*/ 0 60000 65536"/>
              <a:gd name="T15" fmla="*/ 0 60000 65536"/>
              <a:gd name="T16" fmla="*/ 0 60000 65536"/>
              <a:gd name="T17" fmla="*/ 0 60000 65536"/>
              <a:gd name="T18" fmla="*/ 0 60000 65536"/>
              <a:gd name="T19" fmla="*/ 0 60000 65536"/>
              <a:gd name="T20" fmla="*/ 0 60000 65536"/>
              <a:gd name="T21" fmla="*/ 0 w 277"/>
              <a:gd name="T22" fmla="*/ 0 h 110"/>
              <a:gd name="T23" fmla="*/ 277 w 277"/>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a:solidFill>
                <a:srgbClr val="FFFFFF"/>
              </a:solidFill>
              <a:cs typeface="Angsana New" pitchFamily="18" charset="-34"/>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a:solidFill>
                <a:srgbClr val="FFFFFF"/>
              </a:solidFill>
              <a:cs typeface="Angsana New" pitchFamily="18" charset="-34"/>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025" y="1989138"/>
            <a:ext cx="225425" cy="3079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 </a:t>
            </a:r>
            <a:endParaRPr lang="es-MX" sz="1400" b="1" dirty="0">
              <a:solidFill>
                <a:srgbClr val="FFFFFF"/>
              </a:solidFill>
              <a:cs typeface="Angsana New" pitchFamily="18" charset="-34"/>
            </a:endParaRPr>
          </a:p>
        </p:txBody>
      </p:sp>
      <p:sp>
        <p:nvSpPr>
          <p:cNvPr id="33813" name="TextBox 29"/>
          <p:cNvSpPr txBox="1">
            <a:spLocks noChangeArrowheads="1"/>
          </p:cNvSpPr>
          <p:nvPr/>
        </p:nvSpPr>
        <p:spPr bwMode="auto">
          <a:xfrm>
            <a:off x="223838" y="4578350"/>
            <a:ext cx="3268662" cy="923330"/>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Respuesta modificada de los </a:t>
            </a:r>
            <a:br>
              <a:rPr lang="es-MX" b="1" dirty="0" smtClean="0">
                <a:solidFill>
                  <a:srgbClr val="FF99CC"/>
                </a:solidFill>
                <a:cs typeface="Angsana New" pitchFamily="18" charset="-34"/>
              </a:rPr>
            </a:br>
            <a:r>
              <a:rPr lang="es-MX" b="1" dirty="0" smtClean="0">
                <a:solidFill>
                  <a:srgbClr val="FF99CC"/>
                </a:solidFill>
                <a:cs typeface="Angsana New" pitchFamily="18" charset="-34"/>
              </a:rPr>
              <a:t>nociceptores</a:t>
            </a:r>
          </a:p>
          <a:p>
            <a:pPr fontAlgn="base">
              <a:spcBef>
                <a:spcPct val="0"/>
              </a:spcBef>
              <a:spcAft>
                <a:spcPct val="0"/>
              </a:spcAft>
            </a:pPr>
            <a:r>
              <a:rPr lang="es-MX" b="1" dirty="0" smtClean="0">
                <a:solidFill>
                  <a:srgbClr val="FF99CC"/>
                </a:solidFill>
                <a:cs typeface="Angsana New" pitchFamily="18" charset="-34"/>
              </a:rPr>
              <a:t>(sensibilización periférica)</a:t>
            </a:r>
            <a:endParaRPr lang="es-MX" b="1" dirty="0">
              <a:solidFill>
                <a:srgbClr val="FF99CC"/>
              </a:solidFill>
              <a:cs typeface="Angsana New" pitchFamily="18" charset="-34"/>
            </a:endParaRPr>
          </a:p>
        </p:txBody>
      </p:sp>
      <p:sp>
        <p:nvSpPr>
          <p:cNvPr id="33814" name="TextBox 33"/>
          <p:cNvSpPr txBox="1">
            <a:spLocks noChangeArrowheads="1"/>
          </p:cNvSpPr>
          <p:nvPr/>
        </p:nvSpPr>
        <p:spPr bwMode="auto">
          <a:xfrm>
            <a:off x="7164388" y="1773238"/>
            <a:ext cx="1643062" cy="307975"/>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EEECE1"/>
                </a:solidFill>
                <a:cs typeface="Angsana New" pitchFamily="18" charset="-34"/>
              </a:rPr>
              <a:t>Cerebro </a:t>
            </a:r>
            <a:endParaRPr lang="es-MX" sz="1400" b="1" dirty="0">
              <a:solidFill>
                <a:srgbClr val="EEECE1"/>
              </a:solidFill>
              <a:cs typeface="Angsana New" pitchFamily="18" charset="-34"/>
            </a:endParaRPr>
          </a:p>
        </p:txBody>
      </p:sp>
      <p:sp>
        <p:nvSpPr>
          <p:cNvPr id="33815"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pPr fontAlgn="base">
              <a:spcBef>
                <a:spcPct val="0"/>
              </a:spcBef>
              <a:spcAft>
                <a:spcPct val="0"/>
              </a:spcAft>
            </a:pPr>
            <a:endParaRPr lang="es-MX" dirty="0">
              <a:solidFill>
                <a:prstClr val="black"/>
              </a:solidFill>
              <a:cs typeface="Angsana New" pitchFamily="18" charset="-34"/>
            </a:endParaRPr>
          </a:p>
        </p:txBody>
      </p:sp>
      <p:sp>
        <p:nvSpPr>
          <p:cNvPr id="2" name="Oval 1"/>
          <p:cNvSpPr/>
          <p:nvPr/>
        </p:nvSpPr>
        <p:spPr>
          <a:xfrm>
            <a:off x="1135063" y="3375025"/>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5" name="Oval 34"/>
          <p:cNvSpPr/>
          <p:nvPr/>
        </p:nvSpPr>
        <p:spPr>
          <a:xfrm>
            <a:off x="995363" y="36004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6" name="Oval 35"/>
          <p:cNvSpPr/>
          <p:nvPr/>
        </p:nvSpPr>
        <p:spPr>
          <a:xfrm>
            <a:off x="1096963" y="3902075"/>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7" name="Oval 36"/>
          <p:cNvSpPr/>
          <p:nvPr/>
        </p:nvSpPr>
        <p:spPr>
          <a:xfrm>
            <a:off x="1331913" y="3671888"/>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8" name="Oval 37"/>
          <p:cNvSpPr/>
          <p:nvPr/>
        </p:nvSpPr>
        <p:spPr>
          <a:xfrm>
            <a:off x="754063" y="39052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9" name="Oval 38"/>
          <p:cNvSpPr/>
          <p:nvPr/>
        </p:nvSpPr>
        <p:spPr>
          <a:xfrm>
            <a:off x="738188" y="35179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cxnSp>
        <p:nvCxnSpPr>
          <p:cNvPr id="4" name="Straight Arrow Connector 3"/>
          <p:cNvCxnSpPr/>
          <p:nvPr/>
        </p:nvCxnSpPr>
        <p:spPr>
          <a:xfrm>
            <a:off x="1096963" y="2876550"/>
            <a:ext cx="0" cy="4984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823" name="Text Box 3"/>
          <p:cNvSpPr txBox="1">
            <a:spLocks noChangeArrowheads="1"/>
          </p:cNvSpPr>
          <p:nvPr/>
        </p:nvSpPr>
        <p:spPr bwMode="auto">
          <a:xfrm>
            <a:off x="1601788" y="3355975"/>
            <a:ext cx="1452562" cy="738664"/>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FFFFFF"/>
                </a:solidFill>
                <a:cs typeface="Angsana New" pitchFamily="18" charset="-34"/>
              </a:rPr>
              <a:t>Mediadores químicos inflamatorios</a:t>
            </a:r>
            <a:endParaRPr lang="es-MX" sz="1400" b="1" dirty="0">
              <a:solidFill>
                <a:srgbClr val="FFFFFF"/>
              </a:solidFill>
              <a:cs typeface="Angsana New" pitchFamily="18" charset="-34"/>
            </a:endParaRPr>
          </a:p>
        </p:txBody>
      </p:sp>
      <p:cxnSp>
        <p:nvCxnSpPr>
          <p:cNvPr id="45" name="Straight Arrow Connector 44"/>
          <p:cNvCxnSpPr/>
          <p:nvPr/>
        </p:nvCxnSpPr>
        <p:spPr>
          <a:xfrm>
            <a:off x="981075" y="4124325"/>
            <a:ext cx="0" cy="4968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825" name="TextBox 45"/>
          <p:cNvSpPr txBox="1">
            <a:spLocks noChangeArrowheads="1"/>
          </p:cNvSpPr>
          <p:nvPr/>
        </p:nvSpPr>
        <p:spPr bwMode="auto">
          <a:xfrm>
            <a:off x="4676775" y="3789363"/>
            <a:ext cx="2255838" cy="1477328"/>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Respuesta modificada de las neuronas en el CNS</a:t>
            </a:r>
          </a:p>
          <a:p>
            <a:pPr fontAlgn="base">
              <a:spcBef>
                <a:spcPct val="0"/>
              </a:spcBef>
              <a:spcAft>
                <a:spcPct val="0"/>
              </a:spcAft>
            </a:pPr>
            <a:r>
              <a:rPr lang="es-MX" b="1" dirty="0" smtClean="0">
                <a:solidFill>
                  <a:srgbClr val="FF99CC"/>
                </a:solidFill>
                <a:cs typeface="Angsana New" pitchFamily="18" charset="-34"/>
              </a:rPr>
              <a:t>(sensibilización central)</a:t>
            </a:r>
            <a:endParaRPr lang="es-MX" b="1" dirty="0">
              <a:solidFill>
                <a:srgbClr val="FF99CC"/>
              </a:solidFill>
              <a:cs typeface="Angsana New" pitchFamily="18" charset="-34"/>
            </a:endParaRPr>
          </a:p>
        </p:txBody>
      </p:sp>
      <p:cxnSp>
        <p:nvCxnSpPr>
          <p:cNvPr id="47" name="Straight Arrow Connector 46"/>
          <p:cNvCxnSpPr/>
          <p:nvPr/>
        </p:nvCxnSpPr>
        <p:spPr>
          <a:xfrm>
            <a:off x="2700338" y="4805363"/>
            <a:ext cx="187166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828" name="Slide Number Placeholder 3"/>
          <p:cNvSpPr txBox="1">
            <a:spLocks/>
          </p:cNvSpPr>
          <p:nvPr/>
        </p:nvSpPr>
        <p:spPr bwMode="auto">
          <a:xfrm>
            <a:off x="6759575" y="6448425"/>
            <a:ext cx="2133600" cy="365125"/>
          </a:xfrm>
          <a:prstGeom prst="rect">
            <a:avLst/>
          </a:prstGeom>
          <a:noFill/>
          <a:ln w="9525">
            <a:noFill/>
            <a:miter lim="800000"/>
            <a:headEnd/>
            <a:tailEnd/>
          </a:ln>
        </p:spPr>
        <p:txBody>
          <a:bodyPr anchor="ctr"/>
          <a:lstStyle/>
          <a:p>
            <a:pPr algn="r" fontAlgn="base">
              <a:spcBef>
                <a:spcPct val="0"/>
              </a:spcBef>
              <a:spcAft>
                <a:spcPct val="0"/>
              </a:spcAft>
            </a:pPr>
            <a:r>
              <a:rPr lang="es-MX" sz="1200" dirty="0" smtClean="0">
                <a:solidFill>
                  <a:prstClr val="white"/>
                </a:solidFill>
                <a:cs typeface="Angsana New" pitchFamily="18" charset="-34"/>
              </a:rPr>
              <a:t/>
            </a:r>
            <a:br>
              <a:rPr lang="es-MX" sz="1200" dirty="0" smtClean="0">
                <a:solidFill>
                  <a:prstClr val="white"/>
                </a:solidFill>
                <a:cs typeface="Angsana New" pitchFamily="18" charset="-34"/>
              </a:rPr>
            </a:br>
            <a:r>
              <a:rPr lang="es-MX" sz="1200" dirty="0" smtClean="0">
                <a:solidFill>
                  <a:prstClr val="white"/>
                </a:solidFill>
                <a:cs typeface="Angsana New" pitchFamily="18" charset="-34"/>
              </a:rPr>
              <a:t>26</a:t>
            </a:r>
            <a:endParaRPr lang="es-MX" sz="1200" dirty="0">
              <a:solidFill>
                <a:prstClr val="white"/>
              </a:solidFill>
              <a:cs typeface="Angsana New" pitchFamily="18" charset="-34"/>
            </a:endParaRPr>
          </a:p>
        </p:txBody>
      </p:sp>
      <p:sp>
        <p:nvSpPr>
          <p:cNvPr id="40" name="TextBox 39"/>
          <p:cNvSpPr txBox="1"/>
          <p:nvPr/>
        </p:nvSpPr>
        <p:spPr>
          <a:xfrm>
            <a:off x="2988882" y="2830263"/>
            <a:ext cx="1335403" cy="1815882"/>
          </a:xfrm>
          <a:prstGeom prst="rect">
            <a:avLst/>
          </a:prstGeom>
          <a:noFill/>
          <a:ln w="38100">
            <a:noFill/>
          </a:ln>
        </p:spPr>
        <p:txBody>
          <a:bodyPr wrap="square" rtlCol="0">
            <a:spAutoFit/>
          </a:bodyPr>
          <a:lstStyle/>
          <a:p>
            <a:r>
              <a:rPr lang="es-MX" sz="1400" b="1" dirty="0" smtClean="0">
                <a:solidFill>
                  <a:prstClr val="white"/>
                </a:solidFill>
              </a:rPr>
              <a:t>Prostanoides</a:t>
            </a:r>
          </a:p>
          <a:p>
            <a:r>
              <a:rPr lang="es-MX" sz="1400" b="1" dirty="0" smtClean="0">
                <a:solidFill>
                  <a:prstClr val="white"/>
                </a:solidFill>
              </a:rPr>
              <a:t>Citoquinas</a:t>
            </a:r>
          </a:p>
          <a:p>
            <a:r>
              <a:rPr lang="es-MX" sz="1400" b="1" dirty="0" smtClean="0">
                <a:solidFill>
                  <a:prstClr val="white"/>
                </a:solidFill>
              </a:rPr>
              <a:t>Factores de crecimiento</a:t>
            </a:r>
          </a:p>
          <a:p>
            <a:r>
              <a:rPr lang="es-MX" sz="1400" b="1" dirty="0" smtClean="0">
                <a:solidFill>
                  <a:prstClr val="white"/>
                </a:solidFill>
              </a:rPr>
              <a:t>Cininas</a:t>
            </a:r>
          </a:p>
          <a:p>
            <a:r>
              <a:rPr lang="es-MX" sz="1400" b="1" dirty="0" smtClean="0">
                <a:solidFill>
                  <a:prstClr val="white"/>
                </a:solidFill>
              </a:rPr>
              <a:t>Purinas </a:t>
            </a:r>
          </a:p>
          <a:p>
            <a:r>
              <a:rPr lang="es-MX" sz="1400" b="1" dirty="0" smtClean="0">
                <a:solidFill>
                  <a:prstClr val="white"/>
                </a:solidFill>
              </a:rPr>
              <a:t>Aminas  </a:t>
            </a:r>
          </a:p>
          <a:p>
            <a:r>
              <a:rPr lang="es-MX" sz="1400" b="1" dirty="0" smtClean="0">
                <a:solidFill>
                  <a:prstClr val="white"/>
                </a:solidFill>
              </a:rPr>
              <a:t>Iones</a:t>
            </a:r>
            <a:endParaRPr lang="es-MX" sz="1400" b="1" dirty="0">
              <a:solidFill>
                <a:prstClr val="white"/>
              </a:solidFill>
            </a:endParaRPr>
          </a:p>
        </p:txBody>
      </p:sp>
      <p:sp>
        <p:nvSpPr>
          <p:cNvPr id="41" name="Rectangle 40"/>
          <p:cNvSpPr/>
          <p:nvPr/>
        </p:nvSpPr>
        <p:spPr>
          <a:xfrm>
            <a:off x="107504" y="6288613"/>
            <a:ext cx="3081293" cy="569387"/>
          </a:xfrm>
          <a:prstGeom prst="rect">
            <a:avLst/>
          </a:prstGeom>
        </p:spPr>
        <p:txBody>
          <a:bodyPr wrap="none">
            <a:spAutoFit/>
          </a:bodyPr>
          <a:lstStyle/>
          <a:p>
            <a:r>
              <a:rPr lang="es-MX" sz="1100" b="1" dirty="0" smtClean="0">
                <a:solidFill>
                  <a:prstClr val="white"/>
                </a:solidFill>
              </a:rPr>
              <a:t>CNS = sistema nervioso central</a:t>
            </a:r>
          </a:p>
          <a:p>
            <a:r>
              <a:rPr lang="es-MX" sz="1000" dirty="0" smtClean="0">
                <a:solidFill>
                  <a:prstClr val="white"/>
                </a:solidFill>
              </a:rPr>
              <a:t>Scholz J, Woolf  CJ. </a:t>
            </a:r>
            <a:r>
              <a:rPr lang="es-MX" sz="1000" i="1" dirty="0" smtClean="0">
                <a:solidFill>
                  <a:prstClr val="white"/>
                </a:solidFill>
              </a:rPr>
              <a:t>Nat Neurosci</a:t>
            </a:r>
            <a:r>
              <a:rPr lang="es-MX" sz="1000" dirty="0" smtClean="0">
                <a:solidFill>
                  <a:prstClr val="white"/>
                </a:solidFill>
              </a:rPr>
              <a:t> 2002; 5(Suppl):1062-7.</a:t>
            </a:r>
          </a:p>
          <a:p>
            <a:endParaRPr lang="es-MX" sz="1000" dirty="0">
              <a:solidFill>
                <a:prstClr val="white"/>
              </a:solidFill>
            </a:endParaRPr>
          </a:p>
        </p:txBody>
      </p:sp>
      <p:sp>
        <p:nvSpPr>
          <p:cNvPr id="42" name="Left Brace 41"/>
          <p:cNvSpPr/>
          <p:nvPr/>
        </p:nvSpPr>
        <p:spPr>
          <a:xfrm>
            <a:off x="2786062" y="2853826"/>
            <a:ext cx="290847" cy="1519022"/>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black"/>
              </a:solidFill>
            </a:endParaRPr>
          </a:p>
        </p:txBody>
      </p:sp>
    </p:spTree>
    <p:extLst>
      <p:ext uri="{BB962C8B-B14F-4D97-AF65-F5344CB8AC3E}">
        <p14:creationId xmlns:p14="http://schemas.microsoft.com/office/powerpoint/2010/main" val="134878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lide(fromTop)">
                                      <p:cBhvr>
                                        <p:cTn id="12" dur="500"/>
                                        <p:tgtEl>
                                          <p:spTgt spid="3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Top)">
                                      <p:cBhvr>
                                        <p:cTn id="15" dur="500"/>
                                        <p:tgtEl>
                                          <p:spTgt spid="2"/>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slide(fromTop)">
                                      <p:cBhvr>
                                        <p:cTn id="18" dur="500"/>
                                        <p:tgtEl>
                                          <p:spTgt spid="35"/>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slide(fromTop)">
                                      <p:cBhvr>
                                        <p:cTn id="21" dur="500"/>
                                        <p:tgtEl>
                                          <p:spTgt spid="37"/>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slide(fromTop)">
                                      <p:cBhvr>
                                        <p:cTn id="24" dur="500"/>
                                        <p:tgtEl>
                                          <p:spTgt spid="36"/>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slide(fromTop)">
                                      <p:cBhvr>
                                        <p:cTn id="27" dur="500"/>
                                        <p:tgtEl>
                                          <p:spTgt spid="38"/>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33823"/>
                                        </p:tgtEl>
                                        <p:attrNameLst>
                                          <p:attrName>style.visibility</p:attrName>
                                        </p:attrNameLst>
                                      </p:cBhvr>
                                      <p:to>
                                        <p:strVal val="visible"/>
                                      </p:to>
                                    </p:set>
                                    <p:animEffect transition="in" filter="slide(fromTop)">
                                      <p:cBhvr>
                                        <p:cTn id="30" dur="500"/>
                                        <p:tgtEl>
                                          <p:spTgt spid="33823"/>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lide(fromTop)">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slide(fromTop)">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33813"/>
                                        </p:tgtEl>
                                        <p:attrNameLst>
                                          <p:attrName>style.visibility</p:attrName>
                                        </p:attrNameLst>
                                      </p:cBhvr>
                                      <p:to>
                                        <p:strVal val="visible"/>
                                      </p:to>
                                    </p:set>
                                    <p:animEffect transition="in" filter="slide(fromLeft)">
                                      <p:cBhvr>
                                        <p:cTn id="45" dur="500"/>
                                        <p:tgtEl>
                                          <p:spTgt spid="338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2178113"/>
                                        </p:tgtEl>
                                        <p:attrNameLst>
                                          <p:attrName>style.visibility</p:attrName>
                                        </p:attrNameLst>
                                      </p:cBhvr>
                                      <p:to>
                                        <p:strVal val="visible"/>
                                      </p:to>
                                    </p:set>
                                    <p:anim calcmode="lin" valueType="num">
                                      <p:cBhvr>
                                        <p:cTn id="50" dur="200" fill="hold"/>
                                        <p:tgtEl>
                                          <p:spTgt spid="2178113"/>
                                        </p:tgtEl>
                                        <p:attrNameLst>
                                          <p:attrName>ppt_w</p:attrName>
                                        </p:attrNameLst>
                                      </p:cBhvr>
                                      <p:tavLst>
                                        <p:tav tm="0">
                                          <p:val>
                                            <p:fltVal val="0"/>
                                          </p:val>
                                        </p:tav>
                                        <p:tav tm="100000">
                                          <p:val>
                                            <p:strVal val="#ppt_w"/>
                                          </p:val>
                                        </p:tav>
                                      </p:tavLst>
                                    </p:anim>
                                    <p:anim calcmode="lin" valueType="num">
                                      <p:cBhvr>
                                        <p:cTn id="51" dur="200" fill="hold"/>
                                        <p:tgtEl>
                                          <p:spTgt spid="2178113"/>
                                        </p:tgtEl>
                                        <p:attrNameLst>
                                          <p:attrName>ppt_h</p:attrName>
                                        </p:attrNameLst>
                                      </p:cBhvr>
                                      <p:tavLst>
                                        <p:tav tm="0">
                                          <p:val>
                                            <p:fltVal val="0"/>
                                          </p:val>
                                        </p:tav>
                                        <p:tav tm="100000">
                                          <p:val>
                                            <p:strVal val="#ppt_h"/>
                                          </p:val>
                                        </p:tav>
                                      </p:tavLst>
                                    </p:anim>
                                    <p:animEffect transition="in" filter="fade">
                                      <p:cBhvr>
                                        <p:cTn id="52" dur="200"/>
                                        <p:tgtEl>
                                          <p:spTgt spid="2178113"/>
                                        </p:tgtEl>
                                      </p:cBhvr>
                                    </p:animEffect>
                                  </p:childTnLst>
                                </p:cTn>
                              </p:par>
                            </p:childTnLst>
                          </p:cTn>
                        </p:par>
                        <p:par>
                          <p:cTn id="53" fill="hold">
                            <p:stCondLst>
                              <p:cond delay="200"/>
                            </p:stCondLst>
                            <p:childTnLst>
                              <p:par>
                                <p:cTn id="54"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55" dur="2000" fill="hold"/>
                                        <p:tgtEl>
                                          <p:spTgt spid="2178113"/>
                                        </p:tgtEl>
                                        <p:attrNameLst>
                                          <p:attrName>ppt_x</p:attrName>
                                          <p:attrName>ppt_y</p:attrName>
                                        </p:attrNameLst>
                                      </p:cBhvr>
                                      <p:rCtr x="31200" y="-20600"/>
                                    </p:animMotion>
                                  </p:childTnLst>
                                </p:cTn>
                              </p:par>
                              <p:par>
                                <p:cTn id="56" presetID="12" presetClass="entr" presetSubtype="8"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slide(fromLeft)">
                                      <p:cBhvr>
                                        <p:cTn id="58" dur="500"/>
                                        <p:tgtEl>
                                          <p:spTgt spid="4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33825"/>
                                        </p:tgtEl>
                                        <p:attrNameLst>
                                          <p:attrName>style.visibility</p:attrName>
                                        </p:attrNameLst>
                                      </p:cBhvr>
                                      <p:to>
                                        <p:strVal val="visible"/>
                                      </p:to>
                                    </p:set>
                                    <p:animEffect transition="in" filter="slide(fromLeft)">
                                      <p:cBhvr>
                                        <p:cTn id="61" dur="500"/>
                                        <p:tgtEl>
                                          <p:spTgt spid="33825"/>
                                        </p:tgtEl>
                                      </p:cBhvr>
                                    </p:animEffect>
                                  </p:childTnLst>
                                </p:cTn>
                              </p:par>
                            </p:childTnLst>
                          </p:cTn>
                        </p:par>
                        <p:par>
                          <p:cTn id="62" fill="hold">
                            <p:stCondLst>
                              <p:cond delay="2200"/>
                            </p:stCondLst>
                            <p:childTnLst>
                              <p:par>
                                <p:cTn id="63" presetID="10" presetClass="entr" presetSubtype="0" fill="hold" nodeType="afterEffect">
                                  <p:stCondLst>
                                    <p:cond delay="0"/>
                                  </p:stCondLst>
                                  <p:childTnLst>
                                    <p:set>
                                      <p:cBhvr>
                                        <p:cTn id="64" dur="1" fill="hold">
                                          <p:stCondLst>
                                            <p:cond delay="0"/>
                                          </p:stCondLst>
                                        </p:cTn>
                                        <p:tgtEl>
                                          <p:spTgt spid="2178115"/>
                                        </p:tgtEl>
                                        <p:attrNameLst>
                                          <p:attrName>style.visibility</p:attrName>
                                        </p:attrNameLst>
                                      </p:cBhvr>
                                      <p:to>
                                        <p:strVal val="visible"/>
                                      </p:to>
                                    </p:set>
                                    <p:animEffect transition="in" filter="fade">
                                      <p:cBhvr>
                                        <p:cTn id="65" dur="500"/>
                                        <p:tgtEl>
                                          <p:spTgt spid="2178115"/>
                                        </p:tgtEl>
                                      </p:cBhvr>
                                    </p:animEffect>
                                  </p:childTnLst>
                                </p:cTn>
                              </p:par>
                              <p:par>
                                <p:cTn id="66" presetID="53" presetClass="entr" presetSubtype="0" fill="hold" grpId="0" nodeType="withEffect">
                                  <p:stCondLst>
                                    <p:cond delay="300"/>
                                  </p:stCondLst>
                                  <p:childTnLst>
                                    <p:set>
                                      <p:cBhvr>
                                        <p:cTn id="67" dur="1" fill="hold">
                                          <p:stCondLst>
                                            <p:cond delay="0"/>
                                          </p:stCondLst>
                                        </p:cTn>
                                        <p:tgtEl>
                                          <p:spTgt spid="2178112"/>
                                        </p:tgtEl>
                                        <p:attrNameLst>
                                          <p:attrName>style.visibility</p:attrName>
                                        </p:attrNameLst>
                                      </p:cBhvr>
                                      <p:to>
                                        <p:strVal val="visible"/>
                                      </p:to>
                                    </p:set>
                                    <p:anim calcmode="lin" valueType="num">
                                      <p:cBhvr>
                                        <p:cTn id="68" dur="200" fill="hold"/>
                                        <p:tgtEl>
                                          <p:spTgt spid="2178112"/>
                                        </p:tgtEl>
                                        <p:attrNameLst>
                                          <p:attrName>ppt_w</p:attrName>
                                        </p:attrNameLst>
                                      </p:cBhvr>
                                      <p:tavLst>
                                        <p:tav tm="0">
                                          <p:val>
                                            <p:fltVal val="0"/>
                                          </p:val>
                                        </p:tav>
                                        <p:tav tm="100000">
                                          <p:val>
                                            <p:strVal val="#ppt_w"/>
                                          </p:val>
                                        </p:tav>
                                      </p:tavLst>
                                    </p:anim>
                                    <p:anim calcmode="lin" valueType="num">
                                      <p:cBhvr>
                                        <p:cTn id="69" dur="200" fill="hold"/>
                                        <p:tgtEl>
                                          <p:spTgt spid="2178112"/>
                                        </p:tgtEl>
                                        <p:attrNameLst>
                                          <p:attrName>ppt_h</p:attrName>
                                        </p:attrNameLst>
                                      </p:cBhvr>
                                      <p:tavLst>
                                        <p:tav tm="0">
                                          <p:val>
                                            <p:fltVal val="0"/>
                                          </p:val>
                                        </p:tav>
                                        <p:tav tm="100000">
                                          <p:val>
                                            <p:strVal val="#ppt_h"/>
                                          </p:val>
                                        </p:tav>
                                      </p:tavLst>
                                    </p:anim>
                                    <p:animEffect transition="in" filter="fade">
                                      <p:cBhvr>
                                        <p:cTn id="70" dur="200"/>
                                        <p:tgtEl>
                                          <p:spTgt spid="2178112"/>
                                        </p:tgtEl>
                                      </p:cBhvr>
                                    </p:animEffect>
                                  </p:childTnLst>
                                </p:cTn>
                              </p:par>
                              <p:par>
                                <p:cTn id="71"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72" dur="2000" fill="hold"/>
                                        <p:tgtEl>
                                          <p:spTgt spid="2178112"/>
                                        </p:tgtEl>
                                        <p:attrNameLst>
                                          <p:attrName>ppt_x</p:attrName>
                                          <p:attrName>ppt_y</p:attrName>
                                        </p:attrNameLst>
                                      </p:cBhvr>
                                      <p:rCtr x="31200" y="-12700"/>
                                    </p:animMotion>
                                  </p:childTnLst>
                                </p:cTn>
                              </p:par>
                            </p:childTnLst>
                          </p:cTn>
                        </p:par>
                        <p:par>
                          <p:cTn id="73" fill="hold">
                            <p:stCondLst>
                              <p:cond delay="4500"/>
                            </p:stCondLst>
                            <p:childTnLst>
                              <p:par>
                                <p:cTn id="74" presetID="10" presetClass="exit" presetSubtype="0" fill="hold" nodeType="afterEffect">
                                  <p:stCondLst>
                                    <p:cond delay="0"/>
                                  </p:stCondLst>
                                  <p:childTnLst>
                                    <p:animEffect transition="out" filter="fade">
                                      <p:cBhvr>
                                        <p:cTn id="75" dur="500"/>
                                        <p:tgtEl>
                                          <p:spTgt spid="2178115"/>
                                        </p:tgtEl>
                                      </p:cBhvr>
                                    </p:animEffect>
                                    <p:set>
                                      <p:cBhvr>
                                        <p:cTn id="76" dur="1" fill="hold">
                                          <p:stCondLst>
                                            <p:cond delay="499"/>
                                          </p:stCondLst>
                                        </p:cTn>
                                        <p:tgtEl>
                                          <p:spTgt spid="2178115"/>
                                        </p:tgtEl>
                                        <p:attrNameLst>
                                          <p:attrName>style.visibility</p:attrName>
                                        </p:attrNameLst>
                                      </p:cBhvr>
                                      <p:to>
                                        <p:strVal val="hidden"/>
                                      </p:to>
                                    </p:se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2178116"/>
                                        </p:tgtEl>
                                        <p:attrNameLst>
                                          <p:attrName>style.visibility</p:attrName>
                                        </p:attrNameLst>
                                      </p:cBhvr>
                                      <p:to>
                                        <p:strVal val="visible"/>
                                      </p:to>
                                    </p:set>
                                    <p:animEffect transition="in" filter="fade">
                                      <p:cBhvr>
                                        <p:cTn id="80" dur="500"/>
                                        <p:tgtEl>
                                          <p:spTgt spid="2178116"/>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2178115"/>
                                        </p:tgtEl>
                                        <p:attrNameLst>
                                          <p:attrName>style.visibility</p:attrName>
                                        </p:attrNameLst>
                                      </p:cBhvr>
                                      <p:to>
                                        <p:strVal val="visible"/>
                                      </p:to>
                                    </p:set>
                                    <p:animEffect transition="in" filter="fade">
                                      <p:cBhvr>
                                        <p:cTn id="84" dur="500"/>
                                        <p:tgtEl>
                                          <p:spTgt spid="2178115"/>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grpId="0" nodeType="clickEffect">
                                  <p:stCondLst>
                                    <p:cond delay="0"/>
                                  </p:stCondLst>
                                  <p:childTnLst>
                                    <p:set>
                                      <p:cBhvr>
                                        <p:cTn id="88" dur="1" fill="hold">
                                          <p:stCondLst>
                                            <p:cond delay="0"/>
                                          </p:stCondLst>
                                        </p:cTn>
                                        <p:tgtEl>
                                          <p:spTgt spid="33807"/>
                                        </p:tgtEl>
                                        <p:attrNameLst>
                                          <p:attrName>style.visibility</p:attrName>
                                        </p:attrNameLst>
                                      </p:cBhvr>
                                      <p:to>
                                        <p:strVal val="visible"/>
                                      </p:to>
                                    </p:set>
                                    <p:animEffect transition="in" filter="slide(fromTop)">
                                      <p:cBhvr>
                                        <p:cTn id="89" dur="500"/>
                                        <p:tgtEl>
                                          <p:spTgt spid="33807"/>
                                        </p:tgtEl>
                                      </p:cBhvr>
                                    </p:animEffect>
                                  </p:childTnLst>
                                </p:cTn>
                              </p:par>
                              <p:par>
                                <p:cTn id="90" presetID="9" presetClass="entr" presetSubtype="0" fill="hold" grpId="1" nodeType="withEffect">
                                  <p:stCondLst>
                                    <p:cond delay="0"/>
                                  </p:stCondLst>
                                  <p:childTnLst>
                                    <p:set>
                                      <p:cBhvr>
                                        <p:cTn id="91" dur="1" fill="hold">
                                          <p:stCondLst>
                                            <p:cond delay="0"/>
                                          </p:stCondLst>
                                        </p:cTn>
                                        <p:tgtEl>
                                          <p:spTgt spid="33825"/>
                                        </p:tgtEl>
                                        <p:attrNameLst>
                                          <p:attrName>style.visibility</p:attrName>
                                        </p:attrNameLst>
                                      </p:cBhvr>
                                      <p:to>
                                        <p:strVal val="visible"/>
                                      </p:to>
                                    </p:set>
                                    <p:animEffect transition="in" filter="dissolve">
                                      <p:cBhvr>
                                        <p:cTn id="92" dur="500"/>
                                        <p:tgtEl>
                                          <p:spTgt spid="33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7" grpId="0" animBg="1"/>
      <p:bldP spid="2178112" grpId="0" animBg="1"/>
      <p:bldP spid="2178112" grpId="1" animBg="1"/>
      <p:bldP spid="2178113" grpId="0" animBg="1"/>
      <p:bldP spid="2178113" grpId="1" animBg="1"/>
      <p:bldP spid="2178116" grpId="0"/>
      <p:bldP spid="33813" grpId="0"/>
      <p:bldP spid="2" grpId="0" animBg="1"/>
      <p:bldP spid="35" grpId="0" animBg="1"/>
      <p:bldP spid="36" grpId="0" animBg="1"/>
      <p:bldP spid="37" grpId="0" animBg="1"/>
      <p:bldP spid="38" grpId="0" animBg="1"/>
      <p:bldP spid="39" grpId="0" animBg="1"/>
      <p:bldP spid="33823" grpId="0"/>
      <p:bldP spid="33825" grpId="0"/>
      <p:bldP spid="33825" grpId="1"/>
      <p:bldP spid="40" grpId="0"/>
      <p:bldP spid="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370013"/>
            <a:ext cx="9144000" cy="550703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56323" name="Picture 50" descr="head and shoulders"/>
          <p:cNvPicPr>
            <a:picLocks noChangeAspect="1" noChangeArrowheads="1"/>
          </p:cNvPicPr>
          <p:nvPr/>
        </p:nvPicPr>
        <p:blipFill>
          <a:blip r:embed="rId3" cstate="print"/>
          <a:srcRect l="3940" t="5711" r="8307" b="9053"/>
          <a:stretch>
            <a:fillRect/>
          </a:stretch>
        </p:blipFill>
        <p:spPr bwMode="auto">
          <a:xfrm>
            <a:off x="5326063" y="1412875"/>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581525"/>
            <a:ext cx="6789738" cy="1020763"/>
          </a:xfrm>
          <a:prstGeom prst="rect">
            <a:avLst/>
          </a:prstGeom>
          <a:solidFill>
            <a:schemeClr val="accent3"/>
          </a:solidFill>
          <a:ln w="9525">
            <a:noFill/>
            <a:miter lim="800000"/>
            <a:headEnd/>
            <a:tailEnd/>
          </a:ln>
        </p:spPr>
      </p:pic>
      <p:sp>
        <p:nvSpPr>
          <p:cNvPr id="56325" name="Text Box 3"/>
          <p:cNvSpPr txBox="1">
            <a:spLocks noChangeArrowheads="1"/>
          </p:cNvSpPr>
          <p:nvPr/>
        </p:nvSpPr>
        <p:spPr bwMode="auto">
          <a:xfrm>
            <a:off x="2849563" y="5157192"/>
            <a:ext cx="2401887" cy="307777"/>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FFFFFF"/>
                </a:solidFill>
                <a:cs typeface="Angsana New" pitchFamily="18" charset="-34"/>
              </a:rPr>
              <a:t>Fibra aferente nociceptiva</a:t>
            </a:r>
          </a:p>
        </p:txBody>
      </p:sp>
      <p:sp>
        <p:nvSpPr>
          <p:cNvPr id="56326" name="Rectangle 20"/>
          <p:cNvSpPr>
            <a:spLocks noGrp="1" noChangeArrowheads="1"/>
          </p:cNvSpPr>
          <p:nvPr>
            <p:ph type="title"/>
          </p:nvPr>
        </p:nvSpPr>
        <p:spPr>
          <a:xfrm>
            <a:off x="457200" y="342900"/>
            <a:ext cx="8229600" cy="1143000"/>
          </a:xfrm>
        </p:spPr>
        <p:txBody>
          <a:bodyPr>
            <a:normAutofit/>
          </a:bodyPr>
          <a:lstStyle/>
          <a:p>
            <a:pPr eaLnBrk="1" hangingPunct="1">
              <a:lnSpc>
                <a:spcPct val="85000"/>
              </a:lnSpc>
            </a:pPr>
            <a:r>
              <a:rPr lang="es-MX" sz="3200" dirty="0" smtClean="0"/>
              <a:t>Tratamiento Farmacológico Basado en el Mecanismo del Dolor Nociceptivo/Inflamatorio</a:t>
            </a:r>
          </a:p>
        </p:txBody>
      </p:sp>
      <p:sp>
        <p:nvSpPr>
          <p:cNvPr id="56327" name="Text Box 19"/>
          <p:cNvSpPr txBox="1">
            <a:spLocks noChangeArrowheads="1"/>
          </p:cNvSpPr>
          <p:nvPr/>
        </p:nvSpPr>
        <p:spPr bwMode="auto">
          <a:xfrm>
            <a:off x="193675" y="3419475"/>
            <a:ext cx="873572" cy="52322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Estímulo </a:t>
            </a:r>
          </a:p>
          <a:p>
            <a:pPr eaLnBrk="0" fontAlgn="base" hangingPunct="0">
              <a:spcBef>
                <a:spcPct val="0"/>
              </a:spcBef>
              <a:spcAft>
                <a:spcPct val="0"/>
              </a:spcAft>
            </a:pPr>
            <a:r>
              <a:rPr lang="es-MX" sz="1400" b="1" dirty="0" smtClean="0">
                <a:solidFill>
                  <a:srgbClr val="FFFFFF"/>
                </a:solidFill>
                <a:cs typeface="Angsana New" pitchFamily="18" charset="-34"/>
              </a:rPr>
              <a:t>nocivo</a:t>
            </a:r>
          </a:p>
        </p:txBody>
      </p:sp>
      <p:sp>
        <p:nvSpPr>
          <p:cNvPr id="56328" name="AutoShape 22"/>
          <p:cNvSpPr>
            <a:spLocks noChangeArrowheads="1"/>
          </p:cNvSpPr>
          <p:nvPr/>
        </p:nvSpPr>
        <p:spPr bwMode="auto">
          <a:xfrm rot="19768217" flipV="1">
            <a:off x="1065213" y="545147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999999"/>
            </a:prstShdw>
          </a:effectLst>
        </p:spPr>
        <p:txBody>
          <a:bodyPr rot="10800000"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sp>
        <p:nvSpPr>
          <p:cNvPr id="56329" name="AutoShape 23"/>
          <p:cNvSpPr>
            <a:spLocks noChangeArrowheads="1"/>
          </p:cNvSpPr>
          <p:nvPr/>
        </p:nvSpPr>
        <p:spPr bwMode="auto">
          <a:xfrm rot="3196011" flipV="1">
            <a:off x="1047750" y="4395788"/>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999999"/>
            </a:prstShdw>
          </a:effectLst>
        </p:spPr>
        <p:txBody>
          <a:bodyPr vert="eaVert"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sp>
        <p:nvSpPr>
          <p:cNvPr id="56330" name="AutoShape 24"/>
          <p:cNvSpPr>
            <a:spLocks noChangeArrowheads="1"/>
          </p:cNvSpPr>
          <p:nvPr/>
        </p:nvSpPr>
        <p:spPr bwMode="auto">
          <a:xfrm rot="-1921111">
            <a:off x="908050" y="5080000"/>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999999"/>
            </a:prstShdw>
          </a:effectLst>
        </p:spPr>
        <p:txBody>
          <a:bodyPr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sp>
        <p:nvSpPr>
          <p:cNvPr id="2178073" name="Text Box 25"/>
          <p:cNvSpPr txBox="1">
            <a:spLocks noChangeArrowheads="1"/>
          </p:cNvSpPr>
          <p:nvPr/>
        </p:nvSpPr>
        <p:spPr bwMode="auto">
          <a:xfrm>
            <a:off x="5418668" y="4005263"/>
            <a:ext cx="1402820" cy="646331"/>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s-MX" b="1" dirty="0" smtClean="0">
                <a:solidFill>
                  <a:srgbClr val="FF99CC"/>
                </a:solidFill>
                <a:cs typeface="Angsana New" pitchFamily="18" charset="-34"/>
              </a:rPr>
              <a:t>Modulación </a:t>
            </a:r>
          </a:p>
          <a:p>
            <a:pPr algn="r" eaLnBrk="0" fontAlgn="base" hangingPunct="0">
              <a:spcBef>
                <a:spcPct val="0"/>
              </a:spcBef>
              <a:spcAft>
                <a:spcPct val="0"/>
              </a:spcAft>
            </a:pPr>
            <a:r>
              <a:rPr lang="es-MX" b="1" dirty="0" smtClean="0">
                <a:solidFill>
                  <a:srgbClr val="FF99CC"/>
                </a:solidFill>
                <a:cs typeface="Angsana New" pitchFamily="18" charset="-34"/>
              </a:rPr>
              <a:t>descendente</a:t>
            </a:r>
          </a:p>
        </p:txBody>
      </p:sp>
      <p:sp>
        <p:nvSpPr>
          <p:cNvPr id="2178074" name="Text Box 26"/>
          <p:cNvSpPr txBox="1">
            <a:spLocks noChangeArrowheads="1"/>
          </p:cNvSpPr>
          <p:nvPr/>
        </p:nvSpPr>
        <p:spPr bwMode="auto">
          <a:xfrm>
            <a:off x="7232650" y="4005263"/>
            <a:ext cx="2072106"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b="1" dirty="0" smtClean="0">
                <a:solidFill>
                  <a:srgbClr val="FF99CC"/>
                </a:solidFill>
                <a:cs typeface="Angsana New" pitchFamily="18" charset="-34"/>
              </a:rPr>
              <a:t>Entrada ascendente</a:t>
            </a:r>
          </a:p>
        </p:txBody>
      </p:sp>
      <p:sp>
        <p:nvSpPr>
          <p:cNvPr id="56333" name="Text Box 29"/>
          <p:cNvSpPr txBox="1">
            <a:spLocks noChangeArrowheads="1"/>
          </p:cNvSpPr>
          <p:nvPr/>
        </p:nvSpPr>
        <p:spPr bwMode="auto">
          <a:xfrm>
            <a:off x="6319838" y="5507038"/>
            <a:ext cx="1369286"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Médula espinal </a:t>
            </a:r>
          </a:p>
        </p:txBody>
      </p:sp>
      <p:sp>
        <p:nvSpPr>
          <p:cNvPr id="56334" name="Oval 51"/>
          <p:cNvSpPr>
            <a:spLocks noChangeArrowheads="1"/>
          </p:cNvSpPr>
          <p:nvPr/>
        </p:nvSpPr>
        <p:spPr bwMode="auto">
          <a:xfrm>
            <a:off x="6205538" y="4872038"/>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sp>
        <p:nvSpPr>
          <p:cNvPr id="56335" name="Freeform 53"/>
          <p:cNvSpPr>
            <a:spLocks/>
          </p:cNvSpPr>
          <p:nvPr/>
        </p:nvSpPr>
        <p:spPr bwMode="auto">
          <a:xfrm>
            <a:off x="6265863" y="4851400"/>
            <a:ext cx="458787" cy="58738"/>
          </a:xfrm>
          <a:custGeom>
            <a:avLst/>
            <a:gdLst>
              <a:gd name="T0" fmla="*/ 0 w 289"/>
              <a:gd name="T1" fmla="*/ 58738 h 37"/>
              <a:gd name="T2" fmla="*/ 77787 w 289"/>
              <a:gd name="T3" fmla="*/ 25400 h 37"/>
              <a:gd name="T4" fmla="*/ 185737 w 289"/>
              <a:gd name="T5" fmla="*/ 3175 h 37"/>
              <a:gd name="T6" fmla="*/ 315912 w 289"/>
              <a:gd name="T7" fmla="*/ 7938 h 37"/>
              <a:gd name="T8" fmla="*/ 458787 w 289"/>
              <a:gd name="T9" fmla="*/ 36513 h 37"/>
              <a:gd name="T10" fmla="*/ 0 60000 65536"/>
              <a:gd name="T11" fmla="*/ 0 60000 65536"/>
              <a:gd name="T12" fmla="*/ 0 60000 65536"/>
              <a:gd name="T13" fmla="*/ 0 60000 65536"/>
              <a:gd name="T14" fmla="*/ 0 60000 65536"/>
              <a:gd name="T15" fmla="*/ 0 w 289"/>
              <a:gd name="T16" fmla="*/ 0 h 37"/>
              <a:gd name="T17" fmla="*/ 289 w 289"/>
              <a:gd name="T18" fmla="*/ 37 h 37"/>
            </a:gdLst>
            <a:ahLst/>
            <a:cxnLst>
              <a:cxn ang="T10">
                <a:pos x="T0" y="T1"/>
              </a:cxn>
              <a:cxn ang="T11">
                <a:pos x="T2" y="T3"/>
              </a:cxn>
              <a:cxn ang="T12">
                <a:pos x="T4" y="T5"/>
              </a:cxn>
              <a:cxn ang="T13">
                <a:pos x="T6" y="T7"/>
              </a:cxn>
              <a:cxn ang="T14">
                <a:pos x="T8" y="T9"/>
              </a:cxn>
            </a:cxnLst>
            <a:rect l="T15" t="T16" r="T17" b="T18"/>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56336" name="AutoShape 56"/>
          <p:cNvSpPr>
            <a:spLocks noChangeArrowheads="1"/>
          </p:cNvSpPr>
          <p:nvPr/>
        </p:nvSpPr>
        <p:spPr bwMode="auto">
          <a:xfrm>
            <a:off x="6745288" y="4816475"/>
            <a:ext cx="131762" cy="111125"/>
          </a:xfrm>
          <a:custGeom>
            <a:avLst/>
            <a:gdLst>
              <a:gd name="T0" fmla="*/ 401880 w 21600"/>
              <a:gd name="T1" fmla="*/ 0 h 21600"/>
              <a:gd name="T2" fmla="*/ 49118 w 21600"/>
              <a:gd name="T3" fmla="*/ 201815 h 21600"/>
              <a:gd name="T4" fmla="*/ 401880 w 21600"/>
              <a:gd name="T5" fmla="*/ 42531 h 21600"/>
              <a:gd name="T6" fmla="*/ 754642 w 21600"/>
              <a:gd name="T7" fmla="*/ 201815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56337" name="Oval 57"/>
          <p:cNvSpPr>
            <a:spLocks noChangeArrowheads="1"/>
          </p:cNvSpPr>
          <p:nvPr/>
        </p:nvSpPr>
        <p:spPr bwMode="auto">
          <a:xfrm>
            <a:off x="6765925" y="4862513"/>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sp>
        <p:nvSpPr>
          <p:cNvPr id="56338" name="AutoShape 58"/>
          <p:cNvSpPr>
            <a:spLocks noChangeArrowheads="1"/>
          </p:cNvSpPr>
          <p:nvPr/>
        </p:nvSpPr>
        <p:spPr bwMode="auto">
          <a:xfrm rot="-5668612">
            <a:off x="6712744" y="4849019"/>
            <a:ext cx="131763" cy="111125"/>
          </a:xfrm>
          <a:custGeom>
            <a:avLst/>
            <a:gdLst>
              <a:gd name="T0" fmla="*/ 401883 w 21600"/>
              <a:gd name="T1" fmla="*/ 0 h 21600"/>
              <a:gd name="T2" fmla="*/ 48191 w 21600"/>
              <a:gd name="T3" fmla="*/ 205679 h 21600"/>
              <a:gd name="T4" fmla="*/ 401883 w 21600"/>
              <a:gd name="T5" fmla="*/ 43673 h 21600"/>
              <a:gd name="T6" fmla="*/ 755575 w 21600"/>
              <a:gd name="T7" fmla="*/ 2056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56339" name="Line 60"/>
          <p:cNvSpPr>
            <a:spLocks noChangeShapeType="1"/>
          </p:cNvSpPr>
          <p:nvPr/>
        </p:nvSpPr>
        <p:spPr bwMode="auto">
          <a:xfrm flipV="1">
            <a:off x="7243763" y="2454275"/>
            <a:ext cx="0" cy="2447925"/>
          </a:xfrm>
          <a:prstGeom prst="line">
            <a:avLst/>
          </a:prstGeom>
          <a:noFill/>
          <a:ln w="19050">
            <a:solidFill>
              <a:srgbClr val="FF000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56340" name="Line 61"/>
          <p:cNvSpPr>
            <a:spLocks noChangeShapeType="1"/>
          </p:cNvSpPr>
          <p:nvPr/>
        </p:nvSpPr>
        <p:spPr bwMode="auto">
          <a:xfrm flipH="1" flipV="1">
            <a:off x="6804025" y="1908175"/>
            <a:ext cx="7938" cy="2922588"/>
          </a:xfrm>
          <a:prstGeom prst="line">
            <a:avLst/>
          </a:prstGeom>
          <a:noFill/>
          <a:ln w="19050">
            <a:solidFill>
              <a:srgbClr val="00B05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56341" name="Freeform 63"/>
          <p:cNvSpPr>
            <a:spLocks/>
          </p:cNvSpPr>
          <p:nvPr/>
        </p:nvSpPr>
        <p:spPr bwMode="auto">
          <a:xfrm>
            <a:off x="6804025" y="4891088"/>
            <a:ext cx="439738" cy="174625"/>
          </a:xfrm>
          <a:custGeom>
            <a:avLst/>
            <a:gdLst>
              <a:gd name="T0" fmla="*/ 0 w 277"/>
              <a:gd name="T1" fmla="*/ 33338 h 110"/>
              <a:gd name="T2" fmla="*/ 66675 w 277"/>
              <a:gd name="T3" fmla="*/ 138113 h 110"/>
              <a:gd name="T4" fmla="*/ 166688 w 277"/>
              <a:gd name="T5" fmla="*/ 171450 h 110"/>
              <a:gd name="T6" fmla="*/ 257175 w 277"/>
              <a:gd name="T7" fmla="*/ 161925 h 110"/>
              <a:gd name="T8" fmla="*/ 361950 w 277"/>
              <a:gd name="T9" fmla="*/ 114300 h 110"/>
              <a:gd name="T10" fmla="*/ 420688 w 277"/>
              <a:gd name="T11" fmla="*/ 57150 h 110"/>
              <a:gd name="T12" fmla="*/ 439738 w 277"/>
              <a:gd name="T13" fmla="*/ 0 h 110"/>
              <a:gd name="T14" fmla="*/ 0 60000 65536"/>
              <a:gd name="T15" fmla="*/ 0 60000 65536"/>
              <a:gd name="T16" fmla="*/ 0 60000 65536"/>
              <a:gd name="T17" fmla="*/ 0 60000 65536"/>
              <a:gd name="T18" fmla="*/ 0 60000 65536"/>
              <a:gd name="T19" fmla="*/ 0 60000 65536"/>
              <a:gd name="T20" fmla="*/ 0 60000 65536"/>
              <a:gd name="T21" fmla="*/ 0 w 277"/>
              <a:gd name="T22" fmla="*/ 0 h 110"/>
              <a:gd name="T23" fmla="*/ 277 w 277"/>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178112" name="Oval 64"/>
          <p:cNvSpPr>
            <a:spLocks noChangeArrowheads="1"/>
          </p:cNvSpPr>
          <p:nvPr/>
        </p:nvSpPr>
        <p:spPr bwMode="auto">
          <a:xfrm>
            <a:off x="1512888" y="4589463"/>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sp>
        <p:nvSpPr>
          <p:cNvPr id="2178113" name="Oval 65"/>
          <p:cNvSpPr>
            <a:spLocks noChangeArrowheads="1"/>
          </p:cNvSpPr>
          <p:nvPr/>
        </p:nvSpPr>
        <p:spPr bwMode="auto">
          <a:xfrm>
            <a:off x="1512888" y="5233988"/>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462088"/>
            <a:ext cx="1436688" cy="1144587"/>
          </a:xfrm>
          <a:prstGeom prst="rect">
            <a:avLst/>
          </a:prstGeom>
          <a:noFill/>
          <a:ln w="9525">
            <a:noFill/>
            <a:miter lim="800000"/>
            <a:headEnd/>
            <a:tailEnd/>
          </a:ln>
        </p:spPr>
      </p:pic>
      <p:sp>
        <p:nvSpPr>
          <p:cNvPr id="2178116" name="Text Box 68"/>
          <p:cNvSpPr txBox="1">
            <a:spLocks noChangeArrowheads="1"/>
          </p:cNvSpPr>
          <p:nvPr/>
        </p:nvSpPr>
        <p:spPr bwMode="auto">
          <a:xfrm>
            <a:off x="6804025" y="1765300"/>
            <a:ext cx="225425" cy="3079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 </a:t>
            </a:r>
          </a:p>
        </p:txBody>
      </p:sp>
      <p:sp>
        <p:nvSpPr>
          <p:cNvPr id="56346" name="TextBox 29"/>
          <p:cNvSpPr txBox="1">
            <a:spLocks noChangeArrowheads="1"/>
          </p:cNvSpPr>
          <p:nvPr/>
        </p:nvSpPr>
        <p:spPr bwMode="auto">
          <a:xfrm>
            <a:off x="1331913" y="4284663"/>
            <a:ext cx="1439862" cy="369887"/>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Transducción</a:t>
            </a:r>
          </a:p>
        </p:txBody>
      </p:sp>
      <p:sp>
        <p:nvSpPr>
          <p:cNvPr id="32" name="Freeform 31"/>
          <p:cNvSpPr/>
          <p:nvPr/>
        </p:nvSpPr>
        <p:spPr>
          <a:xfrm>
            <a:off x="3419475" y="4573588"/>
            <a:ext cx="792163" cy="360362"/>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white"/>
              </a:solidFill>
            </a:endParaRPr>
          </a:p>
        </p:txBody>
      </p:sp>
      <p:sp>
        <p:nvSpPr>
          <p:cNvPr id="56348" name="TextBox 32"/>
          <p:cNvSpPr txBox="1">
            <a:spLocks noChangeArrowheads="1"/>
          </p:cNvSpPr>
          <p:nvPr/>
        </p:nvSpPr>
        <p:spPr bwMode="auto">
          <a:xfrm>
            <a:off x="3276600" y="4213225"/>
            <a:ext cx="1506538" cy="369888"/>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Transmisión</a:t>
            </a:r>
          </a:p>
        </p:txBody>
      </p:sp>
      <p:sp>
        <p:nvSpPr>
          <p:cNvPr id="56349" name="TextBox 33"/>
          <p:cNvSpPr txBox="1">
            <a:spLocks noChangeArrowheads="1"/>
          </p:cNvSpPr>
          <p:nvPr/>
        </p:nvSpPr>
        <p:spPr bwMode="auto">
          <a:xfrm>
            <a:off x="7164388" y="1549400"/>
            <a:ext cx="1643062" cy="307975"/>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FFFFFF"/>
                </a:solidFill>
                <a:cs typeface="Angsana New" pitchFamily="18" charset="-34"/>
              </a:rPr>
              <a:t>Cerebro</a:t>
            </a:r>
          </a:p>
        </p:txBody>
      </p:sp>
      <p:sp>
        <p:nvSpPr>
          <p:cNvPr id="56350"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pPr fontAlgn="base">
              <a:spcBef>
                <a:spcPct val="0"/>
              </a:spcBef>
              <a:spcAft>
                <a:spcPct val="0"/>
              </a:spcAft>
            </a:pPr>
            <a:endParaRPr lang="es-MX" dirty="0" smtClean="0">
              <a:solidFill>
                <a:srgbClr val="FFFFFF"/>
              </a:solidFill>
              <a:cs typeface="Angsana New" pitchFamily="18" charset="-34"/>
            </a:endParaRPr>
          </a:p>
        </p:txBody>
      </p:sp>
      <p:sp>
        <p:nvSpPr>
          <p:cNvPr id="41" name="Freeform 40"/>
          <p:cNvSpPr/>
          <p:nvPr/>
        </p:nvSpPr>
        <p:spPr>
          <a:xfrm>
            <a:off x="6156325" y="4500563"/>
            <a:ext cx="792163" cy="360362"/>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white"/>
              </a:solidFill>
            </a:endParaRPr>
          </a:p>
        </p:txBody>
      </p:sp>
      <p:sp>
        <p:nvSpPr>
          <p:cNvPr id="42" name="Freeform 41"/>
          <p:cNvSpPr/>
          <p:nvPr/>
        </p:nvSpPr>
        <p:spPr>
          <a:xfrm>
            <a:off x="7235825" y="3636963"/>
            <a:ext cx="792163" cy="360362"/>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white"/>
              </a:solidFill>
            </a:endParaRPr>
          </a:p>
        </p:txBody>
      </p:sp>
      <p:sp>
        <p:nvSpPr>
          <p:cNvPr id="43" name="Freeform 42"/>
          <p:cNvSpPr/>
          <p:nvPr/>
        </p:nvSpPr>
        <p:spPr>
          <a:xfrm>
            <a:off x="7524750" y="1908175"/>
            <a:ext cx="790575" cy="360363"/>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white"/>
              </a:solidFill>
            </a:endParaRPr>
          </a:p>
        </p:txBody>
      </p:sp>
      <p:sp>
        <p:nvSpPr>
          <p:cNvPr id="56354" name="AutoShape 23"/>
          <p:cNvSpPr>
            <a:spLocks noChangeArrowheads="1"/>
          </p:cNvSpPr>
          <p:nvPr/>
        </p:nvSpPr>
        <p:spPr bwMode="auto">
          <a:xfrm rot="322006" flipV="1">
            <a:off x="906463" y="4673600"/>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999999"/>
            </a:prstShdw>
          </a:effectLst>
        </p:spPr>
        <p:txBody>
          <a:bodyPr vert="eaVert"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pic>
        <p:nvPicPr>
          <p:cNvPr id="56355" name="Picture 2" descr="C:\Users\RCowan\AppData\Local\Microsoft\Windows\Temporary Internet Files\Content.IE5\10GUDHJZ\MC900432604[1].png"/>
          <p:cNvPicPr>
            <a:picLocks noChangeAspect="1" noChangeArrowheads="1"/>
          </p:cNvPicPr>
          <p:nvPr/>
        </p:nvPicPr>
        <p:blipFill>
          <a:blip r:embed="rId6" cstate="print"/>
          <a:srcRect/>
          <a:stretch>
            <a:fillRect/>
          </a:stretch>
        </p:blipFill>
        <p:spPr bwMode="auto">
          <a:xfrm>
            <a:off x="674688" y="3816350"/>
            <a:ext cx="576262" cy="609600"/>
          </a:xfrm>
          <a:prstGeom prst="rect">
            <a:avLst/>
          </a:prstGeom>
          <a:noFill/>
          <a:ln w="9525">
            <a:noFill/>
            <a:miter lim="800000"/>
            <a:headEnd/>
            <a:tailEnd/>
          </a:ln>
        </p:spPr>
      </p:pic>
      <p:pic>
        <p:nvPicPr>
          <p:cNvPr id="56356" name="Picture 5" descr="C:\Users\RCowan\AppData\Local\Microsoft\Windows\Temporary Internet Files\Content.IE5\KOWZG1UZ\MC900434816[1].png"/>
          <p:cNvPicPr>
            <a:picLocks noChangeAspect="1" noChangeArrowheads="1"/>
          </p:cNvPicPr>
          <p:nvPr/>
        </p:nvPicPr>
        <p:blipFill>
          <a:blip r:embed="rId7" cstate="print"/>
          <a:srcRect/>
          <a:stretch>
            <a:fillRect/>
          </a:stretch>
        </p:blipFill>
        <p:spPr bwMode="auto">
          <a:xfrm>
            <a:off x="352425" y="4391025"/>
            <a:ext cx="500063" cy="500063"/>
          </a:xfrm>
          <a:prstGeom prst="rect">
            <a:avLst/>
          </a:prstGeom>
          <a:noFill/>
          <a:ln w="9525">
            <a:noFill/>
            <a:miter lim="800000"/>
            <a:headEnd/>
            <a:tailEnd/>
          </a:ln>
        </p:spPr>
      </p:pic>
      <p:pic>
        <p:nvPicPr>
          <p:cNvPr id="56357" name="Picture 9" descr="C:\Users\RCowan\AppData\Local\Microsoft\Windows\Temporary Internet Files\Content.IE5\MY8ODV9I\MC900012913[1].wmf"/>
          <p:cNvPicPr>
            <a:picLocks noChangeAspect="1" noChangeArrowheads="1"/>
          </p:cNvPicPr>
          <p:nvPr/>
        </p:nvPicPr>
        <p:blipFill>
          <a:blip r:embed="rId8" cstate="print"/>
          <a:srcRect/>
          <a:stretch>
            <a:fillRect/>
          </a:stretch>
        </p:blipFill>
        <p:spPr bwMode="auto">
          <a:xfrm>
            <a:off x="368300" y="4978400"/>
            <a:ext cx="500063" cy="417513"/>
          </a:xfrm>
          <a:prstGeom prst="rect">
            <a:avLst/>
          </a:prstGeom>
          <a:noFill/>
          <a:ln w="9525">
            <a:noFill/>
            <a:miter lim="800000"/>
            <a:headEnd/>
            <a:tailEnd/>
          </a:ln>
        </p:spPr>
      </p:pic>
      <p:pic>
        <p:nvPicPr>
          <p:cNvPr id="56358" name="Picture 13" descr="C:\Users\RCowan\AppData\Local\Microsoft\Windows\Temporary Internet Files\Content.IE5\10GUDHJZ\MC900436892[1].png"/>
          <p:cNvPicPr>
            <a:picLocks noChangeAspect="1" noChangeArrowheads="1"/>
          </p:cNvPicPr>
          <p:nvPr/>
        </p:nvPicPr>
        <p:blipFill>
          <a:blip r:embed="rId9" cstate="print"/>
          <a:srcRect/>
          <a:stretch>
            <a:fillRect/>
          </a:stretch>
        </p:blipFill>
        <p:spPr bwMode="auto">
          <a:xfrm>
            <a:off x="561975" y="5410200"/>
            <a:ext cx="488950" cy="488950"/>
          </a:xfrm>
          <a:prstGeom prst="rect">
            <a:avLst/>
          </a:prstGeom>
          <a:noFill/>
          <a:ln w="9525">
            <a:noFill/>
            <a:miter lim="800000"/>
            <a:headEnd/>
            <a:tailEnd/>
          </a:ln>
        </p:spPr>
      </p:pic>
      <p:sp>
        <p:nvSpPr>
          <p:cNvPr id="55" name="Text Box 26"/>
          <p:cNvSpPr txBox="1">
            <a:spLocks noChangeArrowheads="1"/>
          </p:cNvSpPr>
          <p:nvPr/>
        </p:nvSpPr>
        <p:spPr bwMode="auto">
          <a:xfrm>
            <a:off x="7596188" y="2282825"/>
            <a:ext cx="1232453"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b="1" dirty="0" smtClean="0">
                <a:solidFill>
                  <a:srgbClr val="FF99CC"/>
                </a:solidFill>
                <a:cs typeface="Angsana New" pitchFamily="18" charset="-34"/>
              </a:rPr>
              <a:t>Percepción</a:t>
            </a:r>
          </a:p>
        </p:txBody>
      </p:sp>
      <p:sp>
        <p:nvSpPr>
          <p:cNvPr id="47" name="Rectangle 46"/>
          <p:cNvSpPr/>
          <p:nvPr/>
        </p:nvSpPr>
        <p:spPr>
          <a:xfrm>
            <a:off x="1259012" y="3646765"/>
            <a:ext cx="1872828" cy="923330"/>
          </a:xfrm>
          <a:prstGeom prst="rect">
            <a:avLst/>
          </a:prstGeom>
          <a:solidFill>
            <a:schemeClr val="accent1">
              <a:lumMod val="50000"/>
            </a:schemeClr>
          </a:solidFill>
        </p:spPr>
        <p:txBody>
          <a:bodyPr wrap="square">
            <a:spAutoFit/>
          </a:bodyPr>
          <a:lstStyle/>
          <a:p>
            <a:pPr defTabSz="815975" eaLnBrk="0" hangingPunct="0">
              <a:buClr>
                <a:srgbClr val="0191CD"/>
              </a:buClr>
              <a:defRPr/>
            </a:pPr>
            <a:r>
              <a:rPr lang="es-MX" dirty="0" err="1" smtClean="0">
                <a:solidFill>
                  <a:srgbClr val="C0504D">
                    <a:lumMod val="20000"/>
                    <a:lumOff val="80000"/>
                  </a:srgbClr>
                </a:solidFill>
                <a:cs typeface="Angsana New" pitchFamily="18" charset="-34"/>
              </a:rPr>
              <a:t>nsAINES</a:t>
            </a:r>
            <a:r>
              <a:rPr lang="es-MX" dirty="0" smtClean="0">
                <a:solidFill>
                  <a:srgbClr val="C0504D">
                    <a:lumMod val="20000"/>
                    <a:lumOff val="80000"/>
                  </a:srgbClr>
                </a:solidFill>
                <a:cs typeface="Angsana New" pitchFamily="18" charset="-34"/>
              </a:rPr>
              <a:t>/</a:t>
            </a:r>
            <a:r>
              <a:rPr lang="es-MX" dirty="0" err="1" smtClean="0">
                <a:solidFill>
                  <a:srgbClr val="C0504D">
                    <a:lumMod val="20000"/>
                    <a:lumOff val="80000"/>
                  </a:srgbClr>
                </a:solidFill>
                <a:cs typeface="Angsana New" pitchFamily="18" charset="-34"/>
              </a:rPr>
              <a:t>coxibs</a:t>
            </a:r>
            <a:endParaRPr lang="es-MX" sz="1100" dirty="0" smtClean="0">
              <a:solidFill>
                <a:srgbClr val="C0504D">
                  <a:lumMod val="20000"/>
                  <a:lumOff val="80000"/>
                </a:srgbClr>
              </a:solidFill>
              <a:cs typeface="Angsana New" pitchFamily="18" charset="-34"/>
            </a:endParaRPr>
          </a:p>
          <a:p>
            <a:pPr defTabSz="815975" eaLnBrk="0" hangingPunct="0">
              <a:buClr>
                <a:srgbClr val="0191CD"/>
              </a:buClr>
              <a:defRPr/>
            </a:pPr>
            <a:r>
              <a:rPr lang="es-MX" dirty="0" smtClean="0">
                <a:solidFill>
                  <a:srgbClr val="C0504D">
                    <a:lumMod val="20000"/>
                    <a:lumOff val="80000"/>
                  </a:srgbClr>
                </a:solidFill>
                <a:cs typeface="Angsana New" pitchFamily="18" charset="-34"/>
              </a:rPr>
              <a:t>Anestésicos locales</a:t>
            </a:r>
            <a:endParaRPr lang="es-MX" dirty="0">
              <a:solidFill>
                <a:srgbClr val="C0504D">
                  <a:lumMod val="20000"/>
                  <a:lumOff val="80000"/>
                </a:srgbClr>
              </a:solidFill>
              <a:cs typeface="Angsana New" pitchFamily="18" charset="-34"/>
            </a:endParaRPr>
          </a:p>
        </p:txBody>
      </p:sp>
      <p:sp>
        <p:nvSpPr>
          <p:cNvPr id="48" name="Rectangle 47"/>
          <p:cNvSpPr/>
          <p:nvPr/>
        </p:nvSpPr>
        <p:spPr>
          <a:xfrm>
            <a:off x="3203849" y="3851756"/>
            <a:ext cx="1800199" cy="646331"/>
          </a:xfrm>
          <a:prstGeom prst="rect">
            <a:avLst/>
          </a:prstGeom>
          <a:solidFill>
            <a:schemeClr val="accent1">
              <a:lumMod val="50000"/>
            </a:schemeClr>
          </a:solidFill>
        </p:spPr>
        <p:txBody>
          <a:bodyPr wrap="square">
            <a:spAutoFit/>
          </a:bodyPr>
          <a:lstStyle/>
          <a:p>
            <a:pPr defTabSz="815975" eaLnBrk="0" hangingPunct="0">
              <a:spcAft>
                <a:spcPct val="30000"/>
              </a:spcAft>
              <a:buClr>
                <a:srgbClr val="0191CD"/>
              </a:buClr>
              <a:defRPr/>
            </a:pPr>
            <a:r>
              <a:rPr lang="es-MX" dirty="0" smtClean="0">
                <a:solidFill>
                  <a:srgbClr val="C0504D">
                    <a:lumMod val="20000"/>
                    <a:lumOff val="80000"/>
                  </a:srgbClr>
                </a:solidFill>
                <a:cs typeface="Angsana New" pitchFamily="18" charset="-34"/>
              </a:rPr>
              <a:t>Anestésicos locales</a:t>
            </a:r>
            <a:endParaRPr lang="es-MX" dirty="0">
              <a:solidFill>
                <a:srgbClr val="C0504D">
                  <a:lumMod val="20000"/>
                  <a:lumOff val="80000"/>
                </a:srgbClr>
              </a:solidFill>
              <a:cs typeface="Angsana New" pitchFamily="18" charset="-34"/>
            </a:endParaRPr>
          </a:p>
        </p:txBody>
      </p:sp>
      <p:sp>
        <p:nvSpPr>
          <p:cNvPr id="5" name="Rectangle 4"/>
          <p:cNvSpPr/>
          <p:nvPr/>
        </p:nvSpPr>
        <p:spPr>
          <a:xfrm>
            <a:off x="4572124" y="2311077"/>
            <a:ext cx="1800076" cy="1477328"/>
          </a:xfrm>
          <a:prstGeom prst="rect">
            <a:avLst/>
          </a:prstGeom>
          <a:solidFill>
            <a:schemeClr val="accent1">
              <a:lumMod val="50000"/>
            </a:schemeClr>
          </a:solidFill>
        </p:spPr>
        <p:txBody>
          <a:bodyPr wrap="square">
            <a:spAutoFit/>
          </a:bodyPr>
          <a:lstStyle/>
          <a:p>
            <a:pPr defTabSz="815975" eaLnBrk="0" hangingPunct="0">
              <a:buClr>
                <a:srgbClr val="0191CD"/>
              </a:buClr>
              <a:defRPr/>
            </a:pPr>
            <a:r>
              <a:rPr lang="es-MX" kern="0" dirty="0" smtClean="0">
                <a:solidFill>
                  <a:srgbClr val="C0504D">
                    <a:lumMod val="20000"/>
                    <a:lumOff val="80000"/>
                  </a:srgbClr>
                </a:solidFill>
                <a:cs typeface="Angsana New" pitchFamily="18" charset="-34"/>
              </a:rPr>
              <a:t>α2δ ligandos</a:t>
            </a:r>
          </a:p>
          <a:p>
            <a:pPr defTabSz="815975" eaLnBrk="0" hangingPunct="0">
              <a:buClr>
                <a:srgbClr val="0191CD"/>
              </a:buClr>
              <a:defRPr/>
            </a:pPr>
            <a:r>
              <a:rPr lang="es-MX" kern="0" dirty="0" smtClean="0">
                <a:solidFill>
                  <a:srgbClr val="C0504D">
                    <a:lumMod val="20000"/>
                    <a:lumOff val="80000"/>
                  </a:srgbClr>
                </a:solidFill>
                <a:cs typeface="Angsana New" pitchFamily="18" charset="-34"/>
              </a:rPr>
              <a:t>Acetaminofén</a:t>
            </a:r>
          </a:p>
          <a:p>
            <a:pPr defTabSz="815975" eaLnBrk="0" hangingPunct="0">
              <a:buClr>
                <a:srgbClr val="0191CD"/>
              </a:buClr>
              <a:defRPr/>
            </a:pPr>
            <a:r>
              <a:rPr lang="es-MX" kern="0" dirty="0" smtClean="0">
                <a:solidFill>
                  <a:srgbClr val="C0504D">
                    <a:lumMod val="20000"/>
                    <a:lumOff val="80000"/>
                  </a:srgbClr>
                </a:solidFill>
                <a:cs typeface="Angsana New" pitchFamily="18" charset="-34"/>
              </a:rPr>
              <a:t>Antidepresivos</a:t>
            </a:r>
          </a:p>
          <a:p>
            <a:pPr defTabSz="815975" eaLnBrk="0" hangingPunct="0">
              <a:buClr>
                <a:srgbClr val="0191CD"/>
              </a:buClr>
              <a:defRPr/>
            </a:pPr>
            <a:r>
              <a:rPr lang="es-MX" kern="0" dirty="0" err="1" smtClean="0">
                <a:solidFill>
                  <a:srgbClr val="C0504D">
                    <a:lumMod val="20000"/>
                    <a:lumOff val="80000"/>
                  </a:srgbClr>
                </a:solidFill>
                <a:cs typeface="Angsana New" pitchFamily="18" charset="-34"/>
              </a:rPr>
              <a:t>nsAINES</a:t>
            </a:r>
            <a:r>
              <a:rPr lang="es-MX" kern="0" dirty="0" smtClean="0">
                <a:solidFill>
                  <a:srgbClr val="C0504D">
                    <a:lumMod val="20000"/>
                    <a:lumOff val="80000"/>
                  </a:srgbClr>
                </a:solidFill>
                <a:cs typeface="Angsana New" pitchFamily="18" charset="-34"/>
              </a:rPr>
              <a:t>/</a:t>
            </a:r>
            <a:r>
              <a:rPr lang="es-MX" kern="0" dirty="0" err="1" smtClean="0">
                <a:solidFill>
                  <a:srgbClr val="C0504D">
                    <a:lumMod val="20000"/>
                    <a:lumOff val="80000"/>
                  </a:srgbClr>
                </a:solidFill>
                <a:cs typeface="Angsana New" pitchFamily="18" charset="-34"/>
              </a:rPr>
              <a:t>coxibs</a:t>
            </a:r>
            <a:endParaRPr lang="es-MX" kern="0" dirty="0" smtClean="0">
              <a:solidFill>
                <a:srgbClr val="C0504D">
                  <a:lumMod val="20000"/>
                  <a:lumOff val="80000"/>
                </a:srgbClr>
              </a:solidFill>
              <a:cs typeface="Angsana New" pitchFamily="18" charset="-34"/>
            </a:endParaRPr>
          </a:p>
          <a:p>
            <a:pPr defTabSz="815975" eaLnBrk="0" hangingPunct="0">
              <a:buClr>
                <a:srgbClr val="0191CD"/>
              </a:buClr>
              <a:defRPr/>
            </a:pPr>
            <a:r>
              <a:rPr lang="es-MX" kern="0" dirty="0" smtClean="0">
                <a:solidFill>
                  <a:srgbClr val="C0504D">
                    <a:lumMod val="20000"/>
                    <a:lumOff val="80000"/>
                  </a:srgbClr>
                </a:solidFill>
                <a:cs typeface="Angsana New" pitchFamily="18" charset="-34"/>
              </a:rPr>
              <a:t>Opioides</a:t>
            </a:r>
            <a:endParaRPr lang="es-MX" kern="0" dirty="0">
              <a:solidFill>
                <a:srgbClr val="C0504D">
                  <a:lumMod val="20000"/>
                  <a:lumOff val="80000"/>
                </a:srgbClr>
              </a:solidFill>
              <a:cs typeface="Angsana New" pitchFamily="18" charset="-34"/>
            </a:endParaRPr>
          </a:p>
        </p:txBody>
      </p:sp>
      <p:sp>
        <p:nvSpPr>
          <p:cNvPr id="8" name="Rectangle 7"/>
          <p:cNvSpPr/>
          <p:nvPr/>
        </p:nvSpPr>
        <p:spPr>
          <a:xfrm>
            <a:off x="7935913" y="2636912"/>
            <a:ext cx="1013419" cy="369332"/>
          </a:xfrm>
          <a:prstGeom prst="rect">
            <a:avLst/>
          </a:prstGeom>
          <a:solidFill>
            <a:schemeClr val="accent1">
              <a:lumMod val="50000"/>
            </a:schemeClr>
          </a:solidFill>
        </p:spPr>
        <p:txBody>
          <a:bodyPr wrap="none">
            <a:spAutoFit/>
          </a:bodyPr>
          <a:lstStyle/>
          <a:p>
            <a:pPr defTabSz="815975" eaLnBrk="0" hangingPunct="0">
              <a:buClr>
                <a:srgbClr val="0191CD"/>
              </a:buClr>
              <a:defRPr/>
            </a:pPr>
            <a:r>
              <a:rPr lang="es-MX" kern="0" dirty="0" smtClean="0">
                <a:solidFill>
                  <a:srgbClr val="C0504D">
                    <a:lumMod val="20000"/>
                    <a:lumOff val="80000"/>
                  </a:srgbClr>
                </a:solidFill>
                <a:cs typeface="Angsana New" pitchFamily="18" charset="-34"/>
              </a:rPr>
              <a:t>Opioides</a:t>
            </a:r>
            <a:endParaRPr lang="es-MX" kern="0" dirty="0">
              <a:solidFill>
                <a:srgbClr val="C0504D">
                  <a:lumMod val="20000"/>
                  <a:lumOff val="80000"/>
                </a:srgbClr>
              </a:solidFill>
              <a:cs typeface="Angsana New" pitchFamily="18" charset="-34"/>
            </a:endParaRPr>
          </a:p>
        </p:txBody>
      </p:sp>
      <p:sp>
        <p:nvSpPr>
          <p:cNvPr id="56369" name="Rectangle 10"/>
          <p:cNvSpPr>
            <a:spLocks noChangeArrowheads="1"/>
          </p:cNvSpPr>
          <p:nvPr/>
        </p:nvSpPr>
        <p:spPr bwMode="auto">
          <a:xfrm>
            <a:off x="784052" y="5724525"/>
            <a:ext cx="2563812" cy="369332"/>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Sensibilización periférica</a:t>
            </a:r>
            <a:endParaRPr lang="es-MX" dirty="0" smtClean="0">
              <a:solidFill>
                <a:prstClr val="black"/>
              </a:solidFill>
              <a:cs typeface="Angsana New" pitchFamily="18" charset="-34"/>
            </a:endParaRPr>
          </a:p>
        </p:txBody>
      </p:sp>
      <p:sp>
        <p:nvSpPr>
          <p:cNvPr id="56370" name="Rectangle 57"/>
          <p:cNvSpPr>
            <a:spLocks noChangeArrowheads="1"/>
          </p:cNvSpPr>
          <p:nvPr/>
        </p:nvSpPr>
        <p:spPr bwMode="auto">
          <a:xfrm>
            <a:off x="5951538" y="5749925"/>
            <a:ext cx="2562225" cy="369332"/>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Sensibilización Central</a:t>
            </a:r>
            <a:endParaRPr lang="es-MX" dirty="0" smtClean="0">
              <a:solidFill>
                <a:prstClr val="black"/>
              </a:solidFill>
              <a:cs typeface="Angsana New" pitchFamily="18" charset="-34"/>
            </a:endParaRPr>
          </a:p>
        </p:txBody>
      </p:sp>
      <p:sp>
        <p:nvSpPr>
          <p:cNvPr id="56371" name="Rectangle 58"/>
          <p:cNvSpPr>
            <a:spLocks noChangeArrowheads="1"/>
          </p:cNvSpPr>
          <p:nvPr/>
        </p:nvSpPr>
        <p:spPr bwMode="auto">
          <a:xfrm>
            <a:off x="3290888" y="5559425"/>
            <a:ext cx="2562225" cy="369888"/>
          </a:xfrm>
          <a:prstGeom prst="rect">
            <a:avLst/>
          </a:prstGeom>
          <a:noFill/>
          <a:ln w="9525">
            <a:noFill/>
            <a:miter lim="800000"/>
            <a:headEnd/>
            <a:tailEnd/>
          </a:ln>
        </p:spPr>
        <p:txBody>
          <a:bodyPr>
            <a:spAutoFit/>
          </a:bodyPr>
          <a:lstStyle/>
          <a:p>
            <a:pPr algn="ctr" fontAlgn="base">
              <a:spcBef>
                <a:spcPct val="0"/>
              </a:spcBef>
              <a:spcAft>
                <a:spcPct val="0"/>
              </a:spcAft>
            </a:pPr>
            <a:r>
              <a:rPr lang="es-MX" b="1" dirty="0" smtClean="0">
                <a:solidFill>
                  <a:srgbClr val="FF99CC"/>
                </a:solidFill>
                <a:cs typeface="Angsana New" pitchFamily="18" charset="-34"/>
              </a:rPr>
              <a:t>Inflamación</a:t>
            </a:r>
            <a:endParaRPr lang="es-MX" dirty="0" smtClean="0">
              <a:solidFill>
                <a:prstClr val="black"/>
              </a:solidFill>
              <a:cs typeface="Angsana New" pitchFamily="18" charset="-34"/>
            </a:endParaRPr>
          </a:p>
        </p:txBody>
      </p:sp>
      <p:cxnSp>
        <p:nvCxnSpPr>
          <p:cNvPr id="60" name="Straight Arrow Connector 59"/>
          <p:cNvCxnSpPr/>
          <p:nvPr/>
        </p:nvCxnSpPr>
        <p:spPr>
          <a:xfrm flipH="1">
            <a:off x="3081338" y="5724525"/>
            <a:ext cx="769937" cy="190500"/>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251450" y="5811838"/>
            <a:ext cx="700088" cy="122237"/>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3131840" y="6021288"/>
            <a:ext cx="2736304" cy="369332"/>
          </a:xfrm>
          <a:prstGeom prst="rect">
            <a:avLst/>
          </a:prstGeom>
          <a:solidFill>
            <a:schemeClr val="accent1">
              <a:lumMod val="50000"/>
            </a:schemeClr>
          </a:solidFill>
        </p:spPr>
        <p:txBody>
          <a:bodyPr wrap="square">
            <a:spAutoFit/>
          </a:bodyPr>
          <a:lstStyle/>
          <a:p>
            <a:pPr algn="ctr" defTabSz="815975" eaLnBrk="0" hangingPunct="0">
              <a:buClr>
                <a:srgbClr val="0191CD"/>
              </a:buClr>
              <a:defRPr/>
            </a:pPr>
            <a:r>
              <a:rPr lang="es-MX" dirty="0" err="1" smtClean="0">
                <a:solidFill>
                  <a:srgbClr val="C0504D">
                    <a:lumMod val="20000"/>
                    <a:lumOff val="80000"/>
                  </a:srgbClr>
                </a:solidFill>
                <a:cs typeface="Angsana New" pitchFamily="18" charset="-34"/>
              </a:rPr>
              <a:t>nsAINES</a:t>
            </a:r>
            <a:r>
              <a:rPr lang="es-MX" dirty="0" smtClean="0">
                <a:solidFill>
                  <a:srgbClr val="C0504D">
                    <a:lumMod val="20000"/>
                    <a:lumOff val="80000"/>
                  </a:srgbClr>
                </a:solidFill>
                <a:cs typeface="Angsana New" pitchFamily="18" charset="-34"/>
              </a:rPr>
              <a:t>/</a:t>
            </a:r>
            <a:r>
              <a:rPr lang="es-MX" dirty="0" err="1" smtClean="0">
                <a:solidFill>
                  <a:srgbClr val="C0504D">
                    <a:lumMod val="20000"/>
                    <a:lumOff val="80000"/>
                  </a:srgbClr>
                </a:solidFill>
                <a:cs typeface="Angsana New" pitchFamily="18" charset="-34"/>
              </a:rPr>
              <a:t>coxibs</a:t>
            </a:r>
            <a:r>
              <a:rPr lang="es-MX" dirty="0" smtClean="0">
                <a:solidFill>
                  <a:srgbClr val="C0504D">
                    <a:lumMod val="20000"/>
                    <a:lumOff val="80000"/>
                  </a:srgbClr>
                </a:solidFill>
                <a:cs typeface="Angsana New" pitchFamily="18" charset="-34"/>
              </a:rPr>
              <a:t>, opioides</a:t>
            </a:r>
            <a:endParaRPr lang="es-MX" dirty="0">
              <a:solidFill>
                <a:srgbClr val="C0504D">
                  <a:lumMod val="20000"/>
                  <a:lumOff val="80000"/>
                </a:srgbClr>
              </a:solidFill>
              <a:cs typeface="Angsana New" pitchFamily="18" charset="-34"/>
            </a:endParaRPr>
          </a:p>
        </p:txBody>
      </p:sp>
      <p:sp>
        <p:nvSpPr>
          <p:cNvPr id="56377" name="Slide Number Placeholder 3"/>
          <p:cNvSpPr txBox="1">
            <a:spLocks/>
          </p:cNvSpPr>
          <p:nvPr/>
        </p:nvSpPr>
        <p:spPr bwMode="auto">
          <a:xfrm>
            <a:off x="6759575" y="6448425"/>
            <a:ext cx="2133600" cy="365125"/>
          </a:xfrm>
          <a:prstGeom prst="rect">
            <a:avLst/>
          </a:prstGeom>
          <a:noFill/>
          <a:ln w="9525">
            <a:noFill/>
            <a:miter lim="800000"/>
            <a:headEnd/>
            <a:tailEnd/>
          </a:ln>
        </p:spPr>
        <p:txBody>
          <a:bodyPr anchor="ctr"/>
          <a:lstStyle/>
          <a:p>
            <a:pPr algn="r" fontAlgn="base">
              <a:spcBef>
                <a:spcPct val="0"/>
              </a:spcBef>
              <a:spcAft>
                <a:spcPct val="0"/>
              </a:spcAft>
            </a:pPr>
            <a:r>
              <a:rPr lang="es-MX" sz="1200" dirty="0" smtClean="0">
                <a:solidFill>
                  <a:srgbClr val="FFFFFF"/>
                </a:solidFill>
                <a:cs typeface="Angsana New" pitchFamily="18" charset="-34"/>
              </a:rPr>
              <a:t/>
            </a:r>
            <a:br>
              <a:rPr lang="es-MX" sz="1200" dirty="0" smtClean="0">
                <a:solidFill>
                  <a:srgbClr val="FFFFFF"/>
                </a:solidFill>
                <a:cs typeface="Angsana New" pitchFamily="18" charset="-34"/>
              </a:rPr>
            </a:br>
            <a:r>
              <a:rPr lang="es-MX" sz="1200" dirty="0" smtClean="0">
                <a:solidFill>
                  <a:srgbClr val="FFFFFF"/>
                </a:solidFill>
                <a:cs typeface="Angsana New" pitchFamily="18" charset="-34"/>
              </a:rPr>
              <a:t>48</a:t>
            </a:r>
          </a:p>
        </p:txBody>
      </p:sp>
      <p:sp>
        <p:nvSpPr>
          <p:cNvPr id="52" name="Rectangle 51"/>
          <p:cNvSpPr/>
          <p:nvPr/>
        </p:nvSpPr>
        <p:spPr>
          <a:xfrm>
            <a:off x="123193" y="6432808"/>
            <a:ext cx="7690706" cy="538609"/>
          </a:xfrm>
          <a:prstGeom prst="rect">
            <a:avLst/>
          </a:prstGeom>
        </p:spPr>
        <p:txBody>
          <a:bodyPr wrap="square">
            <a:spAutoFit/>
          </a:bodyPr>
          <a:lstStyle/>
          <a:p>
            <a:r>
              <a:rPr lang="es-MX" sz="1200" b="1" dirty="0" smtClean="0">
                <a:solidFill>
                  <a:prstClr val="white"/>
                </a:solidFill>
              </a:rPr>
              <a:t>Coxib = Inhibidor COX-2; </a:t>
            </a:r>
            <a:r>
              <a:rPr lang="es-MX" sz="1200" b="1" dirty="0" err="1" smtClean="0">
                <a:solidFill>
                  <a:prstClr val="white"/>
                </a:solidFill>
              </a:rPr>
              <a:t>nsAINES</a:t>
            </a:r>
            <a:r>
              <a:rPr lang="es-MX" sz="1200" b="1" dirty="0" smtClean="0">
                <a:solidFill>
                  <a:prstClr val="white"/>
                </a:solidFill>
              </a:rPr>
              <a:t> = fármacos antiinflamatorios no esteroideos inespecíficos</a:t>
            </a:r>
          </a:p>
          <a:p>
            <a:r>
              <a:rPr lang="es-MX" sz="1000" dirty="0" smtClean="0">
                <a:solidFill>
                  <a:prstClr val="white"/>
                </a:solidFill>
              </a:rPr>
              <a:t>Scholz J, Woolf  CJ. </a:t>
            </a:r>
            <a:r>
              <a:rPr lang="es-MX" sz="1000" i="1" dirty="0" smtClean="0">
                <a:solidFill>
                  <a:prstClr val="white"/>
                </a:solidFill>
              </a:rPr>
              <a:t>Nat Neurosci</a:t>
            </a:r>
            <a:r>
              <a:rPr lang="es-MX" sz="1000" dirty="0" smtClean="0">
                <a:solidFill>
                  <a:prstClr val="white"/>
                </a:solidFill>
              </a:rPr>
              <a:t> 2002; 5(Suppl):1062-7.</a:t>
            </a:r>
          </a:p>
          <a:p>
            <a:endParaRPr lang="es-MX" sz="700" dirty="0">
              <a:solidFill>
                <a:prstClr val="white"/>
              </a:solidFill>
            </a:endParaRPr>
          </a:p>
        </p:txBody>
      </p:sp>
    </p:spTree>
    <p:extLst>
      <p:ext uri="{BB962C8B-B14F-4D97-AF65-F5344CB8AC3E}">
        <p14:creationId xmlns:p14="http://schemas.microsoft.com/office/powerpoint/2010/main" val="4213413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slide(fromTop)">
                                      <p:cBhvr>
                                        <p:cTn id="7" dur="500"/>
                                        <p:tgtEl>
                                          <p:spTgt spid="563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6346"/>
                                        </p:tgtEl>
                                        <p:attrNameLst>
                                          <p:attrName>style.visibility</p:attrName>
                                        </p:attrNameLst>
                                      </p:cBhvr>
                                      <p:to>
                                        <p:strVal val="visible"/>
                                      </p:to>
                                    </p:set>
                                    <p:animEffect transition="in" filter="randombar(horizontal)">
                                      <p:cBhvr>
                                        <p:cTn id="12" dur="500"/>
                                        <p:tgtEl>
                                          <p:spTgt spid="56346"/>
                                        </p:tgtEl>
                                      </p:cBhvr>
                                    </p:animEffect>
                                  </p:childTnLst>
                                </p:cTn>
                              </p:par>
                              <p:par>
                                <p:cTn id="13" presetID="12" presetClass="entr" presetSubtype="4" fill="hold" grpId="1"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slide(fromBottom)">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6348"/>
                                        </p:tgtEl>
                                        <p:attrNameLst>
                                          <p:attrName>style.visibility</p:attrName>
                                        </p:attrNameLst>
                                      </p:cBhvr>
                                      <p:to>
                                        <p:strVal val="visible"/>
                                      </p:to>
                                    </p:set>
                                    <p:animEffect transition="in" filter="randombar(horizontal)">
                                      <p:cBhvr>
                                        <p:cTn id="20" dur="500"/>
                                        <p:tgtEl>
                                          <p:spTgt spid="5634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Bottom)">
                                      <p:cBhvr>
                                        <p:cTn id="23" dur="500"/>
                                        <p:tgtEl>
                                          <p:spTgt spid="48"/>
                                        </p:tgtEl>
                                      </p:cBhvr>
                                    </p:animEffect>
                                  </p:childTnLst>
                                </p:cTn>
                              </p:par>
                            </p:childTnLst>
                          </p:cTn>
                        </p:par>
                        <p:par>
                          <p:cTn id="24" fill="hold">
                            <p:stCondLst>
                              <p:cond delay="500"/>
                            </p:stCondLst>
                            <p:childTnLst>
                              <p:par>
                                <p:cTn id="25" presetID="53" presetClass="entr" presetSubtype="0" fill="hold" grpId="0" nodeType="afterEffect">
                                  <p:stCondLst>
                                    <p:cond delay="500"/>
                                  </p:stCondLst>
                                  <p:childTnLst>
                                    <p:set>
                                      <p:cBhvr>
                                        <p:cTn id="26" dur="1" fill="hold">
                                          <p:stCondLst>
                                            <p:cond delay="0"/>
                                          </p:stCondLst>
                                        </p:cTn>
                                        <p:tgtEl>
                                          <p:spTgt spid="2178113"/>
                                        </p:tgtEl>
                                        <p:attrNameLst>
                                          <p:attrName>style.visibility</p:attrName>
                                        </p:attrNameLst>
                                      </p:cBhvr>
                                      <p:to>
                                        <p:strVal val="visible"/>
                                      </p:to>
                                    </p:set>
                                    <p:anim calcmode="lin" valueType="num">
                                      <p:cBhvr>
                                        <p:cTn id="27" dur="200" fill="hold"/>
                                        <p:tgtEl>
                                          <p:spTgt spid="2178113"/>
                                        </p:tgtEl>
                                        <p:attrNameLst>
                                          <p:attrName>ppt_w</p:attrName>
                                        </p:attrNameLst>
                                      </p:cBhvr>
                                      <p:tavLst>
                                        <p:tav tm="0">
                                          <p:val>
                                            <p:fltVal val="0"/>
                                          </p:val>
                                        </p:tav>
                                        <p:tav tm="100000">
                                          <p:val>
                                            <p:strVal val="#ppt_w"/>
                                          </p:val>
                                        </p:tav>
                                      </p:tavLst>
                                    </p:anim>
                                    <p:anim calcmode="lin" valueType="num">
                                      <p:cBhvr>
                                        <p:cTn id="28" dur="200" fill="hold"/>
                                        <p:tgtEl>
                                          <p:spTgt spid="2178113"/>
                                        </p:tgtEl>
                                        <p:attrNameLst>
                                          <p:attrName>ppt_h</p:attrName>
                                        </p:attrNameLst>
                                      </p:cBhvr>
                                      <p:tavLst>
                                        <p:tav tm="0">
                                          <p:val>
                                            <p:fltVal val="0"/>
                                          </p:val>
                                        </p:tav>
                                        <p:tav tm="100000">
                                          <p:val>
                                            <p:strVal val="#ppt_h"/>
                                          </p:val>
                                        </p:tav>
                                      </p:tavLst>
                                    </p:anim>
                                    <p:animEffect transition="in" filter="fade">
                                      <p:cBhvr>
                                        <p:cTn id="29" dur="200"/>
                                        <p:tgtEl>
                                          <p:spTgt spid="2178113"/>
                                        </p:tgtEl>
                                      </p:cBhvr>
                                    </p:animEffect>
                                  </p:childTnLst>
                                </p:cTn>
                              </p:par>
                            </p:childTnLst>
                          </p:cTn>
                        </p:par>
                        <p:par>
                          <p:cTn id="30" fill="hold">
                            <p:stCondLst>
                              <p:cond delay="1200"/>
                            </p:stCondLst>
                            <p:childTnLst>
                              <p:par>
                                <p:cTn id="3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32" dur="2000" fill="hold"/>
                                        <p:tgtEl>
                                          <p:spTgt spid="2178113"/>
                                        </p:tgtEl>
                                        <p:attrNameLst>
                                          <p:attrName>ppt_x</p:attrName>
                                          <p:attrName>ppt_y</p:attrName>
                                        </p:attrNameLst>
                                      </p:cBhvr>
                                      <p:rCtr x="31200" y="-20600"/>
                                    </p:animMotion>
                                  </p:childTnLst>
                                </p:cTn>
                              </p:par>
                              <p:par>
                                <p:cTn id="33" presetID="53" presetClass="entr" presetSubtype="0" fill="hold" grpId="0" nodeType="withEffect">
                                  <p:stCondLst>
                                    <p:cond delay="300"/>
                                  </p:stCondLst>
                                  <p:childTnLst>
                                    <p:set>
                                      <p:cBhvr>
                                        <p:cTn id="34" dur="1" fill="hold">
                                          <p:stCondLst>
                                            <p:cond delay="0"/>
                                          </p:stCondLst>
                                        </p:cTn>
                                        <p:tgtEl>
                                          <p:spTgt spid="2178112"/>
                                        </p:tgtEl>
                                        <p:attrNameLst>
                                          <p:attrName>style.visibility</p:attrName>
                                        </p:attrNameLst>
                                      </p:cBhvr>
                                      <p:to>
                                        <p:strVal val="visible"/>
                                      </p:to>
                                    </p:set>
                                    <p:anim calcmode="lin" valueType="num">
                                      <p:cBhvr>
                                        <p:cTn id="35" dur="200" fill="hold"/>
                                        <p:tgtEl>
                                          <p:spTgt spid="2178112"/>
                                        </p:tgtEl>
                                        <p:attrNameLst>
                                          <p:attrName>ppt_w</p:attrName>
                                        </p:attrNameLst>
                                      </p:cBhvr>
                                      <p:tavLst>
                                        <p:tav tm="0">
                                          <p:val>
                                            <p:fltVal val="0"/>
                                          </p:val>
                                        </p:tav>
                                        <p:tav tm="100000">
                                          <p:val>
                                            <p:strVal val="#ppt_w"/>
                                          </p:val>
                                        </p:tav>
                                      </p:tavLst>
                                    </p:anim>
                                    <p:anim calcmode="lin" valueType="num">
                                      <p:cBhvr>
                                        <p:cTn id="36" dur="200" fill="hold"/>
                                        <p:tgtEl>
                                          <p:spTgt spid="2178112"/>
                                        </p:tgtEl>
                                        <p:attrNameLst>
                                          <p:attrName>ppt_h</p:attrName>
                                        </p:attrNameLst>
                                      </p:cBhvr>
                                      <p:tavLst>
                                        <p:tav tm="0">
                                          <p:val>
                                            <p:fltVal val="0"/>
                                          </p:val>
                                        </p:tav>
                                        <p:tav tm="100000">
                                          <p:val>
                                            <p:strVal val="#ppt_h"/>
                                          </p:val>
                                        </p:tav>
                                      </p:tavLst>
                                    </p:anim>
                                    <p:animEffect transition="in" filter="fade">
                                      <p:cBhvr>
                                        <p:cTn id="37" dur="200"/>
                                        <p:tgtEl>
                                          <p:spTgt spid="2178112"/>
                                        </p:tgtEl>
                                      </p:cBhvr>
                                    </p:animEffect>
                                  </p:childTnLst>
                                </p:cTn>
                              </p:par>
                              <p:par>
                                <p:cTn id="3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39" dur="2000" fill="hold"/>
                                        <p:tgtEl>
                                          <p:spTgt spid="2178112"/>
                                        </p:tgtEl>
                                        <p:attrNameLst>
                                          <p:attrName>ppt_x</p:attrName>
                                          <p:attrName>ppt_y</p:attrName>
                                        </p:attrNameLst>
                                      </p:cBhvr>
                                      <p:rCtr x="31200" y="-12700"/>
                                    </p:animMotion>
                                  </p:childTnLst>
                                </p:cTn>
                              </p:par>
                              <p:par>
                                <p:cTn id="40" presetID="10" presetClass="entr" presetSubtype="0" fill="hold" grpId="0" nodeType="withEffect">
                                  <p:stCondLst>
                                    <p:cond delay="1000"/>
                                  </p:stCondLst>
                                  <p:childTnLst>
                                    <p:set>
                                      <p:cBhvr>
                                        <p:cTn id="41" dur="1" fill="hold">
                                          <p:stCondLst>
                                            <p:cond delay="0"/>
                                          </p:stCondLst>
                                        </p:cTn>
                                        <p:tgtEl>
                                          <p:spTgt spid="2178074"/>
                                        </p:tgtEl>
                                        <p:attrNameLst>
                                          <p:attrName>style.visibility</p:attrName>
                                        </p:attrNameLst>
                                      </p:cBhvr>
                                      <p:to>
                                        <p:strVal val="visible"/>
                                      </p:to>
                                    </p:set>
                                    <p:animEffect transition="in" filter="fade">
                                      <p:cBhvr>
                                        <p:cTn id="42" dur="200"/>
                                        <p:tgtEl>
                                          <p:spTgt spid="2178074"/>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2178115"/>
                                        </p:tgtEl>
                                        <p:attrNameLst>
                                          <p:attrName>style.visibility</p:attrName>
                                        </p:attrNameLst>
                                      </p:cBhvr>
                                      <p:to>
                                        <p:strVal val="visible"/>
                                      </p:to>
                                    </p:set>
                                    <p:animEffect transition="in" filter="fade">
                                      <p:cBhvr>
                                        <p:cTn id="46" dur="500"/>
                                        <p:tgtEl>
                                          <p:spTgt spid="2178115"/>
                                        </p:tgtEl>
                                      </p:cBhvr>
                                    </p:animEffect>
                                  </p:childTnLst>
                                </p:cTn>
                              </p:par>
                            </p:childTnLst>
                          </p:cTn>
                        </p:par>
                        <p:par>
                          <p:cTn id="47" fill="hold">
                            <p:stCondLst>
                              <p:cond delay="4000"/>
                            </p:stCondLst>
                            <p:childTnLst>
                              <p:par>
                                <p:cTn id="48" presetID="10" presetClass="exit" presetSubtype="0" fill="hold" nodeType="afterEffect">
                                  <p:stCondLst>
                                    <p:cond delay="0"/>
                                  </p:stCondLst>
                                  <p:childTnLst>
                                    <p:animEffect transition="out" filter="fade">
                                      <p:cBhvr>
                                        <p:cTn id="49" dur="500"/>
                                        <p:tgtEl>
                                          <p:spTgt spid="2178115"/>
                                        </p:tgtEl>
                                      </p:cBhvr>
                                    </p:animEffect>
                                    <p:set>
                                      <p:cBhvr>
                                        <p:cTn id="50" dur="1" fill="hold">
                                          <p:stCondLst>
                                            <p:cond delay="499"/>
                                          </p:stCondLst>
                                        </p:cTn>
                                        <p:tgtEl>
                                          <p:spTgt spid="2178115"/>
                                        </p:tgtEl>
                                        <p:attrNameLst>
                                          <p:attrName>style.visibility</p:attrName>
                                        </p:attrNameLst>
                                      </p:cBhvr>
                                      <p:to>
                                        <p:strVal val="hidden"/>
                                      </p:to>
                                    </p:set>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2178115"/>
                                        </p:tgtEl>
                                        <p:attrNameLst>
                                          <p:attrName>style.visibility</p:attrName>
                                        </p:attrNameLst>
                                      </p:cBhvr>
                                      <p:to>
                                        <p:strVal val="visible"/>
                                      </p:to>
                                    </p:set>
                                    <p:animEffect transition="in" filter="fade">
                                      <p:cBhvr>
                                        <p:cTn id="54" dur="500"/>
                                        <p:tgtEl>
                                          <p:spTgt spid="21781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78116"/>
                                        </p:tgtEl>
                                        <p:attrNameLst>
                                          <p:attrName>style.visibility</p:attrName>
                                        </p:attrNameLst>
                                      </p:cBhvr>
                                      <p:to>
                                        <p:strVal val="visible"/>
                                      </p:to>
                                    </p:set>
                                    <p:animEffect transition="in" filter="fade">
                                      <p:cBhvr>
                                        <p:cTn id="57" dur="500"/>
                                        <p:tgtEl>
                                          <p:spTgt spid="2178116"/>
                                        </p:tgtEl>
                                      </p:cBhvr>
                                    </p:animEffect>
                                  </p:childTnLst>
                                </p:cTn>
                              </p:par>
                              <p:par>
                                <p:cTn id="58" presetID="10" presetClass="entr" presetSubtype="0" fill="hold" grpId="0" nodeType="withEffect">
                                  <p:stCondLst>
                                    <p:cond delay="400"/>
                                  </p:stCondLst>
                                  <p:childTnLst>
                                    <p:set>
                                      <p:cBhvr>
                                        <p:cTn id="59" dur="1" fill="hold">
                                          <p:stCondLst>
                                            <p:cond delay="0"/>
                                          </p:stCondLst>
                                        </p:cTn>
                                        <p:tgtEl>
                                          <p:spTgt spid="2178073"/>
                                        </p:tgtEl>
                                        <p:attrNameLst>
                                          <p:attrName>style.visibility</p:attrName>
                                        </p:attrNameLst>
                                      </p:cBhvr>
                                      <p:to>
                                        <p:strVal val="visible"/>
                                      </p:to>
                                    </p:set>
                                    <p:animEffect transition="in" filter="fade">
                                      <p:cBhvr>
                                        <p:cTn id="60" dur="200"/>
                                        <p:tgtEl>
                                          <p:spTgt spid="2178073"/>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200"/>
                                        <p:tgtEl>
                                          <p:spTgt spid="55"/>
                                        </p:tgtEl>
                                      </p:cBhvr>
                                    </p:animEffect>
                                  </p:childTnLst>
                                </p:cTn>
                              </p:par>
                              <p:par>
                                <p:cTn id="64" presetID="1" presetClass="entr" presetSubtype="0" fill="hold" grpId="0" nodeType="withEffect">
                                  <p:stCondLst>
                                    <p:cond delay="1000"/>
                                  </p:stCondLst>
                                  <p:childTnLst>
                                    <p:set>
                                      <p:cBhvr>
                                        <p:cTn id="65" dur="1" fill="hold">
                                          <p:stCondLst>
                                            <p:cond delay="0"/>
                                          </p:stCondLst>
                                        </p:cTn>
                                        <p:tgtEl>
                                          <p:spTgt spid="4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slide(fromBottom)">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slide(fromBottom)">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5" fill="hold" grpId="0" nodeType="clickEffect">
                                  <p:stCondLst>
                                    <p:cond delay="0"/>
                                  </p:stCondLst>
                                  <p:childTnLst>
                                    <p:set>
                                      <p:cBhvr>
                                        <p:cTn id="79" dur="1" fill="hold">
                                          <p:stCondLst>
                                            <p:cond delay="0"/>
                                          </p:stCondLst>
                                        </p:cTn>
                                        <p:tgtEl>
                                          <p:spTgt spid="56371"/>
                                        </p:tgtEl>
                                        <p:attrNameLst>
                                          <p:attrName>style.visibility</p:attrName>
                                        </p:attrNameLst>
                                      </p:cBhvr>
                                      <p:to>
                                        <p:strVal val="visible"/>
                                      </p:to>
                                    </p:set>
                                    <p:animEffect transition="in" filter="randombar(vertical)">
                                      <p:cBhvr>
                                        <p:cTn id="80" dur="500"/>
                                        <p:tgtEl>
                                          <p:spTgt spid="56371"/>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5" fill="hold" nodeType="click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randombar(vertical)">
                                      <p:cBhvr>
                                        <p:cTn id="85" dur="500"/>
                                        <p:tgtEl>
                                          <p:spTgt spid="60"/>
                                        </p:tgtEl>
                                      </p:cBhvr>
                                    </p:animEffect>
                                  </p:childTnLst>
                                </p:cTn>
                              </p:par>
                              <p:par>
                                <p:cTn id="86" presetID="14" presetClass="entr" presetSubtype="5" fill="hold" grpId="0" nodeType="withEffect">
                                  <p:stCondLst>
                                    <p:cond delay="0"/>
                                  </p:stCondLst>
                                  <p:childTnLst>
                                    <p:set>
                                      <p:cBhvr>
                                        <p:cTn id="87" dur="1" fill="hold">
                                          <p:stCondLst>
                                            <p:cond delay="0"/>
                                          </p:stCondLst>
                                        </p:cTn>
                                        <p:tgtEl>
                                          <p:spTgt spid="56369"/>
                                        </p:tgtEl>
                                        <p:attrNameLst>
                                          <p:attrName>style.visibility</p:attrName>
                                        </p:attrNameLst>
                                      </p:cBhvr>
                                      <p:to>
                                        <p:strVal val="visible"/>
                                      </p:to>
                                    </p:set>
                                    <p:animEffect transition="in" filter="randombar(vertical)">
                                      <p:cBhvr>
                                        <p:cTn id="88" dur="500"/>
                                        <p:tgtEl>
                                          <p:spTgt spid="56369"/>
                                        </p:tgtEl>
                                      </p:cBhvr>
                                    </p:animEffect>
                                  </p:childTnLst>
                                </p:cTn>
                              </p:par>
                              <p:par>
                                <p:cTn id="89" presetID="14" presetClass="entr" presetSubtype="5"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randombar(vertical)">
                                      <p:cBhvr>
                                        <p:cTn id="91" dur="500"/>
                                        <p:tgtEl>
                                          <p:spTgt spid="63"/>
                                        </p:tgtEl>
                                      </p:cBhvr>
                                    </p:animEffect>
                                  </p:childTnLst>
                                </p:cTn>
                              </p:par>
                              <p:par>
                                <p:cTn id="92" presetID="14" presetClass="entr" presetSubtype="5" fill="hold" grpId="0" nodeType="withEffect">
                                  <p:stCondLst>
                                    <p:cond delay="0"/>
                                  </p:stCondLst>
                                  <p:childTnLst>
                                    <p:set>
                                      <p:cBhvr>
                                        <p:cTn id="93" dur="1" fill="hold">
                                          <p:stCondLst>
                                            <p:cond delay="0"/>
                                          </p:stCondLst>
                                        </p:cTn>
                                        <p:tgtEl>
                                          <p:spTgt spid="56370"/>
                                        </p:tgtEl>
                                        <p:attrNameLst>
                                          <p:attrName>style.visibility</p:attrName>
                                        </p:attrNameLst>
                                      </p:cBhvr>
                                      <p:to>
                                        <p:strVal val="visible"/>
                                      </p:to>
                                    </p:set>
                                    <p:animEffect transition="in" filter="randombar(vertical)">
                                      <p:cBhvr>
                                        <p:cTn id="94" dur="500"/>
                                        <p:tgtEl>
                                          <p:spTgt spid="56370"/>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9"/>
                                        </p:tgtEl>
                                        <p:attrNameLst>
                                          <p:attrName>style.visibility</p:attrName>
                                        </p:attrNameLst>
                                      </p:cBhvr>
                                      <p:to>
                                        <p:strVal val="visible"/>
                                      </p:to>
                                    </p:set>
                                    <p:anim calcmode="lin" valueType="num">
                                      <p:cBhvr additive="base">
                                        <p:cTn id="99" dur="500" fill="hold"/>
                                        <p:tgtEl>
                                          <p:spTgt spid="69"/>
                                        </p:tgtEl>
                                        <p:attrNameLst>
                                          <p:attrName>ppt_x</p:attrName>
                                        </p:attrNameLst>
                                      </p:cBhvr>
                                      <p:tavLst>
                                        <p:tav tm="0">
                                          <p:val>
                                            <p:strVal val="#ppt_x"/>
                                          </p:val>
                                        </p:tav>
                                        <p:tav tm="100000">
                                          <p:val>
                                            <p:strVal val="#ppt_x"/>
                                          </p:val>
                                        </p:tav>
                                      </p:tavLst>
                                    </p:anim>
                                    <p:anim calcmode="lin" valueType="num">
                                      <p:cBhvr additive="base">
                                        <p:cTn id="10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2178073" grpId="0"/>
      <p:bldP spid="2178074" grpId="0"/>
      <p:bldP spid="2178112" grpId="0" animBg="1"/>
      <p:bldP spid="2178112" grpId="1" animBg="1"/>
      <p:bldP spid="2178113" grpId="0" animBg="1"/>
      <p:bldP spid="2178113" grpId="1" animBg="1"/>
      <p:bldP spid="2178116" grpId="0"/>
      <p:bldP spid="56346" grpId="0"/>
      <p:bldP spid="56348" grpId="0"/>
      <p:bldP spid="55" grpId="0"/>
      <p:bldP spid="47" grpId="0" animBg="1"/>
      <p:bldP spid="47" grpId="1" animBg="1"/>
      <p:bldP spid="48" grpId="0" animBg="1"/>
      <p:bldP spid="5" grpId="0" animBg="1"/>
      <p:bldP spid="8" grpId="0" animBg="1"/>
      <p:bldP spid="56369" grpId="0"/>
      <p:bldP spid="56370" grpId="0"/>
      <p:bldP spid="56371" grpId="0"/>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Contenido</a:t>
            </a:r>
            <a:endParaRPr lang="es-MX" dirty="0"/>
          </a:p>
        </p:txBody>
      </p:sp>
      <p:sp>
        <p:nvSpPr>
          <p:cNvPr id="3" name="Content Placeholder 2"/>
          <p:cNvSpPr>
            <a:spLocks noGrp="1"/>
          </p:cNvSpPr>
          <p:nvPr>
            <p:ph idx="1"/>
          </p:nvPr>
        </p:nvSpPr>
        <p:spPr/>
        <p:txBody>
          <a:bodyPr>
            <a:normAutofit lnSpcReduction="10000"/>
          </a:bodyPr>
          <a:lstStyle/>
          <a:p>
            <a:r>
              <a:rPr lang="es-MX" dirty="0" smtClean="0"/>
              <a:t>¿Qué es el dolor agudo?</a:t>
            </a:r>
          </a:p>
          <a:p>
            <a:r>
              <a:rPr lang="es-MX" dirty="0" smtClean="0"/>
              <a:t>¿Qué tan común es el dolor agudo?</a:t>
            </a:r>
          </a:p>
          <a:p>
            <a:r>
              <a:rPr lang="es-MX" dirty="0" smtClean="0"/>
              <a:t>¿Cuál es el impacto del dolor agudo en el funcionamiento del paciente y la calidad de vida?</a:t>
            </a:r>
          </a:p>
          <a:p>
            <a:r>
              <a:rPr lang="es-MX" dirty="0" smtClean="0"/>
              <a:t>¿Cómo se debe valorar el dolor agudo en la práctica clínica?</a:t>
            </a:r>
          </a:p>
          <a:p>
            <a:r>
              <a:rPr lang="es-MX" dirty="0" smtClean="0"/>
              <a:t>¿Cómo se debe tratar el dolor agudo con base en su </a:t>
            </a:r>
            <a:r>
              <a:rPr lang="es-MX" dirty="0"/>
              <a:t>fisiopatología</a:t>
            </a:r>
            <a:r>
              <a:rPr lang="es-MX" dirty="0" smtClean="0"/>
              <a:t>?</a:t>
            </a:r>
            <a:endParaRPr lang="es-MX" dirty="0"/>
          </a:p>
        </p:txBody>
      </p:sp>
      <p:sp>
        <p:nvSpPr>
          <p:cNvPr id="4"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schemeClr val="bg1"/>
                </a:solidFill>
              </a:rPr>
              <a:pPr/>
              <a:t>4</a:t>
            </a:fld>
            <a:endParaRPr lang="en-CA" dirty="0">
              <a:solidFill>
                <a:schemeClr val="bg1"/>
              </a:solidFill>
            </a:endParaRPr>
          </a:p>
        </p:txBody>
      </p:sp>
    </p:spTree>
    <p:extLst>
      <p:ext uri="{BB962C8B-B14F-4D97-AF65-F5344CB8AC3E}">
        <p14:creationId xmlns:p14="http://schemas.microsoft.com/office/powerpoint/2010/main" val="1127397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348880"/>
            <a:ext cx="7992888" cy="295232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t>¿Como funcionan estas medicaciones para reducir el dolor agudo?</a:t>
            </a:r>
            <a:endParaRPr lang="es-MX" sz="3600" dirty="0"/>
          </a:p>
        </p:txBody>
      </p:sp>
      <p:sp>
        <p:nvSpPr>
          <p:cNvPr id="4" name="Title 3"/>
          <p:cNvSpPr>
            <a:spLocks noGrp="1"/>
          </p:cNvSpPr>
          <p:nvPr>
            <p:ph type="title"/>
          </p:nvPr>
        </p:nvSpPr>
        <p:spPr/>
        <p:txBody>
          <a:bodyPr>
            <a:normAutofit/>
          </a:bodyPr>
          <a:lstStyle/>
          <a:p>
            <a:r>
              <a:rPr lang="es-MX" dirty="0" smtClean="0"/>
              <a:t>Pregunta para la discusión</a:t>
            </a:r>
            <a:endParaRPr lang="es-MX"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40</a:t>
            </a:fld>
            <a:endParaRPr lang="en-CA" dirty="0">
              <a:solidFill>
                <a:schemeClr val="bg1"/>
              </a:solidFill>
            </a:endParaRPr>
          </a:p>
        </p:txBody>
      </p:sp>
    </p:spTree>
    <p:extLst>
      <p:ext uri="{BB962C8B-B14F-4D97-AF65-F5344CB8AC3E}">
        <p14:creationId xmlns:p14="http://schemas.microsoft.com/office/powerpoint/2010/main" val="51708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¿Qué son los AINES (</a:t>
            </a:r>
            <a:r>
              <a:rPr lang="es-MX" dirty="0" err="1" smtClean="0"/>
              <a:t>AINESne</a:t>
            </a:r>
            <a:r>
              <a:rPr lang="es-MX" dirty="0" smtClean="0"/>
              <a:t>/</a:t>
            </a:r>
            <a:r>
              <a:rPr lang="es-MX" dirty="0" err="1" smtClean="0"/>
              <a:t>coxibs</a:t>
            </a:r>
            <a:r>
              <a:rPr lang="es-MX" dirty="0" smtClean="0"/>
              <a:t>)?</a:t>
            </a:r>
            <a:endParaRPr lang="es-MX" dirty="0"/>
          </a:p>
        </p:txBody>
      </p:sp>
      <p:sp>
        <p:nvSpPr>
          <p:cNvPr id="17411" name="Content Placeholder 2"/>
          <p:cNvSpPr>
            <a:spLocks noGrp="1"/>
          </p:cNvSpPr>
          <p:nvPr>
            <p:ph idx="1"/>
          </p:nvPr>
        </p:nvSpPr>
        <p:spPr/>
        <p:txBody>
          <a:bodyPr>
            <a:noAutofit/>
          </a:bodyPr>
          <a:lstStyle/>
          <a:p>
            <a:pPr marL="0" indent="0" algn="ctr" eaLnBrk="1" hangingPunct="1">
              <a:buNone/>
            </a:pPr>
            <a:endParaRPr lang="es-MX" sz="2400" dirty="0" smtClean="0"/>
          </a:p>
          <a:p>
            <a:pPr eaLnBrk="1" hangingPunct="1"/>
            <a:endParaRPr lang="es-MX" sz="2400" dirty="0" smtClean="0"/>
          </a:p>
          <a:p>
            <a:pPr eaLnBrk="1" hangingPunct="1"/>
            <a:r>
              <a:rPr lang="es-MX" sz="2400" dirty="0" smtClean="0"/>
              <a:t>Efecto analgésico a través de la inhibición de la producción de prostaglandinas</a:t>
            </a:r>
          </a:p>
          <a:p>
            <a:pPr eaLnBrk="1" hangingPunct="1"/>
            <a:r>
              <a:rPr lang="es-MX" sz="2400" dirty="0" smtClean="0"/>
              <a:t>Amplia clase que incorpora muchos medicamentos diferentes medicación: </a:t>
            </a:r>
          </a:p>
          <a:p>
            <a:pPr lvl="1"/>
            <a:endParaRPr lang="es-MX" sz="2000" dirty="0" smtClean="0"/>
          </a:p>
          <a:p>
            <a:pPr lvl="1">
              <a:spcAft>
                <a:spcPts val="1200"/>
              </a:spcAft>
            </a:pPr>
            <a:endParaRPr lang="es-MX" sz="2000" dirty="0" smtClean="0"/>
          </a:p>
          <a:p>
            <a:pPr lvl="1" eaLnBrk="1" hangingPunct="1"/>
            <a:endParaRPr lang="es-MX" sz="2400" dirty="0" smtClean="0"/>
          </a:p>
        </p:txBody>
      </p:sp>
      <p:sp>
        <p:nvSpPr>
          <p:cNvPr id="9" name="Slide Number Placeholder 3"/>
          <p:cNvSpPr>
            <a:spLocks noGrp="1"/>
          </p:cNvSpPr>
          <p:nvPr>
            <p:ph type="sldNum" sz="quarter" idx="12"/>
          </p:nvPr>
        </p:nvSpPr>
        <p:spPr/>
        <p:txBody>
          <a:bodyPr/>
          <a:lstStyle/>
          <a:p>
            <a:r>
              <a:rPr lang="es-MX" dirty="0" smtClean="0">
                <a:solidFill>
                  <a:prstClr val="black"/>
                </a:solidFill>
              </a:rPr>
              <a:t/>
            </a:r>
            <a:br>
              <a:rPr lang="es-MX" dirty="0" smtClean="0">
                <a:solidFill>
                  <a:prstClr val="black"/>
                </a:solidFill>
              </a:rPr>
            </a:br>
            <a:fld id="{903B8EED-60FF-4798-B00A-5F8F0039E366}" type="slidenum">
              <a:rPr lang="es-MX" smtClean="0">
                <a:solidFill>
                  <a:prstClr val="black"/>
                </a:solidFill>
              </a:rPr>
              <a:pPr/>
              <a:t>41</a:t>
            </a:fld>
            <a:endParaRPr lang="es-MX" dirty="0">
              <a:solidFill>
                <a:prstClr val="black"/>
              </a:solidFill>
            </a:endParaRPr>
          </a:p>
        </p:txBody>
      </p:sp>
      <p:sp>
        <p:nvSpPr>
          <p:cNvPr id="17412" name="Rectangle 8"/>
          <p:cNvSpPr>
            <a:spLocks noChangeArrowheads="1"/>
          </p:cNvSpPr>
          <p:nvPr/>
        </p:nvSpPr>
        <p:spPr bwMode="auto">
          <a:xfrm>
            <a:off x="72008" y="6273225"/>
            <a:ext cx="90719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spcAft>
                <a:spcPct val="0"/>
              </a:spcAft>
            </a:pPr>
            <a:r>
              <a:rPr lang="es-MX" sz="1200" b="1" dirty="0" smtClean="0">
                <a:solidFill>
                  <a:srgbClr val="002060"/>
                </a:solidFill>
              </a:rPr>
              <a:t>ASA = ácido acetilsalicílico; coxib = COX-2-inhibidor específico; </a:t>
            </a:r>
            <a:r>
              <a:rPr lang="es-MX" sz="1200" b="1" dirty="0" err="1" smtClean="0">
                <a:solidFill>
                  <a:srgbClr val="002060"/>
                </a:solidFill>
              </a:rPr>
              <a:t>AINESne</a:t>
            </a:r>
            <a:r>
              <a:rPr lang="es-MX" sz="1200" b="1" dirty="0" smtClean="0">
                <a:solidFill>
                  <a:srgbClr val="002060"/>
                </a:solidFill>
              </a:rPr>
              <a:t> = fármaco anti inflamatorio no esteroideo no específico</a:t>
            </a:r>
            <a:endParaRPr lang="es-MX" sz="1000" b="1" dirty="0" smtClean="0">
              <a:solidFill>
                <a:srgbClr val="002060"/>
              </a:solidFill>
            </a:endParaRPr>
          </a:p>
          <a:p>
            <a:r>
              <a:rPr lang="es-MX" sz="1000" dirty="0" smtClean="0">
                <a:solidFill>
                  <a:srgbClr val="002060"/>
                </a:solidFill>
              </a:rPr>
              <a:t>Brune K. In: Kopf A, Patel NB (eds). </a:t>
            </a:r>
            <a:r>
              <a:rPr lang="es-MX" sz="1000" i="1" dirty="0" smtClean="0">
                <a:solidFill>
                  <a:srgbClr val="002060"/>
                </a:solidFill>
              </a:rPr>
              <a:t>Guide to Pain Management in Low-Resource Settings. </a:t>
            </a:r>
            <a:r>
              <a:rPr lang="es-MX" sz="1000" dirty="0" smtClean="0">
                <a:solidFill>
                  <a:srgbClr val="002060"/>
                </a:solidFill>
              </a:rPr>
              <a:t>International Association for the Study of Pain; Seattle, WA: 2010.</a:t>
            </a:r>
          </a:p>
          <a:p>
            <a:pPr>
              <a:spcBef>
                <a:spcPct val="0"/>
              </a:spcBef>
              <a:spcAft>
                <a:spcPct val="0"/>
              </a:spcAft>
            </a:pPr>
            <a:r>
              <a:rPr lang="es-MX" sz="1000" i="1" dirty="0" smtClean="0">
                <a:solidFill>
                  <a:srgbClr val="002060"/>
                </a:solidFill>
                <a:cs typeface="Arial" pitchFamily="34" charset="0"/>
              </a:rPr>
              <a:t> </a:t>
            </a:r>
            <a:endParaRPr lang="es-MX" sz="1000" dirty="0">
              <a:solidFill>
                <a:srgbClr val="002060"/>
              </a:solidFill>
              <a:cs typeface="Arial" pitchFamily="34" charset="0"/>
            </a:endParaRPr>
          </a:p>
        </p:txBody>
      </p:sp>
      <p:sp>
        <p:nvSpPr>
          <p:cNvPr id="4" name="Rectangle 3"/>
          <p:cNvSpPr/>
          <p:nvPr/>
        </p:nvSpPr>
        <p:spPr>
          <a:xfrm>
            <a:off x="4593108" y="3677309"/>
            <a:ext cx="4032000" cy="2055947"/>
          </a:xfrm>
          <a:prstGeom prst="rect">
            <a:avLst/>
          </a:prstGeom>
          <a:solidFill>
            <a:schemeClr val="accent1"/>
          </a:solidFill>
        </p:spPr>
        <p:txBody>
          <a:bodyPr wrap="square">
            <a:spAutoFit/>
          </a:bodyPr>
          <a:lstStyle/>
          <a:p>
            <a:pPr marL="1349375" lvl="1" indent="-274638">
              <a:spcBef>
                <a:spcPct val="20000"/>
              </a:spcBef>
            </a:pPr>
            <a:r>
              <a:rPr lang="es-MX" sz="2200" i="1" dirty="0" smtClean="0">
                <a:solidFill>
                  <a:prstClr val="white"/>
                </a:solidFill>
              </a:rPr>
              <a:t>Coxibs:</a:t>
            </a:r>
          </a:p>
          <a:p>
            <a:pPr marL="1349375" lvl="1" indent="-274638">
              <a:spcBef>
                <a:spcPct val="20000"/>
              </a:spcBef>
              <a:buFont typeface="Arial" pitchFamily="34" charset="0"/>
              <a:buChar char="–"/>
            </a:pPr>
            <a:r>
              <a:rPr lang="es-MX" sz="2200" dirty="0" smtClean="0">
                <a:solidFill>
                  <a:prstClr val="white"/>
                </a:solidFill>
              </a:rPr>
              <a:t>Celecoxib</a:t>
            </a:r>
          </a:p>
          <a:p>
            <a:pPr marL="1349375" lvl="1" indent="-274638">
              <a:spcBef>
                <a:spcPct val="20000"/>
              </a:spcBef>
              <a:buFont typeface="Arial" pitchFamily="34" charset="0"/>
              <a:buChar char="–"/>
            </a:pPr>
            <a:r>
              <a:rPr lang="es-MX" sz="2200" dirty="0" smtClean="0">
                <a:solidFill>
                  <a:prstClr val="white"/>
                </a:solidFill>
              </a:rPr>
              <a:t>Etoricoxib</a:t>
            </a:r>
          </a:p>
          <a:p>
            <a:pPr marL="742950" lvl="1" indent="-285750">
              <a:spcBef>
                <a:spcPct val="20000"/>
              </a:spcBef>
              <a:buFont typeface="Arial" pitchFamily="34" charset="0"/>
              <a:buChar char="–"/>
            </a:pPr>
            <a:endParaRPr lang="es-MX" sz="2200" dirty="0" smtClean="0">
              <a:solidFill>
                <a:srgbClr val="002060"/>
              </a:solidFill>
            </a:endParaRPr>
          </a:p>
          <a:p>
            <a:pPr marL="742950" lvl="1" indent="-285750">
              <a:spcBef>
                <a:spcPct val="20000"/>
              </a:spcBef>
              <a:buFont typeface="Arial" pitchFamily="34" charset="0"/>
              <a:buChar char="–"/>
            </a:pPr>
            <a:endParaRPr lang="es-MX" sz="2200" dirty="0" smtClean="0">
              <a:solidFill>
                <a:srgbClr val="002060"/>
              </a:solidFill>
            </a:endParaRPr>
          </a:p>
        </p:txBody>
      </p:sp>
      <p:sp>
        <p:nvSpPr>
          <p:cNvPr id="7" name="Rectangle 6"/>
          <p:cNvSpPr/>
          <p:nvPr/>
        </p:nvSpPr>
        <p:spPr>
          <a:xfrm>
            <a:off x="539551" y="3677309"/>
            <a:ext cx="4032449" cy="2055947"/>
          </a:xfrm>
          <a:prstGeom prst="rect">
            <a:avLst/>
          </a:prstGeom>
          <a:solidFill>
            <a:schemeClr val="bg2"/>
          </a:solidFill>
        </p:spPr>
        <p:txBody>
          <a:bodyPr wrap="square">
            <a:spAutoFit/>
          </a:bodyPr>
          <a:lstStyle/>
          <a:p>
            <a:pPr marL="981075" lvl="3">
              <a:spcBef>
                <a:spcPct val="20000"/>
              </a:spcBef>
            </a:pPr>
            <a:r>
              <a:rPr lang="es-MX" sz="2200" i="1" dirty="0" err="1" smtClean="0">
                <a:solidFill>
                  <a:prstClr val="white"/>
                </a:solidFill>
              </a:rPr>
              <a:t>AINESne</a:t>
            </a:r>
            <a:r>
              <a:rPr lang="es-MX" sz="2200" i="1" dirty="0" smtClean="0">
                <a:solidFill>
                  <a:prstClr val="white"/>
                </a:solidFill>
              </a:rPr>
              <a:t>:</a:t>
            </a:r>
          </a:p>
          <a:p>
            <a:pPr marL="1349375" lvl="3" indent="-274638">
              <a:spcBef>
                <a:spcPct val="20000"/>
              </a:spcBef>
              <a:buFont typeface="Arial" pitchFamily="34" charset="0"/>
              <a:buChar char="–"/>
            </a:pPr>
            <a:r>
              <a:rPr lang="es-MX" sz="2200" dirty="0" smtClean="0">
                <a:solidFill>
                  <a:prstClr val="white"/>
                </a:solidFill>
              </a:rPr>
              <a:t>ASA</a:t>
            </a:r>
          </a:p>
          <a:p>
            <a:pPr marL="1349375" lvl="3" indent="-274638">
              <a:spcBef>
                <a:spcPct val="20000"/>
              </a:spcBef>
              <a:buFont typeface="Arial" pitchFamily="34" charset="0"/>
              <a:buChar char="–"/>
            </a:pPr>
            <a:r>
              <a:rPr lang="es-MX" sz="2200" dirty="0" smtClean="0">
                <a:solidFill>
                  <a:prstClr val="white"/>
                </a:solidFill>
              </a:rPr>
              <a:t>Diclofenaco</a:t>
            </a:r>
          </a:p>
          <a:p>
            <a:pPr marL="1349375" lvl="3" indent="-274638">
              <a:spcBef>
                <a:spcPct val="20000"/>
              </a:spcBef>
              <a:buFont typeface="Arial" pitchFamily="34" charset="0"/>
              <a:buChar char="–"/>
            </a:pPr>
            <a:r>
              <a:rPr lang="es-MX" sz="2200" dirty="0" smtClean="0">
                <a:solidFill>
                  <a:prstClr val="white"/>
                </a:solidFill>
              </a:rPr>
              <a:t>Ibuprofeno</a:t>
            </a:r>
          </a:p>
          <a:p>
            <a:pPr marL="1349375" lvl="3" indent="-274638">
              <a:spcBef>
                <a:spcPct val="20000"/>
              </a:spcBef>
              <a:buFont typeface="Arial" pitchFamily="34" charset="0"/>
              <a:buChar char="–"/>
            </a:pPr>
            <a:r>
              <a:rPr lang="es-MX" sz="2200" dirty="0" smtClean="0">
                <a:solidFill>
                  <a:prstClr val="white"/>
                </a:solidFill>
              </a:rPr>
              <a:t>Naproxeno</a:t>
            </a:r>
            <a:endParaRPr lang="es-MX" sz="2200" dirty="0">
              <a:solidFill>
                <a:prstClr val="white"/>
              </a:solidFill>
            </a:endParaRPr>
          </a:p>
        </p:txBody>
      </p:sp>
      <p:sp>
        <p:nvSpPr>
          <p:cNvPr id="11" name="Rectangle 10"/>
          <p:cNvSpPr/>
          <p:nvPr/>
        </p:nvSpPr>
        <p:spPr>
          <a:xfrm>
            <a:off x="539551" y="1692661"/>
            <a:ext cx="8318165" cy="492443"/>
          </a:xfrm>
          <a:prstGeom prst="rect">
            <a:avLst/>
          </a:prstGeom>
          <a:solidFill>
            <a:schemeClr val="accent6">
              <a:lumMod val="75000"/>
            </a:schemeClr>
          </a:solidFill>
        </p:spPr>
        <p:txBody>
          <a:bodyPr wrap="square">
            <a:spAutoFit/>
          </a:bodyPr>
          <a:lstStyle/>
          <a:p>
            <a:pPr algn="ctr">
              <a:spcBef>
                <a:spcPct val="20000"/>
              </a:spcBef>
            </a:pPr>
            <a:r>
              <a:rPr lang="es-MX" sz="2600" b="1" dirty="0" smtClean="0">
                <a:solidFill>
                  <a:srgbClr val="FFC000"/>
                </a:solidFill>
              </a:rPr>
              <a:t>AINES</a:t>
            </a:r>
            <a:r>
              <a:rPr lang="es-MX" sz="2600" dirty="0" smtClean="0">
                <a:solidFill>
                  <a:prstClr val="white"/>
                </a:solidFill>
              </a:rPr>
              <a:t> = Fármacos </a:t>
            </a:r>
            <a:r>
              <a:rPr lang="es-MX" sz="2600" b="1" dirty="0" smtClean="0">
                <a:solidFill>
                  <a:srgbClr val="FFC000"/>
                </a:solidFill>
              </a:rPr>
              <a:t>A</a:t>
            </a:r>
            <a:r>
              <a:rPr lang="es-MX" sz="2600" dirty="0" smtClean="0">
                <a:solidFill>
                  <a:prstClr val="white"/>
                </a:solidFill>
              </a:rPr>
              <a:t>nti-</a:t>
            </a:r>
            <a:r>
              <a:rPr lang="es-MX" sz="2600" b="1" dirty="0" smtClean="0">
                <a:solidFill>
                  <a:srgbClr val="FFC000"/>
                </a:solidFill>
              </a:rPr>
              <a:t>I</a:t>
            </a:r>
            <a:r>
              <a:rPr lang="es-MX" sz="2600" dirty="0" smtClean="0">
                <a:solidFill>
                  <a:prstClr val="white"/>
                </a:solidFill>
              </a:rPr>
              <a:t>nflamatorios </a:t>
            </a:r>
            <a:r>
              <a:rPr lang="es-MX" sz="2600" dirty="0" smtClean="0">
                <a:solidFill>
                  <a:srgbClr val="FFC000"/>
                </a:solidFill>
              </a:rPr>
              <a:t>N</a:t>
            </a:r>
            <a:r>
              <a:rPr lang="es-MX" sz="2600" dirty="0" smtClean="0">
                <a:solidFill>
                  <a:prstClr val="white"/>
                </a:solidFill>
              </a:rPr>
              <a:t>o </a:t>
            </a:r>
            <a:r>
              <a:rPr lang="es-MX" sz="2600" dirty="0" smtClean="0">
                <a:solidFill>
                  <a:srgbClr val="FFC000"/>
                </a:solidFill>
              </a:rPr>
              <a:t>E</a:t>
            </a:r>
            <a:r>
              <a:rPr lang="es-MX" sz="2600" dirty="0" smtClean="0">
                <a:solidFill>
                  <a:prstClr val="white"/>
                </a:solidFill>
              </a:rPr>
              <a:t>steroideos</a:t>
            </a:r>
            <a:endParaRPr lang="es-MX" sz="2600" dirty="0">
              <a:solidFill>
                <a:prstClr val="white"/>
              </a:solidFill>
            </a:endParaRPr>
          </a:p>
        </p:txBody>
      </p:sp>
    </p:spTree>
    <p:extLst>
      <p:ext uri="{BB962C8B-B14F-4D97-AF65-F5344CB8AC3E}">
        <p14:creationId xmlns:p14="http://schemas.microsoft.com/office/powerpoint/2010/main" val="64630484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43806"/>
            <a:ext cx="8229600" cy="1143000"/>
          </a:xfrm>
        </p:spPr>
        <p:txBody>
          <a:bodyPr vert="horz" lIns="91440" tIns="45720" rIns="91440" bIns="45720" rtlCol="0" anchor="ctr">
            <a:normAutofit/>
          </a:bodyPr>
          <a:lstStyle/>
          <a:p>
            <a:pPr>
              <a:lnSpc>
                <a:spcPct val="85000"/>
              </a:lnSpc>
            </a:pPr>
            <a:r>
              <a:rPr lang="es-MX" dirty="0" smtClean="0"/>
              <a:t>¿Cómo funcionan los </a:t>
            </a:r>
            <a:r>
              <a:rPr lang="es-MX" dirty="0" err="1" smtClean="0"/>
              <a:t>AINESne</a:t>
            </a:r>
            <a:r>
              <a:rPr lang="es-MX" dirty="0" smtClean="0"/>
              <a:t>/</a:t>
            </a:r>
            <a:r>
              <a:rPr lang="es-MX" dirty="0" err="1" smtClean="0"/>
              <a:t>coxibs</a:t>
            </a:r>
            <a:r>
              <a:rPr lang="es-MX" dirty="0" smtClean="0"/>
              <a:t>?</a:t>
            </a:r>
            <a:endParaRPr lang="es-MX" dirty="0"/>
          </a:p>
        </p:txBody>
      </p:sp>
      <p:sp>
        <p:nvSpPr>
          <p:cNvPr id="19459" name="Rectangle 8"/>
          <p:cNvSpPr>
            <a:spLocks noChangeArrowheads="1"/>
          </p:cNvSpPr>
          <p:nvPr/>
        </p:nvSpPr>
        <p:spPr bwMode="auto">
          <a:xfrm>
            <a:off x="119770" y="5754994"/>
            <a:ext cx="53090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spcBef>
                <a:spcPct val="0"/>
              </a:spcBef>
              <a:spcAft>
                <a:spcPct val="0"/>
              </a:spcAft>
            </a:pPr>
            <a:r>
              <a:rPr lang="es-MX" sz="1200" b="1" dirty="0" smtClean="0">
                <a:solidFill>
                  <a:srgbClr val="002060"/>
                </a:solidFill>
              </a:rPr>
              <a:t>Coxib = </a:t>
            </a:r>
            <a:r>
              <a:rPr lang="es-MX" sz="1200" b="1" dirty="0">
                <a:solidFill>
                  <a:srgbClr val="002060"/>
                </a:solidFill>
              </a:rPr>
              <a:t>inhibidor específico </a:t>
            </a:r>
            <a:r>
              <a:rPr lang="es-MX" sz="1200" b="1" dirty="0" smtClean="0">
                <a:solidFill>
                  <a:srgbClr val="002060"/>
                </a:solidFill>
              </a:rPr>
              <a:t>de COX-2-; AINE</a:t>
            </a:r>
            <a:r>
              <a:rPr lang="es-MX" sz="1200" b="1" dirty="0" smtClean="0">
                <a:solidFill>
                  <a:srgbClr val="002060"/>
                </a:solidFill>
                <a:cs typeface="Arial" pitchFamily="34" charset="0"/>
              </a:rPr>
              <a:t> = fármaco antiinflamatorio no esteroideo</a:t>
            </a:r>
          </a:p>
          <a:p>
            <a:pPr>
              <a:spcBef>
                <a:spcPct val="0"/>
              </a:spcBef>
              <a:spcAft>
                <a:spcPct val="0"/>
              </a:spcAft>
            </a:pPr>
            <a:r>
              <a:rPr lang="es-MX" sz="1200" b="1" dirty="0" err="1" smtClean="0">
                <a:solidFill>
                  <a:srgbClr val="002060"/>
                </a:solidFill>
              </a:rPr>
              <a:t>AINEne</a:t>
            </a:r>
            <a:r>
              <a:rPr lang="es-MX" sz="1200" b="1" dirty="0" smtClean="0">
                <a:solidFill>
                  <a:srgbClr val="002060"/>
                </a:solidFill>
              </a:rPr>
              <a:t> = fármaco antiinflamatorio no esteroideo no específico</a:t>
            </a:r>
          </a:p>
          <a:p>
            <a:pPr>
              <a:spcBef>
                <a:spcPct val="0"/>
              </a:spcBef>
              <a:spcAft>
                <a:spcPct val="0"/>
              </a:spcAft>
            </a:pPr>
            <a:r>
              <a:rPr lang="es-MX" sz="1000" dirty="0" smtClean="0">
                <a:solidFill>
                  <a:srgbClr val="002060"/>
                </a:solidFill>
                <a:cs typeface="Arial" pitchFamily="34" charset="0"/>
              </a:rPr>
              <a:t>Gastrosource. </a:t>
            </a:r>
            <a:r>
              <a:rPr lang="es-MX" sz="1000" i="1" dirty="0" smtClean="0">
                <a:solidFill>
                  <a:srgbClr val="002060"/>
                </a:solidFill>
                <a:cs typeface="Arial" pitchFamily="34" charset="0"/>
              </a:rPr>
              <a:t>Non-steroidal Anti-inflammatory Drug (NSAID)-Associated Upper Gastrointestinal Side-Effects</a:t>
            </a:r>
            <a:r>
              <a:rPr lang="es-MX" sz="1000" dirty="0" smtClean="0">
                <a:solidFill>
                  <a:srgbClr val="002060"/>
                </a:solidFill>
                <a:cs typeface="Arial" pitchFamily="34" charset="0"/>
              </a:rPr>
              <a:t>. Disponible en: http://www.gastrosource.com/11674565?itemId=11674565. </a:t>
            </a:r>
            <a:br>
              <a:rPr lang="es-MX" sz="1000" dirty="0" smtClean="0">
                <a:solidFill>
                  <a:srgbClr val="002060"/>
                </a:solidFill>
                <a:cs typeface="Arial" pitchFamily="34" charset="0"/>
              </a:rPr>
            </a:br>
            <a:r>
              <a:rPr lang="es-MX" sz="1000" dirty="0">
                <a:solidFill>
                  <a:srgbClr val="002060"/>
                </a:solidFill>
                <a:cs typeface="Arial" pitchFamily="34" charset="0"/>
              </a:rPr>
              <a:t>Ú</a:t>
            </a:r>
            <a:r>
              <a:rPr lang="es-MX" sz="1000" dirty="0" smtClean="0">
                <a:solidFill>
                  <a:srgbClr val="002060"/>
                </a:solidFill>
                <a:cs typeface="Arial" pitchFamily="34" charset="0"/>
              </a:rPr>
              <a:t>ltimo Acceso: Diciembre 4, 2010; Vane JR, Botting RM. </a:t>
            </a:r>
            <a:r>
              <a:rPr lang="es-MX" sz="1000" i="1" dirty="0" smtClean="0">
                <a:solidFill>
                  <a:srgbClr val="002060"/>
                </a:solidFill>
                <a:cs typeface="Arial" pitchFamily="34" charset="0"/>
              </a:rPr>
              <a:t>Inflamm Res</a:t>
            </a:r>
            <a:r>
              <a:rPr lang="es-MX" sz="1000" dirty="0" smtClean="0">
                <a:solidFill>
                  <a:srgbClr val="002060"/>
                </a:solidFill>
                <a:cs typeface="Arial" pitchFamily="34" charset="0"/>
              </a:rPr>
              <a:t> 1995;44(1):1-10. </a:t>
            </a:r>
            <a:endParaRPr lang="es-MX" sz="1000" dirty="0">
              <a:solidFill>
                <a:srgbClr val="002060"/>
              </a:solidFill>
              <a:cs typeface="Arial" pitchFamily="34" charset="0"/>
            </a:endParaRPr>
          </a:p>
        </p:txBody>
      </p:sp>
      <p:sp>
        <p:nvSpPr>
          <p:cNvPr id="8" name="Rectangle 7"/>
          <p:cNvSpPr>
            <a:spLocks noChangeArrowheads="1"/>
          </p:cNvSpPr>
          <p:nvPr/>
        </p:nvSpPr>
        <p:spPr bwMode="auto">
          <a:xfrm>
            <a:off x="1033859" y="2141736"/>
            <a:ext cx="2811462" cy="711200"/>
          </a:xfrm>
          <a:prstGeom prst="rect">
            <a:avLst/>
          </a:prstGeom>
          <a:solidFill>
            <a:schemeClr val="accent1"/>
          </a:solidFill>
          <a:ln w="9525">
            <a:noFill/>
            <a:miter lim="800000"/>
            <a:headEnd/>
            <a:tailEnd/>
          </a:ln>
          <a:effectLst/>
        </p:spPr>
        <p:txBody>
          <a:bodyPr anchor="ctr"/>
          <a:lstStyle/>
          <a:p>
            <a:pPr algn="ctr"/>
            <a:r>
              <a:rPr lang="es-MX" dirty="0" smtClean="0">
                <a:solidFill>
                  <a:srgbClr val="FFFFFF"/>
                </a:solidFill>
              </a:rPr>
              <a:t>COX-1 (constitutivo)</a:t>
            </a:r>
            <a:endParaRPr lang="es-MX" dirty="0">
              <a:solidFill>
                <a:srgbClr val="FFFFFF"/>
              </a:solidFill>
            </a:endParaRPr>
          </a:p>
        </p:txBody>
      </p:sp>
      <p:sp>
        <p:nvSpPr>
          <p:cNvPr id="9" name="Rectangle 8"/>
          <p:cNvSpPr>
            <a:spLocks noChangeArrowheads="1"/>
          </p:cNvSpPr>
          <p:nvPr/>
        </p:nvSpPr>
        <p:spPr bwMode="auto">
          <a:xfrm>
            <a:off x="5216921" y="2141736"/>
            <a:ext cx="2811463" cy="711200"/>
          </a:xfrm>
          <a:prstGeom prst="rect">
            <a:avLst/>
          </a:prstGeom>
          <a:solidFill>
            <a:schemeClr val="accent4">
              <a:lumMod val="60000"/>
              <a:lumOff val="40000"/>
            </a:schemeClr>
          </a:solidFill>
          <a:ln w="9525">
            <a:noFill/>
            <a:miter lim="800000"/>
            <a:headEnd/>
            <a:tailEnd/>
          </a:ln>
          <a:effectLst/>
        </p:spPr>
        <p:txBody>
          <a:bodyPr anchor="ctr"/>
          <a:lstStyle/>
          <a:p>
            <a:pPr algn="ctr"/>
            <a:r>
              <a:rPr lang="es-MX" dirty="0" smtClean="0">
                <a:solidFill>
                  <a:srgbClr val="FFFFFF"/>
                </a:solidFill>
              </a:rPr>
              <a:t>COX-2 (inducido por un estimulo inflamatorio)</a:t>
            </a:r>
            <a:endParaRPr lang="es-MX" dirty="0">
              <a:solidFill>
                <a:srgbClr val="FFFFFF"/>
              </a:solidFill>
            </a:endParaRPr>
          </a:p>
        </p:txBody>
      </p:sp>
      <p:sp>
        <p:nvSpPr>
          <p:cNvPr id="10" name="Rectangle 9"/>
          <p:cNvSpPr>
            <a:spLocks noChangeArrowheads="1"/>
          </p:cNvSpPr>
          <p:nvPr/>
        </p:nvSpPr>
        <p:spPr bwMode="auto">
          <a:xfrm>
            <a:off x="1017984" y="4080222"/>
            <a:ext cx="2809875" cy="439738"/>
          </a:xfrm>
          <a:prstGeom prst="rect">
            <a:avLst/>
          </a:prstGeom>
          <a:solidFill>
            <a:schemeClr val="accent1"/>
          </a:solidFill>
          <a:ln w="9525">
            <a:noFill/>
            <a:miter lim="800000"/>
            <a:headEnd/>
            <a:tailEnd/>
          </a:ln>
          <a:effectLst/>
        </p:spPr>
        <p:txBody>
          <a:bodyPr anchor="ctr"/>
          <a:lstStyle/>
          <a:p>
            <a:pPr algn="ctr"/>
            <a:r>
              <a:rPr lang="es-MX" dirty="0" smtClean="0">
                <a:solidFill>
                  <a:srgbClr val="FFFFFF"/>
                </a:solidFill>
              </a:rPr>
              <a:t>Prostaglandinas</a:t>
            </a:r>
            <a:endParaRPr lang="es-MX" dirty="0">
              <a:solidFill>
                <a:srgbClr val="FFFFFF"/>
              </a:solidFill>
            </a:endParaRPr>
          </a:p>
        </p:txBody>
      </p:sp>
      <p:sp>
        <p:nvSpPr>
          <p:cNvPr id="11" name="Rectangle 10"/>
          <p:cNvSpPr>
            <a:spLocks noChangeArrowheads="1"/>
          </p:cNvSpPr>
          <p:nvPr/>
        </p:nvSpPr>
        <p:spPr bwMode="auto">
          <a:xfrm>
            <a:off x="1017984" y="4756497"/>
            <a:ext cx="2809875" cy="863600"/>
          </a:xfrm>
          <a:prstGeom prst="rect">
            <a:avLst/>
          </a:prstGeom>
          <a:solidFill>
            <a:schemeClr val="accent1"/>
          </a:solidFill>
          <a:ln w="9525">
            <a:noFill/>
            <a:miter lim="800000"/>
            <a:headEnd/>
            <a:tailEnd/>
          </a:ln>
          <a:effectLst/>
        </p:spPr>
        <p:txBody>
          <a:bodyPr anchor="ctr"/>
          <a:lstStyle/>
          <a:p>
            <a:pPr algn="ctr"/>
            <a:r>
              <a:rPr lang="es-MX" dirty="0" err="1" smtClean="0">
                <a:solidFill>
                  <a:srgbClr val="FFFFFF"/>
                </a:solidFill>
              </a:rPr>
              <a:t>Citoprotección</a:t>
            </a:r>
            <a:r>
              <a:rPr lang="es-MX" dirty="0" smtClean="0">
                <a:solidFill>
                  <a:srgbClr val="FFFFFF"/>
                </a:solidFill>
              </a:rPr>
              <a:t> gastrointestinal, actividad plaquetaria</a:t>
            </a:r>
            <a:endParaRPr lang="es-MX" dirty="0">
              <a:solidFill>
                <a:srgbClr val="FFFFFF"/>
              </a:solidFill>
            </a:endParaRPr>
          </a:p>
        </p:txBody>
      </p:sp>
      <p:sp>
        <p:nvSpPr>
          <p:cNvPr id="12" name="Rectangle 11"/>
          <p:cNvSpPr>
            <a:spLocks noChangeArrowheads="1"/>
          </p:cNvSpPr>
          <p:nvPr/>
        </p:nvSpPr>
        <p:spPr bwMode="auto">
          <a:xfrm>
            <a:off x="5216921" y="4080222"/>
            <a:ext cx="2811463" cy="439738"/>
          </a:xfrm>
          <a:prstGeom prst="rect">
            <a:avLst/>
          </a:prstGeom>
          <a:solidFill>
            <a:schemeClr val="accent4">
              <a:lumMod val="60000"/>
              <a:lumOff val="40000"/>
            </a:schemeClr>
          </a:solidFill>
          <a:ln w="9525">
            <a:noFill/>
            <a:miter lim="800000"/>
            <a:headEnd/>
            <a:tailEnd/>
          </a:ln>
          <a:effectLst/>
        </p:spPr>
        <p:txBody>
          <a:bodyPr anchor="ctr"/>
          <a:lstStyle/>
          <a:p>
            <a:pPr algn="ctr"/>
            <a:r>
              <a:rPr lang="es-MX" dirty="0" smtClean="0">
                <a:solidFill>
                  <a:srgbClr val="FFFFFF"/>
                </a:solidFill>
              </a:rPr>
              <a:t>Prostaglandinas</a:t>
            </a:r>
            <a:endParaRPr lang="es-MX" dirty="0">
              <a:solidFill>
                <a:srgbClr val="FFFFFF"/>
              </a:solidFill>
            </a:endParaRPr>
          </a:p>
        </p:txBody>
      </p:sp>
      <p:sp>
        <p:nvSpPr>
          <p:cNvPr id="13" name="Rectangle 12"/>
          <p:cNvSpPr>
            <a:spLocks noChangeArrowheads="1"/>
          </p:cNvSpPr>
          <p:nvPr/>
        </p:nvSpPr>
        <p:spPr bwMode="auto">
          <a:xfrm>
            <a:off x="5216921" y="4756497"/>
            <a:ext cx="2811463" cy="863600"/>
          </a:xfrm>
          <a:prstGeom prst="rect">
            <a:avLst/>
          </a:prstGeom>
          <a:solidFill>
            <a:schemeClr val="accent4">
              <a:lumMod val="60000"/>
              <a:lumOff val="40000"/>
            </a:schemeClr>
          </a:solidFill>
          <a:ln w="9525">
            <a:noFill/>
            <a:miter lim="800000"/>
            <a:headEnd/>
            <a:tailEnd/>
          </a:ln>
          <a:effectLst/>
        </p:spPr>
        <p:txBody>
          <a:bodyPr anchor="ctr"/>
          <a:lstStyle/>
          <a:p>
            <a:pPr algn="ctr"/>
            <a:r>
              <a:rPr lang="es-MX" dirty="0" smtClean="0">
                <a:solidFill>
                  <a:srgbClr val="FFFFFF"/>
                </a:solidFill>
              </a:rPr>
              <a:t>Inflamación, dolor, fiebre</a:t>
            </a:r>
            <a:endParaRPr lang="es-MX" dirty="0">
              <a:solidFill>
                <a:srgbClr val="FFFFFF"/>
              </a:solidFill>
            </a:endParaRPr>
          </a:p>
        </p:txBody>
      </p:sp>
      <p:cxnSp>
        <p:nvCxnSpPr>
          <p:cNvPr id="15" name="Straight Arrow Connector 14"/>
          <p:cNvCxnSpPr>
            <a:cxnSpLocks noChangeShapeType="1"/>
            <a:stCxn id="8" idx="2"/>
            <a:endCxn id="10" idx="0"/>
          </p:cNvCxnSpPr>
          <p:nvPr/>
        </p:nvCxnSpPr>
        <p:spPr bwMode="auto">
          <a:xfrm flipH="1">
            <a:off x="2422922" y="2852936"/>
            <a:ext cx="16668" cy="1227286"/>
          </a:xfrm>
          <a:prstGeom prst="straightConnector1">
            <a:avLst/>
          </a:prstGeom>
          <a:noFill/>
          <a:ln w="38100">
            <a:solidFill>
              <a:schemeClr val="accent1"/>
            </a:solidFill>
            <a:round/>
            <a:headEnd/>
            <a:tailEnd type="arrow" w="med" len="med"/>
          </a:ln>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a:stCxn id="10" idx="2"/>
            <a:endCxn id="11" idx="0"/>
          </p:cNvCxnSpPr>
          <p:nvPr/>
        </p:nvCxnSpPr>
        <p:spPr bwMode="auto">
          <a:xfrm>
            <a:off x="2422921" y="4519960"/>
            <a:ext cx="0" cy="236537"/>
          </a:xfrm>
          <a:prstGeom prst="straightConnector1">
            <a:avLst/>
          </a:prstGeom>
          <a:noFill/>
          <a:ln w="38100">
            <a:solidFill>
              <a:schemeClr val="accent1"/>
            </a:solidFill>
            <a:round/>
            <a:headEnd/>
            <a:tailEnd type="arrow" w="med" len="med"/>
          </a:ln>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a:stCxn id="9" idx="2"/>
            <a:endCxn id="12" idx="0"/>
          </p:cNvCxnSpPr>
          <p:nvPr/>
        </p:nvCxnSpPr>
        <p:spPr bwMode="auto">
          <a:xfrm>
            <a:off x="6622653" y="2852936"/>
            <a:ext cx="0" cy="1227286"/>
          </a:xfrm>
          <a:prstGeom prst="straightConnector1">
            <a:avLst/>
          </a:prstGeom>
          <a:noFill/>
          <a:ln w="38100">
            <a:solidFill>
              <a:schemeClr val="accent4"/>
            </a:solidFill>
            <a:round/>
            <a:headEnd/>
            <a:tailEnd type="arrow" w="med" len="med"/>
          </a:ln>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12" idx="2"/>
            <a:endCxn id="13" idx="0"/>
          </p:cNvCxnSpPr>
          <p:nvPr/>
        </p:nvCxnSpPr>
        <p:spPr bwMode="auto">
          <a:xfrm>
            <a:off x="6623446" y="4519960"/>
            <a:ext cx="0" cy="236537"/>
          </a:xfrm>
          <a:prstGeom prst="straightConnector1">
            <a:avLst/>
          </a:prstGeom>
          <a:noFill/>
          <a:ln w="38100">
            <a:solidFill>
              <a:schemeClr val="accent4"/>
            </a:solidFill>
            <a:round/>
            <a:headEnd/>
            <a:tailEnd type="arrow" w="med" len="med"/>
          </a:ln>
          <a:effectLst/>
          <a:extLst>
            <a:ext uri="{909E8E84-426E-40DD-AFC4-6F175D3DCCD1}">
              <a14:hiddenFill xmlns:a14="http://schemas.microsoft.com/office/drawing/2010/main">
                <a:noFill/>
              </a14:hiddenFill>
            </a:ext>
          </a:extLst>
        </p:spPr>
      </p:cxnSp>
      <p:cxnSp>
        <p:nvCxnSpPr>
          <p:cNvPr id="23" name="Elbow Connector 22"/>
          <p:cNvCxnSpPr>
            <a:cxnSpLocks noChangeShapeType="1"/>
            <a:stCxn id="7" idx="1"/>
            <a:endCxn id="8" idx="0"/>
          </p:cNvCxnSpPr>
          <p:nvPr/>
        </p:nvCxnSpPr>
        <p:spPr bwMode="auto">
          <a:xfrm rot="10800000" flipV="1">
            <a:off x="2439591" y="1765474"/>
            <a:ext cx="904081" cy="376262"/>
          </a:xfrm>
          <a:prstGeom prst="bentConnector2">
            <a:avLst/>
          </a:prstGeom>
          <a:noFill/>
          <a:ln w="38100">
            <a:solidFill>
              <a:schemeClr val="accent1"/>
            </a:solidFill>
            <a:round/>
            <a:headEnd/>
            <a:tailEnd type="arrow" w="med" len="med"/>
          </a:ln>
          <a:effectLst/>
          <a:extLst>
            <a:ext uri="{909E8E84-426E-40DD-AFC4-6F175D3DCCD1}">
              <a14:hiddenFill xmlns:a14="http://schemas.microsoft.com/office/drawing/2010/main">
                <a:noFill/>
              </a14:hiddenFill>
            </a:ext>
          </a:extLst>
        </p:spPr>
      </p:cxnSp>
      <p:cxnSp>
        <p:nvCxnSpPr>
          <p:cNvPr id="25" name="Elbow Connector 22"/>
          <p:cNvCxnSpPr>
            <a:cxnSpLocks noChangeShapeType="1"/>
            <a:stCxn id="7" idx="3"/>
            <a:endCxn id="9" idx="0"/>
          </p:cNvCxnSpPr>
          <p:nvPr/>
        </p:nvCxnSpPr>
        <p:spPr bwMode="auto">
          <a:xfrm>
            <a:off x="5629671" y="1765474"/>
            <a:ext cx="992982" cy="376262"/>
          </a:xfrm>
          <a:prstGeom prst="bentConnector2">
            <a:avLst/>
          </a:prstGeom>
          <a:noFill/>
          <a:ln w="38100">
            <a:solidFill>
              <a:schemeClr val="accent4"/>
            </a:solidFill>
            <a:round/>
            <a:headEnd/>
            <a:tailEnd type="arrow" w="med" len="med"/>
          </a:ln>
          <a:effectLst/>
          <a:extLst>
            <a:ext uri="{909E8E84-426E-40DD-AFC4-6F175D3DCCD1}">
              <a14:hiddenFill xmlns:a14="http://schemas.microsoft.com/office/drawing/2010/main">
                <a:noFill/>
              </a14:hiddenFill>
            </a:ext>
          </a:extLst>
        </p:spPr>
      </p:cxnSp>
      <p:sp>
        <p:nvSpPr>
          <p:cNvPr id="19472" name="TextBox 27"/>
          <p:cNvSpPr txBox="1">
            <a:spLocks noChangeArrowheads="1"/>
          </p:cNvSpPr>
          <p:nvPr/>
        </p:nvSpPr>
        <p:spPr bwMode="auto">
          <a:xfrm>
            <a:off x="3907026" y="3480147"/>
            <a:ext cx="1159293" cy="369332"/>
          </a:xfrm>
          <a:prstGeom prst="rect">
            <a:avLst/>
          </a:prstGeom>
          <a:solidFill>
            <a:schemeClr val="tx2">
              <a:lumMod val="75000"/>
            </a:schemeClr>
          </a:solidFill>
          <a:ln w="9525">
            <a:noFill/>
            <a:miter lim="800000"/>
            <a:headEnd/>
            <a:tailEnd/>
          </a:ln>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algn="ctr" eaLnBrk="1" hangingPunct="1"/>
            <a:r>
              <a:rPr lang="es-MX" sz="1800" b="1" dirty="0" err="1" smtClean="0">
                <a:solidFill>
                  <a:srgbClr val="FFFFFF"/>
                </a:solidFill>
              </a:rPr>
              <a:t>AINESne</a:t>
            </a:r>
            <a:endParaRPr lang="es-MX" sz="1800" b="1" dirty="0">
              <a:solidFill>
                <a:srgbClr val="FFFFFF"/>
              </a:solidFill>
            </a:endParaRPr>
          </a:p>
        </p:txBody>
      </p:sp>
      <p:sp>
        <p:nvSpPr>
          <p:cNvPr id="19473" name="TextBox 28"/>
          <p:cNvSpPr txBox="1">
            <a:spLocks noChangeArrowheads="1"/>
          </p:cNvSpPr>
          <p:nvPr/>
        </p:nvSpPr>
        <p:spPr bwMode="auto">
          <a:xfrm>
            <a:off x="3849321" y="3029297"/>
            <a:ext cx="1274708" cy="369332"/>
          </a:xfrm>
          <a:prstGeom prst="rect">
            <a:avLst/>
          </a:prstGeom>
          <a:solidFill>
            <a:schemeClr val="accent3"/>
          </a:solidFill>
          <a:ln w="9525">
            <a:noFill/>
            <a:miter lim="800000"/>
            <a:headEnd/>
            <a:tailEnd/>
          </a:ln>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algn="ctr" eaLnBrk="1" hangingPunct="1"/>
            <a:r>
              <a:rPr lang="es-MX" sz="1800" b="1" dirty="0" smtClean="0">
                <a:solidFill>
                  <a:prstClr val="white"/>
                </a:solidFill>
              </a:rPr>
              <a:t>  Coxibs   </a:t>
            </a:r>
            <a:endParaRPr lang="es-MX" sz="1800" b="1" dirty="0">
              <a:solidFill>
                <a:prstClr val="white"/>
              </a:solidFill>
            </a:endParaRPr>
          </a:p>
        </p:txBody>
      </p:sp>
      <p:cxnSp>
        <p:nvCxnSpPr>
          <p:cNvPr id="31" name="Straight Arrow Connector 30"/>
          <p:cNvCxnSpPr>
            <a:cxnSpLocks noChangeShapeType="1"/>
            <a:stCxn id="19473" idx="3"/>
          </p:cNvCxnSpPr>
          <p:nvPr/>
        </p:nvCxnSpPr>
        <p:spPr bwMode="auto">
          <a:xfrm>
            <a:off x="5124029" y="3213963"/>
            <a:ext cx="1218430" cy="4247"/>
          </a:xfrm>
          <a:prstGeom prst="straightConnector1">
            <a:avLst/>
          </a:prstGeom>
          <a:noFill/>
          <a:ln w="57150">
            <a:solidFill>
              <a:schemeClr val="accent3"/>
            </a:solidFill>
            <a:round/>
            <a:headEnd/>
            <a:tailEnd type="arrow" w="med" len="med"/>
          </a:ln>
          <a:effectLst/>
          <a:extLst>
            <a:ext uri="{909E8E84-426E-40DD-AFC4-6F175D3DCCD1}">
              <a14:hiddenFill xmlns:a14="http://schemas.microsoft.com/office/drawing/2010/main">
                <a:noFill/>
              </a14:hiddenFill>
            </a:ext>
          </a:extLst>
        </p:spPr>
      </p:cxnSp>
      <p:sp>
        <p:nvSpPr>
          <p:cNvPr id="34" name="Multiply 33"/>
          <p:cNvSpPr>
            <a:spLocks noChangeArrowheads="1"/>
          </p:cNvSpPr>
          <p:nvPr/>
        </p:nvSpPr>
        <p:spPr bwMode="auto">
          <a:xfrm>
            <a:off x="6328171" y="2894360"/>
            <a:ext cx="592138" cy="592137"/>
          </a:xfrm>
          <a:custGeom>
            <a:avLst/>
            <a:gdLst>
              <a:gd name="T0" fmla="*/ 142217 w 592138"/>
              <a:gd name="T1" fmla="*/ 142217 h 592137"/>
              <a:gd name="T2" fmla="*/ 449921 w 592138"/>
              <a:gd name="T3" fmla="*/ 142217 h 592137"/>
              <a:gd name="T4" fmla="*/ 449921 w 592138"/>
              <a:gd name="T5" fmla="*/ 449920 h 592137"/>
              <a:gd name="T6" fmla="*/ 142217 w 592138"/>
              <a:gd name="T7" fmla="*/ 449920 h 592137"/>
              <a:gd name="T8" fmla="*/ 0 60000 65536"/>
              <a:gd name="T9" fmla="*/ 0 60000 65536"/>
              <a:gd name="T10" fmla="*/ 0 60000 65536"/>
              <a:gd name="T11" fmla="*/ 0 60000 65536"/>
              <a:gd name="T12" fmla="*/ 92977 w 592138"/>
              <a:gd name="T13" fmla="*/ 92977 h 592137"/>
              <a:gd name="T14" fmla="*/ 499161 w 592138"/>
              <a:gd name="T15" fmla="*/ 499160 h 592137"/>
            </a:gdLst>
            <a:ahLst/>
            <a:cxnLst>
              <a:cxn ang="T8">
                <a:pos x="T0" y="T1"/>
              </a:cxn>
              <a:cxn ang="T9">
                <a:pos x="T2" y="T3"/>
              </a:cxn>
              <a:cxn ang="T10">
                <a:pos x="T4" y="T5"/>
              </a:cxn>
              <a:cxn ang="T11">
                <a:pos x="T6" y="T7"/>
              </a:cxn>
            </a:cxnLst>
            <a:rect l="T12" t="T13" r="T14" b="T15"/>
            <a:pathLst>
              <a:path w="592138" h="592137">
                <a:moveTo>
                  <a:pt x="92977" y="191456"/>
                </a:moveTo>
                <a:lnTo>
                  <a:pt x="191456" y="92977"/>
                </a:lnTo>
                <a:lnTo>
                  <a:pt x="296069" y="197589"/>
                </a:lnTo>
                <a:lnTo>
                  <a:pt x="400682" y="92977"/>
                </a:lnTo>
                <a:lnTo>
                  <a:pt x="499161" y="191456"/>
                </a:lnTo>
                <a:lnTo>
                  <a:pt x="394548" y="296069"/>
                </a:lnTo>
                <a:lnTo>
                  <a:pt x="499161" y="400681"/>
                </a:lnTo>
                <a:lnTo>
                  <a:pt x="400682" y="499160"/>
                </a:lnTo>
                <a:lnTo>
                  <a:pt x="296069" y="394548"/>
                </a:lnTo>
                <a:lnTo>
                  <a:pt x="191456" y="499160"/>
                </a:lnTo>
                <a:lnTo>
                  <a:pt x="92977" y="400681"/>
                </a:lnTo>
                <a:lnTo>
                  <a:pt x="197590" y="296069"/>
                </a:lnTo>
                <a:close/>
              </a:path>
            </a:pathLst>
          </a:custGeom>
          <a:solidFill>
            <a:srgbClr val="DDBB30"/>
          </a:solidFill>
          <a:ln w="9525">
            <a:noFill/>
            <a:miter lim="800000"/>
            <a:headEnd/>
            <a:tailEnd/>
          </a:ln>
          <a:effectLst/>
        </p:spPr>
        <p:txBody>
          <a:bodyPr anchor="ctr"/>
          <a:lstStyle/>
          <a:p>
            <a:endParaRPr lang="es-MX" dirty="0">
              <a:solidFill>
                <a:prstClr val="white"/>
              </a:solidFill>
              <a:effectLst>
                <a:outerShdw blurRad="38100" dist="38100" dir="2700000" algn="tl">
                  <a:srgbClr val="FFFFFF"/>
                </a:outerShdw>
              </a:effectLst>
            </a:endParaRPr>
          </a:p>
        </p:txBody>
      </p:sp>
      <p:cxnSp>
        <p:nvCxnSpPr>
          <p:cNvPr id="36" name="Straight Arrow Connector 35"/>
          <p:cNvCxnSpPr>
            <a:cxnSpLocks noChangeShapeType="1"/>
            <a:stCxn id="19472" idx="3"/>
          </p:cNvCxnSpPr>
          <p:nvPr/>
        </p:nvCxnSpPr>
        <p:spPr bwMode="auto">
          <a:xfrm flipV="1">
            <a:off x="5066319" y="3657947"/>
            <a:ext cx="1215815" cy="6866"/>
          </a:xfrm>
          <a:prstGeom prst="straightConnector1">
            <a:avLst/>
          </a:prstGeom>
          <a:noFill/>
          <a:ln w="57150">
            <a:solidFill>
              <a:srgbClr val="AAAAB8"/>
            </a:solidFill>
            <a:round/>
            <a:headEnd/>
            <a:tailEnd type="arrow" w="med" len="med"/>
          </a:ln>
          <a:effectLst/>
          <a:extLst>
            <a:ext uri="{909E8E84-426E-40DD-AFC4-6F175D3DCCD1}">
              <a14:hiddenFill xmlns:a14="http://schemas.microsoft.com/office/drawing/2010/main">
                <a:noFill/>
              </a14:hiddenFill>
            </a:ext>
          </a:extLst>
        </p:spPr>
      </p:cxnSp>
      <p:sp>
        <p:nvSpPr>
          <p:cNvPr id="37" name="Multiply 36"/>
          <p:cNvSpPr>
            <a:spLocks noChangeArrowheads="1"/>
          </p:cNvSpPr>
          <p:nvPr/>
        </p:nvSpPr>
        <p:spPr bwMode="auto">
          <a:xfrm>
            <a:off x="6328171" y="3369022"/>
            <a:ext cx="592138" cy="592138"/>
          </a:xfrm>
          <a:custGeom>
            <a:avLst/>
            <a:gdLst>
              <a:gd name="T0" fmla="*/ 142217 w 592138"/>
              <a:gd name="T1" fmla="*/ 142217 h 592138"/>
              <a:gd name="T2" fmla="*/ 449921 w 592138"/>
              <a:gd name="T3" fmla="*/ 142217 h 592138"/>
              <a:gd name="T4" fmla="*/ 449921 w 592138"/>
              <a:gd name="T5" fmla="*/ 449921 h 592138"/>
              <a:gd name="T6" fmla="*/ 142217 w 592138"/>
              <a:gd name="T7" fmla="*/ 449921 h 592138"/>
              <a:gd name="T8" fmla="*/ 0 60000 65536"/>
              <a:gd name="T9" fmla="*/ 0 60000 65536"/>
              <a:gd name="T10" fmla="*/ 0 60000 65536"/>
              <a:gd name="T11" fmla="*/ 0 60000 65536"/>
              <a:gd name="T12" fmla="*/ 92977 w 592138"/>
              <a:gd name="T13" fmla="*/ 92977 h 592138"/>
              <a:gd name="T14" fmla="*/ 499161 w 592138"/>
              <a:gd name="T15" fmla="*/ 499161 h 592138"/>
            </a:gdLst>
            <a:ahLst/>
            <a:cxnLst>
              <a:cxn ang="T8">
                <a:pos x="T0" y="T1"/>
              </a:cxn>
              <a:cxn ang="T9">
                <a:pos x="T2" y="T3"/>
              </a:cxn>
              <a:cxn ang="T10">
                <a:pos x="T4" y="T5"/>
              </a:cxn>
              <a:cxn ang="T11">
                <a:pos x="T6" y="T7"/>
              </a:cxn>
            </a:cxnLst>
            <a:rect l="T12" t="T13" r="T14" b="T15"/>
            <a:pathLst>
              <a:path w="592138" h="592138">
                <a:moveTo>
                  <a:pt x="92977" y="191456"/>
                </a:moveTo>
                <a:lnTo>
                  <a:pt x="191456" y="92977"/>
                </a:lnTo>
                <a:lnTo>
                  <a:pt x="296069" y="197590"/>
                </a:lnTo>
                <a:lnTo>
                  <a:pt x="400682" y="92977"/>
                </a:lnTo>
                <a:lnTo>
                  <a:pt x="499161" y="191456"/>
                </a:lnTo>
                <a:lnTo>
                  <a:pt x="394548" y="296069"/>
                </a:lnTo>
                <a:lnTo>
                  <a:pt x="499161" y="400682"/>
                </a:lnTo>
                <a:lnTo>
                  <a:pt x="400682" y="499161"/>
                </a:lnTo>
                <a:lnTo>
                  <a:pt x="296069" y="394548"/>
                </a:lnTo>
                <a:lnTo>
                  <a:pt x="191456" y="499161"/>
                </a:lnTo>
                <a:lnTo>
                  <a:pt x="92977" y="400682"/>
                </a:lnTo>
                <a:lnTo>
                  <a:pt x="197590" y="296069"/>
                </a:lnTo>
                <a:close/>
              </a:path>
            </a:pathLst>
          </a:custGeom>
          <a:solidFill>
            <a:srgbClr val="A3A3A3"/>
          </a:solidFill>
          <a:ln w="9525">
            <a:solidFill>
              <a:srgbClr val="AAAAB8"/>
            </a:solidFill>
            <a:miter lim="800000"/>
            <a:headEnd/>
            <a:tailEnd/>
          </a:ln>
          <a:effectLst/>
        </p:spPr>
        <p:txBody>
          <a:bodyPr anchor="ctr"/>
          <a:lstStyle/>
          <a:p>
            <a:endParaRPr lang="es-MX" dirty="0">
              <a:solidFill>
                <a:prstClr val="white"/>
              </a:solidFill>
              <a:effectLst>
                <a:outerShdw blurRad="38100" dist="38100" dir="2700000" algn="tl">
                  <a:srgbClr val="FFFFFF"/>
                </a:outerShdw>
              </a:effectLst>
            </a:endParaRPr>
          </a:p>
        </p:txBody>
      </p:sp>
      <p:cxnSp>
        <p:nvCxnSpPr>
          <p:cNvPr id="39" name="Straight Arrow Connector 38"/>
          <p:cNvCxnSpPr>
            <a:cxnSpLocks noChangeShapeType="1"/>
            <a:stCxn id="19472" idx="1"/>
          </p:cNvCxnSpPr>
          <p:nvPr/>
        </p:nvCxnSpPr>
        <p:spPr bwMode="auto">
          <a:xfrm flipH="1">
            <a:off x="2695974" y="3664813"/>
            <a:ext cx="1211052" cy="4247"/>
          </a:xfrm>
          <a:prstGeom prst="straightConnector1">
            <a:avLst/>
          </a:prstGeom>
          <a:noFill/>
          <a:ln w="57150">
            <a:solidFill>
              <a:srgbClr val="AAAAB8"/>
            </a:solidFill>
            <a:round/>
            <a:headEnd/>
            <a:tailEnd type="arrow" w="med" len="med"/>
          </a:ln>
          <a:effectLst/>
          <a:extLst>
            <a:ext uri="{909E8E84-426E-40DD-AFC4-6F175D3DCCD1}">
              <a14:hiddenFill xmlns:a14="http://schemas.microsoft.com/office/drawing/2010/main">
                <a:noFill/>
              </a14:hiddenFill>
            </a:ext>
          </a:extLst>
        </p:spPr>
      </p:cxnSp>
      <p:sp>
        <p:nvSpPr>
          <p:cNvPr id="40" name="Multiply 39"/>
          <p:cNvSpPr>
            <a:spLocks noChangeArrowheads="1"/>
          </p:cNvSpPr>
          <p:nvPr/>
        </p:nvSpPr>
        <p:spPr bwMode="auto">
          <a:xfrm>
            <a:off x="2137171" y="3345210"/>
            <a:ext cx="592138" cy="592137"/>
          </a:xfrm>
          <a:custGeom>
            <a:avLst/>
            <a:gdLst>
              <a:gd name="T0" fmla="*/ 142217 w 592138"/>
              <a:gd name="T1" fmla="*/ 142217 h 592137"/>
              <a:gd name="T2" fmla="*/ 449921 w 592138"/>
              <a:gd name="T3" fmla="*/ 142217 h 592137"/>
              <a:gd name="T4" fmla="*/ 449921 w 592138"/>
              <a:gd name="T5" fmla="*/ 449920 h 592137"/>
              <a:gd name="T6" fmla="*/ 142217 w 592138"/>
              <a:gd name="T7" fmla="*/ 449920 h 592137"/>
              <a:gd name="T8" fmla="*/ 0 60000 65536"/>
              <a:gd name="T9" fmla="*/ 0 60000 65536"/>
              <a:gd name="T10" fmla="*/ 0 60000 65536"/>
              <a:gd name="T11" fmla="*/ 0 60000 65536"/>
              <a:gd name="T12" fmla="*/ 92977 w 592138"/>
              <a:gd name="T13" fmla="*/ 92977 h 592137"/>
              <a:gd name="T14" fmla="*/ 499161 w 592138"/>
              <a:gd name="T15" fmla="*/ 499160 h 592137"/>
            </a:gdLst>
            <a:ahLst/>
            <a:cxnLst>
              <a:cxn ang="T8">
                <a:pos x="T0" y="T1"/>
              </a:cxn>
              <a:cxn ang="T9">
                <a:pos x="T2" y="T3"/>
              </a:cxn>
              <a:cxn ang="T10">
                <a:pos x="T4" y="T5"/>
              </a:cxn>
              <a:cxn ang="T11">
                <a:pos x="T6" y="T7"/>
              </a:cxn>
            </a:cxnLst>
            <a:rect l="T12" t="T13" r="T14" b="T15"/>
            <a:pathLst>
              <a:path w="592138" h="592137">
                <a:moveTo>
                  <a:pt x="92977" y="191456"/>
                </a:moveTo>
                <a:lnTo>
                  <a:pt x="191456" y="92977"/>
                </a:lnTo>
                <a:lnTo>
                  <a:pt x="296069" y="197589"/>
                </a:lnTo>
                <a:lnTo>
                  <a:pt x="400682" y="92977"/>
                </a:lnTo>
                <a:lnTo>
                  <a:pt x="499161" y="191456"/>
                </a:lnTo>
                <a:lnTo>
                  <a:pt x="394548" y="296069"/>
                </a:lnTo>
                <a:lnTo>
                  <a:pt x="499161" y="400681"/>
                </a:lnTo>
                <a:lnTo>
                  <a:pt x="400682" y="499160"/>
                </a:lnTo>
                <a:lnTo>
                  <a:pt x="296069" y="394548"/>
                </a:lnTo>
                <a:lnTo>
                  <a:pt x="191456" y="499160"/>
                </a:lnTo>
                <a:lnTo>
                  <a:pt x="92977" y="400681"/>
                </a:lnTo>
                <a:lnTo>
                  <a:pt x="197590" y="296069"/>
                </a:lnTo>
                <a:close/>
              </a:path>
            </a:pathLst>
          </a:custGeom>
          <a:solidFill>
            <a:srgbClr val="A3A3A3"/>
          </a:solidFill>
          <a:ln w="9525">
            <a:solidFill>
              <a:srgbClr val="AAAAB8"/>
            </a:solidFill>
            <a:miter lim="800000"/>
            <a:headEnd/>
            <a:tailEnd/>
          </a:ln>
          <a:effectLst/>
        </p:spPr>
        <p:txBody>
          <a:bodyPr anchor="ctr"/>
          <a:lstStyle/>
          <a:p>
            <a:endParaRPr lang="es-MX" dirty="0">
              <a:solidFill>
                <a:prstClr val="white"/>
              </a:solidFill>
              <a:effectLst>
                <a:outerShdw blurRad="38100" dist="38100" dir="2700000" algn="tl">
                  <a:srgbClr val="FFFFFF"/>
                </a:outerShdw>
              </a:effectLst>
            </a:endParaRPr>
          </a:p>
        </p:txBody>
      </p:sp>
      <p:sp>
        <p:nvSpPr>
          <p:cNvPr id="26" name="Oval 25"/>
          <p:cNvSpPr>
            <a:spLocks noChangeArrowheads="1"/>
          </p:cNvSpPr>
          <p:nvPr/>
        </p:nvSpPr>
        <p:spPr bwMode="auto">
          <a:xfrm>
            <a:off x="5216922" y="4756497"/>
            <a:ext cx="2847466" cy="777875"/>
          </a:xfrm>
          <a:prstGeom prst="ellipse">
            <a:avLst/>
          </a:prstGeom>
          <a:noFill/>
          <a:ln w="76200">
            <a:solidFill>
              <a:schemeClr val="accent2"/>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s-MX" dirty="0">
              <a:solidFill>
                <a:srgbClr val="FFFFFF"/>
              </a:solidFill>
              <a:effectLst>
                <a:outerShdw blurRad="38100" dist="38100" dir="2700000" algn="tl">
                  <a:srgbClr val="000000"/>
                </a:outerShdw>
              </a:effectLst>
            </a:endParaRPr>
          </a:p>
        </p:txBody>
      </p:sp>
      <p:sp>
        <p:nvSpPr>
          <p:cNvPr id="27" name="Rectangle 26"/>
          <p:cNvSpPr>
            <a:spLocks noChangeArrowheads="1"/>
          </p:cNvSpPr>
          <p:nvPr/>
        </p:nvSpPr>
        <p:spPr bwMode="auto">
          <a:xfrm>
            <a:off x="5988192" y="5807770"/>
            <a:ext cx="1320112" cy="573558"/>
          </a:xfrm>
          <a:prstGeom prst="rect">
            <a:avLst/>
          </a:prstGeom>
          <a:solidFill>
            <a:schemeClr val="accent2"/>
          </a:solidFill>
          <a:ln w="9525">
            <a:noFill/>
            <a:miter lim="800000"/>
            <a:headEnd/>
            <a:tailEnd/>
          </a:ln>
          <a:effectLst/>
        </p:spPr>
        <p:txBody>
          <a:bodyPr anchor="ctr"/>
          <a:lstStyle/>
          <a:p>
            <a:pPr algn="ctr"/>
            <a:r>
              <a:rPr lang="es-MX" b="1" dirty="0" smtClean="0">
                <a:solidFill>
                  <a:srgbClr val="FFFFFF"/>
                </a:solidFill>
              </a:rPr>
              <a:t>Alivio del Dolor</a:t>
            </a:r>
            <a:endParaRPr lang="es-MX" b="1" dirty="0">
              <a:solidFill>
                <a:srgbClr val="FFFFFF"/>
              </a:solidFill>
            </a:endParaRPr>
          </a:p>
        </p:txBody>
      </p:sp>
      <p:cxnSp>
        <p:nvCxnSpPr>
          <p:cNvPr id="32" name="Straight Connector 31"/>
          <p:cNvCxnSpPr>
            <a:cxnSpLocks noChangeShapeType="1"/>
            <a:stCxn id="26" idx="4"/>
            <a:endCxn id="27" idx="0"/>
          </p:cNvCxnSpPr>
          <p:nvPr/>
        </p:nvCxnSpPr>
        <p:spPr bwMode="auto">
          <a:xfrm>
            <a:off x="6640655" y="5534372"/>
            <a:ext cx="7593" cy="273398"/>
          </a:xfrm>
          <a:prstGeom prst="line">
            <a:avLst/>
          </a:prstGeom>
          <a:noFill/>
          <a:ln w="38100">
            <a:solidFill>
              <a:schemeClr val="accent2"/>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p:cNvSpPr txBox="1"/>
          <p:nvPr/>
        </p:nvSpPr>
        <p:spPr>
          <a:xfrm>
            <a:off x="1254521" y="3503960"/>
            <a:ext cx="1208985" cy="338554"/>
          </a:xfrm>
          <a:prstGeom prst="rect">
            <a:avLst/>
          </a:prstGeom>
          <a:noFill/>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eaLnBrk="1" hangingPunct="1"/>
            <a:r>
              <a:rPr lang="es-MX" sz="1600" b="1" dirty="0" smtClean="0">
                <a:solidFill>
                  <a:srgbClr val="D9D9D9">
                    <a:lumMod val="50000"/>
                  </a:srgbClr>
                </a:solidFill>
              </a:rPr>
              <a:t>BLOQUEA</a:t>
            </a:r>
            <a:endParaRPr lang="es-MX" sz="1600" b="1" dirty="0">
              <a:solidFill>
                <a:srgbClr val="D9D9D9">
                  <a:lumMod val="50000"/>
                </a:srgbClr>
              </a:solidFill>
            </a:endParaRPr>
          </a:p>
        </p:txBody>
      </p:sp>
      <p:sp>
        <p:nvSpPr>
          <p:cNvPr id="33" name="TextBox 32"/>
          <p:cNvSpPr txBox="1"/>
          <p:nvPr/>
        </p:nvSpPr>
        <p:spPr>
          <a:xfrm>
            <a:off x="6893321" y="3519835"/>
            <a:ext cx="1208985" cy="338554"/>
          </a:xfrm>
          <a:prstGeom prst="rect">
            <a:avLst/>
          </a:prstGeom>
          <a:noFill/>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eaLnBrk="1" hangingPunct="1"/>
            <a:r>
              <a:rPr lang="es-MX" sz="1600" b="1" dirty="0" smtClean="0">
                <a:solidFill>
                  <a:srgbClr val="D9D9D9">
                    <a:lumMod val="50000"/>
                  </a:srgbClr>
                </a:solidFill>
              </a:rPr>
              <a:t>BLOQUEA</a:t>
            </a:r>
            <a:endParaRPr lang="es-MX" sz="1600" b="1" dirty="0">
              <a:solidFill>
                <a:srgbClr val="D9D9D9">
                  <a:lumMod val="50000"/>
                </a:srgbClr>
              </a:solidFill>
            </a:endParaRPr>
          </a:p>
        </p:txBody>
      </p:sp>
      <p:sp>
        <p:nvSpPr>
          <p:cNvPr id="35" name="TextBox 34"/>
          <p:cNvSpPr txBox="1"/>
          <p:nvPr/>
        </p:nvSpPr>
        <p:spPr>
          <a:xfrm>
            <a:off x="6893321" y="3029297"/>
            <a:ext cx="1208985" cy="338554"/>
          </a:xfrm>
          <a:prstGeom prst="rect">
            <a:avLst/>
          </a:prstGeom>
          <a:noFill/>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eaLnBrk="1" hangingPunct="1"/>
            <a:r>
              <a:rPr lang="es-MX" sz="1600" b="1" dirty="0" smtClean="0">
                <a:solidFill>
                  <a:srgbClr val="DDBB30"/>
                </a:solidFill>
              </a:rPr>
              <a:t>BLOQUEA</a:t>
            </a:r>
            <a:endParaRPr lang="es-MX" sz="1600" b="1" dirty="0">
              <a:solidFill>
                <a:srgbClr val="DDBB30"/>
              </a:solidFill>
            </a:endParaRPr>
          </a:p>
        </p:txBody>
      </p:sp>
      <p:sp>
        <p:nvSpPr>
          <p:cNvPr id="7" name="Rectangle 6"/>
          <p:cNvSpPr>
            <a:spLocks noChangeArrowheads="1"/>
          </p:cNvSpPr>
          <p:nvPr/>
        </p:nvSpPr>
        <p:spPr bwMode="auto">
          <a:xfrm>
            <a:off x="3343671" y="1502743"/>
            <a:ext cx="2286000" cy="525462"/>
          </a:xfrm>
          <a:prstGeom prst="rect">
            <a:avLst/>
          </a:prstGeom>
          <a:solidFill>
            <a:schemeClr val="accent4"/>
          </a:solidFill>
          <a:ln w="9525">
            <a:noFill/>
            <a:miter lim="800000"/>
            <a:headEnd/>
            <a:tailEnd/>
          </a:ln>
          <a:effectLst/>
        </p:spPr>
        <p:txBody>
          <a:bodyPr anchor="ctr"/>
          <a:lstStyle/>
          <a:p>
            <a:pPr algn="ctr"/>
            <a:r>
              <a:rPr lang="es-MX" b="1" dirty="0" smtClean="0">
                <a:solidFill>
                  <a:prstClr val="white"/>
                </a:solidFill>
              </a:rPr>
              <a:t>Ácido Araquidonico</a:t>
            </a:r>
            <a:endParaRPr lang="es-MX" b="1" dirty="0">
              <a:solidFill>
                <a:prstClr val="white"/>
              </a:solidFill>
            </a:endParaRPr>
          </a:p>
        </p:txBody>
      </p:sp>
      <p:sp>
        <p:nvSpPr>
          <p:cNvPr id="42" name="Slide Number Placeholder 3"/>
          <p:cNvSpPr>
            <a:spLocks noGrp="1"/>
          </p:cNvSpPr>
          <p:nvPr>
            <p:ph type="sldNum" sz="quarter" idx="12"/>
          </p:nvPr>
        </p:nvSpPr>
        <p:spPr>
          <a:xfrm>
            <a:off x="6758880" y="6448251"/>
            <a:ext cx="2133600" cy="365125"/>
          </a:xfrm>
        </p:spPr>
        <p:txBody>
          <a:bodyPr/>
          <a:lstStyle/>
          <a:p>
            <a:r>
              <a:rPr lang="es-MX" dirty="0" smtClean="0">
                <a:solidFill>
                  <a:prstClr val="black"/>
                </a:solidFill>
              </a:rPr>
              <a:t/>
            </a:r>
            <a:br>
              <a:rPr lang="es-MX" dirty="0" smtClean="0">
                <a:solidFill>
                  <a:prstClr val="black"/>
                </a:solidFill>
              </a:rPr>
            </a:br>
            <a:fld id="{903B8EED-60FF-4798-B00A-5F8F0039E366}" type="slidenum">
              <a:rPr lang="es-MX" smtClean="0">
                <a:solidFill>
                  <a:prstClr val="black"/>
                </a:solidFill>
              </a:rPr>
              <a:pPr/>
              <a:t>42</a:t>
            </a:fld>
            <a:endParaRPr lang="es-MX" dirty="0">
              <a:solidFill>
                <a:prstClr val="black"/>
              </a:solidFill>
            </a:endParaRPr>
          </a:p>
        </p:txBody>
      </p:sp>
    </p:spTree>
    <p:extLst>
      <p:ext uri="{BB962C8B-B14F-4D97-AF65-F5344CB8AC3E}">
        <p14:creationId xmlns:p14="http://schemas.microsoft.com/office/powerpoint/2010/main" val="275490062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vert="horz" lIns="91440" tIns="45720" rIns="91440" bIns="45720" rtlCol="0" anchor="ctr">
            <a:noAutofit/>
          </a:bodyPr>
          <a:lstStyle/>
          <a:p>
            <a:pPr eaLnBrk="1" hangingPunct="1">
              <a:lnSpc>
                <a:spcPct val="85000"/>
              </a:lnSpc>
            </a:pPr>
            <a:r>
              <a:rPr lang="es-MX" dirty="0" smtClean="0"/>
              <a:t>Efectos adversos de los </a:t>
            </a:r>
            <a:r>
              <a:rPr lang="es-MX" dirty="0" err="1" smtClean="0"/>
              <a:t>AINESne</a:t>
            </a:r>
            <a:r>
              <a:rPr lang="es-MX" dirty="0" smtClean="0"/>
              <a:t>/</a:t>
            </a:r>
            <a:r>
              <a:rPr lang="es-MX" dirty="0" err="1" smtClean="0"/>
              <a:t>Coxibs</a:t>
            </a:r>
            <a:endParaRPr lang="es-MX" dirty="0"/>
          </a:p>
        </p:txBody>
      </p:sp>
      <p:sp>
        <p:nvSpPr>
          <p:cNvPr id="147459" name="Rectangle 3"/>
          <p:cNvSpPr>
            <a:spLocks noGrp="1" noChangeArrowheads="1"/>
          </p:cNvSpPr>
          <p:nvPr>
            <p:ph idx="1"/>
          </p:nvPr>
        </p:nvSpPr>
        <p:spPr>
          <a:xfrm>
            <a:off x="457200" y="1770720"/>
            <a:ext cx="8229600" cy="5772018"/>
          </a:xfrm>
        </p:spPr>
        <p:txBody>
          <a:bodyPr/>
          <a:lstStyle/>
          <a:p>
            <a:pPr marL="0" indent="0">
              <a:spcBef>
                <a:spcPts val="0"/>
              </a:spcBef>
              <a:buNone/>
            </a:pPr>
            <a:r>
              <a:rPr lang="es-MX" sz="2400" b="1" dirty="0" smtClean="0"/>
              <a:t>Todos los AINES:</a:t>
            </a:r>
          </a:p>
          <a:p>
            <a:pPr>
              <a:spcBef>
                <a:spcPts val="0"/>
              </a:spcBef>
            </a:pPr>
            <a:r>
              <a:rPr lang="es-MX" sz="2400" dirty="0" smtClean="0"/>
              <a:t>Gastroenteropatía</a:t>
            </a:r>
          </a:p>
          <a:p>
            <a:pPr lvl="1">
              <a:spcBef>
                <a:spcPts val="0"/>
              </a:spcBef>
            </a:pPr>
            <a:r>
              <a:rPr lang="es-MX" sz="2200" dirty="0" smtClean="0"/>
              <a:t>Gastritis, sangrado, úlcera, perforación</a:t>
            </a:r>
          </a:p>
          <a:p>
            <a:pPr>
              <a:spcBef>
                <a:spcPts val="0"/>
              </a:spcBef>
            </a:pPr>
            <a:r>
              <a:rPr lang="es-MX" sz="2400" dirty="0" smtClean="0">
                <a:solidFill>
                  <a:schemeClr val="bg2"/>
                </a:solidFill>
              </a:rPr>
              <a:t>Eventos cardiovasculares trombóticos</a:t>
            </a:r>
          </a:p>
          <a:p>
            <a:pPr>
              <a:spcBef>
                <a:spcPts val="0"/>
              </a:spcBef>
            </a:pPr>
            <a:r>
              <a:rPr lang="es-MX" sz="2400" dirty="0" smtClean="0"/>
              <a:t>Efectos </a:t>
            </a:r>
            <a:r>
              <a:rPr lang="es-MX" sz="2400" dirty="0" err="1" smtClean="0"/>
              <a:t>renovasculares</a:t>
            </a:r>
            <a:endParaRPr lang="es-MX" sz="2400" dirty="0" smtClean="0"/>
          </a:p>
          <a:p>
            <a:pPr lvl="1">
              <a:spcBef>
                <a:spcPts val="0"/>
              </a:spcBef>
            </a:pPr>
            <a:r>
              <a:rPr lang="es-MX" sz="2200" dirty="0" smtClean="0"/>
              <a:t>Disminución del flujo sanguíneo renal</a:t>
            </a:r>
          </a:p>
          <a:p>
            <a:pPr lvl="1">
              <a:spcBef>
                <a:spcPts val="0"/>
              </a:spcBef>
            </a:pPr>
            <a:r>
              <a:rPr lang="es-MX" sz="2200" dirty="0" smtClean="0"/>
              <a:t>Retención de líquido/ edema</a:t>
            </a:r>
          </a:p>
          <a:p>
            <a:pPr lvl="1">
              <a:spcBef>
                <a:spcPts val="0"/>
              </a:spcBef>
            </a:pPr>
            <a:r>
              <a:rPr lang="es-MX" sz="2200" dirty="0" smtClean="0"/>
              <a:t>Hipertensión</a:t>
            </a:r>
          </a:p>
          <a:p>
            <a:pPr>
              <a:spcBef>
                <a:spcPts val="0"/>
              </a:spcBef>
            </a:pPr>
            <a:r>
              <a:rPr lang="es-MX" sz="2400" dirty="0" smtClean="0"/>
              <a:t>Hipersensibilidad</a:t>
            </a:r>
          </a:p>
          <a:p>
            <a:pPr marL="0" indent="0">
              <a:spcBef>
                <a:spcPts val="0"/>
              </a:spcBef>
              <a:buNone/>
            </a:pPr>
            <a:r>
              <a:rPr lang="es-MX" sz="2400" b="1" dirty="0" smtClean="0"/>
              <a:t>AINES  mediados por Cox-1 (</a:t>
            </a:r>
            <a:r>
              <a:rPr lang="es-MX" sz="2400" b="1" dirty="0" err="1" smtClean="0"/>
              <a:t>AINESne</a:t>
            </a:r>
            <a:r>
              <a:rPr lang="es-MX" sz="2400" b="1" dirty="0" smtClean="0"/>
              <a:t>):</a:t>
            </a:r>
          </a:p>
          <a:p>
            <a:pPr>
              <a:spcBef>
                <a:spcPts val="0"/>
              </a:spcBef>
            </a:pPr>
            <a:r>
              <a:rPr lang="es-MX" sz="2400" dirty="0" smtClean="0"/>
              <a:t>Disminución de la agregación plaquetaria</a:t>
            </a:r>
          </a:p>
        </p:txBody>
      </p:sp>
      <p:sp>
        <p:nvSpPr>
          <p:cNvPr id="147460" name="TextBox 4"/>
          <p:cNvSpPr txBox="1">
            <a:spLocks noChangeArrowheads="1"/>
          </p:cNvSpPr>
          <p:nvPr/>
        </p:nvSpPr>
        <p:spPr bwMode="auto">
          <a:xfrm>
            <a:off x="395536" y="5877272"/>
            <a:ext cx="825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fontAlgn="base">
              <a:spcBef>
                <a:spcPct val="0"/>
              </a:spcBef>
              <a:spcAft>
                <a:spcPct val="0"/>
              </a:spcAft>
            </a:pPr>
            <a:r>
              <a:rPr lang="es-MX" sz="1200" b="1" dirty="0" smtClean="0">
                <a:solidFill>
                  <a:schemeClr val="bg2"/>
                </a:solidFill>
                <a:latin typeface="Calibri" pitchFamily="34" charset="0"/>
              </a:rPr>
              <a:t>Coxib = </a:t>
            </a:r>
            <a:r>
              <a:rPr lang="es-MX" sz="1200" b="1" dirty="0">
                <a:solidFill>
                  <a:srgbClr val="002060"/>
                </a:solidFill>
                <a:latin typeface="Calibri" pitchFamily="34" charset="0"/>
              </a:rPr>
              <a:t>inhibidor específico </a:t>
            </a:r>
            <a:r>
              <a:rPr lang="es-MX" sz="1200" b="1" dirty="0" smtClean="0">
                <a:solidFill>
                  <a:srgbClr val="002060"/>
                </a:solidFill>
                <a:latin typeface="Calibri" pitchFamily="34" charset="0"/>
              </a:rPr>
              <a:t>de </a:t>
            </a:r>
            <a:r>
              <a:rPr lang="es-MX" sz="1200" b="1" dirty="0" smtClean="0">
                <a:solidFill>
                  <a:schemeClr val="bg2"/>
                </a:solidFill>
                <a:latin typeface="Calibri" pitchFamily="34" charset="0"/>
              </a:rPr>
              <a:t>COX-2; AINES</a:t>
            </a:r>
            <a:r>
              <a:rPr lang="es-MX" sz="1200" b="1" dirty="0" smtClean="0">
                <a:solidFill>
                  <a:schemeClr val="bg2"/>
                </a:solidFill>
                <a:latin typeface="Calibri" pitchFamily="34" charset="0"/>
                <a:cs typeface="Arial" pitchFamily="34" charset="0"/>
              </a:rPr>
              <a:t> = fármacos antiinflamatorios no esteroideos; </a:t>
            </a:r>
            <a:br>
              <a:rPr lang="es-MX" sz="1200" b="1" dirty="0" smtClean="0">
                <a:solidFill>
                  <a:schemeClr val="bg2"/>
                </a:solidFill>
                <a:latin typeface="Calibri" pitchFamily="34" charset="0"/>
                <a:cs typeface="Arial" pitchFamily="34" charset="0"/>
              </a:rPr>
            </a:br>
            <a:r>
              <a:rPr lang="es-MX" sz="1200" b="1" dirty="0" err="1" smtClean="0">
                <a:solidFill>
                  <a:schemeClr val="bg2"/>
                </a:solidFill>
                <a:latin typeface="Calibri" pitchFamily="34" charset="0"/>
                <a:cs typeface="Arial" pitchFamily="34" charset="0"/>
              </a:rPr>
              <a:t>AINESne</a:t>
            </a:r>
            <a:r>
              <a:rPr lang="es-MX" sz="1200" b="1" dirty="0" smtClean="0">
                <a:solidFill>
                  <a:schemeClr val="bg2"/>
                </a:solidFill>
                <a:latin typeface="Calibri" pitchFamily="34" charset="0"/>
              </a:rPr>
              <a:t> = fármacos antiinflamatorios no esteroideos no específicos</a:t>
            </a:r>
          </a:p>
          <a:p>
            <a:pPr eaLnBrk="1" fontAlgn="base" hangingPunct="1">
              <a:spcBef>
                <a:spcPct val="0"/>
              </a:spcBef>
              <a:spcAft>
                <a:spcPct val="0"/>
              </a:spcAft>
            </a:pPr>
            <a:r>
              <a:rPr lang="es-MX" sz="1000" dirty="0" smtClean="0">
                <a:solidFill>
                  <a:schemeClr val="bg2"/>
                </a:solidFill>
                <a:latin typeface="Calibri" pitchFamily="34" charset="0"/>
              </a:rPr>
              <a:t>Clemett D, Goa KL. </a:t>
            </a:r>
            <a:r>
              <a:rPr lang="es-MX" sz="1000" i="1" dirty="0" smtClean="0">
                <a:solidFill>
                  <a:schemeClr val="bg2"/>
                </a:solidFill>
                <a:latin typeface="Calibri" pitchFamily="34" charset="0"/>
              </a:rPr>
              <a:t>Drugs</a:t>
            </a:r>
            <a:r>
              <a:rPr lang="es-MX" sz="1000" dirty="0" smtClean="0">
                <a:solidFill>
                  <a:schemeClr val="bg2"/>
                </a:solidFill>
                <a:latin typeface="Calibri" pitchFamily="34" charset="0"/>
              </a:rPr>
              <a:t> 2000; 59(4):957-80; Grosser T </a:t>
            </a:r>
            <a:r>
              <a:rPr lang="es-MX" sz="1000" i="1" dirty="0" smtClean="0">
                <a:solidFill>
                  <a:schemeClr val="bg2"/>
                </a:solidFill>
                <a:latin typeface="Calibri" pitchFamily="34" charset="0"/>
              </a:rPr>
              <a:t>et al. </a:t>
            </a:r>
            <a:r>
              <a:rPr lang="es-MX" sz="1000" dirty="0" smtClean="0">
                <a:solidFill>
                  <a:schemeClr val="bg2"/>
                </a:solidFill>
                <a:latin typeface="Calibri" pitchFamily="34" charset="0"/>
              </a:rPr>
              <a:t>In</a:t>
            </a:r>
            <a:r>
              <a:rPr lang="es-MX" sz="1000" i="1" dirty="0" smtClean="0">
                <a:solidFill>
                  <a:schemeClr val="bg2"/>
                </a:solidFill>
                <a:latin typeface="Calibri" pitchFamily="34" charset="0"/>
              </a:rPr>
              <a:t>: </a:t>
            </a:r>
            <a:r>
              <a:rPr lang="es-MX" sz="1000" dirty="0" smtClean="0">
                <a:solidFill>
                  <a:schemeClr val="bg2"/>
                </a:solidFill>
                <a:latin typeface="Calibri" pitchFamily="34" charset="0"/>
              </a:rPr>
              <a:t>Brunton L </a:t>
            </a:r>
            <a:r>
              <a:rPr lang="es-MX" sz="1000" i="1" dirty="0" smtClean="0">
                <a:solidFill>
                  <a:schemeClr val="bg2"/>
                </a:solidFill>
                <a:latin typeface="Calibri" pitchFamily="34" charset="0"/>
              </a:rPr>
              <a:t>et al </a:t>
            </a:r>
            <a:r>
              <a:rPr lang="es-MX" sz="1000" dirty="0" smtClean="0">
                <a:solidFill>
                  <a:schemeClr val="bg2"/>
                </a:solidFill>
                <a:latin typeface="Calibri" pitchFamily="34" charset="0"/>
              </a:rPr>
              <a:t>(eds.). </a:t>
            </a:r>
            <a:r>
              <a:rPr lang="es-MX" sz="1000" i="1" dirty="0" smtClean="0">
                <a:solidFill>
                  <a:schemeClr val="bg2"/>
                </a:solidFill>
                <a:latin typeface="Calibri" pitchFamily="34" charset="0"/>
              </a:rPr>
              <a:t>Goodman and Gilman’s The Pharmacological Basis of Therapeutics</a:t>
            </a:r>
            <a:r>
              <a:rPr lang="es-MX" sz="1000" dirty="0" smtClean="0">
                <a:solidFill>
                  <a:schemeClr val="bg2"/>
                </a:solidFill>
                <a:latin typeface="Calibri" pitchFamily="34" charset="0"/>
              </a:rPr>
              <a:t>. 12th ed. (online version). McGraw-Hill; New York, NY: 2010.</a:t>
            </a:r>
          </a:p>
        </p:txBody>
      </p:sp>
    </p:spTree>
    <p:extLst>
      <p:ext uri="{BB962C8B-B14F-4D97-AF65-F5344CB8AC3E}">
        <p14:creationId xmlns:p14="http://schemas.microsoft.com/office/powerpoint/2010/main" val="76980840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060848"/>
            <a:ext cx="7992888" cy="374441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a:t>
            </a:r>
            <a:r>
              <a:rPr lang="es-MX" sz="3600" dirty="0" smtClean="0"/>
              <a:t>Cómo evaluaría el riesgo gastrointestinal en los pacientes  en quienes está considerando recetar un </a:t>
            </a:r>
            <a:r>
              <a:rPr lang="es-MX" sz="3600" dirty="0" err="1" smtClean="0"/>
              <a:t>AINEne</a:t>
            </a:r>
            <a:r>
              <a:rPr lang="es-MX" sz="3600" dirty="0" smtClean="0"/>
              <a:t> o un coxib?</a:t>
            </a:r>
            <a:endParaRPr lang="es-MX" sz="3600" dirty="0"/>
          </a:p>
        </p:txBody>
      </p:sp>
      <p:sp>
        <p:nvSpPr>
          <p:cNvPr id="4" name="Title 3"/>
          <p:cNvSpPr>
            <a:spLocks noGrp="1"/>
          </p:cNvSpPr>
          <p:nvPr>
            <p:ph type="title"/>
          </p:nvPr>
        </p:nvSpPr>
        <p:spPr/>
        <p:txBody>
          <a:bodyPr/>
          <a:lstStyle/>
          <a:p>
            <a:r>
              <a:rPr lang="es-MX" dirty="0" smtClean="0"/>
              <a:t>Pregunta para la discusión</a:t>
            </a:r>
            <a:endParaRPr lang="es-MX"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44</a:t>
            </a:fld>
            <a:endParaRPr lang="en-CA" dirty="0">
              <a:solidFill>
                <a:schemeClr val="bg1"/>
              </a:solidFill>
            </a:endParaRPr>
          </a:p>
        </p:txBody>
      </p:sp>
    </p:spTree>
    <p:extLst>
      <p:ext uri="{BB962C8B-B14F-4D97-AF65-F5344CB8AC3E}">
        <p14:creationId xmlns:p14="http://schemas.microsoft.com/office/powerpoint/2010/main" val="75501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45610"/>
            <a:ext cx="8229600" cy="1143000"/>
          </a:xfrm>
        </p:spPr>
        <p:txBody>
          <a:bodyPr vert="horz" lIns="91440" tIns="45720" rIns="91440" bIns="45720" rtlCol="0" anchor="ctr">
            <a:noAutofit/>
          </a:bodyPr>
          <a:lstStyle/>
          <a:p>
            <a:pPr fontAlgn="base">
              <a:lnSpc>
                <a:spcPct val="85000"/>
              </a:lnSpc>
              <a:spcAft>
                <a:spcPct val="0"/>
              </a:spcAft>
            </a:pPr>
            <a:r>
              <a:rPr lang="es-MX" altLang="zh-CN" sz="3200" dirty="0" smtClean="0"/>
              <a:t>Factores de riesgo de complicaciones gastrointestinales asociados con los </a:t>
            </a:r>
            <a:r>
              <a:rPr lang="es-MX" altLang="zh-CN" sz="3200" dirty="0" err="1" smtClean="0"/>
              <a:t>AINESne</a:t>
            </a:r>
            <a:r>
              <a:rPr lang="es-MX" altLang="zh-CN" sz="3200" dirty="0" smtClean="0"/>
              <a:t>/</a:t>
            </a:r>
            <a:r>
              <a:rPr lang="es-MX" altLang="zh-CN" sz="3200" dirty="0" err="1" smtClean="0"/>
              <a:t>Coxibs</a:t>
            </a:r>
            <a:endParaRPr lang="es-MX" altLang="zh-CN" sz="3200" dirty="0"/>
          </a:p>
        </p:txBody>
      </p:sp>
      <p:sp>
        <p:nvSpPr>
          <p:cNvPr id="111619" name="Rectangle 39"/>
          <p:cNvSpPr>
            <a:spLocks noChangeArrowheads="1"/>
          </p:cNvSpPr>
          <p:nvPr/>
        </p:nvSpPr>
        <p:spPr bwMode="auto">
          <a:xfrm>
            <a:off x="3851920" y="5373216"/>
            <a:ext cx="4918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s-MX" altLang="zh-CN" b="1" dirty="0" smtClean="0">
                <a:solidFill>
                  <a:srgbClr val="002060"/>
                </a:solidFill>
              </a:rPr>
              <a:t>Proporción de Riesgo/ riesgo relativo de complicaciones por úlceras</a:t>
            </a:r>
            <a:endParaRPr lang="es-MX" altLang="zh-CN" b="1" dirty="0">
              <a:solidFill>
                <a:srgbClr val="002060"/>
              </a:solidFill>
            </a:endParaRPr>
          </a:p>
        </p:txBody>
      </p:sp>
      <p:sp>
        <p:nvSpPr>
          <p:cNvPr id="111620" name="Text Box 38"/>
          <p:cNvSpPr txBox="1">
            <a:spLocks noChangeArrowheads="1"/>
          </p:cNvSpPr>
          <p:nvPr/>
        </p:nvSpPr>
        <p:spPr bwMode="auto">
          <a:xfrm>
            <a:off x="0" y="5903893"/>
            <a:ext cx="83752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SimSun" pitchFamily="2" charset="-122"/>
              </a:defRPr>
            </a:lvl1pPr>
            <a:lvl2pPr marL="11430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1" eaLnBrk="1" hangingPunct="1">
              <a:buClr>
                <a:srgbClr val="C6CD76"/>
              </a:buClr>
            </a:pPr>
            <a:r>
              <a:rPr lang="es-MX" altLang="zh-CN" sz="1200" b="1" dirty="0" smtClean="0">
                <a:solidFill>
                  <a:srgbClr val="002060"/>
                </a:solidFill>
                <a:latin typeface="Calibri" pitchFamily="34" charset="0"/>
              </a:rPr>
              <a:t>ASA = ácido acetilsalicílico; coxib = COX-2-inhibidor específico; GI = gastrointestinal; AINES = fármacos antiinflamatorios no esteroideos; </a:t>
            </a:r>
            <a:br>
              <a:rPr lang="es-MX" altLang="zh-CN" sz="1200" b="1" dirty="0" smtClean="0">
                <a:solidFill>
                  <a:srgbClr val="002060"/>
                </a:solidFill>
                <a:latin typeface="Calibri" pitchFamily="34" charset="0"/>
              </a:rPr>
            </a:br>
            <a:r>
              <a:rPr lang="es-MX" altLang="zh-CN" sz="1200" b="1" dirty="0" err="1" smtClean="0">
                <a:solidFill>
                  <a:srgbClr val="002060"/>
                </a:solidFill>
                <a:latin typeface="Calibri" pitchFamily="34" charset="0"/>
              </a:rPr>
              <a:t>AINESne</a:t>
            </a:r>
            <a:r>
              <a:rPr lang="es-MX" altLang="zh-CN" sz="1200" b="1" dirty="0" smtClean="0">
                <a:solidFill>
                  <a:srgbClr val="002060"/>
                </a:solidFill>
                <a:latin typeface="Calibri" pitchFamily="34" charset="0"/>
              </a:rPr>
              <a:t> = fármacos antiinflamatorios no esteroideos no específico; ISRS = inhibidor selectivo de la recaptura de serotonina</a:t>
            </a:r>
          </a:p>
          <a:p>
            <a:pPr lvl="1" eaLnBrk="1" hangingPunct="1">
              <a:buClr>
                <a:srgbClr val="C6CD76"/>
              </a:buClr>
            </a:pPr>
            <a:r>
              <a:rPr lang="en-CA" altLang="zh-CN" sz="1000" dirty="0" smtClean="0">
                <a:solidFill>
                  <a:srgbClr val="002060"/>
                </a:solidFill>
                <a:latin typeface="Calibri" pitchFamily="34" charset="0"/>
              </a:rPr>
              <a:t>1</a:t>
            </a:r>
            <a:r>
              <a:rPr lang="en-CA" altLang="zh-CN" sz="1000" dirty="0">
                <a:solidFill>
                  <a:srgbClr val="002060"/>
                </a:solidFill>
                <a:latin typeface="Calibri" pitchFamily="34" charset="0"/>
              </a:rPr>
              <a:t>. Garcia Rodriguez LA, Jick H. </a:t>
            </a:r>
            <a:r>
              <a:rPr lang="en-CA" altLang="zh-CN" sz="1000" i="1" dirty="0">
                <a:solidFill>
                  <a:srgbClr val="002060"/>
                </a:solidFill>
                <a:latin typeface="Calibri" pitchFamily="34" charset="0"/>
              </a:rPr>
              <a:t>Lancet </a:t>
            </a:r>
            <a:r>
              <a:rPr lang="en-CA" altLang="zh-CN" sz="1000" dirty="0">
                <a:solidFill>
                  <a:srgbClr val="002060"/>
                </a:solidFill>
                <a:latin typeface="Calibri" pitchFamily="34" charset="0"/>
              </a:rPr>
              <a:t>1994; 343(8900):769-72; 2. Gabriel SE </a:t>
            </a:r>
            <a:r>
              <a:rPr lang="en-CA" altLang="zh-CN" sz="1000" i="1" dirty="0">
                <a:solidFill>
                  <a:srgbClr val="002060"/>
                </a:solidFill>
                <a:latin typeface="Calibri" pitchFamily="34" charset="0"/>
              </a:rPr>
              <a:t>et al</a:t>
            </a:r>
            <a:r>
              <a:rPr lang="en-CA" altLang="zh-CN" sz="1000" dirty="0">
                <a:solidFill>
                  <a:srgbClr val="002060"/>
                </a:solidFill>
                <a:latin typeface="Calibri" pitchFamily="34" charset="0"/>
              </a:rPr>
              <a:t>. </a:t>
            </a:r>
            <a:r>
              <a:rPr lang="en-CA" altLang="zh-CN" sz="1000" i="1" dirty="0">
                <a:solidFill>
                  <a:srgbClr val="002060"/>
                </a:solidFill>
                <a:latin typeface="Calibri" pitchFamily="34" charset="0"/>
              </a:rPr>
              <a:t>Ann Intern Med </a:t>
            </a:r>
            <a:r>
              <a:rPr lang="en-CA" altLang="zh-CN" sz="1000" dirty="0">
                <a:solidFill>
                  <a:srgbClr val="002060"/>
                </a:solidFill>
                <a:latin typeface="Calibri" pitchFamily="34" charset="0"/>
              </a:rPr>
              <a:t>1991; 115(10):787-96; </a:t>
            </a:r>
            <a:br>
              <a:rPr lang="en-CA" altLang="zh-CN" sz="1000" dirty="0">
                <a:solidFill>
                  <a:srgbClr val="002060"/>
                </a:solidFill>
                <a:latin typeface="Calibri" pitchFamily="34" charset="0"/>
              </a:rPr>
            </a:br>
            <a:r>
              <a:rPr lang="en-CA" altLang="zh-CN" sz="1000" dirty="0">
                <a:solidFill>
                  <a:srgbClr val="002060"/>
                </a:solidFill>
                <a:latin typeface="Calibri" pitchFamily="34" charset="0"/>
              </a:rPr>
              <a:t>3. </a:t>
            </a:r>
            <a:r>
              <a:rPr lang="fr-FR" altLang="zh-CN" sz="1000" dirty="0">
                <a:solidFill>
                  <a:srgbClr val="002060"/>
                </a:solidFill>
                <a:latin typeface="Calibri" pitchFamily="34" charset="0"/>
              </a:rPr>
              <a:t>Bardou M. Barkun AN. </a:t>
            </a:r>
            <a:r>
              <a:rPr lang="fr-FR" altLang="zh-CN" sz="1000" i="1" dirty="0">
                <a:solidFill>
                  <a:srgbClr val="002060"/>
                </a:solidFill>
                <a:latin typeface="Calibri" pitchFamily="34" charset="0"/>
              </a:rPr>
              <a:t>Joint Bone Spine </a:t>
            </a:r>
            <a:r>
              <a:rPr lang="fr-FR" altLang="zh-CN" sz="1000" dirty="0">
                <a:solidFill>
                  <a:srgbClr val="002060"/>
                </a:solidFill>
                <a:latin typeface="Calibri" pitchFamily="34" charset="0"/>
              </a:rPr>
              <a:t>2010; 77(1):6-12; 4. Garcia </a:t>
            </a:r>
            <a:r>
              <a:rPr lang="da-DK" altLang="zh-CN" sz="1000" dirty="0">
                <a:solidFill>
                  <a:srgbClr val="002060"/>
                </a:solidFill>
                <a:latin typeface="Calibri" pitchFamily="34" charset="0"/>
              </a:rPr>
              <a:t>Rodríguez LA, Hernández-Díaz S.</a:t>
            </a:r>
            <a:r>
              <a:rPr lang="da-DK" altLang="zh-CN" sz="1000" i="1" dirty="0">
                <a:solidFill>
                  <a:srgbClr val="002060"/>
                </a:solidFill>
                <a:latin typeface="Calibri" pitchFamily="34" charset="0"/>
              </a:rPr>
              <a:t> Arthritis Res </a:t>
            </a:r>
            <a:r>
              <a:rPr lang="da-DK" altLang="zh-CN" sz="1000" dirty="0">
                <a:solidFill>
                  <a:srgbClr val="002060"/>
                </a:solidFill>
                <a:latin typeface="Calibri" pitchFamily="34" charset="0"/>
              </a:rPr>
              <a:t>2001; 3(2):98-101.</a:t>
            </a:r>
            <a:endParaRPr lang="en-CA" altLang="zh-CN" sz="1000" dirty="0">
              <a:solidFill>
                <a:srgbClr val="002060"/>
              </a:solidFill>
              <a:latin typeface="Calibri" pitchFamily="34" charset="0"/>
            </a:endParaRPr>
          </a:p>
        </p:txBody>
      </p:sp>
      <p:sp>
        <p:nvSpPr>
          <p:cNvPr id="111623" name="TextBox 2"/>
          <p:cNvSpPr txBox="1">
            <a:spLocks noChangeArrowheads="1"/>
          </p:cNvSpPr>
          <p:nvPr/>
        </p:nvSpPr>
        <p:spPr bwMode="auto">
          <a:xfrm>
            <a:off x="3894817" y="16287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4" name="TextBox 43"/>
          <p:cNvSpPr txBox="1">
            <a:spLocks noChangeArrowheads="1"/>
          </p:cNvSpPr>
          <p:nvPr/>
        </p:nvSpPr>
        <p:spPr bwMode="auto">
          <a:xfrm>
            <a:off x="3920217" y="1916113"/>
            <a:ext cx="255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5" name="TextBox 44"/>
          <p:cNvSpPr txBox="1">
            <a:spLocks noChangeArrowheads="1"/>
          </p:cNvSpPr>
          <p:nvPr/>
        </p:nvSpPr>
        <p:spPr bwMode="auto">
          <a:xfrm>
            <a:off x="3920217" y="22764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6" name="TextBox 45"/>
          <p:cNvSpPr txBox="1">
            <a:spLocks noChangeArrowheads="1"/>
          </p:cNvSpPr>
          <p:nvPr/>
        </p:nvSpPr>
        <p:spPr bwMode="auto">
          <a:xfrm>
            <a:off x="3920217" y="29670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7" name="TextBox 46"/>
          <p:cNvSpPr txBox="1">
            <a:spLocks noChangeArrowheads="1"/>
          </p:cNvSpPr>
          <p:nvPr/>
        </p:nvSpPr>
        <p:spPr bwMode="auto">
          <a:xfrm>
            <a:off x="3920217" y="42624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8" name="TextBox 47"/>
          <p:cNvSpPr txBox="1">
            <a:spLocks noChangeArrowheads="1"/>
          </p:cNvSpPr>
          <p:nvPr/>
        </p:nvSpPr>
        <p:spPr bwMode="auto">
          <a:xfrm>
            <a:off x="3967842" y="26368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2</a:t>
            </a:r>
          </a:p>
        </p:txBody>
      </p:sp>
      <p:sp>
        <p:nvSpPr>
          <p:cNvPr id="111629" name="TextBox 48"/>
          <p:cNvSpPr txBox="1">
            <a:spLocks noChangeArrowheads="1"/>
          </p:cNvSpPr>
          <p:nvPr/>
        </p:nvSpPr>
        <p:spPr bwMode="auto">
          <a:xfrm>
            <a:off x="3894817" y="32543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3</a:t>
            </a:r>
          </a:p>
        </p:txBody>
      </p:sp>
      <p:sp>
        <p:nvSpPr>
          <p:cNvPr id="111630" name="TextBox 49"/>
          <p:cNvSpPr txBox="1">
            <a:spLocks noChangeArrowheads="1"/>
          </p:cNvSpPr>
          <p:nvPr/>
        </p:nvSpPr>
        <p:spPr bwMode="auto">
          <a:xfrm>
            <a:off x="3918630" y="3902075"/>
            <a:ext cx="255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3</a:t>
            </a:r>
          </a:p>
        </p:txBody>
      </p:sp>
      <p:sp>
        <p:nvSpPr>
          <p:cNvPr id="111631" name="TextBox 50"/>
          <p:cNvSpPr txBox="1">
            <a:spLocks noChangeArrowheads="1"/>
          </p:cNvSpPr>
          <p:nvPr/>
        </p:nvSpPr>
        <p:spPr bwMode="auto">
          <a:xfrm>
            <a:off x="3928155" y="45513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3</a:t>
            </a:r>
          </a:p>
        </p:txBody>
      </p:sp>
      <p:sp>
        <p:nvSpPr>
          <p:cNvPr id="111632" name="TextBox 51"/>
          <p:cNvSpPr txBox="1">
            <a:spLocks noChangeArrowheads="1"/>
          </p:cNvSpPr>
          <p:nvPr/>
        </p:nvSpPr>
        <p:spPr bwMode="auto">
          <a:xfrm>
            <a:off x="3920217" y="35734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4</a:t>
            </a:r>
          </a:p>
        </p:txBody>
      </p:sp>
      <p:pic>
        <p:nvPicPr>
          <p:cNvPr id="3080" name="Picture 8"/>
          <p:cNvPicPr>
            <a:picLocks noChangeAspect="1" noChangeArrowheads="1"/>
          </p:cNvPicPr>
          <p:nvPr/>
        </p:nvPicPr>
        <p:blipFill>
          <a:blip r:embed="rId3" cstate="print"/>
          <a:srcRect/>
          <a:stretch>
            <a:fillRect/>
          </a:stretch>
        </p:blipFill>
        <p:spPr bwMode="auto">
          <a:xfrm>
            <a:off x="438150" y="1340768"/>
            <a:ext cx="8705850" cy="4067175"/>
          </a:xfrm>
          <a:prstGeom prst="rect">
            <a:avLst/>
          </a:prstGeom>
          <a:noFill/>
          <a:ln w="9525">
            <a:noFill/>
            <a:miter lim="800000"/>
            <a:headEnd/>
            <a:tailEnd/>
          </a:ln>
        </p:spPr>
      </p:pic>
      <p:sp>
        <p:nvSpPr>
          <p:cNvPr id="2" name="1 CuadroTexto"/>
          <p:cNvSpPr txBox="1"/>
          <p:nvPr/>
        </p:nvSpPr>
        <p:spPr>
          <a:xfrm>
            <a:off x="251520" y="1474886"/>
            <a:ext cx="2376264" cy="307777"/>
          </a:xfrm>
          <a:prstGeom prst="rect">
            <a:avLst/>
          </a:prstGeom>
          <a:solidFill>
            <a:schemeClr val="tx1"/>
          </a:solidFill>
        </p:spPr>
        <p:txBody>
          <a:bodyPr wrap="square" rtlCol="0">
            <a:spAutoFit/>
          </a:bodyPr>
          <a:lstStyle/>
          <a:p>
            <a:r>
              <a:rPr lang="es-MX" sz="1400" b="1" dirty="0" smtClean="0">
                <a:solidFill>
                  <a:schemeClr val="bg1"/>
                </a:solidFill>
              </a:rPr>
              <a:t>Antecedentes de hemorragia</a:t>
            </a:r>
            <a:endParaRPr lang="es-MX" sz="1400" b="1" dirty="0">
              <a:solidFill>
                <a:schemeClr val="bg1"/>
              </a:solidFill>
            </a:endParaRPr>
          </a:p>
        </p:txBody>
      </p:sp>
      <p:sp>
        <p:nvSpPr>
          <p:cNvPr id="3" name="2 CuadroTexto"/>
          <p:cNvSpPr txBox="1"/>
          <p:nvPr/>
        </p:nvSpPr>
        <p:spPr>
          <a:xfrm>
            <a:off x="3285381" y="2742556"/>
            <a:ext cx="770567" cy="369332"/>
          </a:xfrm>
          <a:prstGeom prst="rect">
            <a:avLst/>
          </a:prstGeom>
          <a:solidFill>
            <a:schemeClr val="tx1"/>
          </a:solidFill>
        </p:spPr>
        <p:txBody>
          <a:bodyPr wrap="square" rtlCol="0">
            <a:spAutoFit/>
          </a:bodyPr>
          <a:lstStyle/>
          <a:p>
            <a:r>
              <a:rPr lang="es-MX" dirty="0" smtClean="0">
                <a:solidFill>
                  <a:schemeClr val="bg1"/>
                </a:solidFill>
              </a:rPr>
              <a:t>AINES</a:t>
            </a:r>
            <a:endParaRPr lang="es-MX" dirty="0">
              <a:solidFill>
                <a:schemeClr val="bg1"/>
              </a:solidFill>
            </a:endParaRPr>
          </a:p>
        </p:txBody>
      </p:sp>
    </p:spTree>
    <p:extLst>
      <p:ext uri="{BB962C8B-B14F-4D97-AF65-F5344CB8AC3E}">
        <p14:creationId xmlns:p14="http://schemas.microsoft.com/office/powerpoint/2010/main" val="158739556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17523" y="245610"/>
            <a:ext cx="8507412" cy="1143000"/>
          </a:xfrm>
        </p:spPr>
        <p:txBody>
          <a:bodyPr vert="horz" lIns="91440" tIns="45720" rIns="91440" bIns="45720" rtlCol="0" anchor="ctr">
            <a:noAutofit/>
          </a:bodyPr>
          <a:lstStyle/>
          <a:p>
            <a:pPr eaLnBrk="1" hangingPunct="1">
              <a:lnSpc>
                <a:spcPct val="85000"/>
              </a:lnSpc>
            </a:pPr>
            <a:r>
              <a:rPr lang="es-MX" altLang="zh-CN" sz="3600" dirty="0" smtClean="0"/>
              <a:t>Directrices para el uso de </a:t>
            </a:r>
            <a:r>
              <a:rPr lang="es-MX" altLang="zh-CN" sz="3600" dirty="0" err="1" smtClean="0"/>
              <a:t>AINESne</a:t>
            </a:r>
            <a:r>
              <a:rPr lang="es-MX" altLang="zh-CN" sz="3600" dirty="0" smtClean="0"/>
              <a:t>/</a:t>
            </a:r>
            <a:r>
              <a:rPr lang="es-MX" altLang="zh-CN" sz="3600" dirty="0" err="1" smtClean="0"/>
              <a:t>coxibs</a:t>
            </a:r>
            <a:r>
              <a:rPr lang="es-MX" altLang="zh-CN" sz="3600" dirty="0" smtClean="0"/>
              <a:t> basadas en el riesgo gastrointestinal y uso de ASA</a:t>
            </a:r>
            <a:endParaRPr lang="es-MX" altLang="zh-CN" sz="3600" dirty="0"/>
          </a:p>
        </p:txBody>
      </p:sp>
      <p:graphicFrame>
        <p:nvGraphicFramePr>
          <p:cNvPr id="689178" name="Group 26"/>
          <p:cNvGraphicFramePr>
            <a:graphicFrameLocks noGrp="1"/>
          </p:cNvGraphicFramePr>
          <p:nvPr>
            <p:extLst>
              <p:ext uri="{D42A27DB-BD31-4B8C-83A1-F6EECF244321}">
                <p14:modId xmlns:p14="http://schemas.microsoft.com/office/powerpoint/2010/main" val="468494821"/>
              </p:ext>
            </p:extLst>
          </p:nvPr>
        </p:nvGraphicFramePr>
        <p:xfrm>
          <a:off x="900113" y="2205038"/>
          <a:ext cx="7413624" cy="2614880"/>
        </p:xfrm>
        <a:graphic>
          <a:graphicData uri="http://schemas.openxmlformats.org/drawingml/2006/table">
            <a:tbl>
              <a:tblPr/>
              <a:tblGrid>
                <a:gridCol w="1653858"/>
                <a:gridCol w="2879883"/>
                <a:gridCol w="2879883"/>
              </a:tblGrid>
              <a:tr h="475366">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n-US" altLang="zh-CN" sz="2800" b="0" i="0" u="none" strike="noStrike" cap="none" normalizeH="0" baseline="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800" b="1" i="0" u="none" strike="noStrike" cap="none" normalizeH="0" baseline="0" noProof="0" dirty="0" smtClean="0">
                          <a:ln>
                            <a:noFill/>
                          </a:ln>
                          <a:solidFill>
                            <a:schemeClr val="bg1"/>
                          </a:solidFill>
                          <a:effectLst/>
                          <a:latin typeface="+mn-lt"/>
                          <a:ea typeface="宋体" pitchFamily="2" charset="-122"/>
                        </a:rPr>
                        <a:t>Riesgo Gastrointestinal</a:t>
                      </a: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6FCF"/>
                    </a:solidFill>
                  </a:tcPr>
                </a:tc>
                <a:tc hMerge="1">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n-US" altLang="zh-CN" sz="2000" b="0" i="0" u="none" strike="noStrike" cap="none" normalizeH="0" baseline="0" dirty="0" smtClean="0">
                        <a:ln>
                          <a:noFill/>
                        </a:ln>
                        <a:solidFill>
                          <a:srgbClr val="002060"/>
                        </a:solidFill>
                        <a:effectLst/>
                        <a:latin typeface="Arial" pitchFamily="34" charset="0"/>
                        <a:ea typeface="宋体" pitchFamily="2" charset="-122"/>
                      </a:endParaRPr>
                    </a:p>
                  </a:txBody>
                  <a:tcPr marT="45706" marB="4570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20508">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n-US" altLang="zh-CN" sz="2400" b="0" i="0" u="none" strike="noStrike" cap="none" normalizeH="0" baseline="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1" i="0" u="none" strike="noStrike" cap="none" normalizeH="0" baseline="0" noProof="0" dirty="0" smtClean="0">
                          <a:ln>
                            <a:noFill/>
                          </a:ln>
                          <a:solidFill>
                            <a:schemeClr val="bg1"/>
                          </a:solidFill>
                          <a:effectLst/>
                          <a:latin typeface="+mn-lt"/>
                          <a:ea typeface="宋体" pitchFamily="2" charset="-122"/>
                        </a:rPr>
                        <a:t>No elevado</a:t>
                      </a: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6FCF"/>
                    </a:solidFill>
                  </a:tcPr>
                </a:tc>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1" i="0" u="none" strike="noStrike" cap="none" normalizeH="0" baseline="0" noProof="0" dirty="0" smtClean="0">
                          <a:ln>
                            <a:noFill/>
                          </a:ln>
                          <a:solidFill>
                            <a:schemeClr val="bg1"/>
                          </a:solidFill>
                          <a:effectLst/>
                          <a:latin typeface="+mn-lt"/>
                          <a:ea typeface="宋体" pitchFamily="2" charset="-122"/>
                        </a:rPr>
                        <a:t>Elevado</a:t>
                      </a: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6FCF"/>
                    </a:solidFill>
                  </a:tcPr>
                </a:tc>
              </a:tr>
              <a:tr h="859369">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n-CA" altLang="zh-CN" sz="2400" b="0" i="0" u="none" strike="noStrike" cap="none" normalizeH="0" baseline="0" dirty="0" smtClean="0">
                          <a:ln>
                            <a:noFill/>
                          </a:ln>
                          <a:solidFill>
                            <a:srgbClr val="002060"/>
                          </a:solidFill>
                          <a:effectLst/>
                          <a:latin typeface="+mn-lt"/>
                          <a:ea typeface="宋体" pitchFamily="2" charset="-122"/>
                        </a:rPr>
                        <a:t>Sin ASA</a:t>
                      </a:r>
                      <a:endParaRPr kumimoji="0" lang="en-US" altLang="zh-CN" sz="2400" b="0" i="0" u="none" strike="noStrike" cap="none" normalizeH="0" baseline="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err="1" smtClean="0">
                          <a:ln>
                            <a:noFill/>
                          </a:ln>
                          <a:solidFill>
                            <a:srgbClr val="002060"/>
                          </a:solidFill>
                          <a:effectLst/>
                          <a:latin typeface="+mn-lt"/>
                          <a:ea typeface="宋体" pitchFamily="2" charset="-122"/>
                        </a:rPr>
                        <a:t>AINESne</a:t>
                      </a:r>
                      <a:r>
                        <a:rPr kumimoji="0" lang="es-MX" altLang="zh-CN" sz="2400" b="0" i="0" u="none" strike="noStrike" cap="none" normalizeH="0" baseline="0" noProof="0" dirty="0" smtClean="0">
                          <a:ln>
                            <a:noFill/>
                          </a:ln>
                          <a:solidFill>
                            <a:srgbClr val="002060"/>
                          </a:solidFill>
                          <a:effectLst/>
                          <a:latin typeface="+mn-lt"/>
                          <a:ea typeface="宋体" pitchFamily="2" charset="-122"/>
                        </a:rPr>
                        <a:t> solo</a:t>
                      </a: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Coxib</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kern="1200" cap="none" spc="0" normalizeH="0" baseline="0" noProof="0" dirty="0" err="1" smtClean="0">
                          <a:ln>
                            <a:noFill/>
                          </a:ln>
                          <a:solidFill>
                            <a:srgbClr val="002060"/>
                          </a:solidFill>
                          <a:effectLst/>
                          <a:uLnTx/>
                          <a:uFillTx/>
                          <a:latin typeface="+mn-lt"/>
                          <a:ea typeface="宋体" pitchFamily="2" charset="-122"/>
                        </a:rPr>
                        <a:t>AINESne</a:t>
                      </a:r>
                      <a:r>
                        <a:rPr kumimoji="0" lang="es-MX" altLang="zh-CN" sz="2400" b="0" i="0" u="none" strike="noStrike" kern="1200" cap="none" spc="0" normalizeH="0" baseline="0" noProof="0" dirty="0" smtClean="0">
                          <a:ln>
                            <a:noFill/>
                          </a:ln>
                          <a:solidFill>
                            <a:srgbClr val="002060"/>
                          </a:solidFill>
                          <a:effectLst/>
                          <a:uLnTx/>
                          <a:uFillTx/>
                          <a:latin typeface="+mn-lt"/>
                          <a:ea typeface="宋体" pitchFamily="2" charset="-122"/>
                        </a:rPr>
                        <a:t> </a:t>
                      </a:r>
                      <a:r>
                        <a:rPr kumimoji="0" lang="es-MX" altLang="zh-CN" sz="2400" b="0" i="0" u="none" strike="noStrike" cap="none" normalizeH="0" baseline="0" noProof="0" dirty="0" smtClean="0">
                          <a:ln>
                            <a:noFill/>
                          </a:ln>
                          <a:solidFill>
                            <a:srgbClr val="002060"/>
                          </a:solidFill>
                          <a:effectLst/>
                          <a:latin typeface="+mn-lt"/>
                          <a:ea typeface="宋体" pitchFamily="2" charset="-122"/>
                        </a:rPr>
                        <a:t>+ PPI</a:t>
                      </a: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2FC"/>
                    </a:solidFill>
                  </a:tcPr>
                </a:tc>
              </a:tr>
              <a:tr h="859369">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n-CA" altLang="zh-CN" sz="2400" b="0" i="0" u="none" strike="noStrike" cap="none" normalizeH="0" baseline="0" dirty="0" smtClean="0">
                          <a:ln>
                            <a:noFill/>
                          </a:ln>
                          <a:solidFill>
                            <a:srgbClr val="002060"/>
                          </a:solidFill>
                          <a:effectLst/>
                          <a:latin typeface="+mn-lt"/>
                          <a:ea typeface="宋体" pitchFamily="2" charset="-122"/>
                        </a:rPr>
                        <a:t>Con ASA</a:t>
                      </a:r>
                      <a:endParaRPr kumimoji="0" lang="en-US" altLang="zh-CN" sz="2400" b="0" i="0" u="none" strike="noStrike" cap="none" normalizeH="0" baseline="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AA9F5"/>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defRPr/>
                      </a:pPr>
                      <a:r>
                        <a:rPr kumimoji="0" lang="es-MX" altLang="zh-CN" sz="2400" b="0" i="0" u="none" strike="noStrike" kern="1200" cap="none" normalizeH="0" baseline="0" noProof="0" dirty="0" smtClean="0">
                          <a:ln>
                            <a:noFill/>
                          </a:ln>
                          <a:solidFill>
                            <a:srgbClr val="002060"/>
                          </a:solidFill>
                          <a:effectLst/>
                          <a:latin typeface="+mn-lt"/>
                          <a:ea typeface="宋体" pitchFamily="2" charset="-122"/>
                          <a:cs typeface="+mn-cs"/>
                        </a:rPr>
                        <a:t>Coxib </a:t>
                      </a:r>
                      <a:r>
                        <a:rPr kumimoji="0" lang="es-MX" altLang="zh-CN" sz="2400" b="0" i="0" u="none" strike="noStrike" cap="none" normalizeH="0" baseline="0" noProof="0" dirty="0" smtClean="0">
                          <a:ln>
                            <a:noFill/>
                          </a:ln>
                          <a:solidFill>
                            <a:srgbClr val="002060"/>
                          </a:solidFill>
                          <a:effectLst/>
                          <a:latin typeface="+mn-lt"/>
                          <a:ea typeface="宋体" pitchFamily="2" charset="-122"/>
                        </a:rPr>
                        <a:t>+ PPI</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kern="1200" cap="none" spc="0" normalizeH="0" baseline="0" noProof="0" dirty="0" err="1" smtClean="0">
                          <a:ln>
                            <a:noFill/>
                          </a:ln>
                          <a:solidFill>
                            <a:srgbClr val="002060"/>
                          </a:solidFill>
                          <a:effectLst/>
                          <a:uLnTx/>
                          <a:uFillTx/>
                          <a:latin typeface="+mn-lt"/>
                          <a:ea typeface="宋体" pitchFamily="2" charset="-122"/>
                        </a:rPr>
                        <a:t>AINESne</a:t>
                      </a:r>
                      <a:r>
                        <a:rPr kumimoji="0" lang="es-MX" altLang="zh-CN" sz="2400" b="0" i="0" u="none" strike="noStrike" kern="1200" cap="none" spc="0" normalizeH="0" baseline="0" noProof="0" dirty="0" smtClean="0">
                          <a:ln>
                            <a:noFill/>
                          </a:ln>
                          <a:solidFill>
                            <a:srgbClr val="002060"/>
                          </a:solidFill>
                          <a:effectLst/>
                          <a:uLnTx/>
                          <a:uFillTx/>
                          <a:latin typeface="+mn-lt"/>
                          <a:ea typeface="宋体" pitchFamily="2" charset="-122"/>
                        </a:rPr>
                        <a:t> </a:t>
                      </a:r>
                      <a:r>
                        <a:rPr kumimoji="0" lang="es-MX" altLang="zh-CN" sz="2400" b="0" i="0" u="none" strike="noStrike" cap="none" normalizeH="0" baseline="0" noProof="0" dirty="0" smtClean="0">
                          <a:ln>
                            <a:noFill/>
                          </a:ln>
                          <a:solidFill>
                            <a:srgbClr val="002060"/>
                          </a:solidFill>
                          <a:effectLst/>
                          <a:latin typeface="+mn-lt"/>
                          <a:ea typeface="宋体" pitchFamily="2" charset="-122"/>
                        </a:rPr>
                        <a:t>+ PPI</a:t>
                      </a: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AA9F5"/>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defRPr/>
                      </a:pPr>
                      <a:r>
                        <a:rPr kumimoji="0" lang="es-MX" altLang="zh-CN" sz="2400" b="0" i="0" u="none" strike="noStrike" kern="1200" cap="none" normalizeH="0" baseline="0" noProof="0" dirty="0" err="1" smtClean="0">
                          <a:ln>
                            <a:noFill/>
                          </a:ln>
                          <a:solidFill>
                            <a:srgbClr val="002060"/>
                          </a:solidFill>
                          <a:effectLst/>
                          <a:latin typeface="+mn-lt"/>
                          <a:ea typeface="宋体" pitchFamily="2" charset="-122"/>
                          <a:cs typeface="+mn-cs"/>
                        </a:rPr>
                        <a:t>Coxib</a:t>
                      </a:r>
                      <a:r>
                        <a:rPr kumimoji="0" lang="es-MX" altLang="zh-CN" sz="2400" b="0" i="0" u="none" strike="noStrike" cap="none" normalizeH="0" baseline="0" noProof="0" dirty="0" smtClean="0">
                          <a:ln>
                            <a:noFill/>
                          </a:ln>
                          <a:solidFill>
                            <a:srgbClr val="002060"/>
                          </a:solidFill>
                          <a:effectLst/>
                          <a:latin typeface="+mn-lt"/>
                          <a:ea typeface="宋体" pitchFamily="2" charset="-122"/>
                        </a:rPr>
                        <a:t> + PPI</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kern="1200" cap="none" spc="0" normalizeH="0" baseline="0" noProof="0" dirty="0" err="1" smtClean="0">
                          <a:ln>
                            <a:noFill/>
                          </a:ln>
                          <a:solidFill>
                            <a:srgbClr val="002060"/>
                          </a:solidFill>
                          <a:effectLst/>
                          <a:uLnTx/>
                          <a:uFillTx/>
                          <a:latin typeface="+mn-lt"/>
                          <a:ea typeface="宋体" pitchFamily="2" charset="-122"/>
                        </a:rPr>
                        <a:t>AINESne</a:t>
                      </a:r>
                      <a:r>
                        <a:rPr kumimoji="0" lang="es-MX" altLang="zh-CN" sz="2400" b="0" i="0" u="none" strike="noStrike" kern="1200" cap="none" spc="0" normalizeH="0" baseline="0" noProof="0" dirty="0" smtClean="0">
                          <a:ln>
                            <a:noFill/>
                          </a:ln>
                          <a:solidFill>
                            <a:srgbClr val="002060"/>
                          </a:solidFill>
                          <a:effectLst/>
                          <a:uLnTx/>
                          <a:uFillTx/>
                          <a:latin typeface="+mn-lt"/>
                          <a:ea typeface="宋体" pitchFamily="2" charset="-122"/>
                        </a:rPr>
                        <a:t> </a:t>
                      </a:r>
                      <a:r>
                        <a:rPr kumimoji="0" lang="es-MX" altLang="zh-CN" sz="2400" b="0" i="0" u="none" strike="noStrike" cap="none" normalizeH="0" baseline="0" noProof="0" dirty="0" smtClean="0">
                          <a:ln>
                            <a:noFill/>
                          </a:ln>
                          <a:solidFill>
                            <a:srgbClr val="002060"/>
                          </a:solidFill>
                          <a:effectLst/>
                          <a:latin typeface="+mn-lt"/>
                          <a:ea typeface="宋体" pitchFamily="2" charset="-122"/>
                        </a:rPr>
                        <a:t>+ PPI</a:t>
                      </a:r>
                    </a:p>
                  </a:txBody>
                  <a:tcPr marL="91436" marR="91436" marT="45682" marB="4568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AA9F5"/>
                    </a:solidFill>
                  </a:tcPr>
                </a:tc>
              </a:tr>
            </a:tbl>
          </a:graphicData>
        </a:graphic>
      </p:graphicFrame>
      <p:sp>
        <p:nvSpPr>
          <p:cNvPr id="150552" name="Text Box 22"/>
          <p:cNvSpPr txBox="1">
            <a:spLocks noChangeArrowheads="1"/>
          </p:cNvSpPr>
          <p:nvPr/>
        </p:nvSpPr>
        <p:spPr bwMode="auto">
          <a:xfrm>
            <a:off x="179512" y="5949280"/>
            <a:ext cx="7056437"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lnSpc>
                <a:spcPct val="80000"/>
              </a:lnSpc>
              <a:spcBef>
                <a:spcPct val="20000"/>
              </a:spcBef>
              <a:spcAft>
                <a:spcPct val="0"/>
              </a:spcAft>
            </a:pPr>
            <a:r>
              <a:rPr lang="es-MX" altLang="zh-CN" sz="1200" b="1" dirty="0" smtClean="0">
                <a:solidFill>
                  <a:srgbClr val="002060"/>
                </a:solidFill>
                <a:latin typeface="Calibri" pitchFamily="34" charset="0"/>
              </a:rPr>
              <a:t>ASA = ácido acetilsalicílico; c</a:t>
            </a:r>
            <a:r>
              <a:rPr lang="es-MX" sz="1200" b="1" dirty="0" smtClean="0">
                <a:solidFill>
                  <a:srgbClr val="002060"/>
                </a:solidFill>
                <a:latin typeface="Calibri" pitchFamily="34" charset="0"/>
              </a:rPr>
              <a:t>oxib = inhibidor específico de COX-2; </a:t>
            </a:r>
            <a:br>
              <a:rPr lang="es-MX" sz="1200" b="1" dirty="0" smtClean="0">
                <a:solidFill>
                  <a:srgbClr val="002060"/>
                </a:solidFill>
                <a:latin typeface="Calibri" pitchFamily="34" charset="0"/>
              </a:rPr>
            </a:br>
            <a:r>
              <a:rPr lang="es-MX" sz="1200" b="1" dirty="0" err="1">
                <a:solidFill>
                  <a:srgbClr val="002060"/>
                </a:solidFill>
                <a:latin typeface="Calibri" pitchFamily="34" charset="0"/>
              </a:rPr>
              <a:t>AINESne</a:t>
            </a:r>
            <a:r>
              <a:rPr lang="es-MX" sz="1200" b="1" dirty="0">
                <a:solidFill>
                  <a:srgbClr val="002060"/>
                </a:solidFill>
                <a:latin typeface="Calibri" pitchFamily="34" charset="0"/>
              </a:rPr>
              <a:t> </a:t>
            </a:r>
            <a:r>
              <a:rPr lang="es-MX" altLang="zh-CN" sz="1200" b="1" dirty="0" smtClean="0">
                <a:solidFill>
                  <a:srgbClr val="002060"/>
                </a:solidFill>
                <a:latin typeface="Calibri" pitchFamily="34" charset="0"/>
              </a:rPr>
              <a:t>= fármacos antiinflamatorios no esteroideos no específicos; PPI = inhibidor de la bomba de protones</a:t>
            </a:r>
          </a:p>
          <a:p>
            <a:pPr eaLnBrk="1" fontAlgn="base" hangingPunct="1">
              <a:lnSpc>
                <a:spcPct val="80000"/>
              </a:lnSpc>
              <a:spcBef>
                <a:spcPct val="20000"/>
              </a:spcBef>
              <a:spcAft>
                <a:spcPct val="0"/>
              </a:spcAft>
            </a:pPr>
            <a:r>
              <a:rPr lang="es-MX" altLang="zh-CN" sz="1000" dirty="0" smtClean="0">
                <a:solidFill>
                  <a:srgbClr val="002060"/>
                </a:solidFill>
                <a:latin typeface="Calibri" pitchFamily="34" charset="0"/>
              </a:rPr>
              <a:t>Tannenbaum H </a:t>
            </a:r>
            <a:r>
              <a:rPr lang="es-MX" altLang="zh-CN" sz="1000" i="1" dirty="0" smtClean="0">
                <a:solidFill>
                  <a:srgbClr val="002060"/>
                </a:solidFill>
                <a:latin typeface="Calibri" pitchFamily="34" charset="0"/>
              </a:rPr>
              <a:t>et al</a:t>
            </a:r>
            <a:r>
              <a:rPr lang="es-MX" altLang="zh-CN" sz="1000" dirty="0" smtClean="0">
                <a:solidFill>
                  <a:srgbClr val="002060"/>
                </a:solidFill>
                <a:latin typeface="Calibri" pitchFamily="34" charset="0"/>
              </a:rPr>
              <a:t>. </a:t>
            </a:r>
            <a:r>
              <a:rPr lang="es-MX" altLang="zh-CN" sz="1000" i="1" dirty="0" smtClean="0">
                <a:solidFill>
                  <a:srgbClr val="002060"/>
                </a:solidFill>
                <a:latin typeface="Calibri" pitchFamily="34" charset="0"/>
              </a:rPr>
              <a:t>J Rheumatol </a:t>
            </a:r>
            <a:r>
              <a:rPr lang="es-MX" altLang="zh-CN" sz="1000" dirty="0" smtClean="0">
                <a:solidFill>
                  <a:srgbClr val="002060"/>
                </a:solidFill>
                <a:latin typeface="Calibri" pitchFamily="34" charset="0"/>
              </a:rPr>
              <a:t>2006; 33(1):140-57.</a:t>
            </a:r>
          </a:p>
        </p:txBody>
      </p:sp>
    </p:spTree>
    <p:extLst>
      <p:ext uri="{BB962C8B-B14F-4D97-AF65-F5344CB8AC3E}">
        <p14:creationId xmlns:p14="http://schemas.microsoft.com/office/powerpoint/2010/main" val="240662993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12"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3" name="Picture 48" descr="Revision_06"/>
          <p:cNvPicPr>
            <a:picLocks noChangeAspect="1" noChangeArrowheads="1"/>
          </p:cNvPicPr>
          <p:nvPr/>
        </p:nvPicPr>
        <p:blipFill>
          <a:blip r:embed="rId4" cstate="print"/>
          <a:srcRect l="893" t="25626" r="1190" b="7396"/>
          <a:stretch>
            <a:fillRect/>
          </a:stretch>
        </p:blipFill>
        <p:spPr bwMode="auto">
          <a:xfrm>
            <a:off x="1187624" y="4797152"/>
            <a:ext cx="6789738" cy="1020762"/>
          </a:xfrm>
          <a:prstGeom prst="rect">
            <a:avLst/>
          </a:prstGeom>
          <a:solidFill>
            <a:schemeClr val="accent3"/>
          </a:solidFill>
          <a:ln w="9525">
            <a:noFill/>
            <a:miter lim="800000"/>
            <a:headEnd/>
            <a:tailEnd/>
          </a:ln>
        </p:spPr>
      </p:pic>
      <p:sp>
        <p:nvSpPr>
          <p:cNvPr id="14" name="Text Box 3"/>
          <p:cNvSpPr txBox="1">
            <a:spLocks noChangeArrowheads="1"/>
          </p:cNvSpPr>
          <p:nvPr/>
        </p:nvSpPr>
        <p:spPr bwMode="auto">
          <a:xfrm>
            <a:off x="2849563" y="5489575"/>
            <a:ext cx="2401887" cy="307777"/>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16" name="AutoShape 22"/>
          <p:cNvSpPr>
            <a:spLocks noChangeArrowheads="1"/>
          </p:cNvSpPr>
          <p:nvPr/>
        </p:nvSpPr>
        <p:spPr bwMode="auto">
          <a:xfrm rot="19768217" flipV="1">
            <a:off x="1065213" y="5675313"/>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endParaRPr>
          </a:p>
        </p:txBody>
      </p:sp>
      <p:sp>
        <p:nvSpPr>
          <p:cNvPr id="17" name="AutoShape 23"/>
          <p:cNvSpPr>
            <a:spLocks noChangeArrowheads="1"/>
          </p:cNvSpPr>
          <p:nvPr/>
        </p:nvSpPr>
        <p:spPr bwMode="auto">
          <a:xfrm rot="3196011" flipV="1">
            <a:off x="1047750" y="461962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18" name="AutoShape 24"/>
          <p:cNvSpPr>
            <a:spLocks noChangeArrowheads="1"/>
          </p:cNvSpPr>
          <p:nvPr/>
        </p:nvSpPr>
        <p:spPr bwMode="auto">
          <a:xfrm rot="19678889">
            <a:off x="908049" y="5304302"/>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endParaRPr>
          </a:p>
        </p:txBody>
      </p:sp>
      <p:sp>
        <p:nvSpPr>
          <p:cNvPr id="19" name="Text Box 25"/>
          <p:cNvSpPr txBox="1">
            <a:spLocks noChangeArrowheads="1"/>
          </p:cNvSpPr>
          <p:nvPr/>
        </p:nvSpPr>
        <p:spPr bwMode="auto">
          <a:xfrm>
            <a:off x="4224430" y="4229100"/>
            <a:ext cx="2597058" cy="369332"/>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rPr>
              <a:t>Modulación descendente</a:t>
            </a:r>
            <a:endParaRPr lang="es-MX" b="1" dirty="0">
              <a:solidFill>
                <a:srgbClr val="FF99CC"/>
              </a:solidFill>
            </a:endParaRPr>
          </a:p>
        </p:txBody>
      </p:sp>
      <p:sp>
        <p:nvSpPr>
          <p:cNvPr id="22" name="Text Box 26"/>
          <p:cNvSpPr txBox="1">
            <a:spLocks noChangeArrowheads="1"/>
          </p:cNvSpPr>
          <p:nvPr/>
        </p:nvSpPr>
        <p:spPr bwMode="auto">
          <a:xfrm>
            <a:off x="7232650" y="4229100"/>
            <a:ext cx="2072106"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Entrada ascendente</a:t>
            </a:r>
            <a:endParaRPr lang="es-MX" b="1" dirty="0">
              <a:solidFill>
                <a:srgbClr val="FF99CC"/>
              </a:solidFill>
            </a:endParaRPr>
          </a:p>
        </p:txBody>
      </p:sp>
      <p:sp>
        <p:nvSpPr>
          <p:cNvPr id="23" name="Text Box 29"/>
          <p:cNvSpPr txBox="1">
            <a:spLocks noChangeArrowheads="1"/>
          </p:cNvSpPr>
          <p:nvPr/>
        </p:nvSpPr>
        <p:spPr bwMode="auto">
          <a:xfrm>
            <a:off x="6319838" y="5730875"/>
            <a:ext cx="1369286"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 </a:t>
            </a:r>
            <a:endParaRPr lang="es-MX" sz="1400" b="1" dirty="0">
              <a:solidFill>
                <a:srgbClr val="FFFFFF"/>
              </a:solidFill>
            </a:endParaRPr>
          </a:p>
        </p:txBody>
      </p:sp>
      <p:sp>
        <p:nvSpPr>
          <p:cNvPr id="24"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5"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6"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7"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8"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9"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30"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3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3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3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34"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35"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36" name="TextBox 35"/>
          <p:cNvSpPr txBox="1"/>
          <p:nvPr/>
        </p:nvSpPr>
        <p:spPr>
          <a:xfrm>
            <a:off x="1331640" y="4509120"/>
            <a:ext cx="1440160" cy="369332"/>
          </a:xfrm>
          <a:prstGeom prst="rect">
            <a:avLst/>
          </a:prstGeom>
          <a:noFill/>
        </p:spPr>
        <p:txBody>
          <a:bodyPr wrap="square" rtlCol="0">
            <a:spAutoFit/>
          </a:bodyPr>
          <a:lstStyle/>
          <a:p>
            <a:r>
              <a:rPr lang="es-MX" b="1" dirty="0" smtClean="0">
                <a:solidFill>
                  <a:srgbClr val="FF99CC"/>
                </a:solidFill>
              </a:rPr>
              <a:t>Transduction</a:t>
            </a:r>
            <a:endParaRPr lang="es-MX" b="1" dirty="0">
              <a:solidFill>
                <a:srgbClr val="FF99CC"/>
              </a:solidFill>
            </a:endParaRPr>
          </a:p>
        </p:txBody>
      </p:sp>
      <p:sp>
        <p:nvSpPr>
          <p:cNvPr id="37" name="Freeform 36"/>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black"/>
              </a:solidFill>
            </a:endParaRPr>
          </a:p>
        </p:txBody>
      </p:sp>
      <p:sp>
        <p:nvSpPr>
          <p:cNvPr id="38" name="TextBox 37"/>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39" name="TextBox 38"/>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 </a:t>
            </a:r>
            <a:endParaRPr lang="es-MX" sz="1400" b="1" dirty="0">
              <a:solidFill>
                <a:prstClr val="white"/>
              </a:solidFill>
            </a:endParaRPr>
          </a:p>
        </p:txBody>
      </p:sp>
      <p:sp>
        <p:nvSpPr>
          <p:cNvPr id="40" name="Freeform 39"/>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black"/>
              </a:solidFill>
            </a:endParaRPr>
          </a:p>
        </p:txBody>
      </p:sp>
      <p:sp>
        <p:nvSpPr>
          <p:cNvPr id="41" name="Freeform 40"/>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black"/>
              </a:solidFill>
            </a:endParaRPr>
          </a:p>
        </p:txBody>
      </p:sp>
      <p:sp>
        <p:nvSpPr>
          <p:cNvPr id="42" name="Freeform 41"/>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black"/>
              </a:solidFill>
            </a:endParaRPr>
          </a:p>
        </p:txBody>
      </p:sp>
      <p:sp>
        <p:nvSpPr>
          <p:cNvPr id="43" name="AutoShape 23"/>
          <p:cNvSpPr>
            <a:spLocks noChangeArrowheads="1"/>
          </p:cNvSpPr>
          <p:nvPr/>
        </p:nvSpPr>
        <p:spPr bwMode="auto">
          <a:xfrm rot="322006" flipV="1">
            <a:off x="906837" y="4896784"/>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pic>
        <p:nvPicPr>
          <p:cNvPr id="44"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74688" y="4041068"/>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802" y="4614716"/>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300" y="5202237"/>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16" y="5633357"/>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26"/>
          <p:cNvSpPr txBox="1">
            <a:spLocks noChangeArrowheads="1"/>
          </p:cNvSpPr>
          <p:nvPr/>
        </p:nvSpPr>
        <p:spPr bwMode="auto">
          <a:xfrm>
            <a:off x="7595964" y="2507347"/>
            <a:ext cx="1232453"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Percepción</a:t>
            </a:r>
            <a:endParaRPr lang="es-MX" b="1" dirty="0">
              <a:solidFill>
                <a:srgbClr val="FF99CC"/>
              </a:solidFill>
            </a:endParaRPr>
          </a:p>
        </p:txBody>
      </p:sp>
      <p:sp>
        <p:nvSpPr>
          <p:cNvPr id="859137" name="Rectangle 2"/>
          <p:cNvSpPr>
            <a:spLocks noGrp="1" noChangeArrowheads="1"/>
          </p:cNvSpPr>
          <p:nvPr>
            <p:ph type="title"/>
          </p:nvPr>
        </p:nvSpPr>
        <p:spPr/>
        <p:txBody>
          <a:bodyPr vert="horz" lIns="91440" tIns="45720" rIns="91440" bIns="45720" rtlCol="0" anchor="ctr">
            <a:normAutofit/>
          </a:bodyPr>
          <a:lstStyle/>
          <a:p>
            <a:pPr>
              <a:lnSpc>
                <a:spcPct val="85000"/>
              </a:lnSpc>
            </a:pPr>
            <a:r>
              <a:rPr lang="es-MX" dirty="0" smtClean="0"/>
              <a:t>¿Cómo afectan los opioides al dolor?</a:t>
            </a:r>
            <a:endParaRPr lang="es-MX" dirty="0"/>
          </a:p>
        </p:txBody>
      </p:sp>
      <p:sp>
        <p:nvSpPr>
          <p:cNvPr id="49" name="Content Placeholder 1"/>
          <p:cNvSpPr>
            <a:spLocks noGrp="1"/>
          </p:cNvSpPr>
          <p:nvPr>
            <p:ph sz="half" idx="4294967295"/>
          </p:nvPr>
        </p:nvSpPr>
        <p:spPr>
          <a:xfrm>
            <a:off x="406392" y="1660525"/>
            <a:ext cx="5734050" cy="3262313"/>
          </a:xfrm>
        </p:spPr>
        <p:txBody>
          <a:bodyPr>
            <a:noAutofit/>
          </a:bodyPr>
          <a:lstStyle/>
          <a:p>
            <a:pPr marL="177800" indent="-165100" defTabSz="815975" eaLnBrk="0" hangingPunct="0">
              <a:buNone/>
              <a:defRPr/>
            </a:pPr>
            <a:r>
              <a:rPr lang="es-MX" sz="2000" dirty="0" smtClean="0">
                <a:solidFill>
                  <a:schemeClr val="bg1"/>
                </a:solidFill>
              </a:rPr>
              <a:t>Modifican la percepción, modulan la transmisión y afectan  la  transducción mediante:</a:t>
            </a:r>
          </a:p>
          <a:p>
            <a:pPr marL="177800" indent="-165100" defTabSz="815975" eaLnBrk="0" hangingPunct="0">
              <a:buClr>
                <a:schemeClr val="accent1"/>
              </a:buClr>
              <a:defRPr/>
            </a:pPr>
            <a:r>
              <a:rPr lang="es-MX" sz="1800" kern="0" dirty="0" smtClean="0">
                <a:solidFill>
                  <a:schemeClr val="bg1"/>
                </a:solidFill>
              </a:rPr>
              <a:t>La alteración de la actividad del sistema límbico; </a:t>
            </a:r>
            <a:br>
              <a:rPr lang="es-MX" sz="1800" kern="0" dirty="0" smtClean="0">
                <a:solidFill>
                  <a:schemeClr val="bg1"/>
                </a:solidFill>
              </a:rPr>
            </a:br>
            <a:r>
              <a:rPr lang="es-MX" sz="1800" kern="0" dirty="0" smtClean="0">
                <a:solidFill>
                  <a:schemeClr val="bg1"/>
                </a:solidFill>
              </a:rPr>
              <a:t>modifican los aspectos sensoriales y afectivos del dolor</a:t>
            </a:r>
          </a:p>
          <a:p>
            <a:pPr marL="177800" indent="-165100" defTabSz="815975" eaLnBrk="0" hangingPunct="0">
              <a:buClr>
                <a:schemeClr val="accent1"/>
              </a:buClr>
              <a:defRPr/>
            </a:pPr>
            <a:r>
              <a:rPr lang="es-MX" sz="1800" kern="0" dirty="0" smtClean="0">
                <a:solidFill>
                  <a:schemeClr val="bg1"/>
                </a:solidFill>
              </a:rPr>
              <a:t>La activación de las vías descendentes que modulan la transmisión en la médula espinal</a:t>
            </a:r>
          </a:p>
          <a:p>
            <a:pPr marL="177800" indent="-165100" defTabSz="815975" eaLnBrk="0" hangingPunct="0">
              <a:buClr>
                <a:schemeClr val="accent1"/>
              </a:buClr>
              <a:defRPr/>
            </a:pPr>
            <a:r>
              <a:rPr lang="es-MX" sz="1800" kern="0" dirty="0" smtClean="0">
                <a:solidFill>
                  <a:schemeClr val="bg1"/>
                </a:solidFill>
              </a:rPr>
              <a:t>Afectando la transducción de los estímulos dolorosos a impulsos nerviosos</a:t>
            </a:r>
            <a:endParaRPr lang="es-MX" sz="1800" kern="0" dirty="0">
              <a:solidFill>
                <a:schemeClr val="bg1"/>
              </a:solidFill>
            </a:endParaRPr>
          </a:p>
        </p:txBody>
      </p:sp>
      <p:cxnSp>
        <p:nvCxnSpPr>
          <p:cNvPr id="7" name="Straight Arrow Connector 6"/>
          <p:cNvCxnSpPr/>
          <p:nvPr/>
        </p:nvCxnSpPr>
        <p:spPr>
          <a:xfrm>
            <a:off x="1850887" y="4109980"/>
            <a:ext cx="72008" cy="471773"/>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76056" y="3140968"/>
            <a:ext cx="1642034" cy="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635896" y="2312877"/>
            <a:ext cx="3082194" cy="19447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59138" name="Text Box 16"/>
          <p:cNvSpPr txBox="1">
            <a:spLocks noChangeArrowheads="1"/>
          </p:cNvSpPr>
          <p:nvPr/>
        </p:nvSpPr>
        <p:spPr bwMode="auto">
          <a:xfrm>
            <a:off x="208699" y="6501831"/>
            <a:ext cx="8528050" cy="307777"/>
          </a:xfrm>
          <a:prstGeom prst="rect">
            <a:avLst/>
          </a:prstGeom>
          <a:noFill/>
          <a:ln w="9525">
            <a:noFill/>
            <a:miter lim="800000"/>
            <a:headEnd/>
            <a:tailEnd/>
          </a:ln>
        </p:spPr>
        <p:txBody>
          <a:bodyPr lIns="0" tIns="0" rIns="0" bIns="0" anchor="b">
            <a:spAutoFit/>
          </a:bodyPr>
          <a:lstStyle/>
          <a:p>
            <a:r>
              <a:rPr lang="es-MX" sz="1000" dirty="0" smtClean="0">
                <a:solidFill>
                  <a:prstClr val="white"/>
                </a:solidFill>
              </a:rPr>
              <a:t>Reisine T, Pasternak G. In: Hardman JG </a:t>
            </a:r>
            <a:r>
              <a:rPr lang="es-MX" sz="1000" i="1" dirty="0" smtClean="0">
                <a:solidFill>
                  <a:prstClr val="white"/>
                </a:solidFill>
              </a:rPr>
              <a:t>et al </a:t>
            </a:r>
            <a:r>
              <a:rPr lang="es-MX" sz="1000" dirty="0" smtClean="0">
                <a:solidFill>
                  <a:prstClr val="white"/>
                </a:solidFill>
              </a:rPr>
              <a:t>(eds). </a:t>
            </a:r>
            <a:r>
              <a:rPr lang="es-MX" sz="1000" i="1" dirty="0" smtClean="0">
                <a:solidFill>
                  <a:prstClr val="white"/>
                </a:solidFill>
              </a:rPr>
              <a:t>Goodman and Gilman’s: The Pharmacological Basics of Therapeutics.</a:t>
            </a:r>
            <a:r>
              <a:rPr lang="es-MX" sz="1000" dirty="0" smtClean="0">
                <a:solidFill>
                  <a:prstClr val="white"/>
                </a:solidFill>
              </a:rPr>
              <a:t> 9th ed. McGraw-Hill; New York, NY: 1996; </a:t>
            </a:r>
            <a:br>
              <a:rPr lang="es-MX" sz="1000" dirty="0" smtClean="0">
                <a:solidFill>
                  <a:prstClr val="white"/>
                </a:solidFill>
              </a:rPr>
            </a:br>
            <a:r>
              <a:rPr lang="es-MX" sz="1000" dirty="0" smtClean="0">
                <a:solidFill>
                  <a:prstClr val="white"/>
                </a:solidFill>
              </a:rPr>
              <a:t>Scholz J, Woolf  CJ. </a:t>
            </a:r>
            <a:r>
              <a:rPr lang="es-MX" sz="1000" i="1" dirty="0" smtClean="0">
                <a:solidFill>
                  <a:prstClr val="white"/>
                </a:solidFill>
              </a:rPr>
              <a:t>Nat Neurosci </a:t>
            </a:r>
            <a:r>
              <a:rPr lang="es-MX" sz="1000" dirty="0" smtClean="0">
                <a:solidFill>
                  <a:prstClr val="white"/>
                </a:solidFill>
              </a:rPr>
              <a:t>2002; 5(Suppl):1062-7; Trescot AM </a:t>
            </a:r>
            <a:r>
              <a:rPr lang="es-MX" sz="1000" i="1" dirty="0" smtClean="0">
                <a:solidFill>
                  <a:prstClr val="white"/>
                </a:solidFill>
              </a:rPr>
              <a:t>et al. Pain Physician </a:t>
            </a:r>
            <a:r>
              <a:rPr lang="es-MX" sz="1000" dirty="0" smtClean="0">
                <a:solidFill>
                  <a:prstClr val="white"/>
                </a:solidFill>
              </a:rPr>
              <a:t>2008; 11(2 Suppl):S133-53.</a:t>
            </a:r>
            <a:endParaRPr lang="es-MX" sz="1000" dirty="0">
              <a:solidFill>
                <a:prstClr val="white"/>
              </a:solidFill>
            </a:endParaRPr>
          </a:p>
        </p:txBody>
      </p:sp>
      <p:sp>
        <p:nvSpPr>
          <p:cNvPr id="53"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dirty="0" smtClean="0">
                <a:solidFill>
                  <a:prstClr val="white"/>
                </a:solidFill>
              </a:rPr>
              <a:t/>
            </a:r>
            <a:br>
              <a:rPr lang="es-MX" dirty="0" smtClean="0">
                <a:solidFill>
                  <a:prstClr val="white"/>
                </a:solidFill>
              </a:rPr>
            </a:br>
            <a:fld id="{903B8EED-60FF-4798-B00A-5F8F0039E366}" type="slidenum">
              <a:rPr lang="es-MX" smtClean="0">
                <a:solidFill>
                  <a:prstClr val="white"/>
                </a:solidFill>
              </a:rPr>
              <a:pPr>
                <a:defRPr/>
              </a:pPr>
              <a:t>47</a:t>
            </a:fld>
            <a:endParaRPr lang="es-MX" dirty="0">
              <a:solidFill>
                <a:prstClr val="white"/>
              </a:solidFill>
            </a:endParaRPr>
          </a:p>
        </p:txBody>
      </p:sp>
    </p:spTree>
    <p:extLst>
      <p:ext uri="{BB962C8B-B14F-4D97-AF65-F5344CB8AC3E}">
        <p14:creationId xmlns:p14="http://schemas.microsoft.com/office/powerpoint/2010/main" val="143385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348880"/>
            <a:ext cx="7992888" cy="295232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t>¿Qué efectos colaterales potenciales discute con sus pacientes a los cuales ha considerado recetar un opioide?</a:t>
            </a:r>
            <a:endParaRPr lang="es-MX" sz="3600" dirty="0"/>
          </a:p>
        </p:txBody>
      </p:sp>
      <p:sp>
        <p:nvSpPr>
          <p:cNvPr id="4" name="Title 3"/>
          <p:cNvSpPr>
            <a:spLocks noGrp="1"/>
          </p:cNvSpPr>
          <p:nvPr>
            <p:ph type="title"/>
          </p:nvPr>
        </p:nvSpPr>
        <p:spPr/>
        <p:txBody>
          <a:bodyPr>
            <a:normAutofit/>
          </a:bodyPr>
          <a:lstStyle/>
          <a:p>
            <a:r>
              <a:rPr lang="es-MX" dirty="0" smtClean="0"/>
              <a:t>Pregunta para la discusión</a:t>
            </a:r>
            <a:endParaRPr lang="es-MX"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48</a:t>
            </a:fld>
            <a:endParaRPr lang="en-CA" dirty="0">
              <a:solidFill>
                <a:schemeClr val="bg1"/>
              </a:solidFill>
            </a:endParaRPr>
          </a:p>
        </p:txBody>
      </p:sp>
    </p:spTree>
    <p:extLst>
      <p:ext uri="{BB962C8B-B14F-4D97-AF65-F5344CB8AC3E}">
        <p14:creationId xmlns:p14="http://schemas.microsoft.com/office/powerpoint/2010/main" val="155148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355432"/>
            <a:ext cx="8229600" cy="1143000"/>
          </a:xfrm>
        </p:spPr>
        <p:txBody>
          <a:bodyPr vert="horz" lIns="91440" tIns="45720" rIns="91440" bIns="45720" rtlCol="0" anchor="ctr">
            <a:noAutofit/>
          </a:bodyPr>
          <a:lstStyle/>
          <a:p>
            <a:pPr eaLnBrk="1" hangingPunct="1">
              <a:lnSpc>
                <a:spcPct val="85000"/>
              </a:lnSpc>
            </a:pPr>
            <a:r>
              <a:rPr lang="es-MX" altLang="en-US" dirty="0" smtClean="0"/>
              <a:t>Efectos adversos de los opioides</a:t>
            </a:r>
            <a:endParaRPr lang="es-MX" dirty="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636373324"/>
              </p:ext>
            </p:extLst>
          </p:nvPr>
        </p:nvGraphicFramePr>
        <p:xfrm>
          <a:off x="395288" y="1773238"/>
          <a:ext cx="8442325" cy="4063166"/>
        </p:xfrm>
        <a:graphic>
          <a:graphicData uri="http://schemas.openxmlformats.org/drawingml/2006/table">
            <a:tbl>
              <a:tblPr firstRow="1" bandRow="1">
                <a:tableStyleId>{5C22544A-7EE6-4342-B048-85BDC9FD1C3A}</a:tableStyleId>
              </a:tblPr>
              <a:tblGrid>
                <a:gridCol w="2011853"/>
                <a:gridCol w="6430472"/>
              </a:tblGrid>
              <a:tr h="648040">
                <a:tc>
                  <a:txBody>
                    <a:bodyPr/>
                    <a:lstStyle/>
                    <a:p>
                      <a:pPr lvl="0" algn="ctr"/>
                      <a:r>
                        <a:rPr lang="es-MX" sz="2400" noProof="0" dirty="0" smtClean="0">
                          <a:effectLst>
                            <a:outerShdw blurRad="38100" dist="38100" dir="2700000" algn="tl">
                              <a:srgbClr val="000000">
                                <a:alpha val="43137"/>
                              </a:srgbClr>
                            </a:outerShdw>
                          </a:effectLst>
                          <a:latin typeface="+mj-lt"/>
                        </a:rPr>
                        <a:t>  </a:t>
                      </a:r>
                      <a:r>
                        <a:rPr lang="es-MX" sz="2400" noProof="0" dirty="0" smtClean="0">
                          <a:effectLst/>
                          <a:latin typeface="+mj-lt"/>
                        </a:rPr>
                        <a:t>Sistema</a:t>
                      </a:r>
                      <a:endParaRPr lang="es-MX" sz="2400" noProof="0" dirty="0">
                        <a:effectLst/>
                        <a:latin typeface="+mj-lt"/>
                      </a:endParaRPr>
                    </a:p>
                  </a:txBody>
                  <a:tcPr marL="91437" marR="9143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400" noProof="0" dirty="0" smtClean="0">
                          <a:effectLst/>
                          <a:latin typeface="+mj-lt"/>
                        </a:rPr>
                        <a:t>Efecto adverso</a:t>
                      </a:r>
                      <a:endParaRPr lang="es-MX" sz="2400" noProof="0" dirty="0">
                        <a:effectLst/>
                        <a:latin typeface="+mj-lt"/>
                      </a:endParaRPr>
                    </a:p>
                  </a:txBody>
                  <a:tcPr marL="91437" marR="9143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Gastrointestinal</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Nausea, vómito, estreñimiento</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92049">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SNC</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base" latinLnBrk="0" hangingPunct="1">
                        <a:lnSpc>
                          <a:spcPct val="120000"/>
                        </a:lnSpc>
                        <a:spcBef>
                          <a:spcPts val="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Deterioro de la función cognitiva, sedación, desfallecimiento, mareo</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Respiratorio </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Depresión respiratoria</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Cardiovascular</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Hipotensión ortostática, desmayos</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Otro</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2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Urticaria, miosis, sudoración, retención urinaria</a:t>
                      </a: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52602" name="Text Box 4"/>
          <p:cNvSpPr txBox="1">
            <a:spLocks noChangeArrowheads="1"/>
          </p:cNvSpPr>
          <p:nvPr/>
        </p:nvSpPr>
        <p:spPr bwMode="auto">
          <a:xfrm>
            <a:off x="204216" y="6180497"/>
            <a:ext cx="6698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1440" rIns="0" bIns="0">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r>
              <a:rPr lang="es-MX" sz="1200" b="1" dirty="0" smtClean="0">
                <a:solidFill>
                  <a:schemeClr val="bg2"/>
                </a:solidFill>
                <a:latin typeface="Calibri" pitchFamily="34" charset="0"/>
              </a:rPr>
              <a:t>SNC = sistema nervioso central</a:t>
            </a:r>
          </a:p>
          <a:p>
            <a:pPr eaLnBrk="1" fontAlgn="base" hangingPunct="1">
              <a:spcBef>
                <a:spcPct val="0"/>
              </a:spcBef>
              <a:spcAft>
                <a:spcPct val="0"/>
              </a:spcAft>
            </a:pPr>
            <a:r>
              <a:rPr lang="en-US" sz="1000" dirty="0" smtClean="0">
                <a:solidFill>
                  <a:schemeClr val="bg2"/>
                </a:solidFill>
                <a:latin typeface="Calibri" pitchFamily="34" charset="0"/>
              </a:rPr>
              <a:t>Moreland LW, St Clair EW. </a:t>
            </a:r>
            <a:r>
              <a:rPr lang="en-US" sz="1000" i="1" dirty="0" smtClean="0">
                <a:solidFill>
                  <a:schemeClr val="bg2"/>
                </a:solidFill>
                <a:latin typeface="Calibri" pitchFamily="34" charset="0"/>
              </a:rPr>
              <a:t>Rheum Dis Clin North Am</a:t>
            </a:r>
            <a:r>
              <a:rPr lang="en-US" sz="1000" dirty="0" smtClean="0">
                <a:solidFill>
                  <a:schemeClr val="bg2"/>
                </a:solidFill>
                <a:latin typeface="Calibri" pitchFamily="34" charset="0"/>
              </a:rPr>
              <a:t> 1999; 25(1):153-91; Yaksh TL, Wallace MS. </a:t>
            </a:r>
            <a:r>
              <a:rPr lang="sv-SE" sz="1000" dirty="0" smtClean="0">
                <a:solidFill>
                  <a:schemeClr val="bg2"/>
                </a:solidFill>
                <a:latin typeface="Calibri" pitchFamily="34" charset="0"/>
              </a:rPr>
              <a:t>In</a:t>
            </a:r>
            <a:r>
              <a:rPr lang="sv-SE" sz="1000" i="1" dirty="0" smtClean="0">
                <a:solidFill>
                  <a:schemeClr val="bg2"/>
                </a:solidFill>
                <a:latin typeface="Calibri" pitchFamily="34" charset="0"/>
              </a:rPr>
              <a:t>: </a:t>
            </a:r>
            <a:r>
              <a:rPr lang="sv-SE" sz="1000" dirty="0" smtClean="0">
                <a:solidFill>
                  <a:schemeClr val="bg2"/>
                </a:solidFill>
                <a:latin typeface="Calibri" pitchFamily="34" charset="0"/>
              </a:rPr>
              <a:t>Brunton L </a:t>
            </a:r>
            <a:r>
              <a:rPr lang="sv-SE" sz="1000" i="1" dirty="0" smtClean="0">
                <a:solidFill>
                  <a:schemeClr val="bg2"/>
                </a:solidFill>
                <a:latin typeface="Calibri" pitchFamily="34" charset="0"/>
              </a:rPr>
              <a:t>et al </a:t>
            </a:r>
            <a:r>
              <a:rPr lang="sv-SE" sz="1000" dirty="0" smtClean="0">
                <a:solidFill>
                  <a:schemeClr val="bg2"/>
                </a:solidFill>
                <a:latin typeface="Calibri" pitchFamily="34" charset="0"/>
              </a:rPr>
              <a:t>(eds). </a:t>
            </a:r>
            <a:br>
              <a:rPr lang="sv-SE" sz="1000" dirty="0" smtClean="0">
                <a:solidFill>
                  <a:schemeClr val="bg2"/>
                </a:solidFill>
                <a:latin typeface="Calibri" pitchFamily="34" charset="0"/>
              </a:rPr>
            </a:br>
            <a:r>
              <a:rPr lang="en-US" sz="1000" i="1" dirty="0" smtClean="0">
                <a:solidFill>
                  <a:schemeClr val="bg2"/>
                </a:solidFill>
                <a:latin typeface="Calibri" pitchFamily="34" charset="0"/>
              </a:rPr>
              <a:t>Goodman and Gilman’s The Pharmacological Basis of Therapeutics</a:t>
            </a:r>
            <a:r>
              <a:rPr lang="en-US" sz="1000" dirty="0" smtClean="0">
                <a:solidFill>
                  <a:schemeClr val="bg2"/>
                </a:solidFill>
                <a:latin typeface="Calibri" pitchFamily="34" charset="0"/>
              </a:rPr>
              <a:t>. 12th ed. (online version). McGraw-Hill; New York, NY: 2010.</a:t>
            </a:r>
          </a:p>
        </p:txBody>
      </p:sp>
    </p:spTree>
    <p:extLst>
      <p:ext uri="{BB962C8B-B14F-4D97-AF65-F5344CB8AC3E}">
        <p14:creationId xmlns:p14="http://schemas.microsoft.com/office/powerpoint/2010/main" val="36889208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El dolor es el 5</a:t>
            </a:r>
            <a:r>
              <a:rPr lang="es-MX" baseline="30000" dirty="0" smtClean="0"/>
              <a:t>º</a:t>
            </a:r>
            <a:r>
              <a:rPr lang="es-MX" dirty="0" smtClean="0"/>
              <a:t> signo vital</a:t>
            </a:r>
            <a:endParaRPr lang="es-MX" dirty="0"/>
          </a:p>
        </p:txBody>
      </p:sp>
      <p:sp>
        <p:nvSpPr>
          <p:cNvPr id="31750" name="TextBox 4"/>
          <p:cNvSpPr txBox="1">
            <a:spLocks noChangeArrowheads="1"/>
          </p:cNvSpPr>
          <p:nvPr/>
        </p:nvSpPr>
        <p:spPr bwMode="auto">
          <a:xfrm>
            <a:off x="118616" y="6620422"/>
            <a:ext cx="5904656" cy="246221"/>
          </a:xfrm>
          <a:prstGeom prst="rect">
            <a:avLst/>
          </a:prstGeom>
          <a:noFill/>
          <a:ln w="9525">
            <a:noFill/>
            <a:miter lim="800000"/>
            <a:headEnd/>
            <a:tailEnd/>
          </a:ln>
        </p:spPr>
        <p:txBody>
          <a:bodyPr wrap="square">
            <a:spAutoFit/>
          </a:bodyPr>
          <a:lstStyle/>
          <a:p>
            <a:r>
              <a:rPr lang="en-US" sz="1000" dirty="0">
                <a:solidFill>
                  <a:srgbClr val="002060"/>
                </a:solidFill>
                <a:cs typeface="Calibri"/>
              </a:rPr>
              <a:t>Phillips DM</a:t>
            </a:r>
            <a:r>
              <a:rPr lang="en-US" sz="1000" dirty="0" smtClean="0">
                <a:solidFill>
                  <a:srgbClr val="002060"/>
                </a:solidFill>
                <a:cs typeface="Calibri"/>
              </a:rPr>
              <a:t>. </a:t>
            </a:r>
            <a:r>
              <a:rPr lang="en-US" sz="1000" i="1" dirty="0" smtClean="0">
                <a:solidFill>
                  <a:srgbClr val="002060"/>
                </a:solidFill>
                <a:cs typeface="Calibri"/>
              </a:rPr>
              <a:t>JAMA</a:t>
            </a:r>
            <a:r>
              <a:rPr lang="en-US" sz="1000" dirty="0" smtClean="0">
                <a:solidFill>
                  <a:srgbClr val="002060"/>
                </a:solidFill>
                <a:cs typeface="Calibri"/>
              </a:rPr>
              <a:t> </a:t>
            </a:r>
            <a:r>
              <a:rPr lang="en-US" sz="1000" dirty="0">
                <a:solidFill>
                  <a:srgbClr val="002060"/>
                </a:solidFill>
                <a:cs typeface="Calibri"/>
              </a:rPr>
              <a:t>2000</a:t>
            </a:r>
            <a:r>
              <a:rPr lang="en-US" sz="1000" dirty="0" smtClean="0">
                <a:solidFill>
                  <a:srgbClr val="002060"/>
                </a:solidFill>
                <a:cs typeface="Calibri"/>
              </a:rPr>
              <a:t>; 284(4):428-9</a:t>
            </a:r>
            <a:r>
              <a:rPr lang="en-US" sz="1000" dirty="0">
                <a:solidFill>
                  <a:srgbClr val="002060"/>
                </a:solidFill>
                <a:cs typeface="Calibri"/>
              </a:rPr>
              <a:t>.</a:t>
            </a:r>
          </a:p>
        </p:txBody>
      </p:sp>
      <p:graphicFrame>
        <p:nvGraphicFramePr>
          <p:cNvPr id="6" name="Diagram 5"/>
          <p:cNvGraphicFramePr/>
          <p:nvPr>
            <p:extLst>
              <p:ext uri="{D42A27DB-BD31-4B8C-83A1-F6EECF244321}">
                <p14:modId xmlns:p14="http://schemas.microsoft.com/office/powerpoint/2010/main" val="599978895"/>
              </p:ext>
            </p:extLst>
          </p:nvPr>
        </p:nvGraphicFramePr>
        <p:xfrm>
          <a:off x="467544" y="1628800"/>
          <a:ext cx="828092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xplosion 1 6"/>
          <p:cNvSpPr/>
          <p:nvPr/>
        </p:nvSpPr>
        <p:spPr>
          <a:xfrm>
            <a:off x="3779912" y="4869160"/>
            <a:ext cx="504056" cy="43204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228349539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n-CA" dirty="0" smtClean="0"/>
              <a:t>Acetaminofén</a:t>
            </a:r>
            <a:endParaRPr lang="en-CA" dirty="0"/>
          </a:p>
        </p:txBody>
      </p:sp>
      <p:sp>
        <p:nvSpPr>
          <p:cNvPr id="4" name="Content Placeholder 3"/>
          <p:cNvSpPr>
            <a:spLocks noGrp="1"/>
          </p:cNvSpPr>
          <p:nvPr>
            <p:ph idx="1"/>
          </p:nvPr>
        </p:nvSpPr>
        <p:spPr/>
        <p:txBody>
          <a:bodyPr>
            <a:normAutofit/>
          </a:bodyPr>
          <a:lstStyle/>
          <a:p>
            <a:r>
              <a:rPr lang="es-MX" dirty="0" smtClean="0"/>
              <a:t>La acción a nivel molecular es incierta</a:t>
            </a:r>
          </a:p>
          <a:p>
            <a:r>
              <a:rPr lang="es-MX" dirty="0" smtClean="0"/>
              <a:t>Los mecanismos potenciales incluyen:</a:t>
            </a:r>
          </a:p>
          <a:p>
            <a:pPr lvl="1"/>
            <a:r>
              <a:rPr lang="es-MX" dirty="0" smtClean="0"/>
              <a:t>Inhibición de las enzimas COX (COX-2 y/o COX-3)</a:t>
            </a:r>
          </a:p>
          <a:p>
            <a:pPr lvl="1"/>
            <a:r>
              <a:rPr lang="es-MX" dirty="0" smtClean="0"/>
              <a:t>Interacción con la vía opioide</a:t>
            </a:r>
          </a:p>
          <a:p>
            <a:pPr lvl="1"/>
            <a:r>
              <a:rPr lang="es-MX" dirty="0" smtClean="0"/>
              <a:t>Activación de la vía bulbo espinal serotoninérgica</a:t>
            </a:r>
          </a:p>
          <a:p>
            <a:pPr lvl="1"/>
            <a:r>
              <a:rPr lang="es-MX" dirty="0" smtClean="0"/>
              <a:t>Participación de la vía del óxido nítrico</a:t>
            </a:r>
          </a:p>
          <a:p>
            <a:pPr lvl="1"/>
            <a:r>
              <a:rPr lang="es-MX" dirty="0" smtClean="0"/>
              <a:t>Aumento en el tono </a:t>
            </a:r>
            <a:r>
              <a:rPr lang="es-MX" dirty="0" err="1" smtClean="0"/>
              <a:t>cannabinoides</a:t>
            </a:r>
            <a:r>
              <a:rPr lang="es-MX" dirty="0" smtClean="0"/>
              <a:t> </a:t>
            </a:r>
            <a:r>
              <a:rPr lang="es-MX" dirty="0" err="1" smtClean="0"/>
              <a:t>vanilloides</a:t>
            </a:r>
            <a:endParaRPr lang="es-MX" dirty="0" smtClean="0"/>
          </a:p>
        </p:txBody>
      </p:sp>
      <p:sp>
        <p:nvSpPr>
          <p:cNvPr id="6" name="Rectangle 5"/>
          <p:cNvSpPr/>
          <p:nvPr/>
        </p:nvSpPr>
        <p:spPr>
          <a:xfrm>
            <a:off x="118414" y="6622799"/>
            <a:ext cx="3417923" cy="246221"/>
          </a:xfrm>
          <a:prstGeom prst="rect">
            <a:avLst/>
          </a:prstGeom>
        </p:spPr>
        <p:txBody>
          <a:bodyPr wrap="none">
            <a:spAutoFit/>
          </a:bodyPr>
          <a:lstStyle/>
          <a:p>
            <a:r>
              <a:rPr lang="it-IT" sz="1000" dirty="0">
                <a:solidFill>
                  <a:srgbClr val="002060"/>
                </a:solidFill>
              </a:rPr>
              <a:t>Mattia A, Coluzzi F</a:t>
            </a:r>
            <a:r>
              <a:rPr lang="it-IT" sz="1000" dirty="0" smtClean="0">
                <a:solidFill>
                  <a:srgbClr val="002060"/>
                </a:solidFill>
              </a:rPr>
              <a:t>. </a:t>
            </a:r>
            <a:r>
              <a:rPr lang="it-IT" sz="1000" i="1" dirty="0" smtClean="0">
                <a:solidFill>
                  <a:srgbClr val="002060"/>
                </a:solidFill>
              </a:rPr>
              <a:t>Minerva Anestesiol</a:t>
            </a:r>
            <a:r>
              <a:rPr lang="it-IT" sz="1000" dirty="0" smtClean="0">
                <a:solidFill>
                  <a:srgbClr val="002060"/>
                </a:solidFill>
              </a:rPr>
              <a:t> 2009; 75(11</a:t>
            </a:r>
            <a:r>
              <a:rPr lang="it-IT" sz="1000" dirty="0">
                <a:solidFill>
                  <a:srgbClr val="002060"/>
                </a:solidFill>
              </a:rPr>
              <a:t>):644-53.</a:t>
            </a:r>
            <a:endParaRPr lang="en-CA" sz="1000" dirty="0">
              <a:solidFill>
                <a:srgbClr val="002060"/>
              </a:solidFill>
            </a:endParaRPr>
          </a:p>
        </p:txBody>
      </p:sp>
      <p:sp>
        <p:nvSpPr>
          <p:cNvPr id="8"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50</a:t>
            </a:fld>
            <a:endParaRPr lang="en-CA" dirty="0">
              <a:solidFill>
                <a:prstClr val="black"/>
              </a:solidFill>
            </a:endParaRPr>
          </a:p>
        </p:txBody>
      </p:sp>
    </p:spTree>
    <p:extLst>
      <p:ext uri="{BB962C8B-B14F-4D97-AF65-F5344CB8AC3E}">
        <p14:creationId xmlns:p14="http://schemas.microsoft.com/office/powerpoint/2010/main" val="19833871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7" name="Rectangle 2"/>
          <p:cNvSpPr>
            <a:spLocks noGrp="1" noChangeArrowheads="1"/>
          </p:cNvSpPr>
          <p:nvPr>
            <p:ph type="title"/>
          </p:nvPr>
        </p:nvSpPr>
        <p:spPr/>
        <p:txBody>
          <a:bodyPr lIns="0" tIns="0" rIns="0" bIns="0">
            <a:normAutofit fontScale="90000"/>
          </a:bodyPr>
          <a:lstStyle/>
          <a:p>
            <a:pPr eaLnBrk="1" hangingPunct="1"/>
            <a:r>
              <a:rPr lang="es-MX" sz="3200" dirty="0" smtClean="0">
                <a:solidFill>
                  <a:schemeClr val="tx2"/>
                </a:solidFill>
                <a:latin typeface="+mn-lt"/>
              </a:rPr>
              <a:t>Objetivos para el manejo y control del dolor </a:t>
            </a:r>
            <a:r>
              <a:rPr lang="es-MX" sz="3200" dirty="0" err="1" smtClean="0">
                <a:solidFill>
                  <a:schemeClr val="tx2"/>
                </a:solidFill>
                <a:latin typeface="+mn-lt"/>
              </a:rPr>
              <a:t>perioperatorio</a:t>
            </a:r>
            <a:r>
              <a:rPr lang="es-MX" sz="3200" dirty="0" smtClean="0">
                <a:solidFill>
                  <a:schemeClr val="tx2"/>
                </a:solidFill>
                <a:latin typeface="+mn-lt"/>
              </a:rPr>
              <a:t>, y disminución de la posibilidad de desarrollo de dolor </a:t>
            </a:r>
            <a:r>
              <a:rPr lang="es-MX" sz="3200" dirty="0">
                <a:solidFill>
                  <a:schemeClr val="tx2"/>
                </a:solidFill>
                <a:latin typeface="+mn-lt"/>
              </a:rPr>
              <a:t>c</a:t>
            </a:r>
            <a:r>
              <a:rPr lang="es-MX" sz="3200" dirty="0" smtClean="0">
                <a:solidFill>
                  <a:schemeClr val="tx2"/>
                </a:solidFill>
                <a:latin typeface="+mn-lt"/>
              </a:rPr>
              <a:t>rónico</a:t>
            </a:r>
          </a:p>
        </p:txBody>
      </p:sp>
      <p:sp>
        <p:nvSpPr>
          <p:cNvPr id="1028098" name="Content Placeholder 4"/>
          <p:cNvSpPr>
            <a:spLocks noGrp="1"/>
          </p:cNvSpPr>
          <p:nvPr>
            <p:ph idx="1"/>
          </p:nvPr>
        </p:nvSpPr>
        <p:spPr>
          <a:xfrm>
            <a:off x="423888" y="3861048"/>
            <a:ext cx="8496944" cy="2283702"/>
          </a:xfrm>
        </p:spPr>
        <p:txBody>
          <a:bodyPr wrap="square">
            <a:spAutoFit/>
          </a:bodyPr>
          <a:lstStyle/>
          <a:p>
            <a:pPr marL="0" indent="0">
              <a:buNone/>
            </a:pPr>
            <a:r>
              <a:rPr lang="es-MX" sz="2800" dirty="0" smtClean="0"/>
              <a:t>El uso de agentes farmacológicos antes, durante y después de la cirugía puede: </a:t>
            </a:r>
          </a:p>
          <a:p>
            <a:pPr marL="457200" lvl="1" indent="0">
              <a:buNone/>
            </a:pPr>
            <a:r>
              <a:rPr lang="es-MX" sz="2400" dirty="0" smtClean="0">
                <a:solidFill>
                  <a:schemeClr val="accent3"/>
                </a:solidFill>
                <a:sym typeface="Wingdings 3" pitchFamily="18" charset="2"/>
              </a:rPr>
              <a:t></a:t>
            </a:r>
            <a:r>
              <a:rPr lang="es-MX" sz="2400" dirty="0" smtClean="0">
                <a:sym typeface="Wingdings 3" pitchFamily="18" charset="2"/>
              </a:rPr>
              <a:t> </a:t>
            </a:r>
            <a:r>
              <a:rPr lang="es-MX" sz="2400" dirty="0">
                <a:sym typeface="Wingdings 3" pitchFamily="18" charset="2"/>
              </a:rPr>
              <a:t>e</a:t>
            </a:r>
            <a:r>
              <a:rPr lang="es-MX" sz="2400" dirty="0" smtClean="0">
                <a:sym typeface="Wingdings 3" pitchFamily="18" charset="2"/>
              </a:rPr>
              <a:t>l dolor agudo </a:t>
            </a:r>
            <a:endParaRPr lang="es-MX" sz="2400" dirty="0" smtClean="0"/>
          </a:p>
          <a:p>
            <a:pPr marL="457200" lvl="1" indent="0">
              <a:buNone/>
            </a:pPr>
            <a:r>
              <a:rPr lang="es-MX" sz="2400" dirty="0" smtClean="0">
                <a:solidFill>
                  <a:srgbClr val="DDBB30"/>
                </a:solidFill>
                <a:sym typeface="Wingdings 3" pitchFamily="18" charset="2"/>
              </a:rPr>
              <a:t></a:t>
            </a:r>
            <a:r>
              <a:rPr lang="es-MX" sz="2400" dirty="0" smtClean="0">
                <a:solidFill>
                  <a:srgbClr val="FFC000"/>
                </a:solidFill>
                <a:sym typeface="Wingdings 3" pitchFamily="18" charset="2"/>
              </a:rPr>
              <a:t> </a:t>
            </a:r>
            <a:r>
              <a:rPr lang="es-MX" sz="2400" dirty="0" smtClean="0"/>
              <a:t>el desarrollo subsecuente de dolor crónico</a:t>
            </a:r>
          </a:p>
          <a:p>
            <a:pPr marL="457200" lvl="1" indent="0">
              <a:buNone/>
            </a:pPr>
            <a:r>
              <a:rPr lang="es-MX" sz="2400" dirty="0" smtClean="0">
                <a:solidFill>
                  <a:srgbClr val="DDBB30"/>
                </a:solidFill>
                <a:sym typeface="Wingdings 3" pitchFamily="18" charset="2"/>
              </a:rPr>
              <a:t></a:t>
            </a:r>
            <a:r>
              <a:rPr lang="es-MX" sz="2400" dirty="0" smtClean="0">
                <a:solidFill>
                  <a:srgbClr val="FFC000"/>
                </a:solidFill>
                <a:sym typeface="Wingdings 3" pitchFamily="18" charset="2"/>
              </a:rPr>
              <a:t> </a:t>
            </a:r>
            <a:r>
              <a:rPr lang="es-MX" sz="2400" dirty="0"/>
              <a:t>la </a:t>
            </a:r>
            <a:r>
              <a:rPr lang="es-MX" sz="2400" dirty="0" smtClean="0"/>
              <a:t>morbilidad, costos y otras consecuencias del dolor crónico</a:t>
            </a:r>
          </a:p>
        </p:txBody>
      </p:sp>
      <p:sp>
        <p:nvSpPr>
          <p:cNvPr id="1028099" name="Text Box 12"/>
          <p:cNvSpPr txBox="1">
            <a:spLocks noChangeArrowheads="1"/>
          </p:cNvSpPr>
          <p:nvPr/>
        </p:nvSpPr>
        <p:spPr bwMode="auto">
          <a:xfrm>
            <a:off x="395536" y="6535217"/>
            <a:ext cx="8703463" cy="153888"/>
          </a:xfrm>
          <a:prstGeom prst="rect">
            <a:avLst/>
          </a:prstGeom>
          <a:noFill/>
          <a:ln w="9525">
            <a:noFill/>
            <a:miter lim="800000"/>
            <a:headEnd/>
            <a:tailEnd/>
          </a:ln>
        </p:spPr>
        <p:txBody>
          <a:bodyPr wrap="square" lIns="0" tIns="0" rIns="0" bIns="0" anchor="b">
            <a:spAutoFit/>
          </a:bodyPr>
          <a:lstStyle/>
          <a:p>
            <a:r>
              <a:rPr lang="es-MX" sz="1000" dirty="0" smtClean="0">
                <a:solidFill>
                  <a:srgbClr val="002060"/>
                </a:solidFill>
              </a:rPr>
              <a:t>Joshi GP </a:t>
            </a:r>
            <a:r>
              <a:rPr lang="es-MX" sz="1000" i="1" dirty="0" smtClean="0">
                <a:solidFill>
                  <a:srgbClr val="002060"/>
                </a:solidFill>
              </a:rPr>
              <a:t>et al.</a:t>
            </a:r>
            <a:r>
              <a:rPr lang="es-MX" sz="1000" dirty="0" smtClean="0">
                <a:solidFill>
                  <a:srgbClr val="002060"/>
                </a:solidFill>
              </a:rPr>
              <a:t> </a:t>
            </a:r>
            <a:r>
              <a:rPr lang="es-MX" sz="1000" i="1" dirty="0" smtClean="0">
                <a:solidFill>
                  <a:srgbClr val="002060"/>
                </a:solidFill>
              </a:rPr>
              <a:t>Anesthesiol Clin N Am</a:t>
            </a:r>
            <a:r>
              <a:rPr lang="es-MX" sz="1000" dirty="0" smtClean="0">
                <a:solidFill>
                  <a:srgbClr val="002060"/>
                </a:solidFill>
              </a:rPr>
              <a:t> 2005; 23(1):21-36; Kehlet H </a:t>
            </a:r>
            <a:r>
              <a:rPr lang="es-MX" sz="1000" i="1" dirty="0" smtClean="0">
                <a:solidFill>
                  <a:srgbClr val="002060"/>
                </a:solidFill>
              </a:rPr>
              <a:t>et al. Lancet </a:t>
            </a:r>
            <a:r>
              <a:rPr lang="es-MX" sz="1000" dirty="0" smtClean="0">
                <a:solidFill>
                  <a:srgbClr val="002060"/>
                </a:solidFill>
              </a:rPr>
              <a:t>2006; 367(9522):1618-25.</a:t>
            </a:r>
            <a:endParaRPr lang="es-MX" sz="1000" dirty="0">
              <a:solidFill>
                <a:srgbClr val="002060"/>
              </a:solidFill>
            </a:endParaRPr>
          </a:p>
        </p:txBody>
      </p:sp>
      <p:sp>
        <p:nvSpPr>
          <p:cNvPr id="2" name="Explosion 1 1"/>
          <p:cNvSpPr/>
          <p:nvPr/>
        </p:nvSpPr>
        <p:spPr>
          <a:xfrm>
            <a:off x="35496" y="1556792"/>
            <a:ext cx="2880320" cy="2160240"/>
          </a:xfrm>
          <a:prstGeom prst="irregularSeal1">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002060"/>
                </a:solidFill>
              </a:rPr>
              <a:t>Dolor agudo</a:t>
            </a:r>
            <a:br>
              <a:rPr lang="es-MX" dirty="0" smtClean="0">
                <a:solidFill>
                  <a:srgbClr val="002060"/>
                </a:solidFill>
              </a:rPr>
            </a:br>
            <a:r>
              <a:rPr lang="es-MX" dirty="0" smtClean="0">
                <a:solidFill>
                  <a:srgbClr val="002060"/>
                </a:solidFill>
              </a:rPr>
              <a:t>postoperatorio</a:t>
            </a:r>
            <a:endParaRPr lang="es-MX" dirty="0">
              <a:solidFill>
                <a:srgbClr val="002060"/>
              </a:solidFill>
            </a:endParaRPr>
          </a:p>
        </p:txBody>
      </p:sp>
      <p:sp>
        <p:nvSpPr>
          <p:cNvPr id="7" name="Explosion 1 6"/>
          <p:cNvSpPr/>
          <p:nvPr/>
        </p:nvSpPr>
        <p:spPr>
          <a:xfrm>
            <a:off x="6301555" y="1484784"/>
            <a:ext cx="2770437" cy="2160240"/>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smtClean="0">
                <a:solidFill>
                  <a:prstClr val="white"/>
                </a:solidFill>
              </a:rPr>
              <a:t>Dolor </a:t>
            </a:r>
            <a:r>
              <a:rPr lang="es-MX" dirty="0">
                <a:solidFill>
                  <a:prstClr val="white"/>
                </a:solidFill>
              </a:rPr>
              <a:t>persistente</a:t>
            </a:r>
          </a:p>
          <a:p>
            <a:pPr algn="ctr"/>
            <a:r>
              <a:rPr lang="es-MX" dirty="0" smtClean="0">
                <a:solidFill>
                  <a:prstClr val="white"/>
                </a:solidFill>
              </a:rPr>
              <a:t>postoperatorio</a:t>
            </a:r>
            <a:endParaRPr lang="es-MX" dirty="0">
              <a:solidFill>
                <a:prstClr val="white"/>
              </a:solidFill>
            </a:endParaRPr>
          </a:p>
        </p:txBody>
      </p:sp>
      <p:sp>
        <p:nvSpPr>
          <p:cNvPr id="4" name="Right Arrow 3"/>
          <p:cNvSpPr/>
          <p:nvPr/>
        </p:nvSpPr>
        <p:spPr>
          <a:xfrm>
            <a:off x="3059832" y="2204864"/>
            <a:ext cx="324036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Puede llevar al desarrollo de</a:t>
            </a:r>
            <a:endParaRPr lang="es-MX" dirty="0">
              <a:solidFill>
                <a:prstClr val="white"/>
              </a:solidFill>
            </a:endParaRPr>
          </a:p>
        </p:txBody>
      </p:sp>
      <p:sp>
        <p:nvSpPr>
          <p:cNvPr id="8" name="Slide Number Placeholder 5"/>
          <p:cNvSpPr txBox="1">
            <a:spLocks/>
          </p:cNvSpPr>
          <p:nvPr/>
        </p:nvSpPr>
        <p:spPr>
          <a:xfrm>
            <a:off x="6705600" y="637153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s-MX" smtClean="0">
                <a:solidFill>
                  <a:prstClr val="black"/>
                </a:solidFill>
              </a:rPr>
              <a:pPr/>
              <a:t>51</a:t>
            </a:fld>
            <a:endParaRPr lang="es-MX" dirty="0">
              <a:solidFill>
                <a:prstClr val="black"/>
              </a:solidFill>
            </a:endParaRPr>
          </a:p>
        </p:txBody>
      </p:sp>
    </p:spTree>
    <p:extLst>
      <p:ext uri="{BB962C8B-B14F-4D97-AF65-F5344CB8AC3E}">
        <p14:creationId xmlns:p14="http://schemas.microsoft.com/office/powerpoint/2010/main" val="396389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09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098">
                                            <p:txEl>
                                              <p:pRg st="0" end="0"/>
                                            </p:txEl>
                                          </p:spTgt>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102809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098">
                                            <p:txEl>
                                              <p:pRg st="1" end="1"/>
                                            </p:txEl>
                                          </p:spTgt>
                                        </p:tgtEl>
                                        <p:attrNameLst>
                                          <p:attrName>ppt_c</p:attrName>
                                        </p:attrNameLst>
                                      </p:cBhvr>
                                      <p:to>
                                        <a:srgbClr val="B2B2B2"/>
                                      </p:to>
                                    </p:animClr>
                                  </p:subTnLst>
                                </p:cTn>
                              </p:par>
                              <p:par>
                                <p:cTn id="9" presetID="1" presetClass="entr" presetSubtype="0" fill="hold" grpId="0" nodeType="withEffect">
                                  <p:stCondLst>
                                    <p:cond delay="0"/>
                                  </p:stCondLst>
                                  <p:childTnLst>
                                    <p:set>
                                      <p:cBhvr>
                                        <p:cTn id="10" dur="1" fill="hold">
                                          <p:stCondLst>
                                            <p:cond delay="0"/>
                                          </p:stCondLst>
                                        </p:cTn>
                                        <p:tgtEl>
                                          <p:spTgt spid="102809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098">
                                            <p:txEl>
                                              <p:pRg st="2" end="2"/>
                                            </p:txEl>
                                          </p:spTgt>
                                        </p:tgtEl>
                                        <p:attrNameLst>
                                          <p:attrName>ppt_c</p:attrName>
                                        </p:attrNameLst>
                                      </p:cBhvr>
                                      <p:to>
                                        <a:srgbClr val="B2B2B2"/>
                                      </p:to>
                                    </p:animClr>
                                  </p:subTnLst>
                                </p:cTn>
                              </p:par>
                              <p:par>
                                <p:cTn id="11" presetID="1" presetClass="entr" presetSubtype="0" fill="hold" grpId="0" nodeType="withEffect">
                                  <p:stCondLst>
                                    <p:cond delay="0"/>
                                  </p:stCondLst>
                                  <p:childTnLst>
                                    <p:set>
                                      <p:cBhvr>
                                        <p:cTn id="12" dur="1" fill="hold">
                                          <p:stCondLst>
                                            <p:cond delay="0"/>
                                          </p:stCondLst>
                                        </p:cTn>
                                        <p:tgtEl>
                                          <p:spTgt spid="102809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098">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09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35"/>
          <p:cNvSpPr>
            <a:spLocks noChangeArrowheads="1"/>
          </p:cNvSpPr>
          <p:nvPr/>
        </p:nvSpPr>
        <p:spPr bwMode="auto">
          <a:xfrm>
            <a:off x="4139952" y="2996952"/>
            <a:ext cx="1344789" cy="1512888"/>
          </a:xfrm>
          <a:prstGeom prst="ellipse">
            <a:avLst/>
          </a:prstGeom>
          <a:solidFill>
            <a:schemeClr val="accent1"/>
          </a:solidFill>
          <a:ln w="12700">
            <a:solidFill>
              <a:schemeClr val="accent1"/>
            </a:solidFill>
            <a:round/>
            <a:headEnd/>
            <a:tailEnd/>
          </a:ln>
          <a:effectLst/>
          <a:extLst/>
        </p:spPr>
        <p:txBody>
          <a:bodyPr wrap="none" anchor="ctr"/>
          <a:lstStyle/>
          <a:p>
            <a:endParaRPr lang="es-MX" dirty="0">
              <a:solidFill>
                <a:schemeClr val="tx2"/>
              </a:solidFill>
            </a:endParaRPr>
          </a:p>
        </p:txBody>
      </p:sp>
      <p:sp>
        <p:nvSpPr>
          <p:cNvPr id="7172" name="Text Box 227"/>
          <p:cNvSpPr txBox="1">
            <a:spLocks noChangeArrowheads="1"/>
          </p:cNvSpPr>
          <p:nvPr/>
        </p:nvSpPr>
        <p:spPr bwMode="auto">
          <a:xfrm>
            <a:off x="0" y="5802170"/>
            <a:ext cx="91440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400">
                <a:solidFill>
                  <a:srgbClr val="0231A6"/>
                </a:solidFill>
                <a:latin typeface="Arial" pitchFamily="34" charset="0"/>
              </a:defRPr>
            </a:lvl1pPr>
            <a:lvl2pPr marL="742950" indent="-285750">
              <a:defRPr sz="3400">
                <a:solidFill>
                  <a:srgbClr val="0231A6"/>
                </a:solidFill>
                <a:latin typeface="Arial" pitchFamily="34" charset="0"/>
              </a:defRPr>
            </a:lvl2pPr>
            <a:lvl3pPr marL="1143000" indent="-228600">
              <a:defRPr sz="3400">
                <a:solidFill>
                  <a:srgbClr val="0231A6"/>
                </a:solidFill>
                <a:latin typeface="Arial" pitchFamily="34" charset="0"/>
              </a:defRPr>
            </a:lvl3pPr>
            <a:lvl4pPr marL="1600200" indent="-228600">
              <a:defRPr sz="3400">
                <a:solidFill>
                  <a:srgbClr val="0231A6"/>
                </a:solidFill>
                <a:latin typeface="Arial" pitchFamily="34" charset="0"/>
              </a:defRPr>
            </a:lvl4pPr>
            <a:lvl5pPr marL="2057400" indent="-228600">
              <a:defRPr sz="3400">
                <a:solidFill>
                  <a:srgbClr val="0231A6"/>
                </a:solidFill>
                <a:latin typeface="Arial" pitchFamily="34" charset="0"/>
              </a:defRPr>
            </a:lvl5pPr>
            <a:lvl6pPr marL="2514600" indent="-228600" rtl="0" eaLnBrk="0" fontAlgn="base" hangingPunct="0">
              <a:lnSpc>
                <a:spcPct val="90000"/>
              </a:lnSpc>
              <a:spcBef>
                <a:spcPct val="0"/>
              </a:spcBef>
              <a:spcAft>
                <a:spcPct val="0"/>
              </a:spcAft>
              <a:defRPr sz="3400">
                <a:solidFill>
                  <a:srgbClr val="0231A6"/>
                </a:solidFill>
                <a:latin typeface="Arial" pitchFamily="34" charset="0"/>
              </a:defRPr>
            </a:lvl6pPr>
            <a:lvl7pPr marL="2971800" indent="-228600" rtl="0" eaLnBrk="0" fontAlgn="base" hangingPunct="0">
              <a:lnSpc>
                <a:spcPct val="90000"/>
              </a:lnSpc>
              <a:spcBef>
                <a:spcPct val="0"/>
              </a:spcBef>
              <a:spcAft>
                <a:spcPct val="0"/>
              </a:spcAft>
              <a:defRPr sz="3400">
                <a:solidFill>
                  <a:srgbClr val="0231A6"/>
                </a:solidFill>
                <a:latin typeface="Arial" pitchFamily="34" charset="0"/>
              </a:defRPr>
            </a:lvl7pPr>
            <a:lvl8pPr marL="3429000" indent="-228600" rtl="0" eaLnBrk="0" fontAlgn="base" hangingPunct="0">
              <a:lnSpc>
                <a:spcPct val="90000"/>
              </a:lnSpc>
              <a:spcBef>
                <a:spcPct val="0"/>
              </a:spcBef>
              <a:spcAft>
                <a:spcPct val="0"/>
              </a:spcAft>
              <a:defRPr sz="3400">
                <a:solidFill>
                  <a:srgbClr val="0231A6"/>
                </a:solidFill>
                <a:latin typeface="Arial" pitchFamily="34" charset="0"/>
              </a:defRPr>
            </a:lvl8pPr>
            <a:lvl9pPr marL="3886200" indent="-228600" rtl="0" eaLnBrk="0" fontAlgn="base" hangingPunct="0">
              <a:lnSpc>
                <a:spcPct val="90000"/>
              </a:lnSpc>
              <a:spcBef>
                <a:spcPct val="0"/>
              </a:spcBef>
              <a:spcAft>
                <a:spcPct val="0"/>
              </a:spcAft>
              <a:defRPr sz="3400">
                <a:solidFill>
                  <a:srgbClr val="0231A6"/>
                </a:solidFill>
                <a:latin typeface="Arial" pitchFamily="34" charset="0"/>
              </a:defRPr>
            </a:lvl9pPr>
          </a:lstStyle>
          <a:p>
            <a:pPr algn="ctr"/>
            <a:r>
              <a:rPr lang="es-MX" sz="2800" dirty="0" smtClean="0">
                <a:solidFill>
                  <a:schemeClr val="tx2"/>
                </a:solidFill>
                <a:latin typeface="+mn-lt"/>
              </a:rPr>
              <a:t>Morbilidad reducida y convalecencia acelerada</a:t>
            </a:r>
            <a:endParaRPr lang="es-MX" sz="2800" dirty="0">
              <a:solidFill>
                <a:schemeClr val="tx2"/>
              </a:solidFill>
              <a:latin typeface="+mn-lt"/>
            </a:endParaRPr>
          </a:p>
        </p:txBody>
      </p:sp>
      <p:sp>
        <p:nvSpPr>
          <p:cNvPr id="7173" name="Text Box 228"/>
          <p:cNvSpPr txBox="1">
            <a:spLocks noChangeArrowheads="1"/>
          </p:cNvSpPr>
          <p:nvPr/>
        </p:nvSpPr>
        <p:spPr bwMode="auto">
          <a:xfrm>
            <a:off x="179512" y="3252789"/>
            <a:ext cx="1691923"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400">
                <a:solidFill>
                  <a:srgbClr val="0231A6"/>
                </a:solidFill>
                <a:latin typeface="Arial" pitchFamily="34" charset="0"/>
              </a:defRPr>
            </a:lvl1pPr>
            <a:lvl2pPr marL="742950" indent="-285750">
              <a:defRPr sz="3400">
                <a:solidFill>
                  <a:srgbClr val="0231A6"/>
                </a:solidFill>
                <a:latin typeface="Arial" pitchFamily="34" charset="0"/>
              </a:defRPr>
            </a:lvl2pPr>
            <a:lvl3pPr marL="1143000" indent="-228600">
              <a:defRPr sz="3400">
                <a:solidFill>
                  <a:srgbClr val="0231A6"/>
                </a:solidFill>
                <a:latin typeface="Arial" pitchFamily="34" charset="0"/>
              </a:defRPr>
            </a:lvl3pPr>
            <a:lvl4pPr marL="1600200" indent="-228600">
              <a:defRPr sz="3400">
                <a:solidFill>
                  <a:srgbClr val="0231A6"/>
                </a:solidFill>
                <a:latin typeface="Arial" pitchFamily="34" charset="0"/>
              </a:defRPr>
            </a:lvl4pPr>
            <a:lvl5pPr marL="2057400" indent="-228600">
              <a:defRPr sz="3400">
                <a:solidFill>
                  <a:srgbClr val="0231A6"/>
                </a:solidFill>
                <a:latin typeface="Arial" pitchFamily="34" charset="0"/>
              </a:defRPr>
            </a:lvl5pPr>
            <a:lvl6pPr marL="2514600" indent="-228600" rtl="0" eaLnBrk="0" fontAlgn="base" hangingPunct="0">
              <a:lnSpc>
                <a:spcPct val="90000"/>
              </a:lnSpc>
              <a:spcBef>
                <a:spcPct val="0"/>
              </a:spcBef>
              <a:spcAft>
                <a:spcPct val="0"/>
              </a:spcAft>
              <a:defRPr sz="3400">
                <a:solidFill>
                  <a:srgbClr val="0231A6"/>
                </a:solidFill>
                <a:latin typeface="Arial" pitchFamily="34" charset="0"/>
              </a:defRPr>
            </a:lvl6pPr>
            <a:lvl7pPr marL="2971800" indent="-228600" rtl="0" eaLnBrk="0" fontAlgn="base" hangingPunct="0">
              <a:lnSpc>
                <a:spcPct val="90000"/>
              </a:lnSpc>
              <a:spcBef>
                <a:spcPct val="0"/>
              </a:spcBef>
              <a:spcAft>
                <a:spcPct val="0"/>
              </a:spcAft>
              <a:defRPr sz="3400">
                <a:solidFill>
                  <a:srgbClr val="0231A6"/>
                </a:solidFill>
                <a:latin typeface="Arial" pitchFamily="34" charset="0"/>
              </a:defRPr>
            </a:lvl7pPr>
            <a:lvl8pPr marL="3429000" indent="-228600" rtl="0" eaLnBrk="0" fontAlgn="base" hangingPunct="0">
              <a:lnSpc>
                <a:spcPct val="90000"/>
              </a:lnSpc>
              <a:spcBef>
                <a:spcPct val="0"/>
              </a:spcBef>
              <a:spcAft>
                <a:spcPct val="0"/>
              </a:spcAft>
              <a:defRPr sz="3400">
                <a:solidFill>
                  <a:srgbClr val="0231A6"/>
                </a:solidFill>
                <a:latin typeface="Arial" pitchFamily="34" charset="0"/>
              </a:defRPr>
            </a:lvl8pPr>
            <a:lvl9pPr marL="3886200" indent="-228600" rtl="0" eaLnBrk="0" fontAlgn="base" hangingPunct="0">
              <a:lnSpc>
                <a:spcPct val="90000"/>
              </a:lnSpc>
              <a:spcBef>
                <a:spcPct val="0"/>
              </a:spcBef>
              <a:spcAft>
                <a:spcPct val="0"/>
              </a:spcAft>
              <a:defRPr sz="3400">
                <a:solidFill>
                  <a:srgbClr val="0231A6"/>
                </a:solidFill>
                <a:latin typeface="Arial" pitchFamily="34" charset="0"/>
              </a:defRPr>
            </a:lvl9pPr>
          </a:lstStyle>
          <a:p>
            <a:pPr algn="ctr"/>
            <a:r>
              <a:rPr lang="es-MX" sz="1800" dirty="0" smtClean="0">
                <a:solidFill>
                  <a:schemeClr val="tx2"/>
                </a:solidFill>
                <a:latin typeface="+mn-lt"/>
              </a:rPr>
              <a:t>Información + educación preoperatoria</a:t>
            </a:r>
            <a:endParaRPr lang="es-MX" sz="1800" dirty="0">
              <a:solidFill>
                <a:schemeClr val="tx2"/>
              </a:solidFill>
              <a:latin typeface="+mn-lt"/>
            </a:endParaRPr>
          </a:p>
        </p:txBody>
      </p:sp>
      <p:sp>
        <p:nvSpPr>
          <p:cNvPr id="7174" name="Text Box 229"/>
          <p:cNvSpPr txBox="1">
            <a:spLocks noChangeArrowheads="1"/>
          </p:cNvSpPr>
          <p:nvPr/>
        </p:nvSpPr>
        <p:spPr bwMode="auto">
          <a:xfrm>
            <a:off x="1984857" y="3335889"/>
            <a:ext cx="1919111"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rgbClr val="0231A6"/>
                </a:solidFill>
                <a:latin typeface="Arial" pitchFamily="34" charset="0"/>
              </a:defRPr>
            </a:lvl1pPr>
            <a:lvl2pPr marL="742950" indent="-285750">
              <a:defRPr sz="3400">
                <a:solidFill>
                  <a:srgbClr val="0231A6"/>
                </a:solidFill>
                <a:latin typeface="Arial" pitchFamily="34" charset="0"/>
              </a:defRPr>
            </a:lvl2pPr>
            <a:lvl3pPr marL="1143000" indent="-228600">
              <a:defRPr sz="3400">
                <a:solidFill>
                  <a:srgbClr val="0231A6"/>
                </a:solidFill>
                <a:latin typeface="Arial" pitchFamily="34" charset="0"/>
              </a:defRPr>
            </a:lvl3pPr>
            <a:lvl4pPr marL="1600200" indent="-228600">
              <a:defRPr sz="3400">
                <a:solidFill>
                  <a:srgbClr val="0231A6"/>
                </a:solidFill>
                <a:latin typeface="Arial" pitchFamily="34" charset="0"/>
              </a:defRPr>
            </a:lvl4pPr>
            <a:lvl5pPr marL="2057400" indent="-228600">
              <a:defRPr sz="3400">
                <a:solidFill>
                  <a:srgbClr val="0231A6"/>
                </a:solidFill>
                <a:latin typeface="Arial" pitchFamily="34" charset="0"/>
              </a:defRPr>
            </a:lvl5pPr>
            <a:lvl6pPr marL="2514600" indent="-228600" rtl="0" eaLnBrk="0" fontAlgn="base" hangingPunct="0">
              <a:lnSpc>
                <a:spcPct val="90000"/>
              </a:lnSpc>
              <a:spcBef>
                <a:spcPct val="0"/>
              </a:spcBef>
              <a:spcAft>
                <a:spcPct val="0"/>
              </a:spcAft>
              <a:defRPr sz="3400">
                <a:solidFill>
                  <a:srgbClr val="0231A6"/>
                </a:solidFill>
                <a:latin typeface="Arial" pitchFamily="34" charset="0"/>
              </a:defRPr>
            </a:lvl6pPr>
            <a:lvl7pPr marL="2971800" indent="-228600" rtl="0" eaLnBrk="0" fontAlgn="base" hangingPunct="0">
              <a:lnSpc>
                <a:spcPct val="90000"/>
              </a:lnSpc>
              <a:spcBef>
                <a:spcPct val="0"/>
              </a:spcBef>
              <a:spcAft>
                <a:spcPct val="0"/>
              </a:spcAft>
              <a:defRPr sz="3400">
                <a:solidFill>
                  <a:srgbClr val="0231A6"/>
                </a:solidFill>
                <a:latin typeface="Arial" pitchFamily="34" charset="0"/>
              </a:defRPr>
            </a:lvl7pPr>
            <a:lvl8pPr marL="3429000" indent="-228600" rtl="0" eaLnBrk="0" fontAlgn="base" hangingPunct="0">
              <a:lnSpc>
                <a:spcPct val="90000"/>
              </a:lnSpc>
              <a:spcBef>
                <a:spcPct val="0"/>
              </a:spcBef>
              <a:spcAft>
                <a:spcPct val="0"/>
              </a:spcAft>
              <a:defRPr sz="3400">
                <a:solidFill>
                  <a:srgbClr val="0231A6"/>
                </a:solidFill>
                <a:latin typeface="Arial" pitchFamily="34" charset="0"/>
              </a:defRPr>
            </a:lvl8pPr>
            <a:lvl9pPr marL="3886200" indent="-228600" rtl="0" eaLnBrk="0" fontAlgn="base" hangingPunct="0">
              <a:lnSpc>
                <a:spcPct val="90000"/>
              </a:lnSpc>
              <a:spcBef>
                <a:spcPct val="0"/>
              </a:spcBef>
              <a:spcAft>
                <a:spcPct val="0"/>
              </a:spcAft>
              <a:defRPr sz="3400">
                <a:solidFill>
                  <a:srgbClr val="0231A6"/>
                </a:solidFill>
                <a:latin typeface="Arial" pitchFamily="34" charset="0"/>
              </a:defRPr>
            </a:lvl9pPr>
          </a:lstStyle>
          <a:p>
            <a:pPr algn="ctr">
              <a:lnSpc>
                <a:spcPct val="80000"/>
              </a:lnSpc>
            </a:pPr>
            <a:r>
              <a:rPr lang="es-MX" sz="1800" dirty="0" smtClean="0">
                <a:solidFill>
                  <a:schemeClr val="tx2"/>
                </a:solidFill>
                <a:latin typeface="+mn-lt"/>
              </a:rPr>
              <a:t>Atenuar el estrés </a:t>
            </a:r>
            <a:r>
              <a:rPr lang="es-MX" sz="1800" dirty="0" err="1" smtClean="0">
                <a:solidFill>
                  <a:schemeClr val="tx2"/>
                </a:solidFill>
                <a:latin typeface="+mn-lt"/>
              </a:rPr>
              <a:t>intraoperatorio</a:t>
            </a:r>
            <a:endParaRPr lang="es-MX" sz="1800" dirty="0">
              <a:solidFill>
                <a:schemeClr val="tx2"/>
              </a:solidFill>
              <a:latin typeface="+mn-lt"/>
            </a:endParaRPr>
          </a:p>
        </p:txBody>
      </p:sp>
      <p:sp>
        <p:nvSpPr>
          <p:cNvPr id="7175" name="Text Box 230"/>
          <p:cNvSpPr txBox="1">
            <a:spLocks noChangeArrowheads="1"/>
          </p:cNvSpPr>
          <p:nvPr/>
        </p:nvSpPr>
        <p:spPr bwMode="auto">
          <a:xfrm>
            <a:off x="4341033" y="3429000"/>
            <a:ext cx="1023055"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rgbClr val="0231A6"/>
                </a:solidFill>
                <a:latin typeface="Arial" pitchFamily="34" charset="0"/>
              </a:defRPr>
            </a:lvl1pPr>
            <a:lvl2pPr marL="742950" indent="-285750">
              <a:defRPr sz="3400">
                <a:solidFill>
                  <a:srgbClr val="0231A6"/>
                </a:solidFill>
                <a:latin typeface="Arial" pitchFamily="34" charset="0"/>
              </a:defRPr>
            </a:lvl2pPr>
            <a:lvl3pPr marL="1143000" indent="-228600">
              <a:defRPr sz="3400">
                <a:solidFill>
                  <a:srgbClr val="0231A6"/>
                </a:solidFill>
                <a:latin typeface="Arial" pitchFamily="34" charset="0"/>
              </a:defRPr>
            </a:lvl3pPr>
            <a:lvl4pPr marL="1600200" indent="-228600">
              <a:defRPr sz="3400">
                <a:solidFill>
                  <a:srgbClr val="0231A6"/>
                </a:solidFill>
                <a:latin typeface="Arial" pitchFamily="34" charset="0"/>
              </a:defRPr>
            </a:lvl4pPr>
            <a:lvl5pPr marL="2057400" indent="-228600">
              <a:defRPr sz="3400">
                <a:solidFill>
                  <a:srgbClr val="0231A6"/>
                </a:solidFill>
                <a:latin typeface="Arial" pitchFamily="34" charset="0"/>
              </a:defRPr>
            </a:lvl5pPr>
            <a:lvl6pPr marL="2514600" indent="-228600" rtl="0" eaLnBrk="0" fontAlgn="base" hangingPunct="0">
              <a:lnSpc>
                <a:spcPct val="90000"/>
              </a:lnSpc>
              <a:spcBef>
                <a:spcPct val="0"/>
              </a:spcBef>
              <a:spcAft>
                <a:spcPct val="0"/>
              </a:spcAft>
              <a:defRPr sz="3400">
                <a:solidFill>
                  <a:srgbClr val="0231A6"/>
                </a:solidFill>
                <a:latin typeface="Arial" pitchFamily="34" charset="0"/>
              </a:defRPr>
            </a:lvl6pPr>
            <a:lvl7pPr marL="2971800" indent="-228600" rtl="0" eaLnBrk="0" fontAlgn="base" hangingPunct="0">
              <a:lnSpc>
                <a:spcPct val="90000"/>
              </a:lnSpc>
              <a:spcBef>
                <a:spcPct val="0"/>
              </a:spcBef>
              <a:spcAft>
                <a:spcPct val="0"/>
              </a:spcAft>
              <a:defRPr sz="3400">
                <a:solidFill>
                  <a:srgbClr val="0231A6"/>
                </a:solidFill>
                <a:latin typeface="Arial" pitchFamily="34" charset="0"/>
              </a:defRPr>
            </a:lvl7pPr>
            <a:lvl8pPr marL="3429000" indent="-228600" rtl="0" eaLnBrk="0" fontAlgn="base" hangingPunct="0">
              <a:lnSpc>
                <a:spcPct val="90000"/>
              </a:lnSpc>
              <a:spcBef>
                <a:spcPct val="0"/>
              </a:spcBef>
              <a:spcAft>
                <a:spcPct val="0"/>
              </a:spcAft>
              <a:defRPr sz="3400">
                <a:solidFill>
                  <a:srgbClr val="0231A6"/>
                </a:solidFill>
                <a:latin typeface="Arial" pitchFamily="34" charset="0"/>
              </a:defRPr>
            </a:lvl8pPr>
            <a:lvl9pPr marL="3886200" indent="-228600" rtl="0" eaLnBrk="0" fontAlgn="base" hangingPunct="0">
              <a:lnSpc>
                <a:spcPct val="90000"/>
              </a:lnSpc>
              <a:spcBef>
                <a:spcPct val="0"/>
              </a:spcBef>
              <a:spcAft>
                <a:spcPct val="0"/>
              </a:spcAft>
              <a:defRPr sz="3400">
                <a:solidFill>
                  <a:srgbClr val="0231A6"/>
                </a:solidFill>
                <a:latin typeface="Arial" pitchFamily="34" charset="0"/>
              </a:defRPr>
            </a:lvl9pPr>
          </a:lstStyle>
          <a:p>
            <a:pPr algn="ctr"/>
            <a:r>
              <a:rPr lang="es-MX" sz="1800" dirty="0" smtClean="0">
                <a:solidFill>
                  <a:schemeClr val="bg1"/>
                </a:solidFill>
                <a:latin typeface="+mn-lt"/>
              </a:rPr>
              <a:t>Alivio del dolor </a:t>
            </a:r>
            <a:endParaRPr lang="es-MX" sz="1800" dirty="0">
              <a:solidFill>
                <a:schemeClr val="bg1"/>
              </a:solidFill>
              <a:latin typeface="+mn-lt"/>
            </a:endParaRPr>
          </a:p>
        </p:txBody>
      </p:sp>
      <p:sp>
        <p:nvSpPr>
          <p:cNvPr id="7176" name="Text Box 231"/>
          <p:cNvSpPr txBox="1">
            <a:spLocks noChangeArrowheads="1"/>
          </p:cNvSpPr>
          <p:nvPr/>
        </p:nvSpPr>
        <p:spPr bwMode="auto">
          <a:xfrm>
            <a:off x="5388411" y="3423037"/>
            <a:ext cx="1152459"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400">
                <a:solidFill>
                  <a:srgbClr val="0231A6"/>
                </a:solidFill>
                <a:latin typeface="Arial" pitchFamily="34" charset="0"/>
              </a:defRPr>
            </a:lvl1pPr>
            <a:lvl2pPr marL="742950" indent="-285750">
              <a:defRPr sz="3400">
                <a:solidFill>
                  <a:srgbClr val="0231A6"/>
                </a:solidFill>
                <a:latin typeface="Arial" pitchFamily="34" charset="0"/>
              </a:defRPr>
            </a:lvl2pPr>
            <a:lvl3pPr marL="1143000" indent="-228600">
              <a:defRPr sz="3400">
                <a:solidFill>
                  <a:srgbClr val="0231A6"/>
                </a:solidFill>
                <a:latin typeface="Arial" pitchFamily="34" charset="0"/>
              </a:defRPr>
            </a:lvl3pPr>
            <a:lvl4pPr marL="1600200" indent="-228600">
              <a:defRPr sz="3400">
                <a:solidFill>
                  <a:srgbClr val="0231A6"/>
                </a:solidFill>
                <a:latin typeface="Arial" pitchFamily="34" charset="0"/>
              </a:defRPr>
            </a:lvl4pPr>
            <a:lvl5pPr marL="2057400" indent="-228600">
              <a:defRPr sz="3400">
                <a:solidFill>
                  <a:srgbClr val="0231A6"/>
                </a:solidFill>
                <a:latin typeface="Arial" pitchFamily="34" charset="0"/>
              </a:defRPr>
            </a:lvl5pPr>
            <a:lvl6pPr marL="2514600" indent="-228600" rtl="0" eaLnBrk="0" fontAlgn="base" hangingPunct="0">
              <a:lnSpc>
                <a:spcPct val="90000"/>
              </a:lnSpc>
              <a:spcBef>
                <a:spcPct val="0"/>
              </a:spcBef>
              <a:spcAft>
                <a:spcPct val="0"/>
              </a:spcAft>
              <a:defRPr sz="3400">
                <a:solidFill>
                  <a:srgbClr val="0231A6"/>
                </a:solidFill>
                <a:latin typeface="Arial" pitchFamily="34" charset="0"/>
              </a:defRPr>
            </a:lvl6pPr>
            <a:lvl7pPr marL="2971800" indent="-228600" rtl="0" eaLnBrk="0" fontAlgn="base" hangingPunct="0">
              <a:lnSpc>
                <a:spcPct val="90000"/>
              </a:lnSpc>
              <a:spcBef>
                <a:spcPct val="0"/>
              </a:spcBef>
              <a:spcAft>
                <a:spcPct val="0"/>
              </a:spcAft>
              <a:defRPr sz="3400">
                <a:solidFill>
                  <a:srgbClr val="0231A6"/>
                </a:solidFill>
                <a:latin typeface="Arial" pitchFamily="34" charset="0"/>
              </a:defRPr>
            </a:lvl7pPr>
            <a:lvl8pPr marL="3429000" indent="-228600" rtl="0" eaLnBrk="0" fontAlgn="base" hangingPunct="0">
              <a:lnSpc>
                <a:spcPct val="90000"/>
              </a:lnSpc>
              <a:spcBef>
                <a:spcPct val="0"/>
              </a:spcBef>
              <a:spcAft>
                <a:spcPct val="0"/>
              </a:spcAft>
              <a:defRPr sz="3400">
                <a:solidFill>
                  <a:srgbClr val="0231A6"/>
                </a:solidFill>
                <a:latin typeface="Arial" pitchFamily="34" charset="0"/>
              </a:defRPr>
            </a:lvl8pPr>
            <a:lvl9pPr marL="3886200" indent="-228600" rtl="0" eaLnBrk="0" fontAlgn="base" hangingPunct="0">
              <a:lnSpc>
                <a:spcPct val="90000"/>
              </a:lnSpc>
              <a:spcBef>
                <a:spcPct val="0"/>
              </a:spcBef>
              <a:spcAft>
                <a:spcPct val="0"/>
              </a:spcAft>
              <a:defRPr sz="3400">
                <a:solidFill>
                  <a:srgbClr val="0231A6"/>
                </a:solidFill>
                <a:latin typeface="Arial" pitchFamily="34" charset="0"/>
              </a:defRPr>
            </a:lvl9pPr>
          </a:lstStyle>
          <a:p>
            <a:pPr algn="ctr"/>
            <a:r>
              <a:rPr lang="es-MX" sz="1800" dirty="0" smtClean="0">
                <a:solidFill>
                  <a:schemeClr val="tx2"/>
                </a:solidFill>
                <a:latin typeface="+mn-lt"/>
              </a:rPr>
              <a:t>Ejercicio</a:t>
            </a:r>
            <a:endParaRPr lang="es-MX" sz="1800" dirty="0">
              <a:solidFill>
                <a:schemeClr val="tx2"/>
              </a:solidFill>
              <a:latin typeface="+mn-lt"/>
            </a:endParaRPr>
          </a:p>
        </p:txBody>
      </p:sp>
      <p:sp>
        <p:nvSpPr>
          <p:cNvPr id="7177" name="Text Box 232"/>
          <p:cNvSpPr txBox="1">
            <a:spLocks noChangeArrowheads="1"/>
          </p:cNvSpPr>
          <p:nvPr/>
        </p:nvSpPr>
        <p:spPr bwMode="auto">
          <a:xfrm>
            <a:off x="6314805" y="3211513"/>
            <a:ext cx="1538111"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400">
                <a:solidFill>
                  <a:srgbClr val="0231A6"/>
                </a:solidFill>
                <a:latin typeface="Arial" pitchFamily="34" charset="0"/>
              </a:defRPr>
            </a:lvl1pPr>
            <a:lvl2pPr marL="742950" indent="-285750">
              <a:defRPr sz="3400">
                <a:solidFill>
                  <a:srgbClr val="0231A6"/>
                </a:solidFill>
                <a:latin typeface="Arial" pitchFamily="34" charset="0"/>
              </a:defRPr>
            </a:lvl2pPr>
            <a:lvl3pPr marL="1143000" indent="-228600">
              <a:defRPr sz="3400">
                <a:solidFill>
                  <a:srgbClr val="0231A6"/>
                </a:solidFill>
                <a:latin typeface="Arial" pitchFamily="34" charset="0"/>
              </a:defRPr>
            </a:lvl3pPr>
            <a:lvl4pPr marL="1600200" indent="-228600">
              <a:defRPr sz="3400">
                <a:solidFill>
                  <a:srgbClr val="0231A6"/>
                </a:solidFill>
                <a:latin typeface="Arial" pitchFamily="34" charset="0"/>
              </a:defRPr>
            </a:lvl4pPr>
            <a:lvl5pPr marL="2057400" indent="-228600">
              <a:defRPr sz="3400">
                <a:solidFill>
                  <a:srgbClr val="0231A6"/>
                </a:solidFill>
                <a:latin typeface="Arial" pitchFamily="34" charset="0"/>
              </a:defRPr>
            </a:lvl5pPr>
            <a:lvl6pPr marL="2514600" indent="-228600" rtl="0" eaLnBrk="0" fontAlgn="base" hangingPunct="0">
              <a:lnSpc>
                <a:spcPct val="90000"/>
              </a:lnSpc>
              <a:spcBef>
                <a:spcPct val="0"/>
              </a:spcBef>
              <a:spcAft>
                <a:spcPct val="0"/>
              </a:spcAft>
              <a:defRPr sz="3400">
                <a:solidFill>
                  <a:srgbClr val="0231A6"/>
                </a:solidFill>
                <a:latin typeface="Arial" pitchFamily="34" charset="0"/>
              </a:defRPr>
            </a:lvl6pPr>
            <a:lvl7pPr marL="2971800" indent="-228600" rtl="0" eaLnBrk="0" fontAlgn="base" hangingPunct="0">
              <a:lnSpc>
                <a:spcPct val="90000"/>
              </a:lnSpc>
              <a:spcBef>
                <a:spcPct val="0"/>
              </a:spcBef>
              <a:spcAft>
                <a:spcPct val="0"/>
              </a:spcAft>
              <a:defRPr sz="3400">
                <a:solidFill>
                  <a:srgbClr val="0231A6"/>
                </a:solidFill>
                <a:latin typeface="Arial" pitchFamily="34" charset="0"/>
              </a:defRPr>
            </a:lvl7pPr>
            <a:lvl8pPr marL="3429000" indent="-228600" rtl="0" eaLnBrk="0" fontAlgn="base" hangingPunct="0">
              <a:lnSpc>
                <a:spcPct val="90000"/>
              </a:lnSpc>
              <a:spcBef>
                <a:spcPct val="0"/>
              </a:spcBef>
              <a:spcAft>
                <a:spcPct val="0"/>
              </a:spcAft>
              <a:defRPr sz="3400">
                <a:solidFill>
                  <a:srgbClr val="0231A6"/>
                </a:solidFill>
                <a:latin typeface="Arial" pitchFamily="34" charset="0"/>
              </a:defRPr>
            </a:lvl8pPr>
            <a:lvl9pPr marL="3886200" indent="-228600" rtl="0" eaLnBrk="0" fontAlgn="base" hangingPunct="0">
              <a:lnSpc>
                <a:spcPct val="90000"/>
              </a:lnSpc>
              <a:spcBef>
                <a:spcPct val="0"/>
              </a:spcBef>
              <a:spcAft>
                <a:spcPct val="0"/>
              </a:spcAft>
              <a:defRPr sz="3400">
                <a:solidFill>
                  <a:srgbClr val="0231A6"/>
                </a:solidFill>
                <a:latin typeface="Arial" pitchFamily="34" charset="0"/>
              </a:defRPr>
            </a:lvl9pPr>
          </a:lstStyle>
          <a:p>
            <a:pPr algn="ctr"/>
            <a:r>
              <a:rPr lang="es-MX" sz="1800" dirty="0" smtClean="0">
                <a:solidFill>
                  <a:schemeClr val="tx2"/>
                </a:solidFill>
                <a:latin typeface="+mn-lt"/>
              </a:rPr>
              <a:t>Nutrición enteral</a:t>
            </a:r>
            <a:endParaRPr lang="es-MX" sz="1800" dirty="0">
              <a:solidFill>
                <a:schemeClr val="tx2"/>
              </a:solidFill>
              <a:latin typeface="+mn-lt"/>
            </a:endParaRPr>
          </a:p>
        </p:txBody>
      </p:sp>
      <p:sp>
        <p:nvSpPr>
          <p:cNvPr id="7178" name="Text Box 233"/>
          <p:cNvSpPr txBox="1">
            <a:spLocks noChangeArrowheads="1"/>
          </p:cNvSpPr>
          <p:nvPr/>
        </p:nvSpPr>
        <p:spPr bwMode="auto">
          <a:xfrm>
            <a:off x="7502999" y="3169689"/>
            <a:ext cx="1770849" cy="9323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400">
                <a:solidFill>
                  <a:srgbClr val="0231A6"/>
                </a:solidFill>
                <a:latin typeface="Arial" pitchFamily="34" charset="0"/>
              </a:defRPr>
            </a:lvl1pPr>
            <a:lvl2pPr marL="742950" indent="-285750">
              <a:defRPr sz="3400">
                <a:solidFill>
                  <a:srgbClr val="0231A6"/>
                </a:solidFill>
                <a:latin typeface="Arial" pitchFamily="34" charset="0"/>
              </a:defRPr>
            </a:lvl2pPr>
            <a:lvl3pPr marL="1143000" indent="-228600">
              <a:defRPr sz="3400">
                <a:solidFill>
                  <a:srgbClr val="0231A6"/>
                </a:solidFill>
                <a:latin typeface="Arial" pitchFamily="34" charset="0"/>
              </a:defRPr>
            </a:lvl3pPr>
            <a:lvl4pPr marL="1600200" indent="-228600">
              <a:defRPr sz="3400">
                <a:solidFill>
                  <a:srgbClr val="0231A6"/>
                </a:solidFill>
                <a:latin typeface="Arial" pitchFamily="34" charset="0"/>
              </a:defRPr>
            </a:lvl4pPr>
            <a:lvl5pPr marL="2057400" indent="-228600">
              <a:defRPr sz="3400">
                <a:solidFill>
                  <a:srgbClr val="0231A6"/>
                </a:solidFill>
                <a:latin typeface="Arial" pitchFamily="34" charset="0"/>
              </a:defRPr>
            </a:lvl5pPr>
            <a:lvl6pPr marL="2514600" indent="-228600" rtl="0" eaLnBrk="0" fontAlgn="base" hangingPunct="0">
              <a:lnSpc>
                <a:spcPct val="90000"/>
              </a:lnSpc>
              <a:spcBef>
                <a:spcPct val="0"/>
              </a:spcBef>
              <a:spcAft>
                <a:spcPct val="0"/>
              </a:spcAft>
              <a:defRPr sz="3400">
                <a:solidFill>
                  <a:srgbClr val="0231A6"/>
                </a:solidFill>
                <a:latin typeface="Arial" pitchFamily="34" charset="0"/>
              </a:defRPr>
            </a:lvl6pPr>
            <a:lvl7pPr marL="2971800" indent="-228600" rtl="0" eaLnBrk="0" fontAlgn="base" hangingPunct="0">
              <a:lnSpc>
                <a:spcPct val="90000"/>
              </a:lnSpc>
              <a:spcBef>
                <a:spcPct val="0"/>
              </a:spcBef>
              <a:spcAft>
                <a:spcPct val="0"/>
              </a:spcAft>
              <a:defRPr sz="3400">
                <a:solidFill>
                  <a:srgbClr val="0231A6"/>
                </a:solidFill>
                <a:latin typeface="Arial" pitchFamily="34" charset="0"/>
              </a:defRPr>
            </a:lvl7pPr>
            <a:lvl8pPr marL="3429000" indent="-228600" rtl="0" eaLnBrk="0" fontAlgn="base" hangingPunct="0">
              <a:lnSpc>
                <a:spcPct val="90000"/>
              </a:lnSpc>
              <a:spcBef>
                <a:spcPct val="0"/>
              </a:spcBef>
              <a:spcAft>
                <a:spcPct val="0"/>
              </a:spcAft>
              <a:defRPr sz="3400">
                <a:solidFill>
                  <a:srgbClr val="0231A6"/>
                </a:solidFill>
                <a:latin typeface="Arial" pitchFamily="34" charset="0"/>
              </a:defRPr>
            </a:lvl8pPr>
            <a:lvl9pPr marL="3886200" indent="-228600" rtl="0" eaLnBrk="0" fontAlgn="base" hangingPunct="0">
              <a:lnSpc>
                <a:spcPct val="90000"/>
              </a:lnSpc>
              <a:spcBef>
                <a:spcPct val="0"/>
              </a:spcBef>
              <a:spcAft>
                <a:spcPct val="0"/>
              </a:spcAft>
              <a:defRPr sz="3400">
                <a:solidFill>
                  <a:srgbClr val="0231A6"/>
                </a:solidFill>
                <a:latin typeface="Arial" pitchFamily="34" charset="0"/>
              </a:defRPr>
            </a:lvl9pPr>
          </a:lstStyle>
          <a:p>
            <a:pPr algn="ctr">
              <a:lnSpc>
                <a:spcPct val="75000"/>
              </a:lnSpc>
            </a:pPr>
            <a:r>
              <a:rPr lang="es-MX" sz="1800" dirty="0" smtClean="0">
                <a:solidFill>
                  <a:schemeClr val="tx2"/>
                </a:solidFill>
                <a:latin typeface="+mn-lt"/>
              </a:rPr>
              <a:t>Agentes de apoyo/terapia en pacientes de alto riesgo</a:t>
            </a:r>
            <a:endParaRPr lang="es-MX" sz="1800" dirty="0">
              <a:solidFill>
                <a:schemeClr val="tx2"/>
              </a:solidFill>
              <a:latin typeface="+mn-lt"/>
            </a:endParaRPr>
          </a:p>
        </p:txBody>
      </p:sp>
      <p:sp>
        <p:nvSpPr>
          <p:cNvPr id="7179" name="Text Box 234"/>
          <p:cNvSpPr txBox="1">
            <a:spLocks noChangeArrowheads="1"/>
          </p:cNvSpPr>
          <p:nvPr/>
        </p:nvSpPr>
        <p:spPr bwMode="auto">
          <a:xfrm>
            <a:off x="179512" y="6552033"/>
            <a:ext cx="241765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rgbClr val="0231A6"/>
                </a:solidFill>
                <a:latin typeface="Arial" pitchFamily="34" charset="0"/>
              </a:defRPr>
            </a:lvl1pPr>
            <a:lvl2pPr marL="742950" indent="-285750">
              <a:defRPr sz="3400">
                <a:solidFill>
                  <a:srgbClr val="0231A6"/>
                </a:solidFill>
                <a:latin typeface="Arial" pitchFamily="34" charset="0"/>
              </a:defRPr>
            </a:lvl2pPr>
            <a:lvl3pPr marL="1143000" indent="-228600">
              <a:defRPr sz="3400">
                <a:solidFill>
                  <a:srgbClr val="0231A6"/>
                </a:solidFill>
                <a:latin typeface="Arial" pitchFamily="34" charset="0"/>
              </a:defRPr>
            </a:lvl3pPr>
            <a:lvl4pPr marL="1600200" indent="-228600">
              <a:defRPr sz="3400">
                <a:solidFill>
                  <a:srgbClr val="0231A6"/>
                </a:solidFill>
                <a:latin typeface="Arial" pitchFamily="34" charset="0"/>
              </a:defRPr>
            </a:lvl4pPr>
            <a:lvl5pPr marL="2057400" indent="-228600">
              <a:defRPr sz="3400">
                <a:solidFill>
                  <a:srgbClr val="0231A6"/>
                </a:solidFill>
                <a:latin typeface="Arial" pitchFamily="34" charset="0"/>
              </a:defRPr>
            </a:lvl5pPr>
            <a:lvl6pPr marL="2514600" indent="-228600" rtl="0" eaLnBrk="0" fontAlgn="base" hangingPunct="0">
              <a:lnSpc>
                <a:spcPct val="90000"/>
              </a:lnSpc>
              <a:spcBef>
                <a:spcPct val="0"/>
              </a:spcBef>
              <a:spcAft>
                <a:spcPct val="0"/>
              </a:spcAft>
              <a:defRPr sz="3400">
                <a:solidFill>
                  <a:srgbClr val="0231A6"/>
                </a:solidFill>
                <a:latin typeface="Arial" pitchFamily="34" charset="0"/>
              </a:defRPr>
            </a:lvl6pPr>
            <a:lvl7pPr marL="2971800" indent="-228600" rtl="0" eaLnBrk="0" fontAlgn="base" hangingPunct="0">
              <a:lnSpc>
                <a:spcPct val="90000"/>
              </a:lnSpc>
              <a:spcBef>
                <a:spcPct val="0"/>
              </a:spcBef>
              <a:spcAft>
                <a:spcPct val="0"/>
              </a:spcAft>
              <a:defRPr sz="3400">
                <a:solidFill>
                  <a:srgbClr val="0231A6"/>
                </a:solidFill>
                <a:latin typeface="Arial" pitchFamily="34" charset="0"/>
              </a:defRPr>
            </a:lvl7pPr>
            <a:lvl8pPr marL="3429000" indent="-228600" rtl="0" eaLnBrk="0" fontAlgn="base" hangingPunct="0">
              <a:lnSpc>
                <a:spcPct val="90000"/>
              </a:lnSpc>
              <a:spcBef>
                <a:spcPct val="0"/>
              </a:spcBef>
              <a:spcAft>
                <a:spcPct val="0"/>
              </a:spcAft>
              <a:defRPr sz="3400">
                <a:solidFill>
                  <a:srgbClr val="0231A6"/>
                </a:solidFill>
                <a:latin typeface="Arial" pitchFamily="34" charset="0"/>
              </a:defRPr>
            </a:lvl8pPr>
            <a:lvl9pPr marL="3886200" indent="-228600" rtl="0" eaLnBrk="0" fontAlgn="base" hangingPunct="0">
              <a:lnSpc>
                <a:spcPct val="90000"/>
              </a:lnSpc>
              <a:spcBef>
                <a:spcPct val="0"/>
              </a:spcBef>
              <a:spcAft>
                <a:spcPct val="0"/>
              </a:spcAft>
              <a:defRPr sz="3400">
                <a:solidFill>
                  <a:srgbClr val="0231A6"/>
                </a:solidFill>
                <a:latin typeface="Arial" pitchFamily="34" charset="0"/>
              </a:defRPr>
            </a:lvl9pPr>
          </a:lstStyle>
          <a:p>
            <a:r>
              <a:rPr lang="es-MX" sz="1000" dirty="0" smtClean="0">
                <a:solidFill>
                  <a:schemeClr val="tx2"/>
                </a:solidFill>
                <a:latin typeface="+mn-lt"/>
              </a:rPr>
              <a:t>Kehlet H</a:t>
            </a:r>
            <a:r>
              <a:rPr lang="es-MX" sz="1000" i="1" dirty="0" smtClean="0">
                <a:solidFill>
                  <a:schemeClr val="tx2"/>
                </a:solidFill>
                <a:latin typeface="+mn-lt"/>
              </a:rPr>
              <a:t>. Br J Anaesth </a:t>
            </a:r>
            <a:r>
              <a:rPr lang="es-MX" sz="1000" dirty="0" smtClean="0">
                <a:solidFill>
                  <a:schemeClr val="tx2"/>
                </a:solidFill>
                <a:latin typeface="+mn-lt"/>
              </a:rPr>
              <a:t>1997;  78(5):606-17.</a:t>
            </a:r>
            <a:endParaRPr lang="es-MX" sz="1000" dirty="0">
              <a:solidFill>
                <a:schemeClr val="tx2"/>
              </a:solidFill>
              <a:latin typeface="+mn-lt"/>
            </a:endParaRPr>
          </a:p>
        </p:txBody>
      </p:sp>
      <p:sp>
        <p:nvSpPr>
          <p:cNvPr id="7180" name="Line 236"/>
          <p:cNvSpPr>
            <a:spLocks noChangeShapeType="1"/>
          </p:cNvSpPr>
          <p:nvPr/>
        </p:nvSpPr>
        <p:spPr bwMode="auto">
          <a:xfrm>
            <a:off x="4856042" y="1772814"/>
            <a:ext cx="0" cy="1224387"/>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81" name="Line 237"/>
          <p:cNvSpPr>
            <a:spLocks noChangeShapeType="1"/>
          </p:cNvSpPr>
          <p:nvPr/>
        </p:nvSpPr>
        <p:spPr bwMode="auto">
          <a:xfrm flipH="1">
            <a:off x="3026711" y="1772814"/>
            <a:ext cx="1545285" cy="1396874"/>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82" name="Line 238"/>
          <p:cNvSpPr>
            <a:spLocks noChangeShapeType="1"/>
          </p:cNvSpPr>
          <p:nvPr/>
        </p:nvSpPr>
        <p:spPr bwMode="auto">
          <a:xfrm>
            <a:off x="5036338" y="1772815"/>
            <a:ext cx="927806" cy="1479973"/>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83" name="Line 239"/>
          <p:cNvSpPr>
            <a:spLocks noChangeShapeType="1"/>
          </p:cNvSpPr>
          <p:nvPr/>
        </p:nvSpPr>
        <p:spPr bwMode="auto">
          <a:xfrm>
            <a:off x="5228250" y="1772814"/>
            <a:ext cx="1855610" cy="1438698"/>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84" name="Line 240"/>
          <p:cNvSpPr>
            <a:spLocks noChangeShapeType="1"/>
          </p:cNvSpPr>
          <p:nvPr/>
        </p:nvSpPr>
        <p:spPr bwMode="auto">
          <a:xfrm>
            <a:off x="5388411" y="1556791"/>
            <a:ext cx="2927448" cy="1612898"/>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85" name="Line 241"/>
          <p:cNvSpPr>
            <a:spLocks noChangeShapeType="1"/>
          </p:cNvSpPr>
          <p:nvPr/>
        </p:nvSpPr>
        <p:spPr bwMode="auto">
          <a:xfrm flipH="1">
            <a:off x="1025469" y="1556791"/>
            <a:ext cx="3315563" cy="1654721"/>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86" name="Line 242"/>
          <p:cNvSpPr>
            <a:spLocks noChangeShapeType="1"/>
          </p:cNvSpPr>
          <p:nvPr/>
        </p:nvSpPr>
        <p:spPr bwMode="auto">
          <a:xfrm flipH="1">
            <a:off x="4844428" y="4509840"/>
            <a:ext cx="0" cy="1009650"/>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87" name="Line 243"/>
          <p:cNvSpPr>
            <a:spLocks noChangeShapeType="1"/>
          </p:cNvSpPr>
          <p:nvPr/>
        </p:nvSpPr>
        <p:spPr bwMode="auto">
          <a:xfrm>
            <a:off x="3026714" y="4069368"/>
            <a:ext cx="1545286" cy="1591658"/>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88" name="Line 244"/>
          <p:cNvSpPr>
            <a:spLocks noChangeShapeType="1"/>
          </p:cNvSpPr>
          <p:nvPr/>
        </p:nvSpPr>
        <p:spPr bwMode="auto">
          <a:xfrm flipH="1">
            <a:off x="5036338" y="3792369"/>
            <a:ext cx="928301" cy="1797219"/>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89" name="Line 245"/>
          <p:cNvSpPr>
            <a:spLocks noChangeShapeType="1"/>
          </p:cNvSpPr>
          <p:nvPr/>
        </p:nvSpPr>
        <p:spPr bwMode="auto">
          <a:xfrm flipH="1">
            <a:off x="5228250" y="3873731"/>
            <a:ext cx="1837568" cy="1787295"/>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90" name="Line 246"/>
          <p:cNvSpPr>
            <a:spLocks noChangeShapeType="1"/>
          </p:cNvSpPr>
          <p:nvPr/>
        </p:nvSpPr>
        <p:spPr bwMode="auto">
          <a:xfrm flipH="1">
            <a:off x="5484740" y="4158429"/>
            <a:ext cx="2831119" cy="1643741"/>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7191" name="Line 247"/>
          <p:cNvSpPr>
            <a:spLocks noChangeShapeType="1"/>
          </p:cNvSpPr>
          <p:nvPr/>
        </p:nvSpPr>
        <p:spPr bwMode="auto">
          <a:xfrm>
            <a:off x="1394205" y="4230661"/>
            <a:ext cx="2943814" cy="1568007"/>
          </a:xfrm>
          <a:prstGeom prst="line">
            <a:avLst/>
          </a:prstGeom>
          <a:noFill/>
          <a:ln w="38100">
            <a:solidFill>
              <a:srgbClr val="0343E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solidFill>
                <a:schemeClr val="tx2"/>
              </a:solidFill>
            </a:endParaRPr>
          </a:p>
        </p:txBody>
      </p:sp>
      <p:sp>
        <p:nvSpPr>
          <p:cNvPr id="4" name="Title 3"/>
          <p:cNvSpPr>
            <a:spLocks noGrp="1"/>
          </p:cNvSpPr>
          <p:nvPr>
            <p:ph type="title"/>
          </p:nvPr>
        </p:nvSpPr>
        <p:spPr/>
        <p:txBody>
          <a:bodyPr>
            <a:normAutofit fontScale="90000"/>
          </a:bodyPr>
          <a:lstStyle/>
          <a:p>
            <a:r>
              <a:rPr lang="es-MX" dirty="0" smtClean="0">
                <a:solidFill>
                  <a:schemeClr val="tx2"/>
                </a:solidFill>
                <a:latin typeface="+mn-lt"/>
              </a:rPr>
              <a:t>Control de la </a:t>
            </a:r>
            <a:r>
              <a:rPr lang="es-MX" dirty="0">
                <a:solidFill>
                  <a:schemeClr val="tx2"/>
                </a:solidFill>
                <a:latin typeface="+mn-lt"/>
              </a:rPr>
              <a:t>f</a:t>
            </a:r>
            <a:r>
              <a:rPr lang="es-MX" dirty="0" smtClean="0">
                <a:solidFill>
                  <a:schemeClr val="tx2"/>
                </a:solidFill>
                <a:latin typeface="+mn-lt"/>
              </a:rPr>
              <a:t>isiología postoperatorio</a:t>
            </a:r>
            <a:endParaRPr lang="es-MX" dirty="0">
              <a:solidFill>
                <a:schemeClr val="tx2"/>
              </a:solidFill>
              <a:latin typeface="+mn-lt"/>
            </a:endParaRPr>
          </a:p>
        </p:txBody>
      </p:sp>
    </p:spTree>
    <p:extLst>
      <p:ext uri="{BB962C8B-B14F-4D97-AF65-F5344CB8AC3E}">
        <p14:creationId xmlns:p14="http://schemas.microsoft.com/office/powerpoint/2010/main" val="12267242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4000" dirty="0" smtClean="0"/>
              <a:t>Recomendaciones para el manejo del dolor agudo</a:t>
            </a:r>
            <a:endParaRPr lang="es-MX" sz="4000" dirty="0"/>
          </a:p>
        </p:txBody>
      </p:sp>
      <p:sp>
        <p:nvSpPr>
          <p:cNvPr id="4" name="Rounded Rectangle 3"/>
          <p:cNvSpPr/>
          <p:nvPr/>
        </p:nvSpPr>
        <p:spPr>
          <a:xfrm>
            <a:off x="515368" y="1700808"/>
            <a:ext cx="835292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solidFill>
                  <a:prstClr val="white"/>
                </a:solidFill>
              </a:rPr>
              <a:t>Acetaminofén</a:t>
            </a:r>
            <a:endParaRPr lang="es-MX" sz="4000" b="1" dirty="0">
              <a:solidFill>
                <a:prstClr val="white"/>
              </a:solidFill>
            </a:endParaRPr>
          </a:p>
        </p:txBody>
      </p:sp>
      <p:sp>
        <p:nvSpPr>
          <p:cNvPr id="6" name="Rounded Rectangle 5"/>
          <p:cNvSpPr/>
          <p:nvPr/>
        </p:nvSpPr>
        <p:spPr>
          <a:xfrm>
            <a:off x="545828" y="3284984"/>
            <a:ext cx="8352928" cy="100811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solidFill>
                  <a:schemeClr val="tx2"/>
                </a:solidFill>
              </a:rPr>
              <a:t>Agregar </a:t>
            </a:r>
            <a:r>
              <a:rPr lang="es-MX" sz="4000" b="1" dirty="0" err="1" smtClean="0">
                <a:solidFill>
                  <a:schemeClr val="tx2"/>
                </a:solidFill>
              </a:rPr>
              <a:t>AINESne</a:t>
            </a:r>
            <a:r>
              <a:rPr lang="es-MX" sz="4000" b="1" dirty="0" smtClean="0">
                <a:solidFill>
                  <a:schemeClr val="tx2"/>
                </a:solidFill>
              </a:rPr>
              <a:t>/</a:t>
            </a:r>
            <a:r>
              <a:rPr lang="es-MX" sz="4000" b="1" dirty="0" err="1" smtClean="0">
                <a:solidFill>
                  <a:schemeClr val="tx2"/>
                </a:solidFill>
              </a:rPr>
              <a:t>coxibs</a:t>
            </a:r>
            <a:endParaRPr lang="es-MX" sz="4000" b="1" dirty="0">
              <a:solidFill>
                <a:schemeClr val="tx2"/>
              </a:solidFill>
            </a:endParaRPr>
          </a:p>
        </p:txBody>
      </p:sp>
      <p:sp>
        <p:nvSpPr>
          <p:cNvPr id="7" name="Rounded Rectangle 6"/>
          <p:cNvSpPr/>
          <p:nvPr/>
        </p:nvSpPr>
        <p:spPr>
          <a:xfrm>
            <a:off x="545828" y="4869160"/>
            <a:ext cx="8267476" cy="11679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solidFill>
                  <a:schemeClr val="bg1"/>
                </a:solidFill>
              </a:rPr>
              <a:t>Agregar o</a:t>
            </a:r>
            <a:r>
              <a:rPr lang="es-MX" sz="4000" b="1" dirty="0" smtClean="0">
                <a:solidFill>
                  <a:prstClr val="white"/>
                </a:solidFill>
              </a:rPr>
              <a:t>pioides </a:t>
            </a:r>
            <a:br>
              <a:rPr lang="es-MX" sz="4000" b="1" dirty="0" smtClean="0">
                <a:solidFill>
                  <a:prstClr val="white"/>
                </a:solidFill>
              </a:rPr>
            </a:br>
            <a:r>
              <a:rPr lang="es-MX" sz="2000" dirty="0" smtClean="0">
                <a:solidFill>
                  <a:prstClr val="white"/>
                </a:solidFill>
              </a:rPr>
              <a:t>(preferentemente agentes de </a:t>
            </a:r>
            <a:r>
              <a:rPr lang="es-MX" sz="2000" dirty="0">
                <a:solidFill>
                  <a:prstClr val="white"/>
                </a:solidFill>
              </a:rPr>
              <a:t>corta </a:t>
            </a:r>
            <a:r>
              <a:rPr lang="es-MX" sz="2000" dirty="0" smtClean="0">
                <a:solidFill>
                  <a:prstClr val="white"/>
                </a:solidFill>
              </a:rPr>
              <a:t>acción a intervalos regulares; </a:t>
            </a:r>
            <a:br>
              <a:rPr lang="es-MX" sz="2000" dirty="0" smtClean="0">
                <a:solidFill>
                  <a:prstClr val="white"/>
                </a:solidFill>
              </a:rPr>
            </a:br>
            <a:r>
              <a:rPr lang="es-MX" sz="2000" dirty="0" smtClean="0">
                <a:solidFill>
                  <a:prstClr val="white"/>
                </a:solidFill>
              </a:rPr>
              <a:t>la necesidad constante de dicho tratamiento requiere  reevaluación)</a:t>
            </a:r>
            <a:endParaRPr lang="es-MX" sz="2000" dirty="0">
              <a:solidFill>
                <a:prstClr val="white"/>
              </a:solidFill>
            </a:endParaRPr>
          </a:p>
        </p:txBody>
      </p:sp>
      <p:sp>
        <p:nvSpPr>
          <p:cNvPr id="9" name="Down Arrow 8"/>
          <p:cNvSpPr/>
          <p:nvPr/>
        </p:nvSpPr>
        <p:spPr>
          <a:xfrm>
            <a:off x="4499992" y="2852936"/>
            <a:ext cx="32448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0" name="Down Arrow 9"/>
          <p:cNvSpPr/>
          <p:nvPr/>
        </p:nvSpPr>
        <p:spPr>
          <a:xfrm>
            <a:off x="4529591" y="4365104"/>
            <a:ext cx="32448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1" name="TextBox 10"/>
          <p:cNvSpPr txBox="1"/>
          <p:nvPr/>
        </p:nvSpPr>
        <p:spPr>
          <a:xfrm>
            <a:off x="4854073" y="2873896"/>
            <a:ext cx="2579296" cy="369332"/>
          </a:xfrm>
          <a:prstGeom prst="rect">
            <a:avLst/>
          </a:prstGeom>
          <a:noFill/>
        </p:spPr>
        <p:txBody>
          <a:bodyPr wrap="none" rtlCol="0">
            <a:spAutoFit/>
          </a:bodyPr>
          <a:lstStyle/>
          <a:p>
            <a:r>
              <a:rPr lang="es-MX" i="1" dirty="0" smtClean="0">
                <a:solidFill>
                  <a:prstClr val="black"/>
                </a:solidFill>
              </a:rPr>
              <a:t>En caso de no ser efectivo</a:t>
            </a:r>
            <a:endParaRPr lang="es-MX" i="1" dirty="0">
              <a:solidFill>
                <a:prstClr val="black"/>
              </a:solidFill>
            </a:endParaRPr>
          </a:p>
        </p:txBody>
      </p:sp>
      <p:sp>
        <p:nvSpPr>
          <p:cNvPr id="12" name="TextBox 11"/>
          <p:cNvSpPr txBox="1"/>
          <p:nvPr/>
        </p:nvSpPr>
        <p:spPr>
          <a:xfrm>
            <a:off x="4870603" y="4418816"/>
            <a:ext cx="2579296" cy="369332"/>
          </a:xfrm>
          <a:prstGeom prst="rect">
            <a:avLst/>
          </a:prstGeom>
          <a:noFill/>
        </p:spPr>
        <p:txBody>
          <a:bodyPr wrap="none" rtlCol="0">
            <a:spAutoFit/>
          </a:bodyPr>
          <a:lstStyle/>
          <a:p>
            <a:r>
              <a:rPr lang="es-MX" i="1" dirty="0" smtClean="0"/>
              <a:t>En caso de no ser efectivo</a:t>
            </a:r>
            <a:endParaRPr lang="es-MX" i="1" dirty="0"/>
          </a:p>
        </p:txBody>
      </p:sp>
      <p:sp>
        <p:nvSpPr>
          <p:cNvPr id="13" name="TextBox 12"/>
          <p:cNvSpPr txBox="1"/>
          <p:nvPr/>
        </p:nvSpPr>
        <p:spPr>
          <a:xfrm>
            <a:off x="515368" y="6259378"/>
            <a:ext cx="7873056" cy="584775"/>
          </a:xfrm>
          <a:prstGeom prst="rect">
            <a:avLst/>
          </a:prstGeom>
          <a:noFill/>
        </p:spPr>
        <p:txBody>
          <a:bodyPr wrap="square" rtlCol="0">
            <a:spAutoFit/>
          </a:bodyPr>
          <a:lstStyle/>
          <a:p>
            <a:r>
              <a:rPr lang="es-MX" sz="1200" b="1" dirty="0" smtClean="0">
                <a:solidFill>
                  <a:srgbClr val="002060"/>
                </a:solidFill>
              </a:rPr>
              <a:t>Coxib = COX-2-inhibidor específico; </a:t>
            </a:r>
            <a:r>
              <a:rPr lang="es-MX" sz="1200" b="1" dirty="0" err="1" smtClean="0">
                <a:solidFill>
                  <a:srgbClr val="002060"/>
                </a:solidFill>
              </a:rPr>
              <a:t>AINESne</a:t>
            </a:r>
            <a:r>
              <a:rPr lang="es-MX" altLang="zh-CN" sz="1200" b="1" dirty="0" smtClean="0">
                <a:solidFill>
                  <a:srgbClr val="002060"/>
                </a:solidFill>
              </a:rPr>
              <a:t> = fármacos antiinflamatorios no esteroideos no selectivos</a:t>
            </a:r>
            <a:endParaRPr lang="es-MX" sz="1200" dirty="0" smtClean="0">
              <a:solidFill>
                <a:srgbClr val="002060"/>
              </a:solidFill>
            </a:endParaRPr>
          </a:p>
          <a:p>
            <a:r>
              <a:rPr lang="es-MX" sz="1000" dirty="0" smtClean="0">
                <a:solidFill>
                  <a:srgbClr val="002060"/>
                </a:solidFill>
              </a:rPr>
              <a:t>Australian and New Zealand College of Anaesthetists and Faculty of Pain Medicine. </a:t>
            </a:r>
          </a:p>
          <a:p>
            <a:r>
              <a:rPr lang="es-MX" sz="1000" i="1" dirty="0" smtClean="0">
                <a:solidFill>
                  <a:srgbClr val="002060"/>
                </a:solidFill>
              </a:rPr>
              <a:t>Acute Pain Management: Scientific Evidence. </a:t>
            </a:r>
            <a:r>
              <a:rPr lang="es-MX" sz="1000" dirty="0" smtClean="0">
                <a:solidFill>
                  <a:srgbClr val="002060"/>
                </a:solidFill>
              </a:rPr>
              <a:t>3rd ed. ANZCA &amp; FPM; Melbourne, VIC: 2010.</a:t>
            </a:r>
            <a:endParaRPr lang="es-MX" sz="1000" dirty="0">
              <a:solidFill>
                <a:srgbClr val="002060"/>
              </a:solidFill>
            </a:endParaRPr>
          </a:p>
        </p:txBody>
      </p:sp>
      <p:sp>
        <p:nvSpPr>
          <p:cNvPr id="14" name="Slide Number Placeholder 5"/>
          <p:cNvSpPr txBox="1">
            <a:spLocks/>
          </p:cNvSpPr>
          <p:nvPr/>
        </p:nvSpPr>
        <p:spPr>
          <a:xfrm>
            <a:off x="6705600" y="637153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s-MX" smtClean="0">
                <a:solidFill>
                  <a:prstClr val="black"/>
                </a:solidFill>
              </a:rPr>
              <a:pPr/>
              <a:t>53</a:t>
            </a:fld>
            <a:endParaRPr lang="es-MX" dirty="0">
              <a:solidFill>
                <a:prstClr val="black"/>
              </a:solidFill>
            </a:endParaRPr>
          </a:p>
        </p:txBody>
      </p:sp>
    </p:spTree>
    <p:extLst>
      <p:ext uri="{BB962C8B-B14F-4D97-AF65-F5344CB8AC3E}">
        <p14:creationId xmlns:p14="http://schemas.microsoft.com/office/powerpoint/2010/main" val="30065396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Autofit/>
          </a:bodyPr>
          <a:lstStyle/>
          <a:p>
            <a:r>
              <a:rPr lang="es-MX" sz="4000" dirty="0" smtClean="0"/>
              <a:t>Algoritmo para el tratamiento del dolor agudo basado en su gravedad</a:t>
            </a:r>
            <a:endParaRPr lang="es-MX" sz="4000" dirty="0"/>
          </a:p>
        </p:txBody>
      </p:sp>
      <p:sp>
        <p:nvSpPr>
          <p:cNvPr id="4" name="Rectangle 3"/>
          <p:cNvSpPr/>
          <p:nvPr/>
        </p:nvSpPr>
        <p:spPr>
          <a:xfrm>
            <a:off x="467544" y="1556792"/>
            <a:ext cx="2736304"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b="1" dirty="0" smtClean="0"/>
              <a:t>Dolor agudo debido a :</a:t>
            </a:r>
          </a:p>
          <a:p>
            <a:pPr marL="285750" indent="-285750">
              <a:buFont typeface="Arial" pitchFamily="34" charset="0"/>
              <a:buChar char="•"/>
            </a:pPr>
            <a:r>
              <a:rPr lang="es-MX" sz="1600" dirty="0" smtClean="0"/>
              <a:t>Lesión deportiva</a:t>
            </a:r>
          </a:p>
          <a:p>
            <a:pPr marL="285750" indent="-285750">
              <a:buFont typeface="Arial" pitchFamily="34" charset="0"/>
              <a:buChar char="•"/>
            </a:pPr>
            <a:r>
              <a:rPr lang="es-MX" sz="1600" dirty="0" smtClean="0"/>
              <a:t>Traumática o condición inflamatoria</a:t>
            </a:r>
          </a:p>
          <a:p>
            <a:pPr marL="285750" indent="-285750">
              <a:buFont typeface="Arial" pitchFamily="34" charset="0"/>
              <a:buChar char="•"/>
            </a:pPr>
            <a:r>
              <a:rPr lang="es-MX" sz="1600" dirty="0" smtClean="0"/>
              <a:t>Lesión </a:t>
            </a:r>
            <a:r>
              <a:rPr lang="es-MX" sz="1600" dirty="0" err="1" smtClean="0"/>
              <a:t>musculoesquelética</a:t>
            </a:r>
            <a:endParaRPr lang="es-MX" sz="1600" dirty="0"/>
          </a:p>
        </p:txBody>
      </p:sp>
      <p:sp>
        <p:nvSpPr>
          <p:cNvPr id="9" name="Rectangle 8"/>
          <p:cNvSpPr/>
          <p:nvPr/>
        </p:nvSpPr>
        <p:spPr>
          <a:xfrm>
            <a:off x="3275856" y="1556792"/>
            <a:ext cx="2664296" cy="7560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Dolor agudo leve o moderado</a:t>
            </a:r>
            <a:endParaRPr lang="es-MX" b="1" dirty="0"/>
          </a:p>
        </p:txBody>
      </p:sp>
      <p:sp>
        <p:nvSpPr>
          <p:cNvPr id="10" name="Rectangle 9"/>
          <p:cNvSpPr/>
          <p:nvPr/>
        </p:nvSpPr>
        <p:spPr>
          <a:xfrm>
            <a:off x="6084168" y="1556792"/>
            <a:ext cx="2664296" cy="756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Dolor agudo grave</a:t>
            </a:r>
            <a:endParaRPr lang="es-MX" b="1" dirty="0"/>
          </a:p>
        </p:txBody>
      </p:sp>
      <p:sp>
        <p:nvSpPr>
          <p:cNvPr id="11" name="Rectangle 10"/>
          <p:cNvSpPr/>
          <p:nvPr/>
        </p:nvSpPr>
        <p:spPr>
          <a:xfrm>
            <a:off x="467544" y="5335289"/>
            <a:ext cx="2664296" cy="1118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600" b="1" dirty="0" err="1" smtClean="0"/>
              <a:t>AINESne</a:t>
            </a:r>
            <a:r>
              <a:rPr lang="es-MX" sz="1600" b="1" dirty="0" smtClean="0"/>
              <a:t> tópico </a:t>
            </a:r>
            <a:br>
              <a:rPr lang="es-MX" sz="1600" b="1" dirty="0" smtClean="0"/>
            </a:br>
            <a:r>
              <a:rPr lang="es-MX" sz="1400" dirty="0" smtClean="0"/>
              <a:t>(con o sin  acetaminofén oral combinado, </a:t>
            </a:r>
            <a:br>
              <a:rPr lang="es-MX" sz="1400" dirty="0" smtClean="0"/>
            </a:br>
            <a:r>
              <a:rPr lang="es-MX" sz="1400" dirty="0" smtClean="0"/>
              <a:t>coxib o </a:t>
            </a:r>
            <a:r>
              <a:rPr lang="es-MX" sz="1400" dirty="0" err="1" smtClean="0"/>
              <a:t>AINESne</a:t>
            </a:r>
            <a:r>
              <a:rPr lang="es-MX" sz="1400" dirty="0" smtClean="0"/>
              <a:t>)</a:t>
            </a:r>
            <a:endParaRPr lang="es-MX" sz="1400" dirty="0"/>
          </a:p>
        </p:txBody>
      </p:sp>
      <p:sp>
        <p:nvSpPr>
          <p:cNvPr id="12" name="Rectangle 11"/>
          <p:cNvSpPr/>
          <p:nvPr/>
        </p:nvSpPr>
        <p:spPr>
          <a:xfrm>
            <a:off x="6084168" y="5335289"/>
            <a:ext cx="2664296" cy="1118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Opioides</a:t>
            </a:r>
          </a:p>
          <a:p>
            <a:pPr algn="ctr"/>
            <a:r>
              <a:rPr lang="es-MX" sz="1400" dirty="0" smtClean="0"/>
              <a:t>(refiera al paciente a una clínica o especialista)</a:t>
            </a:r>
            <a:endParaRPr lang="es-MX" sz="1400" dirty="0"/>
          </a:p>
        </p:txBody>
      </p:sp>
      <p:sp>
        <p:nvSpPr>
          <p:cNvPr id="13" name="Rectangle 12"/>
          <p:cNvSpPr/>
          <p:nvPr/>
        </p:nvSpPr>
        <p:spPr>
          <a:xfrm>
            <a:off x="2699792" y="2924944"/>
            <a:ext cx="4176464" cy="8640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b="1" dirty="0" smtClean="0">
                <a:solidFill>
                  <a:srgbClr val="002060"/>
                </a:solidFill>
              </a:rPr>
              <a:t>Paso 1: acetaminofén</a:t>
            </a:r>
          </a:p>
          <a:p>
            <a:pPr algn="ctr"/>
            <a:r>
              <a:rPr lang="es-MX" sz="1600" dirty="0" smtClean="0">
                <a:solidFill>
                  <a:srgbClr val="002060"/>
                </a:solidFill>
              </a:rPr>
              <a:t>(4 g/día dosis máxima; </a:t>
            </a:r>
            <a:br>
              <a:rPr lang="es-MX" sz="1600" dirty="0" smtClean="0">
                <a:solidFill>
                  <a:srgbClr val="002060"/>
                </a:solidFill>
              </a:rPr>
            </a:br>
            <a:r>
              <a:rPr lang="es-MX" sz="1600" dirty="0" smtClean="0">
                <a:solidFill>
                  <a:srgbClr val="002060"/>
                </a:solidFill>
              </a:rPr>
              <a:t>4 h de intervalo mínimo entre cada dosis de 1 g)</a:t>
            </a:r>
            <a:endParaRPr lang="es-MX" sz="1600" dirty="0">
              <a:solidFill>
                <a:srgbClr val="002060"/>
              </a:solidFill>
            </a:endParaRPr>
          </a:p>
        </p:txBody>
      </p:sp>
      <p:sp>
        <p:nvSpPr>
          <p:cNvPr id="14" name="Rectangle 13"/>
          <p:cNvSpPr/>
          <p:nvPr/>
        </p:nvSpPr>
        <p:spPr>
          <a:xfrm>
            <a:off x="2195736" y="4301480"/>
            <a:ext cx="4896544" cy="5676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b="1" dirty="0" smtClean="0">
                <a:solidFill>
                  <a:srgbClr val="002060"/>
                </a:solidFill>
              </a:rPr>
              <a:t>Paso 2: coxib o </a:t>
            </a:r>
            <a:r>
              <a:rPr lang="es-MX" b="1" dirty="0" err="1" smtClean="0">
                <a:solidFill>
                  <a:srgbClr val="002060"/>
                </a:solidFill>
              </a:rPr>
              <a:t>AINESne</a:t>
            </a:r>
            <a:endParaRPr lang="es-MX" b="1" dirty="0" smtClean="0">
              <a:solidFill>
                <a:srgbClr val="002060"/>
              </a:solidFill>
            </a:endParaRPr>
          </a:p>
          <a:p>
            <a:pPr algn="ctr"/>
            <a:r>
              <a:rPr lang="es-MX" sz="1600" dirty="0" smtClean="0">
                <a:solidFill>
                  <a:srgbClr val="002060"/>
                </a:solidFill>
              </a:rPr>
              <a:t>(</a:t>
            </a:r>
            <a:r>
              <a:rPr lang="es-MX" sz="1400" dirty="0" smtClean="0">
                <a:solidFill>
                  <a:srgbClr val="002060"/>
                </a:solidFill>
              </a:rPr>
              <a:t>tome la decisión de acuerdo al perfil de riesgo del paciente</a:t>
            </a:r>
            <a:r>
              <a:rPr lang="es-MX" sz="1600" dirty="0" smtClean="0">
                <a:solidFill>
                  <a:srgbClr val="002060"/>
                </a:solidFill>
              </a:rPr>
              <a:t>)</a:t>
            </a:r>
            <a:endParaRPr lang="es-MX" sz="1600" dirty="0">
              <a:solidFill>
                <a:srgbClr val="002060"/>
              </a:solidFill>
            </a:endParaRPr>
          </a:p>
        </p:txBody>
      </p:sp>
      <p:sp>
        <p:nvSpPr>
          <p:cNvPr id="15" name="Rectangle 14"/>
          <p:cNvSpPr/>
          <p:nvPr/>
        </p:nvSpPr>
        <p:spPr>
          <a:xfrm>
            <a:off x="3267868" y="5335289"/>
            <a:ext cx="2672283" cy="111804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600" b="1" dirty="0" smtClean="0"/>
              <a:t>Paso 3: agregar 1 de los siguientes:</a:t>
            </a:r>
          </a:p>
          <a:p>
            <a:pPr marL="285750" indent="-285750">
              <a:buFont typeface="Arial" pitchFamily="34" charset="0"/>
              <a:buChar char="•"/>
            </a:pPr>
            <a:r>
              <a:rPr lang="es-MX" sz="1400" dirty="0" smtClean="0"/>
              <a:t>Acetaminofén/codeína</a:t>
            </a:r>
          </a:p>
          <a:p>
            <a:pPr marL="285750" indent="-285750">
              <a:buFont typeface="Arial" pitchFamily="34" charset="0"/>
              <a:buChar char="•"/>
            </a:pPr>
            <a:r>
              <a:rPr lang="es-MX" sz="1400" dirty="0" smtClean="0"/>
              <a:t>Acetaminofén/tramadol</a:t>
            </a:r>
            <a:endParaRPr lang="es-MX" sz="1600" dirty="0" smtClean="0"/>
          </a:p>
          <a:p>
            <a:pPr marL="285750" indent="-285750">
              <a:buFont typeface="Arial" pitchFamily="34" charset="0"/>
              <a:buChar char="•"/>
            </a:pPr>
            <a:r>
              <a:rPr lang="es-MX" sz="1400" dirty="0" smtClean="0"/>
              <a:t>Tramadol</a:t>
            </a:r>
            <a:r>
              <a:rPr lang="es-MX" sz="1600" dirty="0" smtClean="0"/>
              <a:t> </a:t>
            </a:r>
            <a:endParaRPr lang="es-MX" sz="1400" dirty="0"/>
          </a:p>
        </p:txBody>
      </p:sp>
      <p:sp>
        <p:nvSpPr>
          <p:cNvPr id="16" name="TextBox 15"/>
          <p:cNvSpPr txBox="1"/>
          <p:nvPr/>
        </p:nvSpPr>
        <p:spPr>
          <a:xfrm>
            <a:off x="3419872" y="2457881"/>
            <a:ext cx="2303836" cy="369332"/>
          </a:xfrm>
          <a:prstGeom prst="rect">
            <a:avLst/>
          </a:prstGeom>
          <a:noFill/>
        </p:spPr>
        <p:txBody>
          <a:bodyPr wrap="none" rtlCol="0">
            <a:spAutoFit/>
          </a:bodyPr>
          <a:lstStyle/>
          <a:p>
            <a:r>
              <a:rPr lang="es-MX" b="1" i="1" dirty="0" smtClean="0">
                <a:solidFill>
                  <a:srgbClr val="002060"/>
                </a:solidFill>
              </a:rPr>
              <a:t>Analgesia Inadecuada</a:t>
            </a:r>
            <a:endParaRPr lang="es-MX" b="1" i="1" dirty="0">
              <a:solidFill>
                <a:srgbClr val="002060"/>
              </a:solidFill>
            </a:endParaRPr>
          </a:p>
        </p:txBody>
      </p:sp>
      <p:sp>
        <p:nvSpPr>
          <p:cNvPr id="17" name="TextBox 16"/>
          <p:cNvSpPr txBox="1"/>
          <p:nvPr/>
        </p:nvSpPr>
        <p:spPr>
          <a:xfrm>
            <a:off x="3347864" y="3851756"/>
            <a:ext cx="2299027" cy="369332"/>
          </a:xfrm>
          <a:prstGeom prst="rect">
            <a:avLst/>
          </a:prstGeom>
          <a:noFill/>
        </p:spPr>
        <p:txBody>
          <a:bodyPr wrap="none" rtlCol="0">
            <a:spAutoFit/>
          </a:bodyPr>
          <a:lstStyle/>
          <a:p>
            <a:r>
              <a:rPr lang="es-MX" b="1" i="1" dirty="0" smtClean="0">
                <a:solidFill>
                  <a:srgbClr val="002060"/>
                </a:solidFill>
              </a:rPr>
              <a:t>Analgesia inadecuada</a:t>
            </a:r>
            <a:endParaRPr lang="es-MX" b="1" i="1" dirty="0">
              <a:solidFill>
                <a:srgbClr val="002060"/>
              </a:solidFill>
            </a:endParaRPr>
          </a:p>
        </p:txBody>
      </p:sp>
      <p:sp>
        <p:nvSpPr>
          <p:cNvPr id="18" name="TextBox 17"/>
          <p:cNvSpPr txBox="1"/>
          <p:nvPr/>
        </p:nvSpPr>
        <p:spPr>
          <a:xfrm>
            <a:off x="3390411" y="4931876"/>
            <a:ext cx="2303836" cy="369332"/>
          </a:xfrm>
          <a:prstGeom prst="rect">
            <a:avLst/>
          </a:prstGeom>
          <a:noFill/>
        </p:spPr>
        <p:txBody>
          <a:bodyPr wrap="none" rtlCol="0">
            <a:spAutoFit/>
          </a:bodyPr>
          <a:lstStyle/>
          <a:p>
            <a:r>
              <a:rPr lang="es-MX" b="1" i="1" dirty="0" smtClean="0">
                <a:solidFill>
                  <a:srgbClr val="002060"/>
                </a:solidFill>
              </a:rPr>
              <a:t>Analgesia Inadecuada</a:t>
            </a:r>
            <a:endParaRPr lang="es-MX" b="1" i="1" dirty="0">
              <a:solidFill>
                <a:srgbClr val="002060"/>
              </a:solidFill>
            </a:endParaRPr>
          </a:p>
        </p:txBody>
      </p:sp>
      <p:cxnSp>
        <p:nvCxnSpPr>
          <p:cNvPr id="20" name="Straight Arrow Connector 19"/>
          <p:cNvCxnSpPr>
            <a:stCxn id="9" idx="2"/>
          </p:cNvCxnSpPr>
          <p:nvPr/>
        </p:nvCxnSpPr>
        <p:spPr>
          <a:xfrm flipH="1">
            <a:off x="4600017" y="2312876"/>
            <a:ext cx="7987" cy="612068"/>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72000" y="3789040"/>
            <a:ext cx="0" cy="51244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72000" y="4869160"/>
            <a:ext cx="0" cy="51244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11" idx="0"/>
          </p:cNvCxnSpPr>
          <p:nvPr/>
        </p:nvCxnSpPr>
        <p:spPr>
          <a:xfrm flipH="1">
            <a:off x="1799692" y="2852936"/>
            <a:ext cx="36004" cy="2482353"/>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p:cNvCxnSpPr>
          <p:nvPr/>
        </p:nvCxnSpPr>
        <p:spPr>
          <a:xfrm>
            <a:off x="7416316" y="2312876"/>
            <a:ext cx="0" cy="3068724"/>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9512" y="6453336"/>
            <a:ext cx="6478120" cy="430887"/>
          </a:xfrm>
          <a:prstGeom prst="rect">
            <a:avLst/>
          </a:prstGeom>
          <a:noFill/>
        </p:spPr>
        <p:txBody>
          <a:bodyPr wrap="none" rtlCol="0">
            <a:spAutoFit/>
          </a:bodyPr>
          <a:lstStyle/>
          <a:p>
            <a:r>
              <a:rPr lang="es-MX" sz="1200" b="1" dirty="0" smtClean="0">
                <a:solidFill>
                  <a:schemeClr val="tx2"/>
                </a:solidFill>
              </a:rPr>
              <a:t>Coxib = inhibidor de la COX-2 ; </a:t>
            </a:r>
            <a:r>
              <a:rPr lang="es-MX" sz="1200" b="1" dirty="0" err="1" smtClean="0">
                <a:solidFill>
                  <a:schemeClr val="tx2"/>
                </a:solidFill>
              </a:rPr>
              <a:t>AINESne</a:t>
            </a:r>
            <a:r>
              <a:rPr lang="es-MX" sz="1200" b="1" dirty="0" smtClean="0">
                <a:solidFill>
                  <a:schemeClr val="tx2"/>
                </a:solidFill>
              </a:rPr>
              <a:t> = fármacos antiinflamatorios no esteroideos no específicos</a:t>
            </a:r>
            <a:endParaRPr lang="es-MX" sz="1000" b="1" dirty="0" smtClean="0">
              <a:solidFill>
                <a:schemeClr val="tx2"/>
              </a:solidFill>
            </a:endParaRPr>
          </a:p>
          <a:p>
            <a:r>
              <a:rPr lang="es-MX" sz="1000" dirty="0" smtClean="0">
                <a:solidFill>
                  <a:schemeClr val="tx2"/>
                </a:solidFill>
              </a:rPr>
              <a:t>Ayad AE </a:t>
            </a:r>
            <a:r>
              <a:rPr lang="es-MX" sz="1000" i="1" dirty="0" smtClean="0">
                <a:solidFill>
                  <a:schemeClr val="tx2"/>
                </a:solidFill>
              </a:rPr>
              <a:t>et al. J Int Med Red </a:t>
            </a:r>
            <a:r>
              <a:rPr lang="es-MX" sz="1000" dirty="0" smtClean="0">
                <a:solidFill>
                  <a:schemeClr val="tx2"/>
                </a:solidFill>
              </a:rPr>
              <a:t>2011; 39(4):1123-41.</a:t>
            </a:r>
            <a:endParaRPr lang="es-MX" sz="1000" dirty="0">
              <a:solidFill>
                <a:schemeClr val="tx2"/>
              </a:solidFill>
            </a:endParaRPr>
          </a:p>
        </p:txBody>
      </p:sp>
    </p:spTree>
    <p:extLst>
      <p:ext uri="{BB962C8B-B14F-4D97-AF65-F5344CB8AC3E}">
        <p14:creationId xmlns:p14="http://schemas.microsoft.com/office/powerpoint/2010/main" val="13505121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9"/>
          <p:cNvGraphicFramePr>
            <a:graphicFrameLocks noGrp="1"/>
          </p:cNvGraphicFramePr>
          <p:nvPr>
            <p:ph idx="1"/>
            <p:extLst>
              <p:ext uri="{D42A27DB-BD31-4B8C-83A1-F6EECF244321}">
                <p14:modId xmlns:p14="http://schemas.microsoft.com/office/powerpoint/2010/main" val="3439600539"/>
              </p:ext>
            </p:extLst>
          </p:nvPr>
        </p:nvGraphicFramePr>
        <p:xfrm>
          <a:off x="323528" y="1412776"/>
          <a:ext cx="8496944" cy="4709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s-MX" sz="3600" dirty="0" smtClean="0"/>
              <a:t>Analgesia para el dolor postoperatorio de acuerdo con el tipo de cirugía</a:t>
            </a:r>
            <a:endParaRPr lang="es-MX" sz="3600" dirty="0"/>
          </a:p>
        </p:txBody>
      </p:sp>
      <p:sp>
        <p:nvSpPr>
          <p:cNvPr id="13" name="TextBox 12"/>
          <p:cNvSpPr txBox="1"/>
          <p:nvPr/>
        </p:nvSpPr>
        <p:spPr>
          <a:xfrm>
            <a:off x="755576" y="2924944"/>
            <a:ext cx="1407758" cy="338554"/>
          </a:xfrm>
          <a:prstGeom prst="rect">
            <a:avLst/>
          </a:prstGeom>
          <a:noFill/>
        </p:spPr>
        <p:txBody>
          <a:bodyPr wrap="none" rtlCol="0">
            <a:spAutoFit/>
          </a:bodyPr>
          <a:lstStyle/>
          <a:p>
            <a:pPr algn="ctr"/>
            <a:r>
              <a:rPr lang="es-MX" sz="1600" u="sng" dirty="0" smtClean="0"/>
              <a:t>Cirugía menor </a:t>
            </a:r>
          </a:p>
        </p:txBody>
      </p:sp>
      <p:sp>
        <p:nvSpPr>
          <p:cNvPr id="20" name="TextBox 19"/>
          <p:cNvSpPr txBox="1"/>
          <p:nvPr/>
        </p:nvSpPr>
        <p:spPr>
          <a:xfrm>
            <a:off x="3500893" y="2276872"/>
            <a:ext cx="1660005" cy="338554"/>
          </a:xfrm>
          <a:prstGeom prst="rect">
            <a:avLst/>
          </a:prstGeom>
          <a:noFill/>
        </p:spPr>
        <p:txBody>
          <a:bodyPr wrap="square" rtlCol="0">
            <a:spAutoFit/>
          </a:bodyPr>
          <a:lstStyle/>
          <a:p>
            <a:pPr algn="ctr"/>
            <a:r>
              <a:rPr lang="es-MX" sz="1600" u="sng" dirty="0" smtClean="0"/>
              <a:t>Cirugía moderada</a:t>
            </a:r>
          </a:p>
        </p:txBody>
      </p:sp>
      <p:sp>
        <p:nvSpPr>
          <p:cNvPr id="27" name="TextBox 26"/>
          <p:cNvSpPr txBox="1"/>
          <p:nvPr/>
        </p:nvSpPr>
        <p:spPr>
          <a:xfrm>
            <a:off x="6948264" y="1556792"/>
            <a:ext cx="1335814" cy="338554"/>
          </a:xfrm>
          <a:prstGeom prst="rect">
            <a:avLst/>
          </a:prstGeom>
          <a:noFill/>
        </p:spPr>
        <p:txBody>
          <a:bodyPr wrap="none" rtlCol="0">
            <a:spAutoFit/>
          </a:bodyPr>
          <a:lstStyle/>
          <a:p>
            <a:pPr algn="ctr"/>
            <a:r>
              <a:rPr lang="es-MX" sz="1600" u="sng" dirty="0" smtClean="0"/>
              <a:t>Cirugía mayor</a:t>
            </a:r>
          </a:p>
        </p:txBody>
      </p:sp>
      <p:sp>
        <p:nvSpPr>
          <p:cNvPr id="32" name="TextBox 31"/>
          <p:cNvSpPr txBox="1"/>
          <p:nvPr/>
        </p:nvSpPr>
        <p:spPr>
          <a:xfrm rot="20207421">
            <a:off x="1893431" y="1883693"/>
            <a:ext cx="2789738" cy="369332"/>
          </a:xfrm>
          <a:prstGeom prst="rect">
            <a:avLst/>
          </a:prstGeom>
          <a:noFill/>
        </p:spPr>
        <p:txBody>
          <a:bodyPr wrap="none" rtlCol="0">
            <a:spAutoFit/>
          </a:bodyPr>
          <a:lstStyle/>
          <a:p>
            <a:r>
              <a:rPr lang="es-MX" b="1" u="sng" dirty="0" smtClean="0">
                <a:solidFill>
                  <a:schemeClr val="accent1"/>
                </a:solidFill>
              </a:rPr>
              <a:t>Procedimientos quirúrgicos</a:t>
            </a:r>
            <a:endParaRPr lang="es-MX" b="1" u="sng" dirty="0">
              <a:solidFill>
                <a:schemeClr val="accent1"/>
              </a:solidFill>
            </a:endParaRPr>
          </a:p>
        </p:txBody>
      </p:sp>
      <p:sp>
        <p:nvSpPr>
          <p:cNvPr id="33" name="TextBox 32"/>
          <p:cNvSpPr txBox="1"/>
          <p:nvPr/>
        </p:nvSpPr>
        <p:spPr>
          <a:xfrm rot="20207421">
            <a:off x="3802678" y="4790341"/>
            <a:ext cx="2935419" cy="369332"/>
          </a:xfrm>
          <a:prstGeom prst="rect">
            <a:avLst/>
          </a:prstGeom>
          <a:noFill/>
        </p:spPr>
        <p:txBody>
          <a:bodyPr wrap="none" rtlCol="0">
            <a:spAutoFit/>
          </a:bodyPr>
          <a:lstStyle/>
          <a:p>
            <a:r>
              <a:rPr lang="es-MX" b="1" u="sng" dirty="0" smtClean="0">
                <a:solidFill>
                  <a:schemeClr val="accent1"/>
                </a:solidFill>
              </a:rPr>
              <a:t>Modalidades de Tratamiento</a:t>
            </a:r>
            <a:endParaRPr lang="es-MX" b="1" u="sng" dirty="0">
              <a:solidFill>
                <a:schemeClr val="accent1"/>
              </a:solidFill>
            </a:endParaRPr>
          </a:p>
        </p:txBody>
      </p:sp>
      <p:sp>
        <p:nvSpPr>
          <p:cNvPr id="34" name="TextBox 33"/>
          <p:cNvSpPr txBox="1"/>
          <p:nvPr/>
        </p:nvSpPr>
        <p:spPr>
          <a:xfrm>
            <a:off x="246232" y="6093296"/>
            <a:ext cx="8897768" cy="923330"/>
          </a:xfrm>
          <a:prstGeom prst="rect">
            <a:avLst/>
          </a:prstGeom>
          <a:noFill/>
        </p:spPr>
        <p:txBody>
          <a:bodyPr wrap="square" rtlCol="0">
            <a:spAutoFit/>
          </a:bodyPr>
          <a:lstStyle/>
          <a:p>
            <a:r>
              <a:rPr lang="es-MX" sz="1200" b="1" dirty="0" smtClean="0">
                <a:solidFill>
                  <a:srgbClr val="002060"/>
                </a:solidFill>
              </a:rPr>
              <a:t>*A menos que esté contraindicado</a:t>
            </a:r>
          </a:p>
          <a:p>
            <a:r>
              <a:rPr lang="es-MX" sz="1200" b="1" dirty="0" smtClean="0">
                <a:solidFill>
                  <a:srgbClr val="002060"/>
                </a:solidFill>
              </a:rPr>
              <a:t>Coxib = inhibidor específico de la COX-2; IV = intravenoso; </a:t>
            </a:r>
            <a:r>
              <a:rPr lang="es-MX" sz="1200" b="1" dirty="0" err="1" smtClean="0">
                <a:solidFill>
                  <a:srgbClr val="002060"/>
                </a:solidFill>
              </a:rPr>
              <a:t>AINESne</a:t>
            </a:r>
            <a:r>
              <a:rPr lang="es-MX" altLang="zh-CN" sz="1200" b="1" dirty="0" smtClean="0">
                <a:solidFill>
                  <a:srgbClr val="002060"/>
                </a:solidFill>
              </a:rPr>
              <a:t> = fármacos antiinflamatorios no esteroideos no selectivos</a:t>
            </a:r>
            <a:endParaRPr lang="es-MX" sz="1200" dirty="0" smtClean="0">
              <a:solidFill>
                <a:srgbClr val="002060"/>
              </a:solidFill>
            </a:endParaRPr>
          </a:p>
          <a:p>
            <a:r>
              <a:rPr lang="es-MX" sz="1000" dirty="0" smtClean="0">
                <a:solidFill>
                  <a:srgbClr val="002060"/>
                </a:solidFill>
              </a:rPr>
              <a:t>Sivrikaya GU. In: Racz G (ed). </a:t>
            </a:r>
            <a:r>
              <a:rPr lang="es-MX" sz="1000" i="1" dirty="0" smtClean="0">
                <a:solidFill>
                  <a:srgbClr val="002060"/>
                </a:solidFill>
              </a:rPr>
              <a:t>Pain Management – Current Issues and Opinions. </a:t>
            </a:r>
            <a:r>
              <a:rPr lang="es-MX" sz="1000" dirty="0" smtClean="0">
                <a:solidFill>
                  <a:srgbClr val="002060"/>
                </a:solidFill>
              </a:rPr>
              <a:t>InTech; Rijeka, Croatia: 2012.</a:t>
            </a:r>
          </a:p>
          <a:p>
            <a:r>
              <a:rPr lang="es-MX" sz="1000" dirty="0" smtClean="0">
                <a:solidFill>
                  <a:srgbClr val="002060"/>
                </a:solidFill>
              </a:rPr>
              <a:t>PROSPECT Working Group. </a:t>
            </a:r>
            <a:r>
              <a:rPr lang="es-MX" sz="1000" i="1" dirty="0" smtClean="0">
                <a:solidFill>
                  <a:srgbClr val="002060"/>
                </a:solidFill>
              </a:rPr>
              <a:t>Procedure Specific Postoperative Pain Management. </a:t>
            </a:r>
            <a:r>
              <a:rPr lang="es-MX" sz="1000" dirty="0" smtClean="0">
                <a:solidFill>
                  <a:srgbClr val="002060"/>
                </a:solidFill>
              </a:rPr>
              <a:t>Available at: </a:t>
            </a:r>
            <a:r>
              <a:rPr lang="es-MX" sz="1000" dirty="0" smtClean="0">
                <a:solidFill>
                  <a:srgbClr val="002060"/>
                </a:solidFill>
                <a:hlinkClick r:id="rId8"/>
              </a:rPr>
              <a:t>http://www.postoppain.org/frameset.htm</a:t>
            </a:r>
            <a:r>
              <a:rPr lang="es-MX" sz="1000" dirty="0" smtClean="0">
                <a:solidFill>
                  <a:srgbClr val="002060"/>
                </a:solidFill>
              </a:rPr>
              <a:t>. Accessed: July 24, 2013. </a:t>
            </a:r>
          </a:p>
          <a:p>
            <a:endParaRPr lang="es-MX" sz="1000" dirty="0">
              <a:solidFill>
                <a:srgbClr val="002060"/>
              </a:solidFill>
            </a:endParaRPr>
          </a:p>
        </p:txBody>
      </p:sp>
    </p:spTree>
    <p:extLst>
      <p:ext uri="{BB962C8B-B14F-4D97-AF65-F5344CB8AC3E}">
        <p14:creationId xmlns:p14="http://schemas.microsoft.com/office/powerpoint/2010/main" val="35226645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420888"/>
            <a:ext cx="7992888" cy="295232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solidFill>
                  <a:prstClr val="white"/>
                </a:solidFill>
              </a:rPr>
              <a:t>En su práctica, ¿Evalúa regularmente el riesgo de desarrollar dolor crónico?</a:t>
            </a:r>
          </a:p>
          <a:p>
            <a:pPr algn="ctr"/>
            <a:r>
              <a:rPr lang="es-MX" sz="3600" dirty="0" smtClean="0">
                <a:solidFill>
                  <a:prstClr val="white"/>
                </a:solidFill>
              </a:rPr>
              <a:t>Si es así, ¿De qué manera?</a:t>
            </a:r>
            <a:endParaRPr lang="es-MX" sz="3600" dirty="0">
              <a:solidFill>
                <a:prstClr val="white"/>
              </a:solidFill>
            </a:endParaRPr>
          </a:p>
        </p:txBody>
      </p:sp>
      <p:sp>
        <p:nvSpPr>
          <p:cNvPr id="4" name="Title 3"/>
          <p:cNvSpPr>
            <a:spLocks noGrp="1"/>
          </p:cNvSpPr>
          <p:nvPr>
            <p:ph type="title"/>
          </p:nvPr>
        </p:nvSpPr>
        <p:spPr/>
        <p:txBody>
          <a:bodyPr/>
          <a:lstStyle/>
          <a:p>
            <a:r>
              <a:rPr lang="es-MX" dirty="0" smtClean="0"/>
              <a:t>Pregunta para la discusión</a:t>
            </a:r>
            <a:endParaRPr lang="es-MX"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black"/>
                </a:solidFill>
              </a:rPr>
              <a:pPr/>
              <a:t>56</a:t>
            </a:fld>
            <a:endParaRPr lang="en-CA" dirty="0">
              <a:solidFill>
                <a:prstClr val="black"/>
              </a:solidFill>
            </a:endParaRPr>
          </a:p>
        </p:txBody>
      </p:sp>
    </p:spTree>
    <p:extLst>
      <p:ext uri="{BB962C8B-B14F-4D97-AF65-F5344CB8AC3E}">
        <p14:creationId xmlns:p14="http://schemas.microsoft.com/office/powerpoint/2010/main" val="225973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MX" dirty="0" smtClean="0"/>
              <a:t>Factores de riesgo para el dolor crónico postoperatorio</a:t>
            </a:r>
            <a:endParaRPr lang="es-MX"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68759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67544" y="6381328"/>
            <a:ext cx="7920880" cy="400110"/>
          </a:xfrm>
          <a:prstGeom prst="rect">
            <a:avLst/>
          </a:prstGeom>
          <a:noFill/>
        </p:spPr>
        <p:txBody>
          <a:bodyPr wrap="square" rtlCol="0">
            <a:spAutoFit/>
          </a:bodyPr>
          <a:lstStyle/>
          <a:p>
            <a:r>
              <a:rPr lang="en-CA" sz="1000" dirty="0" err="1" smtClean="0">
                <a:solidFill>
                  <a:srgbClr val="002060"/>
                </a:solidFill>
              </a:rPr>
              <a:t>Colegio</a:t>
            </a:r>
            <a:r>
              <a:rPr lang="en-CA" sz="1000" dirty="0" smtClean="0">
                <a:solidFill>
                  <a:srgbClr val="002060"/>
                </a:solidFill>
              </a:rPr>
              <a:t> de </a:t>
            </a:r>
            <a:r>
              <a:rPr lang="en-CA" sz="1000" dirty="0" err="1" smtClean="0">
                <a:solidFill>
                  <a:srgbClr val="002060"/>
                </a:solidFill>
              </a:rPr>
              <a:t>Anestesiólogos</a:t>
            </a:r>
            <a:r>
              <a:rPr lang="en-CA" sz="1000" dirty="0" smtClean="0">
                <a:solidFill>
                  <a:srgbClr val="002060"/>
                </a:solidFill>
              </a:rPr>
              <a:t> y </a:t>
            </a:r>
            <a:r>
              <a:rPr lang="en-CA" sz="1000" dirty="0" err="1" smtClean="0">
                <a:solidFill>
                  <a:srgbClr val="002060"/>
                </a:solidFill>
              </a:rPr>
              <a:t>Facultad</a:t>
            </a:r>
            <a:r>
              <a:rPr lang="en-CA" sz="1000" dirty="0" smtClean="0">
                <a:solidFill>
                  <a:srgbClr val="002060"/>
                </a:solidFill>
              </a:rPr>
              <a:t> de </a:t>
            </a:r>
            <a:r>
              <a:rPr lang="en-CA" sz="1000" dirty="0" err="1" smtClean="0">
                <a:solidFill>
                  <a:srgbClr val="002060"/>
                </a:solidFill>
              </a:rPr>
              <a:t>Medicina</a:t>
            </a:r>
            <a:r>
              <a:rPr lang="en-CA" sz="1000" dirty="0" smtClean="0">
                <a:solidFill>
                  <a:srgbClr val="002060"/>
                </a:solidFill>
              </a:rPr>
              <a:t> del Dolor de Australia y Nueva </a:t>
            </a:r>
            <a:r>
              <a:rPr lang="en-CA" sz="1000" dirty="0" err="1" smtClean="0">
                <a:solidFill>
                  <a:srgbClr val="002060"/>
                </a:solidFill>
              </a:rPr>
              <a:t>Zelanda</a:t>
            </a:r>
            <a:r>
              <a:rPr lang="en-CA" sz="1000" dirty="0" smtClean="0">
                <a:solidFill>
                  <a:srgbClr val="002060"/>
                </a:solidFill>
              </a:rPr>
              <a:t>. </a:t>
            </a:r>
            <a:r>
              <a:rPr lang="en-CA" sz="1000" dirty="0">
                <a:solidFill>
                  <a:srgbClr val="002060"/>
                </a:solidFill>
              </a:rPr>
              <a:t/>
            </a:r>
            <a:br>
              <a:rPr lang="en-CA" sz="1000" dirty="0">
                <a:solidFill>
                  <a:srgbClr val="002060"/>
                </a:solidFill>
              </a:rPr>
            </a:br>
            <a:r>
              <a:rPr lang="en-CA" sz="1000" i="1" dirty="0">
                <a:solidFill>
                  <a:srgbClr val="002060"/>
                </a:solidFill>
              </a:rPr>
              <a:t>Acute Pain Management: Scientific Evidence. </a:t>
            </a:r>
            <a:r>
              <a:rPr lang="en-CA" sz="1000" dirty="0" smtClean="0">
                <a:solidFill>
                  <a:srgbClr val="002060"/>
                </a:solidFill>
              </a:rPr>
              <a:t>3rd </a:t>
            </a:r>
            <a:r>
              <a:rPr lang="en-CA" sz="1000" dirty="0">
                <a:solidFill>
                  <a:srgbClr val="002060"/>
                </a:solidFill>
              </a:rPr>
              <a:t>ed. ANZCA &amp; FPM; Melbourne, VIC: 2010.</a:t>
            </a:r>
          </a:p>
        </p:txBody>
      </p:sp>
    </p:spTree>
    <p:extLst>
      <p:ext uri="{BB962C8B-B14F-4D97-AF65-F5344CB8AC3E}">
        <p14:creationId xmlns:p14="http://schemas.microsoft.com/office/powerpoint/2010/main" val="7571502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260648"/>
            <a:ext cx="8229600" cy="1143000"/>
          </a:xfrm>
        </p:spPr>
        <p:txBody>
          <a:bodyPr>
            <a:normAutofit fontScale="90000"/>
          </a:bodyPr>
          <a:lstStyle/>
          <a:p>
            <a:r>
              <a:rPr lang="es-MX" dirty="0" smtClean="0">
                <a:latin typeface="+mn-lt"/>
              </a:rPr>
              <a:t>El dolor agudo se puede convertir en crónico</a:t>
            </a:r>
            <a:endParaRPr lang="es-MX" dirty="0">
              <a:latin typeface="+mn-lt"/>
            </a:endParaRPr>
          </a:p>
        </p:txBody>
      </p:sp>
      <p:graphicFrame>
        <p:nvGraphicFramePr>
          <p:cNvPr id="4" name="Diagram 3"/>
          <p:cNvGraphicFramePr/>
          <p:nvPr>
            <p:extLst>
              <p:ext uri="{D42A27DB-BD31-4B8C-83A1-F6EECF244321}">
                <p14:modId xmlns:p14="http://schemas.microsoft.com/office/powerpoint/2010/main" val="1820612798"/>
              </p:ext>
            </p:extLst>
          </p:nvPr>
        </p:nvGraphicFramePr>
        <p:xfrm>
          <a:off x="440124" y="1498577"/>
          <a:ext cx="8352928" cy="499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72410" y="1498577"/>
            <a:ext cx="8369052" cy="400110"/>
          </a:xfrm>
          <a:prstGeom prst="rect">
            <a:avLst/>
          </a:prstGeom>
        </p:spPr>
        <p:txBody>
          <a:bodyPr wrap="square">
            <a:spAutoFit/>
          </a:bodyPr>
          <a:lstStyle/>
          <a:p>
            <a:pPr algn="ctr"/>
            <a:r>
              <a:rPr lang="es-MX" sz="2000" b="1" dirty="0" smtClean="0">
                <a:solidFill>
                  <a:prstClr val="black"/>
                </a:solidFill>
              </a:rPr>
              <a:t>Factores del ciclo de vida asociados con el desarrollo de dolor crónico</a:t>
            </a:r>
            <a:endParaRPr lang="es-MX" sz="2000" b="1" dirty="0">
              <a:solidFill>
                <a:prstClr val="black"/>
              </a:solidFill>
            </a:endParaRPr>
          </a:p>
        </p:txBody>
      </p:sp>
      <p:sp>
        <p:nvSpPr>
          <p:cNvPr id="7" name="Rectangle 6"/>
          <p:cNvSpPr/>
          <p:nvPr/>
        </p:nvSpPr>
        <p:spPr>
          <a:xfrm>
            <a:off x="458121" y="6445743"/>
            <a:ext cx="8227756" cy="400110"/>
          </a:xfrm>
          <a:prstGeom prst="rect">
            <a:avLst/>
          </a:prstGeom>
        </p:spPr>
        <p:txBody>
          <a:bodyPr wrap="square">
            <a:spAutoFit/>
          </a:bodyPr>
          <a:lstStyle/>
          <a:p>
            <a:r>
              <a:rPr lang="es-MX" sz="1000" dirty="0" smtClean="0">
                <a:solidFill>
                  <a:srgbClr val="002060"/>
                </a:solidFill>
              </a:rPr>
              <a:t>Institute of Medicine. </a:t>
            </a:r>
            <a:r>
              <a:rPr lang="es-MX" sz="1000" i="1" dirty="0" smtClean="0">
                <a:solidFill>
                  <a:srgbClr val="002060"/>
                </a:solidFill>
              </a:rPr>
              <a:t>Relieving Pain in America: A Blueprint for Transforming Prevention, Care, Education, and Research. </a:t>
            </a:r>
            <a:br>
              <a:rPr lang="es-MX" sz="1000" i="1" dirty="0" smtClean="0">
                <a:solidFill>
                  <a:srgbClr val="002060"/>
                </a:solidFill>
              </a:rPr>
            </a:br>
            <a:r>
              <a:rPr lang="es-MX" sz="1000" dirty="0" smtClean="0">
                <a:solidFill>
                  <a:srgbClr val="002060"/>
                </a:solidFill>
              </a:rPr>
              <a:t>The National Academies Press; Washington, DC: 2011.</a:t>
            </a:r>
            <a:endParaRPr lang="es-MX" sz="1000" dirty="0">
              <a:solidFill>
                <a:srgbClr val="002060"/>
              </a:solidFill>
            </a:endParaRPr>
          </a:p>
        </p:txBody>
      </p:sp>
      <p:sp>
        <p:nvSpPr>
          <p:cNvPr id="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58</a:t>
            </a:fld>
            <a:endParaRPr lang="es-MX" dirty="0">
              <a:solidFill>
                <a:prstClr val="black"/>
              </a:solidFill>
            </a:endParaRPr>
          </a:p>
        </p:txBody>
      </p:sp>
    </p:spTree>
    <p:extLst>
      <p:ext uri="{BB962C8B-B14F-4D97-AF65-F5344CB8AC3E}">
        <p14:creationId xmlns:p14="http://schemas.microsoft.com/office/powerpoint/2010/main" val="301012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latin typeface="+mn-lt"/>
              </a:rPr>
              <a:t>Mensajes clave</a:t>
            </a:r>
            <a:endParaRPr lang="es-MX" dirty="0">
              <a:latin typeface="+mn-lt"/>
            </a:endParaRPr>
          </a:p>
        </p:txBody>
      </p:sp>
      <p:sp>
        <p:nvSpPr>
          <p:cNvPr id="3" name="Content Placeholder 2"/>
          <p:cNvSpPr>
            <a:spLocks noGrp="1"/>
          </p:cNvSpPr>
          <p:nvPr>
            <p:ph idx="1"/>
          </p:nvPr>
        </p:nvSpPr>
        <p:spPr/>
        <p:txBody>
          <a:bodyPr>
            <a:noAutofit/>
          </a:bodyPr>
          <a:lstStyle/>
          <a:p>
            <a:pPr>
              <a:spcBef>
                <a:spcPts val="600"/>
              </a:spcBef>
            </a:pPr>
            <a:r>
              <a:rPr lang="es-MX" sz="2000" dirty="0" smtClean="0"/>
              <a:t>El dolor agudo es extremadamente común, siendo el dolor musculoesquelético la presentación más frecuente en la atención primaria</a:t>
            </a:r>
          </a:p>
          <a:p>
            <a:pPr marL="285750" indent="-285750">
              <a:spcBef>
                <a:spcPts val="600"/>
              </a:spcBef>
            </a:pPr>
            <a:r>
              <a:rPr lang="es-MX" altLang="zh-TW" sz="2000" dirty="0" smtClean="0">
                <a:ea typeface="新細明體" pitchFamily="18" charset="-120"/>
              </a:rPr>
              <a:t>Los médicos deben mantener un alto grado de conciencia de las </a:t>
            </a:r>
            <a:br>
              <a:rPr lang="es-MX" altLang="zh-TW" sz="2000" dirty="0" smtClean="0">
                <a:ea typeface="新細明體" pitchFamily="18" charset="-120"/>
              </a:rPr>
            </a:br>
            <a:r>
              <a:rPr lang="es-MX" altLang="zh-TW" sz="2000" dirty="0" smtClean="0">
                <a:ea typeface="新細明體" pitchFamily="18" charset="-120"/>
              </a:rPr>
              <a:t>“señales de alerta” que indican la posibilidad de trastornos graves y deben, cuando sea posible, tratar la causa subyacente del dolor</a:t>
            </a:r>
          </a:p>
          <a:p>
            <a:pPr marL="285750" indent="-285750">
              <a:spcBef>
                <a:spcPts val="600"/>
              </a:spcBef>
            </a:pPr>
            <a:r>
              <a:rPr lang="es-MX" sz="2000" dirty="0" smtClean="0"/>
              <a:t>En el dolor agudo, la nocicepción normal es modificada por la inflamación </a:t>
            </a:r>
          </a:p>
          <a:p>
            <a:pPr marL="685800" lvl="1">
              <a:spcBef>
                <a:spcPts val="600"/>
              </a:spcBef>
            </a:pPr>
            <a:r>
              <a:rPr lang="es-MX" sz="1800" dirty="0" smtClean="0"/>
              <a:t>El Acetaminofén, </a:t>
            </a:r>
            <a:r>
              <a:rPr lang="es-MX" sz="1800" dirty="0" err="1" smtClean="0"/>
              <a:t>AINESne</a:t>
            </a:r>
            <a:r>
              <a:rPr lang="es-MX" sz="1800" dirty="0" smtClean="0"/>
              <a:t>/</a:t>
            </a:r>
            <a:r>
              <a:rPr lang="es-MX" sz="1800" dirty="0" err="1" smtClean="0"/>
              <a:t>coxibs</a:t>
            </a:r>
            <a:r>
              <a:rPr lang="es-MX" sz="1800" dirty="0" smtClean="0"/>
              <a:t>  y opioides están dirigidos a mecanismos comunes del dolor agudo</a:t>
            </a:r>
          </a:p>
          <a:p>
            <a:pPr marL="685800" lvl="1">
              <a:spcBef>
                <a:spcPts val="600"/>
              </a:spcBef>
            </a:pPr>
            <a:r>
              <a:rPr lang="es-MX" sz="1800" dirty="0" smtClean="0"/>
              <a:t>La gravedad del dolor y el perfil </a:t>
            </a:r>
            <a:r>
              <a:rPr lang="es-MX" sz="1800" dirty="0"/>
              <a:t>individual </a:t>
            </a:r>
            <a:r>
              <a:rPr lang="es-MX" sz="1800" dirty="0" smtClean="0"/>
              <a:t>de riesgo del paciente deben ser considerados cuando se selecciona los tratamientos para el  manejo del dolor</a:t>
            </a:r>
          </a:p>
          <a:p>
            <a:pPr marL="285750" indent="-285750">
              <a:spcBef>
                <a:spcPts val="600"/>
              </a:spcBef>
            </a:pPr>
            <a:r>
              <a:rPr lang="es-MX" altLang="zh-TW" sz="2000" dirty="0" smtClean="0">
                <a:ea typeface="新細明體" pitchFamily="18" charset="-120"/>
              </a:rPr>
              <a:t>El tratamiento oportuno y adecuado puede ayudar a evitar que el dolor agudo se convierta en dolor crónico</a:t>
            </a:r>
            <a:endParaRPr lang="es-MX" dirty="0"/>
          </a:p>
        </p:txBody>
      </p:sp>
      <p:sp>
        <p:nvSpPr>
          <p:cNvPr id="4" name="Rectangle 3"/>
          <p:cNvSpPr/>
          <p:nvPr/>
        </p:nvSpPr>
        <p:spPr>
          <a:xfrm>
            <a:off x="467544" y="6439723"/>
            <a:ext cx="8476826" cy="276999"/>
          </a:xfrm>
          <a:prstGeom prst="rect">
            <a:avLst/>
          </a:prstGeom>
        </p:spPr>
        <p:txBody>
          <a:bodyPr wrap="square">
            <a:spAutoFit/>
          </a:bodyPr>
          <a:lstStyle/>
          <a:p>
            <a:r>
              <a:rPr lang="en-US" sz="1200" b="1" dirty="0" smtClean="0">
                <a:solidFill>
                  <a:srgbClr val="002060"/>
                </a:solidFill>
              </a:rPr>
              <a:t>Coxib </a:t>
            </a:r>
            <a:r>
              <a:rPr lang="en-US" sz="1200" b="1" dirty="0">
                <a:solidFill>
                  <a:srgbClr val="002060"/>
                </a:solidFill>
              </a:rPr>
              <a:t>= </a:t>
            </a:r>
            <a:r>
              <a:rPr lang="en-US" sz="1200" b="1" dirty="0" err="1" smtClean="0">
                <a:solidFill>
                  <a:srgbClr val="002060"/>
                </a:solidFill>
              </a:rPr>
              <a:t>inhibidor</a:t>
            </a:r>
            <a:r>
              <a:rPr lang="en-US" sz="1200" b="1" dirty="0" smtClean="0">
                <a:solidFill>
                  <a:srgbClr val="002060"/>
                </a:solidFill>
              </a:rPr>
              <a:t> </a:t>
            </a:r>
            <a:r>
              <a:rPr lang="en-US" sz="1200" b="1" dirty="0" err="1" smtClean="0">
                <a:solidFill>
                  <a:srgbClr val="002060"/>
                </a:solidFill>
              </a:rPr>
              <a:t>específico</a:t>
            </a:r>
            <a:r>
              <a:rPr lang="en-US" sz="1200" b="1" dirty="0" smtClean="0">
                <a:solidFill>
                  <a:srgbClr val="002060"/>
                </a:solidFill>
              </a:rPr>
              <a:t> de la COX-2; </a:t>
            </a:r>
            <a:r>
              <a:rPr lang="en-US" sz="1200" b="1" dirty="0" err="1" smtClean="0">
                <a:solidFill>
                  <a:srgbClr val="002060"/>
                </a:solidFill>
              </a:rPr>
              <a:t>AINESne</a:t>
            </a:r>
            <a:r>
              <a:rPr lang="en-US" altLang="zh-CN" sz="1200" b="1" dirty="0" smtClean="0">
                <a:solidFill>
                  <a:srgbClr val="002060"/>
                </a:solidFill>
              </a:rPr>
              <a:t> </a:t>
            </a:r>
            <a:r>
              <a:rPr lang="en-US" altLang="zh-CN" sz="1200" b="1" dirty="0">
                <a:solidFill>
                  <a:srgbClr val="002060"/>
                </a:solidFill>
              </a:rPr>
              <a:t>= </a:t>
            </a:r>
            <a:r>
              <a:rPr lang="en-US" altLang="zh-CN" sz="1200" b="1" dirty="0" err="1" smtClean="0">
                <a:solidFill>
                  <a:srgbClr val="002060"/>
                </a:solidFill>
              </a:rPr>
              <a:t>fármacos</a:t>
            </a:r>
            <a:r>
              <a:rPr lang="en-US" altLang="zh-CN" sz="1200" b="1" dirty="0" smtClean="0">
                <a:solidFill>
                  <a:srgbClr val="002060"/>
                </a:solidFill>
              </a:rPr>
              <a:t> </a:t>
            </a:r>
            <a:r>
              <a:rPr lang="en-US" altLang="zh-CN" sz="1200" b="1" dirty="0" err="1" smtClean="0">
                <a:solidFill>
                  <a:srgbClr val="002060"/>
                </a:solidFill>
              </a:rPr>
              <a:t>antiinflamatorios</a:t>
            </a:r>
            <a:r>
              <a:rPr lang="en-US" altLang="zh-CN" sz="1200" b="1" dirty="0" smtClean="0">
                <a:solidFill>
                  <a:srgbClr val="002060"/>
                </a:solidFill>
              </a:rPr>
              <a:t> no </a:t>
            </a:r>
            <a:r>
              <a:rPr lang="en-US" altLang="zh-CN" sz="1200" b="1" dirty="0" err="1" smtClean="0">
                <a:solidFill>
                  <a:srgbClr val="002060"/>
                </a:solidFill>
              </a:rPr>
              <a:t>esteroideos</a:t>
            </a:r>
            <a:r>
              <a:rPr lang="en-US" altLang="zh-CN" sz="1200" b="1" dirty="0" smtClean="0">
                <a:solidFill>
                  <a:srgbClr val="002060"/>
                </a:solidFill>
              </a:rPr>
              <a:t> no </a:t>
            </a:r>
            <a:r>
              <a:rPr lang="en-US" altLang="zh-CN" sz="1200" b="1" dirty="0" err="1" smtClean="0">
                <a:solidFill>
                  <a:srgbClr val="002060"/>
                </a:solidFill>
              </a:rPr>
              <a:t>específicos</a:t>
            </a:r>
            <a:r>
              <a:rPr lang="en-US" altLang="zh-CN" sz="1200" b="1" dirty="0" smtClean="0">
                <a:solidFill>
                  <a:srgbClr val="002060"/>
                </a:solidFill>
              </a:rPr>
              <a:t>; </a:t>
            </a:r>
            <a:endParaRPr lang="en-CA" sz="1200" dirty="0">
              <a:solidFill>
                <a:srgbClr val="002060"/>
              </a:solidFill>
            </a:endParaRPr>
          </a:p>
        </p:txBody>
      </p:sp>
    </p:spTree>
    <p:extLst>
      <p:ext uri="{BB962C8B-B14F-4D97-AF65-F5344CB8AC3E}">
        <p14:creationId xmlns:p14="http://schemas.microsoft.com/office/powerpoint/2010/main" val="107855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Perspectiva general del dolor </a:t>
            </a:r>
            <a:endParaRPr lang="es-MX"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3545320"/>
              </p:ext>
            </p:extLst>
          </p:nvPr>
        </p:nvGraphicFramePr>
        <p:xfrm>
          <a:off x="-972616" y="1556792"/>
          <a:ext cx="1109203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6</a:t>
            </a:fld>
            <a:endParaRPr lang="en-CA" dirty="0">
              <a:solidFill>
                <a:prstClr val="black"/>
              </a:solidFill>
            </a:endParaRPr>
          </a:p>
        </p:txBody>
      </p:sp>
      <p:sp>
        <p:nvSpPr>
          <p:cNvPr id="8" name="Rectangle 7"/>
          <p:cNvSpPr/>
          <p:nvPr/>
        </p:nvSpPr>
        <p:spPr>
          <a:xfrm>
            <a:off x="120998" y="6467813"/>
            <a:ext cx="7704856" cy="400110"/>
          </a:xfrm>
          <a:prstGeom prst="rect">
            <a:avLst/>
          </a:prstGeom>
        </p:spPr>
        <p:txBody>
          <a:bodyPr wrap="square">
            <a:spAutoFit/>
          </a:bodyPr>
          <a:lstStyle/>
          <a:p>
            <a:r>
              <a:rPr lang="en-CA" sz="1000" dirty="0">
                <a:solidFill>
                  <a:schemeClr val="bg2"/>
                </a:solidFill>
              </a:rPr>
              <a:t>Costigan </a:t>
            </a:r>
            <a:r>
              <a:rPr lang="en-CA" sz="1000" dirty="0" smtClean="0">
                <a:solidFill>
                  <a:schemeClr val="bg2"/>
                </a:solidFill>
              </a:rPr>
              <a:t>M</a:t>
            </a:r>
            <a:r>
              <a:rPr lang="en-CA" sz="1000" dirty="0">
                <a:solidFill>
                  <a:schemeClr val="bg2"/>
                </a:solidFill>
              </a:rPr>
              <a:t> </a:t>
            </a:r>
            <a:r>
              <a:rPr lang="en-CA" sz="1000" i="1" dirty="0" smtClean="0">
                <a:solidFill>
                  <a:schemeClr val="bg2"/>
                </a:solidFill>
              </a:rPr>
              <a:t>et al</a:t>
            </a:r>
            <a:r>
              <a:rPr lang="en-CA" sz="1000" dirty="0" smtClean="0">
                <a:solidFill>
                  <a:schemeClr val="bg2"/>
                </a:solidFill>
              </a:rPr>
              <a:t>. </a:t>
            </a:r>
            <a:r>
              <a:rPr lang="en-CA" sz="1000" i="1" dirty="0">
                <a:solidFill>
                  <a:schemeClr val="bg2"/>
                </a:solidFill>
              </a:rPr>
              <a:t>Annu Rev </a:t>
            </a:r>
            <a:r>
              <a:rPr lang="en-CA" sz="1000" i="1" dirty="0" smtClean="0">
                <a:solidFill>
                  <a:schemeClr val="bg2"/>
                </a:solidFill>
              </a:rPr>
              <a:t>Neurosci</a:t>
            </a:r>
            <a:r>
              <a:rPr lang="en-CA" sz="1000" dirty="0" smtClean="0">
                <a:solidFill>
                  <a:schemeClr val="bg2"/>
                </a:solidFill>
              </a:rPr>
              <a:t> </a:t>
            </a:r>
            <a:r>
              <a:rPr lang="en-CA" sz="1000" dirty="0">
                <a:solidFill>
                  <a:schemeClr val="bg2"/>
                </a:solidFill>
              </a:rPr>
              <a:t>2009</a:t>
            </a:r>
            <a:r>
              <a:rPr lang="en-CA" sz="1000" dirty="0" smtClean="0">
                <a:solidFill>
                  <a:schemeClr val="bg2"/>
                </a:solidFill>
              </a:rPr>
              <a:t>; 32:1-32; Wells N </a:t>
            </a:r>
            <a:r>
              <a:rPr lang="en-CA" sz="1000" i="1" dirty="0" smtClean="0">
                <a:solidFill>
                  <a:schemeClr val="bg2"/>
                </a:solidFill>
              </a:rPr>
              <a:t>et al. </a:t>
            </a:r>
            <a:r>
              <a:rPr lang="en-CA" sz="1000" dirty="0" smtClean="0">
                <a:solidFill>
                  <a:schemeClr val="bg2"/>
                </a:solidFill>
              </a:rPr>
              <a:t>In</a:t>
            </a:r>
            <a:r>
              <a:rPr lang="en-CA" sz="1000" dirty="0">
                <a:solidFill>
                  <a:schemeClr val="bg2"/>
                </a:solidFill>
              </a:rPr>
              <a:t>: </a:t>
            </a:r>
            <a:r>
              <a:rPr lang="en-CA" sz="1000" dirty="0" smtClean="0">
                <a:solidFill>
                  <a:schemeClr val="bg2"/>
                </a:solidFill>
              </a:rPr>
              <a:t>Hughes RG (ed). </a:t>
            </a:r>
            <a:r>
              <a:rPr lang="en-CA" sz="1000" i="1" dirty="0" smtClean="0">
                <a:solidFill>
                  <a:schemeClr val="bg2"/>
                </a:solidFill>
              </a:rPr>
              <a:t>Patient </a:t>
            </a:r>
            <a:r>
              <a:rPr lang="en-CA" sz="1000" i="1" dirty="0">
                <a:solidFill>
                  <a:schemeClr val="bg2"/>
                </a:solidFill>
              </a:rPr>
              <a:t>Safety and Quality: An Evidence-Based Handbook for Nurses. </a:t>
            </a:r>
            <a:r>
              <a:rPr lang="en-CA" sz="1000" dirty="0">
                <a:solidFill>
                  <a:schemeClr val="bg2"/>
                </a:solidFill>
              </a:rPr>
              <a:t>Agency for Healthcare Research and </a:t>
            </a:r>
            <a:r>
              <a:rPr lang="en-CA" sz="1000" dirty="0" smtClean="0">
                <a:solidFill>
                  <a:schemeClr val="bg2"/>
                </a:solidFill>
              </a:rPr>
              <a:t>Quality; Rockville</a:t>
            </a:r>
            <a:r>
              <a:rPr lang="en-CA" sz="1000" dirty="0">
                <a:solidFill>
                  <a:schemeClr val="bg2"/>
                </a:solidFill>
              </a:rPr>
              <a:t>, </a:t>
            </a:r>
            <a:r>
              <a:rPr lang="en-CA" sz="1000" dirty="0" smtClean="0">
                <a:solidFill>
                  <a:schemeClr val="bg2"/>
                </a:solidFill>
              </a:rPr>
              <a:t>MD: 2008</a:t>
            </a:r>
            <a:r>
              <a:rPr lang="en-CA" sz="1000" dirty="0">
                <a:solidFill>
                  <a:schemeClr val="bg2"/>
                </a:solidFill>
              </a:rPr>
              <a:t>; Woolf CJ </a:t>
            </a:r>
            <a:r>
              <a:rPr lang="en-CA" sz="1000" i="1" dirty="0">
                <a:solidFill>
                  <a:schemeClr val="bg2"/>
                </a:solidFill>
              </a:rPr>
              <a:t>et al. Ann Intern </a:t>
            </a:r>
            <a:r>
              <a:rPr lang="en-CA" sz="1000" i="1" dirty="0" smtClean="0">
                <a:solidFill>
                  <a:schemeClr val="bg2"/>
                </a:solidFill>
              </a:rPr>
              <a:t>Med</a:t>
            </a:r>
            <a:r>
              <a:rPr lang="en-CA" sz="1000" dirty="0" smtClean="0">
                <a:solidFill>
                  <a:schemeClr val="bg2"/>
                </a:solidFill>
              </a:rPr>
              <a:t> </a:t>
            </a:r>
            <a:r>
              <a:rPr lang="en-CA" sz="1000" dirty="0">
                <a:solidFill>
                  <a:schemeClr val="bg2"/>
                </a:solidFill>
              </a:rPr>
              <a:t>2004</a:t>
            </a:r>
            <a:r>
              <a:rPr lang="en-CA" sz="1000" dirty="0" smtClean="0">
                <a:solidFill>
                  <a:schemeClr val="bg2"/>
                </a:solidFill>
              </a:rPr>
              <a:t>; 140(6):441-51</a:t>
            </a:r>
            <a:r>
              <a:rPr lang="en-CA" sz="1000" dirty="0">
                <a:solidFill>
                  <a:schemeClr val="bg2"/>
                </a:solidFill>
              </a:rPr>
              <a:t>. </a:t>
            </a:r>
          </a:p>
        </p:txBody>
      </p:sp>
    </p:spTree>
    <p:extLst>
      <p:ext uri="{BB962C8B-B14F-4D97-AF65-F5344CB8AC3E}">
        <p14:creationId xmlns:p14="http://schemas.microsoft.com/office/powerpoint/2010/main" val="3734297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n-US" dirty="0" smtClean="0"/>
              <a:t>El dolor continuo </a:t>
            </a:r>
            <a:endParaRPr lang="en-US" dirty="0"/>
          </a:p>
        </p:txBody>
      </p:sp>
      <p:sp>
        <p:nvSpPr>
          <p:cNvPr id="29" name="AutoShape 3"/>
          <p:cNvSpPr>
            <a:spLocks noChangeArrowheads="1"/>
          </p:cNvSpPr>
          <p:nvPr/>
        </p:nvSpPr>
        <p:spPr bwMode="auto">
          <a:xfrm>
            <a:off x="408369" y="2362999"/>
            <a:ext cx="8572500" cy="561975"/>
          </a:xfrm>
          <a:prstGeom prst="homePlate">
            <a:avLst>
              <a:gd name="adj" fmla="val 126360"/>
            </a:avLst>
          </a:prstGeom>
          <a:gradFill rotWithShape="0">
            <a:gsLst>
              <a:gs pos="0">
                <a:srgbClr val="0092FF"/>
              </a:gs>
              <a:gs pos="100000">
                <a:srgbClr val="C03932"/>
              </a:gs>
            </a:gsLst>
            <a:lin ang="0" scaled="1"/>
          </a:gradFill>
          <a:ln>
            <a:noFill/>
          </a:ln>
          <a:extLst/>
        </p:spPr>
        <p:txBody>
          <a:bodyPr wrap="none" anchor="ctr"/>
          <a:lstStyle/>
          <a:p>
            <a:pPr>
              <a:defRPr/>
            </a:pPr>
            <a:endParaRPr lang="es-MX" kern="0" dirty="0">
              <a:solidFill>
                <a:sysClr val="windowText" lastClr="000000"/>
              </a:solidFill>
            </a:endParaRPr>
          </a:p>
        </p:txBody>
      </p:sp>
      <p:sp>
        <p:nvSpPr>
          <p:cNvPr id="30" name="Text Box 5"/>
          <p:cNvSpPr txBox="1">
            <a:spLocks noChangeArrowheads="1"/>
          </p:cNvSpPr>
          <p:nvPr/>
        </p:nvSpPr>
        <p:spPr bwMode="auto">
          <a:xfrm>
            <a:off x="2825113" y="1433772"/>
            <a:ext cx="35477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defRPr/>
            </a:pPr>
            <a:r>
              <a:rPr lang="es-MX" sz="2400" b="1" i="1" kern="0" dirty="0" smtClean="0">
                <a:solidFill>
                  <a:srgbClr val="002060"/>
                </a:solidFill>
                <a:latin typeface="Calibri"/>
                <a:sym typeface="Symbol" pitchFamily="18" charset="2"/>
              </a:rPr>
              <a:t>Tiempo para la resolución </a:t>
            </a:r>
            <a:endParaRPr lang="es-MX" sz="2400" b="1" i="1" kern="0" dirty="0">
              <a:solidFill>
                <a:srgbClr val="002060"/>
              </a:solidFill>
              <a:latin typeface="Calibri"/>
            </a:endParaRPr>
          </a:p>
        </p:txBody>
      </p:sp>
      <p:sp>
        <p:nvSpPr>
          <p:cNvPr id="31" name="Text Box 7"/>
          <p:cNvSpPr txBox="1">
            <a:spLocks noChangeArrowheads="1"/>
          </p:cNvSpPr>
          <p:nvPr/>
        </p:nvSpPr>
        <p:spPr bwMode="auto">
          <a:xfrm>
            <a:off x="547688" y="2499514"/>
            <a:ext cx="1720056"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defRPr/>
            </a:pPr>
            <a:r>
              <a:rPr lang="es-MX" b="1" kern="0" dirty="0" smtClean="0">
                <a:solidFill>
                  <a:sysClr val="window" lastClr="FFFFFF"/>
                </a:solidFill>
                <a:latin typeface="Calibri"/>
              </a:rPr>
              <a:t>Dolor agudo</a:t>
            </a:r>
            <a:endParaRPr lang="es-MX" b="1" kern="0" dirty="0">
              <a:solidFill>
                <a:sysClr val="window" lastClr="FFFFFF"/>
              </a:solidFill>
              <a:latin typeface="Calibri"/>
            </a:endParaRPr>
          </a:p>
        </p:txBody>
      </p:sp>
      <p:sp>
        <p:nvSpPr>
          <p:cNvPr id="32" name="Text Box 8"/>
          <p:cNvSpPr txBox="1">
            <a:spLocks noChangeArrowheads="1"/>
          </p:cNvSpPr>
          <p:nvPr/>
        </p:nvSpPr>
        <p:spPr bwMode="auto">
          <a:xfrm>
            <a:off x="6078538" y="2499514"/>
            <a:ext cx="1805830"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defRPr/>
            </a:pPr>
            <a:r>
              <a:rPr lang="es-MX" b="1" kern="0" dirty="0" smtClean="0">
                <a:solidFill>
                  <a:srgbClr val="FFFFFF"/>
                </a:solidFill>
                <a:latin typeface="Calibri"/>
              </a:rPr>
              <a:t>Dolor crónico</a:t>
            </a:r>
            <a:endParaRPr lang="es-MX" b="1" kern="0" dirty="0">
              <a:solidFill>
                <a:srgbClr val="FFFFFF"/>
              </a:solidFill>
              <a:latin typeface="Calibri"/>
            </a:endParaRPr>
          </a:p>
        </p:txBody>
      </p:sp>
      <p:sp>
        <p:nvSpPr>
          <p:cNvPr id="33" name="Rectangle 9"/>
          <p:cNvSpPr>
            <a:spLocks noChangeArrowheads="1"/>
          </p:cNvSpPr>
          <p:nvPr/>
        </p:nvSpPr>
        <p:spPr bwMode="auto">
          <a:xfrm>
            <a:off x="82886" y="578862"/>
            <a:ext cx="395763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55600" indent="-268288" eaLnBrk="0" hangingPunct="0">
              <a:spcBef>
                <a:spcPct val="30000"/>
              </a:spcBef>
              <a:buClr>
                <a:sysClr val="window" lastClr="FFFFFF"/>
              </a:buClr>
              <a:buSzPct val="120000"/>
              <a:buFontTx/>
              <a:buChar char="•"/>
              <a:defRPr/>
            </a:pPr>
            <a:endParaRPr lang="en-GB" kern="0" dirty="0">
              <a:solidFill>
                <a:srgbClr val="0092FF">
                  <a:lumMod val="40000"/>
                  <a:lumOff val="60000"/>
                </a:srgbClr>
              </a:solidFill>
            </a:endParaRPr>
          </a:p>
        </p:txBody>
      </p:sp>
      <p:sp>
        <p:nvSpPr>
          <p:cNvPr id="34" name="Rectangle 10"/>
          <p:cNvSpPr>
            <a:spLocks noChangeArrowheads="1"/>
          </p:cNvSpPr>
          <p:nvPr/>
        </p:nvSpPr>
        <p:spPr bwMode="auto">
          <a:xfrm>
            <a:off x="4551698" y="530532"/>
            <a:ext cx="4191000" cy="207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69875" indent="-257175" eaLnBrk="0" hangingPunct="0">
              <a:spcBef>
                <a:spcPct val="30000"/>
              </a:spcBef>
              <a:buClr>
                <a:sysClr val="window" lastClr="FFFFFF"/>
              </a:buClr>
              <a:buSzPct val="120000"/>
              <a:buFontTx/>
              <a:buChar char="•"/>
              <a:defRPr/>
            </a:pPr>
            <a:endParaRPr lang="en-GB" kern="0" baseline="30000" dirty="0">
              <a:solidFill>
                <a:srgbClr val="C03932">
                  <a:lumMod val="40000"/>
                  <a:lumOff val="60000"/>
                </a:srgbClr>
              </a:solidFill>
            </a:endParaRPr>
          </a:p>
        </p:txBody>
      </p:sp>
      <p:sp>
        <p:nvSpPr>
          <p:cNvPr id="35" name="Rectangle 11"/>
          <p:cNvSpPr>
            <a:spLocks noChangeArrowheads="1"/>
          </p:cNvSpPr>
          <p:nvPr/>
        </p:nvSpPr>
        <p:spPr bwMode="auto">
          <a:xfrm>
            <a:off x="211432" y="6024282"/>
            <a:ext cx="7476000" cy="78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eaLnBrk="0" hangingPunct="0">
              <a:lnSpc>
                <a:spcPct val="95000"/>
              </a:lnSpc>
              <a:spcBef>
                <a:spcPct val="15000"/>
              </a:spcBef>
              <a:defRPr/>
            </a:pPr>
            <a:r>
              <a:rPr lang="en-GB" sz="900" kern="0" spc="-10" dirty="0">
                <a:solidFill>
                  <a:schemeClr val="bg2"/>
                </a:solidFill>
              </a:rPr>
              <a:t>Chapman CR, Stillman M. In: Kruger L (</a:t>
            </a:r>
            <a:r>
              <a:rPr lang="en-GB" sz="900" kern="0" spc="-10" dirty="0" smtClean="0">
                <a:solidFill>
                  <a:schemeClr val="bg2"/>
                </a:solidFill>
              </a:rPr>
              <a:t>ed). </a:t>
            </a:r>
            <a:r>
              <a:rPr lang="en-GB" sz="900" i="1" kern="0" spc="-10" dirty="0">
                <a:solidFill>
                  <a:schemeClr val="bg2"/>
                </a:solidFill>
              </a:rPr>
              <a:t>Pain and Touch</a:t>
            </a:r>
            <a:r>
              <a:rPr lang="en-GB" sz="900" kern="0" spc="-10" dirty="0">
                <a:solidFill>
                  <a:schemeClr val="bg2"/>
                </a:solidFill>
              </a:rPr>
              <a:t>. Academic Press; New York, NY: 1996; </a:t>
            </a:r>
            <a:r>
              <a:rPr lang="en-GB" sz="900" kern="0" spc="-10" dirty="0" smtClean="0">
                <a:solidFill>
                  <a:schemeClr val="bg2"/>
                </a:solidFill>
              </a:rPr>
              <a:t>Cole</a:t>
            </a:r>
            <a:r>
              <a:rPr lang="en-US" sz="900" kern="0" spc="-10" dirty="0" smtClean="0">
                <a:solidFill>
                  <a:schemeClr val="bg2"/>
                </a:solidFill>
              </a:rPr>
              <a:t> BE</a:t>
            </a:r>
            <a:r>
              <a:rPr lang="en-US" sz="900" kern="0" spc="-10" dirty="0">
                <a:solidFill>
                  <a:schemeClr val="bg2"/>
                </a:solidFill>
              </a:rPr>
              <a:t>. </a:t>
            </a:r>
            <a:r>
              <a:rPr lang="en-US" sz="900" i="1" kern="0" spc="-10" dirty="0">
                <a:solidFill>
                  <a:schemeClr val="bg2"/>
                </a:solidFill>
              </a:rPr>
              <a:t>Hosp </a:t>
            </a:r>
            <a:r>
              <a:rPr lang="en-US" sz="900" i="1" kern="0" spc="-10" dirty="0" smtClean="0">
                <a:solidFill>
                  <a:schemeClr val="bg2"/>
                </a:solidFill>
              </a:rPr>
              <a:t>Physician</a:t>
            </a:r>
            <a:r>
              <a:rPr lang="en-US" sz="900" kern="0" spc="-10" dirty="0" smtClean="0">
                <a:solidFill>
                  <a:schemeClr val="bg2"/>
                </a:solidFill>
              </a:rPr>
              <a:t> 2002; 38(6):23-30; </a:t>
            </a:r>
            <a:br>
              <a:rPr lang="en-US" sz="900" kern="0" spc="-10" dirty="0" smtClean="0">
                <a:solidFill>
                  <a:schemeClr val="bg2"/>
                </a:solidFill>
              </a:rPr>
            </a:br>
            <a:r>
              <a:rPr lang="en-US" sz="900" dirty="0" smtClean="0">
                <a:solidFill>
                  <a:schemeClr val="bg2"/>
                </a:solidFill>
              </a:rPr>
              <a:t>International </a:t>
            </a:r>
            <a:r>
              <a:rPr lang="en-US" sz="900" dirty="0">
                <a:solidFill>
                  <a:schemeClr val="bg2"/>
                </a:solidFill>
              </a:rPr>
              <a:t>Association for the Study of Pain. </a:t>
            </a:r>
            <a:r>
              <a:rPr lang="en-GB" sz="900" kern="0" spc="-10" dirty="0" smtClean="0">
                <a:solidFill>
                  <a:schemeClr val="bg2"/>
                </a:solidFill>
              </a:rPr>
              <a:t> </a:t>
            </a:r>
            <a:r>
              <a:rPr lang="en-GB" sz="900" i="1" kern="0" spc="-10" dirty="0">
                <a:solidFill>
                  <a:schemeClr val="bg2"/>
                </a:solidFill>
              </a:rPr>
              <a:t>Unrelieved Pain Is a Major Global Healthcare Problem. </a:t>
            </a:r>
            <a:r>
              <a:rPr lang="en-GB" sz="900" i="1" kern="0" spc="-10" dirty="0" smtClean="0">
                <a:solidFill>
                  <a:schemeClr val="bg2"/>
                </a:solidFill>
              </a:rPr>
              <a:t/>
            </a:r>
            <a:br>
              <a:rPr lang="en-GB" sz="900" i="1" kern="0" spc="-10" dirty="0" smtClean="0">
                <a:solidFill>
                  <a:schemeClr val="bg2"/>
                </a:solidFill>
              </a:rPr>
            </a:br>
            <a:r>
              <a:rPr lang="en-GB" sz="900" kern="0" spc="-10" dirty="0" smtClean="0">
                <a:solidFill>
                  <a:schemeClr val="bg2"/>
                </a:solidFill>
              </a:rPr>
              <a:t>Available </a:t>
            </a:r>
            <a:r>
              <a:rPr lang="en-GB" sz="900" kern="0" spc="-10" dirty="0">
                <a:solidFill>
                  <a:schemeClr val="bg2"/>
                </a:solidFill>
              </a:rPr>
              <a:t>at:  </a:t>
            </a:r>
            <a:r>
              <a:rPr lang="en-GB" sz="900" kern="0" spc="-10" dirty="0">
                <a:solidFill>
                  <a:schemeClr val="bg2"/>
                </a:solidFill>
                <a:hlinkClick r:id="rId3"/>
              </a:rPr>
              <a:t>http://www.iasp-pain.org/AM/Template.cfm?Section=Press_Release&amp;Template=/CM/ContentDisplay.cfm&amp;ContentID=2908</a:t>
            </a:r>
            <a:r>
              <a:rPr lang="en-GB" sz="900" kern="0" spc="-10" dirty="0">
                <a:solidFill>
                  <a:schemeClr val="bg2"/>
                </a:solidFill>
              </a:rPr>
              <a:t>. Accessed: July 24: </a:t>
            </a:r>
            <a:r>
              <a:rPr lang="en-GB" sz="900" kern="0" spc="-10" dirty="0" smtClean="0">
                <a:solidFill>
                  <a:schemeClr val="bg2"/>
                </a:solidFill>
              </a:rPr>
              <a:t>2013; </a:t>
            </a:r>
            <a:br>
              <a:rPr lang="en-GB" sz="900" kern="0" spc="-10" dirty="0" smtClean="0">
                <a:solidFill>
                  <a:schemeClr val="bg2"/>
                </a:solidFill>
              </a:rPr>
            </a:br>
            <a:r>
              <a:rPr lang="en-GB" sz="900" kern="0" spc="-10" dirty="0" smtClean="0">
                <a:solidFill>
                  <a:schemeClr val="bg2"/>
                </a:solidFill>
              </a:rPr>
              <a:t>National </a:t>
            </a:r>
            <a:r>
              <a:rPr lang="en-GB" sz="900" kern="0" spc="-10" dirty="0">
                <a:solidFill>
                  <a:schemeClr val="bg2"/>
                </a:solidFill>
              </a:rPr>
              <a:t>Pain Summit Initiative. </a:t>
            </a:r>
            <a:r>
              <a:rPr lang="en-GB" sz="900" i="1" kern="0" spc="-10" dirty="0">
                <a:solidFill>
                  <a:schemeClr val="bg2"/>
                </a:solidFill>
              </a:rPr>
              <a:t>National Pain Strategy: Pain Management for All Australians. </a:t>
            </a:r>
            <a:r>
              <a:rPr lang="en-GB" sz="900" i="1" kern="0" spc="-10" dirty="0" smtClean="0">
                <a:solidFill>
                  <a:schemeClr val="bg2"/>
                </a:solidFill>
              </a:rPr>
              <a:t/>
            </a:r>
            <a:br>
              <a:rPr lang="en-GB" sz="900" i="1" kern="0" spc="-10" dirty="0" smtClean="0">
                <a:solidFill>
                  <a:schemeClr val="bg2"/>
                </a:solidFill>
              </a:rPr>
            </a:br>
            <a:r>
              <a:rPr lang="en-GB" sz="900" kern="0" spc="-10" dirty="0" smtClean="0">
                <a:solidFill>
                  <a:schemeClr val="bg2"/>
                </a:solidFill>
              </a:rPr>
              <a:t>Available </a:t>
            </a:r>
            <a:r>
              <a:rPr lang="en-GB" sz="900" kern="0" spc="-10" dirty="0">
                <a:solidFill>
                  <a:schemeClr val="bg2"/>
                </a:solidFill>
              </a:rPr>
              <a:t>at: </a:t>
            </a:r>
            <a:r>
              <a:rPr lang="en-GB" sz="900" kern="0" spc="-10" dirty="0">
                <a:solidFill>
                  <a:schemeClr val="bg2"/>
                </a:solidFill>
                <a:hlinkClick r:id="rId4"/>
              </a:rPr>
              <a:t>http://www.iasp-pain.org/PainSummit/Australia_2010PainStrategy.pdf</a:t>
            </a:r>
            <a:r>
              <a:rPr lang="en-GB" sz="900" kern="0" spc="-10" dirty="0">
                <a:solidFill>
                  <a:schemeClr val="bg2"/>
                </a:solidFill>
              </a:rPr>
              <a:t>. Accessed: July 24, </a:t>
            </a:r>
            <a:r>
              <a:rPr lang="en-GB" sz="900" kern="0" spc="-10" dirty="0" smtClean="0">
                <a:solidFill>
                  <a:schemeClr val="bg2"/>
                </a:solidFill>
              </a:rPr>
              <a:t>2013; </a:t>
            </a:r>
            <a:br>
              <a:rPr lang="en-GB" sz="900" kern="0" spc="-10" dirty="0" smtClean="0">
                <a:solidFill>
                  <a:schemeClr val="bg2"/>
                </a:solidFill>
              </a:rPr>
            </a:br>
            <a:r>
              <a:rPr lang="en-GB" sz="900" kern="0" spc="-10" dirty="0" smtClean="0">
                <a:solidFill>
                  <a:schemeClr val="bg2"/>
                </a:solidFill>
              </a:rPr>
              <a:t>Turk DC, Okifuji A. In: Loeser D </a:t>
            </a:r>
            <a:r>
              <a:rPr lang="en-GB" sz="900" i="1" kern="0" spc="-10" dirty="0" smtClean="0">
                <a:solidFill>
                  <a:schemeClr val="bg2"/>
                </a:solidFill>
              </a:rPr>
              <a:t>et al </a:t>
            </a:r>
            <a:r>
              <a:rPr lang="en-GB" sz="900" kern="0" spc="-10" dirty="0" smtClean="0">
                <a:solidFill>
                  <a:schemeClr val="bg2"/>
                </a:solidFill>
              </a:rPr>
              <a:t>(eds.). </a:t>
            </a:r>
            <a:r>
              <a:rPr lang="en-GB" sz="900" i="1" kern="0" spc="-10" dirty="0" smtClean="0">
                <a:solidFill>
                  <a:schemeClr val="bg2"/>
                </a:solidFill>
              </a:rPr>
              <a:t>Bonica’s </a:t>
            </a:r>
            <a:r>
              <a:rPr lang="en-GB" sz="900" i="1" kern="0" spc="-10" dirty="0">
                <a:solidFill>
                  <a:schemeClr val="bg2"/>
                </a:solidFill>
              </a:rPr>
              <a:t>Management of </a:t>
            </a:r>
            <a:r>
              <a:rPr lang="en-GB" sz="900" i="1" kern="0" spc="-10" dirty="0" smtClean="0">
                <a:solidFill>
                  <a:schemeClr val="bg2"/>
                </a:solidFill>
              </a:rPr>
              <a:t>Pain</a:t>
            </a:r>
            <a:r>
              <a:rPr lang="en-GB" sz="900" kern="0" spc="-10" dirty="0" smtClean="0">
                <a:solidFill>
                  <a:schemeClr val="bg2"/>
                </a:solidFill>
              </a:rPr>
              <a:t>. 3rd ed. Lippincott </a:t>
            </a:r>
            <a:r>
              <a:rPr lang="en-GB" sz="900" kern="0" spc="-10" dirty="0">
                <a:solidFill>
                  <a:schemeClr val="bg2"/>
                </a:solidFill>
              </a:rPr>
              <a:t>Williams &amp; </a:t>
            </a:r>
            <a:r>
              <a:rPr lang="en-GB" sz="900" kern="0" spc="-10" dirty="0" smtClean="0">
                <a:solidFill>
                  <a:schemeClr val="bg2"/>
                </a:solidFill>
              </a:rPr>
              <a:t>Wilkins; Hagerstown, MD: 2001. </a:t>
            </a:r>
            <a:endParaRPr lang="en-GB" sz="900" kern="0" spc="-10" dirty="0">
              <a:solidFill>
                <a:schemeClr val="bg2"/>
              </a:solidFill>
            </a:endParaRPr>
          </a:p>
        </p:txBody>
      </p:sp>
      <p:sp>
        <p:nvSpPr>
          <p:cNvPr id="36" name="Freeform 13"/>
          <p:cNvSpPr>
            <a:spLocks/>
          </p:cNvSpPr>
          <p:nvPr/>
        </p:nvSpPr>
        <p:spPr bwMode="auto">
          <a:xfrm rot="2659935">
            <a:off x="71291" y="1011348"/>
            <a:ext cx="1129058" cy="1116012"/>
          </a:xfrm>
          <a:custGeom>
            <a:avLst/>
            <a:gdLst>
              <a:gd name="T0" fmla="*/ 6 w 717"/>
              <a:gd name="T1" fmla="*/ 405 h 606"/>
              <a:gd name="T2" fmla="*/ 132 w 717"/>
              <a:gd name="T3" fmla="*/ 324 h 606"/>
              <a:gd name="T4" fmla="*/ 0 w 717"/>
              <a:gd name="T5" fmla="*/ 240 h 606"/>
              <a:gd name="T6" fmla="*/ 162 w 717"/>
              <a:gd name="T7" fmla="*/ 219 h 606"/>
              <a:gd name="T8" fmla="*/ 0 w 717"/>
              <a:gd name="T9" fmla="*/ 69 h 606"/>
              <a:gd name="T10" fmla="*/ 252 w 717"/>
              <a:gd name="T11" fmla="*/ 144 h 606"/>
              <a:gd name="T12" fmla="*/ 291 w 717"/>
              <a:gd name="T13" fmla="*/ 63 h 606"/>
              <a:gd name="T14" fmla="*/ 360 w 717"/>
              <a:gd name="T15" fmla="*/ 174 h 606"/>
              <a:gd name="T16" fmla="*/ 492 w 717"/>
              <a:gd name="T17" fmla="*/ 0 h 606"/>
              <a:gd name="T18" fmla="*/ 483 w 717"/>
              <a:gd name="T19" fmla="*/ 156 h 606"/>
              <a:gd name="T20" fmla="*/ 621 w 717"/>
              <a:gd name="T21" fmla="*/ 129 h 606"/>
              <a:gd name="T22" fmla="*/ 558 w 717"/>
              <a:gd name="T23" fmla="*/ 204 h 606"/>
              <a:gd name="T24" fmla="*/ 717 w 717"/>
              <a:gd name="T25" fmla="*/ 231 h 606"/>
              <a:gd name="T26" fmla="*/ 603 w 717"/>
              <a:gd name="T27" fmla="*/ 297 h 606"/>
              <a:gd name="T28" fmla="*/ 717 w 717"/>
              <a:gd name="T29" fmla="*/ 339 h 606"/>
              <a:gd name="T30" fmla="*/ 576 w 717"/>
              <a:gd name="T31" fmla="*/ 369 h 606"/>
              <a:gd name="T32" fmla="*/ 642 w 717"/>
              <a:gd name="T33" fmla="*/ 438 h 606"/>
              <a:gd name="T34" fmla="*/ 690 w 717"/>
              <a:gd name="T35" fmla="*/ 396 h 606"/>
              <a:gd name="T36" fmla="*/ 690 w 717"/>
              <a:gd name="T37" fmla="*/ 576 h 606"/>
              <a:gd name="T38" fmla="*/ 507 w 717"/>
              <a:gd name="T39" fmla="*/ 561 h 606"/>
              <a:gd name="T40" fmla="*/ 552 w 717"/>
              <a:gd name="T41" fmla="*/ 522 h 606"/>
              <a:gd name="T42" fmla="*/ 483 w 717"/>
              <a:gd name="T43" fmla="*/ 450 h 606"/>
              <a:gd name="T44" fmla="*/ 447 w 717"/>
              <a:gd name="T45" fmla="*/ 552 h 606"/>
              <a:gd name="T46" fmla="*/ 363 w 717"/>
              <a:gd name="T47" fmla="*/ 432 h 606"/>
              <a:gd name="T48" fmla="*/ 279 w 717"/>
              <a:gd name="T49" fmla="*/ 606 h 606"/>
              <a:gd name="T50" fmla="*/ 258 w 717"/>
              <a:gd name="T51" fmla="*/ 432 h 606"/>
              <a:gd name="T52" fmla="*/ 147 w 717"/>
              <a:gd name="T53" fmla="*/ 501 h 606"/>
              <a:gd name="T54" fmla="*/ 189 w 717"/>
              <a:gd name="T55" fmla="*/ 387 h 606"/>
              <a:gd name="T56" fmla="*/ 6 w 717"/>
              <a:gd name="T57" fmla="*/ 405 h 6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7"/>
              <a:gd name="T88" fmla="*/ 0 h 606"/>
              <a:gd name="T89" fmla="*/ 717 w 717"/>
              <a:gd name="T90" fmla="*/ 606 h 6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7" h="606">
                <a:moveTo>
                  <a:pt x="6" y="405"/>
                </a:moveTo>
                <a:lnTo>
                  <a:pt x="132" y="324"/>
                </a:lnTo>
                <a:lnTo>
                  <a:pt x="0" y="240"/>
                </a:lnTo>
                <a:lnTo>
                  <a:pt x="162" y="219"/>
                </a:lnTo>
                <a:lnTo>
                  <a:pt x="0" y="69"/>
                </a:lnTo>
                <a:lnTo>
                  <a:pt x="252" y="144"/>
                </a:lnTo>
                <a:lnTo>
                  <a:pt x="291" y="63"/>
                </a:lnTo>
                <a:lnTo>
                  <a:pt x="360" y="174"/>
                </a:lnTo>
                <a:lnTo>
                  <a:pt x="492" y="0"/>
                </a:lnTo>
                <a:lnTo>
                  <a:pt x="483" y="156"/>
                </a:lnTo>
                <a:lnTo>
                  <a:pt x="621" y="129"/>
                </a:lnTo>
                <a:lnTo>
                  <a:pt x="558" y="204"/>
                </a:lnTo>
                <a:lnTo>
                  <a:pt x="717" y="231"/>
                </a:lnTo>
                <a:lnTo>
                  <a:pt x="603" y="297"/>
                </a:lnTo>
                <a:lnTo>
                  <a:pt x="717" y="339"/>
                </a:lnTo>
                <a:lnTo>
                  <a:pt x="576" y="369"/>
                </a:lnTo>
                <a:lnTo>
                  <a:pt x="642" y="438"/>
                </a:lnTo>
                <a:lnTo>
                  <a:pt x="690" y="396"/>
                </a:lnTo>
                <a:lnTo>
                  <a:pt x="690" y="576"/>
                </a:lnTo>
                <a:lnTo>
                  <a:pt x="507" y="561"/>
                </a:lnTo>
                <a:lnTo>
                  <a:pt x="552" y="522"/>
                </a:lnTo>
                <a:lnTo>
                  <a:pt x="483" y="450"/>
                </a:lnTo>
                <a:lnTo>
                  <a:pt x="447" y="552"/>
                </a:lnTo>
                <a:lnTo>
                  <a:pt x="363" y="432"/>
                </a:lnTo>
                <a:lnTo>
                  <a:pt x="279" y="606"/>
                </a:lnTo>
                <a:lnTo>
                  <a:pt x="258" y="432"/>
                </a:lnTo>
                <a:lnTo>
                  <a:pt x="147" y="501"/>
                </a:lnTo>
                <a:lnTo>
                  <a:pt x="189" y="387"/>
                </a:lnTo>
                <a:lnTo>
                  <a:pt x="6" y="405"/>
                </a:lnTo>
                <a:close/>
              </a:path>
            </a:pathLst>
          </a:custGeom>
          <a:solidFill>
            <a:srgbClr val="C03932"/>
          </a:solidFill>
          <a:ln w="9525">
            <a:noFill/>
            <a:round/>
            <a:headEnd/>
            <a:tailEnd/>
          </a:ln>
          <a:effectLst>
            <a:outerShdw blurRad="50800" dist="38100" dir="5400000" algn="t" rotWithShape="0">
              <a:prstClr val="black">
                <a:alpha val="40000"/>
              </a:prstClr>
            </a:outerShdw>
          </a:effectLst>
        </p:spPr>
        <p:txBody>
          <a:bodyPr/>
          <a:lstStyle/>
          <a:p>
            <a:pPr>
              <a:defRPr/>
            </a:pPr>
            <a:endParaRPr lang="en-CA" kern="0" dirty="0">
              <a:solidFill>
                <a:sysClr val="windowText" lastClr="000000"/>
              </a:solidFill>
            </a:endParaRPr>
          </a:p>
        </p:txBody>
      </p:sp>
      <p:sp>
        <p:nvSpPr>
          <p:cNvPr id="37" name="AutoShape 14"/>
          <p:cNvSpPr>
            <a:spLocks noChangeArrowheads="1"/>
          </p:cNvSpPr>
          <p:nvPr/>
        </p:nvSpPr>
        <p:spPr bwMode="auto">
          <a:xfrm rot="2659935">
            <a:off x="56549" y="1018089"/>
            <a:ext cx="1171575" cy="1104962"/>
          </a:xfrm>
          <a:prstGeom prst="irregularSeal1">
            <a:avLst/>
          </a:prstGeom>
          <a:solidFill>
            <a:srgbClr val="C03932"/>
          </a:solidFill>
          <a:ln w="9525">
            <a:noFill/>
            <a:miter lim="800000"/>
            <a:headEnd/>
            <a:tailEnd/>
          </a:ln>
          <a:extLst/>
        </p:spPr>
        <p:txBody>
          <a:bodyPr wrap="none" anchor="ctr"/>
          <a:lstStyle/>
          <a:p>
            <a:pPr algn="ctr" eaLnBrk="0" hangingPunct="0">
              <a:lnSpc>
                <a:spcPct val="90000"/>
              </a:lnSpc>
              <a:defRPr/>
            </a:pPr>
            <a:endParaRPr lang="en-US" b="1" kern="0" dirty="0">
              <a:solidFill>
                <a:sysClr val="windowText" lastClr="000000"/>
              </a:solidFill>
            </a:endParaRPr>
          </a:p>
        </p:txBody>
      </p:sp>
      <p:sp>
        <p:nvSpPr>
          <p:cNvPr id="38" name="Text Box 15"/>
          <p:cNvSpPr txBox="1">
            <a:spLocks noChangeArrowheads="1"/>
          </p:cNvSpPr>
          <p:nvPr/>
        </p:nvSpPr>
        <p:spPr bwMode="auto">
          <a:xfrm>
            <a:off x="107505" y="1394611"/>
            <a:ext cx="11521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1800" b="1" kern="0" dirty="0" smtClean="0">
                <a:solidFill>
                  <a:sysClr val="window" lastClr="FFFFFF"/>
                </a:solidFill>
                <a:latin typeface="Calibri"/>
              </a:rPr>
              <a:t>Agresión</a:t>
            </a:r>
            <a:endParaRPr lang="es-MX" sz="1800" b="1" kern="0" dirty="0">
              <a:solidFill>
                <a:sysClr val="window" lastClr="FFFFFF"/>
              </a:solidFill>
              <a:latin typeface="Calibri"/>
            </a:endParaRPr>
          </a:p>
        </p:txBody>
      </p:sp>
      <p:pic>
        <p:nvPicPr>
          <p:cNvPr id="39" name="Picture 2" descr="C:\Users\Carrie\AppData\Local\Microsoft\Windows\Temporary Internet Files\Content.IE5\DSDZ6XAF\MC90043266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9503" y="1799230"/>
            <a:ext cx="1714500" cy="1714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Table 1"/>
          <p:cNvGraphicFramePr>
            <a:graphicFrameLocks noGrp="1"/>
          </p:cNvGraphicFramePr>
          <p:nvPr>
            <p:extLst>
              <p:ext uri="{D42A27DB-BD31-4B8C-83A1-F6EECF244321}">
                <p14:modId xmlns:p14="http://schemas.microsoft.com/office/powerpoint/2010/main" val="244938573"/>
              </p:ext>
            </p:extLst>
          </p:nvPr>
        </p:nvGraphicFramePr>
        <p:xfrm>
          <a:off x="315627" y="3156768"/>
          <a:ext cx="8526338" cy="3294888"/>
        </p:xfrm>
        <a:graphic>
          <a:graphicData uri="http://schemas.openxmlformats.org/drawingml/2006/table">
            <a:tbl>
              <a:tblPr firstRow="1" bandRow="1"/>
              <a:tblGrid>
                <a:gridCol w="4035340"/>
                <a:gridCol w="208280"/>
                <a:gridCol w="4282718"/>
              </a:tblGrid>
              <a:tr h="3340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i="1" noProof="0" dirty="0" smtClean="0">
                          <a:solidFill>
                            <a:schemeClr val="accent5"/>
                          </a:solidFill>
                          <a:latin typeface="+mn-lt"/>
                        </a:rPr>
                        <a:t>Respuesta Normal, limitada</a:t>
                      </a:r>
                      <a:r>
                        <a:rPr lang="es-MX" sz="2000" b="1" i="1" baseline="0" noProof="0" dirty="0" smtClean="0">
                          <a:solidFill>
                            <a:schemeClr val="accent5"/>
                          </a:solidFill>
                          <a:latin typeface="+mn-lt"/>
                        </a:rPr>
                        <a:t> por el tiempo ante la experiencia </a:t>
                      </a:r>
                      <a:r>
                        <a:rPr lang="es-MX" sz="2000" b="1" i="1" noProof="0" dirty="0" smtClean="0">
                          <a:solidFill>
                            <a:schemeClr val="accent5"/>
                          </a:solidFill>
                          <a:latin typeface="+mn-lt"/>
                        </a:rPr>
                        <a:t> </a:t>
                      </a:r>
                      <a:br>
                        <a:rPr lang="es-MX" sz="2000" b="1" i="1" noProof="0" dirty="0" smtClean="0">
                          <a:solidFill>
                            <a:schemeClr val="accent5"/>
                          </a:solidFill>
                          <a:latin typeface="+mn-lt"/>
                        </a:rPr>
                      </a:br>
                      <a:r>
                        <a:rPr lang="es-MX" sz="2000" b="1" i="1" noProof="0" dirty="0" smtClean="0">
                          <a:solidFill>
                            <a:schemeClr val="accent5"/>
                          </a:solidFill>
                          <a:latin typeface="+mn-lt"/>
                        </a:rPr>
                        <a:t>“nociva</a:t>
                      </a:r>
                      <a:r>
                        <a:rPr lang="es-MX" sz="2000" b="1" i="1" baseline="0" noProof="0" dirty="0" smtClean="0">
                          <a:solidFill>
                            <a:schemeClr val="accent5"/>
                          </a:solidFill>
                          <a:latin typeface="+mn-lt"/>
                        </a:rPr>
                        <a:t>” </a:t>
                      </a:r>
                      <a:br>
                        <a:rPr lang="es-MX" sz="2000" b="1" i="1" baseline="0" noProof="0" dirty="0" smtClean="0">
                          <a:solidFill>
                            <a:schemeClr val="accent5"/>
                          </a:solidFill>
                          <a:latin typeface="+mn-lt"/>
                        </a:rPr>
                      </a:br>
                      <a:r>
                        <a:rPr lang="es-MX" sz="2000" b="1" i="1" baseline="0" noProof="0" dirty="0" smtClean="0">
                          <a:solidFill>
                            <a:schemeClr val="accent5"/>
                          </a:solidFill>
                          <a:latin typeface="+mn-lt"/>
                        </a:rPr>
                        <a:t>(</a:t>
                      </a:r>
                      <a:r>
                        <a:rPr lang="es-MX" sz="2000" b="1" i="1" noProof="0" dirty="0" smtClean="0">
                          <a:solidFill>
                            <a:schemeClr val="accent5"/>
                          </a:solidFill>
                          <a:latin typeface="+mn-lt"/>
                        </a:rPr>
                        <a:t>menos de 3 meses)</a:t>
                      </a:r>
                      <a:endParaRPr lang="es-MX" sz="2000" noProof="0" dirty="0">
                        <a:solidFill>
                          <a:schemeClr val="accent5"/>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CA" dirty="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i="1" noProof="0" dirty="0" smtClean="0">
                          <a:solidFill>
                            <a:schemeClr val="accent2"/>
                          </a:solidFill>
                          <a:latin typeface="+mn-lt"/>
                          <a:sym typeface="Symbol" pitchFamily="18" charset="2"/>
                        </a:rPr>
                        <a:t>Dolor que ha persistido más allá del tiempo de curación normal del tejido </a:t>
                      </a:r>
                      <a:br>
                        <a:rPr lang="es-MX" sz="2000" b="1" i="1" noProof="0" dirty="0" smtClean="0">
                          <a:solidFill>
                            <a:schemeClr val="accent2"/>
                          </a:solidFill>
                          <a:latin typeface="+mn-lt"/>
                          <a:sym typeface="Symbol" pitchFamily="18" charset="2"/>
                        </a:rPr>
                      </a:br>
                      <a:r>
                        <a:rPr lang="es-MX" sz="2000" b="1" i="1" noProof="0" dirty="0" smtClean="0">
                          <a:solidFill>
                            <a:schemeClr val="accent2"/>
                          </a:solidFill>
                          <a:latin typeface="+mn-lt"/>
                          <a:sym typeface="Symbol" pitchFamily="18" charset="2"/>
                        </a:rPr>
                        <a:t>(generalmente 3 meses)</a:t>
                      </a:r>
                      <a:endParaRPr lang="es-MX" sz="2000" b="1" i="1" noProof="0" dirty="0" smtClean="0">
                        <a:solidFill>
                          <a:schemeClr val="accent2"/>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7800" indent="-177800" eaLnBrk="0" hangingPunct="0">
                        <a:spcBef>
                          <a:spcPct val="30000"/>
                        </a:spcBef>
                        <a:buClrTx/>
                        <a:buSzPct val="120000"/>
                        <a:buFontTx/>
                        <a:buChar char="•"/>
                      </a:pPr>
                      <a:r>
                        <a:rPr lang="es-MX" sz="1800" noProof="0" dirty="0" smtClean="0">
                          <a:solidFill>
                            <a:schemeClr val="accent5"/>
                          </a:solidFill>
                          <a:latin typeface="+mn-lt"/>
                        </a:rPr>
                        <a:t>Daño tisular generalmente obvio</a:t>
                      </a:r>
                    </a:p>
                    <a:p>
                      <a:pPr marL="177800" marR="0" indent="-177800" algn="l" defTabSz="914400" rtl="0" eaLnBrk="0" fontAlgn="auto" latinLnBrk="0" hangingPunct="0">
                        <a:lnSpc>
                          <a:spcPct val="100000"/>
                        </a:lnSpc>
                        <a:spcBef>
                          <a:spcPct val="30000"/>
                        </a:spcBef>
                        <a:spcAft>
                          <a:spcPts val="0"/>
                        </a:spcAft>
                        <a:buClrTx/>
                        <a:buSzPct val="120000"/>
                        <a:buFontTx/>
                        <a:buChar char="•"/>
                        <a:tabLst/>
                        <a:defRPr/>
                      </a:pPr>
                      <a:r>
                        <a:rPr lang="es-MX" sz="1800" noProof="0" dirty="0" smtClean="0">
                          <a:solidFill>
                            <a:schemeClr val="accent5"/>
                          </a:solidFill>
                          <a:latin typeface="+mn-lt"/>
                        </a:rPr>
                        <a:t>Sirve de función</a:t>
                      </a:r>
                      <a:r>
                        <a:rPr lang="es-MX" sz="1800" baseline="0" noProof="0" dirty="0" smtClean="0">
                          <a:solidFill>
                            <a:schemeClr val="accent5"/>
                          </a:solidFill>
                          <a:latin typeface="+mn-lt"/>
                        </a:rPr>
                        <a:t> protectora</a:t>
                      </a:r>
                      <a:endParaRPr lang="es-MX" sz="1800" noProof="0" dirty="0" smtClean="0">
                        <a:solidFill>
                          <a:schemeClr val="accent5"/>
                        </a:solidFill>
                        <a:latin typeface="+mn-lt"/>
                      </a:endParaRPr>
                    </a:p>
                    <a:p>
                      <a:pPr marL="177800" indent="-177800" eaLnBrk="0" hangingPunct="0">
                        <a:spcBef>
                          <a:spcPct val="30000"/>
                        </a:spcBef>
                        <a:buClrTx/>
                        <a:buSzPct val="120000"/>
                        <a:buFontTx/>
                        <a:buChar char="•"/>
                      </a:pPr>
                      <a:r>
                        <a:rPr lang="es-MX" sz="1800" noProof="0" dirty="0" smtClean="0">
                          <a:solidFill>
                            <a:schemeClr val="accent5"/>
                          </a:solidFill>
                          <a:latin typeface="+mn-lt"/>
                        </a:rPr>
                        <a:t>Incremento de la </a:t>
                      </a:r>
                      <a:r>
                        <a:rPr lang="es-MX" sz="1800" baseline="0" noProof="0" dirty="0" smtClean="0">
                          <a:solidFill>
                            <a:schemeClr val="accent5"/>
                          </a:solidFill>
                          <a:latin typeface="+mn-lt"/>
                        </a:rPr>
                        <a:t>actividad del sistema nervioso</a:t>
                      </a:r>
                      <a:endParaRPr lang="es-MX" sz="1800" noProof="0" dirty="0" smtClean="0">
                        <a:solidFill>
                          <a:schemeClr val="accent5"/>
                        </a:solidFill>
                        <a:latin typeface="+mn-lt"/>
                      </a:endParaRPr>
                    </a:p>
                    <a:p>
                      <a:pPr marL="177800" indent="-177800" eaLnBrk="0" hangingPunct="0">
                        <a:spcBef>
                          <a:spcPct val="30000"/>
                        </a:spcBef>
                        <a:buClrTx/>
                        <a:buSzPct val="120000"/>
                        <a:buFontTx/>
                        <a:buChar char="•"/>
                      </a:pPr>
                      <a:r>
                        <a:rPr lang="es-MX" sz="1800" noProof="0" dirty="0" smtClean="0">
                          <a:solidFill>
                            <a:schemeClr val="accent5"/>
                          </a:solidFill>
                          <a:latin typeface="+mn-lt"/>
                        </a:rPr>
                        <a:t>El dolor se resuelve con la curación</a:t>
                      </a:r>
                    </a:p>
                    <a:p>
                      <a:endParaRPr lang="es-MX" noProof="0" dirty="0">
                        <a:solidFill>
                          <a:schemeClr val="accent5"/>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CA" dirty="0">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4625" indent="-174625" eaLnBrk="0" hangingPunct="0">
                        <a:spcBef>
                          <a:spcPct val="30000"/>
                        </a:spcBef>
                        <a:buClrTx/>
                        <a:buSzPct val="120000"/>
                        <a:buFontTx/>
                        <a:buChar char="•"/>
                      </a:pPr>
                      <a:r>
                        <a:rPr lang="es-MX" sz="1800" noProof="0" dirty="0" smtClean="0">
                          <a:solidFill>
                            <a:schemeClr val="accent2"/>
                          </a:solidFill>
                          <a:latin typeface="+mn-lt"/>
                        </a:rPr>
                        <a:t>Por lo general no tiene función protectora</a:t>
                      </a:r>
                      <a:endParaRPr lang="es-MX" sz="1800" baseline="30000" noProof="0" dirty="0" smtClean="0">
                        <a:solidFill>
                          <a:schemeClr val="accent2"/>
                        </a:solidFill>
                        <a:latin typeface="+mn-lt"/>
                      </a:endParaRPr>
                    </a:p>
                    <a:p>
                      <a:pPr marL="174625" indent="-174625" eaLnBrk="0" hangingPunct="0">
                        <a:spcBef>
                          <a:spcPct val="30000"/>
                        </a:spcBef>
                        <a:buClrTx/>
                        <a:buSzPct val="120000"/>
                        <a:buFontTx/>
                        <a:buChar char="•"/>
                      </a:pPr>
                      <a:r>
                        <a:rPr lang="es-MX" sz="1800" noProof="0" dirty="0" smtClean="0">
                          <a:solidFill>
                            <a:schemeClr val="accent2"/>
                          </a:solidFill>
                          <a:latin typeface="+mn-lt"/>
                        </a:rPr>
                        <a:t>Degrada</a:t>
                      </a:r>
                      <a:r>
                        <a:rPr lang="es-MX" sz="1800" baseline="0" noProof="0" dirty="0" smtClean="0">
                          <a:solidFill>
                            <a:schemeClr val="accent2"/>
                          </a:solidFill>
                          <a:latin typeface="+mn-lt"/>
                        </a:rPr>
                        <a:t> la salud y la función</a:t>
                      </a:r>
                      <a:endParaRPr lang="es-MX" sz="1800" baseline="30000" noProof="0" dirty="0" smtClean="0">
                        <a:solidFill>
                          <a:schemeClr val="accent2"/>
                        </a:solidFill>
                        <a:latin typeface="+mn-lt"/>
                      </a:endParaRPr>
                    </a:p>
                    <a:p>
                      <a:endParaRPr lang="es-MX" noProof="0" dirty="0">
                        <a:solidFill>
                          <a:schemeClr val="accent2"/>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 name="Rectangle 3"/>
          <p:cNvSpPr/>
          <p:nvPr/>
        </p:nvSpPr>
        <p:spPr>
          <a:xfrm>
            <a:off x="4572000" y="5373216"/>
            <a:ext cx="3233944"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El dolor agudo puede volverse crónico</a:t>
            </a:r>
            <a:endParaRPr lang="es-MX" dirty="0">
              <a:solidFill>
                <a:prstClr val="white"/>
              </a:solidFill>
            </a:endParaRPr>
          </a:p>
        </p:txBody>
      </p:sp>
      <p:sp>
        <p:nvSpPr>
          <p:cNvPr id="5" name="Up Arrow 4"/>
          <p:cNvSpPr/>
          <p:nvPr/>
        </p:nvSpPr>
        <p:spPr>
          <a:xfrm>
            <a:off x="6876256" y="5157192"/>
            <a:ext cx="805122" cy="21602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246581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94"/>
            <a:ext cx="8229600" cy="1143000"/>
          </a:xfrm>
        </p:spPr>
        <p:txBody>
          <a:bodyPr vert="horz" lIns="91440" tIns="45720" rIns="91440" bIns="45720" rtlCol="0" anchor="ctr">
            <a:normAutofit/>
          </a:bodyPr>
          <a:lstStyle/>
          <a:p>
            <a:pPr>
              <a:lnSpc>
                <a:spcPct val="85000"/>
              </a:lnSpc>
            </a:pPr>
            <a:r>
              <a:rPr lang="es-MX" dirty="0" smtClean="0"/>
              <a:t>Dolor somático contra Dolor visceral</a:t>
            </a:r>
            <a:endParaRPr lang="es-MX" dirty="0"/>
          </a:p>
        </p:txBody>
      </p:sp>
      <p:sp>
        <p:nvSpPr>
          <p:cNvPr id="4" name="Text Placeholder 3"/>
          <p:cNvSpPr>
            <a:spLocks noGrp="1"/>
          </p:cNvSpPr>
          <p:nvPr>
            <p:ph type="body" idx="1"/>
          </p:nvPr>
        </p:nvSpPr>
        <p:spPr>
          <a:solidFill>
            <a:schemeClr val="accent2">
              <a:lumMod val="40000"/>
              <a:lumOff val="60000"/>
            </a:schemeClr>
          </a:solidFill>
          <a:ln>
            <a:solidFill>
              <a:schemeClr val="accent2">
                <a:lumMod val="60000"/>
                <a:lumOff val="40000"/>
              </a:schemeClr>
            </a:solidFill>
          </a:ln>
        </p:spPr>
        <p:txBody>
          <a:bodyPr>
            <a:normAutofit/>
          </a:bodyPr>
          <a:lstStyle/>
          <a:p>
            <a:pPr algn="ctr"/>
            <a:r>
              <a:rPr lang="es-MX" sz="2800" dirty="0" smtClean="0">
                <a:solidFill>
                  <a:schemeClr val="bg2"/>
                </a:solidFill>
              </a:rPr>
              <a:t>Somático</a:t>
            </a:r>
            <a:endParaRPr lang="es-MX" sz="2800" dirty="0">
              <a:solidFill>
                <a:schemeClr val="bg2"/>
              </a:solidFill>
            </a:endParaRPr>
          </a:p>
        </p:txBody>
      </p:sp>
      <p:sp>
        <p:nvSpPr>
          <p:cNvPr id="3" name="Content Placeholder 2"/>
          <p:cNvSpPr>
            <a:spLocks noGrp="1"/>
          </p:cNvSpPr>
          <p:nvPr>
            <p:ph sz="half" idx="2"/>
          </p:nvPr>
        </p:nvSpPr>
        <p:spPr>
          <a:blipFill dpi="0" rotWithShape="1">
            <a:blip r:embed="rId3" cstate="print">
              <a:alphaModFix amt="26000"/>
            </a:blip>
            <a:srcRect/>
            <a:stretch>
              <a:fillRect/>
            </a:stretch>
          </a:blipFill>
          <a:ln>
            <a:solidFill>
              <a:schemeClr val="accent2">
                <a:lumMod val="60000"/>
                <a:lumOff val="40000"/>
              </a:schemeClr>
            </a:solidFill>
          </a:ln>
        </p:spPr>
        <p:txBody>
          <a:bodyPr>
            <a:normAutofit lnSpcReduction="10000"/>
          </a:bodyPr>
          <a:lstStyle/>
          <a:p>
            <a:pPr>
              <a:buClr>
                <a:srgbClr val="D25852"/>
              </a:buClr>
            </a:pPr>
            <a:r>
              <a:rPr lang="es-MX" dirty="0" smtClean="0">
                <a:solidFill>
                  <a:schemeClr val="bg2"/>
                </a:solidFill>
              </a:rPr>
              <a:t>Están involucrados los nociceptores</a:t>
            </a:r>
          </a:p>
          <a:p>
            <a:pPr>
              <a:buClr>
                <a:srgbClr val="D25852"/>
              </a:buClr>
            </a:pPr>
            <a:r>
              <a:rPr lang="es-MX" dirty="0" smtClean="0">
                <a:solidFill>
                  <a:schemeClr val="bg2"/>
                </a:solidFill>
              </a:rPr>
              <a:t>Con frecuencia bien localizado</a:t>
            </a:r>
          </a:p>
          <a:p>
            <a:pPr>
              <a:buClr>
                <a:srgbClr val="D25852"/>
              </a:buClr>
            </a:pPr>
            <a:r>
              <a:rPr lang="es-MX" dirty="0" smtClean="0">
                <a:solidFill>
                  <a:schemeClr val="bg2"/>
                </a:solidFill>
              </a:rPr>
              <a:t>Generalmente es descrito como pulsátil o molesto</a:t>
            </a:r>
          </a:p>
          <a:p>
            <a:pPr>
              <a:buClr>
                <a:srgbClr val="D25852"/>
              </a:buClr>
            </a:pPr>
            <a:r>
              <a:rPr lang="es-MX" dirty="0" smtClean="0">
                <a:solidFill>
                  <a:schemeClr val="bg2"/>
                </a:solidFill>
              </a:rPr>
              <a:t>Puede ser superficial (piel, músculo) o profundo (articulaciones, tendones, huesos) </a:t>
            </a:r>
          </a:p>
          <a:p>
            <a:endParaRPr lang="en-CA" dirty="0">
              <a:solidFill>
                <a:schemeClr val="bg2"/>
              </a:solidFill>
            </a:endParaRPr>
          </a:p>
          <a:p>
            <a:endParaRPr lang="en-US" dirty="0">
              <a:solidFill>
                <a:schemeClr val="bg2"/>
              </a:solidFill>
            </a:endParaRPr>
          </a:p>
        </p:txBody>
      </p:sp>
      <p:sp>
        <p:nvSpPr>
          <p:cNvPr id="6" name="Text Placeholder 5"/>
          <p:cNvSpPr>
            <a:spLocks noGrp="1"/>
          </p:cNvSpPr>
          <p:nvPr>
            <p:ph type="body" sz="quarter" idx="3"/>
          </p:nvPr>
        </p:nvSpPr>
        <p:spPr>
          <a:solidFill>
            <a:schemeClr val="accent1">
              <a:lumMod val="40000"/>
              <a:lumOff val="60000"/>
            </a:schemeClr>
          </a:solidFill>
          <a:ln>
            <a:solidFill>
              <a:schemeClr val="accent1">
                <a:lumMod val="60000"/>
                <a:lumOff val="40000"/>
              </a:schemeClr>
            </a:solidFill>
          </a:ln>
        </p:spPr>
        <p:txBody>
          <a:bodyPr/>
          <a:lstStyle/>
          <a:p>
            <a:pPr algn="ctr"/>
            <a:r>
              <a:rPr lang="en-CA" sz="2800" dirty="0" smtClean="0"/>
              <a:t>Visceral</a:t>
            </a:r>
            <a:endParaRPr lang="en-US" dirty="0"/>
          </a:p>
        </p:txBody>
      </p:sp>
      <p:sp>
        <p:nvSpPr>
          <p:cNvPr id="7" name="Content Placeholder 6"/>
          <p:cNvSpPr>
            <a:spLocks noGrp="1"/>
          </p:cNvSpPr>
          <p:nvPr>
            <p:ph sz="quarter" idx="4"/>
          </p:nvPr>
        </p:nvSpPr>
        <p:spPr>
          <a:blipFill dpi="0" rotWithShape="1">
            <a:blip r:embed="rId4" cstate="print">
              <a:alphaModFix amt="32000"/>
            </a:blip>
            <a:srcRect/>
            <a:stretch>
              <a:fillRect/>
            </a:stretch>
          </a:blipFill>
          <a:ln>
            <a:solidFill>
              <a:schemeClr val="accent1">
                <a:lumMod val="60000"/>
                <a:lumOff val="40000"/>
              </a:schemeClr>
            </a:solidFill>
          </a:ln>
        </p:spPr>
        <p:txBody>
          <a:bodyPr>
            <a:normAutofit fontScale="55000" lnSpcReduction="20000"/>
          </a:bodyPr>
          <a:lstStyle/>
          <a:p>
            <a:pPr marL="342900" lvl="2" indent="-342900"/>
            <a:r>
              <a:rPr lang="es-MX" sz="3600" dirty="0" smtClean="0"/>
              <a:t>Involucra un órgano hueco y los nociceptores del músculo liso que son sensibles al estiramiento, la hipoxia y la inflamación  </a:t>
            </a:r>
          </a:p>
          <a:p>
            <a:pPr marL="342900" lvl="2" indent="-342900"/>
            <a:r>
              <a:rPr lang="es-MX" sz="3600" dirty="0" smtClean="0"/>
              <a:t>El dolor es generalmente referido, pobremente localizado, vago y difuso</a:t>
            </a:r>
          </a:p>
          <a:p>
            <a:pPr marL="342900" lvl="2" indent="-342900"/>
            <a:r>
              <a:rPr lang="es-MX" sz="3600" dirty="0" smtClean="0"/>
              <a:t>Puede estar asociado con síntomas autonómicos </a:t>
            </a:r>
            <a:br>
              <a:rPr lang="es-MX" sz="3600" dirty="0" smtClean="0"/>
            </a:br>
            <a:r>
              <a:rPr lang="es-MX" sz="3600" dirty="0" smtClean="0"/>
              <a:t>(por ejemplo, palidez, sudoración, náusea, cambios en la presión arterial y la frecuencia cardiaca)</a:t>
            </a:r>
          </a:p>
          <a:p>
            <a:endParaRPr lang="en-US" dirty="0">
              <a:solidFill>
                <a:schemeClr val="tx1"/>
              </a:solidFill>
            </a:endParaRPr>
          </a:p>
        </p:txBody>
      </p:sp>
      <p:sp>
        <p:nvSpPr>
          <p:cNvPr id="10" name="Rectangle 9"/>
          <p:cNvSpPr/>
          <p:nvPr/>
        </p:nvSpPr>
        <p:spPr>
          <a:xfrm>
            <a:off x="117772" y="6467495"/>
            <a:ext cx="6971808" cy="400110"/>
          </a:xfrm>
          <a:prstGeom prst="rect">
            <a:avLst/>
          </a:prstGeom>
        </p:spPr>
        <p:txBody>
          <a:bodyPr wrap="square">
            <a:spAutoFit/>
          </a:bodyPr>
          <a:lstStyle/>
          <a:p>
            <a:r>
              <a:rPr lang="en-US" sz="1000" dirty="0">
                <a:solidFill>
                  <a:srgbClr val="002060"/>
                </a:solidFill>
              </a:rPr>
              <a:t>McMahon SB, Koltzenburg M (eds). </a:t>
            </a:r>
            <a:r>
              <a:rPr lang="en-US" sz="1000" i="1" dirty="0" smtClean="0">
                <a:solidFill>
                  <a:srgbClr val="002060"/>
                </a:solidFill>
              </a:rPr>
              <a:t>Wall </a:t>
            </a:r>
            <a:r>
              <a:rPr lang="en-US" sz="1000" i="1" dirty="0">
                <a:solidFill>
                  <a:srgbClr val="002060"/>
                </a:solidFill>
              </a:rPr>
              <a:t>and Melzack’s Textbook of Pain. </a:t>
            </a:r>
            <a:r>
              <a:rPr lang="en-US" sz="1000" dirty="0">
                <a:solidFill>
                  <a:srgbClr val="002060"/>
                </a:solidFill>
              </a:rPr>
              <a:t>5th ed. Elsevier; London, UK: </a:t>
            </a:r>
            <a:r>
              <a:rPr lang="en-US" sz="1000" dirty="0" smtClean="0">
                <a:solidFill>
                  <a:srgbClr val="002060"/>
                </a:solidFill>
              </a:rPr>
              <a:t>2006;</a:t>
            </a:r>
            <a:r>
              <a:rPr lang="en-US" sz="1000" dirty="0">
                <a:solidFill>
                  <a:srgbClr val="002060"/>
                </a:solidFill>
              </a:rPr>
              <a:t/>
            </a:r>
            <a:br>
              <a:rPr lang="en-US" sz="1000" dirty="0">
                <a:solidFill>
                  <a:srgbClr val="002060"/>
                </a:solidFill>
              </a:rPr>
            </a:br>
            <a:r>
              <a:rPr lang="en-US" sz="1000" dirty="0">
                <a:solidFill>
                  <a:srgbClr val="002060"/>
                </a:solidFill>
              </a:rPr>
              <a:t>Sikandar S, Dickenson AH</a:t>
            </a:r>
            <a:r>
              <a:rPr lang="en-US" sz="1000" dirty="0" smtClean="0">
                <a:solidFill>
                  <a:srgbClr val="002060"/>
                </a:solidFill>
              </a:rPr>
              <a:t>. </a:t>
            </a:r>
            <a:r>
              <a:rPr lang="en-US" sz="1000" i="1" dirty="0" smtClean="0">
                <a:solidFill>
                  <a:srgbClr val="002060"/>
                </a:solidFill>
              </a:rPr>
              <a:t>Curr </a:t>
            </a:r>
            <a:r>
              <a:rPr lang="en-US" sz="1000" i="1" dirty="0">
                <a:solidFill>
                  <a:srgbClr val="002060"/>
                </a:solidFill>
              </a:rPr>
              <a:t>Opin Support Palliat </a:t>
            </a:r>
            <a:r>
              <a:rPr lang="en-US" sz="1000" i="1" dirty="0" smtClean="0">
                <a:solidFill>
                  <a:srgbClr val="002060"/>
                </a:solidFill>
              </a:rPr>
              <a:t>Care</a:t>
            </a:r>
            <a:r>
              <a:rPr lang="en-US" sz="1000" dirty="0" smtClean="0">
                <a:solidFill>
                  <a:srgbClr val="002060"/>
                </a:solidFill>
              </a:rPr>
              <a:t> 2012; 6(1</a:t>
            </a:r>
            <a:r>
              <a:rPr lang="en-US" sz="1000" dirty="0">
                <a:solidFill>
                  <a:srgbClr val="002060"/>
                </a:solidFill>
              </a:rPr>
              <a:t>):17-26.</a:t>
            </a:r>
          </a:p>
        </p:txBody>
      </p:sp>
      <p:sp>
        <p:nvSpPr>
          <p:cNvPr id="9"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3594949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Dolor referido</a:t>
            </a:r>
            <a:endParaRPr lang="es-MX" dirty="0"/>
          </a:p>
        </p:txBody>
      </p:sp>
      <p:sp>
        <p:nvSpPr>
          <p:cNvPr id="7" name="TextBox 6"/>
          <p:cNvSpPr txBox="1"/>
          <p:nvPr/>
        </p:nvSpPr>
        <p:spPr>
          <a:xfrm>
            <a:off x="118489" y="6467978"/>
            <a:ext cx="7191531" cy="400110"/>
          </a:xfrm>
          <a:prstGeom prst="rect">
            <a:avLst/>
          </a:prstGeom>
          <a:noFill/>
        </p:spPr>
        <p:txBody>
          <a:bodyPr wrap="square" rtlCol="0">
            <a:spAutoFit/>
          </a:bodyPr>
          <a:lstStyle/>
          <a:p>
            <a:r>
              <a:rPr lang="en-CA" sz="1000" dirty="0">
                <a:solidFill>
                  <a:srgbClr val="002060"/>
                </a:solidFill>
              </a:rPr>
              <a:t>Hudspith MJ </a:t>
            </a:r>
            <a:r>
              <a:rPr lang="en-CA" sz="1000" i="1" dirty="0">
                <a:solidFill>
                  <a:srgbClr val="002060"/>
                </a:solidFill>
              </a:rPr>
              <a:t>et al. </a:t>
            </a:r>
            <a:r>
              <a:rPr lang="en-CA" sz="1000" dirty="0">
                <a:solidFill>
                  <a:srgbClr val="002060"/>
                </a:solidFill>
              </a:rPr>
              <a:t>In: </a:t>
            </a:r>
            <a:r>
              <a:rPr lang="en-CA" sz="1000" dirty="0" smtClean="0">
                <a:solidFill>
                  <a:srgbClr val="002060"/>
                </a:solidFill>
              </a:rPr>
              <a:t>Hemmings HC, </a:t>
            </a:r>
            <a:r>
              <a:rPr lang="en-CA" sz="1000" dirty="0">
                <a:solidFill>
                  <a:srgbClr val="002060"/>
                </a:solidFill>
              </a:rPr>
              <a:t>Hopkins </a:t>
            </a:r>
            <a:r>
              <a:rPr lang="en-CA" sz="1000" dirty="0" smtClean="0">
                <a:solidFill>
                  <a:srgbClr val="002060"/>
                </a:solidFill>
              </a:rPr>
              <a:t>PM (eds). </a:t>
            </a:r>
            <a:r>
              <a:rPr lang="en-CA" sz="1000" i="1" dirty="0" smtClean="0">
                <a:solidFill>
                  <a:srgbClr val="002060"/>
                </a:solidFill>
              </a:rPr>
              <a:t>Foundations </a:t>
            </a:r>
            <a:r>
              <a:rPr lang="en-CA" sz="1000" i="1" dirty="0">
                <a:solidFill>
                  <a:srgbClr val="002060"/>
                </a:solidFill>
              </a:rPr>
              <a:t>of </a:t>
            </a:r>
            <a:r>
              <a:rPr lang="en-CA" sz="1000" i="1" dirty="0" smtClean="0">
                <a:solidFill>
                  <a:srgbClr val="002060"/>
                </a:solidFill>
              </a:rPr>
              <a:t>Anesthesia</a:t>
            </a:r>
            <a:r>
              <a:rPr lang="en-CA" sz="1000" dirty="0" smtClean="0">
                <a:solidFill>
                  <a:srgbClr val="002060"/>
                </a:solidFill>
              </a:rPr>
              <a:t>. 2nd ed. Elsevier; Philadelphia, PA: 2006; </a:t>
            </a:r>
            <a:br>
              <a:rPr lang="en-CA" sz="1000" dirty="0" smtClean="0">
                <a:solidFill>
                  <a:srgbClr val="002060"/>
                </a:solidFill>
              </a:rPr>
            </a:br>
            <a:r>
              <a:rPr lang="en-CA" sz="1000" dirty="0" smtClean="0">
                <a:solidFill>
                  <a:srgbClr val="002060"/>
                </a:solidFill>
              </a:rPr>
              <a:t>Schmitt </a:t>
            </a:r>
            <a:r>
              <a:rPr lang="en-CA" sz="1000" dirty="0">
                <a:solidFill>
                  <a:srgbClr val="002060"/>
                </a:solidFill>
              </a:rPr>
              <a:t>WH Jr. </a:t>
            </a:r>
            <a:r>
              <a:rPr lang="en-CA" sz="1000" i="1" dirty="0" smtClean="0">
                <a:solidFill>
                  <a:srgbClr val="002060"/>
                </a:solidFill>
              </a:rPr>
              <a:t>Uplink </a:t>
            </a:r>
            <a:r>
              <a:rPr lang="en-CA" sz="1000" dirty="0" smtClean="0">
                <a:solidFill>
                  <a:srgbClr val="002060"/>
                </a:solidFill>
              </a:rPr>
              <a:t>1998; 10:1-3.</a:t>
            </a:r>
            <a:endParaRPr lang="en-US" sz="1000" dirty="0">
              <a:solidFill>
                <a:srgbClr val="002060"/>
              </a:solidFill>
            </a:endParaRPr>
          </a:p>
        </p:txBody>
      </p:sp>
      <p:sp>
        <p:nvSpPr>
          <p:cNvPr id="6"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9</a:t>
            </a:fld>
            <a:endParaRPr lang="en-CA" dirty="0">
              <a:solidFill>
                <a:prstClr val="black"/>
              </a:solidFill>
            </a:endParaRPr>
          </a:p>
        </p:txBody>
      </p:sp>
      <p:pic>
        <p:nvPicPr>
          <p:cNvPr id="74753" name="Picture 1"/>
          <p:cNvPicPr>
            <a:picLocks noChangeAspect="1" noChangeArrowheads="1"/>
          </p:cNvPicPr>
          <p:nvPr/>
        </p:nvPicPr>
        <p:blipFill>
          <a:blip r:embed="rId3" cstate="print"/>
          <a:srcRect/>
          <a:stretch>
            <a:fillRect/>
          </a:stretch>
        </p:blipFill>
        <p:spPr bwMode="auto">
          <a:xfrm>
            <a:off x="1259632" y="1628800"/>
            <a:ext cx="6800850" cy="4591050"/>
          </a:xfrm>
          <a:prstGeom prst="rect">
            <a:avLst/>
          </a:prstGeom>
          <a:noFill/>
          <a:ln w="9525">
            <a:noFill/>
            <a:miter lim="800000"/>
            <a:headEnd/>
            <a:tailEnd/>
          </a:ln>
        </p:spPr>
      </p:pic>
    </p:spTree>
    <p:extLst>
      <p:ext uri="{BB962C8B-B14F-4D97-AF65-F5344CB8AC3E}">
        <p14:creationId xmlns:p14="http://schemas.microsoft.com/office/powerpoint/2010/main" val="4100965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8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Office Theme">
  <a:themeElements>
    <a:clrScheme name="Custom 9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1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5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9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0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4564</TotalTime>
  <Words>10917</Words>
  <Application>Microsoft Office PowerPoint</Application>
  <PresentationFormat>Presentación en pantalla (4:3)</PresentationFormat>
  <Paragraphs>1190</Paragraphs>
  <Slides>59</Slides>
  <Notes>59</Notes>
  <HiddenSlides>0</HiddenSlides>
  <MMClips>0</MMClips>
  <ScaleCrop>false</ScaleCrop>
  <HeadingPairs>
    <vt:vector size="6" baseType="variant">
      <vt:variant>
        <vt:lpstr>Fuentes usadas</vt:lpstr>
      </vt:variant>
      <vt:variant>
        <vt:i4>13</vt:i4>
      </vt:variant>
      <vt:variant>
        <vt:lpstr>Tema</vt:lpstr>
      </vt:variant>
      <vt:variant>
        <vt:i4>24</vt:i4>
      </vt:variant>
      <vt:variant>
        <vt:lpstr>Títulos de diapositiva</vt:lpstr>
      </vt:variant>
      <vt:variant>
        <vt:i4>59</vt:i4>
      </vt:variant>
    </vt:vector>
  </HeadingPairs>
  <TitlesOfParts>
    <vt:vector size="96" baseType="lpstr">
      <vt:lpstr>Arial Unicode MS</vt:lpstr>
      <vt:lpstr>新細明體</vt:lpstr>
      <vt:lpstr>SimSun</vt:lpstr>
      <vt:lpstr>SimSun</vt:lpstr>
      <vt:lpstr>Angsana New</vt:lpstr>
      <vt:lpstr>Arial</vt:lpstr>
      <vt:lpstr>Calibri</vt:lpstr>
      <vt:lpstr>Comic Sans MS</vt:lpstr>
      <vt:lpstr>Symbol</vt:lpstr>
      <vt:lpstr>Times</vt:lpstr>
      <vt:lpstr>Wingdings</vt:lpstr>
      <vt:lpstr>Wingdings 3</vt:lpstr>
      <vt:lpstr>ヒラギノ角ゴ Pro W3</vt:lpstr>
      <vt:lpstr>1_Office Theme</vt:lpstr>
      <vt:lpstr>2_Office Theme</vt:lpstr>
      <vt:lpstr>4_Office Theme</vt:lpstr>
      <vt:lpstr>14_Office Theme</vt:lpstr>
      <vt:lpstr>15_Office Theme</vt:lpstr>
      <vt:lpstr>25_Office Theme</vt:lpstr>
      <vt:lpstr>26_Office Theme</vt:lpstr>
      <vt:lpstr>29_Office Theme</vt:lpstr>
      <vt:lpstr>30_Office Theme</vt:lpstr>
      <vt:lpstr>Office Theme</vt:lpstr>
      <vt:lpstr>3_Office Theme</vt:lpstr>
      <vt:lpstr>7_Office Theme</vt:lpstr>
      <vt:lpstr>9_Office Theme</vt:lpstr>
      <vt:lpstr>23_Office Theme</vt:lpstr>
      <vt:lpstr>Custom Design</vt:lpstr>
      <vt:lpstr>1_Custom Design</vt:lpstr>
      <vt:lpstr>10_Office Theme</vt:lpstr>
      <vt:lpstr>19_Office Theme</vt:lpstr>
      <vt:lpstr>48_Office Theme</vt:lpstr>
      <vt:lpstr>5_Office Theme</vt:lpstr>
      <vt:lpstr>41_Office Theme</vt:lpstr>
      <vt:lpstr>42_Office Theme</vt:lpstr>
      <vt:lpstr>3_Custom Design</vt:lpstr>
      <vt:lpstr>2_Custom Design</vt:lpstr>
      <vt:lpstr>Presentación de PowerPoint</vt:lpstr>
      <vt:lpstr>Comité de Desarrollo</vt:lpstr>
      <vt:lpstr>Objetivos de aprendizaje</vt:lpstr>
      <vt:lpstr>Contenido</vt:lpstr>
      <vt:lpstr>El dolor es el 5º signo vital</vt:lpstr>
      <vt:lpstr>Perspectiva general del dolor </vt:lpstr>
      <vt:lpstr>El dolor continuo </vt:lpstr>
      <vt:lpstr>Dolor somático contra Dolor visceral</vt:lpstr>
      <vt:lpstr>Dolor referido</vt:lpstr>
      <vt:lpstr>Prevalencia de dolor agudo</vt:lpstr>
      <vt:lpstr>Pregunta para la discusión</vt:lpstr>
      <vt:lpstr>Dolor nociceptivo</vt:lpstr>
      <vt:lpstr>Epidemiología del dolor en la práctica general</vt:lpstr>
      <vt:lpstr>Tipos más comunes de dolor en la práctica general</vt:lpstr>
      <vt:lpstr>Impacto del dolor agudo en las actividades diarias</vt:lpstr>
      <vt:lpstr>Consecuencias del dolor sin alivio</vt:lpstr>
      <vt:lpstr>Dolor postoperatorio </vt:lpstr>
      <vt:lpstr>Importancia de la evaluación del dolor</vt:lpstr>
      <vt:lpstr>Pregunta para la discusión</vt:lpstr>
      <vt:lpstr>Evaluación del dolor agudo</vt:lpstr>
      <vt:lpstr>Localizar el dolor</vt:lpstr>
      <vt:lpstr>Determinación de la intensidad del dolor</vt:lpstr>
      <vt:lpstr>Buscar señales de alerta del dolor musculoesquelético</vt:lpstr>
      <vt:lpstr>Evaluación y tratamiento del dolor agudo</vt:lpstr>
      <vt:lpstr>Objetivos del tratamiento del dolor</vt:lpstr>
      <vt:lpstr>Tratamiento multimodal del dolor basado en un enfoque bio-psicosocial</vt:lpstr>
      <vt:lpstr>Pregunta para la discusión</vt:lpstr>
      <vt:lpstr>Intervenciones físicas para el dolor agudo</vt:lpstr>
      <vt:lpstr>Intervenciones en el comportamiento cognitivo para el dolor agudo</vt:lpstr>
      <vt:lpstr>Características ideales del tratamiento analgésico aguda</vt:lpstr>
      <vt:lpstr>Los pacientes prefieren evitar los efectos secundarios para completar el control del dolor</vt:lpstr>
      <vt:lpstr>Proporción de pacientes que experimentaron eventos adversos</vt:lpstr>
      <vt:lpstr>¿Por qué debemos tratar el dolor agudo?</vt:lpstr>
      <vt:lpstr>¿Como tratamos el dolor agudo?</vt:lpstr>
      <vt:lpstr>Analgesia multimodal o balanceada</vt:lpstr>
      <vt:lpstr>Los analgésicos deben ser administrados a intervalos regulares durante los episodios de dolor agudo</vt:lpstr>
      <vt:lpstr>Nocicepción:  Proceso neural de codificación de estímulos nocivos</vt:lpstr>
      <vt:lpstr>Inflamación</vt:lpstr>
      <vt:lpstr>Tratamiento Farmacológico Basado en el Mecanismo del Dolor Nociceptivo/Inflamatorio</vt:lpstr>
      <vt:lpstr>Pregunta para la discusión</vt:lpstr>
      <vt:lpstr>¿Qué son los AINES (AINESne/coxibs)?</vt:lpstr>
      <vt:lpstr>¿Cómo funcionan los AINESne/coxibs?</vt:lpstr>
      <vt:lpstr>Efectos adversos de los AINESne/Coxibs</vt:lpstr>
      <vt:lpstr>Pregunta para la discusión</vt:lpstr>
      <vt:lpstr>Factores de riesgo de complicaciones gastrointestinales asociados con los AINESne/Coxibs</vt:lpstr>
      <vt:lpstr>Directrices para el uso de AINESne/coxibs basadas en el riesgo gastrointestinal y uso de ASA</vt:lpstr>
      <vt:lpstr>¿Cómo afectan los opioides al dolor?</vt:lpstr>
      <vt:lpstr>Pregunta para la discusión</vt:lpstr>
      <vt:lpstr>Efectos adversos de los opioides</vt:lpstr>
      <vt:lpstr>Acetaminofén</vt:lpstr>
      <vt:lpstr>Objetivos para el manejo y control del dolor perioperatorio, y disminución de la posibilidad de desarrollo de dolor crónico</vt:lpstr>
      <vt:lpstr>Control de la fisiología postoperatorio</vt:lpstr>
      <vt:lpstr>Recomendaciones para el manejo del dolor agudo</vt:lpstr>
      <vt:lpstr>Algoritmo para el tratamiento del dolor agudo basado en su gravedad</vt:lpstr>
      <vt:lpstr>Analgesia para el dolor postoperatorio de acuerdo con el tipo de cirugía</vt:lpstr>
      <vt:lpstr>Pregunta para la discusión</vt:lpstr>
      <vt:lpstr>Factores de riesgo para el dolor crónico postoperatorio</vt:lpstr>
      <vt:lpstr>El dolor agudo se puede convertir en crónico</vt:lpstr>
      <vt:lpstr>Mensajes clave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Claudio</cp:lastModifiedBy>
  <cp:revision>331</cp:revision>
  <dcterms:created xsi:type="dcterms:W3CDTF">2013-06-12T13:03:38Z</dcterms:created>
  <dcterms:modified xsi:type="dcterms:W3CDTF">2013-11-28T19:29:50Z</dcterms:modified>
</cp:coreProperties>
</file>