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929" r:id="rId3"/>
    <p:sldMasterId id="2147483953" r:id="rId4"/>
    <p:sldMasterId id="2147484051" r:id="rId5"/>
    <p:sldMasterId id="2147484063" r:id="rId6"/>
    <p:sldMasterId id="2147484075" r:id="rId7"/>
    <p:sldMasterId id="2147484087" r:id="rId8"/>
    <p:sldMasterId id="2147484101" r:id="rId9"/>
    <p:sldMasterId id="2147484115" r:id="rId10"/>
    <p:sldMasterId id="2147484360" r:id="rId11"/>
    <p:sldMasterId id="2147484385" r:id="rId12"/>
    <p:sldMasterId id="2147484464" r:id="rId13"/>
    <p:sldMasterId id="2147484477" r:id="rId14"/>
    <p:sldMasterId id="2147484490" r:id="rId15"/>
    <p:sldMasterId id="2147484606" r:id="rId16"/>
    <p:sldMasterId id="2147484618" r:id="rId17"/>
  </p:sldMasterIdLst>
  <p:notesMasterIdLst>
    <p:notesMasterId r:id="rId60"/>
  </p:notesMasterIdLst>
  <p:sldIdLst>
    <p:sldId id="256" r:id="rId18"/>
    <p:sldId id="1008" r:id="rId19"/>
    <p:sldId id="1009" r:id="rId20"/>
    <p:sldId id="301" r:id="rId21"/>
    <p:sldId id="786" r:id="rId22"/>
    <p:sldId id="941" r:id="rId23"/>
    <p:sldId id="942" r:id="rId24"/>
    <p:sldId id="1020" r:id="rId25"/>
    <p:sldId id="1021" r:id="rId26"/>
    <p:sldId id="789" r:id="rId27"/>
    <p:sldId id="945" r:id="rId28"/>
    <p:sldId id="946" r:id="rId29"/>
    <p:sldId id="947" r:id="rId30"/>
    <p:sldId id="392" r:id="rId31"/>
    <p:sldId id="1022" r:id="rId32"/>
    <p:sldId id="1023" r:id="rId33"/>
    <p:sldId id="434" r:id="rId34"/>
    <p:sldId id="950" r:id="rId35"/>
    <p:sldId id="951" r:id="rId36"/>
    <p:sldId id="798" r:id="rId37"/>
    <p:sldId id="511" r:id="rId38"/>
    <p:sldId id="513" r:id="rId39"/>
    <p:sldId id="523" r:id="rId40"/>
    <p:sldId id="524" r:id="rId41"/>
    <p:sldId id="356" r:id="rId42"/>
    <p:sldId id="518" r:id="rId43"/>
    <p:sldId id="516" r:id="rId44"/>
    <p:sldId id="799" r:id="rId45"/>
    <p:sldId id="509" r:id="rId46"/>
    <p:sldId id="508" r:id="rId47"/>
    <p:sldId id="515" r:id="rId48"/>
    <p:sldId id="507" r:id="rId49"/>
    <p:sldId id="510" r:id="rId50"/>
    <p:sldId id="514" r:id="rId51"/>
    <p:sldId id="800" r:id="rId52"/>
    <p:sldId id="525" r:id="rId53"/>
    <p:sldId id="526" r:id="rId54"/>
    <p:sldId id="952" r:id="rId55"/>
    <p:sldId id="802" r:id="rId56"/>
    <p:sldId id="803" r:id="rId57"/>
    <p:sldId id="804" r:id="rId58"/>
    <p:sldId id="52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27" clrIdx="0"/>
  <p:cmAuthor id="1" name="Hwee" initials="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809" autoAdjust="0"/>
    <p:restoredTop sz="65897"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25" d="100"/>
          <a:sy n="125" d="100"/>
        </p:scale>
        <p:origin x="-12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A022B-84D0-4883-A0A1-56FFC79DB1D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BEBB10F-16D4-47C8-817C-C5E445BEF500}">
      <dgm:prSet phldrT="[Text]" custT="1"/>
      <dgm:spPr>
        <a:solidFill>
          <a:schemeClr val="accent2"/>
        </a:solidFill>
      </dgm:spPr>
      <dgm:t>
        <a:bodyPr/>
        <a:lstStyle/>
        <a:p>
          <a:r>
            <a:rPr lang="es-MX" sz="1800" noProof="0" dirty="0" smtClean="0"/>
            <a:t>El paciente se presenta con dolor agudo</a:t>
          </a:r>
          <a:endParaRPr lang="es-MX" sz="1800" noProof="0" dirty="0"/>
        </a:p>
      </dgm:t>
    </dgm:pt>
    <dgm:pt modelId="{A8197F41-09A0-4B34-B779-8386B10259CC}" type="parTrans" cxnId="{27380B20-BC97-48BE-9A01-EE4F407416AB}">
      <dgm:prSet/>
      <dgm:spPr/>
      <dgm:t>
        <a:bodyPr/>
        <a:lstStyle/>
        <a:p>
          <a:endParaRPr lang="en-US" sz="1800"/>
        </a:p>
      </dgm:t>
    </dgm:pt>
    <dgm:pt modelId="{6002F464-BE20-41E7-BE6A-5E9DB64E48B8}" type="sibTrans" cxnId="{27380B20-BC97-48BE-9A01-EE4F407416AB}">
      <dgm:prSet/>
      <dgm:spPr/>
      <dgm:t>
        <a:bodyPr/>
        <a:lstStyle/>
        <a:p>
          <a:endParaRPr lang="en-US" sz="1800"/>
        </a:p>
      </dgm:t>
    </dgm:pt>
    <dgm:pt modelId="{E5DC9D62-09BD-41FF-B3E1-D06D0693EF65}">
      <dgm:prSet phldrT="[Text]" custT="1"/>
      <dgm:spPr/>
      <dgm:t>
        <a:bodyPr/>
        <a:lstStyle/>
        <a:p>
          <a:r>
            <a:rPr lang="es-MX" sz="1800" noProof="0" dirty="0" smtClean="0"/>
            <a:t>Realizar una evaluación diagnóstica</a:t>
          </a:r>
          <a:endParaRPr lang="es-MX" sz="1800" noProof="0" dirty="0"/>
        </a:p>
      </dgm:t>
    </dgm:pt>
    <dgm:pt modelId="{1780C873-7D6A-47B8-AF02-2B775C27A22D}" type="parTrans" cxnId="{1F16D3F3-937B-4E41-AFE8-DEF7BB9003BD}">
      <dgm:prSet/>
      <dgm:spPr/>
      <dgm:t>
        <a:bodyPr/>
        <a:lstStyle/>
        <a:p>
          <a:endParaRPr lang="en-US" sz="1800"/>
        </a:p>
      </dgm:t>
    </dgm:pt>
    <dgm:pt modelId="{735FB62E-C1D1-4ADB-8204-1BADD9FCFC09}" type="sibTrans" cxnId="{1F16D3F3-937B-4E41-AFE8-DEF7BB9003BD}">
      <dgm:prSet/>
      <dgm:spPr/>
      <dgm:t>
        <a:bodyPr/>
        <a:lstStyle/>
        <a:p>
          <a:endParaRPr lang="en-US" sz="1800"/>
        </a:p>
      </dgm:t>
    </dgm:pt>
    <dgm:pt modelId="{5490133D-86E4-4658-9BAA-DD5B6594E390}">
      <dgm:prSet phldrT="[Text]" custT="1"/>
      <dgm:spPr>
        <a:solidFill>
          <a:schemeClr val="accent2"/>
        </a:solidFill>
      </dgm:spPr>
      <dgm:t>
        <a:bodyPr/>
        <a:lstStyle/>
        <a:p>
          <a:r>
            <a:rPr lang="es-MX" sz="1800" noProof="0" dirty="0" smtClean="0"/>
            <a:t>El dolor es severo/ discapacitante: requiere opioides</a:t>
          </a:r>
          <a:endParaRPr lang="es-MX" sz="1800" noProof="0" dirty="0"/>
        </a:p>
      </dgm:t>
    </dgm:pt>
    <dgm:pt modelId="{DB165628-70DE-4E56-B015-E814913EC04D}" type="parTrans" cxnId="{4B2BFF1B-B398-4D13-9C00-8595C757F313}">
      <dgm:prSet/>
      <dgm:spPr/>
      <dgm:t>
        <a:bodyPr/>
        <a:lstStyle/>
        <a:p>
          <a:endParaRPr lang="en-US" sz="1800"/>
        </a:p>
      </dgm:t>
    </dgm:pt>
    <dgm:pt modelId="{02516872-61E5-4140-80DE-A5FF2943637B}" type="sibTrans" cxnId="{4B2BFF1B-B398-4D13-9C00-8595C757F313}">
      <dgm:prSet/>
      <dgm:spPr/>
      <dgm:t>
        <a:bodyPr/>
        <a:lstStyle/>
        <a:p>
          <a:endParaRPr lang="en-US" sz="1800"/>
        </a:p>
      </dgm:t>
    </dgm:pt>
    <dgm:pt modelId="{6033734F-2982-47E4-BB43-E9FB60E3FBDF}">
      <dgm:prSet phldrT="[Text]" custT="1"/>
      <dgm:spPr/>
      <dgm:t>
        <a:bodyPr/>
        <a:lstStyle/>
        <a:p>
          <a:r>
            <a:rPr lang="es-MX" sz="1800" noProof="0" dirty="0" smtClean="0"/>
            <a:t>Tratar apropiadamente</a:t>
          </a:r>
          <a:endParaRPr lang="es-MX" sz="1800" noProof="0" dirty="0"/>
        </a:p>
      </dgm:t>
    </dgm:pt>
    <dgm:pt modelId="{FDB51A61-C598-4CF3-8460-4700D0C28CCE}" type="parTrans" cxnId="{0D1E1BBB-A2FA-4901-9DA8-CA98AFF05286}">
      <dgm:prSet/>
      <dgm:spPr/>
      <dgm:t>
        <a:bodyPr/>
        <a:lstStyle/>
        <a:p>
          <a:endParaRPr lang="en-US" sz="1800"/>
        </a:p>
      </dgm:t>
    </dgm:pt>
    <dgm:pt modelId="{2D63416E-2213-410B-8C9F-5AD2CF802D50}" type="sibTrans" cxnId="{0D1E1BBB-A2FA-4901-9DA8-CA98AFF05286}">
      <dgm:prSet/>
      <dgm:spPr/>
      <dgm:t>
        <a:bodyPr/>
        <a:lstStyle/>
        <a:p>
          <a:endParaRPr lang="en-US" sz="1800"/>
        </a:p>
      </dgm:t>
    </dgm:pt>
    <dgm:pt modelId="{FBB56540-0580-4946-86FA-0380EE9871D1}">
      <dgm:prSet phldrT="[Text]" custT="1"/>
      <dgm:spPr/>
      <dgm:t>
        <a:bodyPr/>
        <a:lstStyle/>
        <a:p>
          <a:r>
            <a:rPr lang="es-MX" sz="1800" noProof="0" dirty="0" smtClean="0"/>
            <a:t>Realizar evaluaciones</a:t>
          </a:r>
          <a:endParaRPr lang="es-MX" sz="1800" noProof="0" dirty="0"/>
        </a:p>
      </dgm:t>
    </dgm:pt>
    <dgm:pt modelId="{BB1195B7-12A6-40AE-AB8E-E2BB92E272AE}" type="parTrans" cxnId="{90598A33-6523-48FE-A056-3A37645998E8}">
      <dgm:prSet/>
      <dgm:spPr/>
      <dgm:t>
        <a:bodyPr/>
        <a:lstStyle/>
        <a:p>
          <a:endParaRPr lang="en-US"/>
        </a:p>
      </dgm:t>
    </dgm:pt>
    <dgm:pt modelId="{724FDE1F-0595-4AEE-B550-F95C17CD665B}" type="sibTrans" cxnId="{90598A33-6523-48FE-A056-3A37645998E8}">
      <dgm:prSet/>
      <dgm:spPr/>
      <dgm:t>
        <a:bodyPr/>
        <a:lstStyle/>
        <a:p>
          <a:endParaRPr lang="en-US"/>
        </a:p>
      </dgm:t>
    </dgm:pt>
    <dgm:pt modelId="{20DA4722-D0F6-4EAF-8087-8B222E30AD39}">
      <dgm:prSet phldrT="[Text]" custT="1"/>
      <dgm:spPr/>
      <dgm:t>
        <a:bodyPr/>
        <a:lstStyle/>
        <a:p>
          <a:r>
            <a:rPr lang="es-MX" sz="1800" noProof="0" dirty="0" smtClean="0"/>
            <a:t>Reevaluar y ajustar el tratamiento si está indicado</a:t>
          </a:r>
          <a:endParaRPr lang="es-MX" sz="1800" noProof="0" dirty="0"/>
        </a:p>
      </dgm:t>
    </dgm:pt>
    <dgm:pt modelId="{4D53B327-CB74-461C-90D6-4821125C6BB1}" type="parTrans" cxnId="{1C22F919-F062-498B-861E-F5BC1B20AF0F}">
      <dgm:prSet/>
      <dgm:spPr/>
      <dgm:t>
        <a:bodyPr/>
        <a:lstStyle/>
        <a:p>
          <a:endParaRPr lang="en-US"/>
        </a:p>
      </dgm:t>
    </dgm:pt>
    <dgm:pt modelId="{9583A515-F558-4AD0-A89F-A7136B98B7E5}" type="sibTrans" cxnId="{1C22F919-F062-498B-861E-F5BC1B20AF0F}">
      <dgm:prSet/>
      <dgm:spPr/>
      <dgm:t>
        <a:bodyPr/>
        <a:lstStyle/>
        <a:p>
          <a:endParaRPr lang="en-US"/>
        </a:p>
      </dgm:t>
    </dgm:pt>
    <dgm:pt modelId="{8A0A73E5-BF8D-4E9C-B35E-06F6297AEEC0}" type="pres">
      <dgm:prSet presAssocID="{5F8A022B-84D0-4883-A0A1-56FFC79DB1DD}" presName="Name0" presStyleCnt="0">
        <dgm:presLayoutVars>
          <dgm:dir/>
          <dgm:animLvl val="lvl"/>
          <dgm:resizeHandles val="exact"/>
        </dgm:presLayoutVars>
      </dgm:prSet>
      <dgm:spPr/>
      <dgm:t>
        <a:bodyPr/>
        <a:lstStyle/>
        <a:p>
          <a:endParaRPr lang="es-MX"/>
        </a:p>
      </dgm:t>
    </dgm:pt>
    <dgm:pt modelId="{BDCCC938-BA48-46B4-919D-EBB0B7A71710}" type="pres">
      <dgm:prSet presAssocID="{20DA4722-D0F6-4EAF-8087-8B222E30AD39}" presName="boxAndChildren" presStyleCnt="0"/>
      <dgm:spPr/>
    </dgm:pt>
    <dgm:pt modelId="{C62C6EF5-EC8D-4ACE-BE3F-C58BDE5CA1C4}" type="pres">
      <dgm:prSet presAssocID="{20DA4722-D0F6-4EAF-8087-8B222E30AD39}" presName="parentTextBox" presStyleLbl="node1" presStyleIdx="0" presStyleCnt="6"/>
      <dgm:spPr/>
      <dgm:t>
        <a:bodyPr/>
        <a:lstStyle/>
        <a:p>
          <a:endParaRPr lang="en-US"/>
        </a:p>
      </dgm:t>
    </dgm:pt>
    <dgm:pt modelId="{F946CD50-A6E3-4EF8-B7E8-8140270F220B}" type="pres">
      <dgm:prSet presAssocID="{2D63416E-2213-410B-8C9F-5AD2CF802D50}" presName="sp" presStyleCnt="0"/>
      <dgm:spPr/>
    </dgm:pt>
    <dgm:pt modelId="{DD194E27-3E2D-4CC0-BDF0-7907826897D9}" type="pres">
      <dgm:prSet presAssocID="{6033734F-2982-47E4-BB43-E9FB60E3FBDF}" presName="arrowAndChildren" presStyleCnt="0"/>
      <dgm:spPr/>
    </dgm:pt>
    <dgm:pt modelId="{70C85F42-BF7A-4424-A389-135AFE68C0FB}" type="pres">
      <dgm:prSet presAssocID="{6033734F-2982-47E4-BB43-E9FB60E3FBDF}" presName="parentTextArrow" presStyleLbl="node1" presStyleIdx="1" presStyleCnt="6"/>
      <dgm:spPr/>
      <dgm:t>
        <a:bodyPr/>
        <a:lstStyle/>
        <a:p>
          <a:endParaRPr lang="en-US"/>
        </a:p>
      </dgm:t>
    </dgm:pt>
    <dgm:pt modelId="{91FB48F0-E112-4D24-9DCD-5B6661B0C152}" type="pres">
      <dgm:prSet presAssocID="{02516872-61E5-4140-80DE-A5FF2943637B}" presName="sp" presStyleCnt="0"/>
      <dgm:spPr/>
    </dgm:pt>
    <dgm:pt modelId="{0203A096-9D1A-4A7F-8886-3C2EDADCCA2C}" type="pres">
      <dgm:prSet presAssocID="{5490133D-86E4-4658-9BAA-DD5B6594E390}" presName="arrowAndChildren" presStyleCnt="0"/>
      <dgm:spPr/>
    </dgm:pt>
    <dgm:pt modelId="{AE253F9C-472B-4770-BAB3-A2F71798227A}" type="pres">
      <dgm:prSet presAssocID="{5490133D-86E4-4658-9BAA-DD5B6594E390}" presName="parentTextArrow" presStyleLbl="node1" presStyleIdx="2" presStyleCnt="6"/>
      <dgm:spPr/>
      <dgm:t>
        <a:bodyPr/>
        <a:lstStyle/>
        <a:p>
          <a:endParaRPr lang="en-US"/>
        </a:p>
      </dgm:t>
    </dgm:pt>
    <dgm:pt modelId="{BC5F2E87-B1AD-4725-BEC3-306EE4AA9BF6}" type="pres">
      <dgm:prSet presAssocID="{724FDE1F-0595-4AEE-B550-F95C17CD665B}" presName="sp" presStyleCnt="0"/>
      <dgm:spPr/>
    </dgm:pt>
    <dgm:pt modelId="{D89A9577-0AF5-4D59-8DC1-67AF66AFB376}" type="pres">
      <dgm:prSet presAssocID="{FBB56540-0580-4946-86FA-0380EE9871D1}" presName="arrowAndChildren" presStyleCnt="0"/>
      <dgm:spPr/>
    </dgm:pt>
    <dgm:pt modelId="{981070D6-795C-471B-B93E-E9F67A99ACDE}" type="pres">
      <dgm:prSet presAssocID="{FBB56540-0580-4946-86FA-0380EE9871D1}" presName="parentTextArrow" presStyleLbl="node1" presStyleIdx="3" presStyleCnt="6" custLinFactNeighborY="5567"/>
      <dgm:spPr/>
      <dgm:t>
        <a:bodyPr/>
        <a:lstStyle/>
        <a:p>
          <a:endParaRPr lang="en-US"/>
        </a:p>
      </dgm:t>
    </dgm:pt>
    <dgm:pt modelId="{45FE35E8-15CA-487A-A6BE-C581A3EC134F}" type="pres">
      <dgm:prSet presAssocID="{735FB62E-C1D1-4ADB-8204-1BADD9FCFC09}" presName="sp" presStyleCnt="0"/>
      <dgm:spPr/>
    </dgm:pt>
    <dgm:pt modelId="{C5154845-0653-47F6-B68E-E332A9349530}" type="pres">
      <dgm:prSet presAssocID="{E5DC9D62-09BD-41FF-B3E1-D06D0693EF65}" presName="arrowAndChildren" presStyleCnt="0"/>
      <dgm:spPr/>
    </dgm:pt>
    <dgm:pt modelId="{D10606E6-5374-4612-AEC7-44F83FE89DEB}" type="pres">
      <dgm:prSet presAssocID="{E5DC9D62-09BD-41FF-B3E1-D06D0693EF65}" presName="parentTextArrow" presStyleLbl="node1" presStyleIdx="4" presStyleCnt="6" custLinFactNeighborY="-5844"/>
      <dgm:spPr/>
      <dgm:t>
        <a:bodyPr/>
        <a:lstStyle/>
        <a:p>
          <a:endParaRPr lang="en-US"/>
        </a:p>
      </dgm:t>
    </dgm:pt>
    <dgm:pt modelId="{D7C8D3E3-79C0-41DE-B6CA-02D0FEFA6A3A}" type="pres">
      <dgm:prSet presAssocID="{6002F464-BE20-41E7-BE6A-5E9DB64E48B8}" presName="sp" presStyleCnt="0"/>
      <dgm:spPr/>
    </dgm:pt>
    <dgm:pt modelId="{15AB66C1-08AB-4202-BB8B-D22797CB9BD0}" type="pres">
      <dgm:prSet presAssocID="{EBEBB10F-16D4-47C8-817C-C5E445BEF500}" presName="arrowAndChildren" presStyleCnt="0"/>
      <dgm:spPr/>
    </dgm:pt>
    <dgm:pt modelId="{71C33927-68EB-4462-8613-4D5A3A1F573D}" type="pres">
      <dgm:prSet presAssocID="{EBEBB10F-16D4-47C8-817C-C5E445BEF500}" presName="parentTextArrow" presStyleLbl="node1" presStyleIdx="5" presStyleCnt="6"/>
      <dgm:spPr/>
      <dgm:t>
        <a:bodyPr/>
        <a:lstStyle/>
        <a:p>
          <a:endParaRPr lang="es-MX"/>
        </a:p>
      </dgm:t>
    </dgm:pt>
  </dgm:ptLst>
  <dgm:cxnLst>
    <dgm:cxn modelId="{86AE485C-3551-46EC-9078-D1F4DD1263B9}" type="presOf" srcId="{FBB56540-0580-4946-86FA-0380EE9871D1}" destId="{981070D6-795C-471B-B93E-E9F67A99ACDE}" srcOrd="0" destOrd="0" presId="urn:microsoft.com/office/officeart/2005/8/layout/process4"/>
    <dgm:cxn modelId="{E61509B9-A574-46BF-88B2-8B7CADC871EF}" type="presOf" srcId="{5F8A022B-84D0-4883-A0A1-56FFC79DB1DD}" destId="{8A0A73E5-BF8D-4E9C-B35E-06F6297AEEC0}" srcOrd="0" destOrd="0" presId="urn:microsoft.com/office/officeart/2005/8/layout/process4"/>
    <dgm:cxn modelId="{1F16D3F3-937B-4E41-AFE8-DEF7BB9003BD}" srcId="{5F8A022B-84D0-4883-A0A1-56FFC79DB1DD}" destId="{E5DC9D62-09BD-41FF-B3E1-D06D0693EF65}" srcOrd="1" destOrd="0" parTransId="{1780C873-7D6A-47B8-AF02-2B775C27A22D}" sibTransId="{735FB62E-C1D1-4ADB-8204-1BADD9FCFC09}"/>
    <dgm:cxn modelId="{27380B20-BC97-48BE-9A01-EE4F407416AB}" srcId="{5F8A022B-84D0-4883-A0A1-56FFC79DB1DD}" destId="{EBEBB10F-16D4-47C8-817C-C5E445BEF500}" srcOrd="0" destOrd="0" parTransId="{A8197F41-09A0-4B34-B779-8386B10259CC}" sibTransId="{6002F464-BE20-41E7-BE6A-5E9DB64E48B8}"/>
    <dgm:cxn modelId="{90598A33-6523-48FE-A056-3A37645998E8}" srcId="{5F8A022B-84D0-4883-A0A1-56FFC79DB1DD}" destId="{FBB56540-0580-4946-86FA-0380EE9871D1}" srcOrd="2" destOrd="0" parTransId="{BB1195B7-12A6-40AE-AB8E-E2BB92E272AE}" sibTransId="{724FDE1F-0595-4AEE-B550-F95C17CD665B}"/>
    <dgm:cxn modelId="{0D1E1BBB-A2FA-4901-9DA8-CA98AFF05286}" srcId="{5F8A022B-84D0-4883-A0A1-56FFC79DB1DD}" destId="{6033734F-2982-47E4-BB43-E9FB60E3FBDF}" srcOrd="4" destOrd="0" parTransId="{FDB51A61-C598-4CF3-8460-4700D0C28CCE}" sibTransId="{2D63416E-2213-410B-8C9F-5AD2CF802D50}"/>
    <dgm:cxn modelId="{1135FE99-404D-4E00-9749-CBB055778D46}" type="presOf" srcId="{5490133D-86E4-4658-9BAA-DD5B6594E390}" destId="{AE253F9C-472B-4770-BAB3-A2F71798227A}" srcOrd="0" destOrd="0" presId="urn:microsoft.com/office/officeart/2005/8/layout/process4"/>
    <dgm:cxn modelId="{540978D8-F734-4498-B91F-A3CA422375AC}" type="presOf" srcId="{20DA4722-D0F6-4EAF-8087-8B222E30AD39}" destId="{C62C6EF5-EC8D-4ACE-BE3F-C58BDE5CA1C4}" srcOrd="0" destOrd="0" presId="urn:microsoft.com/office/officeart/2005/8/layout/process4"/>
    <dgm:cxn modelId="{70BE977C-B877-4B60-8CC2-2D4AA81525A5}" type="presOf" srcId="{E5DC9D62-09BD-41FF-B3E1-D06D0693EF65}" destId="{D10606E6-5374-4612-AEC7-44F83FE89DEB}" srcOrd="0" destOrd="0" presId="urn:microsoft.com/office/officeart/2005/8/layout/process4"/>
    <dgm:cxn modelId="{3DAB8235-0B4E-4764-97D6-12480EAB9463}" type="presOf" srcId="{6033734F-2982-47E4-BB43-E9FB60E3FBDF}" destId="{70C85F42-BF7A-4424-A389-135AFE68C0FB}" srcOrd="0" destOrd="0" presId="urn:microsoft.com/office/officeart/2005/8/layout/process4"/>
    <dgm:cxn modelId="{4B2BFF1B-B398-4D13-9C00-8595C757F313}" srcId="{5F8A022B-84D0-4883-A0A1-56FFC79DB1DD}" destId="{5490133D-86E4-4658-9BAA-DD5B6594E390}" srcOrd="3" destOrd="0" parTransId="{DB165628-70DE-4E56-B015-E814913EC04D}" sibTransId="{02516872-61E5-4140-80DE-A5FF2943637B}"/>
    <dgm:cxn modelId="{BD69BFE0-DFED-42B8-86DF-BD43F8659389}" type="presOf" srcId="{EBEBB10F-16D4-47C8-817C-C5E445BEF500}" destId="{71C33927-68EB-4462-8613-4D5A3A1F573D}" srcOrd="0" destOrd="0" presId="urn:microsoft.com/office/officeart/2005/8/layout/process4"/>
    <dgm:cxn modelId="{1C22F919-F062-498B-861E-F5BC1B20AF0F}" srcId="{5F8A022B-84D0-4883-A0A1-56FFC79DB1DD}" destId="{20DA4722-D0F6-4EAF-8087-8B222E30AD39}" srcOrd="5" destOrd="0" parTransId="{4D53B327-CB74-461C-90D6-4821125C6BB1}" sibTransId="{9583A515-F558-4AD0-A89F-A7136B98B7E5}"/>
    <dgm:cxn modelId="{741F8362-007E-4D6F-8F36-42EE3F5F0D52}" type="presParOf" srcId="{8A0A73E5-BF8D-4E9C-B35E-06F6297AEEC0}" destId="{BDCCC938-BA48-46B4-919D-EBB0B7A71710}" srcOrd="0" destOrd="0" presId="urn:microsoft.com/office/officeart/2005/8/layout/process4"/>
    <dgm:cxn modelId="{D47EEAA4-233D-413E-BC03-10C20D55FA42}" type="presParOf" srcId="{BDCCC938-BA48-46B4-919D-EBB0B7A71710}" destId="{C62C6EF5-EC8D-4ACE-BE3F-C58BDE5CA1C4}" srcOrd="0" destOrd="0" presId="urn:microsoft.com/office/officeart/2005/8/layout/process4"/>
    <dgm:cxn modelId="{964E1711-58E5-44C5-8B39-47CEA3612E05}" type="presParOf" srcId="{8A0A73E5-BF8D-4E9C-B35E-06F6297AEEC0}" destId="{F946CD50-A6E3-4EF8-B7E8-8140270F220B}" srcOrd="1" destOrd="0" presId="urn:microsoft.com/office/officeart/2005/8/layout/process4"/>
    <dgm:cxn modelId="{E7BC5F95-0E02-437A-B180-D239602C411D}" type="presParOf" srcId="{8A0A73E5-BF8D-4E9C-B35E-06F6297AEEC0}" destId="{DD194E27-3E2D-4CC0-BDF0-7907826897D9}" srcOrd="2" destOrd="0" presId="urn:microsoft.com/office/officeart/2005/8/layout/process4"/>
    <dgm:cxn modelId="{D5499647-09B8-4B00-B860-35C7B60B951D}" type="presParOf" srcId="{DD194E27-3E2D-4CC0-BDF0-7907826897D9}" destId="{70C85F42-BF7A-4424-A389-135AFE68C0FB}" srcOrd="0" destOrd="0" presId="urn:microsoft.com/office/officeart/2005/8/layout/process4"/>
    <dgm:cxn modelId="{7829B7F8-7DEE-4172-914C-B3A87EE9FFEF}" type="presParOf" srcId="{8A0A73E5-BF8D-4E9C-B35E-06F6297AEEC0}" destId="{91FB48F0-E112-4D24-9DCD-5B6661B0C152}" srcOrd="3" destOrd="0" presId="urn:microsoft.com/office/officeart/2005/8/layout/process4"/>
    <dgm:cxn modelId="{1C5A1646-65D3-4BF6-AECC-990126723DDE}" type="presParOf" srcId="{8A0A73E5-BF8D-4E9C-B35E-06F6297AEEC0}" destId="{0203A096-9D1A-4A7F-8886-3C2EDADCCA2C}" srcOrd="4" destOrd="0" presId="urn:microsoft.com/office/officeart/2005/8/layout/process4"/>
    <dgm:cxn modelId="{618A9F81-A2CE-4D22-9566-867AA196165F}" type="presParOf" srcId="{0203A096-9D1A-4A7F-8886-3C2EDADCCA2C}" destId="{AE253F9C-472B-4770-BAB3-A2F71798227A}" srcOrd="0" destOrd="0" presId="urn:microsoft.com/office/officeart/2005/8/layout/process4"/>
    <dgm:cxn modelId="{AC3701B8-2188-43D3-8D04-FB9D523B9382}" type="presParOf" srcId="{8A0A73E5-BF8D-4E9C-B35E-06F6297AEEC0}" destId="{BC5F2E87-B1AD-4725-BEC3-306EE4AA9BF6}" srcOrd="5" destOrd="0" presId="urn:microsoft.com/office/officeart/2005/8/layout/process4"/>
    <dgm:cxn modelId="{A180A1E5-32F5-4BF8-8FF3-6F953872D29A}" type="presParOf" srcId="{8A0A73E5-BF8D-4E9C-B35E-06F6297AEEC0}" destId="{D89A9577-0AF5-4D59-8DC1-67AF66AFB376}" srcOrd="6" destOrd="0" presId="urn:microsoft.com/office/officeart/2005/8/layout/process4"/>
    <dgm:cxn modelId="{C9E850B1-9877-4F56-B2CF-1C871D724CFE}" type="presParOf" srcId="{D89A9577-0AF5-4D59-8DC1-67AF66AFB376}" destId="{981070D6-795C-471B-B93E-E9F67A99ACDE}" srcOrd="0" destOrd="0" presId="urn:microsoft.com/office/officeart/2005/8/layout/process4"/>
    <dgm:cxn modelId="{B585FB35-A2B4-439A-9F9C-B3C6053E6C0F}" type="presParOf" srcId="{8A0A73E5-BF8D-4E9C-B35E-06F6297AEEC0}" destId="{45FE35E8-15CA-487A-A6BE-C581A3EC134F}" srcOrd="7" destOrd="0" presId="urn:microsoft.com/office/officeart/2005/8/layout/process4"/>
    <dgm:cxn modelId="{A6744199-2773-48AE-919E-24E6B6804252}" type="presParOf" srcId="{8A0A73E5-BF8D-4E9C-B35E-06F6297AEEC0}" destId="{C5154845-0653-47F6-B68E-E332A9349530}" srcOrd="8" destOrd="0" presId="urn:microsoft.com/office/officeart/2005/8/layout/process4"/>
    <dgm:cxn modelId="{8C5EE910-DADF-4391-AABD-014D9ABC4332}" type="presParOf" srcId="{C5154845-0653-47F6-B68E-E332A9349530}" destId="{D10606E6-5374-4612-AEC7-44F83FE89DEB}" srcOrd="0" destOrd="0" presId="urn:microsoft.com/office/officeart/2005/8/layout/process4"/>
    <dgm:cxn modelId="{E1E91436-3FDB-471E-9FDD-753916B77050}" type="presParOf" srcId="{8A0A73E5-BF8D-4E9C-B35E-06F6297AEEC0}" destId="{D7C8D3E3-79C0-41DE-B6CA-02D0FEFA6A3A}" srcOrd="9" destOrd="0" presId="urn:microsoft.com/office/officeart/2005/8/layout/process4"/>
    <dgm:cxn modelId="{C0B6097D-D335-47D1-8086-A40C5EAE1FAC}" type="presParOf" srcId="{8A0A73E5-BF8D-4E9C-B35E-06F6297AEEC0}" destId="{15AB66C1-08AB-4202-BB8B-D22797CB9BD0}" srcOrd="10" destOrd="0" presId="urn:microsoft.com/office/officeart/2005/8/layout/process4"/>
    <dgm:cxn modelId="{D322853C-35C4-406D-8FF2-50394E7F7763}" type="presParOf" srcId="{15AB66C1-08AB-4202-BB8B-D22797CB9BD0}" destId="{71C33927-68EB-4462-8613-4D5A3A1F573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14F53-36CF-44B2-9218-AA7C6343159D}" type="doc">
      <dgm:prSet loTypeId="urn:microsoft.com/office/officeart/2005/8/layout/pList2#1" loCatId="list" qsTypeId="urn:microsoft.com/office/officeart/2005/8/quickstyle/simple1" qsCatId="simple" csTypeId="urn:microsoft.com/office/officeart/2005/8/colors/accent1_2" csCatId="accent1" phldr="1"/>
      <dgm:spPr/>
    </dgm:pt>
    <dgm:pt modelId="{AFF52834-5DEB-4D2D-BD86-57C46CC55076}">
      <dgm:prSet phldrT="[Text]"/>
      <dgm:spPr/>
      <dgm:t>
        <a:bodyPr/>
        <a:lstStyle/>
        <a:p>
          <a:pPr algn="l"/>
          <a:r>
            <a:rPr lang="es-MX" noProof="0" dirty="0" smtClean="0"/>
            <a:t>¿El dolor interfiere con las actividades?</a:t>
          </a:r>
          <a:endParaRPr lang="es-MX" noProof="0" dirty="0"/>
        </a:p>
      </dgm:t>
    </dgm:pt>
    <dgm:pt modelId="{1D3D8530-1D4D-47F7-9505-A47733F5F495}" type="parTrans" cxnId="{EC8838C0-CC8A-4484-83DF-E7E9F1230980}">
      <dgm:prSet/>
      <dgm:spPr/>
      <dgm:t>
        <a:bodyPr/>
        <a:lstStyle/>
        <a:p>
          <a:endParaRPr lang="en-CA"/>
        </a:p>
      </dgm:t>
    </dgm:pt>
    <dgm:pt modelId="{3A8C35FA-A3A1-4664-B972-571A07696B89}" type="sibTrans" cxnId="{EC8838C0-CC8A-4484-83DF-E7E9F1230980}">
      <dgm:prSet/>
      <dgm:spPr/>
      <dgm:t>
        <a:bodyPr/>
        <a:lstStyle/>
        <a:p>
          <a:endParaRPr lang="en-CA"/>
        </a:p>
      </dgm:t>
    </dgm:pt>
    <dgm:pt modelId="{CC36BD7E-FE1C-4CEA-B55A-EECA10453632}">
      <dgm:prSet phldrT="[Text]"/>
      <dgm:spPr/>
      <dgm:t>
        <a:bodyPr/>
        <a:lstStyle/>
        <a:p>
          <a:pPr algn="l"/>
          <a:r>
            <a:rPr lang="en-US" dirty="0" smtClean="0"/>
            <a:t>¿</a:t>
          </a:r>
          <a:r>
            <a:rPr lang="es-MX" noProof="0" dirty="0" smtClean="0"/>
            <a:t>El paciente tiene  depresión, ansiedad o cambios en el estado mental concomitantes?</a:t>
          </a:r>
        </a:p>
        <a:p>
          <a:pPr algn="l"/>
          <a:r>
            <a:rPr lang="es-MX" noProof="0" dirty="0" smtClean="0"/>
            <a:t>¿El paciente tiene trastornos del sueño o antecedentes de  abuso/ dependencia de sustancias?</a:t>
          </a:r>
          <a:endParaRPr lang="en-CA" dirty="0">
            <a:solidFill>
              <a:srgbClr val="FF0000"/>
            </a:solidFill>
          </a:endParaRPr>
        </a:p>
      </dgm:t>
    </dgm:pt>
    <dgm:pt modelId="{338FBA2A-69BA-4F44-A002-0D6851016C1A}" type="parTrans" cxnId="{B953E60A-2020-4850-9B52-35863F5E3177}">
      <dgm:prSet/>
      <dgm:spPr/>
      <dgm:t>
        <a:bodyPr/>
        <a:lstStyle/>
        <a:p>
          <a:endParaRPr lang="en-CA"/>
        </a:p>
      </dgm:t>
    </dgm:pt>
    <dgm:pt modelId="{6851830B-6DED-493D-9A68-0C989DE39C6B}" type="sibTrans" cxnId="{B953E60A-2020-4850-9B52-35863F5E3177}">
      <dgm:prSet/>
      <dgm:spPr/>
      <dgm:t>
        <a:bodyPr/>
        <a:lstStyle/>
        <a:p>
          <a:endParaRPr lang="en-CA"/>
        </a:p>
      </dgm:t>
    </dgm:pt>
    <dgm:pt modelId="{A299BD3F-0406-470F-AE6E-4F9DEF5A51AC}">
      <dgm:prSet phldrT="[Text]"/>
      <dgm:spPr/>
      <dgm:t>
        <a:bodyPr/>
        <a:lstStyle/>
        <a:p>
          <a:pPr algn="l"/>
          <a:r>
            <a:rPr lang="es-MX" noProof="0" dirty="0" smtClean="0"/>
            <a:t>¿Qué medicamentos ha utilizado en el pasado?</a:t>
          </a:r>
        </a:p>
        <a:p>
          <a:pPr algn="l"/>
          <a:r>
            <a:rPr lang="es-MX" noProof="0" dirty="0" smtClean="0"/>
            <a:t>¿Qué medicamentos le ayudan?</a:t>
          </a:r>
        </a:p>
        <a:p>
          <a:pPr algn="l"/>
          <a:r>
            <a:rPr lang="es-MX" noProof="0" dirty="0" smtClean="0"/>
            <a:t>¿Qué medicamentos no hay ayudado?</a:t>
          </a:r>
          <a:endParaRPr lang="es-MX" noProof="0" dirty="0"/>
        </a:p>
      </dgm:t>
    </dgm:pt>
    <dgm:pt modelId="{19F9A6BB-50BF-4DD5-AB07-705584B9AB32}" type="parTrans" cxnId="{D9FA33AB-0F2E-4A1C-A70E-6BC2F44685D2}">
      <dgm:prSet/>
      <dgm:spPr/>
      <dgm:t>
        <a:bodyPr/>
        <a:lstStyle/>
        <a:p>
          <a:endParaRPr lang="en-CA"/>
        </a:p>
      </dgm:t>
    </dgm:pt>
    <dgm:pt modelId="{C1D87540-7525-408A-A22A-C70B281004F1}" type="sibTrans" cxnId="{D9FA33AB-0F2E-4A1C-A70E-6BC2F44685D2}">
      <dgm:prSet/>
      <dgm:spPr/>
      <dgm:t>
        <a:bodyPr/>
        <a:lstStyle/>
        <a:p>
          <a:endParaRPr lang="en-CA"/>
        </a:p>
      </dgm:t>
    </dgm:pt>
    <dgm:pt modelId="{069BAF7C-F6CC-41F5-81A1-3D89D9C97190}" type="pres">
      <dgm:prSet presAssocID="{16514F53-36CF-44B2-9218-AA7C6343159D}" presName="Name0" presStyleCnt="0">
        <dgm:presLayoutVars>
          <dgm:dir/>
          <dgm:resizeHandles val="exact"/>
        </dgm:presLayoutVars>
      </dgm:prSet>
      <dgm:spPr/>
    </dgm:pt>
    <dgm:pt modelId="{E18F8C6F-38A5-42F8-99B2-CB0D52B72C58}" type="pres">
      <dgm:prSet presAssocID="{16514F53-36CF-44B2-9218-AA7C6343159D}" presName="bkgdShp" presStyleLbl="alignAccFollowNode1" presStyleIdx="0" presStyleCnt="1"/>
      <dgm:spPr/>
      <dgm:t>
        <a:bodyPr/>
        <a:lstStyle/>
        <a:p>
          <a:endParaRPr lang="en-CA"/>
        </a:p>
      </dgm:t>
    </dgm:pt>
    <dgm:pt modelId="{AE91E9BF-3F86-4CFD-97C2-8025EC33BED1}" type="pres">
      <dgm:prSet presAssocID="{16514F53-36CF-44B2-9218-AA7C6343159D}" presName="linComp" presStyleCnt="0"/>
      <dgm:spPr/>
    </dgm:pt>
    <dgm:pt modelId="{A9002D93-BE5A-4D74-8F0C-D02F3C9479CC}" type="pres">
      <dgm:prSet presAssocID="{AFF52834-5DEB-4D2D-BD86-57C46CC55076}" presName="compNode" presStyleCnt="0"/>
      <dgm:spPr/>
    </dgm:pt>
    <dgm:pt modelId="{D55D33FF-55E4-4A6D-A1A8-6AB3C7E3BE2B}" type="pres">
      <dgm:prSet presAssocID="{AFF52834-5DEB-4D2D-BD86-57C46CC55076}" presName="node" presStyleLbl="node1" presStyleIdx="0" presStyleCnt="3">
        <dgm:presLayoutVars>
          <dgm:bulletEnabled val="1"/>
        </dgm:presLayoutVars>
      </dgm:prSet>
      <dgm:spPr/>
      <dgm:t>
        <a:bodyPr/>
        <a:lstStyle/>
        <a:p>
          <a:endParaRPr lang="en-CA"/>
        </a:p>
      </dgm:t>
    </dgm:pt>
    <dgm:pt modelId="{7C3E1208-B36B-4C22-A21D-DD3A737B963B}" type="pres">
      <dgm:prSet presAssocID="{AFF52834-5DEB-4D2D-BD86-57C46CC55076}" presName="invisiNode" presStyleLbl="node1" presStyleIdx="0" presStyleCnt="3"/>
      <dgm:spPr/>
    </dgm:pt>
    <dgm:pt modelId="{07C1ACA7-DA3F-4E30-B752-F825D1FDDE9D}" type="pres">
      <dgm:prSet presAssocID="{AFF52834-5DEB-4D2D-BD86-57C46CC55076}" presName="imagNode" presStyleLbl="fgImgPlace1" presStyleIdx="0" presStyleCnt="3" custScaleY="114400" custLinFactNeighborX="-4111" custLinFactNeighborY="-2074"/>
      <dgm:spPr>
        <a:blipFill rotWithShape="1">
          <a:blip xmlns:r="http://schemas.openxmlformats.org/officeDocument/2006/relationships" r:embed="rId1"/>
          <a:stretch>
            <a:fillRect/>
          </a:stretch>
        </a:blipFill>
      </dgm:spPr>
    </dgm:pt>
    <dgm:pt modelId="{B9AA75F3-C57F-43A4-8CEA-BF3A5F7BE6E9}" type="pres">
      <dgm:prSet presAssocID="{3A8C35FA-A3A1-4664-B972-571A07696B89}" presName="sibTrans" presStyleLbl="sibTrans2D1" presStyleIdx="0" presStyleCnt="0"/>
      <dgm:spPr/>
      <dgm:t>
        <a:bodyPr/>
        <a:lstStyle/>
        <a:p>
          <a:endParaRPr lang="en-CA"/>
        </a:p>
      </dgm:t>
    </dgm:pt>
    <dgm:pt modelId="{D9D0AFEB-48EA-4025-BBB2-CE8BCDCDAAF1}" type="pres">
      <dgm:prSet presAssocID="{CC36BD7E-FE1C-4CEA-B55A-EECA10453632}" presName="compNode" presStyleCnt="0"/>
      <dgm:spPr/>
    </dgm:pt>
    <dgm:pt modelId="{AEF910B8-7F1E-4125-90EE-BB586939263F}" type="pres">
      <dgm:prSet presAssocID="{CC36BD7E-FE1C-4CEA-B55A-EECA10453632}" presName="node" presStyleLbl="node1" presStyleIdx="1" presStyleCnt="3" custLinFactNeighborX="-1216" custLinFactNeighborY="-2186">
        <dgm:presLayoutVars>
          <dgm:bulletEnabled val="1"/>
        </dgm:presLayoutVars>
      </dgm:prSet>
      <dgm:spPr/>
      <dgm:t>
        <a:bodyPr/>
        <a:lstStyle/>
        <a:p>
          <a:endParaRPr lang="en-CA"/>
        </a:p>
      </dgm:t>
    </dgm:pt>
    <dgm:pt modelId="{BA7FDF44-2995-48DE-8A37-18180AC56299}" type="pres">
      <dgm:prSet presAssocID="{CC36BD7E-FE1C-4CEA-B55A-EECA10453632}" presName="invisiNode" presStyleLbl="node1" presStyleIdx="1" presStyleCnt="3"/>
      <dgm:spPr/>
    </dgm:pt>
    <dgm:pt modelId="{C5830D59-0BC6-4961-A1C4-E360C6FAC241}" type="pres">
      <dgm:prSet presAssocID="{CC36BD7E-FE1C-4CEA-B55A-EECA10453632}" presName="imagNode" presStyleLbl="fgImgPlace1" presStyleIdx="1" presStyleCnt="3" custScaleY="117770"/>
      <dgm:spPr>
        <a:blipFill rotWithShape="1">
          <a:blip xmlns:r="http://schemas.openxmlformats.org/officeDocument/2006/relationships" r:embed="rId2"/>
          <a:stretch>
            <a:fillRect/>
          </a:stretch>
        </a:blipFill>
      </dgm:spPr>
    </dgm:pt>
    <dgm:pt modelId="{0997974A-025F-4860-8AD2-5025B0B6277A}" type="pres">
      <dgm:prSet presAssocID="{6851830B-6DED-493D-9A68-0C989DE39C6B}" presName="sibTrans" presStyleLbl="sibTrans2D1" presStyleIdx="0" presStyleCnt="0"/>
      <dgm:spPr/>
      <dgm:t>
        <a:bodyPr/>
        <a:lstStyle/>
        <a:p>
          <a:endParaRPr lang="en-CA"/>
        </a:p>
      </dgm:t>
    </dgm:pt>
    <dgm:pt modelId="{BE5A115A-88CB-4E11-8EDF-036F36277910}" type="pres">
      <dgm:prSet presAssocID="{A299BD3F-0406-470F-AE6E-4F9DEF5A51AC}" presName="compNode" presStyleCnt="0"/>
      <dgm:spPr/>
    </dgm:pt>
    <dgm:pt modelId="{755C21D7-B532-433D-ABB1-68DC48C1E357}" type="pres">
      <dgm:prSet presAssocID="{A299BD3F-0406-470F-AE6E-4F9DEF5A51AC}" presName="node" presStyleLbl="node1" presStyleIdx="2" presStyleCnt="3">
        <dgm:presLayoutVars>
          <dgm:bulletEnabled val="1"/>
        </dgm:presLayoutVars>
      </dgm:prSet>
      <dgm:spPr/>
      <dgm:t>
        <a:bodyPr/>
        <a:lstStyle/>
        <a:p>
          <a:endParaRPr lang="en-CA"/>
        </a:p>
      </dgm:t>
    </dgm:pt>
    <dgm:pt modelId="{4732CC40-43EB-4900-9BD3-57365D8A393B}" type="pres">
      <dgm:prSet presAssocID="{A299BD3F-0406-470F-AE6E-4F9DEF5A51AC}" presName="invisiNode" presStyleLbl="node1" presStyleIdx="2" presStyleCnt="3"/>
      <dgm:spPr/>
    </dgm:pt>
    <dgm:pt modelId="{39D3654E-584D-491E-BF7C-674A3B553BFF}" type="pres">
      <dgm:prSet presAssocID="{A299BD3F-0406-470F-AE6E-4F9DEF5A51AC}" presName="imagNode" presStyleLbl="fgImgPlace1" presStyleIdx="2" presStyleCnt="3" custScaleY="119649"/>
      <dgm:spPr>
        <a:blipFill rotWithShape="1">
          <a:blip xmlns:r="http://schemas.openxmlformats.org/officeDocument/2006/relationships" r:embed="rId3"/>
          <a:stretch>
            <a:fillRect/>
          </a:stretch>
        </a:blipFill>
      </dgm:spPr>
    </dgm:pt>
  </dgm:ptLst>
  <dgm:cxnLst>
    <dgm:cxn modelId="{B953E60A-2020-4850-9B52-35863F5E3177}" srcId="{16514F53-36CF-44B2-9218-AA7C6343159D}" destId="{CC36BD7E-FE1C-4CEA-B55A-EECA10453632}" srcOrd="1" destOrd="0" parTransId="{338FBA2A-69BA-4F44-A002-0D6851016C1A}" sibTransId="{6851830B-6DED-493D-9A68-0C989DE39C6B}"/>
    <dgm:cxn modelId="{9F5958EA-EA9E-475C-B575-C6682F68AF04}" type="presOf" srcId="{6851830B-6DED-493D-9A68-0C989DE39C6B}" destId="{0997974A-025F-4860-8AD2-5025B0B6277A}" srcOrd="0" destOrd="0" presId="urn:microsoft.com/office/officeart/2005/8/layout/pList2#1"/>
    <dgm:cxn modelId="{943C1F92-2AF9-434A-96A7-22F2F1416FE9}" type="presOf" srcId="{3A8C35FA-A3A1-4664-B972-571A07696B89}" destId="{B9AA75F3-C57F-43A4-8CEA-BF3A5F7BE6E9}" srcOrd="0" destOrd="0" presId="urn:microsoft.com/office/officeart/2005/8/layout/pList2#1"/>
    <dgm:cxn modelId="{924BB595-3896-455E-95D1-092B0C8E15D2}" type="presOf" srcId="{AFF52834-5DEB-4D2D-BD86-57C46CC55076}" destId="{D55D33FF-55E4-4A6D-A1A8-6AB3C7E3BE2B}" srcOrd="0" destOrd="0" presId="urn:microsoft.com/office/officeart/2005/8/layout/pList2#1"/>
    <dgm:cxn modelId="{973B315F-9200-435D-88CD-E520AF7810B4}" type="presOf" srcId="{CC36BD7E-FE1C-4CEA-B55A-EECA10453632}" destId="{AEF910B8-7F1E-4125-90EE-BB586939263F}" srcOrd="0" destOrd="0" presId="urn:microsoft.com/office/officeart/2005/8/layout/pList2#1"/>
    <dgm:cxn modelId="{EC8838C0-CC8A-4484-83DF-E7E9F1230980}" srcId="{16514F53-36CF-44B2-9218-AA7C6343159D}" destId="{AFF52834-5DEB-4D2D-BD86-57C46CC55076}" srcOrd="0" destOrd="0" parTransId="{1D3D8530-1D4D-47F7-9505-A47733F5F495}" sibTransId="{3A8C35FA-A3A1-4664-B972-571A07696B89}"/>
    <dgm:cxn modelId="{D9FA33AB-0F2E-4A1C-A70E-6BC2F44685D2}" srcId="{16514F53-36CF-44B2-9218-AA7C6343159D}" destId="{A299BD3F-0406-470F-AE6E-4F9DEF5A51AC}" srcOrd="2" destOrd="0" parTransId="{19F9A6BB-50BF-4DD5-AB07-705584B9AB32}" sibTransId="{C1D87540-7525-408A-A22A-C70B281004F1}"/>
    <dgm:cxn modelId="{261835CE-7065-4E3C-8D45-802493BAA48A}" type="presOf" srcId="{16514F53-36CF-44B2-9218-AA7C6343159D}" destId="{069BAF7C-F6CC-41F5-81A1-3D89D9C97190}" srcOrd="0" destOrd="0" presId="urn:microsoft.com/office/officeart/2005/8/layout/pList2#1"/>
    <dgm:cxn modelId="{3AFED559-D184-4883-AB18-1BE4FF08E71D}" type="presOf" srcId="{A299BD3F-0406-470F-AE6E-4F9DEF5A51AC}" destId="{755C21D7-B532-433D-ABB1-68DC48C1E357}" srcOrd="0" destOrd="0" presId="urn:microsoft.com/office/officeart/2005/8/layout/pList2#1"/>
    <dgm:cxn modelId="{3FE47B56-7513-44A6-A47A-2FB8E4C6FE01}" type="presParOf" srcId="{069BAF7C-F6CC-41F5-81A1-3D89D9C97190}" destId="{E18F8C6F-38A5-42F8-99B2-CB0D52B72C58}" srcOrd="0" destOrd="0" presId="urn:microsoft.com/office/officeart/2005/8/layout/pList2#1"/>
    <dgm:cxn modelId="{FF40DE38-C91A-41AB-BB20-B8C7E01576D7}" type="presParOf" srcId="{069BAF7C-F6CC-41F5-81A1-3D89D9C97190}" destId="{AE91E9BF-3F86-4CFD-97C2-8025EC33BED1}" srcOrd="1" destOrd="0" presId="urn:microsoft.com/office/officeart/2005/8/layout/pList2#1"/>
    <dgm:cxn modelId="{4C0BE134-9ED7-44EA-9297-90A2C9D5714E}" type="presParOf" srcId="{AE91E9BF-3F86-4CFD-97C2-8025EC33BED1}" destId="{A9002D93-BE5A-4D74-8F0C-D02F3C9479CC}" srcOrd="0" destOrd="0" presId="urn:microsoft.com/office/officeart/2005/8/layout/pList2#1"/>
    <dgm:cxn modelId="{F9603825-7740-4A42-8B66-6346A9B3BF79}" type="presParOf" srcId="{A9002D93-BE5A-4D74-8F0C-D02F3C9479CC}" destId="{D55D33FF-55E4-4A6D-A1A8-6AB3C7E3BE2B}" srcOrd="0" destOrd="0" presId="urn:microsoft.com/office/officeart/2005/8/layout/pList2#1"/>
    <dgm:cxn modelId="{0418ECF9-C942-43D3-89D0-7A92AE563B32}" type="presParOf" srcId="{A9002D93-BE5A-4D74-8F0C-D02F3C9479CC}" destId="{7C3E1208-B36B-4C22-A21D-DD3A737B963B}" srcOrd="1" destOrd="0" presId="urn:microsoft.com/office/officeart/2005/8/layout/pList2#1"/>
    <dgm:cxn modelId="{FBC96C30-61F0-46F5-82F6-1749731DA60D}" type="presParOf" srcId="{A9002D93-BE5A-4D74-8F0C-D02F3C9479CC}" destId="{07C1ACA7-DA3F-4E30-B752-F825D1FDDE9D}" srcOrd="2" destOrd="0" presId="urn:microsoft.com/office/officeart/2005/8/layout/pList2#1"/>
    <dgm:cxn modelId="{19BD04F4-442A-46B2-B177-99E6AC922D13}" type="presParOf" srcId="{AE91E9BF-3F86-4CFD-97C2-8025EC33BED1}" destId="{B9AA75F3-C57F-43A4-8CEA-BF3A5F7BE6E9}" srcOrd="1" destOrd="0" presId="urn:microsoft.com/office/officeart/2005/8/layout/pList2#1"/>
    <dgm:cxn modelId="{7F1E0AE5-94D5-407E-8CE6-E4B4167B18E3}" type="presParOf" srcId="{AE91E9BF-3F86-4CFD-97C2-8025EC33BED1}" destId="{D9D0AFEB-48EA-4025-BBB2-CE8BCDCDAAF1}" srcOrd="2" destOrd="0" presId="urn:microsoft.com/office/officeart/2005/8/layout/pList2#1"/>
    <dgm:cxn modelId="{DA3D6B7E-B4A2-4B30-ACC8-89C43C181CCC}" type="presParOf" srcId="{D9D0AFEB-48EA-4025-BBB2-CE8BCDCDAAF1}" destId="{AEF910B8-7F1E-4125-90EE-BB586939263F}" srcOrd="0" destOrd="0" presId="urn:microsoft.com/office/officeart/2005/8/layout/pList2#1"/>
    <dgm:cxn modelId="{E1E860C6-8551-4D62-A363-78F63149F8A9}" type="presParOf" srcId="{D9D0AFEB-48EA-4025-BBB2-CE8BCDCDAAF1}" destId="{BA7FDF44-2995-48DE-8A37-18180AC56299}" srcOrd="1" destOrd="0" presId="urn:microsoft.com/office/officeart/2005/8/layout/pList2#1"/>
    <dgm:cxn modelId="{ECC16616-B80E-40AA-A66F-D4DB0D0DF3E6}" type="presParOf" srcId="{D9D0AFEB-48EA-4025-BBB2-CE8BCDCDAAF1}" destId="{C5830D59-0BC6-4961-A1C4-E360C6FAC241}" srcOrd="2" destOrd="0" presId="urn:microsoft.com/office/officeart/2005/8/layout/pList2#1"/>
    <dgm:cxn modelId="{C8A46662-94DA-4D23-9A38-B386C4846BAA}" type="presParOf" srcId="{AE91E9BF-3F86-4CFD-97C2-8025EC33BED1}" destId="{0997974A-025F-4860-8AD2-5025B0B6277A}" srcOrd="3" destOrd="0" presId="urn:microsoft.com/office/officeart/2005/8/layout/pList2#1"/>
    <dgm:cxn modelId="{2592C972-72BD-40DD-9C92-5CFC42ECA6EE}" type="presParOf" srcId="{AE91E9BF-3F86-4CFD-97C2-8025EC33BED1}" destId="{BE5A115A-88CB-4E11-8EDF-036F36277910}" srcOrd="4" destOrd="0" presId="urn:microsoft.com/office/officeart/2005/8/layout/pList2#1"/>
    <dgm:cxn modelId="{80C73EA7-53EB-4223-B84D-59EB325AAA83}" type="presParOf" srcId="{BE5A115A-88CB-4E11-8EDF-036F36277910}" destId="{755C21D7-B532-433D-ABB1-68DC48C1E357}" srcOrd="0" destOrd="0" presId="urn:microsoft.com/office/officeart/2005/8/layout/pList2#1"/>
    <dgm:cxn modelId="{9A468F42-ACEE-43AC-8E4E-2BFAAED4120A}" type="presParOf" srcId="{BE5A115A-88CB-4E11-8EDF-036F36277910}" destId="{4732CC40-43EB-4900-9BD3-57365D8A393B}" srcOrd="1" destOrd="0" presId="urn:microsoft.com/office/officeart/2005/8/layout/pList2#1"/>
    <dgm:cxn modelId="{C4B3E7DD-6018-40EF-9A52-9DA00402143E}" type="presParOf" srcId="{BE5A115A-88CB-4E11-8EDF-036F36277910}" destId="{39D3654E-584D-491E-BF7C-674A3B553BFF}"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C6EF5-EC8D-4ACE-BE3F-C58BDE5CA1C4}">
      <dsp:nvSpPr>
        <dsp:cNvPr id="0" name=""/>
        <dsp:cNvSpPr/>
      </dsp:nvSpPr>
      <dsp:spPr>
        <a:xfrm>
          <a:off x="0" y="4199144"/>
          <a:ext cx="5400600" cy="5511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noProof="0" dirty="0" smtClean="0"/>
            <a:t>Reevaluar y ajustar el tratamiento si está indicado</a:t>
          </a:r>
          <a:endParaRPr lang="es-MX" sz="1800" kern="1200" noProof="0" dirty="0"/>
        </a:p>
      </dsp:txBody>
      <dsp:txXfrm>
        <a:off x="0" y="4199144"/>
        <a:ext cx="5400600" cy="551135"/>
      </dsp:txXfrm>
    </dsp:sp>
    <dsp:sp modelId="{70C85F42-BF7A-4424-A389-135AFE68C0FB}">
      <dsp:nvSpPr>
        <dsp:cNvPr id="0" name=""/>
        <dsp:cNvSpPr/>
      </dsp:nvSpPr>
      <dsp:spPr>
        <a:xfrm rot="10800000">
          <a:off x="0" y="3359765"/>
          <a:ext cx="5400600" cy="8476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noProof="0" dirty="0" smtClean="0"/>
            <a:t>Tratar apropiadamente</a:t>
          </a:r>
          <a:endParaRPr lang="es-MX" sz="1800" kern="1200" noProof="0" dirty="0"/>
        </a:p>
      </dsp:txBody>
      <dsp:txXfrm rot="10800000">
        <a:off x="0" y="3359765"/>
        <a:ext cx="5400600" cy="550775"/>
      </dsp:txXfrm>
    </dsp:sp>
    <dsp:sp modelId="{AE253F9C-472B-4770-BAB3-A2F71798227A}">
      <dsp:nvSpPr>
        <dsp:cNvPr id="0" name=""/>
        <dsp:cNvSpPr/>
      </dsp:nvSpPr>
      <dsp:spPr>
        <a:xfrm rot="10800000">
          <a:off x="0" y="2520385"/>
          <a:ext cx="5400600" cy="847646"/>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noProof="0" dirty="0" smtClean="0"/>
            <a:t>El dolor es severo/ discapacitante: requiere opioides</a:t>
          </a:r>
          <a:endParaRPr lang="es-MX" sz="1800" kern="1200" noProof="0" dirty="0"/>
        </a:p>
      </dsp:txBody>
      <dsp:txXfrm rot="10800000">
        <a:off x="0" y="2520385"/>
        <a:ext cx="5400600" cy="550775"/>
      </dsp:txXfrm>
    </dsp:sp>
    <dsp:sp modelId="{981070D6-795C-471B-B93E-E9F67A99ACDE}">
      <dsp:nvSpPr>
        <dsp:cNvPr id="0" name=""/>
        <dsp:cNvSpPr/>
      </dsp:nvSpPr>
      <dsp:spPr>
        <a:xfrm rot="10800000">
          <a:off x="0" y="1728195"/>
          <a:ext cx="5400600" cy="8476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noProof="0" dirty="0" smtClean="0"/>
            <a:t>Realizar evaluaciones</a:t>
          </a:r>
          <a:endParaRPr lang="es-MX" sz="1800" kern="1200" noProof="0" dirty="0"/>
        </a:p>
      </dsp:txBody>
      <dsp:txXfrm rot="10800000">
        <a:off x="0" y="1728195"/>
        <a:ext cx="5400600" cy="550775"/>
      </dsp:txXfrm>
    </dsp:sp>
    <dsp:sp modelId="{D10606E6-5374-4612-AEC7-44F83FE89DEB}">
      <dsp:nvSpPr>
        <dsp:cNvPr id="0" name=""/>
        <dsp:cNvSpPr/>
      </dsp:nvSpPr>
      <dsp:spPr>
        <a:xfrm rot="10800000">
          <a:off x="0" y="792090"/>
          <a:ext cx="5400600" cy="8476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noProof="0" dirty="0" smtClean="0"/>
            <a:t>Realizar una evaluación diagnóstica</a:t>
          </a:r>
          <a:endParaRPr lang="es-MX" sz="1800" kern="1200" noProof="0" dirty="0"/>
        </a:p>
      </dsp:txBody>
      <dsp:txXfrm rot="10800000">
        <a:off x="0" y="792090"/>
        <a:ext cx="5400600" cy="550775"/>
      </dsp:txXfrm>
    </dsp:sp>
    <dsp:sp modelId="{71C33927-68EB-4462-8613-4D5A3A1F573D}">
      <dsp:nvSpPr>
        <dsp:cNvPr id="0" name=""/>
        <dsp:cNvSpPr/>
      </dsp:nvSpPr>
      <dsp:spPr>
        <a:xfrm rot="10800000">
          <a:off x="0" y="2248"/>
          <a:ext cx="5400600" cy="847646"/>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noProof="0" dirty="0" smtClean="0"/>
            <a:t>El paciente se presenta con dolor agudo</a:t>
          </a:r>
          <a:endParaRPr lang="es-MX" sz="1800" kern="1200" noProof="0" dirty="0"/>
        </a:p>
      </dsp:txBody>
      <dsp:txXfrm rot="10800000">
        <a:off x="0" y="2248"/>
        <a:ext cx="5400600" cy="550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8C6F-38A5-42F8-99B2-CB0D52B72C58}">
      <dsp:nvSpPr>
        <dsp:cNvPr id="0" name=""/>
        <dsp:cNvSpPr/>
      </dsp:nvSpPr>
      <dsp:spPr>
        <a:xfrm>
          <a:off x="0" y="0"/>
          <a:ext cx="8240018" cy="21062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1ACA7-DA3F-4E30-B752-F825D1FDDE9D}">
      <dsp:nvSpPr>
        <dsp:cNvPr id="0" name=""/>
        <dsp:cNvSpPr/>
      </dsp:nvSpPr>
      <dsp:spPr>
        <a:xfrm>
          <a:off x="147693" y="137587"/>
          <a:ext cx="2420505" cy="176698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D33FF-55E4-4A6D-A1A8-6AB3C7E3BE2B}">
      <dsp:nvSpPr>
        <dsp:cNvPr id="0" name=""/>
        <dsp:cNvSpPr/>
      </dsp:nvSpPr>
      <dsp:spPr>
        <a:xfrm rot="10800000">
          <a:off x="247200" y="2106234"/>
          <a:ext cx="2420505" cy="257428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MX" sz="1600" kern="1200" noProof="0" dirty="0" smtClean="0"/>
            <a:t>¿El dolor interfiere con las actividades?</a:t>
          </a:r>
          <a:endParaRPr lang="es-MX" sz="1600" kern="1200" noProof="0" dirty="0"/>
        </a:p>
      </dsp:txBody>
      <dsp:txXfrm rot="10800000">
        <a:off x="321639" y="2106234"/>
        <a:ext cx="2271627" cy="2499847"/>
      </dsp:txXfrm>
    </dsp:sp>
    <dsp:sp modelId="{C5830D59-0BC6-4961-A1C4-E360C6FAC241}">
      <dsp:nvSpPr>
        <dsp:cNvPr id="0" name=""/>
        <dsp:cNvSpPr/>
      </dsp:nvSpPr>
      <dsp:spPr>
        <a:xfrm>
          <a:off x="2909756" y="143596"/>
          <a:ext cx="2420505" cy="181904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910B8-7F1E-4125-90EE-BB586939263F}">
      <dsp:nvSpPr>
        <dsp:cNvPr id="0" name=""/>
        <dsp:cNvSpPr/>
      </dsp:nvSpPr>
      <dsp:spPr>
        <a:xfrm rot="10800000">
          <a:off x="2880323" y="2049960"/>
          <a:ext cx="2420505" cy="257428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kern="1200" dirty="0" smtClean="0"/>
            <a:t>¿</a:t>
          </a:r>
          <a:r>
            <a:rPr lang="es-MX" sz="1600" kern="1200" noProof="0" dirty="0" smtClean="0"/>
            <a:t>El paciente tiene  depresión, ansiedad o cambios en el estado mental concomitantes?</a:t>
          </a:r>
        </a:p>
        <a:p>
          <a:pPr lvl="0" algn="l" defTabSz="711200">
            <a:lnSpc>
              <a:spcPct val="90000"/>
            </a:lnSpc>
            <a:spcBef>
              <a:spcPct val="0"/>
            </a:spcBef>
            <a:spcAft>
              <a:spcPct val="35000"/>
            </a:spcAft>
          </a:pPr>
          <a:r>
            <a:rPr lang="es-MX" sz="1600" kern="1200" noProof="0" dirty="0" smtClean="0"/>
            <a:t>¿El paciente tiene trastornos del sueño o antecedentes de  abuso/ dependencia de sustancias?</a:t>
          </a:r>
          <a:endParaRPr lang="en-CA" sz="1600" kern="1200" dirty="0">
            <a:solidFill>
              <a:srgbClr val="FF0000"/>
            </a:solidFill>
          </a:endParaRPr>
        </a:p>
      </dsp:txBody>
      <dsp:txXfrm rot="10800000">
        <a:off x="2954762" y="2049960"/>
        <a:ext cx="2271627" cy="2499847"/>
      </dsp:txXfrm>
    </dsp:sp>
    <dsp:sp modelId="{39D3654E-584D-491E-BF7C-674A3B553BFF}">
      <dsp:nvSpPr>
        <dsp:cNvPr id="0" name=""/>
        <dsp:cNvSpPr/>
      </dsp:nvSpPr>
      <dsp:spPr>
        <a:xfrm>
          <a:off x="5572312" y="129084"/>
          <a:ext cx="2420505" cy="184806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C21D7-B532-433D-ABB1-68DC48C1E357}">
      <dsp:nvSpPr>
        <dsp:cNvPr id="0" name=""/>
        <dsp:cNvSpPr/>
      </dsp:nvSpPr>
      <dsp:spPr>
        <a:xfrm rot="10800000">
          <a:off x="5572312" y="2106234"/>
          <a:ext cx="2420505" cy="257428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MX" sz="1600" kern="1200" noProof="0" dirty="0" smtClean="0"/>
            <a:t>¿Qué medicamentos ha utilizado en el pasado?</a:t>
          </a:r>
        </a:p>
        <a:p>
          <a:pPr lvl="0" algn="l" defTabSz="711200">
            <a:lnSpc>
              <a:spcPct val="90000"/>
            </a:lnSpc>
            <a:spcBef>
              <a:spcPct val="0"/>
            </a:spcBef>
            <a:spcAft>
              <a:spcPct val="35000"/>
            </a:spcAft>
          </a:pPr>
          <a:r>
            <a:rPr lang="es-MX" sz="1600" kern="1200" noProof="0" dirty="0" smtClean="0"/>
            <a:t>¿Qué medicamentos le ayudan?</a:t>
          </a:r>
        </a:p>
        <a:p>
          <a:pPr lvl="0" algn="l" defTabSz="711200">
            <a:lnSpc>
              <a:spcPct val="90000"/>
            </a:lnSpc>
            <a:spcBef>
              <a:spcPct val="0"/>
            </a:spcBef>
            <a:spcAft>
              <a:spcPct val="35000"/>
            </a:spcAft>
          </a:pPr>
          <a:r>
            <a:rPr lang="es-MX" sz="1600" kern="1200" noProof="0" dirty="0" smtClean="0"/>
            <a:t>¿Qué medicamentos no hay ayudado?</a:t>
          </a:r>
          <a:endParaRPr lang="es-MX" sz="1600" kern="1200" noProof="0" dirty="0"/>
        </a:p>
      </dsp:txBody>
      <dsp:txXfrm rot="10800000">
        <a:off x="5646751" y="2106234"/>
        <a:ext cx="2271627" cy="24998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ursingtimes.net/nursing-practice/clinical-zones/pain-management/assessment-of-pain/1861174.artic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asp-pain.org/Content/NavigationMenu/GeneralResourceLinks/FacesPainScaleRevised/default.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0CC17DA-21B4-4E78-AD9B-626CF448CD6A}" type="slidenum">
              <a:rPr lang="en-CA" smtClean="0"/>
              <a:pPr/>
              <a:t>1</a:t>
            </a:fld>
            <a:endParaRPr lang="en-CA" dirty="0"/>
          </a:p>
        </p:txBody>
      </p:sp>
      <p:sp>
        <p:nvSpPr>
          <p:cNvPr id="5" name="4 Marcador de notas"/>
          <p:cNvSpPr>
            <a:spLocks noGrp="1"/>
          </p:cNvSpPr>
          <p:nvPr>
            <p:ph type="body" sz="quarter" idx="11"/>
          </p:nvPr>
        </p:nvSpPr>
        <p:spPr/>
        <p:txBody>
          <a:bodyPr/>
          <a:lstStyle/>
          <a:p>
            <a:endParaRPr lang="es-MX" dirty="0"/>
          </a:p>
        </p:txBody>
      </p:sp>
    </p:spTree>
    <p:extLst>
      <p:ext uri="{BB962C8B-B14F-4D97-AF65-F5344CB8AC3E}">
        <p14:creationId xmlns:p14="http://schemas.microsoft.com/office/powerpoint/2010/main" val="160441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59334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7" name="Rectangle 2"/>
          <p:cNvSpPr>
            <a:spLocks noGrp="1" noRot="1" noChangeAspect="1" noChangeArrowheads="1" noTextEdit="1"/>
          </p:cNvSpPr>
          <p:nvPr>
            <p:ph type="sldImg"/>
          </p:nvPr>
        </p:nvSpPr>
        <p:spPr>
          <a:ln/>
        </p:spPr>
      </p:sp>
      <p:sp>
        <p:nvSpPr>
          <p:cNvPr id="874498" name="Rectangle 3"/>
          <p:cNvSpPr>
            <a:spLocks noGrp="1" noChangeArrowheads="1"/>
          </p:cNvSpPr>
          <p:nvPr>
            <p:ph type="body" idx="1"/>
          </p:nvPr>
        </p:nvSpPr>
        <p:spPr>
          <a:noFill/>
          <a:ln/>
        </p:spPr>
        <p:txBody>
          <a:bodyPr/>
          <a:lstStyle/>
          <a:p>
            <a:pPr>
              <a:spcAft>
                <a:spcPts val="586"/>
              </a:spcAft>
            </a:pPr>
            <a:r>
              <a:rPr lang="es-MX" b="1" noProof="0" dirty="0" smtClean="0"/>
              <a:t>Notas del Ponente</a:t>
            </a:r>
          </a:p>
          <a:p>
            <a:pPr>
              <a:spcAft>
                <a:spcPts val="586"/>
              </a:spcAft>
            </a:pPr>
            <a:r>
              <a:rPr lang="es-MX" noProof="0" dirty="0" smtClean="0"/>
              <a:t>La evaluación clínica del dolor debe incluir evaluaciones funcional y psicológica</a:t>
            </a:r>
            <a:r>
              <a:rPr lang="es-MX" baseline="0" noProof="0" dirty="0" smtClean="0"/>
              <a:t> y la historia de las medicaciones</a:t>
            </a:r>
            <a:r>
              <a:rPr lang="es-MX" noProof="0" dirty="0" smtClean="0"/>
              <a:t>.</a:t>
            </a:r>
          </a:p>
          <a:p>
            <a:pPr>
              <a:spcAft>
                <a:spcPts val="586"/>
              </a:spcAft>
            </a:pPr>
            <a:endParaRPr lang="es-MX" noProof="0" dirty="0" smtClean="0"/>
          </a:p>
          <a:p>
            <a:pPr>
              <a:spcAft>
                <a:spcPts val="586"/>
              </a:spcAft>
            </a:pPr>
            <a:r>
              <a:rPr lang="es-MX" b="1" noProof="0" dirty="0" smtClean="0"/>
              <a:t>Referencia</a:t>
            </a:r>
          </a:p>
          <a:p>
            <a:pPr defTabSz="893094">
              <a:spcAft>
                <a:spcPts val="586"/>
              </a:spcAft>
              <a:defRPr/>
            </a:pPr>
            <a:r>
              <a:rPr lang="en-US" dirty="0" smtClean="0"/>
              <a:t>Wood </a:t>
            </a:r>
            <a:r>
              <a:rPr lang="en-US" dirty="0"/>
              <a:t>S. Assessment of pain. </a:t>
            </a:r>
            <a:r>
              <a:rPr lang="en-US" i="1" dirty="0"/>
              <a:t>Nursing Times.net</a:t>
            </a:r>
            <a:r>
              <a:rPr lang="en-US" dirty="0"/>
              <a:t> 2008. </a:t>
            </a:r>
            <a:r>
              <a:rPr lang="en-US" dirty="0" smtClean="0"/>
              <a:t>Disponible en: </a:t>
            </a:r>
            <a:r>
              <a:rPr lang="en-US" u="sng" dirty="0">
                <a:hlinkClick r:id="rId3"/>
              </a:rPr>
              <a:t>http://www.nursingtimes.net/nursing-practice/clinical-zones/pain-management/assessment-of-pain/1861174.article</a:t>
            </a:r>
            <a:r>
              <a:rPr lang="en-US" dirty="0"/>
              <a:t>. </a:t>
            </a:r>
            <a:r>
              <a:rPr lang="en-US" dirty="0" smtClean="0"/>
              <a:t>Accesado: 7 de octubre de 2013</a:t>
            </a:r>
            <a:r>
              <a:rPr lang="en-US" dirty="0"/>
              <a:t>.</a:t>
            </a:r>
          </a:p>
          <a:p>
            <a:pPr>
              <a:spcAft>
                <a:spcPts val="586"/>
              </a:spcAft>
            </a:pPr>
            <a:endParaRPr lang="en-CA" dirty="0" smtClean="0"/>
          </a:p>
        </p:txBody>
      </p:sp>
      <p:sp>
        <p:nvSpPr>
          <p:cNvPr id="4"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366334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Notes Placeholder 2"/>
          <p:cNvSpPr>
            <a:spLocks noGrp="1"/>
          </p:cNvSpPr>
          <p:nvPr>
            <p:ph type="body" idx="1"/>
          </p:nvPr>
        </p:nvSpPr>
        <p:spPr>
          <a:xfrm>
            <a:off x="620688" y="4374242"/>
            <a:ext cx="5688632" cy="4374222"/>
          </a:xfrm>
        </p:spPr>
        <p:txBody>
          <a:bodyPr/>
          <a:lstStyle/>
          <a:p>
            <a:r>
              <a:rPr lang="es-MX" sz="1000" b="1" noProof="0" dirty="0" smtClean="0"/>
              <a:t>Notas del Ponente</a:t>
            </a:r>
            <a:endParaRPr lang="es-MX" sz="1000" b="1" baseline="0" noProof="0" dirty="0" smtClean="0"/>
          </a:p>
          <a:p>
            <a:pPr>
              <a:spcAft>
                <a:spcPts val="300"/>
              </a:spcAft>
            </a:pPr>
            <a:r>
              <a:rPr lang="es-MX" sz="1000" noProof="0" dirty="0" smtClean="0"/>
              <a:t>La</a:t>
            </a:r>
            <a:r>
              <a:rPr lang="es-MX" sz="1000" baseline="0" noProof="0" dirty="0" smtClean="0"/>
              <a:t> hoja de trabajo del historial del</a:t>
            </a:r>
            <a:r>
              <a:rPr lang="es-MX" sz="1000" noProof="0" dirty="0" smtClean="0"/>
              <a:t> dolor </a:t>
            </a:r>
            <a:r>
              <a:rPr lang="es-MX" sz="1000" baseline="0" noProof="0" dirty="0" smtClean="0"/>
              <a:t>y la exploración puede ser utilizada para reunir el historial del dolor. Los pacientes pueden utilizar dicha hoja para registrar su dolor y deterioro funcional. La mayoría de las hojas de trabajo incluirán fotos del cuerpo humano (adelante y atrás) en donde los pacientes pueden marcar las áreas donde sienten dolor. </a:t>
            </a:r>
          </a:p>
          <a:p>
            <a:pPr>
              <a:spcAft>
                <a:spcPts val="300"/>
              </a:spcAft>
            </a:pPr>
            <a:r>
              <a:rPr lang="es-MX" sz="1000" baseline="0" noProof="0" dirty="0" smtClean="0"/>
              <a:t>La hoja de trabajo cubrirá varios aspectos del dolor, como: </a:t>
            </a:r>
          </a:p>
          <a:p>
            <a:pPr marL="85725" indent="-85725">
              <a:spcAft>
                <a:spcPts val="300"/>
              </a:spcAft>
              <a:buFont typeface="Arial" pitchFamily="34" charset="0"/>
              <a:buChar char="•"/>
            </a:pPr>
            <a:r>
              <a:rPr lang="es-MX" sz="1000" baseline="0" noProof="0" dirty="0" smtClean="0"/>
              <a:t>Sitio del dolor</a:t>
            </a:r>
            <a:endParaRPr lang="es-MX" sz="1000" noProof="0" dirty="0" smtClean="0"/>
          </a:p>
          <a:p>
            <a:pPr marL="85725" indent="-85725">
              <a:spcAft>
                <a:spcPts val="300"/>
              </a:spcAft>
              <a:buFont typeface="Arial" pitchFamily="34" charset="0"/>
              <a:buChar char="•"/>
            </a:pPr>
            <a:r>
              <a:rPr lang="es-MX" sz="1000" noProof="0" dirty="0" smtClean="0"/>
              <a:t>¿Qué causa o empeora el dolor? (por ejemplo, actividad)</a:t>
            </a:r>
          </a:p>
          <a:p>
            <a:pPr marL="85725" indent="-85725">
              <a:spcAft>
                <a:spcPts val="300"/>
              </a:spcAft>
              <a:buFont typeface="Arial" pitchFamily="34" charset="0"/>
              <a:buChar char="•"/>
            </a:pPr>
            <a:r>
              <a:rPr lang="es-MX" sz="1000" noProof="0" dirty="0" smtClean="0"/>
              <a:t>Intensidad</a:t>
            </a:r>
            <a:r>
              <a:rPr lang="es-MX" sz="1000" baseline="0" noProof="0" dirty="0" smtClean="0"/>
              <a:t> y característica del dolor</a:t>
            </a:r>
            <a:endParaRPr lang="es-MX" sz="1000" noProof="0" dirty="0" smtClean="0"/>
          </a:p>
          <a:p>
            <a:pPr marL="360363" lvl="1" indent="-169863">
              <a:spcAft>
                <a:spcPts val="300"/>
              </a:spcAft>
              <a:buFont typeface="Arial" pitchFamily="34" charset="0"/>
              <a:buChar char="–"/>
            </a:pPr>
            <a:r>
              <a:rPr lang="es-MX" sz="1000" noProof="0" dirty="0" smtClean="0"/>
              <a:t>Calificación de la severidad de 1 a 5 y evaluar los cambios en la severidad</a:t>
            </a:r>
          </a:p>
          <a:p>
            <a:pPr marL="360363" lvl="1" indent="-169863">
              <a:spcAft>
                <a:spcPts val="300"/>
              </a:spcAft>
              <a:buFont typeface="Arial" pitchFamily="34" charset="0"/>
              <a:buChar char="–"/>
            </a:pPr>
            <a:r>
              <a:rPr lang="es-MX" sz="1000" noProof="0" dirty="0" smtClean="0"/>
              <a:t>Describir</a:t>
            </a:r>
            <a:r>
              <a:rPr lang="es-MX" sz="1000" baseline="0" noProof="0" dirty="0" smtClean="0"/>
              <a:t> el dolor</a:t>
            </a:r>
            <a:endParaRPr lang="es-MX" sz="1000" noProof="0" dirty="0" smtClean="0"/>
          </a:p>
          <a:p>
            <a:pPr marL="360363" lvl="1" indent="-169863">
              <a:spcAft>
                <a:spcPts val="300"/>
              </a:spcAft>
              <a:buFont typeface="Arial" pitchFamily="34" charset="0"/>
              <a:buChar char="–"/>
            </a:pPr>
            <a:r>
              <a:rPr lang="es-MX" sz="1000" noProof="0" dirty="0" smtClean="0"/>
              <a:t>Verificar si el</a:t>
            </a:r>
            <a:r>
              <a:rPr lang="es-MX" sz="1000" baseline="0" noProof="0" dirty="0" smtClean="0"/>
              <a:t> dolor es continuo o intermitente</a:t>
            </a:r>
            <a:endParaRPr lang="es-MX" sz="1000" noProof="0" dirty="0" smtClean="0"/>
          </a:p>
          <a:p>
            <a:pPr marL="85725" indent="-85725">
              <a:spcAft>
                <a:spcPts val="300"/>
              </a:spcAft>
              <a:buFont typeface="Arial" pitchFamily="34" charset="0"/>
              <a:buChar char="•"/>
            </a:pPr>
            <a:r>
              <a:rPr lang="es-MX" sz="1000" noProof="0" dirty="0" smtClean="0"/>
              <a:t>Síntomas</a:t>
            </a:r>
            <a:r>
              <a:rPr lang="es-MX" sz="1000" baseline="0" noProof="0" dirty="0" smtClean="0"/>
              <a:t> asociados</a:t>
            </a:r>
            <a:endParaRPr lang="es-MX" sz="1000" noProof="0" dirty="0" smtClean="0"/>
          </a:p>
          <a:p>
            <a:pPr marL="360363" lvl="1" indent="-169863">
              <a:spcAft>
                <a:spcPts val="300"/>
              </a:spcAft>
              <a:buFont typeface="Arial" pitchFamily="34" charset="0"/>
              <a:buChar char="–"/>
            </a:pPr>
            <a:r>
              <a:rPr lang="es-MX" sz="1000" noProof="0" dirty="0" smtClean="0"/>
              <a:t>Efecto del dolor sobre el sueño</a:t>
            </a:r>
          </a:p>
          <a:p>
            <a:pPr marL="360363" lvl="1" indent="-169863">
              <a:spcAft>
                <a:spcPts val="300"/>
              </a:spcAft>
              <a:buFont typeface="Arial" pitchFamily="34" charset="0"/>
              <a:buChar char="–"/>
            </a:pPr>
            <a:r>
              <a:rPr lang="es-MX" sz="1000" noProof="0" dirty="0" smtClean="0"/>
              <a:t>Nivel</a:t>
            </a:r>
            <a:r>
              <a:rPr lang="es-MX" sz="1000" baseline="0" noProof="0" dirty="0" smtClean="0"/>
              <a:t> actual de depresión</a:t>
            </a:r>
            <a:endParaRPr lang="es-MX" sz="1000" noProof="0" dirty="0" smtClean="0"/>
          </a:p>
          <a:p>
            <a:pPr marL="360363" lvl="1" indent="-169863">
              <a:spcAft>
                <a:spcPts val="300"/>
              </a:spcAft>
              <a:buFont typeface="Arial" pitchFamily="34" charset="0"/>
              <a:buChar char="–"/>
            </a:pPr>
            <a:r>
              <a:rPr lang="es-MX" sz="1000" noProof="0" dirty="0" smtClean="0"/>
              <a:t>¿El dolor se asocia con otros síntomas?</a:t>
            </a:r>
          </a:p>
          <a:p>
            <a:pPr marL="85725" indent="-85725">
              <a:spcAft>
                <a:spcPts val="300"/>
              </a:spcAft>
              <a:buFont typeface="Arial" pitchFamily="34" charset="0"/>
              <a:buChar char="•"/>
            </a:pPr>
            <a:r>
              <a:rPr lang="es-MX" sz="1000" noProof="0" dirty="0" smtClean="0"/>
              <a:t>¿Deterioro relacionado con el dolor en el</a:t>
            </a:r>
            <a:r>
              <a:rPr lang="es-MX" sz="1000" baseline="0" noProof="0" dirty="0" smtClean="0"/>
              <a:t> funcionamiento?</a:t>
            </a:r>
            <a:r>
              <a:rPr lang="es-MX" sz="1000" noProof="0" dirty="0" smtClean="0"/>
              <a:t> (sin limitación, limitación leve o limitación significativa)</a:t>
            </a:r>
          </a:p>
          <a:p>
            <a:pPr marL="85725" indent="-85725">
              <a:spcAft>
                <a:spcPts val="300"/>
              </a:spcAft>
              <a:buFont typeface="Arial" pitchFamily="34" charset="0"/>
              <a:buChar char="•"/>
            </a:pPr>
            <a:r>
              <a:rPr lang="es-MX" sz="1000" noProof="0" dirty="0" smtClean="0"/>
              <a:t>Historia clínica relevante</a:t>
            </a:r>
          </a:p>
          <a:p>
            <a:pPr>
              <a:spcAft>
                <a:spcPts val="300"/>
              </a:spcAft>
            </a:pPr>
            <a:endParaRPr lang="es-MX" sz="1000" noProof="0" dirty="0" smtClean="0"/>
          </a:p>
          <a:p>
            <a:pPr>
              <a:spcAft>
                <a:spcPts val="300"/>
              </a:spcAft>
            </a:pPr>
            <a:r>
              <a:rPr lang="es-MX" sz="1000" b="1" noProof="0" dirty="0" smtClean="0"/>
              <a:t>Referencia:</a:t>
            </a:r>
          </a:p>
          <a:p>
            <a:pPr>
              <a:spcAft>
                <a:spcPts val="300"/>
              </a:spcAft>
            </a:pPr>
            <a:r>
              <a:rPr lang="en-CA" sz="1000" dirty="0" smtClean="0"/>
              <a:t>Ayad </a:t>
            </a:r>
            <a:r>
              <a:rPr lang="en-CA" sz="1000" dirty="0"/>
              <a:t>AE </a:t>
            </a:r>
            <a:r>
              <a:rPr lang="en-CA" sz="1000" i="1" dirty="0"/>
              <a:t>et al. </a:t>
            </a:r>
            <a:r>
              <a:rPr lang="en-CA" sz="1000" dirty="0"/>
              <a:t>Expert panel consensus recommendations for the pharmacologic treatment of acute pain in the middle east region. </a:t>
            </a:r>
            <a:r>
              <a:rPr lang="en-CA" sz="1000" i="1" dirty="0"/>
              <a:t>J Int Med Res </a:t>
            </a:r>
            <a:r>
              <a:rPr lang="en-CA" sz="1000" dirty="0"/>
              <a:t>2011; 39(4):1123-41.</a:t>
            </a:r>
          </a:p>
          <a:p>
            <a:endParaRPr lang="en-CA" sz="1000" dirty="0"/>
          </a:p>
        </p:txBody>
      </p:sp>
      <p:sp>
        <p:nvSpPr>
          <p:cNvPr id="2" name="Slide Number Placeholder 1"/>
          <p:cNvSpPr>
            <a:spLocks noGrp="1"/>
          </p:cNvSpPr>
          <p:nvPr>
            <p:ph type="sldNum" sz="quarter" idx="10"/>
          </p:nvPr>
        </p:nvSpPr>
        <p:spPr/>
        <p:txBody>
          <a:bodyPr/>
          <a:lstStyle/>
          <a:p>
            <a:fld id="{B14A8E5B-A782-4796-87FF-066C429D8644}" type="slidenum">
              <a:rPr lang="en-CA" smtClean="0">
                <a:solidFill>
                  <a:prstClr val="black"/>
                </a:solidFill>
              </a:rPr>
              <a:pPr/>
              <a:t>12</a:t>
            </a:fld>
            <a:endParaRPr lang="en-CA" dirty="0">
              <a:solidFill>
                <a:prstClr val="black"/>
              </a:solidFill>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52973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noFill/>
          <a:ln/>
        </p:spPr>
        <p:txBody>
          <a:bodyPr/>
          <a:lstStyle/>
          <a:p>
            <a:pPr>
              <a:spcAft>
                <a:spcPts val="586"/>
              </a:spcAft>
            </a:pPr>
            <a:r>
              <a:rPr lang="es-MX" b="1" noProof="0" dirty="0" smtClean="0"/>
              <a:t>Notas del Ponente</a:t>
            </a:r>
          </a:p>
          <a:p>
            <a:pPr>
              <a:spcAft>
                <a:spcPts val="586"/>
              </a:spcAft>
            </a:pPr>
            <a:r>
              <a:rPr lang="es-MX" noProof="0" dirty="0" smtClean="0"/>
              <a:t>La nemotécnica PCRST puede</a:t>
            </a:r>
            <a:r>
              <a:rPr lang="es-MX" baseline="0" noProof="0" dirty="0" smtClean="0"/>
              <a:t> ser utilizada para evaluar el dolor</a:t>
            </a:r>
            <a:r>
              <a:rPr lang="es-MX" noProof="0" dirty="0" smtClean="0"/>
              <a:t>:</a:t>
            </a:r>
          </a:p>
          <a:p>
            <a:pPr marL="176758" indent="-176758">
              <a:spcAft>
                <a:spcPts val="586"/>
              </a:spcAft>
              <a:buFont typeface="Arial" pitchFamily="34" charset="0"/>
              <a:buChar char="•"/>
            </a:pPr>
            <a:r>
              <a:rPr lang="es-MX" noProof="0" dirty="0" smtClean="0"/>
              <a:t>Evaluar</a:t>
            </a:r>
            <a:r>
              <a:rPr lang="es-MX" baseline="0" noProof="0" dirty="0" smtClean="0"/>
              <a:t> los factores </a:t>
            </a:r>
            <a:r>
              <a:rPr lang="es-MX" noProof="0" dirty="0" smtClean="0"/>
              <a:t> </a:t>
            </a:r>
            <a:r>
              <a:rPr lang="es-MX" b="1" noProof="0" dirty="0" smtClean="0"/>
              <a:t>Provocadores</a:t>
            </a:r>
            <a:r>
              <a:rPr lang="es-MX" noProof="0" dirty="0" smtClean="0"/>
              <a:t> (agravantes) y </a:t>
            </a:r>
            <a:r>
              <a:rPr lang="es-MX" b="1" noProof="0" dirty="0" smtClean="0"/>
              <a:t>Paliativos</a:t>
            </a:r>
            <a:r>
              <a:rPr lang="es-MX" noProof="0" dirty="0" smtClean="0"/>
              <a:t> (que alivian)</a:t>
            </a:r>
          </a:p>
          <a:p>
            <a:pPr marL="176758" indent="-176758">
              <a:spcAft>
                <a:spcPts val="586"/>
              </a:spcAft>
              <a:buFont typeface="Arial" pitchFamily="34" charset="0"/>
              <a:buChar char="•"/>
            </a:pPr>
            <a:r>
              <a:rPr lang="es-MX" noProof="0" dirty="0" smtClean="0"/>
              <a:t>Evaluar</a:t>
            </a:r>
            <a:r>
              <a:rPr lang="es-MX" baseline="0" noProof="0" dirty="0" smtClean="0"/>
              <a:t> la </a:t>
            </a:r>
            <a:r>
              <a:rPr lang="es-MX" b="1" noProof="0" dirty="0" smtClean="0"/>
              <a:t>Calidad</a:t>
            </a:r>
            <a:r>
              <a:rPr lang="es-MX" noProof="0" dirty="0" smtClean="0"/>
              <a:t> del dolor: ardor, punzante, escozor, sordo, agudo,</a:t>
            </a:r>
            <a:r>
              <a:rPr lang="es-MX" baseline="0" noProof="0" dirty="0" smtClean="0"/>
              <a:t> pulsátil, fulgurante, fijo y continuo, pulsátil, hormigueo, pesadez, opresión</a:t>
            </a:r>
            <a:endParaRPr lang="es-MX" noProof="0" dirty="0" smtClean="0"/>
          </a:p>
          <a:p>
            <a:pPr marL="176758" indent="-176758">
              <a:spcAft>
                <a:spcPts val="586"/>
              </a:spcAft>
              <a:buFont typeface="Arial" pitchFamily="34" charset="0"/>
              <a:buChar char="•"/>
            </a:pPr>
            <a:r>
              <a:rPr lang="es-MX" noProof="0" dirty="0" smtClean="0"/>
              <a:t>Evaluar la </a:t>
            </a:r>
            <a:r>
              <a:rPr lang="es-MX" b="1" noProof="0" dirty="0" smtClean="0"/>
              <a:t>Región</a:t>
            </a:r>
            <a:r>
              <a:rPr lang="es-MX" noProof="0" dirty="0" smtClean="0"/>
              <a:t> (ubicación)</a:t>
            </a:r>
            <a:r>
              <a:rPr lang="es-MX" baseline="0" noProof="0" dirty="0" smtClean="0"/>
              <a:t> del dolor,</a:t>
            </a:r>
            <a:r>
              <a:rPr lang="es-MX" noProof="0" dirty="0" smtClean="0"/>
              <a:t> </a:t>
            </a:r>
            <a:r>
              <a:rPr lang="es-MX" b="1" noProof="0" dirty="0" smtClean="0"/>
              <a:t>Radiación</a:t>
            </a:r>
          </a:p>
          <a:p>
            <a:pPr marL="176758" indent="-176758">
              <a:spcAft>
                <a:spcPts val="586"/>
              </a:spcAft>
              <a:buFont typeface="Arial" pitchFamily="34" charset="0"/>
              <a:buChar char="•"/>
            </a:pPr>
            <a:r>
              <a:rPr lang="es-MX" noProof="0" dirty="0" smtClean="0"/>
              <a:t>Evaluar la </a:t>
            </a:r>
            <a:r>
              <a:rPr lang="es-MX" b="1" noProof="0" dirty="0" smtClean="0"/>
              <a:t>Severidad</a:t>
            </a:r>
            <a:r>
              <a:rPr lang="es-MX" b="1" baseline="0" noProof="0" dirty="0" smtClean="0"/>
              <a:t> </a:t>
            </a:r>
            <a:r>
              <a:rPr lang="es-MX" noProof="0" dirty="0" smtClean="0"/>
              <a:t>del dolor (utilizar una escala de intensidad del dolor)</a:t>
            </a:r>
          </a:p>
          <a:p>
            <a:pPr marL="176758" indent="-176758">
              <a:spcAft>
                <a:spcPts val="586"/>
              </a:spcAft>
              <a:buFont typeface="Arial" pitchFamily="34" charset="0"/>
              <a:buChar char="•"/>
            </a:pPr>
            <a:r>
              <a:rPr lang="es-MX" noProof="0" dirty="0" smtClean="0"/>
              <a:t>Evaluar el </a:t>
            </a:r>
            <a:r>
              <a:rPr lang="es-MX" b="1" noProof="0" dirty="0" smtClean="0"/>
              <a:t>Tiempo</a:t>
            </a:r>
            <a:r>
              <a:rPr lang="es-MX" noProof="0" dirty="0" smtClean="0"/>
              <a:t> del dolor (cuando ocurre, cuanto tiempo persiste), así como también los</a:t>
            </a:r>
            <a:r>
              <a:rPr lang="es-MX" baseline="0" noProof="0" dirty="0" smtClean="0"/>
              <a:t> </a:t>
            </a:r>
            <a:r>
              <a:rPr lang="es-MX" b="1" noProof="0" dirty="0" smtClean="0"/>
              <a:t>Tratamientos</a:t>
            </a:r>
            <a:r>
              <a:rPr lang="es-MX" noProof="0" dirty="0" smtClean="0"/>
              <a:t> </a:t>
            </a:r>
            <a:r>
              <a:rPr lang="es-MX" baseline="0" noProof="0" dirty="0" smtClean="0"/>
              <a:t> que han sido probados</a:t>
            </a:r>
            <a:endParaRPr lang="es-MX" noProof="0" dirty="0" smtClean="0"/>
          </a:p>
          <a:p>
            <a:pPr marL="353517" indent="-167455">
              <a:spcAft>
                <a:spcPts val="586"/>
              </a:spcAft>
              <a:buFont typeface="Arial" pitchFamily="34" charset="0"/>
              <a:buChar char="•"/>
            </a:pPr>
            <a:endParaRPr lang="es-MX" noProof="0" dirty="0" smtClean="0"/>
          </a:p>
          <a:p>
            <a:pPr>
              <a:spcAft>
                <a:spcPts val="586"/>
              </a:spcAft>
            </a:pPr>
            <a:r>
              <a:rPr lang="es-MX" b="1" noProof="0" dirty="0" smtClean="0"/>
              <a:t>Referencia</a:t>
            </a:r>
          </a:p>
          <a:p>
            <a:pPr lvl="0"/>
            <a:r>
              <a:rPr lang="en-CA" dirty="0" smtClean="0"/>
              <a:t>Budassi </a:t>
            </a:r>
            <a:r>
              <a:rPr lang="en-CA" dirty="0"/>
              <a:t>Sheehy S, Miller Barber J (eds). </a:t>
            </a:r>
            <a:r>
              <a:rPr lang="en-CA" i="1" dirty="0"/>
              <a:t>Emergency Nursing: Principles and Practice</a:t>
            </a:r>
            <a:r>
              <a:rPr lang="en-CA" dirty="0" smtClean="0"/>
              <a:t>.</a:t>
            </a:r>
            <a:br>
              <a:rPr lang="en-CA" dirty="0" smtClean="0"/>
            </a:br>
            <a:r>
              <a:rPr lang="en-CA" dirty="0" smtClean="0"/>
              <a:t>3rd </a:t>
            </a:r>
            <a:r>
              <a:rPr lang="en-CA" dirty="0"/>
              <a:t>ed. Mosby; St. Louis, MO: 1992.</a:t>
            </a:r>
            <a:endParaRPr lang="en-US" dirty="0"/>
          </a:p>
        </p:txBody>
      </p:sp>
      <p:sp>
        <p:nvSpPr>
          <p:cNvPr id="4"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199351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9"/>
          <p:cNvSpPr>
            <a:spLocks noGrp="1" noChangeArrowheads="1"/>
          </p:cNvSpPr>
          <p:nvPr>
            <p:ph type="sldNum" sz="quarter" idx="5"/>
          </p:nvPr>
        </p:nvSpPr>
        <p:spPr/>
        <p:txBody>
          <a:bodyPr/>
          <a:lstStyle/>
          <a:p>
            <a:r>
              <a:rPr lang="en-US" dirty="0" smtClean="0"/>
              <a:t>Slide </a:t>
            </a:r>
            <a:fld id="{06BB8017-EFA7-42B3-86F8-DC90FFF74576}" type="slidenum">
              <a:rPr lang="en-US" smtClean="0"/>
              <a:pPr/>
              <a:t>14</a:t>
            </a:fld>
            <a:endParaRPr lang="en-US" dirty="0"/>
          </a:p>
        </p:txBody>
      </p:sp>
      <p:sp>
        <p:nvSpPr>
          <p:cNvPr id="43011" name="Rectangle 3"/>
          <p:cNvSpPr>
            <a:spLocks noGrp="1" noChangeArrowheads="1"/>
          </p:cNvSpPr>
          <p:nvPr>
            <p:ph type="body" idx="1"/>
          </p:nvPr>
        </p:nvSpPr>
        <p:spPr/>
        <p:txBody>
          <a:bodyPr/>
          <a:lstStyle/>
          <a:p>
            <a:r>
              <a:rPr lang="es-MX" b="1" noProof="0" dirty="0" smtClean="0"/>
              <a:t>Notas del Ponente</a:t>
            </a:r>
          </a:p>
          <a:p>
            <a:r>
              <a:rPr lang="es-MX" noProof="0" dirty="0" smtClean="0"/>
              <a:t>El manejo óptimo del dolor agudo depende de tener medios precisos de evaluación de la severidad y la calidad del dolor. Idealmente, el método</a:t>
            </a:r>
            <a:r>
              <a:rPr lang="es-MX" baseline="0" noProof="0" dirty="0" smtClean="0"/>
              <a:t> utilizado para determinar la intensidad del dolor y las discapacidades asociadas con el dolor debe ser fácil de administrar, tener una carga baja de respondientes (la selección puede depender de las habilidades de  alfabetización, aritmética y cognitivas del paciente) y ser fácil de usar e interpretar para poder guiar mejor la selección y el ajuste del tratamiento. </a:t>
            </a:r>
            <a:endParaRPr lang="es-MX" noProof="0" dirty="0" smtClean="0"/>
          </a:p>
          <a:p>
            <a:endParaRPr lang="es-MX" noProof="0" dirty="0" smtClean="0"/>
          </a:p>
          <a:p>
            <a:r>
              <a:rPr lang="es-MX" b="1" noProof="0" dirty="0" smtClean="0"/>
              <a:t>Referencias</a:t>
            </a:r>
          </a:p>
          <a:p>
            <a:r>
              <a:rPr lang="en-US" dirty="0" smtClean="0"/>
              <a:t>Coll AM </a:t>
            </a:r>
            <a:r>
              <a:rPr lang="en-US" i="1" dirty="0" smtClean="0"/>
              <a:t>et al. </a:t>
            </a:r>
            <a:r>
              <a:rPr lang="en-US" dirty="0" smtClean="0"/>
              <a:t>Postoperative pain assessment tools in day surgery: literature review.</a:t>
            </a:r>
            <a:br>
              <a:rPr lang="en-US" dirty="0" smtClean="0"/>
            </a:br>
            <a:r>
              <a:rPr lang="en-US" i="1" dirty="0" smtClean="0"/>
              <a:t>J Adv Nursing </a:t>
            </a:r>
            <a:r>
              <a:rPr lang="en-US" dirty="0" smtClean="0"/>
              <a:t>2004; 46(2):124-33.</a:t>
            </a:r>
          </a:p>
          <a:p>
            <a:r>
              <a:rPr lang="en-US" dirty="0" smtClean="0"/>
              <a:t>Dihle A </a:t>
            </a:r>
            <a:r>
              <a:rPr lang="en-US" i="1" dirty="0" smtClean="0"/>
              <a:t>et al. </a:t>
            </a:r>
            <a:r>
              <a:rPr lang="en-US" dirty="0" smtClean="0"/>
              <a:t>Using the American Pain Society's patient outcome questionnaire to evaluate the quality of postoperative pain management in a sample of Norwegian patients. </a:t>
            </a:r>
            <a:r>
              <a:rPr lang="en-US" i="1" dirty="0" smtClean="0"/>
              <a:t>J Pain </a:t>
            </a:r>
            <a:r>
              <a:rPr lang="en-US" dirty="0" smtClean="0"/>
              <a:t>2006; 7(4):272-80. </a:t>
            </a:r>
          </a:p>
          <a:p>
            <a:r>
              <a:rPr lang="en-US" dirty="0" smtClean="0"/>
              <a:t>Keller S </a:t>
            </a:r>
            <a:r>
              <a:rPr lang="en-US" i="1" dirty="0" smtClean="0"/>
              <a:t>et al. </a:t>
            </a:r>
            <a:r>
              <a:rPr lang="en-US" dirty="0" smtClean="0"/>
              <a:t>Validity of the brief pain inventory for use in documenting the outcomes of patients with noncancer pain. </a:t>
            </a:r>
            <a:r>
              <a:rPr lang="en-US" i="1" dirty="0" smtClean="0"/>
              <a:t>Clin J Pain </a:t>
            </a:r>
            <a:r>
              <a:rPr lang="en-US" dirty="0" smtClean="0"/>
              <a:t>2004; 20(5):309-18.</a:t>
            </a:r>
          </a:p>
          <a:p>
            <a:endParaRPr lang="en-CA" dirty="0" smtClean="0"/>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39061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685800" y="4343400"/>
            <a:ext cx="5486400" cy="5613400"/>
          </a:xfrm>
        </p:spPr>
        <p:txBody>
          <a:bodyPr/>
          <a:lstStyle/>
          <a:p>
            <a:r>
              <a:rPr lang="es-MX" b="1" noProof="0" dirty="0" smtClean="0"/>
              <a:t>Notas del Ponente </a:t>
            </a:r>
          </a:p>
          <a:p>
            <a:r>
              <a:rPr lang="es-MX" noProof="0" dirty="0" smtClean="0"/>
              <a:t>Los mapas corporales ayudar a localizar el dolor.</a:t>
            </a:r>
          </a:p>
          <a:p>
            <a:r>
              <a:rPr lang="es-MX" noProof="0" dirty="0" smtClean="0"/>
              <a:t>En los casos de dolor nociceptivo de origen somático, el dolor es generalmente bien localizado en el</a:t>
            </a:r>
            <a:r>
              <a:rPr lang="es-MX" baseline="0" noProof="0" dirty="0" smtClean="0"/>
              <a:t> área lesionada. Sin embargo, en los casos de dolor neuropático, los mapas corporales pueden ser útiles para predecir la sistematización del dolor de acuerdo con los dermatomos individuales.</a:t>
            </a:r>
          </a:p>
          <a:p>
            <a:r>
              <a:rPr lang="es-MX" baseline="0" noProof="0" dirty="0" smtClean="0"/>
              <a:t>Cabe mencionar que en los casos de dolor referido, la ubicación del dolor y de la lesión o lesión nerviosa/ disfunción pueden no estar correlacionadas. </a:t>
            </a:r>
            <a:endParaRPr lang="es-MX" noProof="0" dirty="0" smtClean="0"/>
          </a:p>
          <a:p>
            <a:endParaRPr lang="es-MX" noProof="0" dirty="0" smtClean="0"/>
          </a:p>
          <a:p>
            <a:r>
              <a:rPr lang="es-MX" b="1" noProof="0" dirty="0" smtClean="0"/>
              <a:t>Referencias</a:t>
            </a:r>
          </a:p>
          <a:p>
            <a:r>
              <a:rPr lang="fr-FR" dirty="0" smtClean="0"/>
              <a:t>Gilron </a:t>
            </a:r>
            <a:r>
              <a:rPr lang="fr-FR" dirty="0"/>
              <a:t>I </a:t>
            </a:r>
            <a:r>
              <a:rPr lang="fr-FR" i="1" dirty="0"/>
              <a:t>et al. </a:t>
            </a:r>
            <a:r>
              <a:rPr lang="fr-FR" dirty="0" smtClean="0"/>
              <a:t>Ne</a:t>
            </a:r>
            <a:r>
              <a:rPr lang="en-CA" dirty="0" smtClean="0"/>
              <a:t>uropathic </a:t>
            </a:r>
            <a:r>
              <a:rPr lang="en-CA" dirty="0"/>
              <a:t>pain: a practical guide for the clinician</a:t>
            </a:r>
            <a:r>
              <a:rPr lang="en-CA" dirty="0" smtClean="0"/>
              <a:t>. </a:t>
            </a:r>
            <a:r>
              <a:rPr lang="fr-FR" i="1" dirty="0" smtClean="0"/>
              <a:t>CMAJ</a:t>
            </a:r>
            <a:r>
              <a:rPr lang="fr-FR" dirty="0" smtClean="0"/>
              <a:t> </a:t>
            </a:r>
            <a:r>
              <a:rPr lang="fr-FR" dirty="0"/>
              <a:t>2006; 175(3):</a:t>
            </a:r>
            <a:r>
              <a:rPr lang="fr-FR" dirty="0" smtClean="0"/>
              <a:t>265-75.</a:t>
            </a:r>
          </a:p>
          <a:p>
            <a:r>
              <a:rPr lang="fr-FR" dirty="0" smtClean="0"/>
              <a:t>Walk </a:t>
            </a:r>
            <a:r>
              <a:rPr lang="fr-FR" dirty="0"/>
              <a:t>D </a:t>
            </a:r>
            <a:r>
              <a:rPr lang="fr-FR" i="1" dirty="0"/>
              <a:t>et al</a:t>
            </a:r>
            <a:r>
              <a:rPr lang="fr-FR" i="1" dirty="0" smtClean="0"/>
              <a:t>. </a:t>
            </a:r>
            <a:r>
              <a:rPr lang="en-CA" dirty="0"/>
              <a:t>Quantitative sensory testing and mapping: a review of nonautomated quantitative methods for examination of the patient with neuropathic pain.</a:t>
            </a:r>
            <a:r>
              <a:rPr lang="fr-FR" dirty="0" smtClean="0"/>
              <a:t> </a:t>
            </a:r>
            <a:r>
              <a:rPr lang="fr-FR" i="1" dirty="0"/>
              <a:t>Clin J Pain </a:t>
            </a:r>
            <a:r>
              <a:rPr lang="fr-FR" dirty="0"/>
              <a:t>2009; 25(7):</a:t>
            </a:r>
            <a:r>
              <a:rPr lang="fr-FR" dirty="0" smtClean="0"/>
              <a:t>632-40</a:t>
            </a:r>
            <a:r>
              <a:rPr lang="fr-FR" dirty="0"/>
              <a:t>. </a:t>
            </a:r>
          </a:p>
        </p:txBody>
      </p:sp>
      <p:sp>
        <p:nvSpPr>
          <p:cNvPr id="3" name="Slide Image Placeholder 2"/>
          <p:cNvSpPr>
            <a:spLocks noGrp="1" noRot="1" noChangeAspect="1"/>
          </p:cNvSpPr>
          <p:nvPr>
            <p:ph type="sldImg"/>
          </p:nvPr>
        </p:nvSpPr>
        <p:spPr/>
      </p:sp>
      <p:sp>
        <p:nvSpPr>
          <p:cNvPr id="6" name="Slide Number Placeholder 3"/>
          <p:cNvSpPr>
            <a:spLocks noGrp="1"/>
          </p:cNvSpPr>
          <p:nvPr>
            <p:ph type="sldNum" sz="quarter" idx="5"/>
          </p:nvPr>
        </p:nvSpPr>
        <p:spPr>
          <a:xfrm>
            <a:off x="3884613" y="8685213"/>
            <a:ext cx="2971800" cy="457200"/>
          </a:xfrm>
        </p:spPr>
        <p:txBody>
          <a:bodyPr/>
          <a:lstStyle/>
          <a:p>
            <a:fld id="{C869435C-097B-40B4-A7F6-991F06607D84}"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2007060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9"/>
          <p:cNvSpPr>
            <a:spLocks noGrp="1" noChangeArrowheads="1"/>
          </p:cNvSpPr>
          <p:nvPr>
            <p:ph type="sldNum" sz="quarter" idx="5"/>
          </p:nvPr>
        </p:nvSpPr>
        <p:spPr/>
        <p:txBody>
          <a:bodyPr/>
          <a:lstStyle/>
          <a:p>
            <a:fld id="{9D8368D7-8F8F-4EF3-AFED-F5776CB32C0C}" type="slidenum">
              <a:rPr lang="en-US" smtClean="0">
                <a:solidFill>
                  <a:prstClr val="black"/>
                </a:solidFill>
              </a:rPr>
              <a:pPr/>
              <a:t>16</a:t>
            </a:fld>
            <a:endParaRPr lang="en-US" dirty="0">
              <a:solidFill>
                <a:prstClr val="black"/>
              </a:solidFill>
            </a:endParaRPr>
          </a:p>
        </p:txBody>
      </p:sp>
      <p:sp>
        <p:nvSpPr>
          <p:cNvPr id="45059" name="Rectangle 3"/>
          <p:cNvSpPr>
            <a:spLocks noGrp="1" noChangeArrowheads="1"/>
          </p:cNvSpPr>
          <p:nvPr>
            <p:ph type="body" idx="1"/>
          </p:nvPr>
        </p:nvSpPr>
        <p:spPr>
          <a:xfrm>
            <a:off x="685800" y="4343400"/>
            <a:ext cx="5486400" cy="3540968"/>
          </a:xfrm>
        </p:spPr>
        <p:txBody>
          <a:bodyPr/>
          <a:lstStyle/>
          <a:p>
            <a:r>
              <a:rPr lang="es-ES" b="1" noProof="0" dirty="0" smtClean="0"/>
              <a:t>Notas del Ponente</a:t>
            </a:r>
            <a:endParaRPr lang="es-ES" b="1" baseline="0" noProof="0" dirty="0" smtClean="0"/>
          </a:p>
          <a:p>
            <a:r>
              <a:rPr lang="es-ES" noProof="0" dirty="0" smtClean="0"/>
              <a:t>Se</a:t>
            </a:r>
            <a:r>
              <a:rPr lang="es-ES" baseline="0" noProof="0" dirty="0" smtClean="0"/>
              <a:t> han desarrollado varias escalas de dolor para ayudar a evaluar la intensidad del dolor, que pueden ayudar a guiar la selección y el ajuste del tratamiento.</a:t>
            </a:r>
          </a:p>
          <a:p>
            <a:r>
              <a:rPr lang="es-ES" baseline="0" noProof="0" dirty="0" smtClean="0"/>
              <a:t>Esta diapositiva muestra tres de las escalas de intensidad del dolor más comunes. La selección de cual escala utilizar depende de las habilidades de alfabetización, aritmética y cognitivas del paciente. Por ejemplo, la Escala de Dolor en la Expresión Facial más visual puede ser la más útil en niños pequeños, especialmente aquellos menores de tres años de edad, o en los pacientes de edad avanzada que sufren de deterioro cognitivo. </a:t>
            </a:r>
          </a:p>
          <a:p>
            <a:endParaRPr lang="es-ES" noProof="0" dirty="0" smtClean="0"/>
          </a:p>
          <a:p>
            <a:r>
              <a:rPr lang="es-ES" b="1" noProof="0" dirty="0" smtClean="0"/>
              <a:t>Referencias</a:t>
            </a:r>
          </a:p>
          <a:p>
            <a:r>
              <a:rPr lang="en-US" dirty="0" smtClean="0"/>
              <a:t>International Association for the Study of Pain. </a:t>
            </a:r>
            <a:r>
              <a:rPr lang="en-US" i="1" dirty="0" smtClean="0"/>
              <a:t>Faces Pain Scale – Revised. </a:t>
            </a:r>
            <a:br>
              <a:rPr lang="en-US" i="1" dirty="0" smtClean="0"/>
            </a:br>
            <a:r>
              <a:rPr lang="en-US" dirty="0" smtClean="0"/>
              <a:t>Disponible en: </a:t>
            </a:r>
            <a:r>
              <a:rPr lang="en-US" dirty="0" smtClean="0">
                <a:hlinkClick r:id="rId3"/>
              </a:rPr>
              <a:t>http://www.iasp-pain.org/Content/NavigationMenu/ GeneralResourceLinks/FacesPainScaleRevised/default.htm</a:t>
            </a:r>
            <a:r>
              <a:rPr lang="en-US" dirty="0" smtClean="0"/>
              <a:t>. Accesado: July 15, 2013. </a:t>
            </a:r>
          </a:p>
          <a:p>
            <a:r>
              <a:rPr lang="en-US" dirty="0" smtClean="0"/>
              <a:t>Iverson </a:t>
            </a:r>
            <a:r>
              <a:rPr lang="en-US" i="1" dirty="0" smtClean="0"/>
              <a:t>RE et al. </a:t>
            </a:r>
            <a:r>
              <a:rPr lang="en-CA" dirty="0"/>
              <a:t>Practice advisory on pain management and prevention of postoperative nausea and vomiting</a:t>
            </a:r>
            <a:r>
              <a:rPr lang="en-CA" dirty="0" smtClean="0"/>
              <a:t>. </a:t>
            </a:r>
            <a:r>
              <a:rPr lang="en-US" i="1" dirty="0" smtClean="0"/>
              <a:t>Plast Reconstr Surg</a:t>
            </a:r>
            <a:r>
              <a:rPr lang="en-US" dirty="0" smtClean="0"/>
              <a:t> 2006; 118(4):1060-9.</a:t>
            </a:r>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128526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F6414F-FE50-4EF3-8BDB-00D715ABF493}" type="slidenum">
              <a:rPr lang="en-US"/>
              <a:pPr fontAlgn="base">
                <a:spcBef>
                  <a:spcPct val="0"/>
                </a:spcBef>
                <a:spcAft>
                  <a:spcPct val="0"/>
                </a:spcAft>
                <a:defRPr/>
              </a:pPr>
              <a:t>17</a:t>
            </a:fld>
            <a:endParaRPr lang="en-US" dirty="0"/>
          </a:p>
        </p:txBody>
      </p:sp>
      <p:sp>
        <p:nvSpPr>
          <p:cNvPr id="4915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5"/>
          <p:cNvSpPr>
            <a:spLocks noGrp="1" noChangeArrowheads="1"/>
          </p:cNvSpPr>
          <p:nvPr>
            <p:ph type="body" idx="1"/>
          </p:nvPr>
        </p:nvSpPr>
        <p:spPr bwMode="auto">
          <a:xfrm>
            <a:off x="914400" y="4340225"/>
            <a:ext cx="5211763" cy="4111625"/>
          </a:xfrm>
          <a:noFill/>
        </p:spPr>
        <p:txBody>
          <a:bodyPr wrap="square" numCol="1" anchor="t" anchorCtr="0" compatLnSpc="1">
            <a:prstTxWarp prst="textNoShape">
              <a:avLst/>
            </a:prstTxWarp>
          </a:bodyPr>
          <a:lstStyle/>
          <a:p>
            <a:pPr eaLnBrk="1" hangingPunct="1">
              <a:spcBef>
                <a:spcPct val="0"/>
              </a:spcBef>
            </a:pPr>
            <a:r>
              <a:rPr lang="es-MX" altLang="en-US" b="1" noProof="0" dirty="0" smtClean="0"/>
              <a:t>Notas del Ponente</a:t>
            </a:r>
          </a:p>
          <a:p>
            <a:pPr marL="0" marR="0" indent="0" algn="l" defTabSz="914400" rtl="0" eaLnBrk="1" fontAlgn="auto" latinLnBrk="0" hangingPunct="1">
              <a:spcBef>
                <a:spcPct val="0"/>
              </a:spcBef>
              <a:buClrTx/>
              <a:buSzTx/>
              <a:buFontTx/>
              <a:buNone/>
              <a:tabLst/>
              <a:defRPr/>
            </a:pPr>
            <a:r>
              <a:rPr lang="es-MX" altLang="en-US" sz="1200" noProof="0" dirty="0" smtClean="0"/>
              <a:t>El cuestionario de la Sociedad Americana de Dolor fue liberado a</a:t>
            </a:r>
            <a:r>
              <a:rPr lang="es-MX" altLang="en-US" sz="1200" baseline="0" noProof="0" dirty="0" smtClean="0"/>
              <a:t> finales de 1990 y fue originalmente diseñado específicamente para dolor agudo y cáncer. Las mediciones actuales de la versión son: </a:t>
            </a:r>
          </a:p>
          <a:p>
            <a:pPr marL="228600" marR="0" indent="-228600" algn="l" defTabSz="914400" rtl="0" eaLnBrk="1" fontAlgn="auto" latinLnBrk="0" hangingPunct="1">
              <a:spcBef>
                <a:spcPct val="0"/>
              </a:spcBef>
              <a:buClrTx/>
              <a:buSzTx/>
              <a:buFontTx/>
              <a:buAutoNum type="arabicPeriod"/>
              <a:tabLst/>
              <a:defRPr/>
            </a:pPr>
            <a:r>
              <a:rPr lang="es-MX" altLang="en-US" sz="1200" baseline="0" noProof="0" dirty="0" smtClean="0"/>
              <a:t>Severidad y alivio del dolor</a:t>
            </a:r>
          </a:p>
          <a:p>
            <a:pPr marL="228600" marR="0" indent="-228600" algn="l" defTabSz="914400" rtl="0" eaLnBrk="1" fontAlgn="auto" latinLnBrk="0" hangingPunct="1">
              <a:spcBef>
                <a:spcPct val="0"/>
              </a:spcBef>
              <a:buClrTx/>
              <a:buSzTx/>
              <a:buFontTx/>
              <a:buAutoNum type="arabicPeriod"/>
              <a:tabLst/>
              <a:defRPr/>
            </a:pPr>
            <a:r>
              <a:rPr lang="es-MX" altLang="en-US" sz="1200" baseline="0" noProof="0" dirty="0" smtClean="0"/>
              <a:t>Impacto del dolor </a:t>
            </a:r>
            <a:r>
              <a:rPr lang="es-MX" altLang="en-US" dirty="0" smtClean="0"/>
              <a:t>sobre</a:t>
            </a:r>
            <a:r>
              <a:rPr lang="es-MX" altLang="en-US" sz="1200" baseline="0" noProof="0" dirty="0" smtClean="0"/>
              <a:t> la actividad, el sueño y las emociones negativas</a:t>
            </a:r>
          </a:p>
          <a:p>
            <a:pPr marL="228600" marR="0" indent="-228600" algn="l" defTabSz="914400" rtl="0" eaLnBrk="1" fontAlgn="auto" latinLnBrk="0" hangingPunct="1">
              <a:spcBef>
                <a:spcPct val="0"/>
              </a:spcBef>
              <a:buClrTx/>
              <a:buSzTx/>
              <a:buFontTx/>
              <a:buAutoNum type="arabicPeriod"/>
              <a:tabLst/>
              <a:defRPr/>
            </a:pPr>
            <a:r>
              <a:rPr lang="es-MX" altLang="en-US" sz="1200" baseline="0" noProof="0" dirty="0" smtClean="0"/>
              <a:t>Efectos colaterales del tratamiento</a:t>
            </a:r>
          </a:p>
          <a:p>
            <a:pPr marL="228600" marR="0" indent="-228600" algn="l" defTabSz="914400" rtl="0" eaLnBrk="1" fontAlgn="auto" latinLnBrk="0" hangingPunct="1">
              <a:spcBef>
                <a:spcPct val="0"/>
              </a:spcBef>
              <a:buClrTx/>
              <a:buSzTx/>
              <a:buFontTx/>
              <a:buAutoNum type="arabicPeriod"/>
              <a:tabLst/>
              <a:defRPr/>
            </a:pPr>
            <a:r>
              <a:rPr lang="es-MX" altLang="en-US" sz="1200" baseline="0" noProof="0" dirty="0" smtClean="0"/>
              <a:t>Utilidad de la información acerca del tratamiento para el dolor</a:t>
            </a:r>
          </a:p>
          <a:p>
            <a:pPr marL="228600" marR="0" indent="-228600" algn="l" defTabSz="914400" rtl="0" eaLnBrk="1" fontAlgn="auto" latinLnBrk="0" hangingPunct="1">
              <a:spcBef>
                <a:spcPct val="0"/>
              </a:spcBef>
              <a:buClrTx/>
              <a:buSzTx/>
              <a:buFontTx/>
              <a:buAutoNum type="arabicPeriod"/>
              <a:tabLst/>
              <a:defRPr/>
            </a:pPr>
            <a:r>
              <a:rPr lang="es-MX" altLang="en-US" sz="1200" baseline="0" noProof="0" dirty="0" smtClean="0"/>
              <a:t>Capacidad de participar en las decisiones del tratamiento del dolor</a:t>
            </a:r>
          </a:p>
          <a:p>
            <a:pPr marL="228600" marR="0" indent="-228600" algn="l" defTabSz="914400" rtl="0" eaLnBrk="1" fontAlgn="auto" latinLnBrk="0" hangingPunct="1">
              <a:spcBef>
                <a:spcPct val="0"/>
              </a:spcBef>
              <a:buClrTx/>
              <a:buSzTx/>
              <a:buFontTx/>
              <a:buAutoNum type="arabicPeriod"/>
              <a:tabLst/>
              <a:defRPr/>
            </a:pPr>
            <a:r>
              <a:rPr lang="es-MX" altLang="en-US" sz="1200" baseline="0" noProof="0" dirty="0" smtClean="0"/>
              <a:t>Uso de estrategias no farmacológicas</a:t>
            </a:r>
          </a:p>
          <a:p>
            <a:pPr eaLnBrk="1" hangingPunct="1">
              <a:spcBef>
                <a:spcPct val="0"/>
              </a:spcBef>
            </a:pPr>
            <a:endParaRPr lang="es-MX" altLang="en-US" b="1" noProof="0" dirty="0" smtClean="0"/>
          </a:p>
          <a:p>
            <a:pPr eaLnBrk="1" hangingPunct="1">
              <a:spcBef>
                <a:spcPct val="0"/>
              </a:spcBef>
            </a:pPr>
            <a:r>
              <a:rPr lang="es-MX" altLang="en-US" b="1" noProof="0" dirty="0" smtClean="0"/>
              <a:t>Referencia</a:t>
            </a:r>
          </a:p>
          <a:p>
            <a:pPr marL="0" marR="0" indent="0" algn="l" defTabSz="914400" rtl="0" eaLnBrk="1" fontAlgn="auto" latinLnBrk="0" hangingPunct="1">
              <a:spcBef>
                <a:spcPct val="0"/>
              </a:spcBef>
              <a:buClrTx/>
              <a:buSzTx/>
              <a:buFontTx/>
              <a:buNone/>
              <a:tabLst/>
              <a:defRPr/>
            </a:pPr>
            <a:r>
              <a:rPr lang="en-US" altLang="en-US" b="0" dirty="0" smtClean="0"/>
              <a:t>Gordon DB </a:t>
            </a:r>
            <a:r>
              <a:rPr lang="en-US" altLang="en-US" b="0" i="1" dirty="0" smtClean="0"/>
              <a:t>et al. </a:t>
            </a:r>
            <a:r>
              <a:rPr lang="en-US" altLang="en-US" b="0" dirty="0" smtClean="0"/>
              <a:t>Revised American Pain Society Patient Outcome Questionnaire (APS-POQ-R) for quality improvement of pain management in hospitalized adults: preliminary psychometric evaluation. </a:t>
            </a:r>
            <a:r>
              <a:rPr lang="en-US" altLang="en-US" b="0" i="1" dirty="0" smtClean="0"/>
              <a:t>J Pain</a:t>
            </a:r>
            <a:r>
              <a:rPr lang="en-US" altLang="en-US" b="0" dirty="0" smtClean="0"/>
              <a:t> 2010; 11(11):1172-86.</a:t>
            </a:r>
          </a:p>
        </p:txBody>
      </p:sp>
    </p:spTree>
    <p:extLst>
      <p:ext uri="{BB962C8B-B14F-4D97-AF65-F5344CB8AC3E}">
        <p14:creationId xmlns:p14="http://schemas.microsoft.com/office/powerpoint/2010/main" val="3394732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2"/>
          <p:cNvSpPr>
            <a:spLocks noGrp="1" noRot="1" noChangeAspect="1" noChangeArrowheads="1" noTextEdit="1"/>
          </p:cNvSpPr>
          <p:nvPr>
            <p:ph type="sldImg"/>
          </p:nvPr>
        </p:nvSpPr>
        <p:spPr>
          <a:ln/>
        </p:spPr>
      </p:sp>
      <p:sp>
        <p:nvSpPr>
          <p:cNvPr id="944130" name="Rectangle 3"/>
          <p:cNvSpPr>
            <a:spLocks noGrp="1" noChangeArrowheads="1"/>
          </p:cNvSpPr>
          <p:nvPr>
            <p:ph type="body" idx="1"/>
          </p:nvPr>
        </p:nvSpPr>
        <p:spPr>
          <a:noFill/>
          <a:ln/>
        </p:spPr>
        <p:txBody>
          <a:bodyPr/>
          <a:lstStyle/>
          <a:p>
            <a:pPr>
              <a:spcAft>
                <a:spcPts val="586"/>
              </a:spcAft>
            </a:pPr>
            <a:r>
              <a:rPr lang="es-MX" b="1" noProof="0" dirty="0" smtClean="0"/>
              <a:t>Notas del Ponente</a:t>
            </a:r>
          </a:p>
          <a:p>
            <a:pPr defTabSz="893094">
              <a:spcAft>
                <a:spcPts val="586"/>
              </a:spcAft>
              <a:defRPr/>
            </a:pPr>
            <a:r>
              <a:rPr lang="es-MX" b="0" noProof="0" dirty="0" smtClean="0"/>
              <a:t>Hay dos formatos del Inventario</a:t>
            </a:r>
            <a:r>
              <a:rPr lang="es-MX" b="0" baseline="0" noProof="0" dirty="0" smtClean="0"/>
              <a:t> </a:t>
            </a:r>
            <a:r>
              <a:rPr lang="es-MX" b="0" noProof="0" dirty="0" smtClean="0"/>
              <a:t> Breve</a:t>
            </a:r>
            <a:r>
              <a:rPr lang="es-MX" b="0" baseline="0" noProof="0" dirty="0" smtClean="0"/>
              <a:t> de Dolor - el formato corto lleva 5 minutos en ser completado, el formato largo lleva 10 minutos.</a:t>
            </a:r>
          </a:p>
          <a:p>
            <a:pPr defTabSz="893094">
              <a:spcAft>
                <a:spcPts val="586"/>
              </a:spcAft>
              <a:defRPr/>
            </a:pPr>
            <a:r>
              <a:rPr lang="es-MX" b="0" baseline="0" noProof="0" dirty="0" smtClean="0"/>
              <a:t>El Inventario  Breve de Dolor evalúa la severidad del dolor, el impacto del dolor </a:t>
            </a:r>
            <a:r>
              <a:rPr lang="es-MX" dirty="0" smtClean="0"/>
              <a:t>sobre</a:t>
            </a:r>
            <a:r>
              <a:rPr lang="es-MX" b="0" baseline="0" noProof="0" dirty="0" smtClean="0"/>
              <a:t> la función diaria, la ubicación del dolor, los medicamentos para el dolor y la cantidad de alivio del dolor en las últimas 24 horas o en la última semana</a:t>
            </a:r>
            <a:r>
              <a:rPr lang="es-MX" noProof="0" dirty="0" smtClean="0"/>
              <a:t>.</a:t>
            </a:r>
          </a:p>
          <a:p>
            <a:pPr defTabSz="893094">
              <a:spcAft>
                <a:spcPts val="586"/>
              </a:spcAft>
              <a:defRPr/>
            </a:pPr>
            <a:endParaRPr lang="es-MX" noProof="0" dirty="0" smtClean="0"/>
          </a:p>
          <a:p>
            <a:pPr defTabSz="893094">
              <a:spcAft>
                <a:spcPts val="586"/>
              </a:spcAft>
              <a:defRPr/>
            </a:pPr>
            <a:r>
              <a:rPr lang="es-MX" b="1" noProof="0" dirty="0" smtClean="0"/>
              <a:t>Referencia</a:t>
            </a:r>
          </a:p>
          <a:p>
            <a:pPr lvl="0">
              <a:defRPr/>
            </a:pPr>
            <a:r>
              <a:rPr lang="en-CA" dirty="0" smtClean="0"/>
              <a:t>Cleeland </a:t>
            </a:r>
            <a:r>
              <a:rPr lang="en-CA" dirty="0"/>
              <a:t>CS, Ryan KM. Pain assessment: global use of the Brief Pain Inventory. </a:t>
            </a:r>
            <a:r>
              <a:rPr lang="en-CA" dirty="0" smtClean="0"/>
              <a:t/>
            </a:r>
            <a:br>
              <a:rPr lang="en-CA" dirty="0" smtClean="0"/>
            </a:br>
            <a:r>
              <a:rPr lang="en-CA" i="1" dirty="0" smtClean="0"/>
              <a:t>Ann </a:t>
            </a:r>
            <a:r>
              <a:rPr lang="en-CA" i="1" dirty="0"/>
              <a:t>Acad Med Singapore </a:t>
            </a:r>
            <a:r>
              <a:rPr lang="en-CA" dirty="0"/>
              <a:t>1994; 23(2):129-38.</a:t>
            </a:r>
            <a:endParaRPr lang="en-US" dirty="0"/>
          </a:p>
          <a:p>
            <a:pPr defTabSz="893094">
              <a:spcAft>
                <a:spcPts val="586"/>
              </a:spcAft>
              <a:defRPr/>
            </a:pPr>
            <a:endParaRPr lang="en-CA" dirty="0" smtClean="0"/>
          </a:p>
        </p:txBody>
      </p:sp>
      <p:sp>
        <p:nvSpPr>
          <p:cNvPr id="4"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2089336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2"/>
          <p:cNvSpPr>
            <a:spLocks noGrp="1" noRot="1" noChangeAspect="1" noChangeArrowheads="1" noTextEdit="1"/>
          </p:cNvSpPr>
          <p:nvPr>
            <p:ph type="sldImg"/>
          </p:nvPr>
        </p:nvSpPr>
        <p:spPr>
          <a:ln/>
        </p:spPr>
      </p:sp>
      <p:sp>
        <p:nvSpPr>
          <p:cNvPr id="944130" name="Rectangle 3"/>
          <p:cNvSpPr>
            <a:spLocks noGrp="1" noChangeArrowheads="1"/>
          </p:cNvSpPr>
          <p:nvPr>
            <p:ph type="body" idx="1"/>
          </p:nvPr>
        </p:nvSpPr>
        <p:spPr>
          <a:noFill/>
          <a:ln/>
        </p:spPr>
        <p:txBody>
          <a:bodyPr/>
          <a:lstStyle/>
          <a:p>
            <a:pPr>
              <a:spcAft>
                <a:spcPts val="586"/>
              </a:spcAft>
            </a:pPr>
            <a:r>
              <a:rPr lang="es-MX" b="1" noProof="0" dirty="0" smtClean="0"/>
              <a:t>Notas del Ponente</a:t>
            </a:r>
          </a:p>
          <a:p>
            <a:pPr>
              <a:spcAft>
                <a:spcPts val="586"/>
              </a:spcAft>
            </a:pPr>
            <a:r>
              <a:rPr lang="es-MX" b="0" noProof="0" dirty="0" smtClean="0"/>
              <a:t>El cuestionario del Dolor de McGill incluye tres clases de palabras que describen los aspectos sensoriales, afectivos y evaluativos del dolor y una intensidad</a:t>
            </a:r>
            <a:r>
              <a:rPr lang="es-MX" b="0" baseline="0" noProof="0" dirty="0" smtClean="0"/>
              <a:t> del dolor de cinco puntos. El respondedor recibe el cuestionar con las palabras agrupadas en 20 subclases. El entrevistador luego instruye a los respondedores a escoger una palabra de cada subclase siempre y cuando una palabra dentro de esa clase se adapte a su dolor actual. Si ninguna palabra se adapta, entonces no se debe escoger ninguna palabra de esa subclase. Cada palabra dentro del índice de calificación del dolor tiene un valor asignado con base en su ubicación dentro de la subclase. </a:t>
            </a:r>
            <a:endParaRPr lang="es-MX" b="0" noProof="0" dirty="0" smtClean="0"/>
          </a:p>
          <a:p>
            <a:pPr>
              <a:spcAft>
                <a:spcPts val="586"/>
              </a:spcAft>
            </a:pPr>
            <a:endParaRPr lang="es-MX" noProof="0" dirty="0" smtClean="0"/>
          </a:p>
          <a:p>
            <a:pPr>
              <a:spcAft>
                <a:spcPts val="586"/>
              </a:spcAft>
            </a:pPr>
            <a:r>
              <a:rPr lang="es-MX" b="1" noProof="0" dirty="0" smtClean="0"/>
              <a:t>Referencia</a:t>
            </a:r>
          </a:p>
          <a:p>
            <a:pPr lvl="0"/>
            <a:r>
              <a:rPr lang="en-CA" dirty="0" smtClean="0"/>
              <a:t>Melzack </a:t>
            </a:r>
            <a:r>
              <a:rPr lang="en-CA" dirty="0"/>
              <a:t>R. The McGill Pain Questionnaire: major properties and scoring methods. </a:t>
            </a:r>
            <a:r>
              <a:rPr lang="en-CA" i="1" dirty="0"/>
              <a:t>Pain</a:t>
            </a:r>
            <a:r>
              <a:rPr lang="en-CA" dirty="0"/>
              <a:t> 1975; 1(3):277-99. </a:t>
            </a:r>
            <a:endParaRPr lang="en-US" dirty="0"/>
          </a:p>
          <a:p>
            <a:pPr>
              <a:spcAft>
                <a:spcPts val="586"/>
              </a:spcAft>
            </a:pPr>
            <a:endParaRPr lang="en-CA" dirty="0"/>
          </a:p>
          <a:p>
            <a:pPr>
              <a:spcAft>
                <a:spcPts val="586"/>
              </a:spcAft>
            </a:pPr>
            <a:endParaRPr lang="en-CA" dirty="0"/>
          </a:p>
          <a:p>
            <a:pPr>
              <a:spcAft>
                <a:spcPts val="586"/>
              </a:spcAft>
            </a:pPr>
            <a:endParaRPr lang="en-CA" b="1" dirty="0" smtClean="0"/>
          </a:p>
        </p:txBody>
      </p:sp>
      <p:sp>
        <p:nvSpPr>
          <p:cNvPr id="4"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219969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noProof="0" dirty="0" smtClean="0"/>
              <a:t>Notas del Ponente</a:t>
            </a:r>
          </a:p>
          <a:p>
            <a:r>
              <a:rPr lang="es-MX" altLang="en-US" dirty="0" smtClean="0"/>
              <a:t>Por </a:t>
            </a:r>
            <a:r>
              <a:rPr lang="es-MX" altLang="en-US" dirty="0"/>
              <a:t>favor reconozca a los miembros del comité de desarrollo.</a:t>
            </a:r>
            <a:endParaRPr lang="es-MX" altLang="en-US" noProof="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dirty="0" smtClean="0">
              <a:solidFill>
                <a:srgbClr val="000000"/>
              </a:solidFill>
              <a:latin typeface="Calibri" pitchFamily="34" charset="0"/>
            </a:endParaRPr>
          </a:p>
        </p:txBody>
      </p:sp>
    </p:spTree>
    <p:extLst>
      <p:ext uri="{BB962C8B-B14F-4D97-AF65-F5344CB8AC3E}">
        <p14:creationId xmlns:p14="http://schemas.microsoft.com/office/powerpoint/2010/main" val="148502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401948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sz="1200" kern="1200" baseline="0" noProof="0" dirty="0" smtClean="0">
                <a:solidFill>
                  <a:schemeClr val="tx1"/>
                </a:solidFill>
                <a:latin typeface="+mn-lt"/>
                <a:ea typeface="+mn-ea"/>
                <a:cs typeface="+mn-cs"/>
              </a:rPr>
              <a:t>En cualquier punto del tiempo, por lo menos 10-15% de la población mundial sufrirá un episodio de dolor de cuello. El dolor de cuello agudo es más comúnmente idiopático o atribuido a un accidente con latigazo y dura menos de 3 meses. Estos episodios pueden recurrir y si se dejan sin tratamiento pueden progresar a cronicidad. Esta diapositiva describe las recomendaciones de la exploración física de las Directrices del Grupo Australiano de Dolor Musculoesquelético Agudo para el dolor de cuello agudo.</a:t>
            </a:r>
            <a:r>
              <a:rPr lang="es-MX" sz="1200" kern="1200" baseline="30000" noProof="0" dirty="0" smtClean="0">
                <a:solidFill>
                  <a:schemeClr val="tx1"/>
                </a:solidFill>
                <a:latin typeface="+mn-lt"/>
                <a:ea typeface="+mn-ea"/>
                <a:cs typeface="+mn-cs"/>
              </a:rPr>
              <a:t>2</a:t>
            </a:r>
            <a:r>
              <a:rPr lang="es-MX" sz="1200" kern="1200" baseline="0" noProof="0" dirty="0" smtClean="0">
                <a:solidFill>
                  <a:schemeClr val="tx1"/>
                </a:solidFill>
                <a:latin typeface="+mn-lt"/>
                <a:ea typeface="+mn-ea"/>
                <a:cs typeface="+mn-cs"/>
              </a:rPr>
              <a:t> Todas las recomendaciones están basadas en evidencia nivel III. </a:t>
            </a:r>
          </a:p>
          <a:p>
            <a:endParaRPr lang="es-MX" sz="1200" b="1" kern="1200" baseline="0" noProof="0" dirty="0" smtClean="0">
              <a:latin typeface="+mn-lt"/>
              <a:ea typeface="+mn-ea"/>
              <a:cs typeface="+mn-cs"/>
            </a:endParaRPr>
          </a:p>
          <a:p>
            <a:r>
              <a:rPr lang="es-MX" sz="1200" b="1" kern="1200" baseline="0" noProof="0" dirty="0" smtClean="0">
                <a:latin typeface="+mn-lt"/>
                <a:ea typeface="+mn-ea"/>
                <a:cs typeface="+mn-cs"/>
              </a:rPr>
              <a:t>Referencias</a:t>
            </a:r>
          </a:p>
          <a:p>
            <a:pPr marL="228600" indent="-228600">
              <a:buFont typeface="+mj-lt"/>
              <a:buAutoNum type="arabicPeriod"/>
            </a:pPr>
            <a:r>
              <a:rPr lang="en-CA" sz="1200" dirty="0" smtClean="0"/>
              <a:t>Ariens GAM </a:t>
            </a:r>
            <a:r>
              <a:rPr lang="en-CA" sz="1200" i="1" dirty="0" smtClean="0"/>
              <a:t>et al. </a:t>
            </a:r>
            <a:r>
              <a:rPr lang="en-CA" sz="1200" dirty="0" smtClean="0"/>
              <a:t>In: Crombie IK (ed). </a:t>
            </a:r>
            <a:r>
              <a:rPr lang="en-CA" sz="1200" i="1" dirty="0" smtClean="0"/>
              <a:t>Epidemiology of Pain. </a:t>
            </a:r>
            <a:r>
              <a:rPr lang="en-CA" sz="1200" dirty="0" smtClean="0"/>
              <a:t>IASP Press; </a:t>
            </a:r>
            <a:br>
              <a:rPr lang="en-CA" sz="1200" dirty="0" smtClean="0"/>
            </a:br>
            <a:r>
              <a:rPr lang="en-CA" sz="1200" dirty="0" smtClean="0"/>
              <a:t>Seattle, WA: 1999.</a:t>
            </a:r>
          </a:p>
          <a:p>
            <a:pPr marL="228600" indent="-228600">
              <a:buFont typeface="+mj-lt"/>
              <a:buAutoNum type="arabicPeriod"/>
            </a:pPr>
            <a:r>
              <a:rPr lang="en-CA" sz="1200" dirty="0" smtClean="0"/>
              <a:t>Australian Acute Musculoskeletal Pain Guidelines Group. </a:t>
            </a:r>
            <a:r>
              <a:rPr lang="en-CA" sz="1200" i="1" dirty="0" smtClean="0"/>
              <a:t>Evidence-Based Management of Acute Musculoskeletal Pain. A Guide for Clinicians. </a:t>
            </a:r>
            <a:br>
              <a:rPr lang="en-CA" sz="1200" i="1" dirty="0" smtClean="0"/>
            </a:br>
            <a:r>
              <a:rPr lang="en-CA" sz="1200" dirty="0" smtClean="0"/>
              <a:t>Australian Academic Press Pty. Lts; Bowen Hills, QLD: 2004.</a:t>
            </a:r>
            <a:endParaRPr lang="en-CA" sz="120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21</a:t>
            </a:fld>
            <a:endParaRPr lang="en-CA" dirty="0"/>
          </a:p>
        </p:txBody>
      </p:sp>
    </p:spTree>
    <p:extLst>
      <p:ext uri="{BB962C8B-B14F-4D97-AF65-F5344CB8AC3E}">
        <p14:creationId xmlns:p14="http://schemas.microsoft.com/office/powerpoint/2010/main" val="205240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p>
          <a:p>
            <a:r>
              <a:rPr lang="es-MX" sz="1200" kern="1200" baseline="0" noProof="0" dirty="0" smtClean="0">
                <a:latin typeface="+mn-lt"/>
                <a:ea typeface="+mn-ea"/>
                <a:cs typeface="+mn-cs"/>
              </a:rPr>
              <a:t>A pesar de la utilidad clínica limitada, las Directrices del Grupo Australiano de Dolor Musculoesquelético no obstante, recomiendan la exploración física en los casos de dolor agudo de hombro, ya que permite la evaluación de afecciones potencialmente serias (evidencia nivel III).  </a:t>
            </a:r>
          </a:p>
          <a:p>
            <a:endParaRPr lang="es-MX" sz="1200" kern="1200" baseline="0" noProof="0" dirty="0" smtClean="0">
              <a:latin typeface="+mn-lt"/>
              <a:ea typeface="+mn-ea"/>
              <a:cs typeface="+mn-cs"/>
            </a:endParaRPr>
          </a:p>
          <a:p>
            <a:r>
              <a:rPr lang="es-MX" b="1" noProof="0" dirty="0" smtClean="0"/>
              <a:t>Referencias</a:t>
            </a:r>
          </a:p>
          <a:p>
            <a:r>
              <a:rPr lang="en-CA" sz="1200" dirty="0" smtClean="0"/>
              <a:t>Australian Acute Musculoskeletal Pain Guidelines Group. </a:t>
            </a:r>
            <a:r>
              <a:rPr lang="en-CA" sz="1200" i="1" dirty="0" smtClean="0"/>
              <a:t>Evidence-Based Management of Acute Musculoskeletal Pain. A Guide for Clinicians. </a:t>
            </a:r>
            <a:br>
              <a:rPr lang="en-CA" sz="1200" i="1" dirty="0" smtClean="0"/>
            </a:br>
            <a:r>
              <a:rPr lang="en-CA" sz="1200" dirty="0" smtClean="0"/>
              <a:t>Australian Academic Press Pty. Lts; Bowen Hills, QLD: 2004.</a:t>
            </a:r>
          </a:p>
          <a:p>
            <a:r>
              <a:rPr lang="en-CA" sz="1200" dirty="0" smtClean="0"/>
              <a:t>Woodward TW, Best TM</a:t>
            </a:r>
            <a:r>
              <a:rPr lang="en-CA" dirty="0"/>
              <a:t>. The painful shoulder: part I. Clinical evaluation</a:t>
            </a:r>
            <a:r>
              <a:rPr lang="en-CA" dirty="0" smtClean="0"/>
              <a:t>. </a:t>
            </a:r>
            <a:br>
              <a:rPr lang="en-CA" dirty="0" smtClean="0"/>
            </a:br>
            <a:r>
              <a:rPr lang="en-CA" sz="1200" i="1" dirty="0" smtClean="0"/>
              <a:t>Am Fam Physician</a:t>
            </a:r>
            <a:r>
              <a:rPr lang="en-CA" sz="1200" dirty="0" smtClean="0"/>
              <a:t> 2000; 61(10):3079-88.</a:t>
            </a:r>
          </a:p>
          <a:p>
            <a:endParaRPr lang="en-US" dirty="0" smtClean="0"/>
          </a:p>
        </p:txBody>
      </p:sp>
      <p:sp>
        <p:nvSpPr>
          <p:cNvPr id="4" name="Slide Number Placeholder 3"/>
          <p:cNvSpPr>
            <a:spLocks noGrp="1"/>
          </p:cNvSpPr>
          <p:nvPr>
            <p:ph type="sldNum" sz="quarter" idx="10"/>
          </p:nvPr>
        </p:nvSpPr>
        <p:spPr/>
        <p:txBody>
          <a:bodyPr/>
          <a:lstStyle/>
          <a:p>
            <a:fld id="{30CC17DA-21B4-4E78-AD9B-626CF448CD6A}" type="slidenum">
              <a:rPr lang="en-CA" smtClean="0"/>
              <a:pPr/>
              <a:t>22</a:t>
            </a:fld>
            <a:endParaRPr lang="en-CA" dirty="0"/>
          </a:p>
        </p:txBody>
      </p:sp>
    </p:spTree>
    <p:extLst>
      <p:ext uri="{BB962C8B-B14F-4D97-AF65-F5344CB8AC3E}">
        <p14:creationId xmlns:p14="http://schemas.microsoft.com/office/powerpoint/2010/main" val="719940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endParaRPr lang="es-MX" b="1" baseline="0" noProof="0" dirty="0" smtClean="0"/>
          </a:p>
          <a:p>
            <a:r>
              <a:rPr lang="es-MX" noProof="0" dirty="0" smtClean="0"/>
              <a:t>Es importante</a:t>
            </a:r>
            <a:r>
              <a:rPr lang="es-MX" baseline="0" noProof="0" dirty="0" smtClean="0"/>
              <a:t> para el médico distinguir entre un problema agudo y uno crónico para poder proporcionar un diagnóstico preciso. La visita clínica debe empezar con la documentación de la historia del paciente seguida de la inspección visual y la palpación. Luego, se debe evaluar el rango de movimiento y la fuerza y se debe considerar y excluir la posibilidad de que el dolor referido sea la fuente del llamado dolor de hombro. Esta diapositiva proporciona una lista de pruebas de provocación del hombro que deben ser subsecuentemente realizadas para identificar problemas específicos.  </a:t>
            </a:r>
          </a:p>
          <a:p>
            <a:endParaRPr lang="es-MX" baseline="0" noProof="0" dirty="0" smtClean="0"/>
          </a:p>
          <a:p>
            <a:r>
              <a:rPr lang="es-MX" b="1" baseline="0" noProof="0" dirty="0" smtClean="0"/>
              <a:t>Referencia</a:t>
            </a:r>
          </a:p>
          <a:p>
            <a:pPr marL="0" marR="0" indent="0" algn="l" defTabSz="914400" rtl="0" eaLnBrk="1" fontAlgn="auto" latinLnBrk="0" hangingPunct="1">
              <a:buClrTx/>
              <a:buSzTx/>
              <a:buFontTx/>
              <a:buNone/>
              <a:tabLst/>
              <a:defRPr/>
            </a:pPr>
            <a:r>
              <a:rPr lang="en-CA" baseline="0" dirty="0" smtClean="0"/>
              <a:t>Woodward TW </a:t>
            </a:r>
            <a:r>
              <a:rPr lang="en-CA" i="1" baseline="0" dirty="0" smtClean="0"/>
              <a:t>et al. </a:t>
            </a:r>
            <a:r>
              <a:rPr lang="en-CA" baseline="0" dirty="0" smtClean="0"/>
              <a:t>The painful shoulder: part I. Clinical evaluation. </a:t>
            </a:r>
            <a:br>
              <a:rPr lang="en-CA" baseline="0" dirty="0" smtClean="0"/>
            </a:br>
            <a:r>
              <a:rPr lang="en-CA" i="1" baseline="0" dirty="0" smtClean="0"/>
              <a:t>Am Fam Physician</a:t>
            </a:r>
            <a:r>
              <a:rPr lang="en-CA" baseline="0" dirty="0" smtClean="0"/>
              <a:t> 2000; 61(10):3079-88.</a:t>
            </a:r>
          </a:p>
        </p:txBody>
      </p:sp>
      <p:sp>
        <p:nvSpPr>
          <p:cNvPr id="4" name="Slide Number Placeholder 3"/>
          <p:cNvSpPr>
            <a:spLocks noGrp="1"/>
          </p:cNvSpPr>
          <p:nvPr>
            <p:ph type="sldNum" sz="quarter" idx="10"/>
          </p:nvPr>
        </p:nvSpPr>
        <p:spPr/>
        <p:txBody>
          <a:bodyPr/>
          <a:lstStyle/>
          <a:p>
            <a:fld id="{30CC17DA-21B4-4E78-AD9B-626CF448CD6A}" type="slidenum">
              <a:rPr lang="en-CA" smtClean="0"/>
              <a:pPr/>
              <a:t>23</a:t>
            </a:fld>
            <a:endParaRPr lang="en-CA" dirty="0"/>
          </a:p>
        </p:txBody>
      </p:sp>
    </p:spTree>
    <p:extLst>
      <p:ext uri="{BB962C8B-B14F-4D97-AF65-F5344CB8AC3E}">
        <p14:creationId xmlns:p14="http://schemas.microsoft.com/office/powerpoint/2010/main" val="4192723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endParaRPr lang="es-MX" b="1" baseline="0" noProof="0" dirty="0" smtClean="0"/>
          </a:p>
          <a:p>
            <a:r>
              <a:rPr lang="es-MX" noProof="0" dirty="0" smtClean="0"/>
              <a:t>Es importante</a:t>
            </a:r>
            <a:r>
              <a:rPr lang="es-MX" baseline="0" noProof="0" dirty="0" smtClean="0"/>
              <a:t> para el médico distinguir entre un problema agudo y uno crónico para poder proporcionar un diagnóstico preciso. La visita clínica debe empezar con la documentación de los</a:t>
            </a:r>
            <a:r>
              <a:rPr lang="es-MX" noProof="0" dirty="0" smtClean="0"/>
              <a:t> antecedentes </a:t>
            </a:r>
            <a:r>
              <a:rPr lang="es-MX" baseline="0" noProof="0" dirty="0" smtClean="0"/>
              <a:t>del paciente seguida de inspección visual y palpación. Luego se debe evaluar el rango de movimiento y la fuerza, y se debe considerar y excluir la posibilidad de que el dolor referido sea la fuente del llamado dolor de hombro. Esta diapositiva proporciona una lista de pruebas de provocación del hombro que deben ser subsecuentemente realizadas para identificar problemas específicos.  </a:t>
            </a:r>
          </a:p>
          <a:p>
            <a:endParaRPr lang="es-MX" noProof="0" dirty="0" smtClean="0"/>
          </a:p>
          <a:p>
            <a:r>
              <a:rPr lang="es-MX" b="1" noProof="0" dirty="0" smtClean="0"/>
              <a:t>Referencia</a:t>
            </a:r>
          </a:p>
          <a:p>
            <a:pPr>
              <a:defRPr/>
            </a:pPr>
            <a:r>
              <a:rPr lang="en-CA" dirty="0" smtClean="0"/>
              <a:t>Woodward </a:t>
            </a:r>
            <a:r>
              <a:rPr lang="en-CA" dirty="0"/>
              <a:t>TW </a:t>
            </a:r>
            <a:r>
              <a:rPr lang="en-CA" i="1" dirty="0"/>
              <a:t>et al. </a:t>
            </a:r>
            <a:r>
              <a:rPr lang="en-CA" dirty="0"/>
              <a:t>The painful shoulder: part I. Clinical evaluation. </a:t>
            </a:r>
            <a:br>
              <a:rPr lang="en-CA" dirty="0"/>
            </a:br>
            <a:r>
              <a:rPr lang="en-CA" i="1" dirty="0"/>
              <a:t>Am Fam Physician</a:t>
            </a:r>
            <a:r>
              <a:rPr lang="en-CA" dirty="0"/>
              <a:t> 2000; 61(10):3079-88.</a:t>
            </a:r>
          </a:p>
          <a:p>
            <a:pPr marL="0" marR="0" indent="0" algn="l" defTabSz="914400" rtl="0" eaLnBrk="1" fontAlgn="auto" latinLnBrk="0" hangingPunct="1">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24</a:t>
            </a:fld>
            <a:endParaRPr lang="en-CA" dirty="0"/>
          </a:p>
        </p:txBody>
      </p:sp>
    </p:spTree>
    <p:extLst>
      <p:ext uri="{BB962C8B-B14F-4D97-AF65-F5344CB8AC3E}">
        <p14:creationId xmlns:p14="http://schemas.microsoft.com/office/powerpoint/2010/main" val="66591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Espace réservé de l'image des diapositives 1"/>
          <p:cNvSpPr>
            <a:spLocks noGrp="1" noRot="1" noChangeAspect="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Espace réservé des commentaires 2"/>
          <p:cNvSpPr>
            <a:spLocks noGrp="1"/>
          </p:cNvSpPr>
          <p:nvPr>
            <p:ph type="body" idx="1"/>
          </p:nvPr>
        </p:nvSpPr>
        <p:spPr>
          <a:xfrm>
            <a:off x="686421" y="4387746"/>
            <a:ext cx="5485158" cy="4114488"/>
          </a:xfrm>
        </p:spPr>
        <p:txBody>
          <a:bodyPr lIns="89882" tIns="44942" rIns="89882" bIns="44942"/>
          <a:lstStyle/>
          <a:p>
            <a:r>
              <a:rPr lang="es-MX" b="1" u="none" noProof="0" dirty="0" smtClean="0"/>
              <a:t>Notas del Ponente</a:t>
            </a:r>
          </a:p>
          <a:p>
            <a:pPr>
              <a:buFontTx/>
              <a:buNone/>
            </a:pPr>
            <a:r>
              <a:rPr lang="es-MX" noProof="0" dirty="0" smtClean="0"/>
              <a:t>Esta diapositiva resume la sensibilidad y la especificidad de las diferentes maniobras para evaluar la integridad</a:t>
            </a:r>
            <a:r>
              <a:rPr lang="es-MX" baseline="0" noProof="0" dirty="0" smtClean="0"/>
              <a:t> del manguito rotador. Más pruebas mejoran la sensibilidad y especificidad de la exploración. Entre más pruebas realice, mejores probabilidades de éxito.</a:t>
            </a:r>
          </a:p>
          <a:p>
            <a:endParaRPr lang="es-MX" noProof="0" dirty="0" smtClean="0"/>
          </a:p>
          <a:p>
            <a:r>
              <a:rPr lang="es-MX" b="1" noProof="0" dirty="0" smtClean="0"/>
              <a:t>Referencias</a:t>
            </a:r>
          </a:p>
          <a:p>
            <a:r>
              <a:rPr lang="en-CA" dirty="0" smtClean="0"/>
              <a:t>Bergeron Y </a:t>
            </a:r>
            <a:r>
              <a:rPr lang="en-CA" i="1" dirty="0"/>
              <a:t>et al</a:t>
            </a:r>
            <a:r>
              <a:rPr lang="en-CA" dirty="0"/>
              <a:t>. </a:t>
            </a:r>
            <a:r>
              <a:rPr lang="en-CA" i="1" dirty="0"/>
              <a:t>Pathologie médicale de l’appareil locomoteur</a:t>
            </a:r>
            <a:r>
              <a:rPr lang="en-CA" dirty="0"/>
              <a:t>. 2nd ed. </a:t>
            </a:r>
            <a:r>
              <a:rPr lang="en-CA" dirty="0" smtClean="0"/>
              <a:t>Edisem </a:t>
            </a:r>
            <a:r>
              <a:rPr lang="en-CA" dirty="0"/>
              <a:t>Inc; </a:t>
            </a:r>
            <a:r>
              <a:rPr lang="en-CA" dirty="0" smtClean="0"/>
              <a:t/>
            </a:r>
            <a:br>
              <a:rPr lang="en-CA" dirty="0" smtClean="0"/>
            </a:br>
            <a:r>
              <a:rPr lang="en-CA" dirty="0" smtClean="0"/>
              <a:t>St</a:t>
            </a:r>
            <a:r>
              <a:rPr lang="en-CA" dirty="0"/>
              <a:t>. Hyacinthe, QC: </a:t>
            </a:r>
            <a:r>
              <a:rPr lang="en-CA" dirty="0" smtClean="0"/>
              <a:t>2008</a:t>
            </a:r>
            <a:r>
              <a:rPr lang="en-CA" dirty="0"/>
              <a:t>.</a:t>
            </a:r>
          </a:p>
          <a:p>
            <a:r>
              <a:rPr lang="en-CA" dirty="0" smtClean="0"/>
              <a:t>Barth JR </a:t>
            </a:r>
            <a:r>
              <a:rPr lang="en-CA" i="1" dirty="0"/>
              <a:t>et al</a:t>
            </a:r>
            <a:r>
              <a:rPr lang="en-CA" dirty="0"/>
              <a:t>. The bear-hug test: a new and sensitive test for diagnosing a subscapularis tear. </a:t>
            </a:r>
            <a:r>
              <a:rPr lang="en-CA" i="1" dirty="0"/>
              <a:t>Arthroscopy </a:t>
            </a:r>
            <a:r>
              <a:rPr lang="en-CA" dirty="0"/>
              <a:t>2006; 22(10):1076-84.</a:t>
            </a:r>
          </a:p>
          <a:p>
            <a:endParaRPr lang="en-CA" u="sng" dirty="0"/>
          </a:p>
        </p:txBody>
      </p:sp>
    </p:spTree>
    <p:extLst>
      <p:ext uri="{BB962C8B-B14F-4D97-AF65-F5344CB8AC3E}">
        <p14:creationId xmlns:p14="http://schemas.microsoft.com/office/powerpoint/2010/main" val="404448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p>
          <a:p>
            <a:r>
              <a:rPr lang="es-MX" sz="1200" kern="1200" baseline="0" noProof="0" dirty="0" smtClean="0">
                <a:latin typeface="+mn-lt"/>
                <a:ea typeface="+mn-ea"/>
                <a:cs typeface="+mn-cs"/>
              </a:rPr>
              <a:t>Las metas principales en el manejo del dolor agudo de rodilla son las siguientes:</a:t>
            </a:r>
          </a:p>
          <a:p>
            <a:r>
              <a:rPr lang="es-MX" sz="1200" kern="1200" baseline="0" noProof="0" dirty="0" smtClean="0">
                <a:latin typeface="+mn-lt"/>
                <a:ea typeface="+mn-ea"/>
                <a:cs typeface="+mn-cs"/>
              </a:rPr>
              <a:t>• Identificar causas potencialmente serias</a:t>
            </a:r>
          </a:p>
          <a:p>
            <a:r>
              <a:rPr lang="es-MX" sz="1200" kern="1200" baseline="0" noProof="0" dirty="0" smtClean="0">
                <a:latin typeface="+mn-lt"/>
                <a:ea typeface="+mn-ea"/>
                <a:cs typeface="+mn-cs"/>
              </a:rPr>
              <a:t>• Manejo oportuno y efectivo</a:t>
            </a:r>
          </a:p>
          <a:p>
            <a:endParaRPr lang="es-MX" sz="1200" kern="1200" baseline="0" noProof="0" dirty="0" smtClean="0">
              <a:latin typeface="+mn-lt"/>
              <a:ea typeface="+mn-ea"/>
              <a:cs typeface="+mn-cs"/>
            </a:endParaRPr>
          </a:p>
          <a:p>
            <a:r>
              <a:rPr lang="es-MX" sz="1200" kern="1200" baseline="0" noProof="0" dirty="0" smtClean="0">
                <a:latin typeface="+mn-lt"/>
                <a:ea typeface="+mn-ea"/>
                <a:cs typeface="+mn-cs"/>
              </a:rPr>
              <a:t>Aunque las evaluaciones físicas tienen utilidad clínica limitada, las Directrices del Grupo Australiano de Dolor Musculoesquelético Agudo recomiendan que las evaluaciones físicas sean realizadas de manera rutinaria, ya que proporcionan una ventana de oportunidad para identificar condiciones potencialmente serias que pueden ser la raíz del dolor. Además, la evidencia disponible indica que las maniobras físicas siguen siendo medios relativamente precisos para evaluar la causa del dolor de rodilla. </a:t>
            </a:r>
          </a:p>
          <a:p>
            <a:endParaRPr lang="es-MX" sz="1200" kern="1200" baseline="0" noProof="0" dirty="0" smtClean="0">
              <a:latin typeface="+mn-lt"/>
              <a:ea typeface="+mn-ea"/>
              <a:cs typeface="+mn-cs"/>
            </a:endParaRPr>
          </a:p>
          <a:p>
            <a:r>
              <a:rPr lang="es-MX" sz="1200" b="1" kern="1200" baseline="0" noProof="0" dirty="0" smtClean="0">
                <a:latin typeface="+mn-lt"/>
                <a:ea typeface="+mn-ea"/>
                <a:cs typeface="+mn-cs"/>
              </a:rPr>
              <a:t>Referencia</a:t>
            </a:r>
          </a:p>
          <a:p>
            <a:r>
              <a:rPr lang="en-CA" sz="1200" dirty="0" smtClean="0"/>
              <a:t>Australian Acute Musculoskeletal Pain Guidelines Group. </a:t>
            </a:r>
            <a:br>
              <a:rPr lang="en-CA" sz="1200" dirty="0" smtClean="0"/>
            </a:br>
            <a:r>
              <a:rPr lang="en-CA" sz="1200" i="1" dirty="0" smtClean="0"/>
              <a:t>Evidence-Based Management of Acute Musculoskeletal Pain. A Guide for Clinicians. </a:t>
            </a:r>
            <a:br>
              <a:rPr lang="en-CA" sz="1200" i="1" dirty="0" smtClean="0"/>
            </a:br>
            <a:r>
              <a:rPr lang="en-CA" sz="1200" dirty="0" smtClean="0"/>
              <a:t>Australian Academic Press Pty. Lts</a:t>
            </a:r>
            <a:r>
              <a:rPr lang="en-CA" dirty="0"/>
              <a:t>;</a:t>
            </a:r>
            <a:r>
              <a:rPr lang="en-CA" sz="1200" dirty="0" smtClean="0"/>
              <a:t> Bowen Hills. QLD: 2004.</a:t>
            </a:r>
            <a:endParaRPr lang="en-CA" sz="1200" kern="1200" baseline="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26</a:t>
            </a:fld>
            <a:endParaRPr lang="en-CA" dirty="0"/>
          </a:p>
        </p:txBody>
      </p:sp>
    </p:spTree>
    <p:extLst>
      <p:ext uri="{BB962C8B-B14F-4D97-AF65-F5344CB8AC3E}">
        <p14:creationId xmlns:p14="http://schemas.microsoft.com/office/powerpoint/2010/main" val="3159643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p>
          <a:p>
            <a:r>
              <a:rPr lang="es-MX" noProof="0" dirty="0" smtClean="0"/>
              <a:t>Tradicionalmente, las maniobras de exploración física han sido recomendadas para los pacientes con lesión aguda o subaguda de rodilla y la evidencia disponible indica que estas maniobras permanecen relativamente precisas. Esta diapositiva resume los datos de las diferentes</a:t>
            </a:r>
            <a:r>
              <a:rPr lang="es-MX" baseline="0" noProof="0" dirty="0" smtClean="0"/>
              <a:t> exploraciones físicas. </a:t>
            </a:r>
            <a:endParaRPr lang="es-MX" noProof="0" dirty="0" smtClean="0"/>
          </a:p>
          <a:p>
            <a:endParaRPr lang="es-MX" noProof="0" dirty="0" smtClean="0"/>
          </a:p>
          <a:p>
            <a:r>
              <a:rPr lang="es-MX" b="1" noProof="0" dirty="0" smtClean="0"/>
              <a:t>Referencia</a:t>
            </a:r>
          </a:p>
          <a:p>
            <a:r>
              <a:rPr lang="en-CA" sz="1200" dirty="0" smtClean="0"/>
              <a:t>Jackson JL</a:t>
            </a:r>
            <a:r>
              <a:rPr lang="en-CA" sz="1200" baseline="0" dirty="0" smtClean="0"/>
              <a:t> </a:t>
            </a:r>
            <a:r>
              <a:rPr lang="en-CA" sz="1200" i="1" baseline="0" dirty="0" smtClean="0"/>
              <a:t>et al</a:t>
            </a:r>
            <a:r>
              <a:rPr lang="en-CA" sz="1200" i="1" dirty="0" smtClean="0"/>
              <a:t>. </a:t>
            </a:r>
            <a:r>
              <a:rPr lang="en-CA" sz="1200" dirty="0" smtClean="0"/>
              <a:t>Evaluation of acute knee pain in primary care. </a:t>
            </a:r>
            <a:r>
              <a:rPr lang="en-CA" sz="1200" i="1" dirty="0" smtClean="0"/>
              <a:t>Ann Intern Med </a:t>
            </a:r>
            <a:r>
              <a:rPr lang="en-CA" sz="1200" dirty="0" smtClean="0"/>
              <a:t>2003; 139(7):575-88.</a:t>
            </a:r>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27</a:t>
            </a:fld>
            <a:endParaRPr lang="en-CA" dirty="0"/>
          </a:p>
        </p:txBody>
      </p:sp>
    </p:spTree>
    <p:extLst>
      <p:ext uri="{BB962C8B-B14F-4D97-AF65-F5344CB8AC3E}">
        <p14:creationId xmlns:p14="http://schemas.microsoft.com/office/powerpoint/2010/main" val="276346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2737506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p>
          <a:p>
            <a:pPr marL="0" marR="0" indent="0" algn="l" defTabSz="914400" rtl="0" eaLnBrk="1" fontAlgn="auto" latinLnBrk="0" hangingPunct="1">
              <a:buClrTx/>
              <a:buSzTx/>
              <a:buFontTx/>
              <a:buNone/>
              <a:tabLst/>
              <a:defRPr/>
            </a:pPr>
            <a:r>
              <a:rPr lang="es-MX" b="0" noProof="0" dirty="0" smtClean="0"/>
              <a:t>Esta diapositiva proporciona una lista de las investigaciones recomendadas por las Directrices del Grupo Australiano de Dolor Musculoesquelético</a:t>
            </a:r>
            <a:r>
              <a:rPr lang="es-MX" b="0" baseline="0" noProof="0" dirty="0" smtClean="0"/>
              <a:t> Agudo cuando están presentes afecciones serias en el dolor de cuello agudo. Cabe mencionar, esto sólo tiene la intención de ser una guía general.</a:t>
            </a:r>
            <a:endParaRPr lang="es-MX" noProof="0" dirty="0" smtClean="0"/>
          </a:p>
          <a:p>
            <a:endParaRPr lang="es-MX" b="1" noProof="0" dirty="0" smtClean="0"/>
          </a:p>
          <a:p>
            <a:r>
              <a:rPr lang="en-CA" b="1" dirty="0" smtClean="0"/>
              <a:t>Referencia</a:t>
            </a:r>
            <a:endParaRPr lang="en-US" b="1" dirty="0"/>
          </a:p>
          <a:p>
            <a:r>
              <a:rPr lang="en-CA" sz="1200" dirty="0" smtClean="0"/>
              <a:t>Australian Acute Musculoskeletal Pain Guidelines Group. </a:t>
            </a:r>
            <a:br>
              <a:rPr lang="en-CA" sz="1200" dirty="0" smtClean="0"/>
            </a:br>
            <a:r>
              <a:rPr lang="en-CA" sz="1200" i="1" dirty="0" smtClean="0"/>
              <a:t>Evidence-Based Management of Acute Musculoskeletal Pain. A Guide for Clinicians. </a:t>
            </a:r>
            <a:r>
              <a:rPr lang="en-CA" sz="1200" dirty="0" smtClean="0"/>
              <a:t>Australian Academic Press Pty. Lts; Bowen Hills, QLD: 2004.</a:t>
            </a:r>
            <a:endParaRPr lang="en-US"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29</a:t>
            </a:fld>
            <a:endParaRPr lang="en-CA" dirty="0"/>
          </a:p>
        </p:txBody>
      </p:sp>
    </p:spTree>
    <p:extLst>
      <p:ext uri="{BB962C8B-B14F-4D97-AF65-F5344CB8AC3E}">
        <p14:creationId xmlns:p14="http://schemas.microsoft.com/office/powerpoint/2010/main" val="16769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endParaRPr lang="es-MX" b="1" baseline="0" noProof="0" dirty="0" smtClean="0"/>
          </a:p>
          <a:p>
            <a:r>
              <a:rPr lang="es-MX" b="0" noProof="0" dirty="0" smtClean="0"/>
              <a:t>Las preocupaciones sobre el potencial de lesiones discapacitantes a la columna con frecuencia resultan en el uso liberal de la radiografía de la columna</a:t>
            </a:r>
            <a:r>
              <a:rPr lang="es-MX" b="0" baseline="0" noProof="0" dirty="0" smtClean="0"/>
              <a:t> cervical (columna C). Ya que más de 98% de estas radiografías resultan negativas para fractura, estos procedimientos innecesarios ultimadamente supone una carga excesiva en el equipo y los costos del cuidado de la salud.</a:t>
            </a:r>
          </a:p>
          <a:p>
            <a:r>
              <a:rPr lang="es-MX" b="0" baseline="0" noProof="0" dirty="0" smtClean="0"/>
              <a:t>La Regla Canadiense de la Columna C es un algoritmo desarrollado con las metas de promover un orden racional, puntual y eficiente de la radiografía de la columna C para pacientes alertas y estables en riesgo de lesión de cuello y reducir la variabilidad interinstitucional en la practica de ordenar radiografías de la columna C.</a:t>
            </a:r>
            <a:endParaRPr lang="es-MX" b="0" noProof="0" dirty="0" smtClean="0"/>
          </a:p>
          <a:p>
            <a:endParaRPr lang="es-MX" b="0" baseline="0" noProof="0" dirty="0" smtClean="0"/>
          </a:p>
          <a:p>
            <a:r>
              <a:rPr lang="es-MX" b="1" baseline="0" noProof="0" dirty="0" smtClean="0"/>
              <a:t>Referencia</a:t>
            </a:r>
          </a:p>
          <a:p>
            <a:pPr marL="0" marR="0" indent="0" algn="l" defTabSz="914400" rtl="0" eaLnBrk="1" fontAlgn="auto" latinLnBrk="0" hangingPunct="1">
              <a:buClrTx/>
              <a:buSzTx/>
              <a:buFontTx/>
              <a:buNone/>
              <a:tabLst/>
              <a:defRPr/>
            </a:pPr>
            <a:r>
              <a:rPr lang="en-CA" b="0" dirty="0" smtClean="0"/>
              <a:t>Stiell IG </a:t>
            </a:r>
            <a:r>
              <a:rPr lang="en-CA" b="0" i="1" dirty="0" smtClean="0"/>
              <a:t>et al.</a:t>
            </a:r>
            <a:r>
              <a:rPr lang="en-CA" b="0" i="1" baseline="0" dirty="0" smtClean="0"/>
              <a:t> </a:t>
            </a:r>
            <a:r>
              <a:rPr lang="en-CA" b="0" dirty="0" smtClean="0"/>
              <a:t>The Canadian C-spine rule for radiography in alert and stable trauma patients. </a:t>
            </a:r>
            <a:r>
              <a:rPr lang="en-CA" b="0" i="1" dirty="0" smtClean="0"/>
              <a:t>JAMA</a:t>
            </a:r>
            <a:r>
              <a:rPr lang="en-CA" b="0" dirty="0" smtClean="0"/>
              <a:t> 2001; 286(15):1841-8.</a:t>
            </a:r>
          </a:p>
        </p:txBody>
      </p:sp>
      <p:sp>
        <p:nvSpPr>
          <p:cNvPr id="4" name="Slide Number Placeholder 3"/>
          <p:cNvSpPr>
            <a:spLocks noGrp="1"/>
          </p:cNvSpPr>
          <p:nvPr>
            <p:ph type="sldNum" sz="quarter" idx="10"/>
          </p:nvPr>
        </p:nvSpPr>
        <p:spPr/>
        <p:txBody>
          <a:bodyPr/>
          <a:lstStyle/>
          <a:p>
            <a:fld id="{30CC17DA-21B4-4E78-AD9B-626CF448CD6A}" type="slidenum">
              <a:rPr lang="en-CA" smtClean="0"/>
              <a:pPr/>
              <a:t>30</a:t>
            </a:fld>
            <a:endParaRPr lang="en-CA" dirty="0"/>
          </a:p>
        </p:txBody>
      </p:sp>
    </p:spTree>
    <p:extLst>
      <p:ext uri="{BB962C8B-B14F-4D97-AF65-F5344CB8AC3E}">
        <p14:creationId xmlns:p14="http://schemas.microsoft.com/office/powerpoint/2010/main" val="2259786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defTabSz="914400" rtl="0" eaLnBrk="1" fontAlgn="auto" latinLnBrk="0" hangingPunct="1">
              <a:buClrTx/>
              <a:buSzTx/>
              <a:buFontTx/>
              <a:buNone/>
              <a:tabLst/>
              <a:defRPr/>
            </a:pPr>
            <a:r>
              <a:rPr lang="es-MX" b="1" noProof="0" dirty="0" smtClean="0"/>
              <a:t>Notas del Ponente</a:t>
            </a:r>
          </a:p>
          <a:p>
            <a:r>
              <a:rPr lang="es-MX" noProof="0" dirty="0" smtClean="0"/>
              <a:t>Esta diapositiva</a:t>
            </a:r>
            <a:r>
              <a:rPr lang="es-MX" baseline="0" noProof="0" dirty="0" smtClean="0"/>
              <a:t> lista las recomendaciones de las Directrices del Grupo Australiano de Dolor Musculoesquelético Agudo de 2004 sobre cuando las CT están indicadas con respecto al dolor de cuello agudo</a:t>
            </a:r>
            <a:r>
              <a:rPr lang="es-MX" sz="1200" baseline="0" noProof="0" dirty="0" smtClean="0"/>
              <a:t>.</a:t>
            </a:r>
          </a:p>
          <a:p>
            <a:endParaRPr lang="es-MX" sz="1200" baseline="0" noProof="0" dirty="0" smtClean="0"/>
          </a:p>
          <a:p>
            <a:r>
              <a:rPr lang="es-MX" b="1" noProof="0" dirty="0" smtClean="0"/>
              <a:t>Referencia</a:t>
            </a:r>
          </a:p>
          <a:p>
            <a:pPr>
              <a:buFont typeface="+mj-lt"/>
              <a:buNone/>
            </a:pPr>
            <a:r>
              <a:rPr lang="en-CA" sz="1200" dirty="0" smtClean="0"/>
              <a:t>Australian Acute Musculoskeletal Pain Guidelines Group. </a:t>
            </a:r>
            <a:br>
              <a:rPr lang="en-CA" sz="1200" dirty="0" smtClean="0"/>
            </a:br>
            <a:r>
              <a:rPr lang="en-CA" sz="1200" i="1" dirty="0" smtClean="0"/>
              <a:t>Evidence-Based Management of Acute Musculoskeletal Pain. A Guide for Clinicians. </a:t>
            </a:r>
            <a:r>
              <a:rPr lang="en-CA" sz="1200" dirty="0" smtClean="0"/>
              <a:t>Australian Academic Press Pty. Lts; Bowen</a:t>
            </a:r>
            <a:r>
              <a:rPr lang="en-CA" sz="1200" baseline="0" dirty="0" smtClean="0"/>
              <a:t> </a:t>
            </a:r>
            <a:r>
              <a:rPr lang="en-CA" sz="1200" dirty="0" smtClean="0"/>
              <a:t>Hills, QLD: 2004.</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0CC17DA-21B4-4E78-AD9B-626CF448CD6A}" type="slidenum">
              <a:rPr lang="en-CA" smtClean="0"/>
              <a:pPr/>
              <a:t>31</a:t>
            </a:fld>
            <a:endParaRPr lang="en-CA" dirty="0"/>
          </a:p>
        </p:txBody>
      </p:sp>
    </p:spTree>
    <p:extLst>
      <p:ext uri="{BB962C8B-B14F-4D97-AF65-F5344CB8AC3E}">
        <p14:creationId xmlns:p14="http://schemas.microsoft.com/office/powerpoint/2010/main" val="2507133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noProof="0" dirty="0" smtClean="0"/>
              <a:t>Notas del Ponente</a:t>
            </a:r>
          </a:p>
          <a:p>
            <a:pPr marL="0" marR="0" indent="0" algn="l" defTabSz="914400" rtl="0" eaLnBrk="1" fontAlgn="auto" latinLnBrk="0" hangingPunct="1">
              <a:lnSpc>
                <a:spcPct val="100000"/>
              </a:lnSpc>
              <a:spcBef>
                <a:spcPts val="0"/>
              </a:spcBef>
              <a:spcAft>
                <a:spcPts val="0"/>
              </a:spcAft>
              <a:buClrTx/>
              <a:buSzTx/>
              <a:buFontTx/>
              <a:buNone/>
              <a:tabLst/>
              <a:defRPr/>
            </a:pPr>
            <a:endParaRPr lang="es-MX"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0" noProof="0" dirty="0" smtClean="0"/>
              <a:t>Esta diapositiva, según</a:t>
            </a:r>
            <a:r>
              <a:rPr lang="es-MX" b="0" baseline="0" noProof="0" dirty="0" smtClean="0"/>
              <a:t> las Directrices del Grupo Australiano de Dolor Musculoesquelético Agudo, proporciona una lista de investigaciones apropiadas para cuando las características de las condiciones serias se presentan per se en el dolor agudo de hombro o rodilla. Cabe mencionar, esto sólo tiene el propósito de servir como guía. </a:t>
            </a:r>
          </a:p>
          <a:p>
            <a:pPr marL="0" marR="0" indent="0" algn="l" defTabSz="914400" rtl="0" eaLnBrk="1" fontAlgn="auto" latinLnBrk="0" hangingPunct="1">
              <a:lnSpc>
                <a:spcPct val="100000"/>
              </a:lnSpc>
              <a:spcBef>
                <a:spcPts val="0"/>
              </a:spcBef>
              <a:spcAft>
                <a:spcPts val="0"/>
              </a:spcAft>
              <a:buClrTx/>
              <a:buSzTx/>
              <a:buFontTx/>
              <a:buNone/>
              <a:tabLst/>
              <a:defRPr/>
            </a:pPr>
            <a:endParaRPr lang="es-MX" b="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0" baseline="0" noProof="0" dirty="0" smtClean="0"/>
              <a:t> </a:t>
            </a:r>
            <a:endParaRPr lang="es-MX" noProof="0" dirty="0" smtClean="0"/>
          </a:p>
          <a:p>
            <a:r>
              <a:rPr lang="es-MX" b="1" noProof="0" dirty="0" smtClean="0"/>
              <a:t>Referencia</a:t>
            </a:r>
          </a:p>
          <a:p>
            <a:r>
              <a:rPr lang="en-CA" sz="1200" dirty="0" smtClean="0"/>
              <a:t>Australian Acute Musculoskeletal Pain Guidelines Group. </a:t>
            </a:r>
            <a:br>
              <a:rPr lang="en-CA" sz="1200" dirty="0" smtClean="0"/>
            </a:br>
            <a:r>
              <a:rPr lang="en-CA" sz="1200" i="1" dirty="0" smtClean="0"/>
              <a:t>Evidence-Based Management of Acute Musculoskeletal Pain. A Guide for Clinicians. </a:t>
            </a:r>
            <a:r>
              <a:rPr lang="en-CA" sz="1200" dirty="0" smtClean="0"/>
              <a:t>Australian Academic Press Pty. Lts; Bowen Hills. QLD: 2004.</a:t>
            </a:r>
            <a:endParaRPr lang="en-US"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32</a:t>
            </a:fld>
            <a:endParaRPr lang="en-CA" dirty="0"/>
          </a:p>
        </p:txBody>
      </p:sp>
    </p:spTree>
    <p:extLst>
      <p:ext uri="{BB962C8B-B14F-4D97-AF65-F5344CB8AC3E}">
        <p14:creationId xmlns:p14="http://schemas.microsoft.com/office/powerpoint/2010/main" val="1139755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688632" cy="4549080"/>
          </a:xfrm>
        </p:spPr>
        <p:txBody>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s-MX" b="1" noProof="0" dirty="0" smtClean="0"/>
              <a:t>Notas del Ponente</a:t>
            </a:r>
          </a:p>
          <a:p>
            <a:pPr>
              <a:spcAft>
                <a:spcPts val="300"/>
              </a:spcAft>
            </a:pPr>
            <a:r>
              <a:rPr lang="es-MX" noProof="0" dirty="0" smtClean="0"/>
              <a:t>La gran mayoría de</a:t>
            </a:r>
            <a:r>
              <a:rPr lang="es-MX" baseline="0" noProof="0" dirty="0" smtClean="0"/>
              <a:t> las radiografías de rodilla ordenadas en los departamentos de urgencias no revelan hallazgos que indiquen pérdida significativa en términos de tiempo de espera del paciente y costos médicos y exposición innecesaria a radiación. Los siguientes escenarios colectivamente contribuyen al alto porcentaje de ordenes innecesarias de radiografía de rodilla: </a:t>
            </a:r>
            <a:endParaRPr lang="es-MX" noProof="0" dirty="0" smtClean="0"/>
          </a:p>
          <a:p>
            <a:pPr marL="228600" indent="-228600">
              <a:spcAft>
                <a:spcPts val="300"/>
              </a:spcAft>
              <a:buAutoNum type="arabicPeriod"/>
            </a:pPr>
            <a:r>
              <a:rPr lang="es-MX" baseline="0" dirty="0" smtClean="0"/>
              <a:t>En lugar de una historia completa y exploración física</a:t>
            </a:r>
          </a:p>
          <a:p>
            <a:pPr marL="228600" indent="-228600">
              <a:spcAft>
                <a:spcPts val="300"/>
              </a:spcAft>
              <a:buAutoNum type="arabicPeriod"/>
            </a:pPr>
            <a:r>
              <a:rPr lang="es-MX" baseline="0" dirty="0" smtClean="0"/>
              <a:t>Miedo de litigios médicos como resultado de un diagnóstico/ procedimiento inexacto</a:t>
            </a:r>
          </a:p>
          <a:p>
            <a:pPr marL="228600" indent="-228600">
              <a:spcAft>
                <a:spcPts val="300"/>
              </a:spcAft>
              <a:buAutoNum type="arabicPeriod"/>
            </a:pPr>
            <a:r>
              <a:rPr lang="es-MX" baseline="0" dirty="0" smtClean="0"/>
              <a:t>Cumplimiento con las expectativas y/o solicitudes del paciente. </a:t>
            </a:r>
          </a:p>
          <a:p>
            <a:pPr>
              <a:spcAft>
                <a:spcPts val="300"/>
              </a:spcAft>
              <a:buNone/>
            </a:pPr>
            <a:r>
              <a:rPr lang="es-MX" baseline="0" dirty="0" smtClean="0"/>
              <a:t>Esta diapositiva resume los matices de tres reglas de decisiones designadas para ayudar a los médicos en la decisión cuando </a:t>
            </a:r>
            <a:r>
              <a:rPr lang="es-MX" dirty="0" smtClean="0"/>
              <a:t>la historia</a:t>
            </a:r>
            <a:r>
              <a:rPr lang="es-MX" baseline="0" dirty="0" smtClean="0"/>
              <a:t> y la exploración física son suficientes para manejar a los pacientes con dolor agudo de rodilla y cuando se justifican los procedimientos de imagen. </a:t>
            </a:r>
          </a:p>
          <a:p>
            <a:pPr marL="228600" indent="-228600">
              <a:spcAft>
                <a:spcPts val="300"/>
              </a:spcAft>
              <a:buNone/>
            </a:pPr>
            <a:endParaRPr lang="es-MX" baseline="0" dirty="0" smtClean="0"/>
          </a:p>
          <a:p>
            <a:pPr marL="228600" indent="-228600">
              <a:spcAft>
                <a:spcPts val="300"/>
              </a:spcAft>
              <a:buNone/>
            </a:pPr>
            <a:r>
              <a:rPr lang="es-MX" b="1" baseline="0" dirty="0" smtClean="0"/>
              <a:t>Referencias</a:t>
            </a:r>
          </a:p>
          <a:p>
            <a:pPr>
              <a:spcAft>
                <a:spcPts val="300"/>
              </a:spcAft>
            </a:pPr>
            <a:r>
              <a:rPr lang="en-CA" sz="1200" dirty="0" smtClean="0"/>
              <a:t>Bauer SJ </a:t>
            </a:r>
            <a:r>
              <a:rPr lang="en-CA" sz="1200" i="1" dirty="0" smtClean="0"/>
              <a:t>et al.</a:t>
            </a:r>
            <a:r>
              <a:rPr lang="en-CA" sz="1200" dirty="0" smtClean="0"/>
              <a:t> A clinical decision rule in the evaluation of acute knee injuries. </a:t>
            </a:r>
            <a:br>
              <a:rPr lang="en-CA" sz="1200" dirty="0" smtClean="0"/>
            </a:br>
            <a:r>
              <a:rPr lang="en-CA" sz="1200" i="1" dirty="0" smtClean="0"/>
              <a:t>J Emerg Med </a:t>
            </a:r>
            <a:r>
              <a:rPr lang="en-CA" sz="1200" dirty="0" smtClean="0"/>
              <a:t>1995; 13(5):611-5. </a:t>
            </a:r>
          </a:p>
          <a:p>
            <a:pPr>
              <a:spcAft>
                <a:spcPts val="300"/>
              </a:spcAft>
            </a:pPr>
            <a:r>
              <a:rPr lang="en-CA" sz="1200" dirty="0" smtClean="0"/>
              <a:t>Seaberg DC </a:t>
            </a:r>
            <a:r>
              <a:rPr lang="en-CA" sz="1200" i="1" dirty="0" smtClean="0"/>
              <a:t>et al.</a:t>
            </a:r>
            <a:r>
              <a:rPr lang="en-CA" sz="1200" dirty="0" smtClean="0"/>
              <a:t> Clinical decision rule for knee radiographs. </a:t>
            </a:r>
            <a:r>
              <a:rPr lang="en-CA" sz="1200" i="1" dirty="0" smtClean="0"/>
              <a:t>Am J Emerg Med </a:t>
            </a:r>
            <a:r>
              <a:rPr lang="en-CA" sz="1200" dirty="0" smtClean="0"/>
              <a:t>1994; 12(5):541-3. </a:t>
            </a:r>
          </a:p>
          <a:p>
            <a:pPr>
              <a:spcAft>
                <a:spcPts val="300"/>
              </a:spcAft>
            </a:pPr>
            <a:r>
              <a:rPr lang="en-CA" sz="1200" dirty="0" smtClean="0"/>
              <a:t>Stiell IG </a:t>
            </a:r>
            <a:r>
              <a:rPr lang="en-CA" sz="1200" i="1" dirty="0" smtClean="0"/>
              <a:t>et al</a:t>
            </a:r>
            <a:r>
              <a:rPr lang="en-CA" sz="1200" dirty="0" smtClean="0"/>
              <a:t>. Prospective validation of a decision rule for the use of radiography in acute knee injuries. </a:t>
            </a:r>
            <a:r>
              <a:rPr lang="en-CA" sz="1200" i="1" dirty="0" smtClean="0"/>
              <a:t>JAMA</a:t>
            </a:r>
            <a:r>
              <a:rPr lang="en-CA" sz="1200" dirty="0" smtClean="0"/>
              <a:t> 1996; 275(8):611-5.</a:t>
            </a:r>
            <a:endParaRPr lang="en-CA" sz="120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33</a:t>
            </a:fld>
            <a:endParaRPr lang="en-CA" dirty="0"/>
          </a:p>
        </p:txBody>
      </p:sp>
    </p:spTree>
    <p:extLst>
      <p:ext uri="{BB962C8B-B14F-4D97-AF65-F5344CB8AC3E}">
        <p14:creationId xmlns:p14="http://schemas.microsoft.com/office/powerpoint/2010/main" val="3820590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p>
          <a:p>
            <a:r>
              <a:rPr lang="es-MX" sz="1200" kern="1200" baseline="0" noProof="0" dirty="0" smtClean="0">
                <a:latin typeface="+mn-lt"/>
                <a:ea typeface="+mn-ea"/>
                <a:cs typeface="+mn-cs"/>
              </a:rPr>
              <a:t>Debido a que la cirugía no tiene una ventaja aparente en el manejo del dolor de rodilla, un componente crítico del manejo del dolor de rodilla es la identificación de las causas potencialmente serias.</a:t>
            </a:r>
          </a:p>
          <a:p>
            <a:r>
              <a:rPr lang="es-MX" sz="1200" kern="1200" baseline="0" noProof="0" dirty="0" smtClean="0">
                <a:latin typeface="+mn-lt"/>
                <a:ea typeface="+mn-ea"/>
                <a:cs typeface="+mn-cs"/>
              </a:rPr>
              <a:t>Dos de las cuatro investigaciones auxiliares recomendadas en las Directrices del Grupo Australiano de Dolor Musculoesquelético Agudo de 2004 para dolor de rodilla son:</a:t>
            </a:r>
          </a:p>
          <a:p>
            <a:r>
              <a:rPr lang="es-MX" sz="1200" kern="1200" baseline="0" noProof="0" dirty="0" smtClean="0">
                <a:latin typeface="+mn-lt"/>
                <a:ea typeface="+mn-ea"/>
                <a:cs typeface="+mn-cs"/>
              </a:rPr>
              <a:t>1. CT: cuando hay una  sospecha de fractura en presencia de una radiografía simple normal (consenso)</a:t>
            </a:r>
          </a:p>
          <a:p>
            <a:r>
              <a:rPr lang="es-MX" sz="1200" kern="1200" baseline="0" noProof="0" dirty="0" smtClean="0">
                <a:latin typeface="+mn-lt"/>
                <a:ea typeface="+mn-ea"/>
                <a:cs typeface="+mn-cs"/>
              </a:rPr>
              <a:t>2. Ultrasonido: cuando hay hinchazón o potencial ruptura de las estructuras de la rodilla anterior (Nivel IV).</a:t>
            </a:r>
          </a:p>
          <a:p>
            <a:pPr marL="228600" indent="-228600">
              <a:buFont typeface="+mj-lt"/>
              <a:buAutoNum type="arabicPeriod"/>
            </a:pPr>
            <a:endParaRPr lang="es-MX" sz="1200" kern="1200" baseline="0" noProof="0" dirty="0" smtClean="0">
              <a:latin typeface="+mn-lt"/>
              <a:ea typeface="+mn-ea"/>
              <a:cs typeface="+mn-cs"/>
            </a:endParaRPr>
          </a:p>
          <a:p>
            <a:r>
              <a:rPr lang="es-MX" b="1" noProof="0" dirty="0" smtClean="0"/>
              <a:t>Referencia</a:t>
            </a:r>
          </a:p>
          <a:p>
            <a:r>
              <a:rPr lang="en-CA" sz="1200" dirty="0" smtClean="0"/>
              <a:t>Australian Acute Musculoskeletal Pain Guidelines Group. </a:t>
            </a:r>
            <a:br>
              <a:rPr lang="en-CA" sz="1200" dirty="0" smtClean="0"/>
            </a:br>
            <a:r>
              <a:rPr lang="en-CA" sz="1200" i="1" dirty="0" smtClean="0"/>
              <a:t>Evidence-Based Management of Acute Musculoskeletal Pain. A Guide for Clinicians. </a:t>
            </a:r>
            <a:r>
              <a:rPr lang="en-CA" sz="1200" dirty="0" smtClean="0"/>
              <a:t>Australian Academic Press Pty. Lts; Bowen Hills, QLD: 2004.</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34</a:t>
            </a:fld>
            <a:endParaRPr lang="en-CA" dirty="0"/>
          </a:p>
        </p:txBody>
      </p:sp>
    </p:spTree>
    <p:extLst>
      <p:ext uri="{BB962C8B-B14F-4D97-AF65-F5344CB8AC3E}">
        <p14:creationId xmlns:p14="http://schemas.microsoft.com/office/powerpoint/2010/main" val="2036323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35</a:t>
            </a:fld>
            <a:endParaRPr lang="en-CA" dirty="0">
              <a:solidFill>
                <a:prstClr val="black"/>
              </a:solidFill>
            </a:endParaRPr>
          </a:p>
        </p:txBody>
      </p:sp>
    </p:spTree>
    <p:extLst>
      <p:ext uri="{BB962C8B-B14F-4D97-AF65-F5344CB8AC3E}">
        <p14:creationId xmlns:p14="http://schemas.microsoft.com/office/powerpoint/2010/main" val="2489467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p>
          <a:p>
            <a:pPr>
              <a:defRPr/>
            </a:pPr>
            <a:r>
              <a:rPr lang="es-MX" noProof="0" dirty="0" smtClean="0"/>
              <a:t>El dolor de rodilla puede surgir por múltiples causas. Aunque el diagnóstico preciso de la causa subyacente puede ser desafiante, la edad y estilo</a:t>
            </a:r>
            <a:r>
              <a:rPr lang="es-MX" baseline="0" noProof="0" dirty="0" smtClean="0"/>
              <a:t> de vida del paciente, y el lugar anatómico del dolor pueden revelar claves importantes para auxiliar en el diagnóstico. Las niñas adolescentes y las mujeres jóvenes son </a:t>
            </a:r>
            <a:r>
              <a:rPr lang="es-MX" dirty="0"/>
              <a:t>más propensas </a:t>
            </a:r>
            <a:r>
              <a:rPr lang="es-MX" dirty="0" smtClean="0"/>
              <a:t>a presentar </a:t>
            </a:r>
            <a:r>
              <a:rPr lang="es-MX" dirty="0"/>
              <a:t>problemas de </a:t>
            </a:r>
            <a:r>
              <a:rPr lang="es-MX" dirty="0" smtClean="0"/>
              <a:t>rótula, </a:t>
            </a:r>
            <a:r>
              <a:rPr lang="es-MX" baseline="0" noProof="0" dirty="0" smtClean="0"/>
              <a:t>mientras que los hombres adolescentes y hombres jóvenes tienden a reportar problemas en el mecanismo extensor de la rodilla y tendinitis rotuliana.  Mientras que la artritis septicémica no distingue entre edades, la artropatía inflamatoria inducida por cristales es más probable que se encuentre en adultos. La osteoartritis de la articulación de la rodilla es común en pacientes adultos. Los individuos que están fìsicamente activos con frecuencia exhiben esguinces del ligamento y lesiones por uso excesivo. El traumatismo a la rodilla puede resultar en hinchazón de la articulación y hemartrosis. En ocasiones, el dolor de rodilla puede ser erróneamente debido a dolor referido de la articulación de la cadera.</a:t>
            </a:r>
          </a:p>
          <a:p>
            <a:pPr>
              <a:defRPr/>
            </a:pPr>
            <a:r>
              <a:rPr lang="es-MX" baseline="0" noProof="0" dirty="0" smtClean="0"/>
              <a:t>Esta diapositiva muestra el diagnóstico diferencial del dolor de rodilla por lugar anatómico. </a:t>
            </a:r>
            <a:endParaRPr lang="es-MX" noProof="0" dirty="0" smtClean="0"/>
          </a:p>
          <a:p>
            <a:endParaRPr lang="es-MX" dirty="0" smtClean="0"/>
          </a:p>
          <a:p>
            <a:r>
              <a:rPr lang="es-MX" b="1" dirty="0" smtClean="0"/>
              <a:t>Referencia</a:t>
            </a:r>
          </a:p>
          <a:p>
            <a:pPr marL="0" marR="0" indent="0" algn="l" defTabSz="914400" rtl="0" eaLnBrk="1" fontAlgn="auto" latinLnBrk="0" hangingPunct="1">
              <a:buClrTx/>
              <a:buSzTx/>
              <a:buFontTx/>
              <a:buNone/>
              <a:tabLst/>
              <a:defRPr/>
            </a:pPr>
            <a:r>
              <a:rPr lang="en-US" dirty="0" smtClean="0"/>
              <a:t>Calmbach WL</a:t>
            </a:r>
            <a:r>
              <a:rPr lang="en-US" baseline="0" dirty="0" smtClean="0"/>
              <a:t> </a:t>
            </a:r>
            <a:r>
              <a:rPr lang="en-US" i="1" baseline="0" dirty="0" smtClean="0"/>
              <a:t>et al. </a:t>
            </a:r>
            <a:r>
              <a:rPr lang="en-US" dirty="0" smtClean="0"/>
              <a:t>Evaluation of patients presenting with knee pain: part II. Differential diagnosis. </a:t>
            </a:r>
            <a:r>
              <a:rPr lang="en-US" i="1" dirty="0" smtClean="0"/>
              <a:t>Am Fam Physician </a:t>
            </a:r>
            <a:r>
              <a:rPr lang="en-US" dirty="0" smtClean="0"/>
              <a:t>2003; 68(5):917-22.</a:t>
            </a:r>
          </a:p>
        </p:txBody>
      </p:sp>
      <p:sp>
        <p:nvSpPr>
          <p:cNvPr id="4" name="Slide Number Placeholder 3"/>
          <p:cNvSpPr>
            <a:spLocks noGrp="1"/>
          </p:cNvSpPr>
          <p:nvPr>
            <p:ph type="sldNum" sz="quarter" idx="10"/>
          </p:nvPr>
        </p:nvSpPr>
        <p:spPr/>
        <p:txBody>
          <a:bodyPr/>
          <a:lstStyle/>
          <a:p>
            <a:fld id="{30CC17DA-21B4-4E78-AD9B-626CF448CD6A}" type="slidenum">
              <a:rPr lang="en-CA" smtClean="0"/>
              <a:pPr/>
              <a:t>36</a:t>
            </a:fld>
            <a:endParaRPr lang="en-CA" dirty="0"/>
          </a:p>
        </p:txBody>
      </p:sp>
    </p:spTree>
    <p:extLst>
      <p:ext uri="{BB962C8B-B14F-4D97-AF65-F5344CB8AC3E}">
        <p14:creationId xmlns:p14="http://schemas.microsoft.com/office/powerpoint/2010/main" val="2210247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s-MX" b="1" noProof="0" dirty="0" smtClean="0"/>
              <a:t>Notas del Ponente</a:t>
            </a:r>
            <a:endParaRPr lang="es-MX" b="1" baseline="0" noProof="0" dirty="0" smtClean="0"/>
          </a:p>
          <a:p>
            <a:r>
              <a:rPr lang="es-MX" noProof="0" dirty="0" smtClean="0"/>
              <a:t>Es importante que en la visita inicial se registre la historia completa del paciente y se</a:t>
            </a:r>
            <a:r>
              <a:rPr lang="es-MX" baseline="0" noProof="0" dirty="0" smtClean="0"/>
              <a:t> realice una exploración física exhaustiva.</a:t>
            </a:r>
          </a:p>
          <a:p>
            <a:r>
              <a:rPr lang="es-MX" baseline="0" noProof="0" dirty="0" smtClean="0"/>
              <a:t>Esta diapositiva lista como los hallazgos específicos pueden ser indicativos diagnósticos de problemas específicos. </a:t>
            </a:r>
            <a:endParaRPr lang="es-MX" noProof="0" dirty="0" smtClean="0"/>
          </a:p>
          <a:p>
            <a:endParaRPr lang="es-MX" noProof="0" dirty="0" smtClean="0"/>
          </a:p>
          <a:p>
            <a:r>
              <a:rPr lang="es-MX" b="1" noProof="0" dirty="0" smtClean="0"/>
              <a:t>Referencia</a:t>
            </a:r>
          </a:p>
          <a:p>
            <a:pPr marL="0" marR="0" indent="0" algn="l" defTabSz="914400" rtl="0" eaLnBrk="1" fontAlgn="auto" latinLnBrk="0" hangingPunct="1">
              <a:buClrTx/>
              <a:buSzTx/>
              <a:buFontTx/>
              <a:buNone/>
              <a:tabLst/>
              <a:defRPr/>
            </a:pPr>
            <a:r>
              <a:rPr lang="en-CA" dirty="0" smtClean="0"/>
              <a:t>Woodward TW</a:t>
            </a:r>
            <a:r>
              <a:rPr lang="en-CA" baseline="0" dirty="0" smtClean="0"/>
              <a:t> </a:t>
            </a:r>
            <a:r>
              <a:rPr lang="en-CA" i="1" baseline="0" dirty="0" smtClean="0"/>
              <a:t>et al</a:t>
            </a:r>
            <a:r>
              <a:rPr lang="en-CA" i="1" dirty="0" smtClean="0"/>
              <a:t>. </a:t>
            </a:r>
            <a:r>
              <a:rPr lang="en-CA" dirty="0" smtClean="0"/>
              <a:t>The painful shoulder: part I. Clinical evaluation. </a:t>
            </a:r>
            <a:br>
              <a:rPr lang="en-CA" dirty="0" smtClean="0"/>
            </a:br>
            <a:r>
              <a:rPr lang="en-CA" i="1" dirty="0" smtClean="0"/>
              <a:t>Am Fam Physician</a:t>
            </a:r>
            <a:r>
              <a:rPr lang="en-CA" dirty="0" smtClean="0"/>
              <a:t> 2000; 61(10):3079-88.</a:t>
            </a:r>
          </a:p>
        </p:txBody>
      </p:sp>
      <p:sp>
        <p:nvSpPr>
          <p:cNvPr id="4" name="Slide Number Placeholder 3"/>
          <p:cNvSpPr>
            <a:spLocks noGrp="1"/>
          </p:cNvSpPr>
          <p:nvPr>
            <p:ph type="sldNum" sz="quarter" idx="10"/>
          </p:nvPr>
        </p:nvSpPr>
        <p:spPr/>
        <p:txBody>
          <a:bodyPr/>
          <a:lstStyle/>
          <a:p>
            <a:fld id="{30CC17DA-21B4-4E78-AD9B-626CF448CD6A}" type="slidenum">
              <a:rPr lang="en-CA" smtClean="0"/>
              <a:pPr/>
              <a:t>37</a:t>
            </a:fld>
            <a:endParaRPr lang="en-CA" dirty="0"/>
          </a:p>
        </p:txBody>
      </p:sp>
    </p:spTree>
    <p:extLst>
      <p:ext uri="{BB962C8B-B14F-4D97-AF65-F5344CB8AC3E}">
        <p14:creationId xmlns:p14="http://schemas.microsoft.com/office/powerpoint/2010/main" val="4125091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noProof="0" dirty="0" smtClean="0"/>
              <a:t>También es importante buscar signos</a:t>
            </a:r>
            <a:r>
              <a:rPr lang="es-MX" baseline="0" noProof="0" dirty="0" smtClean="0"/>
              <a:t> de alerta indicativos de una afección subyacente seria en </a:t>
            </a:r>
            <a:r>
              <a:rPr lang="es-MX" noProof="0" dirty="0" smtClean="0"/>
              <a:t>los pacientes que se presentan con dolor. Dependiendo</a:t>
            </a:r>
            <a:r>
              <a:rPr lang="es-MX" baseline="0" noProof="0" dirty="0" smtClean="0"/>
              <a:t> de la afección presuntiva, los médicos deben iniciar las investigaciones apropiadas o referir al paciente a un especialista</a:t>
            </a:r>
            <a:r>
              <a:rPr lang="es-MX" noProof="0" dirty="0" smtClean="0"/>
              <a:t>.</a:t>
            </a:r>
          </a:p>
          <a:p>
            <a:endParaRPr lang="es-MX" noProof="0" dirty="0" smtClean="0"/>
          </a:p>
          <a:p>
            <a:r>
              <a:rPr lang="es-MX" b="1" noProof="0" dirty="0" smtClean="0"/>
              <a:t>Referencia</a:t>
            </a:r>
          </a:p>
          <a:p>
            <a:r>
              <a:rPr lang="en-CA" dirty="0" smtClean="0"/>
              <a:t>Littlejohn </a:t>
            </a:r>
            <a:r>
              <a:rPr lang="en-CA" dirty="0"/>
              <a:t>GO. Musculoskeletal pain</a:t>
            </a:r>
            <a:r>
              <a:rPr lang="en-CA" i="1" dirty="0"/>
              <a:t>.  J R Coll Physicians Edinb </a:t>
            </a:r>
            <a:r>
              <a:rPr lang="en-CA" dirty="0"/>
              <a:t>2005; 35(4):340-4.</a:t>
            </a:r>
          </a:p>
          <a:p>
            <a:endParaRPr lang="en-CA" dirty="0"/>
          </a:p>
        </p:txBody>
      </p:sp>
      <p:sp>
        <p:nvSpPr>
          <p:cNvPr id="4" name="Slide Number Placeholder 3"/>
          <p:cNvSpPr>
            <a:spLocks noGrp="1"/>
          </p:cNvSpPr>
          <p:nvPr>
            <p:ph type="sldNum" sz="quarter" idx="10"/>
          </p:nvPr>
        </p:nvSpPr>
        <p:spPr/>
        <p:txBody>
          <a:bodyPr/>
          <a:lstStyle/>
          <a:p>
            <a:fld id="{0DD54537-AD8B-40F0-ABB3-413710000A11}" type="slidenum">
              <a:rPr lang="en-CA" smtClean="0">
                <a:solidFill>
                  <a:prstClr val="black"/>
                </a:solidFill>
              </a:rPr>
              <a:pPr/>
              <a:t>38</a:t>
            </a:fld>
            <a:endParaRPr lang="en-CA" dirty="0">
              <a:solidFill>
                <a:prstClr val="black"/>
              </a:solidFill>
            </a:endParaRPr>
          </a:p>
        </p:txBody>
      </p:sp>
    </p:spTree>
    <p:extLst>
      <p:ext uri="{BB962C8B-B14F-4D97-AF65-F5344CB8AC3E}">
        <p14:creationId xmlns:p14="http://schemas.microsoft.com/office/powerpoint/2010/main" val="4035342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noProof="0" dirty="0" smtClean="0"/>
              <a:t>Notas del Ponente</a:t>
            </a:r>
          </a:p>
          <a:p>
            <a:pPr marL="0" marR="0" indent="0" algn="l" defTabSz="914400" rtl="0" eaLnBrk="1" fontAlgn="auto" latinLnBrk="0" hangingPunct="1">
              <a:lnSpc>
                <a:spcPct val="100000"/>
              </a:lnSpc>
              <a:spcBef>
                <a:spcPts val="0"/>
              </a:spcBef>
              <a:spcAft>
                <a:spcPts val="0"/>
              </a:spcAft>
              <a:buClrTx/>
              <a:buSzTx/>
              <a:buFontTx/>
              <a:buNone/>
              <a:tabLst/>
              <a:defRPr/>
            </a:pPr>
            <a:endParaRPr lang="es-MX" b="1" noProof="0" dirty="0" smtClean="0"/>
          </a:p>
          <a:p>
            <a:r>
              <a:rPr lang="es-MX" sz="1200" kern="1200" baseline="0" noProof="0" dirty="0" smtClean="0">
                <a:latin typeface="+mn-lt"/>
                <a:ea typeface="+mn-ea"/>
                <a:cs typeface="+mn-cs"/>
              </a:rPr>
              <a:t>Los ‘signos de alerta’ representan los hallazgos clínicos que pueden  alertar sobre la presencia de afecciones o enfermedades serias, pero relativamente comunes, que requieren una evaluación urgente (por ejemplo, tumores, infección, fracturas y daño neurológico). La búsqueda de afecciones serias debe ser realizada y revisada de rutina como parte de la historia y la exploración física. Según las Directrices del Grupo Australiano de Dolor Musculoesquelético Agudo, esta diapositiva resume las características de alerta de las afecciones serias asociadas con dolor agudo de cuello, hombro y rodilla. </a:t>
            </a:r>
          </a:p>
          <a:p>
            <a:endParaRPr lang="es-MX" sz="1200" kern="1200" baseline="0" noProof="0" dirty="0" smtClean="0">
              <a:latin typeface="+mn-lt"/>
              <a:ea typeface="+mn-ea"/>
              <a:cs typeface="+mn-cs"/>
            </a:endParaRPr>
          </a:p>
          <a:p>
            <a:r>
              <a:rPr lang="es-MX" b="1" noProof="0" dirty="0" smtClean="0"/>
              <a:t>Referencia</a:t>
            </a:r>
          </a:p>
          <a:p>
            <a:r>
              <a:rPr lang="en-CA" sz="1200" dirty="0" smtClean="0"/>
              <a:t>Australian Acute Musculoskeletal Pain Guidelines Group. </a:t>
            </a:r>
            <a:br>
              <a:rPr lang="en-CA" sz="1200" dirty="0" smtClean="0"/>
            </a:br>
            <a:r>
              <a:rPr lang="en-CA" sz="1200" i="1" dirty="0" smtClean="0"/>
              <a:t>Evidence-Based Management of Acute Musculoskeletal Pain. A Guide for Clinicians. </a:t>
            </a:r>
            <a:r>
              <a:rPr lang="en-CA" sz="1200" dirty="0" smtClean="0"/>
              <a:t>Australian Academic Press Pty. Lts; Bowen Hills, QLD: 2004.</a:t>
            </a:r>
            <a:endParaRPr lang="en-US"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39</a:t>
            </a:fld>
            <a:endParaRPr lang="en-CA" dirty="0"/>
          </a:p>
        </p:txBody>
      </p:sp>
    </p:spTree>
    <p:extLst>
      <p:ext uri="{BB962C8B-B14F-4D97-AF65-F5344CB8AC3E}">
        <p14:creationId xmlns:p14="http://schemas.microsoft.com/office/powerpoint/2010/main" val="100227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3183910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defRPr/>
            </a:pPr>
            <a:r>
              <a:rPr lang="es-MX" b="1" dirty="0" smtClean="0"/>
              <a:t>Notas del Ponente</a:t>
            </a:r>
          </a:p>
          <a:p>
            <a:pPr marL="0" marR="0" indent="0" algn="l" defTabSz="914400" rtl="0" eaLnBrk="1" fontAlgn="auto" latinLnBrk="0" hangingPunct="1">
              <a:lnSpc>
                <a:spcPct val="100000"/>
              </a:lnSpc>
              <a:spcBef>
                <a:spcPts val="0"/>
              </a:spcBef>
              <a:spcAft>
                <a:spcPts val="600"/>
              </a:spcAft>
              <a:buClrTx/>
              <a:buSzTx/>
              <a:buFontTx/>
              <a:buNone/>
              <a:tabLst/>
              <a:defRPr/>
            </a:pPr>
            <a:r>
              <a:rPr lang="es-MX" sz="1200" kern="1200" baseline="0" noProof="0" dirty="0" smtClean="0">
                <a:latin typeface="+mn-lt"/>
                <a:ea typeface="+mn-ea"/>
                <a:cs typeface="+mn-cs"/>
              </a:rPr>
              <a:t>Los ‘signos de alerta’ representan los hallazgos clínicos que pueden  alertar sobre la presencia de afecciones o enfermedades serias, pero relativamente comunes, que requieren una evaluación urgente (por ejemplo, tumores, infección, fracturas y daño neurológico). La búsqueda de afecciones serias debe ser realizada y revisada de rutina como parte de la historia y la exploración física. Según las Directrices del Grupo Australiano de Dolor Musculoesquelético Agudo, esta diapositiva resume las características de alerta de las afecciones serias asociadas con dolor agudo de cuello, hombro y rodilla. </a:t>
            </a:r>
          </a:p>
          <a:p>
            <a:endParaRPr lang="es-MX" dirty="0" smtClean="0"/>
          </a:p>
          <a:p>
            <a:r>
              <a:rPr lang="es-MX" b="1" dirty="0" smtClean="0"/>
              <a:t>Referencia</a:t>
            </a:r>
          </a:p>
          <a:p>
            <a:r>
              <a:rPr lang="en-CA" dirty="0" smtClean="0"/>
              <a:t>Australian </a:t>
            </a:r>
            <a:r>
              <a:rPr lang="en-CA" dirty="0"/>
              <a:t>Acute Musculoskeletal Pain Guidelines Group. </a:t>
            </a:r>
            <a:br>
              <a:rPr lang="en-CA" dirty="0"/>
            </a:br>
            <a:r>
              <a:rPr lang="en-CA" i="1" dirty="0"/>
              <a:t>Evidence-Based Management of Acute Musculoskeletal Pain. A Guide for Clinicians. </a:t>
            </a:r>
            <a:r>
              <a:rPr lang="en-CA" dirty="0"/>
              <a:t>Australian Academic Press Pty. Lts; Bowen Hills, QLD: 2004.</a:t>
            </a:r>
            <a:endParaRPr lang="en-US" dirty="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solidFill>
                  <a:prstClr val="black"/>
                </a:solidFill>
              </a:rPr>
              <a:pPr/>
              <a:t>40</a:t>
            </a:fld>
            <a:endParaRPr lang="en-CA" dirty="0">
              <a:solidFill>
                <a:prstClr val="black"/>
              </a:solidFill>
            </a:endParaRPr>
          </a:p>
        </p:txBody>
      </p:sp>
    </p:spTree>
    <p:extLst>
      <p:ext uri="{BB962C8B-B14F-4D97-AF65-F5344CB8AC3E}">
        <p14:creationId xmlns:p14="http://schemas.microsoft.com/office/powerpoint/2010/main" val="3714245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41</a:t>
            </a:fld>
            <a:endParaRPr lang="en-CA" dirty="0">
              <a:solidFill>
                <a:prstClr val="black"/>
              </a:solidFill>
            </a:endParaRPr>
          </a:p>
        </p:txBody>
      </p:sp>
    </p:spTree>
    <p:extLst>
      <p:ext uri="{BB962C8B-B14F-4D97-AF65-F5344CB8AC3E}">
        <p14:creationId xmlns:p14="http://schemas.microsoft.com/office/powerpoint/2010/main" val="2854577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s-MX" b="1" noProof="0" dirty="0" smtClean="0"/>
              <a:t>Notas del Ponente</a:t>
            </a:r>
          </a:p>
          <a:p>
            <a:r>
              <a:rPr lang="es-MX" noProof="0" dirty="0" smtClean="0"/>
              <a:t>Esta diapositiva puede ser utilizada para resumir los mensajes claves de esta sección.</a:t>
            </a:r>
            <a:r>
              <a:rPr lang="es-MX" baseline="0" noProof="0" dirty="0" smtClean="0"/>
              <a:t> </a:t>
            </a:r>
            <a:endParaRPr lang="es-MX" noProof="0"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25173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155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lstStyle/>
          <a:p>
            <a:r>
              <a:rPr lang="es-MX" b="1" noProof="0" dirty="0" smtClean="0"/>
              <a:t>Notas del Ponente</a:t>
            </a:r>
          </a:p>
          <a:p>
            <a:r>
              <a:rPr lang="es-MX" b="0" noProof="0" dirty="0" smtClean="0"/>
              <a:t>La evaluación apropiada de los pacientes que se presentan con dolor es crucial para poder determinar si están sufriendo de una afección que requiere manejo inmediato o referencia. También puede ayudar a asegurar un tratamiento óptimo del dolor a través</a:t>
            </a:r>
            <a:r>
              <a:rPr lang="es-MX" b="0" baseline="0" noProof="0" dirty="0" smtClean="0"/>
              <a:t> de la identificación de la causa subyacente del dolor y el reconocimiento del mecanismo fisiopatológico detrás del dolor, que puede ayudar a guiar la selección del tratamiento. Finalmente, determinar la intensidad basal del dolor permite una evaluación futura de la eficacia del tratamiento para poder guiar el ajuste y modificación del régimen analgésico. </a:t>
            </a:r>
          </a:p>
          <a:p>
            <a:endParaRPr lang="es-MX" b="0" baseline="0" noProof="0" dirty="0" smtClean="0"/>
          </a:p>
          <a:p>
            <a:r>
              <a:rPr lang="es-MX" b="1" baseline="0" noProof="0" dirty="0" smtClean="0"/>
              <a:t>Referencias</a:t>
            </a:r>
          </a:p>
          <a:p>
            <a:pPr>
              <a:defRPr/>
            </a:pPr>
            <a:r>
              <a:rPr lang="en-CA" dirty="0" smtClean="0"/>
              <a:t>Forde </a:t>
            </a:r>
            <a:r>
              <a:rPr lang="en-CA" dirty="0"/>
              <a:t>G, Stanos S. Practical management strategies for the chronic pain patient</a:t>
            </a:r>
            <a:r>
              <a:rPr lang="en-CA" dirty="0" smtClean="0"/>
              <a:t>. </a:t>
            </a:r>
            <a:br>
              <a:rPr lang="en-CA" dirty="0" smtClean="0"/>
            </a:br>
            <a:r>
              <a:rPr lang="en-CA" i="1" dirty="0"/>
              <a:t>J Fam Pract</a:t>
            </a:r>
            <a:r>
              <a:rPr lang="en-CA" dirty="0"/>
              <a:t> 2007; 56(8 Suppl Hot Topics):S21-30.</a:t>
            </a:r>
          </a:p>
          <a:p>
            <a:pPr>
              <a:defRPr/>
            </a:pPr>
            <a:r>
              <a:rPr lang="en-US" dirty="0"/>
              <a:t>Sokka T, Pincus T. </a:t>
            </a:r>
            <a:r>
              <a:rPr lang="en-US" i="1" dirty="0"/>
              <a:t>Pain as a Significant Predictor of Premature Mortality </a:t>
            </a:r>
            <a:r>
              <a:rPr lang="en-US" i="1" dirty="0" smtClean="0"/>
              <a:t>over 5 </a:t>
            </a:r>
            <a:r>
              <a:rPr lang="en-US" i="1" dirty="0"/>
              <a:t>Years in the General Population, Independent of Age, Sex and Acutely </a:t>
            </a:r>
            <a:r>
              <a:rPr lang="en-US" i="1" dirty="0" smtClean="0"/>
              <a:t>Life-Threatening </a:t>
            </a:r>
            <a:r>
              <a:rPr lang="en-US" i="1" dirty="0"/>
              <a:t>Diseases.</a:t>
            </a:r>
            <a:r>
              <a:rPr lang="en-US" dirty="0"/>
              <a:t> </a:t>
            </a:r>
            <a:r>
              <a:rPr lang="en-US" dirty="0" smtClean="0"/>
              <a:t>Poster </a:t>
            </a:r>
            <a:r>
              <a:rPr lang="en-US" dirty="0"/>
              <a:t>presentation at ACR 2005.</a:t>
            </a:r>
          </a:p>
          <a:p>
            <a:endParaRPr lang="en-CA" b="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348692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1" name="Rectangle 2"/>
          <p:cNvSpPr>
            <a:spLocks noGrp="1" noRot="1" noChangeAspect="1" noChangeArrowheads="1" noTextEdit="1"/>
          </p:cNvSpPr>
          <p:nvPr>
            <p:ph type="sldImg"/>
          </p:nvPr>
        </p:nvSpPr>
        <p:spPr>
          <a:ln/>
        </p:spPr>
      </p:sp>
      <p:sp>
        <p:nvSpPr>
          <p:cNvPr id="870402" name="Rectangle 3"/>
          <p:cNvSpPr>
            <a:spLocks noGrp="1" noChangeArrowheads="1"/>
          </p:cNvSpPr>
          <p:nvPr>
            <p:ph type="body" idx="1"/>
          </p:nvPr>
        </p:nvSpPr>
        <p:spPr>
          <a:xfrm>
            <a:off x="685800" y="4343401"/>
            <a:ext cx="5486400" cy="5444986"/>
          </a:xfrm>
          <a:noFill/>
          <a:ln/>
        </p:spPr>
        <p:txBody>
          <a:bodyPr/>
          <a:lstStyle/>
          <a:p>
            <a:pPr>
              <a:spcAft>
                <a:spcPts val="586"/>
              </a:spcAft>
            </a:pPr>
            <a:r>
              <a:rPr lang="es-MX" b="1" noProof="0" dirty="0" smtClean="0"/>
              <a:t>Notas del Ponente</a:t>
            </a:r>
          </a:p>
          <a:p>
            <a:pPr>
              <a:spcAft>
                <a:spcPts val="586"/>
              </a:spcAft>
            </a:pPr>
            <a:r>
              <a:rPr lang="es-MX" noProof="0" dirty="0" smtClean="0"/>
              <a:t>Para los pacientes con dolor crónico la evaluación exhaustiva es esencial.</a:t>
            </a:r>
            <a:endParaRPr lang="es-MX" baseline="30000" noProof="0" dirty="0" smtClean="0"/>
          </a:p>
          <a:p>
            <a:pPr>
              <a:spcAft>
                <a:spcPts val="586"/>
              </a:spcAft>
            </a:pPr>
            <a:r>
              <a:rPr lang="es-MX" noProof="0" dirty="0" smtClean="0"/>
              <a:t>Una evaluación exhaustiva del dolor tiene múltiples componentes, incluyendo:</a:t>
            </a:r>
            <a:r>
              <a:rPr lang="es-MX" baseline="30000" noProof="0" dirty="0" smtClean="0"/>
              <a:t> </a:t>
            </a:r>
          </a:p>
          <a:p>
            <a:pPr marL="176758" indent="-176758">
              <a:spcAft>
                <a:spcPts val="586"/>
              </a:spcAft>
              <a:buFont typeface="Arial" pitchFamily="34" charset="0"/>
              <a:buChar char="•"/>
            </a:pPr>
            <a:r>
              <a:rPr lang="es-MX" noProof="0" dirty="0" smtClean="0"/>
              <a:t>Evaluación</a:t>
            </a:r>
            <a:r>
              <a:rPr lang="es-MX" baseline="0" noProof="0" dirty="0" smtClean="0"/>
              <a:t> completa de la ubicación, duración, frecuencia, calidad, etc</a:t>
            </a:r>
            <a:r>
              <a:rPr lang="es-MX" noProof="0" dirty="0" smtClean="0"/>
              <a:t>. </a:t>
            </a:r>
            <a:r>
              <a:rPr lang="es-MX" dirty="0"/>
              <a:t>del dolor </a:t>
            </a:r>
            <a:endParaRPr lang="es-MX" noProof="0" dirty="0" smtClean="0"/>
          </a:p>
          <a:p>
            <a:pPr marL="176758" indent="-176758">
              <a:spcAft>
                <a:spcPts val="586"/>
              </a:spcAft>
              <a:buFont typeface="Arial" pitchFamily="34" charset="0"/>
              <a:buChar char="•"/>
            </a:pPr>
            <a:r>
              <a:rPr lang="es-MX" noProof="0" dirty="0" smtClean="0"/>
              <a:t>Historia completa de la medicación.</a:t>
            </a:r>
          </a:p>
          <a:p>
            <a:pPr marL="176758" indent="-176758">
              <a:spcAft>
                <a:spcPts val="586"/>
              </a:spcAft>
              <a:buFont typeface="Arial" pitchFamily="34" charset="0"/>
              <a:buChar char="•"/>
            </a:pPr>
            <a:r>
              <a:rPr lang="es-MX" noProof="0" dirty="0" smtClean="0"/>
              <a:t>Exploración</a:t>
            </a:r>
            <a:r>
              <a:rPr lang="es-MX" baseline="0" noProof="0" dirty="0" smtClean="0"/>
              <a:t> física</a:t>
            </a:r>
          </a:p>
          <a:p>
            <a:pPr marL="176758" indent="-176758">
              <a:spcAft>
                <a:spcPts val="586"/>
              </a:spcAft>
              <a:buFont typeface="Arial" pitchFamily="34" charset="0"/>
              <a:buChar char="•"/>
            </a:pPr>
            <a:r>
              <a:rPr lang="es-MX" baseline="0" noProof="0" dirty="0" smtClean="0"/>
              <a:t>Evaluación de la función del paciente</a:t>
            </a:r>
          </a:p>
          <a:p>
            <a:pPr marL="176758" indent="-176758">
              <a:spcAft>
                <a:spcPts val="586"/>
              </a:spcAft>
              <a:buFont typeface="Arial" pitchFamily="34" charset="0"/>
              <a:buChar char="•"/>
            </a:pPr>
            <a:r>
              <a:rPr lang="es-MX" baseline="0" noProof="0" dirty="0" smtClean="0"/>
              <a:t>Evaluación del riesgo</a:t>
            </a:r>
          </a:p>
          <a:p>
            <a:pPr marL="176758" indent="-176758">
              <a:spcAft>
                <a:spcPts val="586"/>
              </a:spcAft>
              <a:buFont typeface="Arial" pitchFamily="34" charset="0"/>
              <a:buChar char="•"/>
            </a:pPr>
            <a:r>
              <a:rPr lang="es-MX" baseline="0" noProof="0" dirty="0" smtClean="0"/>
              <a:t>Aclaración médica de las comorbilidades, posibles fuentes del dolor y dolor aberrante</a:t>
            </a:r>
          </a:p>
          <a:p>
            <a:pPr marL="176758" indent="-176758">
              <a:spcAft>
                <a:spcPts val="586"/>
              </a:spcAft>
              <a:buFont typeface="Arial" pitchFamily="34" charset="0"/>
              <a:buChar char="•"/>
            </a:pPr>
            <a:endParaRPr lang="es-MX" noProof="0" dirty="0" smtClean="0"/>
          </a:p>
          <a:p>
            <a:pPr>
              <a:spcAft>
                <a:spcPts val="586"/>
              </a:spcAft>
            </a:pPr>
            <a:r>
              <a:rPr lang="es-MX" b="1" noProof="0" dirty="0" smtClean="0"/>
              <a:t>Referencias</a:t>
            </a:r>
          </a:p>
          <a:p>
            <a:pPr>
              <a:spcAft>
                <a:spcPts val="586"/>
              </a:spcAft>
            </a:pPr>
            <a:r>
              <a:rPr lang="en-US" dirty="0" smtClean="0"/>
              <a:t>National Pharmaceutical Council, Joint Commission on Accreditation on Healthcare Organizations. </a:t>
            </a:r>
            <a:r>
              <a:rPr lang="en-US" i="1" dirty="0" smtClean="0"/>
              <a:t>Pain: Current Understanding of Assessment, Management, and Treatments. </a:t>
            </a:r>
            <a:r>
              <a:rPr lang="en-US" i="0" dirty="0" smtClean="0"/>
              <a:t>Reston, VA: 2001.</a:t>
            </a:r>
          </a:p>
          <a:p>
            <a:pPr>
              <a:spcAft>
                <a:spcPts val="586"/>
              </a:spcAft>
            </a:pPr>
            <a:r>
              <a:rPr lang="en-US" dirty="0" smtClean="0"/>
              <a:t>Passik SD, Kirsh KL. Opioid therapy in patients with a history of substance abuse. </a:t>
            </a:r>
            <a:br>
              <a:rPr lang="en-US" dirty="0" smtClean="0"/>
            </a:br>
            <a:r>
              <a:rPr lang="en-US" i="1" dirty="0" smtClean="0"/>
              <a:t>CNS Drugs </a:t>
            </a:r>
            <a:r>
              <a:rPr lang="en-US" dirty="0" smtClean="0"/>
              <a:t>2004; 18(1):13-25.</a:t>
            </a:r>
            <a:endParaRPr lang="en-US" b="1" dirty="0" smtClean="0"/>
          </a:p>
        </p:txBody>
      </p:sp>
      <p:sp>
        <p:nvSpPr>
          <p:cNvPr id="4" name="Slide Number Placeholder 3"/>
          <p:cNvSpPr>
            <a:spLocks noGrp="1"/>
          </p:cNvSpPr>
          <p:nvPr>
            <p:ph type="sldNum" sz="quarter" idx="5"/>
          </p:nvPr>
        </p:nvSpPr>
        <p:spPr>
          <a:xfrm>
            <a:off x="3884613" y="8685214"/>
            <a:ext cx="2971800" cy="457200"/>
          </a:xfrm>
        </p:spPr>
        <p:txBody>
          <a:bodyPr/>
          <a:lstStyle/>
          <a:p>
            <a:fld id="{C869435C-097B-40B4-A7F6-991F06607D84}"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165053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noProof="0" dirty="0" smtClean="0"/>
              <a:t>Esta diapositiva lista la información que debe ser recolectada en el curso</a:t>
            </a:r>
            <a:r>
              <a:rPr lang="es-MX" baseline="0" noProof="0" dirty="0" smtClean="0"/>
              <a:t> de la obtención de la historia del dolor. </a:t>
            </a:r>
          </a:p>
          <a:p>
            <a:endParaRPr lang="es-MX" baseline="0" noProof="0" dirty="0" smtClean="0"/>
          </a:p>
          <a:p>
            <a:r>
              <a:rPr lang="es-MX" b="1" baseline="0" noProof="0" dirty="0" smtClean="0"/>
              <a:t>Referencia</a:t>
            </a:r>
          </a:p>
          <a:p>
            <a:pPr marL="0" marR="0" indent="0" algn="l" defTabSz="914400" rtl="0" eaLnBrk="1" fontAlgn="auto" latinLnBrk="0" hangingPunct="1">
              <a:lnSpc>
                <a:spcPct val="100000"/>
              </a:lnSpc>
              <a:spcBef>
                <a:spcPts val="0"/>
              </a:spcBef>
              <a:spcAft>
                <a:spcPts val="600"/>
              </a:spcAft>
              <a:buClrTx/>
              <a:buSzTx/>
              <a:buFontTx/>
              <a:buNone/>
              <a:tabLst/>
              <a:defRPr/>
            </a:pPr>
            <a:r>
              <a:rPr lang="en-CA" sz="1200" dirty="0" smtClean="0"/>
              <a:t>Australian and New Zealand College of Anaesthetists and Faculty of Pain Medicine. </a:t>
            </a:r>
            <a:br>
              <a:rPr lang="en-CA" sz="1200" dirty="0" smtClean="0"/>
            </a:br>
            <a:r>
              <a:rPr lang="en-CA" sz="1200" i="1" dirty="0" smtClean="0"/>
              <a:t>Acute Pain Management: Scientific Evidence. </a:t>
            </a:r>
            <a:r>
              <a:rPr lang="en-CA" sz="1200" dirty="0" smtClean="0"/>
              <a:t>3rd ed. ANZCA &amp; FPM; </a:t>
            </a:r>
            <a:br>
              <a:rPr lang="en-CA" sz="1200" dirty="0" smtClean="0"/>
            </a:br>
            <a:r>
              <a:rPr lang="en-CA" sz="1200" dirty="0" smtClean="0"/>
              <a:t>Melbourne, VIC: 2010. </a:t>
            </a:r>
          </a:p>
          <a:p>
            <a:endParaRPr lang="en-US" dirty="0"/>
          </a:p>
        </p:txBody>
      </p:sp>
      <p:sp>
        <p:nvSpPr>
          <p:cNvPr id="4" name="Slide Number Placeholder 3"/>
          <p:cNvSpPr>
            <a:spLocks noGrp="1"/>
          </p:cNvSpPr>
          <p:nvPr>
            <p:ph type="sldNum" sz="quarter" idx="10"/>
          </p:nvPr>
        </p:nvSpPr>
        <p:spPr/>
        <p:txBody>
          <a:bodyPr/>
          <a:lstStyle/>
          <a:p>
            <a:fld id="{0DD54537-AD8B-40F0-ABB3-413710000A11}" type="slidenum">
              <a:rPr lang="en-CA" smtClean="0"/>
              <a:pPr/>
              <a:t>8</a:t>
            </a:fld>
            <a:endParaRPr lang="en-CA" dirty="0"/>
          </a:p>
        </p:txBody>
      </p:sp>
    </p:spTree>
    <p:extLst>
      <p:ext uri="{BB962C8B-B14F-4D97-AF65-F5344CB8AC3E}">
        <p14:creationId xmlns:p14="http://schemas.microsoft.com/office/powerpoint/2010/main" val="170683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4680520"/>
          </a:xfrm>
        </p:spPr>
        <p:txBody>
          <a:bodyPr/>
          <a:lstStyle/>
          <a:p>
            <a:pPr marL="0" lvl="0" indent="0">
              <a:buFontTx/>
              <a:buNone/>
            </a:pPr>
            <a:r>
              <a:rPr lang="es-MX" sz="1200" b="1" noProof="0" dirty="0" smtClean="0"/>
              <a:t>Notas del Ponente </a:t>
            </a:r>
          </a:p>
          <a:p>
            <a:pPr marL="0" lvl="0" indent="0">
              <a:buFontTx/>
              <a:buNone/>
            </a:pPr>
            <a:r>
              <a:rPr lang="es-MX" sz="1200" noProof="0" dirty="0" smtClean="0"/>
              <a:t>Esta diapositiva</a:t>
            </a:r>
            <a:r>
              <a:rPr lang="es-MX" sz="1200" baseline="0" noProof="0" dirty="0" smtClean="0"/>
              <a:t> presenta un diagrama de flujo simple para el manejo del dolor agudo. </a:t>
            </a:r>
          </a:p>
          <a:p>
            <a:pPr marL="0" lvl="0" indent="0">
              <a:buFontTx/>
              <a:buNone/>
            </a:pPr>
            <a:r>
              <a:rPr lang="es-MX" sz="1200" baseline="0" noProof="0" dirty="0" smtClean="0"/>
              <a:t>Los pacientes que se presentan con dolor agudo deben ser evaluados para obtener una historia clínica y realizar una exploración física. Se deben evaluar los factores que pueden influir en la decisión y la dosis de analgésico, incluyendo las afecciones médicas comórbidas o las anormalidades de laboratorio y los medicamentos actuales con potencial de interacciones farmacológicas. </a:t>
            </a:r>
          </a:p>
          <a:p>
            <a:pPr marL="0" lvl="0" indent="0">
              <a:buFontTx/>
              <a:buNone/>
            </a:pPr>
            <a:r>
              <a:rPr lang="es-MX" sz="1200" baseline="0" noProof="0" dirty="0" smtClean="0"/>
              <a:t>A continuación, se debe cuantificar la severidad del dolor utilizando una escala de clasificación. La discapacidad relacionada con el dolor y la alteración funcional también deben ser cuantificadas.</a:t>
            </a:r>
          </a:p>
          <a:p>
            <a:pPr marL="0" lvl="0" indent="0">
              <a:spcAft>
                <a:spcPts val="0"/>
              </a:spcAft>
              <a:buFontTx/>
              <a:buNone/>
            </a:pPr>
            <a:r>
              <a:rPr lang="es-MX" sz="1200" baseline="0" noProof="0" dirty="0" smtClean="0"/>
              <a:t>Los pacientes con dolor severo o incapacitante que requieren opioides pueden ser referidos a un especialista para tratamiento. Otros pacientes deben ser tratados con analgésicos apropiados e instruidos sobre la dosis, el tiempo de respuesta esperado, los posibles efectos colaterales, etc. Los médicos también deben enfatizar los beneficios de las intervenciones del comportamiento como el ejercicio y la relajación. La presencia de ansiedad y/o depresión debe ser evaluada y estas condiciones deben ser tratadas conforme sea necesario. Finalmente, la severidad del dolor y la alteración funcional deben ser reevaluados en intervalos regulares y el tratamiento debe ser ajustado </a:t>
            </a:r>
            <a:r>
              <a:rPr lang="es-MX" dirty="0" smtClean="0"/>
              <a:t>con</a:t>
            </a:r>
            <a:r>
              <a:rPr lang="es-MX" sz="1200" baseline="0" noProof="0" dirty="0" smtClean="0"/>
              <a:t> base en la evaluación de la respuesta. </a:t>
            </a:r>
          </a:p>
          <a:p>
            <a:pPr marL="0" lvl="0" indent="0">
              <a:spcAft>
                <a:spcPts val="0"/>
              </a:spcAft>
              <a:buFontTx/>
              <a:buNone/>
            </a:pPr>
            <a:endParaRPr lang="en-CA" sz="1200" dirty="0" smtClean="0"/>
          </a:p>
          <a:p>
            <a:pPr marL="0" marR="0" lvl="0" indent="0" algn="l" defTabSz="914400" rtl="0" eaLnBrk="1" fontAlgn="auto" latinLnBrk="0" hangingPunct="1">
              <a:lnSpc>
                <a:spcPct val="100000"/>
              </a:lnSpc>
              <a:spcBef>
                <a:spcPts val="0"/>
              </a:spcBef>
              <a:spcAft>
                <a:spcPts val="600"/>
              </a:spcAft>
              <a:buClrTx/>
              <a:buSzTx/>
              <a:buFontTx/>
              <a:buNone/>
              <a:tabLst/>
              <a:defRPr/>
            </a:pPr>
            <a:r>
              <a:rPr lang="en-CA" sz="1200" b="1" dirty="0" smtClean="0"/>
              <a:t>Referencia</a:t>
            </a:r>
          </a:p>
          <a:p>
            <a:pPr marL="0" marR="0" lvl="0" indent="0" algn="l" defTabSz="914400" rtl="0" eaLnBrk="1" fontAlgn="auto" latinLnBrk="0" hangingPunct="1">
              <a:lnSpc>
                <a:spcPct val="100000"/>
              </a:lnSpc>
              <a:spcBef>
                <a:spcPts val="0"/>
              </a:spcBef>
              <a:spcAft>
                <a:spcPts val="600"/>
              </a:spcAft>
              <a:buClrTx/>
              <a:buSzTx/>
              <a:buFontTx/>
              <a:buNone/>
              <a:tabLst/>
              <a:defRPr/>
            </a:pPr>
            <a:r>
              <a:rPr lang="es-MX" sz="1200" dirty="0" smtClean="0"/>
              <a:t>Ayad AE </a:t>
            </a:r>
            <a:r>
              <a:rPr lang="es-MX" sz="1200" i="1" dirty="0" smtClean="0"/>
              <a:t>et al. </a:t>
            </a:r>
            <a:r>
              <a:rPr lang="es-MX" sz="1200" i="0" dirty="0" smtClean="0"/>
              <a:t>Expert panel consensus recommendations for the pharmacological treatment of acute pain in the Middle East region. </a:t>
            </a:r>
            <a:r>
              <a:rPr lang="en-US" sz="1200" i="1" dirty="0" smtClean="0"/>
              <a:t>J Int Med Res </a:t>
            </a:r>
            <a:r>
              <a:rPr lang="es-MX" sz="1200" dirty="0" smtClean="0"/>
              <a:t>2011; 39(4):1123-41.</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b="1" dirty="0" smtClean="0"/>
          </a:p>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lang="en-US" dirty="0" smtClean="0"/>
          </a:p>
          <a:p>
            <a:pPr marL="171450" lvl="0" indent="-171450">
              <a:buFontTx/>
              <a:buChar char="-"/>
            </a:pPr>
            <a:endParaRPr lang="en-US" sz="1200" dirty="0"/>
          </a:p>
        </p:txBody>
      </p:sp>
      <p:sp>
        <p:nvSpPr>
          <p:cNvPr id="4" name="Slide Number Placeholder 3"/>
          <p:cNvSpPr>
            <a:spLocks noGrp="1"/>
          </p:cNvSpPr>
          <p:nvPr>
            <p:ph type="sldNum" sz="quarter" idx="10"/>
          </p:nvPr>
        </p:nvSpPr>
        <p:spPr/>
        <p:txBody>
          <a:bodyPr/>
          <a:lstStyle/>
          <a:p>
            <a:fld id="{0DD54537-AD8B-40F0-ABB3-413710000A11}"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367523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974900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85184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554296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7/6/2015 12:51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a:t>
            </a:fld>
            <a:endParaRPr lang="en-GB" altLang="zh-TW" dirty="0">
              <a:solidFill>
                <a:prstClr val="black">
                  <a:tint val="75000"/>
                </a:prstClr>
              </a:solidFill>
            </a:endParaRPr>
          </a:p>
        </p:txBody>
      </p:sp>
    </p:spTree>
    <p:extLst>
      <p:ext uri="{BB962C8B-B14F-4D97-AF65-F5344CB8AC3E}">
        <p14:creationId xmlns:p14="http://schemas.microsoft.com/office/powerpoint/2010/main" val="25850696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7/6/2015 12:51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a:t>
            </a:fld>
            <a:endParaRPr lang="en-GB" altLang="zh-TW" dirty="0">
              <a:solidFill>
                <a:prstClr val="black">
                  <a:tint val="75000"/>
                </a:prstClr>
              </a:solidFill>
            </a:endParaRPr>
          </a:p>
        </p:txBody>
      </p:sp>
    </p:spTree>
    <p:extLst>
      <p:ext uri="{BB962C8B-B14F-4D97-AF65-F5344CB8AC3E}">
        <p14:creationId xmlns:p14="http://schemas.microsoft.com/office/powerpoint/2010/main" val="2659580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023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81976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887220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3823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4141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94600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500806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622311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276232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138614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263033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079041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6398894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314987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82105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12:51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15428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305320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891458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598582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303060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131636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42533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023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7666824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922030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8161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9862329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459399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666554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233425166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5180564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433742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210702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894780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146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24747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527772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9286492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669450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1214457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55893243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87416540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6979287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3180759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9780674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5367840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37790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931911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583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3329870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1922762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7214844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5661167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13530885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68592448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1710172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9850151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09176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305844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903339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2819538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593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80882"/>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015292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294824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36234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5492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80258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3497836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2408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487167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827095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895821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190959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71498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6760683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38542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612282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366683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7167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6214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276411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0173464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2854996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64030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675613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053199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78EC61E-7876-4C0C-AEFC-A6015B999347}"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8848972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2872ECB-3B3B-472A-9FF1-608C18E8E43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913673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5FF55D90-0134-49AB-8658-FC2EE98390C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9667327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B3FB7DB-5993-4A14-8391-ADAF46319B1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2085394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A1690793-F15D-4396-B6E7-8F04FD474A8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3810206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28CE955-105E-466A-AC27-1FDFF9D62FD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65351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9BF6109-C818-49C5-A617-ED43E18A709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2146894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D3AC6AE-AB6D-4CBB-81EE-FF03444F8D4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576662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544B60E-E783-464A-A65E-EAF649E49B1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77373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7C49DE1-C824-4D7D-9727-2D2DACE82B6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2818240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30DC618-F8F2-4461-878D-15443151A875}"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46147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61454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7158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81760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55717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50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50199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55892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935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55338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0477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63296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52443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53959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0473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12466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38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90904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82136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23256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807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75271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95497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99516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24030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65492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93029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326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55127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29481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155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48505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38840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76428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28184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649552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6201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2981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42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30207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7715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02467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70133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78108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56239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07311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30045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76883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403632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7320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4115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0034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830804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267657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367389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85360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07967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13048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751484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05868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1460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0149040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97432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atin typeface="Comic Sans MS" pitchFamily="66" charset="0"/>
              </a:defRPr>
            </a:lvl1pPr>
            <a:lvl2pPr>
              <a:defRPr sz="2400">
                <a:latin typeface="Comic Sans MS" pitchFamily="66" charset="0"/>
              </a:defRPr>
            </a:lvl2pPr>
            <a:lvl3pPr>
              <a:defRPr sz="2000">
                <a:latin typeface="Comic Sans MS" pitchFamily="66" charset="0"/>
              </a:defRPr>
            </a:lvl3pPr>
            <a:lvl4pPr>
              <a:defRPr sz="1800">
                <a:latin typeface="Comic Sans MS" pitchFamily="66" charset="0"/>
              </a:defRPr>
            </a:lvl4pPr>
            <a:lvl5pPr>
              <a:defRPr sz="1800">
                <a:latin typeface="Comic Sans MS" pitchFamily="66"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omic Sans MS" pitchFamily="66" charset="0"/>
              </a:defRPr>
            </a:lvl1pPr>
            <a:lvl2pPr>
              <a:defRPr sz="2400">
                <a:latin typeface="Comic Sans MS" pitchFamily="66" charset="0"/>
              </a:defRPr>
            </a:lvl2pPr>
            <a:lvl3pPr>
              <a:defRPr sz="2000">
                <a:latin typeface="Comic Sans MS" pitchFamily="66" charset="0"/>
              </a:defRPr>
            </a:lvl3pPr>
            <a:lvl4pPr>
              <a:defRPr sz="1800">
                <a:latin typeface="Comic Sans MS" pitchFamily="66" charset="0"/>
              </a:defRPr>
            </a:lvl4pPr>
            <a:lvl5pPr>
              <a:defRPr sz="1800">
                <a:latin typeface="Comic Sans MS" pitchFamily="66"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691619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7281345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065007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64662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357873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374504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46437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145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solidFill>
                  <a:prstClr val="black">
                    <a:tint val="75000"/>
                  </a:prstClr>
                </a:solidFill>
              </a:rPr>
              <a:pPr>
                <a:defRPr/>
              </a:pPr>
              <a:t>7/6/2015 12:51 PM</a:t>
            </a:fld>
            <a:endParaRPr lang="zh-TW" alt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solidFill>
                  <a:prstClr val="black">
                    <a:tint val="75000"/>
                  </a:prstClr>
                </a:solidFill>
              </a:rPr>
              <a:pPr>
                <a:defRPr/>
              </a:pPr>
              <a:t>‹#›</a:t>
            </a:fld>
            <a:endParaRPr lang="en-GB" altLang="zh-TW" dirty="0">
              <a:solidFill>
                <a:prstClr val="black">
                  <a:tint val="75000"/>
                </a:prstClr>
              </a:solidFill>
            </a:endParaRPr>
          </a:p>
        </p:txBody>
      </p:sp>
    </p:spTree>
    <p:extLst>
      <p:ext uri="{BB962C8B-B14F-4D97-AF65-F5344CB8AC3E}">
        <p14:creationId xmlns:p14="http://schemas.microsoft.com/office/powerpoint/2010/main" val="24601405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solidFill>
                  <a:prstClr val="black">
                    <a:tint val="75000"/>
                  </a:prstClr>
                </a:solidFill>
              </a:rPr>
              <a:pPr>
                <a:defRPr/>
              </a:pPr>
              <a:t>7/6/2015 12:51 PM</a:t>
            </a:fld>
            <a:endParaRPr lang="zh-TW" alt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solidFill>
                  <a:prstClr val="black">
                    <a:tint val="75000"/>
                  </a:prstClr>
                </a:solidFill>
              </a:rPr>
              <a:pPr>
                <a:defRPr/>
              </a:pPr>
              <a:t>‹#›</a:t>
            </a:fld>
            <a:endParaRPr lang="en-GB" altLang="zh-TW" dirty="0">
              <a:solidFill>
                <a:prstClr val="black">
                  <a:tint val="75000"/>
                </a:prstClr>
              </a:solidFill>
            </a:endParaRPr>
          </a:p>
        </p:txBody>
      </p:sp>
    </p:spTree>
    <p:extLst>
      <p:ext uri="{BB962C8B-B14F-4D97-AF65-F5344CB8AC3E}">
        <p14:creationId xmlns:p14="http://schemas.microsoft.com/office/powerpoint/2010/main" val="8372924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161266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627627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368920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6793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30205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60383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12258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7935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3.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1.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3.jpe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3.jpe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jpe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85604420"/>
      </p:ext>
    </p:extLst>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67404018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96925983"/>
      </p:ext>
    </p:extLst>
  </p:cSld>
  <p:clrMap bg1="dk1" tx1="lt1" bg2="dk2" tx2="lt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2714560389"/>
      </p:ext>
    </p:extLst>
  </p:cSld>
  <p:clrMap bg1="dk1" tx1="lt1" bg2="dk2" tx2="lt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1444909691"/>
      </p:ext>
    </p:extLst>
  </p:cSld>
  <p:clrMap bg1="dk1" tx1="lt1" bg2="dk2" tx2="lt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47575263"/>
      </p:ext>
    </p:extLst>
  </p:cSld>
  <p:clrMap bg1="dk1" tx1="lt1" bg2="dk2" tx2="lt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Lst>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174013406"/>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87CDB430-3881-429D-BEEF-A32E7C995BEB}" type="slidenum">
              <a:rPr lang="en-CA">
                <a:solidFill>
                  <a:prstClr val="white"/>
                </a:solidFill>
              </a:rPr>
              <a:pPr>
                <a:defRPr/>
              </a:pPr>
              <a:t>‹#›</a:t>
            </a:fld>
            <a:endParaRPr lang="en-CA" dirty="0">
              <a:solidFill>
                <a:prstClr val="white"/>
              </a:solidFill>
            </a:endParaRPr>
          </a:p>
        </p:txBody>
      </p:sp>
      <p:pic>
        <p:nvPicPr>
          <p:cNvPr id="2055"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2056"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3308487205"/>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88385446"/>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48827927"/>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36988872"/>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6097024"/>
      </p:ext>
    </p:extLst>
  </p:cSld>
  <p:clrMap bg1="dk1" tx1="lt1" bg2="dk2"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0045889"/>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48219303"/>
      </p:ext>
    </p:extLst>
  </p:cSld>
  <p:clrMap bg1="dk1" tx1="lt1" bg2="dk2" tx2="lt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12106313"/>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79261476"/>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hyperlink" Target="http://www.iasp-pain.org/Content/NavigationMenu/GeneralResourceLinks/FacesPainScaleRevised/default.htm" TargetMode="External"/><Relationship Id="rId2" Type="http://schemas.openxmlformats.org/officeDocument/2006/relationships/notesSlide" Target="../notesSlides/notesSlide16.xml"/><Relationship Id="rId1" Type="http://schemas.openxmlformats.org/officeDocument/2006/relationships/slideLayout" Target="../slideLayouts/slideLayout13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V="1">
            <a:off x="9540552" y="6597352"/>
            <a:ext cx="755325" cy="72008"/>
          </a:xfrm>
        </p:spPr>
        <p:txBody>
          <a:bodyPr>
            <a:normAutofit fontScale="25000" lnSpcReduction="20000"/>
          </a:bodyPr>
          <a:lstStyle/>
          <a:p>
            <a:endParaRPr lang="en-CA"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913447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339752" y="2132856"/>
            <a:ext cx="4752528" cy="2092881"/>
          </a:xfrm>
          <a:prstGeom prst="rect">
            <a:avLst/>
          </a:prstGeom>
          <a:noFill/>
        </p:spPr>
        <p:txBody>
          <a:bodyPr wrap="square" rtlCol="0">
            <a:spAutoFit/>
          </a:bodyPr>
          <a:lstStyle/>
          <a:p>
            <a:pPr marL="531813">
              <a:lnSpc>
                <a:spcPts val="5200"/>
              </a:lnSpc>
            </a:pPr>
            <a:r>
              <a:rPr lang="es-MX" sz="4400" b="1" dirty="0" smtClean="0">
                <a:solidFill>
                  <a:schemeClr val="bg1"/>
                </a:solidFill>
                <a:latin typeface="Arial" panose="020B0604020202020204" pitchFamily="34" charset="0"/>
                <a:cs typeface="Arial" panose="020B0604020202020204" pitchFamily="34" charset="0"/>
              </a:rPr>
              <a:t>CONOCIENDO EL DOLOR</a:t>
            </a:r>
          </a:p>
          <a:p>
            <a:pPr marL="982663">
              <a:lnSpc>
                <a:spcPts val="5200"/>
              </a:lnSpc>
            </a:pPr>
            <a:r>
              <a:rPr lang="es-MX" sz="4400" b="1" dirty="0" smtClean="0">
                <a:solidFill>
                  <a:schemeClr val="bg1"/>
                </a:solidFill>
                <a:latin typeface="Arial" panose="020B0604020202020204" pitchFamily="34" charset="0"/>
                <a:cs typeface="Arial" panose="020B0604020202020204" pitchFamily="34" charset="0"/>
              </a:rPr>
              <a:t>AGUDO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2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Historia</a:t>
            </a:r>
            <a:endParaRPr lang="es-MX" sz="4800" dirty="0">
              <a:solidFill>
                <a:schemeClr val="tx1">
                  <a:lumMod val="50000"/>
                </a:schemeClr>
              </a:solidFill>
            </a:endParaRPr>
          </a:p>
        </p:txBody>
      </p:sp>
    </p:spTree>
    <p:extLst>
      <p:ext uri="{BB962C8B-B14F-4D97-AF65-F5344CB8AC3E}">
        <p14:creationId xmlns:p14="http://schemas.microsoft.com/office/powerpoint/2010/main" val="3314899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3" name="Rectangle 2"/>
          <p:cNvSpPr>
            <a:spLocks noGrp="1" noChangeArrowheads="1"/>
          </p:cNvSpPr>
          <p:nvPr>
            <p:ph type="title"/>
          </p:nvPr>
        </p:nvSpPr>
        <p:spPr/>
        <p:txBody>
          <a:bodyPr/>
          <a:lstStyle/>
          <a:p>
            <a:r>
              <a:rPr lang="es-MX" dirty="0" smtClean="0"/>
              <a:t>Evaluación clínica del dolor</a:t>
            </a:r>
          </a:p>
        </p:txBody>
      </p:sp>
      <p:sp>
        <p:nvSpPr>
          <p:cNvPr id="873475" name="Text Box 9"/>
          <p:cNvSpPr txBox="1">
            <a:spLocks noChangeArrowheads="1"/>
          </p:cNvSpPr>
          <p:nvPr/>
        </p:nvSpPr>
        <p:spPr bwMode="auto">
          <a:xfrm>
            <a:off x="205703" y="6517227"/>
            <a:ext cx="8528050" cy="307777"/>
          </a:xfrm>
          <a:prstGeom prst="rect">
            <a:avLst/>
          </a:prstGeom>
          <a:noFill/>
          <a:ln w="9525">
            <a:noFill/>
            <a:miter lim="800000"/>
            <a:headEnd/>
            <a:tailEnd/>
          </a:ln>
        </p:spPr>
        <p:txBody>
          <a:bodyPr lIns="0" tIns="0" rIns="0" bIns="0" anchor="b">
            <a:spAutoFit/>
          </a:bodyPr>
          <a:lstStyle/>
          <a:p>
            <a:r>
              <a:rPr lang="es-MX" sz="1000" dirty="0" smtClean="0">
                <a:solidFill>
                  <a:schemeClr val="bg2"/>
                </a:solidFill>
              </a:rPr>
              <a:t>Wood S. Assessment of pain. Nursing Times.net 2008. Disponible en: http://www.nursingtimes.net/nursing-practice/clinical-zones/pain-management/assessment-of-pain/1861174.article. Accesado: 7 de octubre de 2013.</a:t>
            </a:r>
            <a:endParaRPr lang="es-MX" sz="1000" dirty="0">
              <a:solidFill>
                <a:schemeClr val="bg2"/>
              </a:solidFill>
            </a:endParaRPr>
          </a:p>
        </p:txBody>
      </p:sp>
      <p:graphicFrame>
        <p:nvGraphicFramePr>
          <p:cNvPr id="2" name="Diagram 1"/>
          <p:cNvGraphicFramePr/>
          <p:nvPr>
            <p:extLst>
              <p:ext uri="{D42A27DB-BD31-4B8C-83A1-F6EECF244321}">
                <p14:modId xmlns:p14="http://schemas.microsoft.com/office/powerpoint/2010/main" val="2771506923"/>
              </p:ext>
            </p:extLst>
          </p:nvPr>
        </p:nvGraphicFramePr>
        <p:xfrm>
          <a:off x="467544" y="1811079"/>
          <a:ext cx="824001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3568" y="1425702"/>
            <a:ext cx="2145396" cy="369332"/>
          </a:xfrm>
          <a:prstGeom prst="rect">
            <a:avLst/>
          </a:prstGeom>
          <a:noFill/>
        </p:spPr>
        <p:txBody>
          <a:bodyPr wrap="none" rtlCol="0">
            <a:spAutoFit/>
          </a:bodyPr>
          <a:lstStyle/>
          <a:p>
            <a:r>
              <a:rPr lang="es-MX" b="1" dirty="0" smtClean="0">
                <a:solidFill>
                  <a:prstClr val="black"/>
                </a:solidFill>
              </a:rPr>
              <a:t>Evaluación funcional</a:t>
            </a:r>
            <a:endParaRPr lang="es-MX" b="1" dirty="0">
              <a:solidFill>
                <a:prstClr val="black"/>
              </a:solidFill>
            </a:endParaRPr>
          </a:p>
        </p:txBody>
      </p:sp>
      <p:sp>
        <p:nvSpPr>
          <p:cNvPr id="14" name="TextBox 13"/>
          <p:cNvSpPr txBox="1"/>
          <p:nvPr/>
        </p:nvSpPr>
        <p:spPr>
          <a:xfrm>
            <a:off x="3419872" y="1425702"/>
            <a:ext cx="2297232" cy="369332"/>
          </a:xfrm>
          <a:prstGeom prst="rect">
            <a:avLst/>
          </a:prstGeom>
          <a:noFill/>
        </p:spPr>
        <p:txBody>
          <a:bodyPr wrap="none" rtlCol="0">
            <a:spAutoFit/>
          </a:bodyPr>
          <a:lstStyle/>
          <a:p>
            <a:r>
              <a:rPr lang="es-MX" b="1" dirty="0" smtClean="0">
                <a:solidFill>
                  <a:prstClr val="black"/>
                </a:solidFill>
              </a:rPr>
              <a:t>Evaluación psicológica</a:t>
            </a:r>
            <a:endParaRPr lang="es-MX" b="1" dirty="0">
              <a:solidFill>
                <a:prstClr val="black"/>
              </a:solidFill>
            </a:endParaRPr>
          </a:p>
        </p:txBody>
      </p:sp>
      <p:sp>
        <p:nvSpPr>
          <p:cNvPr id="15" name="TextBox 14"/>
          <p:cNvSpPr txBox="1"/>
          <p:nvPr/>
        </p:nvSpPr>
        <p:spPr>
          <a:xfrm>
            <a:off x="6344922" y="1425702"/>
            <a:ext cx="1577932" cy="369332"/>
          </a:xfrm>
          <a:prstGeom prst="rect">
            <a:avLst/>
          </a:prstGeom>
          <a:noFill/>
        </p:spPr>
        <p:txBody>
          <a:bodyPr wrap="none" rtlCol="0">
            <a:spAutoFit/>
          </a:bodyPr>
          <a:lstStyle/>
          <a:p>
            <a:r>
              <a:rPr lang="es-MX" b="1" dirty="0" smtClean="0">
                <a:solidFill>
                  <a:prstClr val="black"/>
                </a:solidFill>
              </a:rPr>
              <a:t>Historia clínica</a:t>
            </a:r>
            <a:endParaRPr lang="es-MX" b="1" dirty="0">
              <a:solidFill>
                <a:prstClr val="black"/>
              </a:solidFill>
            </a:endParaRPr>
          </a:p>
        </p:txBody>
      </p:sp>
    </p:spTree>
    <p:extLst>
      <p:ext uri="{BB962C8B-B14F-4D97-AF65-F5344CB8AC3E}">
        <p14:creationId xmlns:p14="http://schemas.microsoft.com/office/powerpoint/2010/main" val="8442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Hoja de trabajo del historial de dolor</a:t>
            </a:r>
            <a:endParaRPr lang="es-MX" dirty="0"/>
          </a:p>
        </p:txBody>
      </p:sp>
      <p:sp>
        <p:nvSpPr>
          <p:cNvPr id="20483" name="Rectangle 12"/>
          <p:cNvSpPr>
            <a:spLocks noGrp="1"/>
          </p:cNvSpPr>
          <p:nvPr>
            <p:ph idx="1"/>
          </p:nvPr>
        </p:nvSpPr>
        <p:spPr>
          <a:xfrm>
            <a:off x="457200" y="1628161"/>
            <a:ext cx="8229600" cy="4525963"/>
          </a:xfrm>
        </p:spPr>
        <p:txBody>
          <a:bodyPr/>
          <a:lstStyle/>
          <a:p>
            <a:r>
              <a:rPr lang="es-MX" dirty="0" smtClean="0"/>
              <a:t>Sitio del dolor</a:t>
            </a:r>
          </a:p>
          <a:p>
            <a:r>
              <a:rPr lang="es-MX" dirty="0" smtClean="0"/>
              <a:t>¿Qué causa o empeora el dolor? </a:t>
            </a:r>
          </a:p>
          <a:p>
            <a:r>
              <a:rPr lang="es-MX" dirty="0" smtClean="0"/>
              <a:t>Intensidad y características del dolor</a:t>
            </a:r>
          </a:p>
          <a:p>
            <a:r>
              <a:rPr lang="es-MX" dirty="0" smtClean="0"/>
              <a:t>¿Síntomas asociados?</a:t>
            </a:r>
          </a:p>
          <a:p>
            <a:r>
              <a:rPr lang="es-MX" dirty="0" smtClean="0"/>
              <a:t>Deterioro en el </a:t>
            </a:r>
            <a:r>
              <a:rPr lang="es-MX" dirty="0"/>
              <a:t>funcionamiento relacionado con el </a:t>
            </a:r>
            <a:r>
              <a:rPr lang="es-MX" dirty="0" smtClean="0"/>
              <a:t>dolor? </a:t>
            </a:r>
          </a:p>
          <a:p>
            <a:r>
              <a:rPr lang="es-MX" dirty="0" smtClean="0"/>
              <a:t>Historia clínica relevante</a:t>
            </a:r>
          </a:p>
        </p:txBody>
      </p:sp>
      <p:sp>
        <p:nvSpPr>
          <p:cNvPr id="20484" name="Rectangle 2"/>
          <p:cNvSpPr>
            <a:spLocks noChangeArrowheads="1"/>
          </p:cNvSpPr>
          <p:nvPr/>
        </p:nvSpPr>
        <p:spPr bwMode="auto">
          <a:xfrm>
            <a:off x="120796" y="6620459"/>
            <a:ext cx="5410200" cy="246063"/>
          </a:xfrm>
          <a:prstGeom prst="rect">
            <a:avLst/>
          </a:prstGeom>
          <a:noFill/>
          <a:ln w="9525">
            <a:noFill/>
            <a:miter lim="800000"/>
            <a:headEnd/>
            <a:tailEnd/>
          </a:ln>
        </p:spPr>
        <p:txBody>
          <a:bodyPr>
            <a:spAutoFit/>
          </a:bodyPr>
          <a:lstStyle/>
          <a:p>
            <a:r>
              <a:rPr lang="es-MX" sz="1000" dirty="0" smtClean="0">
                <a:solidFill>
                  <a:srgbClr val="002060"/>
                </a:solidFill>
              </a:rPr>
              <a:t>Ayad AE </a:t>
            </a:r>
            <a:r>
              <a:rPr lang="es-MX" sz="1000" i="1" dirty="0" smtClean="0">
                <a:solidFill>
                  <a:srgbClr val="002060"/>
                </a:solidFill>
              </a:rPr>
              <a:t>et al. J Int Med Res </a:t>
            </a:r>
            <a:r>
              <a:rPr lang="es-MX" sz="1000" dirty="0" smtClean="0">
                <a:solidFill>
                  <a:srgbClr val="002060"/>
                </a:solidFill>
              </a:rPr>
              <a:t>2011; 39(4):1123-41.</a:t>
            </a:r>
            <a:endParaRPr lang="es-MX" sz="1000" dirty="0">
              <a:solidFill>
                <a:srgbClr val="002060"/>
              </a:solidFill>
            </a:endParaRPr>
          </a:p>
        </p:txBody>
      </p:sp>
      <p:sp>
        <p:nvSpPr>
          <p:cNvPr id="10" name="Slide Number Placeholder 3"/>
          <p:cNvSpPr>
            <a:spLocks noGrp="1"/>
          </p:cNvSpPr>
          <p:nvPr>
            <p:ph type="sldNum" sz="quarter" idx="12"/>
          </p:nvPr>
        </p:nvSpPr>
        <p:spPr>
          <a:xfrm>
            <a:off x="6758880" y="6448251"/>
            <a:ext cx="2133600" cy="365125"/>
          </a:xfrm>
        </p:spPr>
        <p:txBody>
          <a:bodyPr/>
          <a:lstStyle/>
          <a:p>
            <a:r>
              <a:rPr lang="es-MX" dirty="0" smtClean="0">
                <a:solidFill>
                  <a:prstClr val="black"/>
                </a:solidFill>
              </a:rPr>
              <a:t/>
            </a:r>
            <a:br>
              <a:rPr lang="es-MX" dirty="0" smtClean="0">
                <a:solidFill>
                  <a:prstClr val="black"/>
                </a:solidFill>
              </a:rPr>
            </a:br>
            <a:fld id="{903B8EED-60FF-4798-B00A-5F8F0039E366}" type="slidenum">
              <a:rPr lang="es-MX" smtClean="0">
                <a:solidFill>
                  <a:prstClr val="black"/>
                </a:solidFill>
              </a:rPr>
              <a:pPr/>
              <a:t>12</a:t>
            </a:fld>
            <a:endParaRPr lang="es-MX" dirty="0">
              <a:solidFill>
                <a:prstClr val="black"/>
              </a:solidFill>
            </a:endParaRPr>
          </a:p>
        </p:txBody>
      </p:sp>
    </p:spTree>
    <p:extLst>
      <p:ext uri="{BB962C8B-B14F-4D97-AF65-F5344CB8AC3E}">
        <p14:creationId xmlns:p14="http://schemas.microsoft.com/office/powerpoint/2010/main" val="345489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2"/>
          <p:cNvSpPr>
            <a:spLocks noGrp="1" noChangeArrowheads="1"/>
          </p:cNvSpPr>
          <p:nvPr>
            <p:ph type="title"/>
          </p:nvPr>
        </p:nvSpPr>
        <p:spPr>
          <a:xfrm>
            <a:off x="457200" y="341784"/>
            <a:ext cx="8435280" cy="1143000"/>
          </a:xfrm>
        </p:spPr>
        <p:txBody>
          <a:bodyPr vert="horz" lIns="91440" tIns="45720" rIns="91440" bIns="45720" rtlCol="0" anchor="ctr">
            <a:normAutofit/>
          </a:bodyPr>
          <a:lstStyle/>
          <a:p>
            <a:pPr>
              <a:lnSpc>
                <a:spcPct val="85000"/>
              </a:lnSpc>
            </a:pPr>
            <a:r>
              <a:rPr lang="es-MX" sz="3800" dirty="0" smtClean="0"/>
              <a:t>Evaluación del dolor: nemotécnica PQRST </a:t>
            </a:r>
            <a:endParaRPr lang="es-MX" sz="3800" dirty="0"/>
          </a:p>
        </p:txBody>
      </p:sp>
      <p:sp>
        <p:nvSpPr>
          <p:cNvPr id="875522" name="Rectangle 3"/>
          <p:cNvSpPr>
            <a:spLocks noGrp="1" noChangeArrowheads="1"/>
          </p:cNvSpPr>
          <p:nvPr>
            <p:ph idx="1"/>
          </p:nvPr>
        </p:nvSpPr>
        <p:spPr>
          <a:xfrm>
            <a:off x="457200" y="1695396"/>
            <a:ext cx="8229600" cy="4525963"/>
          </a:xfrm>
        </p:spPr>
        <p:txBody>
          <a:bodyPr>
            <a:normAutofit/>
          </a:bodyPr>
          <a:lstStyle/>
          <a:p>
            <a:pPr lvl="1">
              <a:spcBef>
                <a:spcPct val="10000"/>
              </a:spcBef>
              <a:buFont typeface="Arial" pitchFamily="34" charset="0"/>
              <a:buChar char="•"/>
            </a:pPr>
            <a:r>
              <a:rPr lang="es-MX" sz="3200" dirty="0" smtClean="0"/>
              <a:t>Factores </a:t>
            </a:r>
            <a:r>
              <a:rPr lang="es-MX" sz="3200" b="1" dirty="0" smtClean="0">
                <a:solidFill>
                  <a:schemeClr val="accent3"/>
                </a:solidFill>
              </a:rPr>
              <a:t>P</a:t>
            </a:r>
            <a:r>
              <a:rPr lang="es-MX" sz="3200" dirty="0" smtClean="0"/>
              <a:t>rovocadores y </a:t>
            </a:r>
            <a:r>
              <a:rPr lang="es-MX" sz="3200" b="1" dirty="0" smtClean="0">
                <a:solidFill>
                  <a:srgbClr val="DDBB30"/>
                </a:solidFill>
              </a:rPr>
              <a:t>P</a:t>
            </a:r>
            <a:r>
              <a:rPr lang="es-MX" sz="3200" dirty="0" smtClean="0"/>
              <a:t>aliativos</a:t>
            </a:r>
          </a:p>
          <a:p>
            <a:pPr lvl="1">
              <a:spcBef>
                <a:spcPct val="10000"/>
              </a:spcBef>
              <a:buFont typeface="Arial" pitchFamily="34" charset="0"/>
              <a:buChar char="•"/>
            </a:pPr>
            <a:r>
              <a:rPr lang="es-MX" sz="3200" b="1" dirty="0" smtClean="0">
                <a:solidFill>
                  <a:srgbClr val="DDBB30"/>
                </a:solidFill>
              </a:rPr>
              <a:t>C</a:t>
            </a:r>
            <a:r>
              <a:rPr lang="es-MX" sz="3200" dirty="0"/>
              <a:t>alidad</a:t>
            </a:r>
          </a:p>
          <a:p>
            <a:pPr lvl="1">
              <a:spcBef>
                <a:spcPct val="10000"/>
              </a:spcBef>
              <a:buFont typeface="Arial" pitchFamily="34" charset="0"/>
              <a:buChar char="•"/>
            </a:pPr>
            <a:r>
              <a:rPr lang="es-MX" sz="3200" b="1" dirty="0" smtClean="0">
                <a:solidFill>
                  <a:srgbClr val="DDBB30"/>
                </a:solidFill>
              </a:rPr>
              <a:t>R</a:t>
            </a:r>
            <a:r>
              <a:rPr lang="es-MX" sz="3200" dirty="0" smtClean="0"/>
              <a:t>egión y </a:t>
            </a:r>
            <a:r>
              <a:rPr lang="es-MX" sz="3200" b="1" dirty="0" smtClean="0">
                <a:solidFill>
                  <a:srgbClr val="DDBB30"/>
                </a:solidFill>
              </a:rPr>
              <a:t>R</a:t>
            </a:r>
            <a:r>
              <a:rPr lang="es-MX" sz="3200" dirty="0" smtClean="0"/>
              <a:t>adiación</a:t>
            </a:r>
          </a:p>
          <a:p>
            <a:pPr lvl="1">
              <a:spcBef>
                <a:spcPct val="10000"/>
              </a:spcBef>
              <a:buFont typeface="Arial" pitchFamily="34" charset="0"/>
              <a:buChar char="•"/>
            </a:pPr>
            <a:r>
              <a:rPr lang="es-MX" sz="3200" b="1" dirty="0" smtClean="0">
                <a:solidFill>
                  <a:srgbClr val="DDBB30"/>
                </a:solidFill>
              </a:rPr>
              <a:t>S</a:t>
            </a:r>
            <a:r>
              <a:rPr lang="es-MX" sz="3200" dirty="0" smtClean="0"/>
              <a:t>everidad</a:t>
            </a:r>
          </a:p>
          <a:p>
            <a:pPr lvl="1">
              <a:spcBef>
                <a:spcPct val="10000"/>
              </a:spcBef>
              <a:buFont typeface="Arial" pitchFamily="34" charset="0"/>
              <a:buChar char="•"/>
            </a:pPr>
            <a:r>
              <a:rPr lang="es-MX" sz="3200" b="1" dirty="0" smtClean="0">
                <a:solidFill>
                  <a:srgbClr val="DDBB30"/>
                </a:solidFill>
              </a:rPr>
              <a:t>T</a:t>
            </a:r>
            <a:r>
              <a:rPr lang="es-MX" sz="3200" dirty="0" smtClean="0"/>
              <a:t>iempo, </a:t>
            </a:r>
            <a:r>
              <a:rPr lang="es-MX" sz="3200" b="1" dirty="0" smtClean="0">
                <a:solidFill>
                  <a:srgbClr val="DDBB30"/>
                </a:solidFill>
              </a:rPr>
              <a:t>T</a:t>
            </a:r>
            <a:r>
              <a:rPr lang="es-MX" sz="3200" dirty="0" smtClean="0"/>
              <a:t>ratamiento</a:t>
            </a:r>
          </a:p>
        </p:txBody>
      </p:sp>
      <p:sp>
        <p:nvSpPr>
          <p:cNvPr id="875523" name="Text Box 9"/>
          <p:cNvSpPr txBox="1">
            <a:spLocks noChangeArrowheads="1"/>
          </p:cNvSpPr>
          <p:nvPr/>
        </p:nvSpPr>
        <p:spPr bwMode="auto">
          <a:xfrm>
            <a:off x="204222" y="6669657"/>
            <a:ext cx="8528050" cy="153888"/>
          </a:xfrm>
          <a:prstGeom prst="rect">
            <a:avLst/>
          </a:prstGeom>
          <a:noFill/>
          <a:ln w="9525">
            <a:noFill/>
            <a:miter lim="800000"/>
            <a:headEnd/>
            <a:tailEnd/>
          </a:ln>
        </p:spPr>
        <p:txBody>
          <a:bodyPr lIns="0" tIns="0" rIns="0" bIns="0" anchor="b">
            <a:spAutoFit/>
          </a:bodyPr>
          <a:lstStyle/>
          <a:p>
            <a:r>
              <a:rPr lang="es-MX" sz="1000" dirty="0" smtClean="0">
                <a:solidFill>
                  <a:schemeClr val="bg2"/>
                </a:solidFill>
                <a:cs typeface="Arial" pitchFamily="34" charset="0"/>
              </a:rPr>
              <a:t>Budassi Sheehy S, Miller Barber J (eds). </a:t>
            </a:r>
            <a:r>
              <a:rPr lang="es-MX" sz="1000" i="1" dirty="0" smtClean="0">
                <a:solidFill>
                  <a:schemeClr val="bg2"/>
                </a:solidFill>
                <a:cs typeface="Arial" pitchFamily="34" charset="0"/>
              </a:rPr>
              <a:t>Emergency Nursing: Principles and Practice</a:t>
            </a:r>
            <a:r>
              <a:rPr lang="es-MX" sz="1000" dirty="0" smtClean="0">
                <a:solidFill>
                  <a:schemeClr val="bg2"/>
                </a:solidFill>
                <a:cs typeface="Arial" pitchFamily="34" charset="0"/>
              </a:rPr>
              <a:t>. 3rd ed. Mosby; St. Louis, MO: 1992.</a:t>
            </a:r>
            <a:endParaRPr lang="es-MX" sz="1000" dirty="0">
              <a:solidFill>
                <a:schemeClr val="bg2"/>
              </a:solidFill>
              <a:cs typeface="Arial" pitchFamily="34" charset="0"/>
            </a:endParaRPr>
          </a:p>
        </p:txBody>
      </p:sp>
    </p:spTree>
    <p:extLst>
      <p:ext uri="{BB962C8B-B14F-4D97-AF65-F5344CB8AC3E}">
        <p14:creationId xmlns:p14="http://schemas.microsoft.com/office/powerpoint/2010/main" val="150592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normAutofit/>
          </a:bodyPr>
          <a:lstStyle/>
          <a:p>
            <a:pPr eaLnBrk="1" fontAlgn="auto" hangingPunct="1">
              <a:spcAft>
                <a:spcPts val="0"/>
              </a:spcAft>
              <a:defRPr/>
            </a:pPr>
            <a:r>
              <a:rPr lang="es-MX" altLang="en-US" dirty="0" smtClean="0"/>
              <a:t>Evaluando el dolor agudo</a:t>
            </a:r>
            <a:endParaRPr lang="es-MX" dirty="0"/>
          </a:p>
        </p:txBody>
      </p:sp>
      <p:sp>
        <p:nvSpPr>
          <p:cNvPr id="861187" name="Rectangle 3"/>
          <p:cNvSpPr>
            <a:spLocks noGrp="1" noChangeArrowheads="1"/>
          </p:cNvSpPr>
          <p:nvPr>
            <p:ph sz="quarter" idx="1"/>
          </p:nvPr>
        </p:nvSpPr>
        <p:spPr>
          <a:xfrm>
            <a:off x="323528" y="2325688"/>
            <a:ext cx="4172272" cy="3911624"/>
          </a:xfrm>
        </p:spPr>
        <p:txBody>
          <a:bodyPr>
            <a:noAutofit/>
          </a:bodyPr>
          <a:lstStyle/>
          <a:p>
            <a:pPr marL="266700" indent="-266700" eaLnBrk="1" fontAlgn="auto" hangingPunct="1">
              <a:spcBef>
                <a:spcPts val="0"/>
              </a:spcBef>
              <a:spcAft>
                <a:spcPts val="0"/>
              </a:spcAft>
              <a:buFont typeface="Wingdings"/>
              <a:buChar char=""/>
              <a:defRPr/>
            </a:pPr>
            <a:r>
              <a:rPr lang="es-MX" altLang="en-US" sz="1800" dirty="0" smtClean="0"/>
              <a:t>Escala analógica visual (VAS)</a:t>
            </a:r>
          </a:p>
          <a:p>
            <a:pPr marL="533400" lvl="1" indent="-266700" eaLnBrk="1" fontAlgn="auto" hangingPunct="1">
              <a:spcBef>
                <a:spcPts val="0"/>
              </a:spcBef>
              <a:spcAft>
                <a:spcPts val="0"/>
              </a:spcAft>
              <a:buFont typeface="Wingdings 2"/>
              <a:buChar char=""/>
              <a:defRPr/>
            </a:pPr>
            <a:r>
              <a:rPr lang="es-MX" altLang="en-US" sz="1600" dirty="0" smtClean="0"/>
              <a:t>Autoevaluación en una escala de 0–100 mm</a:t>
            </a:r>
          </a:p>
          <a:p>
            <a:pPr marL="266700" indent="-252413" eaLnBrk="1" fontAlgn="auto" hangingPunct="1">
              <a:spcBef>
                <a:spcPts val="0"/>
              </a:spcBef>
              <a:spcAft>
                <a:spcPts val="0"/>
              </a:spcAft>
              <a:buFont typeface="Wingdings 2" pitchFamily="18" charset="2"/>
              <a:buChar char="£"/>
              <a:defRPr/>
            </a:pPr>
            <a:r>
              <a:rPr lang="es-MX" altLang="en-US" sz="1800" dirty="0" smtClean="0"/>
              <a:t>Escala de calificación numérica</a:t>
            </a:r>
          </a:p>
          <a:p>
            <a:pPr marL="533400" lvl="1" indent="-266700" eaLnBrk="1" fontAlgn="auto" hangingPunct="1">
              <a:spcBef>
                <a:spcPts val="0"/>
              </a:spcBef>
              <a:spcAft>
                <a:spcPts val="0"/>
              </a:spcAft>
              <a:buFont typeface="Wingdings 2"/>
              <a:buChar char=""/>
              <a:defRPr/>
            </a:pPr>
            <a:r>
              <a:rPr lang="es-MX" altLang="en-US" sz="1600" dirty="0" smtClean="0"/>
              <a:t>Autoevaluación en una escala de 11 puntos: </a:t>
            </a:r>
            <a:br>
              <a:rPr lang="es-MX" altLang="en-US" sz="1600" dirty="0" smtClean="0"/>
            </a:br>
            <a:r>
              <a:rPr lang="es-MX" altLang="en-US" sz="1600" dirty="0" smtClean="0"/>
              <a:t>0 = sin dolor  a 10 = peor dolor</a:t>
            </a:r>
          </a:p>
          <a:p>
            <a:pPr marL="266700" indent="-266700" eaLnBrk="1" fontAlgn="auto" hangingPunct="1">
              <a:spcBef>
                <a:spcPts val="0"/>
              </a:spcBef>
              <a:spcAft>
                <a:spcPts val="0"/>
              </a:spcAft>
              <a:buFont typeface="Wingdings"/>
              <a:buChar char=""/>
              <a:defRPr/>
            </a:pPr>
            <a:r>
              <a:rPr lang="es-MX" altLang="en-US" sz="1800" dirty="0" smtClean="0"/>
              <a:t>Intensidad del dolor específica del tiempo</a:t>
            </a:r>
          </a:p>
          <a:p>
            <a:pPr marL="533400" lvl="1" indent="-266700" eaLnBrk="1" fontAlgn="auto" hangingPunct="1">
              <a:spcBef>
                <a:spcPts val="0"/>
              </a:spcBef>
              <a:spcAft>
                <a:spcPts val="0"/>
              </a:spcAft>
              <a:buFont typeface="Wingdings 2"/>
              <a:buChar char=""/>
              <a:defRPr/>
            </a:pPr>
            <a:r>
              <a:rPr lang="es-MX" altLang="en-US" sz="1600" dirty="0" smtClean="0"/>
              <a:t>“Mi dolor ahora es: nulo, leve, moderado, severo”  (calificación de 0 a 3)</a:t>
            </a:r>
          </a:p>
          <a:p>
            <a:pPr marL="266700" indent="-266700" eaLnBrk="1" fontAlgn="auto" hangingPunct="1">
              <a:spcBef>
                <a:spcPts val="0"/>
              </a:spcBef>
              <a:spcAft>
                <a:spcPts val="0"/>
              </a:spcAft>
              <a:buFont typeface="Wingdings"/>
              <a:buChar char=""/>
              <a:defRPr/>
            </a:pPr>
            <a:r>
              <a:rPr lang="es-MX" altLang="en-US" sz="1800" dirty="0" smtClean="0"/>
              <a:t>Alivio del dolor específico del tiempo</a:t>
            </a:r>
          </a:p>
          <a:p>
            <a:pPr marL="533400" lvl="1" indent="-266700" eaLnBrk="1" fontAlgn="auto" hangingPunct="1">
              <a:spcBef>
                <a:spcPts val="0"/>
              </a:spcBef>
              <a:spcAft>
                <a:spcPts val="0"/>
              </a:spcAft>
              <a:buFont typeface="Wingdings 2"/>
              <a:buChar char=""/>
              <a:defRPr/>
            </a:pPr>
            <a:r>
              <a:rPr lang="es-MX" altLang="en-US" sz="1600" dirty="0" smtClean="0"/>
              <a:t>“El alivio de mi dolor en este momento es: nulo, poco, algo, mucho, completo” (calificación de 0 a 4)</a:t>
            </a:r>
          </a:p>
        </p:txBody>
      </p:sp>
      <p:sp>
        <p:nvSpPr>
          <p:cNvPr id="5" name="Content Placeholder 4"/>
          <p:cNvSpPr>
            <a:spLocks noGrp="1"/>
          </p:cNvSpPr>
          <p:nvPr>
            <p:ph sz="quarter" idx="2"/>
          </p:nvPr>
        </p:nvSpPr>
        <p:spPr>
          <a:xfrm>
            <a:off x="4716016" y="2325688"/>
            <a:ext cx="4104456" cy="3722687"/>
          </a:xfrm>
        </p:spPr>
        <p:txBody>
          <a:bodyPr>
            <a:normAutofit/>
          </a:bodyPr>
          <a:lstStyle/>
          <a:p>
            <a:pPr marL="320040" indent="-320040" eaLnBrk="1" fontAlgn="auto" hangingPunct="1">
              <a:spcAft>
                <a:spcPts val="0"/>
              </a:spcAft>
              <a:buFont typeface="Wingdings"/>
              <a:buChar char=""/>
              <a:defRPr/>
            </a:pPr>
            <a:r>
              <a:rPr lang="es-MX" altLang="en-US" sz="1800" dirty="0" smtClean="0"/>
              <a:t>Cuestionario de la Sociedad Americana de Dolor (APS) </a:t>
            </a:r>
          </a:p>
          <a:p>
            <a:pPr marL="640080" lvl="1" indent="-274320" eaLnBrk="1" fontAlgn="auto" hangingPunct="1">
              <a:spcAft>
                <a:spcPts val="0"/>
              </a:spcAft>
              <a:buFont typeface="Wingdings 2"/>
              <a:buChar char=""/>
              <a:defRPr/>
            </a:pPr>
            <a:r>
              <a:rPr lang="es-MX" altLang="en-US" sz="1600" dirty="0" smtClean="0"/>
              <a:t>El grado hasta donde el dolor interfiere con la función del paciente, como el estado de ánimo, caminar y dormir</a:t>
            </a:r>
          </a:p>
          <a:p>
            <a:pPr marL="241300" indent="-241300" eaLnBrk="1" fontAlgn="auto" hangingPunct="1">
              <a:spcAft>
                <a:spcPts val="0"/>
              </a:spcAft>
              <a:buFont typeface="Wingdings 2" pitchFamily="18" charset="2"/>
              <a:buChar char="£"/>
              <a:defRPr/>
            </a:pPr>
            <a:r>
              <a:rPr lang="es-MX" altLang="en-US" sz="1800" dirty="0" smtClean="0"/>
              <a:t>Inventario Breve de Dolor (BPI)</a:t>
            </a:r>
          </a:p>
          <a:p>
            <a:pPr marL="640080" lvl="1" indent="-274320" eaLnBrk="1" fontAlgn="auto" hangingPunct="1">
              <a:spcAft>
                <a:spcPts val="0"/>
              </a:spcAft>
              <a:buFont typeface="Wingdings 2"/>
              <a:buChar char=""/>
              <a:defRPr/>
            </a:pPr>
            <a:r>
              <a:rPr lang="es-MX" altLang="en-US" sz="1600" dirty="0" smtClean="0"/>
              <a:t>Evalúa la severidad, impacto y deterioro en la vida diaria, estado de ánimo y disfrute de la vida</a:t>
            </a:r>
          </a:p>
        </p:txBody>
      </p:sp>
      <p:sp>
        <p:nvSpPr>
          <p:cNvPr id="6" name="Text Placeholder 4"/>
          <p:cNvSpPr txBox="1">
            <a:spLocks/>
          </p:cNvSpPr>
          <p:nvPr/>
        </p:nvSpPr>
        <p:spPr bwMode="auto">
          <a:xfrm>
            <a:off x="228600" y="1620748"/>
            <a:ext cx="4267200" cy="640080"/>
          </a:xfrm>
          <a:prstGeom prst="rect">
            <a:avLst/>
          </a:prstGeom>
          <a:solidFill>
            <a:schemeClr val="accent5"/>
          </a:solidFill>
          <a:ln w="9525">
            <a:noFill/>
            <a:miter lim="800000"/>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normAutofit/>
          </a:bodyPr>
          <a:lstStyle/>
          <a:p>
            <a:pPr marL="319088" indent="-319088" algn="ctr" fontAlgn="auto">
              <a:spcBef>
                <a:spcPts val="700"/>
              </a:spcBef>
              <a:spcAft>
                <a:spcPts val="0"/>
              </a:spcAft>
              <a:buClr>
                <a:schemeClr val="accent2"/>
              </a:buClr>
              <a:buSzPct val="60000"/>
              <a:defRPr/>
            </a:pPr>
            <a:r>
              <a:rPr lang="es-MX" sz="2400" dirty="0" smtClean="0"/>
              <a:t>Intensidad del dolor</a:t>
            </a:r>
            <a:endParaRPr lang="es-MX" sz="2400" dirty="0"/>
          </a:p>
        </p:txBody>
      </p:sp>
      <p:sp>
        <p:nvSpPr>
          <p:cNvPr id="7" name="Text Placeholder 5"/>
          <p:cNvSpPr txBox="1">
            <a:spLocks/>
          </p:cNvSpPr>
          <p:nvPr/>
        </p:nvSpPr>
        <p:spPr>
          <a:xfrm>
            <a:off x="4648200" y="1620748"/>
            <a:ext cx="4419600" cy="640080"/>
          </a:xfrm>
          <a:prstGeom prst="rect">
            <a:avLst/>
          </a:prstGeom>
          <a:solidFill>
            <a:schemeClr val="accent4"/>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normAutofit fontScale="92500"/>
          </a:bodyPr>
          <a:lstStyle/>
          <a:p>
            <a:pPr marL="319088" indent="-319088" algn="ctr" fontAlgn="auto">
              <a:spcBef>
                <a:spcPts val="700"/>
              </a:spcBef>
              <a:spcAft>
                <a:spcPts val="0"/>
              </a:spcAft>
              <a:buClr>
                <a:schemeClr val="accent2"/>
              </a:buClr>
              <a:buSzPct val="60000"/>
              <a:defRPr/>
            </a:pPr>
            <a:r>
              <a:rPr lang="es-MX" sz="2400" dirty="0" smtClean="0"/>
              <a:t>Impacto del dolor sobre la función</a:t>
            </a:r>
            <a:endParaRPr lang="es-MX" sz="2400" dirty="0"/>
          </a:p>
        </p:txBody>
      </p:sp>
      <p:sp>
        <p:nvSpPr>
          <p:cNvPr id="8" name="TextBox 3"/>
          <p:cNvSpPr txBox="1">
            <a:spLocks noChangeArrowheads="1"/>
          </p:cNvSpPr>
          <p:nvPr/>
        </p:nvSpPr>
        <p:spPr bwMode="auto">
          <a:xfrm>
            <a:off x="95250" y="6453336"/>
            <a:ext cx="8953500" cy="246221"/>
          </a:xfrm>
          <a:prstGeom prst="rect">
            <a:avLst/>
          </a:prstGeom>
          <a:noFill/>
          <a:ln w="9525">
            <a:noFill/>
            <a:miter lim="800000"/>
            <a:headEnd/>
            <a:tailEnd/>
          </a:ln>
        </p:spPr>
        <p:txBody>
          <a:bodyPr>
            <a:spAutoFit/>
          </a:bodyPr>
          <a:lstStyle/>
          <a:p>
            <a:pPr marL="228600" indent="-228600">
              <a:defRPr/>
            </a:pPr>
            <a:r>
              <a:rPr lang="es-MX" sz="1000" dirty="0" smtClean="0">
                <a:solidFill>
                  <a:srgbClr val="002060"/>
                </a:solidFill>
                <a:latin typeface="+mn-lt"/>
              </a:rPr>
              <a:t>Coll AM </a:t>
            </a:r>
            <a:r>
              <a:rPr lang="es-MX" sz="1000" i="1" dirty="0" smtClean="0">
                <a:solidFill>
                  <a:srgbClr val="002060"/>
                </a:solidFill>
                <a:latin typeface="+mn-lt"/>
              </a:rPr>
              <a:t>et al</a:t>
            </a:r>
            <a:r>
              <a:rPr lang="es-MX" sz="1000" dirty="0" smtClean="0">
                <a:solidFill>
                  <a:srgbClr val="002060"/>
                </a:solidFill>
                <a:latin typeface="+mn-lt"/>
              </a:rPr>
              <a:t>. </a:t>
            </a:r>
            <a:r>
              <a:rPr lang="es-MX" sz="1000" i="1" dirty="0" smtClean="0">
                <a:solidFill>
                  <a:srgbClr val="002060"/>
                </a:solidFill>
                <a:latin typeface="+mn-lt"/>
              </a:rPr>
              <a:t>J Adv Nursing </a:t>
            </a:r>
            <a:r>
              <a:rPr lang="es-MX" sz="1000" dirty="0" smtClean="0">
                <a:solidFill>
                  <a:srgbClr val="002060"/>
                </a:solidFill>
                <a:latin typeface="+mn-lt"/>
              </a:rPr>
              <a:t>2004; 46(2): 124-133; Dihle A </a:t>
            </a:r>
            <a:r>
              <a:rPr lang="es-MX" sz="1000" i="1" dirty="0" smtClean="0">
                <a:solidFill>
                  <a:srgbClr val="002060"/>
                </a:solidFill>
                <a:latin typeface="+mn-lt"/>
              </a:rPr>
              <a:t>et al. J Pain </a:t>
            </a:r>
            <a:r>
              <a:rPr lang="es-MX" sz="1000" dirty="0" smtClean="0">
                <a:solidFill>
                  <a:srgbClr val="002060"/>
                </a:solidFill>
                <a:latin typeface="+mn-lt"/>
              </a:rPr>
              <a:t>2006; 7(4):272-80; Keller S </a:t>
            </a:r>
            <a:r>
              <a:rPr lang="es-MX" sz="1000" i="1" dirty="0" smtClean="0">
                <a:solidFill>
                  <a:srgbClr val="002060"/>
                </a:solidFill>
                <a:latin typeface="+mn-lt"/>
              </a:rPr>
              <a:t>et al. Clin J Pain </a:t>
            </a:r>
            <a:r>
              <a:rPr lang="es-MX" sz="1000" dirty="0" smtClean="0">
                <a:solidFill>
                  <a:srgbClr val="002060"/>
                </a:solidFill>
                <a:latin typeface="+mn-lt"/>
              </a:rPr>
              <a:t>2004; 20(5):309-18.</a:t>
            </a:r>
            <a:endParaRPr lang="es-MX" sz="1000" dirty="0">
              <a:solidFill>
                <a:srgbClr val="002060"/>
              </a:solidFill>
              <a:latin typeface="+mn-lt"/>
            </a:endParaRPr>
          </a:p>
        </p:txBody>
      </p:sp>
    </p:spTree>
    <p:extLst>
      <p:ext uri="{BB962C8B-B14F-4D97-AF65-F5344CB8AC3E}">
        <p14:creationId xmlns:p14="http://schemas.microsoft.com/office/powerpoint/2010/main" val="14773185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334300"/>
            <a:ext cx="8229600" cy="1143000"/>
          </a:xfrm>
        </p:spPr>
        <p:txBody>
          <a:bodyPr vert="horz" lIns="91440" tIns="45720" rIns="91440" bIns="45720" rtlCol="0" anchor="ctr">
            <a:normAutofit/>
          </a:bodyPr>
          <a:lstStyle/>
          <a:p>
            <a:pPr>
              <a:lnSpc>
                <a:spcPct val="85000"/>
              </a:lnSpc>
            </a:pPr>
            <a:r>
              <a:rPr lang="es-MX" dirty="0" smtClean="0"/>
              <a:t>Localizar el dolor</a:t>
            </a:r>
            <a:endParaRPr lang="es-MX" dirty="0"/>
          </a:p>
        </p:txBody>
      </p:sp>
      <p:sp>
        <p:nvSpPr>
          <p:cNvPr id="9" name="Slide Number Placeholder 3"/>
          <p:cNvSpPr>
            <a:spLocks noGrp="1"/>
          </p:cNvSpPr>
          <p:nvPr>
            <p:ph type="sldNum" sz="quarter" idx="12"/>
          </p:nvPr>
        </p:nvSpPr>
        <p:spPr/>
        <p:txBody>
          <a:bodyPr/>
          <a:lstStyle/>
          <a:p>
            <a:r>
              <a:rPr lang="en-CA" dirty="0" smtClean="0">
                <a:solidFill>
                  <a:prstClr val="white">
                    <a:tint val="75000"/>
                  </a:prstClr>
                </a:solidFill>
              </a:rPr>
              <a:t/>
            </a:r>
            <a:br>
              <a:rPr lang="en-CA" dirty="0" smtClean="0">
                <a:solidFill>
                  <a:prstClr val="white">
                    <a:tint val="75000"/>
                  </a:prstClr>
                </a:solidFill>
              </a:rPr>
            </a:br>
            <a:fld id="{903B8EED-60FF-4798-B00A-5F8F0039E366}" type="slidenum">
              <a:rPr lang="en-CA" smtClean="0">
                <a:solidFill>
                  <a:prstClr val="white">
                    <a:tint val="75000"/>
                  </a:prstClr>
                </a:solidFill>
              </a:rPr>
              <a:pPr/>
              <a:t>15</a:t>
            </a:fld>
            <a:endParaRPr lang="en-CA" dirty="0">
              <a:solidFill>
                <a:prstClr val="white">
                  <a:tint val="75000"/>
                </a:prstClr>
              </a:solidFill>
            </a:endParaRPr>
          </a:p>
        </p:txBody>
      </p:sp>
      <p:sp>
        <p:nvSpPr>
          <p:cNvPr id="41986" name="Content Placeholder 7"/>
          <p:cNvSpPr>
            <a:spLocks noGrp="1"/>
          </p:cNvSpPr>
          <p:nvPr>
            <p:ph idx="4294967295"/>
          </p:nvPr>
        </p:nvSpPr>
        <p:spPr>
          <a:xfrm>
            <a:off x="457522" y="5568950"/>
            <a:ext cx="8362950" cy="914400"/>
          </a:xfrm>
        </p:spPr>
        <p:txBody>
          <a:bodyPr>
            <a:noAutofit/>
          </a:bodyPr>
          <a:lstStyle/>
          <a:p>
            <a:pPr marL="0" indent="0" algn="ctr">
              <a:lnSpc>
                <a:spcPct val="85000"/>
              </a:lnSpc>
              <a:buNone/>
            </a:pPr>
            <a:r>
              <a:rPr lang="es-MX" sz="2800" dirty="0" smtClean="0">
                <a:ea typeface="Arial Unicode MS" charset="0"/>
                <a:cs typeface="Arial Unicode MS" charset="0"/>
              </a:rPr>
              <a:t>Los mapas del cuerpo son útiles para la ubicación precisa  de los síntomas de dolor y señales sensoriales</a:t>
            </a:r>
            <a:r>
              <a:rPr lang="en-CA" sz="2800" dirty="0" smtClean="0">
                <a:ea typeface="Arial Unicode MS" charset="0"/>
                <a:cs typeface="Arial Unicode MS" charset="0"/>
              </a:rPr>
              <a:t>.*</a:t>
            </a:r>
            <a:endParaRPr lang="en-CA" sz="2800" dirty="0">
              <a:ea typeface="Arial Unicode MS" charset="0"/>
              <a:cs typeface="Arial Unicode MS" charset="0"/>
            </a:endParaRPr>
          </a:p>
        </p:txBody>
      </p:sp>
      <p:sp>
        <p:nvSpPr>
          <p:cNvPr id="41989" name="Rectangle 25"/>
          <p:cNvSpPr>
            <a:spLocks noChangeArrowheads="1"/>
          </p:cNvSpPr>
          <p:nvPr/>
        </p:nvSpPr>
        <p:spPr bwMode="auto">
          <a:xfrm>
            <a:off x="208841" y="6478662"/>
            <a:ext cx="7974533" cy="338554"/>
          </a:xfrm>
          <a:prstGeom prst="rect">
            <a:avLst/>
          </a:prstGeom>
          <a:noFill/>
          <a:ln w="9525">
            <a:noFill/>
            <a:miter lim="800000"/>
            <a:headEnd/>
            <a:tailEnd/>
          </a:ln>
          <a:effectLst>
            <a:prstShdw prst="shdw17" dist="17961" dir="2700000">
              <a:srgbClr val="998300">
                <a:alpha val="74998"/>
              </a:srgbClr>
            </a:prstShdw>
          </a:effectLst>
        </p:spPr>
        <p:txBody>
          <a:bodyPr wrap="square" lIns="0" tIns="0" rIns="0" bIns="0" anchor="b">
            <a:prstTxWarp prst="textNoShape">
              <a:avLst/>
            </a:prstTxWarp>
            <a:spAutoFit/>
          </a:bodyPr>
          <a:lstStyle/>
          <a:p>
            <a:pPr eaLnBrk="0" hangingPunct="0"/>
            <a:r>
              <a:rPr lang="en-CA" sz="1200" b="1" dirty="0" smtClean="0">
                <a:solidFill>
                  <a:srgbClr val="002060"/>
                </a:solidFill>
              </a:rPr>
              <a:t>*</a:t>
            </a:r>
            <a:r>
              <a:rPr lang="es-MX" sz="1200" b="1" dirty="0" smtClean="0">
                <a:solidFill>
                  <a:srgbClr val="002060"/>
                </a:solidFill>
              </a:rPr>
              <a:t>En caso de dolor referido, la ubicación del dolor y de la lesión o lesión/ disfunción nerviosa puede no estar correlacionadas</a:t>
            </a:r>
          </a:p>
          <a:p>
            <a:pPr eaLnBrk="0" hangingPunct="0"/>
            <a:r>
              <a:rPr lang="en-US" sz="1000" dirty="0" smtClean="0">
                <a:solidFill>
                  <a:srgbClr val="002060"/>
                </a:solidFill>
              </a:rPr>
              <a:t>Gilron </a:t>
            </a:r>
            <a:r>
              <a:rPr lang="en-US" sz="1000" dirty="0">
                <a:solidFill>
                  <a:srgbClr val="002060"/>
                </a:solidFill>
              </a:rPr>
              <a:t>I </a:t>
            </a:r>
            <a:r>
              <a:rPr lang="en-US" sz="1000" i="1" dirty="0">
                <a:solidFill>
                  <a:srgbClr val="002060"/>
                </a:solidFill>
              </a:rPr>
              <a:t>et al. </a:t>
            </a:r>
            <a:r>
              <a:rPr lang="en-US" sz="1000" i="1" dirty="0" smtClean="0">
                <a:solidFill>
                  <a:srgbClr val="002060"/>
                </a:solidFill>
              </a:rPr>
              <a:t>CMAJ </a:t>
            </a:r>
            <a:r>
              <a:rPr lang="en-US" sz="1000" dirty="0" smtClean="0">
                <a:solidFill>
                  <a:srgbClr val="002060"/>
                </a:solidFill>
              </a:rPr>
              <a:t>2006; 175(3):265-75; Walk </a:t>
            </a:r>
            <a:r>
              <a:rPr lang="en-US" sz="1000" dirty="0">
                <a:solidFill>
                  <a:srgbClr val="002060"/>
                </a:solidFill>
              </a:rPr>
              <a:t>D </a:t>
            </a:r>
            <a:r>
              <a:rPr lang="en-US" sz="1000" i="1" dirty="0">
                <a:solidFill>
                  <a:srgbClr val="002060"/>
                </a:solidFill>
              </a:rPr>
              <a:t>et al. </a:t>
            </a:r>
            <a:r>
              <a:rPr lang="fi-FI" sz="1000" i="1" dirty="0">
                <a:solidFill>
                  <a:srgbClr val="002060"/>
                </a:solidFill>
              </a:rPr>
              <a:t>Clin J Pain </a:t>
            </a:r>
            <a:r>
              <a:rPr lang="fi-FI" sz="1000" dirty="0">
                <a:solidFill>
                  <a:srgbClr val="002060"/>
                </a:solidFill>
              </a:rPr>
              <a:t>2009</a:t>
            </a:r>
            <a:r>
              <a:rPr lang="fi-FI" sz="1000" dirty="0" smtClean="0">
                <a:solidFill>
                  <a:srgbClr val="002060"/>
                </a:solidFill>
              </a:rPr>
              <a:t>; 25(7):632-40. </a:t>
            </a:r>
            <a:endParaRPr lang="en-US" sz="1000" dirty="0">
              <a:solidFill>
                <a:srgbClr val="002060"/>
              </a:solidFill>
            </a:endParaRPr>
          </a:p>
        </p:txBody>
      </p:sp>
      <p:sp>
        <p:nvSpPr>
          <p:cNvPr id="11"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15</a:t>
            </a:fld>
            <a:endParaRPr lang="en-CA" dirty="0">
              <a:solidFill>
                <a:prstClr val="black"/>
              </a:solidFill>
            </a:endParaRPr>
          </a:p>
        </p:txBody>
      </p:sp>
      <p:pic>
        <p:nvPicPr>
          <p:cNvPr id="8" name="Picture 4" descr="C:\Users\RCowan\Desktop\IDPain-R.jpg"/>
          <p:cNvPicPr>
            <a:picLocks noChangeAspect="1" noChangeArrowheads="1"/>
          </p:cNvPicPr>
          <p:nvPr/>
        </p:nvPicPr>
        <p:blipFill rotWithShape="1">
          <a:blip r:embed="rId3" cstate="print">
            <a:clrChange>
              <a:clrFrom>
                <a:srgbClr val="F2FFFF"/>
              </a:clrFrom>
              <a:clrTo>
                <a:srgbClr val="F2FFFF">
                  <a:alpha val="0"/>
                </a:srgbClr>
              </a:clrTo>
            </a:clrChange>
            <a:extLst>
              <a:ext uri="{28A0092B-C50C-407E-A947-70E740481C1C}">
                <a14:useLocalDpi xmlns:a14="http://schemas.microsoft.com/office/drawing/2010/main" val="0"/>
              </a:ext>
            </a:extLst>
          </a:blip>
          <a:srcRect l="18270" t="5955" r="25382" b="40921"/>
          <a:stretch/>
        </p:blipFill>
        <p:spPr bwMode="auto">
          <a:xfrm>
            <a:off x="2657240" y="1448975"/>
            <a:ext cx="3829517" cy="420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6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27584" y="1570440"/>
            <a:ext cx="7774360" cy="1462049"/>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865282" name="Rectangle 2"/>
          <p:cNvSpPr>
            <a:spLocks noGrp="1" noChangeArrowheads="1"/>
          </p:cNvSpPr>
          <p:nvPr>
            <p:ph type="title"/>
          </p:nvPr>
        </p:nvSpPr>
        <p:spPr>
          <a:xfrm>
            <a:off x="457200" y="335560"/>
            <a:ext cx="8229600" cy="1143000"/>
          </a:xfrm>
        </p:spPr>
        <p:txBody>
          <a:bodyPr vert="horz" lIns="91440" tIns="45720" rIns="91440" bIns="45720" rtlCol="0" anchor="ctr">
            <a:normAutofit/>
          </a:bodyPr>
          <a:lstStyle/>
          <a:p>
            <a:pPr>
              <a:lnSpc>
                <a:spcPct val="85000"/>
              </a:lnSpc>
            </a:pPr>
            <a:r>
              <a:rPr lang="es-ES" dirty="0" smtClean="0"/>
              <a:t>Determinar la intensidad del dolor</a:t>
            </a:r>
            <a:endParaRPr lang="es-ES" dirty="0"/>
          </a:p>
        </p:txBody>
      </p:sp>
      <p:sp>
        <p:nvSpPr>
          <p:cNvPr id="62" name="Slide Number Placeholder 61"/>
          <p:cNvSpPr>
            <a:spLocks noGrp="1"/>
          </p:cNvSpPr>
          <p:nvPr>
            <p:ph type="sldNum" sz="quarter" idx="12"/>
          </p:nvPr>
        </p:nvSpPr>
        <p:spPr/>
        <p:txBody>
          <a:bodyPr/>
          <a:lstStyle/>
          <a:p>
            <a:fld id="{903B8EED-60FF-4798-B00A-5F8F0039E366}" type="slidenum">
              <a:rPr lang="es-ES" smtClean="0">
                <a:solidFill>
                  <a:prstClr val="white">
                    <a:tint val="75000"/>
                  </a:prstClr>
                </a:solidFill>
              </a:rPr>
              <a:pPr/>
              <a:t>16</a:t>
            </a:fld>
            <a:endParaRPr lang="es-ES" dirty="0">
              <a:solidFill>
                <a:prstClr val="white">
                  <a:tint val="75000"/>
                </a:prstClr>
              </a:solidFill>
            </a:endParaRPr>
          </a:p>
        </p:txBody>
      </p:sp>
      <p:sp>
        <p:nvSpPr>
          <p:cNvPr id="44034" name="TextBox 43"/>
          <p:cNvSpPr txBox="1">
            <a:spLocks noChangeArrowheads="1"/>
          </p:cNvSpPr>
          <p:nvPr/>
        </p:nvSpPr>
        <p:spPr bwMode="auto">
          <a:xfrm>
            <a:off x="119038" y="6313526"/>
            <a:ext cx="8593584" cy="553998"/>
          </a:xfrm>
          <a:prstGeom prst="rect">
            <a:avLst/>
          </a:prstGeom>
          <a:noFill/>
          <a:ln w="9525">
            <a:noFill/>
            <a:miter lim="800000"/>
            <a:headEnd/>
            <a:tailEnd/>
          </a:ln>
        </p:spPr>
        <p:txBody>
          <a:bodyPr wrap="square">
            <a:spAutoFit/>
          </a:bodyPr>
          <a:lstStyle/>
          <a:p>
            <a:r>
              <a:rPr lang="es-ES" sz="1000" dirty="0" smtClean="0">
                <a:solidFill>
                  <a:srgbClr val="002060"/>
                </a:solidFill>
              </a:rPr>
              <a:t>International Association for the Study of Pain. </a:t>
            </a:r>
            <a:r>
              <a:rPr lang="es-ES" sz="1000" i="1" dirty="0" smtClean="0">
                <a:solidFill>
                  <a:srgbClr val="002060"/>
                </a:solidFill>
              </a:rPr>
              <a:t>Faces Pain Scale – Revised. </a:t>
            </a:r>
            <a:r>
              <a:rPr lang="es-ES" sz="1000" dirty="0" smtClean="0">
                <a:solidFill>
                  <a:srgbClr val="002060"/>
                </a:solidFill>
              </a:rPr>
              <a:t>Disponible en: </a:t>
            </a:r>
            <a:r>
              <a:rPr lang="es-ES" sz="1000" dirty="0" smtClean="0">
                <a:solidFill>
                  <a:srgbClr val="002060"/>
                </a:solidFill>
                <a:hlinkClick r:id="rId3"/>
              </a:rPr>
              <a:t>http://www.iasp-pain.org/Content/NavigationMenu/GeneralResourceLinks/FacesPainScaleRevised/default.htm</a:t>
            </a:r>
            <a:r>
              <a:rPr lang="es-ES" sz="1000" dirty="0" smtClean="0">
                <a:solidFill>
                  <a:srgbClr val="002060"/>
                </a:solidFill>
              </a:rPr>
              <a:t>. Accesado: 15 de julio de 2013; </a:t>
            </a:r>
            <a:br>
              <a:rPr lang="es-ES" sz="1000" dirty="0" smtClean="0">
                <a:solidFill>
                  <a:srgbClr val="002060"/>
                </a:solidFill>
              </a:rPr>
            </a:br>
            <a:r>
              <a:rPr lang="es-ES" sz="1000" dirty="0" smtClean="0">
                <a:solidFill>
                  <a:srgbClr val="002060"/>
                </a:solidFill>
              </a:rPr>
              <a:t>Iverson RE </a:t>
            </a:r>
            <a:r>
              <a:rPr lang="es-ES" sz="1000" i="1" dirty="0" smtClean="0">
                <a:solidFill>
                  <a:srgbClr val="002060"/>
                </a:solidFill>
              </a:rPr>
              <a:t>et al. Plast Reconstr Surg</a:t>
            </a:r>
            <a:r>
              <a:rPr lang="es-ES" sz="1000" dirty="0" smtClean="0">
                <a:solidFill>
                  <a:srgbClr val="002060"/>
                </a:solidFill>
              </a:rPr>
              <a:t> 2006; 118(4):1060-9.</a:t>
            </a:r>
            <a:endParaRPr lang="es-ES" sz="1000" dirty="0">
              <a:solidFill>
                <a:srgbClr val="002060"/>
              </a:solidFill>
            </a:endParaRPr>
          </a:p>
        </p:txBody>
      </p:sp>
      <p:grpSp>
        <p:nvGrpSpPr>
          <p:cNvPr id="3" name="Group 8"/>
          <p:cNvGrpSpPr/>
          <p:nvPr/>
        </p:nvGrpSpPr>
        <p:grpSpPr>
          <a:xfrm>
            <a:off x="838199" y="3041011"/>
            <a:ext cx="7774362" cy="1468109"/>
            <a:chOff x="838199" y="2969003"/>
            <a:chExt cx="7774362" cy="1468109"/>
          </a:xfrm>
          <a:solidFill>
            <a:schemeClr val="accent1">
              <a:lumMod val="20000"/>
              <a:lumOff val="80000"/>
            </a:schemeClr>
          </a:solidFill>
        </p:grpSpPr>
        <p:sp>
          <p:nvSpPr>
            <p:cNvPr id="2" name="Rectangle 1"/>
            <p:cNvSpPr/>
            <p:nvPr/>
          </p:nvSpPr>
          <p:spPr>
            <a:xfrm>
              <a:off x="838199" y="2969003"/>
              <a:ext cx="7774361" cy="1468109"/>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865283" name="Line 3"/>
            <p:cNvSpPr>
              <a:spLocks noChangeShapeType="1"/>
            </p:cNvSpPr>
            <p:nvPr/>
          </p:nvSpPr>
          <p:spPr bwMode="auto">
            <a:xfrm>
              <a:off x="1221161" y="3591264"/>
              <a:ext cx="6781800" cy="0"/>
            </a:xfrm>
            <a:prstGeom prst="line">
              <a:avLst/>
            </a:prstGeom>
            <a:grpFill/>
            <a:ln w="9525">
              <a:solidFill>
                <a:schemeClr val="bg1"/>
              </a:solidFill>
              <a:round/>
              <a:headEnd/>
              <a:tailEnd/>
            </a:ln>
            <a:effectLst/>
          </p:spPr>
          <p:txBody>
            <a:bodyPr wrap="none" anchor="ctr"/>
            <a:lstStyle/>
            <a:p>
              <a:pPr>
                <a:defRPr/>
              </a:pPr>
              <a:endParaRPr lang="es-ES" dirty="0">
                <a:solidFill>
                  <a:prstClr val="black"/>
                </a:solidFill>
              </a:endParaRPr>
            </a:p>
          </p:txBody>
        </p:sp>
        <p:sp>
          <p:nvSpPr>
            <p:cNvPr id="865284" name="Line 4"/>
            <p:cNvSpPr>
              <a:spLocks noChangeShapeType="1"/>
            </p:cNvSpPr>
            <p:nvPr/>
          </p:nvSpPr>
          <p:spPr bwMode="auto">
            <a:xfrm>
              <a:off x="12052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5" name="Line 5"/>
            <p:cNvSpPr>
              <a:spLocks noChangeShapeType="1"/>
            </p:cNvSpPr>
            <p:nvPr/>
          </p:nvSpPr>
          <p:spPr bwMode="auto">
            <a:xfrm>
              <a:off x="188473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6" name="Line 6"/>
            <p:cNvSpPr>
              <a:spLocks noChangeShapeType="1"/>
            </p:cNvSpPr>
            <p:nvPr/>
          </p:nvSpPr>
          <p:spPr bwMode="auto">
            <a:xfrm>
              <a:off x="324363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7" name="Line 7"/>
            <p:cNvSpPr>
              <a:spLocks noChangeShapeType="1"/>
            </p:cNvSpPr>
            <p:nvPr/>
          </p:nvSpPr>
          <p:spPr bwMode="auto">
            <a:xfrm>
              <a:off x="39230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8" name="Line 8"/>
            <p:cNvSpPr>
              <a:spLocks noChangeShapeType="1"/>
            </p:cNvSpPr>
            <p:nvPr/>
          </p:nvSpPr>
          <p:spPr bwMode="auto">
            <a:xfrm>
              <a:off x="462793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89" name="Line 9"/>
            <p:cNvSpPr>
              <a:spLocks noChangeShapeType="1"/>
            </p:cNvSpPr>
            <p:nvPr/>
          </p:nvSpPr>
          <p:spPr bwMode="auto">
            <a:xfrm>
              <a:off x="52819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0" name="Line 10"/>
            <p:cNvSpPr>
              <a:spLocks noChangeShapeType="1"/>
            </p:cNvSpPr>
            <p:nvPr/>
          </p:nvSpPr>
          <p:spPr bwMode="auto">
            <a:xfrm>
              <a:off x="596143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1" name="Line 11"/>
            <p:cNvSpPr>
              <a:spLocks noChangeShapeType="1"/>
            </p:cNvSpPr>
            <p:nvPr/>
          </p:nvSpPr>
          <p:spPr bwMode="auto">
            <a:xfrm>
              <a:off x="66408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2" name="Line 12"/>
            <p:cNvSpPr>
              <a:spLocks noChangeShapeType="1"/>
            </p:cNvSpPr>
            <p:nvPr/>
          </p:nvSpPr>
          <p:spPr bwMode="auto">
            <a:xfrm>
              <a:off x="8041061"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3" name="Line 13"/>
            <p:cNvSpPr>
              <a:spLocks noChangeShapeType="1"/>
            </p:cNvSpPr>
            <p:nvPr/>
          </p:nvSpPr>
          <p:spPr bwMode="auto">
            <a:xfrm>
              <a:off x="7318749"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4" name="Line 14"/>
            <p:cNvSpPr>
              <a:spLocks noChangeShapeType="1"/>
            </p:cNvSpPr>
            <p:nvPr/>
          </p:nvSpPr>
          <p:spPr bwMode="auto">
            <a:xfrm>
              <a:off x="2564186" y="3438864"/>
              <a:ext cx="0" cy="304800"/>
            </a:xfrm>
            <a:prstGeom prst="line">
              <a:avLst/>
            </a:prstGeom>
            <a:grp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295" name="Text Box 15"/>
            <p:cNvSpPr txBox="1">
              <a:spLocks noChangeArrowheads="1"/>
            </p:cNvSpPr>
            <p:nvPr/>
          </p:nvSpPr>
          <p:spPr bwMode="auto">
            <a:xfrm>
              <a:off x="10147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0</a:t>
              </a:r>
              <a:endParaRPr lang="es-ES" sz="1400" dirty="0">
                <a:solidFill>
                  <a:prstClr val="black"/>
                </a:solidFill>
              </a:endParaRPr>
            </a:p>
          </p:txBody>
        </p:sp>
        <p:sp>
          <p:nvSpPr>
            <p:cNvPr id="865297" name="Text Box 17"/>
            <p:cNvSpPr txBox="1">
              <a:spLocks noChangeArrowheads="1"/>
            </p:cNvSpPr>
            <p:nvPr/>
          </p:nvSpPr>
          <p:spPr bwMode="auto">
            <a:xfrm>
              <a:off x="2843808" y="2996952"/>
              <a:ext cx="4573240" cy="369332"/>
            </a:xfrm>
            <a:prstGeom prst="rect">
              <a:avLst/>
            </a:prstGeom>
            <a:grpFill/>
            <a:ln w="9525">
              <a:noFill/>
              <a:miter lim="800000"/>
              <a:headEnd/>
              <a:tailEnd/>
            </a:ln>
            <a:effectLst/>
          </p:spPr>
          <p:txBody>
            <a:bodyPr wrap="none">
              <a:spAutoFit/>
            </a:bodyPr>
            <a:lstStyle/>
            <a:p>
              <a:pPr>
                <a:defRPr/>
              </a:pPr>
              <a:r>
                <a:rPr lang="es-ES" dirty="0" smtClean="0">
                  <a:solidFill>
                    <a:prstClr val="black"/>
                  </a:solidFill>
                </a:rPr>
                <a:t>0–10 Escala numérica de intensidad del dolor</a:t>
              </a:r>
              <a:endParaRPr lang="es-ES" dirty="0">
                <a:solidFill>
                  <a:prstClr val="black"/>
                </a:solidFill>
              </a:endParaRPr>
            </a:p>
          </p:txBody>
        </p:sp>
        <p:sp>
          <p:nvSpPr>
            <p:cNvPr id="47" name="Text Box 16"/>
            <p:cNvSpPr txBox="1">
              <a:spLocks noChangeArrowheads="1"/>
            </p:cNvSpPr>
            <p:nvPr/>
          </p:nvSpPr>
          <p:spPr bwMode="auto">
            <a:xfrm>
              <a:off x="862386" y="3907177"/>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Sin dolor</a:t>
              </a:r>
              <a:endParaRPr lang="es-ES" sz="1400" dirty="0">
                <a:solidFill>
                  <a:prstClr val="black"/>
                </a:solidFill>
              </a:endParaRPr>
            </a:p>
          </p:txBody>
        </p:sp>
        <p:sp>
          <p:nvSpPr>
            <p:cNvPr id="51" name="Text Box 15"/>
            <p:cNvSpPr txBox="1">
              <a:spLocks noChangeArrowheads="1"/>
            </p:cNvSpPr>
            <p:nvPr/>
          </p:nvSpPr>
          <p:spPr bwMode="auto">
            <a:xfrm>
              <a:off x="169423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1</a:t>
              </a:r>
              <a:endParaRPr lang="es-ES" sz="1400" dirty="0">
                <a:solidFill>
                  <a:prstClr val="black"/>
                </a:solidFill>
              </a:endParaRPr>
            </a:p>
          </p:txBody>
        </p:sp>
        <p:sp>
          <p:nvSpPr>
            <p:cNvPr id="52" name="Text Box 15"/>
            <p:cNvSpPr txBox="1">
              <a:spLocks noChangeArrowheads="1"/>
            </p:cNvSpPr>
            <p:nvPr/>
          </p:nvSpPr>
          <p:spPr bwMode="auto">
            <a:xfrm>
              <a:off x="23736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2</a:t>
              </a:r>
              <a:endParaRPr lang="es-ES" sz="1400" dirty="0">
                <a:solidFill>
                  <a:prstClr val="black"/>
                </a:solidFill>
              </a:endParaRPr>
            </a:p>
          </p:txBody>
        </p:sp>
        <p:sp>
          <p:nvSpPr>
            <p:cNvPr id="53" name="Text Box 15"/>
            <p:cNvSpPr txBox="1">
              <a:spLocks noChangeArrowheads="1"/>
            </p:cNvSpPr>
            <p:nvPr/>
          </p:nvSpPr>
          <p:spPr bwMode="auto">
            <a:xfrm>
              <a:off x="305313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3</a:t>
              </a:r>
              <a:endParaRPr lang="es-ES" sz="1400" dirty="0">
                <a:solidFill>
                  <a:prstClr val="black"/>
                </a:solidFill>
              </a:endParaRPr>
            </a:p>
          </p:txBody>
        </p:sp>
        <p:sp>
          <p:nvSpPr>
            <p:cNvPr id="54" name="Text Box 15"/>
            <p:cNvSpPr txBox="1">
              <a:spLocks noChangeArrowheads="1"/>
            </p:cNvSpPr>
            <p:nvPr/>
          </p:nvSpPr>
          <p:spPr bwMode="auto">
            <a:xfrm>
              <a:off x="37325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4</a:t>
              </a:r>
              <a:endParaRPr lang="es-ES" sz="1400" dirty="0">
                <a:solidFill>
                  <a:prstClr val="black"/>
                </a:solidFill>
              </a:endParaRPr>
            </a:p>
          </p:txBody>
        </p:sp>
        <p:sp>
          <p:nvSpPr>
            <p:cNvPr id="55" name="Text Box 15"/>
            <p:cNvSpPr txBox="1">
              <a:spLocks noChangeArrowheads="1"/>
            </p:cNvSpPr>
            <p:nvPr/>
          </p:nvSpPr>
          <p:spPr bwMode="auto">
            <a:xfrm>
              <a:off x="443743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5</a:t>
              </a:r>
              <a:endParaRPr lang="es-ES" sz="1400" dirty="0">
                <a:solidFill>
                  <a:prstClr val="black"/>
                </a:solidFill>
              </a:endParaRPr>
            </a:p>
          </p:txBody>
        </p:sp>
        <p:sp>
          <p:nvSpPr>
            <p:cNvPr id="56" name="Text Box 15"/>
            <p:cNvSpPr txBox="1">
              <a:spLocks noChangeArrowheads="1"/>
            </p:cNvSpPr>
            <p:nvPr/>
          </p:nvSpPr>
          <p:spPr bwMode="auto">
            <a:xfrm>
              <a:off x="50914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6</a:t>
              </a:r>
              <a:endParaRPr lang="es-ES" sz="1400" dirty="0">
                <a:solidFill>
                  <a:prstClr val="black"/>
                </a:solidFill>
              </a:endParaRPr>
            </a:p>
          </p:txBody>
        </p:sp>
        <p:sp>
          <p:nvSpPr>
            <p:cNvPr id="57" name="Text Box 15"/>
            <p:cNvSpPr txBox="1">
              <a:spLocks noChangeArrowheads="1"/>
            </p:cNvSpPr>
            <p:nvPr/>
          </p:nvSpPr>
          <p:spPr bwMode="auto">
            <a:xfrm>
              <a:off x="577093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7</a:t>
              </a:r>
              <a:endParaRPr lang="es-ES" sz="1400" dirty="0">
                <a:solidFill>
                  <a:prstClr val="black"/>
                </a:solidFill>
              </a:endParaRPr>
            </a:p>
          </p:txBody>
        </p:sp>
        <p:sp>
          <p:nvSpPr>
            <p:cNvPr id="58" name="Text Box 15"/>
            <p:cNvSpPr txBox="1">
              <a:spLocks noChangeArrowheads="1"/>
            </p:cNvSpPr>
            <p:nvPr/>
          </p:nvSpPr>
          <p:spPr bwMode="auto">
            <a:xfrm>
              <a:off x="6450386"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8</a:t>
              </a:r>
              <a:endParaRPr lang="es-ES" sz="1400" dirty="0">
                <a:solidFill>
                  <a:prstClr val="black"/>
                </a:solidFill>
              </a:endParaRPr>
            </a:p>
          </p:txBody>
        </p:sp>
        <p:sp>
          <p:nvSpPr>
            <p:cNvPr id="59" name="Text Box 15"/>
            <p:cNvSpPr txBox="1">
              <a:spLocks noChangeArrowheads="1"/>
            </p:cNvSpPr>
            <p:nvPr/>
          </p:nvSpPr>
          <p:spPr bwMode="auto">
            <a:xfrm>
              <a:off x="7128249"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9</a:t>
              </a:r>
              <a:endParaRPr lang="es-ES" sz="1400" dirty="0">
                <a:solidFill>
                  <a:prstClr val="black"/>
                </a:solidFill>
              </a:endParaRPr>
            </a:p>
          </p:txBody>
        </p:sp>
        <p:sp>
          <p:nvSpPr>
            <p:cNvPr id="60" name="Text Box 15"/>
            <p:cNvSpPr txBox="1">
              <a:spLocks noChangeArrowheads="1"/>
            </p:cNvSpPr>
            <p:nvPr/>
          </p:nvSpPr>
          <p:spPr bwMode="auto">
            <a:xfrm>
              <a:off x="7850561" y="3740489"/>
              <a:ext cx="381000" cy="307975"/>
            </a:xfrm>
            <a:prstGeom prst="rect">
              <a:avLst/>
            </a:prstGeom>
            <a:grpFill/>
            <a:ln w="9525">
              <a:noFill/>
              <a:miter lim="800000"/>
              <a:headEnd/>
              <a:tailEnd/>
            </a:ln>
            <a:effectLst/>
          </p:spPr>
          <p:txBody>
            <a:bodyPr>
              <a:spAutoFit/>
            </a:bodyPr>
            <a:lstStyle/>
            <a:p>
              <a:pPr algn="ctr">
                <a:defRPr/>
              </a:pPr>
              <a:r>
                <a:rPr lang="es-ES" sz="1400" dirty="0" smtClean="0">
                  <a:solidFill>
                    <a:prstClr val="black"/>
                  </a:solidFill>
                </a:rPr>
                <a:t>10</a:t>
              </a:r>
              <a:endParaRPr lang="es-ES" sz="1400" dirty="0">
                <a:solidFill>
                  <a:prstClr val="black"/>
                </a:solidFill>
              </a:endParaRPr>
            </a:p>
          </p:txBody>
        </p:sp>
        <p:sp>
          <p:nvSpPr>
            <p:cNvPr id="49" name="Text Box 16"/>
            <p:cNvSpPr txBox="1">
              <a:spLocks noChangeArrowheads="1"/>
            </p:cNvSpPr>
            <p:nvPr/>
          </p:nvSpPr>
          <p:spPr bwMode="auto">
            <a:xfrm>
              <a:off x="4170736" y="3907177"/>
              <a:ext cx="977328" cy="523220"/>
            </a:xfrm>
            <a:prstGeom prst="rect">
              <a:avLst/>
            </a:prstGeom>
            <a:noFill/>
            <a:ln w="9525">
              <a:noFill/>
              <a:miter lim="800000"/>
              <a:headEnd/>
              <a:tailEnd/>
            </a:ln>
            <a:effectLst/>
          </p:spPr>
          <p:txBody>
            <a:bodyPr wrap="square">
              <a:spAutoFit/>
            </a:bodyPr>
            <a:lstStyle/>
            <a:p>
              <a:pPr algn="ctr">
                <a:defRPr/>
              </a:pPr>
              <a:r>
                <a:rPr lang="es-ES" sz="1400" dirty="0" smtClean="0">
                  <a:solidFill>
                    <a:prstClr val="black"/>
                  </a:solidFill>
                </a:rPr>
                <a:t>Dolor moderado</a:t>
              </a:r>
              <a:endParaRPr lang="es-ES" sz="1400" dirty="0">
                <a:solidFill>
                  <a:prstClr val="black"/>
                </a:solidFill>
              </a:endParaRPr>
            </a:p>
          </p:txBody>
        </p:sp>
        <p:sp>
          <p:nvSpPr>
            <p:cNvPr id="50" name="Text Box 16"/>
            <p:cNvSpPr txBox="1">
              <a:spLocks noChangeArrowheads="1"/>
            </p:cNvSpPr>
            <p:nvPr/>
          </p:nvSpPr>
          <p:spPr bwMode="auto">
            <a:xfrm>
              <a:off x="7469561" y="3907177"/>
              <a:ext cx="11430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Peor dolor posible</a:t>
              </a:r>
              <a:endParaRPr lang="es-ES" sz="1400" dirty="0">
                <a:solidFill>
                  <a:prstClr val="black"/>
                </a:solidFill>
              </a:endParaRPr>
            </a:p>
          </p:txBody>
        </p:sp>
      </p:grpSp>
      <p:sp>
        <p:nvSpPr>
          <p:cNvPr id="865298" name="Line 18"/>
          <p:cNvSpPr>
            <a:spLocks noChangeShapeType="1"/>
          </p:cNvSpPr>
          <p:nvPr/>
        </p:nvSpPr>
        <p:spPr bwMode="auto">
          <a:xfrm>
            <a:off x="1181100" y="2242592"/>
            <a:ext cx="6781800" cy="0"/>
          </a:xfrm>
          <a:prstGeom prst="line">
            <a:avLst/>
          </a:prstGeom>
          <a:noFill/>
          <a:ln w="9525">
            <a:solidFill>
              <a:schemeClr val="bg1"/>
            </a:solidFill>
            <a:round/>
            <a:headEnd/>
            <a:tailEnd/>
          </a:ln>
          <a:effectLst/>
        </p:spPr>
        <p:txBody>
          <a:bodyPr wrap="none" anchor="ctr"/>
          <a:lstStyle/>
          <a:p>
            <a:pPr>
              <a:defRPr/>
            </a:pPr>
            <a:endParaRPr lang="es-ES" dirty="0">
              <a:solidFill>
                <a:prstClr val="black"/>
              </a:solidFill>
            </a:endParaRPr>
          </a:p>
        </p:txBody>
      </p:sp>
      <p:sp>
        <p:nvSpPr>
          <p:cNvPr id="865299" name="Line 19"/>
          <p:cNvSpPr>
            <a:spLocks noChangeShapeType="1"/>
          </p:cNvSpPr>
          <p:nvPr/>
        </p:nvSpPr>
        <p:spPr bwMode="auto">
          <a:xfrm>
            <a:off x="1181100" y="2090192"/>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303" name="Line 23"/>
          <p:cNvSpPr>
            <a:spLocks noChangeShapeType="1"/>
          </p:cNvSpPr>
          <p:nvPr/>
        </p:nvSpPr>
        <p:spPr bwMode="auto">
          <a:xfrm>
            <a:off x="7962900" y="2090192"/>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865306" name="Text Box 26"/>
          <p:cNvSpPr txBox="1">
            <a:spLocks noChangeArrowheads="1"/>
          </p:cNvSpPr>
          <p:nvPr/>
        </p:nvSpPr>
        <p:spPr bwMode="auto">
          <a:xfrm>
            <a:off x="2627784" y="1567905"/>
            <a:ext cx="4771114" cy="369332"/>
          </a:xfrm>
          <a:prstGeom prst="rect">
            <a:avLst/>
          </a:prstGeom>
          <a:noFill/>
          <a:ln w="9525">
            <a:noFill/>
            <a:miter lim="800000"/>
            <a:headEnd/>
            <a:tailEnd/>
          </a:ln>
          <a:effectLst/>
        </p:spPr>
        <p:txBody>
          <a:bodyPr wrap="none">
            <a:spAutoFit/>
          </a:bodyPr>
          <a:lstStyle/>
          <a:p>
            <a:pPr>
              <a:defRPr/>
            </a:pPr>
            <a:r>
              <a:rPr lang="es-ES" dirty="0" smtClean="0">
                <a:solidFill>
                  <a:prstClr val="black"/>
                </a:solidFill>
              </a:rPr>
              <a:t>Escala simple descriptiva </a:t>
            </a:r>
            <a:r>
              <a:rPr lang="es-ES" dirty="0">
                <a:solidFill>
                  <a:prstClr val="black"/>
                </a:solidFill>
              </a:rPr>
              <a:t>de intensidad del dolor </a:t>
            </a:r>
          </a:p>
        </p:txBody>
      </p:sp>
      <p:sp>
        <p:nvSpPr>
          <p:cNvPr id="48" name="Text Box 16"/>
          <p:cNvSpPr txBox="1">
            <a:spLocks noChangeArrowheads="1"/>
          </p:cNvSpPr>
          <p:nvPr/>
        </p:nvSpPr>
        <p:spPr bwMode="auto">
          <a:xfrm>
            <a:off x="838200" y="2329905"/>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Sin dolor</a:t>
            </a:r>
            <a:endParaRPr lang="es-ES" sz="1400" dirty="0">
              <a:solidFill>
                <a:prstClr val="black"/>
              </a:solidFill>
            </a:endParaRPr>
          </a:p>
        </p:txBody>
      </p:sp>
      <p:grpSp>
        <p:nvGrpSpPr>
          <p:cNvPr id="4" name="Group 71"/>
          <p:cNvGrpSpPr>
            <a:grpSpLocks/>
          </p:cNvGrpSpPr>
          <p:nvPr/>
        </p:nvGrpSpPr>
        <p:grpSpPr bwMode="auto">
          <a:xfrm>
            <a:off x="2073275" y="2090192"/>
            <a:ext cx="685800" cy="762933"/>
            <a:chOff x="2073275" y="2286000"/>
            <a:chExt cx="685800" cy="762933"/>
          </a:xfrm>
        </p:grpSpPr>
        <p:sp>
          <p:nvSpPr>
            <p:cNvPr id="865304" name="Line 24"/>
            <p:cNvSpPr>
              <a:spLocks noChangeShapeType="1"/>
            </p:cNvSpPr>
            <p:nvPr/>
          </p:nvSpPr>
          <p:spPr bwMode="auto">
            <a:xfrm>
              <a:off x="2416175" y="2286000"/>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67" name="Text Box 16"/>
            <p:cNvSpPr txBox="1">
              <a:spLocks noChangeArrowheads="1"/>
            </p:cNvSpPr>
            <p:nvPr/>
          </p:nvSpPr>
          <p:spPr bwMode="auto">
            <a:xfrm>
              <a:off x="2073275" y="2525713"/>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Dolor leve </a:t>
              </a:r>
              <a:endParaRPr lang="es-ES" sz="1400" dirty="0">
                <a:solidFill>
                  <a:prstClr val="black"/>
                </a:solidFill>
              </a:endParaRPr>
            </a:p>
          </p:txBody>
        </p:sp>
      </p:grpSp>
      <p:grpSp>
        <p:nvGrpSpPr>
          <p:cNvPr id="5" name="Group 72"/>
          <p:cNvGrpSpPr>
            <a:grpSpLocks/>
          </p:cNvGrpSpPr>
          <p:nvPr/>
        </p:nvGrpSpPr>
        <p:grpSpPr bwMode="auto">
          <a:xfrm>
            <a:off x="3275856" y="2090192"/>
            <a:ext cx="1109067" cy="978377"/>
            <a:chOff x="3306763" y="2286000"/>
            <a:chExt cx="914400" cy="978377"/>
          </a:xfrm>
        </p:grpSpPr>
        <p:sp>
          <p:nvSpPr>
            <p:cNvPr id="865300" name="Line 20"/>
            <p:cNvSpPr>
              <a:spLocks noChangeShapeType="1"/>
            </p:cNvSpPr>
            <p:nvPr/>
          </p:nvSpPr>
          <p:spPr bwMode="auto">
            <a:xfrm>
              <a:off x="3763963" y="2286000"/>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68" name="Text Box 16"/>
            <p:cNvSpPr txBox="1">
              <a:spLocks noChangeArrowheads="1"/>
            </p:cNvSpPr>
            <p:nvPr/>
          </p:nvSpPr>
          <p:spPr bwMode="auto">
            <a:xfrm>
              <a:off x="3306763" y="2525713"/>
              <a:ext cx="914400" cy="738664"/>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Dolor moderado</a:t>
              </a:r>
              <a:endParaRPr lang="es-ES" sz="1400" dirty="0">
                <a:solidFill>
                  <a:prstClr val="black"/>
                </a:solidFill>
              </a:endParaRPr>
            </a:p>
          </p:txBody>
        </p:sp>
      </p:grpSp>
      <p:grpSp>
        <p:nvGrpSpPr>
          <p:cNvPr id="6" name="Group 73"/>
          <p:cNvGrpSpPr>
            <a:grpSpLocks/>
          </p:cNvGrpSpPr>
          <p:nvPr/>
        </p:nvGrpSpPr>
        <p:grpSpPr bwMode="auto">
          <a:xfrm>
            <a:off x="4770438" y="2090192"/>
            <a:ext cx="685800" cy="762933"/>
            <a:chOff x="4770438" y="2286000"/>
            <a:chExt cx="685800" cy="762933"/>
          </a:xfrm>
        </p:grpSpPr>
        <p:sp>
          <p:nvSpPr>
            <p:cNvPr id="865301" name="Line 21"/>
            <p:cNvSpPr>
              <a:spLocks noChangeShapeType="1"/>
            </p:cNvSpPr>
            <p:nvPr/>
          </p:nvSpPr>
          <p:spPr bwMode="auto">
            <a:xfrm>
              <a:off x="5113338" y="2286000"/>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69" name="Text Box 16"/>
            <p:cNvSpPr txBox="1">
              <a:spLocks noChangeArrowheads="1"/>
            </p:cNvSpPr>
            <p:nvPr/>
          </p:nvSpPr>
          <p:spPr bwMode="auto">
            <a:xfrm>
              <a:off x="4770438" y="2525713"/>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Dolor severo </a:t>
              </a:r>
              <a:endParaRPr lang="es-ES" sz="1400" dirty="0">
                <a:solidFill>
                  <a:prstClr val="black"/>
                </a:solidFill>
              </a:endParaRPr>
            </a:p>
          </p:txBody>
        </p:sp>
      </p:grpSp>
      <p:grpSp>
        <p:nvGrpSpPr>
          <p:cNvPr id="7" name="Group 74"/>
          <p:cNvGrpSpPr>
            <a:grpSpLocks/>
          </p:cNvGrpSpPr>
          <p:nvPr/>
        </p:nvGrpSpPr>
        <p:grpSpPr bwMode="auto">
          <a:xfrm>
            <a:off x="6003925" y="2090192"/>
            <a:ext cx="1066800" cy="762933"/>
            <a:chOff x="6003925" y="2286000"/>
            <a:chExt cx="1066800" cy="762933"/>
          </a:xfrm>
        </p:grpSpPr>
        <p:sp>
          <p:nvSpPr>
            <p:cNvPr id="865302" name="Line 22"/>
            <p:cNvSpPr>
              <a:spLocks noChangeShapeType="1"/>
            </p:cNvSpPr>
            <p:nvPr/>
          </p:nvSpPr>
          <p:spPr bwMode="auto">
            <a:xfrm>
              <a:off x="6537325" y="2286000"/>
              <a:ext cx="0" cy="304800"/>
            </a:xfrm>
            <a:prstGeom prst="line">
              <a:avLst/>
            </a:prstGeom>
            <a:noFill/>
            <a:ln w="76200">
              <a:solidFill>
                <a:schemeClr val="bg1"/>
              </a:solidFill>
              <a:round/>
              <a:headEnd/>
              <a:tailEnd/>
            </a:ln>
            <a:effectLst/>
          </p:spPr>
          <p:txBody>
            <a:bodyPr wrap="none" anchor="ctr"/>
            <a:lstStyle/>
            <a:p>
              <a:pPr>
                <a:defRPr/>
              </a:pPr>
              <a:endParaRPr lang="es-ES" dirty="0">
                <a:solidFill>
                  <a:prstClr val="black"/>
                </a:solidFill>
              </a:endParaRPr>
            </a:p>
          </p:txBody>
        </p:sp>
        <p:sp>
          <p:nvSpPr>
            <p:cNvPr id="70" name="Text Box 16"/>
            <p:cNvSpPr txBox="1">
              <a:spLocks noChangeArrowheads="1"/>
            </p:cNvSpPr>
            <p:nvPr/>
          </p:nvSpPr>
          <p:spPr bwMode="auto">
            <a:xfrm>
              <a:off x="6003925" y="2525713"/>
              <a:ext cx="1066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Dolor muy severo</a:t>
              </a:r>
              <a:endParaRPr lang="es-ES" sz="1400" dirty="0">
                <a:solidFill>
                  <a:prstClr val="black"/>
                </a:solidFill>
              </a:endParaRPr>
            </a:p>
          </p:txBody>
        </p:sp>
      </p:grpSp>
      <p:sp>
        <p:nvSpPr>
          <p:cNvPr id="71" name="Text Box 16"/>
          <p:cNvSpPr txBox="1">
            <a:spLocks noChangeArrowheads="1"/>
          </p:cNvSpPr>
          <p:nvPr/>
        </p:nvSpPr>
        <p:spPr bwMode="auto">
          <a:xfrm>
            <a:off x="7620000" y="2329905"/>
            <a:ext cx="685800" cy="523220"/>
          </a:xfrm>
          <a:prstGeom prst="rect">
            <a:avLst/>
          </a:prstGeom>
          <a:noFill/>
          <a:ln w="9525">
            <a:noFill/>
            <a:miter lim="800000"/>
            <a:headEnd/>
            <a:tailEnd/>
          </a:ln>
          <a:effectLst/>
        </p:spPr>
        <p:txBody>
          <a:bodyPr>
            <a:spAutoFit/>
          </a:bodyPr>
          <a:lstStyle/>
          <a:p>
            <a:pPr algn="ctr">
              <a:defRPr/>
            </a:pPr>
            <a:r>
              <a:rPr lang="es-ES" sz="1400" dirty="0" smtClean="0">
                <a:solidFill>
                  <a:prstClr val="black"/>
                </a:solidFill>
              </a:rPr>
              <a:t>Peor dolor </a:t>
            </a:r>
            <a:endParaRPr lang="es-ES" sz="1400" dirty="0">
              <a:solidFill>
                <a:prstClr val="black"/>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822" t="59367" r="4495" b="15521"/>
          <a:stretch/>
        </p:blipFill>
        <p:spPr>
          <a:xfrm rot="10800000">
            <a:off x="827583" y="4515463"/>
            <a:ext cx="7771326" cy="1674971"/>
          </a:xfrm>
          <a:prstGeom prst="rect">
            <a:avLst/>
          </a:prstGeom>
          <a:ln w="25400">
            <a:solidFill>
              <a:schemeClr val="accent1"/>
            </a:solidFill>
          </a:ln>
        </p:spPr>
      </p:pic>
      <p:sp>
        <p:nvSpPr>
          <p:cNvPr id="63" name="Text Box 17"/>
          <p:cNvSpPr txBox="1">
            <a:spLocks noChangeArrowheads="1"/>
          </p:cNvSpPr>
          <p:nvPr/>
        </p:nvSpPr>
        <p:spPr bwMode="auto">
          <a:xfrm>
            <a:off x="2781298" y="4452871"/>
            <a:ext cx="4671022" cy="369332"/>
          </a:xfrm>
          <a:prstGeom prst="rect">
            <a:avLst/>
          </a:prstGeom>
          <a:noFill/>
          <a:ln w="9525">
            <a:noFill/>
            <a:miter lim="800000"/>
            <a:headEnd/>
            <a:tailEnd/>
          </a:ln>
          <a:effectLst/>
        </p:spPr>
        <p:txBody>
          <a:bodyPr wrap="none">
            <a:spAutoFit/>
          </a:bodyPr>
          <a:lstStyle/>
          <a:p>
            <a:pPr>
              <a:defRPr/>
            </a:pPr>
            <a:r>
              <a:rPr lang="es-ES" dirty="0" smtClean="0">
                <a:solidFill>
                  <a:prstClr val="black"/>
                </a:solidFill>
              </a:rPr>
              <a:t>Escala de dolor en la expresión facial – Revisado</a:t>
            </a:r>
            <a:endParaRPr lang="es-ES" dirty="0">
              <a:solidFill>
                <a:prstClr val="black"/>
              </a:solidFill>
            </a:endParaRPr>
          </a:p>
        </p:txBody>
      </p:sp>
      <p:sp>
        <p:nvSpPr>
          <p:cNvPr id="61"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prstClr val="black"/>
                </a:solidFill>
              </a:rPr>
              <a:t/>
            </a:r>
            <a:br>
              <a:rPr lang="es-ES" dirty="0" smtClean="0">
                <a:solidFill>
                  <a:prstClr val="black"/>
                </a:solidFill>
              </a:rPr>
            </a:br>
            <a:fld id="{903B8EED-60FF-4798-B00A-5F8F0039E366}" type="slidenum">
              <a:rPr lang="es-ES" smtClean="0">
                <a:solidFill>
                  <a:prstClr val="black"/>
                </a:solidFill>
              </a:rPr>
              <a:pPr/>
              <a:t>16</a:t>
            </a:fld>
            <a:endParaRPr lang="es-ES" dirty="0">
              <a:solidFill>
                <a:prstClr val="black"/>
              </a:solidFill>
            </a:endParaRPr>
          </a:p>
        </p:txBody>
      </p:sp>
    </p:spTree>
    <p:extLst>
      <p:ext uri="{BB962C8B-B14F-4D97-AF65-F5344CB8AC3E}">
        <p14:creationId xmlns:p14="http://schemas.microsoft.com/office/powerpoint/2010/main" val="666774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32" name="Rectangle 8"/>
          <p:cNvSpPr>
            <a:spLocks noGrp="1" noChangeArrowheads="1"/>
          </p:cNvSpPr>
          <p:nvPr>
            <p:ph type="title"/>
          </p:nvPr>
        </p:nvSpPr>
        <p:spPr/>
        <p:txBody>
          <a:bodyPr/>
          <a:lstStyle/>
          <a:p>
            <a:pPr eaLnBrk="1" fontAlgn="auto" hangingPunct="1">
              <a:spcAft>
                <a:spcPts val="0"/>
              </a:spcAft>
              <a:defRPr/>
            </a:pPr>
            <a:r>
              <a:rPr lang="es-MX" altLang="en-US" dirty="0" smtClean="0"/>
              <a:t>Cuestionario APS</a:t>
            </a:r>
            <a:endParaRPr lang="es-MX" altLang="en-US" dirty="0"/>
          </a:p>
        </p:txBody>
      </p:sp>
      <p:sp>
        <p:nvSpPr>
          <p:cNvPr id="48130" name="Rectangle 9"/>
          <p:cNvSpPr>
            <a:spLocks noGrp="1" noChangeArrowheads="1"/>
          </p:cNvSpPr>
          <p:nvPr>
            <p:ph idx="1"/>
          </p:nvPr>
        </p:nvSpPr>
        <p:spPr/>
        <p:txBody>
          <a:bodyPr>
            <a:normAutofit fontScale="92500" lnSpcReduction="10000"/>
          </a:bodyPr>
          <a:lstStyle/>
          <a:p>
            <a:r>
              <a:rPr lang="es-MX" altLang="en-US" dirty="0" smtClean="0"/>
              <a:t> Medir los 6 aspectos de la calidad:</a:t>
            </a:r>
          </a:p>
          <a:p>
            <a:pPr lvl="1"/>
            <a:r>
              <a:rPr lang="es-MX" altLang="en-US" dirty="0" smtClean="0"/>
              <a:t>Severidad y alivio del dolor</a:t>
            </a:r>
          </a:p>
          <a:p>
            <a:pPr lvl="1"/>
            <a:r>
              <a:rPr lang="es-MX" altLang="en-US" dirty="0" smtClean="0"/>
              <a:t>Impacto del dolor sobre la actividad, el sueño y las emociones negativas</a:t>
            </a:r>
          </a:p>
          <a:p>
            <a:pPr lvl="1"/>
            <a:r>
              <a:rPr lang="es-MX" altLang="en-US" dirty="0" smtClean="0"/>
              <a:t>Efectos colaterales del tratamiento</a:t>
            </a:r>
          </a:p>
          <a:p>
            <a:pPr lvl="1"/>
            <a:r>
              <a:rPr lang="es-MX" altLang="en-US" dirty="0" smtClean="0"/>
              <a:t>Utilidad de la información acerca del tratamiento del dolor</a:t>
            </a:r>
          </a:p>
          <a:p>
            <a:pPr lvl="1"/>
            <a:r>
              <a:rPr lang="es-MX" altLang="en-US" dirty="0" smtClean="0"/>
              <a:t>Capacidad del paciente para tomar decisiones sobre el tratamiento del dolor</a:t>
            </a:r>
          </a:p>
          <a:p>
            <a:pPr lvl="1"/>
            <a:r>
              <a:rPr lang="es-MX" altLang="en-US" dirty="0" smtClean="0"/>
              <a:t>Uso de estrategias no farmacológicas</a:t>
            </a:r>
            <a:endParaRPr lang="es-MX" dirty="0" smtClean="0"/>
          </a:p>
        </p:txBody>
      </p:sp>
      <p:sp>
        <p:nvSpPr>
          <p:cNvPr id="48131" name="Rectangle 4"/>
          <p:cNvSpPr>
            <a:spLocks noChangeArrowheads="1"/>
          </p:cNvSpPr>
          <p:nvPr/>
        </p:nvSpPr>
        <p:spPr bwMode="auto">
          <a:xfrm>
            <a:off x="179512" y="6525344"/>
            <a:ext cx="7620000" cy="236748"/>
          </a:xfrm>
          <a:prstGeom prst="rect">
            <a:avLst/>
          </a:prstGeom>
          <a:noFill/>
          <a:ln w="9525">
            <a:noFill/>
            <a:miter lim="800000"/>
            <a:headEnd/>
            <a:tailEnd/>
          </a:ln>
        </p:spPr>
        <p:txBody>
          <a:bodyPr lIns="82058" tIns="41029" rIns="82058" bIns="41029" anchor="b">
            <a:spAutoFit/>
          </a:bodyPr>
          <a:lstStyle/>
          <a:p>
            <a:pPr marL="342900" indent="-342900" defTabSz="820738"/>
            <a:r>
              <a:rPr lang="es-MX" altLang="en-US" sz="1000" dirty="0" smtClean="0">
                <a:solidFill>
                  <a:srgbClr val="002060"/>
                </a:solidFill>
                <a:latin typeface="Calibri"/>
                <a:cs typeface="Calibri"/>
              </a:rPr>
              <a:t>Gordon DB et al. </a:t>
            </a:r>
            <a:r>
              <a:rPr lang="es-MX" altLang="en-US" sz="1000" i="1" dirty="0" smtClean="0">
                <a:solidFill>
                  <a:srgbClr val="002060"/>
                </a:solidFill>
                <a:latin typeface="Calibri"/>
                <a:cs typeface="Calibri"/>
              </a:rPr>
              <a:t>J Pain</a:t>
            </a:r>
            <a:r>
              <a:rPr lang="es-MX" altLang="en-US" sz="1000" dirty="0" smtClean="0">
                <a:solidFill>
                  <a:srgbClr val="002060"/>
                </a:solidFill>
                <a:latin typeface="Calibri"/>
                <a:cs typeface="Calibri"/>
              </a:rPr>
              <a:t> 2010; 11(11):1172-86.</a:t>
            </a:r>
            <a:endParaRPr lang="es-MX" altLang="en-US" sz="1000" dirty="0">
              <a:solidFill>
                <a:srgbClr val="002060"/>
              </a:solidFill>
              <a:latin typeface="Calibri"/>
              <a:cs typeface="Calibri"/>
            </a:endParaRPr>
          </a:p>
        </p:txBody>
      </p:sp>
    </p:spTree>
    <p:extLst>
      <p:ext uri="{BB962C8B-B14F-4D97-AF65-F5344CB8AC3E}">
        <p14:creationId xmlns:p14="http://schemas.microsoft.com/office/powerpoint/2010/main" val="1502311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5" name="Rectangle 2"/>
          <p:cNvSpPr>
            <a:spLocks noGrp="1" noChangeArrowheads="1"/>
          </p:cNvSpPr>
          <p:nvPr>
            <p:ph type="title"/>
          </p:nvPr>
        </p:nvSpPr>
        <p:spPr/>
        <p:txBody>
          <a:bodyPr vert="horz" lIns="91440" tIns="45720" rIns="91440" bIns="45720" rtlCol="0" anchor="ctr">
            <a:normAutofit/>
          </a:bodyPr>
          <a:lstStyle/>
          <a:p>
            <a:pPr>
              <a:lnSpc>
                <a:spcPct val="85000"/>
              </a:lnSpc>
            </a:pPr>
            <a:r>
              <a:rPr lang="es-MX" dirty="0" smtClean="0"/>
              <a:t>Inventario breve del dolor</a:t>
            </a:r>
            <a:endParaRPr lang="es-MX" dirty="0"/>
          </a:p>
        </p:txBody>
      </p:sp>
      <p:sp>
        <p:nvSpPr>
          <p:cNvPr id="943112" name="Text Box 9"/>
          <p:cNvSpPr txBox="1">
            <a:spLocks noChangeArrowheads="1"/>
          </p:cNvSpPr>
          <p:nvPr/>
        </p:nvSpPr>
        <p:spPr bwMode="auto">
          <a:xfrm>
            <a:off x="204778" y="6671304"/>
            <a:ext cx="8528050" cy="153888"/>
          </a:xfrm>
          <a:prstGeom prst="rect">
            <a:avLst/>
          </a:prstGeom>
          <a:noFill/>
          <a:ln w="9525">
            <a:noFill/>
            <a:miter lim="800000"/>
            <a:headEnd/>
            <a:tailEnd/>
          </a:ln>
        </p:spPr>
        <p:txBody>
          <a:bodyPr lIns="0" tIns="0" rIns="0" bIns="0" anchor="b">
            <a:spAutoFit/>
          </a:bodyPr>
          <a:lstStyle/>
          <a:p>
            <a:pPr marL="114300" indent="-114300"/>
            <a:r>
              <a:rPr lang="en-US" sz="1000" dirty="0" smtClean="0">
                <a:solidFill>
                  <a:srgbClr val="002060"/>
                </a:solidFill>
              </a:rPr>
              <a:t>Cleeland CS, Ryan KM. </a:t>
            </a:r>
            <a:r>
              <a:rPr lang="en-US" sz="1000" i="1" dirty="0" smtClean="0">
                <a:solidFill>
                  <a:srgbClr val="002060"/>
                </a:solidFill>
              </a:rPr>
              <a:t>Ann Acad Med</a:t>
            </a:r>
            <a:r>
              <a:rPr lang="en-US" sz="1000" dirty="0" smtClean="0">
                <a:solidFill>
                  <a:srgbClr val="002060"/>
                </a:solidFill>
              </a:rPr>
              <a:t> </a:t>
            </a:r>
            <a:r>
              <a:rPr lang="en-US" sz="1000" i="1" dirty="0" smtClean="0">
                <a:solidFill>
                  <a:srgbClr val="002060"/>
                </a:solidFill>
              </a:rPr>
              <a:t>Singapore</a:t>
            </a:r>
            <a:r>
              <a:rPr lang="en-US" sz="1000" dirty="0" smtClean="0">
                <a:solidFill>
                  <a:srgbClr val="002060"/>
                </a:solidFill>
              </a:rPr>
              <a:t> 1994; 23(2):129-38</a:t>
            </a:r>
            <a:r>
              <a:rPr lang="en-US" sz="1000" dirty="0">
                <a:solidFill>
                  <a:srgbClr val="002060"/>
                </a:solidFill>
              </a:rPr>
              <a:t>.</a:t>
            </a: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1309" y="1556792"/>
            <a:ext cx="3486479" cy="4752528"/>
          </a:xfrm>
          <a:prstGeom prst="rect">
            <a:avLst/>
          </a:prstGeom>
          <a:ln w="9525">
            <a:solidFill>
              <a:srgbClr val="0C6FCF"/>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293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5" name="Rectangle 2"/>
          <p:cNvSpPr>
            <a:spLocks noGrp="1" noChangeArrowheads="1"/>
          </p:cNvSpPr>
          <p:nvPr>
            <p:ph type="title"/>
          </p:nvPr>
        </p:nvSpPr>
        <p:spPr/>
        <p:txBody>
          <a:bodyPr vert="horz" lIns="91440" tIns="45720" rIns="91440" bIns="45720" rtlCol="0" anchor="ctr">
            <a:normAutofit/>
          </a:bodyPr>
          <a:lstStyle/>
          <a:p>
            <a:pPr>
              <a:lnSpc>
                <a:spcPct val="85000"/>
              </a:lnSpc>
            </a:pPr>
            <a:r>
              <a:rPr lang="es-MX" dirty="0" smtClean="0"/>
              <a:t>Cuestionario del dolor de McGill</a:t>
            </a:r>
            <a:endParaRPr lang="es-MX" dirty="0"/>
          </a:p>
        </p:txBody>
      </p:sp>
      <p:sp>
        <p:nvSpPr>
          <p:cNvPr id="943112" name="Text Box 9"/>
          <p:cNvSpPr txBox="1">
            <a:spLocks noChangeArrowheads="1"/>
          </p:cNvSpPr>
          <p:nvPr/>
        </p:nvSpPr>
        <p:spPr bwMode="auto">
          <a:xfrm>
            <a:off x="203537" y="6671304"/>
            <a:ext cx="8528050" cy="153888"/>
          </a:xfrm>
          <a:prstGeom prst="rect">
            <a:avLst/>
          </a:prstGeom>
          <a:noFill/>
          <a:ln w="9525">
            <a:noFill/>
            <a:miter lim="800000"/>
            <a:headEnd/>
            <a:tailEnd/>
          </a:ln>
        </p:spPr>
        <p:txBody>
          <a:bodyPr lIns="0" tIns="0" rIns="0" bIns="0" anchor="b">
            <a:spAutoFit/>
          </a:bodyPr>
          <a:lstStyle/>
          <a:p>
            <a:pPr marL="114300" indent="-114300"/>
            <a:r>
              <a:rPr lang="en-CA" sz="1000" dirty="0" smtClean="0">
                <a:solidFill>
                  <a:schemeClr val="bg2"/>
                </a:solidFill>
              </a:rPr>
              <a:t>Melzack </a:t>
            </a:r>
            <a:r>
              <a:rPr lang="en-CA" sz="1000" dirty="0">
                <a:solidFill>
                  <a:schemeClr val="bg2"/>
                </a:solidFill>
              </a:rPr>
              <a:t>R</a:t>
            </a:r>
            <a:r>
              <a:rPr lang="en-CA" sz="1000" dirty="0" smtClean="0">
                <a:solidFill>
                  <a:schemeClr val="bg2"/>
                </a:solidFill>
              </a:rPr>
              <a:t>. </a:t>
            </a:r>
            <a:r>
              <a:rPr lang="en-CA" sz="1000" i="1" dirty="0">
                <a:solidFill>
                  <a:schemeClr val="bg2"/>
                </a:solidFill>
              </a:rPr>
              <a:t>Pain</a:t>
            </a:r>
            <a:r>
              <a:rPr lang="en-CA" sz="1000" dirty="0">
                <a:solidFill>
                  <a:schemeClr val="bg2"/>
                </a:solidFill>
              </a:rPr>
              <a:t> 1975; 1(3):277-99. </a:t>
            </a:r>
            <a:endParaRPr lang="en-US" sz="1000" dirty="0">
              <a:solidFill>
                <a:schemeClr val="bg2"/>
              </a:solidFill>
            </a:endParaRPr>
          </a:p>
        </p:txBody>
      </p:sp>
      <p:pic>
        <p:nvPicPr>
          <p:cNvPr id="2355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556792"/>
            <a:ext cx="4451661" cy="4752528"/>
          </a:xfrm>
          <a:prstGeom prst="rect">
            <a:avLst/>
          </a:prstGeom>
          <a:ln w="12700">
            <a:solidFill>
              <a:srgbClr val="0C6FCF"/>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828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r>
              <a:rPr dirty="0"/>
              <a:t/>
            </a:r>
            <a:br>
              <a:rPr dirty="0"/>
            </a:br>
            <a:fld id="{CEC32654-6C2B-4E14-A90D-5D17360DC88F}" type="slidenum">
              <a:rPr/>
              <a:pPr>
                <a:defRPr/>
              </a:pPr>
              <a:t>2</a:t>
            </a:fld>
            <a:endParaRPr dirty="0"/>
          </a:p>
        </p:txBody>
      </p:sp>
      <p:sp>
        <p:nvSpPr>
          <p:cNvPr id="10243" name="Title 1"/>
          <p:cNvSpPr>
            <a:spLocks noGrp="1"/>
          </p:cNvSpPr>
          <p:nvPr>
            <p:ph type="title"/>
          </p:nvPr>
        </p:nvSpPr>
        <p:spPr>
          <a:xfrm>
            <a:off x="457200" y="263525"/>
            <a:ext cx="8229600" cy="1143000"/>
          </a:xfrm>
        </p:spPr>
        <p:txBody>
          <a:bodyPr/>
          <a:lstStyle/>
          <a:p>
            <a:pPr eaLnBrk="1" hangingPunct="1"/>
            <a:r>
              <a:rPr lang="es-MX" altLang="en-US" dirty="0" smtClean="0"/>
              <a:t>Comité de </a:t>
            </a:r>
            <a:r>
              <a:rPr lang="es-MX" altLang="en-US" dirty="0"/>
              <a:t>d</a:t>
            </a:r>
            <a:r>
              <a:rPr lang="es-MX" altLang="en-US" dirty="0" smtClean="0"/>
              <a:t>esarrollo</a:t>
            </a:r>
          </a:p>
        </p:txBody>
      </p:sp>
      <p:sp>
        <p:nvSpPr>
          <p:cNvPr id="4" name="Rectangle 3"/>
          <p:cNvSpPr/>
          <p:nvPr/>
        </p:nvSpPr>
        <p:spPr>
          <a:xfrm>
            <a:off x="395288" y="1443038"/>
            <a:ext cx="2881312" cy="5402262"/>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Mario H. Cardiel, MD, MSc</a:t>
            </a:r>
          </a:p>
          <a:p>
            <a:pPr fontAlgn="auto">
              <a:spcBef>
                <a:spcPts val="0"/>
              </a:spcBef>
              <a:spcAft>
                <a:spcPts val="0"/>
              </a:spcAft>
              <a:defRPr/>
            </a:pPr>
            <a:r>
              <a:rPr lang="es-MX" sz="1600" dirty="0" smtClean="0">
                <a:solidFill>
                  <a:srgbClr val="0C6FCF">
                    <a:lumMod val="75000"/>
                  </a:srgbClr>
                </a:solidFill>
                <a:latin typeface="Calibri"/>
                <a:ea typeface="+mn-ea"/>
              </a:rPr>
              <a:t>Reumatólogo</a:t>
            </a:r>
          </a:p>
          <a:p>
            <a:pPr fontAlgn="auto">
              <a:spcBef>
                <a:spcPts val="0"/>
              </a:spcBef>
              <a:spcAft>
                <a:spcPts val="0"/>
              </a:spcAft>
              <a:defRPr/>
            </a:pPr>
            <a:r>
              <a:rPr lang="es-MX" sz="1600" dirty="0" smtClean="0">
                <a:solidFill>
                  <a:srgbClr val="0C6FCF">
                    <a:lumMod val="75000"/>
                  </a:srgbClr>
                </a:solidFill>
                <a:latin typeface="Calibri"/>
                <a:ea typeface="+mn-ea"/>
              </a:rPr>
              <a:t>Morelia, México</a:t>
            </a:r>
          </a:p>
          <a:p>
            <a:pPr fontAlgn="auto">
              <a:spcBef>
                <a:spcPts val="0"/>
              </a:spcBef>
              <a:spcAft>
                <a:spcPts val="0"/>
              </a:spcAft>
              <a:defRPr/>
            </a:pPr>
            <a:r>
              <a:rPr lang="es-MX" sz="1600" dirty="0" smtClean="0">
                <a:solidFill>
                  <a:prstClr val="white"/>
                </a:solidFill>
                <a:latin typeface="Calibri"/>
                <a:ea typeface="+mn-ea"/>
              </a:rPr>
              <a:t> </a:t>
            </a:r>
            <a:endParaRPr lang="es-MX" sz="24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Andrei Danilov, MD, DSc</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Moscú, Rusia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Smail Daoudi, MD</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Tizi Ouzou, Algeria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João Batista S. Garcia, MD, PhD</a:t>
            </a:r>
          </a:p>
          <a:p>
            <a:pPr fontAlgn="auto">
              <a:spcBef>
                <a:spcPts val="0"/>
              </a:spcBef>
              <a:spcAft>
                <a:spcPts val="0"/>
              </a:spcAft>
              <a:defRPr/>
            </a:pPr>
            <a:r>
              <a:rPr lang="es-MX" sz="1600" dirty="0" smtClean="0">
                <a:solidFill>
                  <a:srgbClr val="0C6FCF">
                    <a:lumMod val="75000"/>
                  </a:srgbClr>
                </a:solidFill>
                <a:latin typeface="Calibri"/>
                <a:ea typeface="+mn-ea"/>
              </a:rPr>
              <a:t>Anestesiólogo</a:t>
            </a:r>
          </a:p>
          <a:p>
            <a:pPr fontAlgn="auto">
              <a:spcBef>
                <a:spcPts val="0"/>
              </a:spcBef>
              <a:spcAft>
                <a:spcPts val="0"/>
              </a:spcAft>
              <a:defRPr/>
            </a:pPr>
            <a:r>
              <a:rPr lang="es-MX" sz="1600" dirty="0" smtClean="0">
                <a:solidFill>
                  <a:srgbClr val="0C6FCF">
                    <a:lumMod val="75000"/>
                  </a:srgbClr>
                </a:solidFill>
                <a:latin typeface="Calibri"/>
                <a:ea typeface="+mn-ea"/>
              </a:rPr>
              <a:t>São Luis, Brasil</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rPr>
              <a:t>Yuzhou Guan, MD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700" dirty="0" smtClean="0">
                <a:solidFill>
                  <a:prstClr val="white"/>
                </a:solidFill>
                <a:latin typeface="Calibri"/>
                <a:ea typeface="+mn-ea"/>
              </a:rPr>
              <a:t> </a:t>
            </a:r>
            <a:endParaRPr lang="es-MX" sz="1700" dirty="0">
              <a:solidFill>
                <a:prstClr val="white"/>
              </a:solidFill>
              <a:latin typeface="Calibri"/>
              <a:ea typeface="+mn-ea"/>
            </a:endParaRPr>
          </a:p>
        </p:txBody>
      </p:sp>
      <p:sp>
        <p:nvSpPr>
          <p:cNvPr id="5" name="Rectangle 4"/>
          <p:cNvSpPr/>
          <p:nvPr/>
        </p:nvSpPr>
        <p:spPr>
          <a:xfrm>
            <a:off x="3276600" y="1443038"/>
            <a:ext cx="2805113" cy="5016758"/>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Jianhao Lin,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Beijing, China</a:t>
            </a:r>
          </a:p>
          <a:p>
            <a:pPr fontAlgn="auto">
              <a:spcBef>
                <a:spcPts val="0"/>
              </a:spcBef>
              <a:spcAft>
                <a:spcPts val="0"/>
              </a:spcAft>
              <a:defRPr/>
            </a:pPr>
            <a:r>
              <a:rPr lang="es-MX" sz="1600" dirty="0" smtClean="0">
                <a:solidFill>
                  <a:srgbClr val="0C6FCF">
                    <a:lumMod val="75000"/>
                  </a:srgbClr>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Supranee Niruthisard, MD</a:t>
            </a:r>
          </a:p>
          <a:p>
            <a:pPr fontAlgn="auto">
              <a:spcBef>
                <a:spcPts val="0"/>
              </a:spcBef>
              <a:spcAft>
                <a:spcPts val="0"/>
              </a:spcAft>
              <a:defRPr/>
            </a:pPr>
            <a:r>
              <a:rPr lang="es-MX" sz="1600" dirty="0" smtClean="0">
                <a:solidFill>
                  <a:srgbClr val="0C6FCF">
                    <a:lumMod val="75000"/>
                  </a:srgbClr>
                </a:solidFill>
                <a:latin typeface="Calibri"/>
              </a:rPr>
              <a:t>Especialista en Dolor</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Bangkok, Tailandia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Germán Ochoa,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Bogotá, Colombia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Milton Raff, MD, BSc</a:t>
            </a:r>
          </a:p>
          <a:p>
            <a:pPr fontAlgn="auto">
              <a:spcBef>
                <a:spcPts val="0"/>
              </a:spcBef>
              <a:spcAft>
                <a:spcPts val="0"/>
              </a:spcAft>
              <a:defRPr/>
            </a:pPr>
            <a:r>
              <a:rPr lang="es-MX" sz="1600" dirty="0" smtClean="0">
                <a:solidFill>
                  <a:srgbClr val="0C6FCF">
                    <a:lumMod val="75000"/>
                  </a:srgbClr>
                </a:solidFill>
                <a:latin typeface="Calibri"/>
              </a:rPr>
              <a:t>Especialista en Anestesiología</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Cape Town, Sud África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Raymond L. Rosales, MD, PhD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Manila, Filipinas</a:t>
            </a:r>
          </a:p>
          <a:p>
            <a:pPr fontAlgn="auto">
              <a:spcBef>
                <a:spcPts val="0"/>
              </a:spcBef>
              <a:spcAft>
                <a:spcPts val="0"/>
              </a:spcAft>
              <a:defRPr/>
            </a:pPr>
            <a:endParaRPr lang="en-CA" sz="1600" dirty="0">
              <a:solidFill>
                <a:prstClr val="white"/>
              </a:solidFill>
              <a:latin typeface="Calibri"/>
              <a:ea typeface="+mn-ea"/>
            </a:endParaRPr>
          </a:p>
        </p:txBody>
      </p:sp>
      <p:sp>
        <p:nvSpPr>
          <p:cNvPr id="6" name="Rectangle 5"/>
          <p:cNvSpPr/>
          <p:nvPr/>
        </p:nvSpPr>
        <p:spPr>
          <a:xfrm>
            <a:off x="6008688" y="1447800"/>
            <a:ext cx="2955925" cy="4524315"/>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Jose Antonio San Juan, MD</a:t>
            </a:r>
          </a:p>
          <a:p>
            <a:pPr fontAlgn="auto">
              <a:spcBef>
                <a:spcPts val="0"/>
              </a:spcBef>
              <a:spcAft>
                <a:spcPts val="0"/>
              </a:spcAft>
              <a:defRPr/>
            </a:pPr>
            <a:r>
              <a:rPr lang="es-MX" sz="1600" dirty="0" smtClean="0">
                <a:solidFill>
                  <a:srgbClr val="0C6FCF">
                    <a:lumMod val="75000"/>
                  </a:srgbClr>
                </a:solidFill>
                <a:latin typeface="Calibri"/>
                <a:ea typeface="+mn-ea"/>
              </a:rPr>
              <a:t>Cirujano </a:t>
            </a:r>
            <a:r>
              <a:rPr lang="es-MX" sz="1600" dirty="0" smtClean="0">
                <a:solidFill>
                  <a:srgbClr val="0C6FCF">
                    <a:lumMod val="75000"/>
                  </a:srgbClr>
                </a:solidFill>
                <a:latin typeface="Calibri"/>
              </a:rPr>
              <a:t>O</a:t>
            </a:r>
            <a:r>
              <a:rPr lang="es-MX" sz="1600" dirty="0" smtClean="0">
                <a:solidFill>
                  <a:srgbClr val="0C6FCF">
                    <a:lumMod val="75000"/>
                  </a:srgbClr>
                </a:solidFill>
                <a:latin typeface="Calibri"/>
                <a:ea typeface="+mn-ea"/>
              </a:rPr>
              <a:t>rtopédico</a:t>
            </a:r>
          </a:p>
          <a:p>
            <a:pPr fontAlgn="auto">
              <a:spcBef>
                <a:spcPts val="0"/>
              </a:spcBef>
              <a:spcAft>
                <a:spcPts val="0"/>
              </a:spcAft>
              <a:defRPr/>
            </a:pPr>
            <a:r>
              <a:rPr lang="es-MX" sz="1600" dirty="0" smtClean="0">
                <a:solidFill>
                  <a:srgbClr val="0C6FCF">
                    <a:lumMod val="75000"/>
                  </a:srgbClr>
                </a:solidFill>
                <a:latin typeface="Calibri"/>
                <a:ea typeface="+mn-ea"/>
              </a:rPr>
              <a:t>Ciudad Cebú, Filipinas</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Ammar Salti, MD</a:t>
            </a:r>
          </a:p>
          <a:p>
            <a:pPr fontAlgn="auto">
              <a:spcBef>
                <a:spcPts val="0"/>
              </a:spcBef>
              <a:spcAft>
                <a:spcPts val="0"/>
              </a:spcAft>
              <a:defRPr/>
            </a:pPr>
            <a:r>
              <a:rPr lang="es-MX" sz="1600" dirty="0" smtClean="0">
                <a:solidFill>
                  <a:srgbClr val="0C6FCF">
                    <a:lumMod val="75000"/>
                  </a:srgbClr>
                </a:solidFill>
                <a:latin typeface="Calibri"/>
              </a:rPr>
              <a:t>Especialista en Anestesiología</a:t>
            </a:r>
          </a:p>
          <a:p>
            <a:pPr fontAlgn="auto">
              <a:spcBef>
                <a:spcPts val="0"/>
              </a:spcBef>
              <a:spcAft>
                <a:spcPts val="0"/>
              </a:spcAft>
              <a:defRPr/>
            </a:pPr>
            <a:r>
              <a:rPr lang="es-MX" sz="1600" dirty="0" smtClean="0">
                <a:solidFill>
                  <a:srgbClr val="0C6FCF">
                    <a:lumMod val="75000"/>
                  </a:srgbClr>
                </a:solidFill>
                <a:latin typeface="Calibri"/>
              </a:rPr>
              <a:t>Abu Dabi,  Emiratos Árabes Unidos </a:t>
            </a:r>
          </a:p>
          <a:p>
            <a:pPr fontAlgn="auto">
              <a:spcBef>
                <a:spcPts val="0"/>
              </a:spcBef>
              <a:spcAft>
                <a:spcPts val="0"/>
              </a:spcAft>
              <a:defRPr/>
            </a:pPr>
            <a:endParaRPr lang="es-MX" sz="1600" b="1" dirty="0" smtClean="0">
              <a:solidFill>
                <a:prstClr val="black"/>
              </a:solidFill>
              <a:latin typeface="Calibri"/>
            </a:endParaRPr>
          </a:p>
          <a:p>
            <a:pPr fontAlgn="auto">
              <a:spcBef>
                <a:spcPts val="0"/>
              </a:spcBef>
              <a:spcAft>
                <a:spcPts val="0"/>
              </a:spcAft>
              <a:defRPr/>
            </a:pPr>
            <a:r>
              <a:rPr lang="es-MX" sz="1600" b="1" dirty="0" smtClean="0">
                <a:solidFill>
                  <a:prstClr val="black"/>
                </a:solidFill>
                <a:latin typeface="Calibri"/>
              </a:rPr>
              <a:t>Xinping Tian, MD</a:t>
            </a:r>
          </a:p>
          <a:p>
            <a:pPr fontAlgn="auto">
              <a:spcBef>
                <a:spcPts val="0"/>
              </a:spcBef>
              <a:spcAft>
                <a:spcPts val="0"/>
              </a:spcAft>
              <a:defRPr/>
            </a:pPr>
            <a:r>
              <a:rPr lang="es-MX" sz="1600" dirty="0" smtClean="0">
                <a:solidFill>
                  <a:srgbClr val="0C6FCF">
                    <a:lumMod val="75000"/>
                  </a:srgbClr>
                </a:solidFill>
                <a:latin typeface="Calibri"/>
              </a:rPr>
              <a:t>Reumatólogo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r>
              <a:rPr lang="es-MX" sz="1600" dirty="0" smtClean="0">
                <a:solidFill>
                  <a:prstClr val="white"/>
                </a:solidFill>
                <a:latin typeface="Calibri"/>
              </a:rPr>
              <a:t> </a:t>
            </a:r>
          </a:p>
          <a:p>
            <a:pPr fontAlgn="auto">
              <a:spcBef>
                <a:spcPts val="0"/>
              </a:spcBef>
              <a:spcAft>
                <a:spcPts val="0"/>
              </a:spcAft>
              <a:defRPr/>
            </a:pPr>
            <a:r>
              <a:rPr lang="es-MX" sz="1600" b="1" dirty="0" smtClean="0">
                <a:solidFill>
                  <a:prstClr val="black"/>
                </a:solidFill>
                <a:latin typeface="Calibri"/>
              </a:rPr>
              <a:t>Işin Ünal-Çevik, MD, PhD</a:t>
            </a:r>
          </a:p>
          <a:p>
            <a:pPr>
              <a:defRPr/>
            </a:pPr>
            <a:r>
              <a:rPr lang="es-MX" sz="1600" dirty="0" smtClean="0">
                <a:solidFill>
                  <a:srgbClr val="0C6FCF">
                    <a:lumMod val="75000"/>
                  </a:srgbClr>
                </a:solidFill>
                <a:latin typeface="+mn-lt"/>
              </a:rPr>
              <a:t>Neurólogo, Neurocientífico y Especialista del Dolor</a:t>
            </a:r>
          </a:p>
          <a:p>
            <a:pPr fontAlgn="auto">
              <a:spcBef>
                <a:spcPts val="0"/>
              </a:spcBef>
              <a:spcAft>
                <a:spcPts val="0"/>
              </a:spcAft>
              <a:defRPr/>
            </a:pPr>
            <a:r>
              <a:rPr lang="es-MX" sz="1600" dirty="0" smtClean="0">
                <a:solidFill>
                  <a:srgbClr val="0C6FCF">
                    <a:lumMod val="75000"/>
                  </a:srgbClr>
                </a:solidFill>
                <a:latin typeface="+mn-lt"/>
              </a:rPr>
              <a:t>Ankara, Turquía </a:t>
            </a:r>
          </a:p>
          <a:p>
            <a:pPr fontAlgn="auto">
              <a:spcBef>
                <a:spcPts val="0"/>
              </a:spcBef>
              <a:spcAft>
                <a:spcPts val="0"/>
              </a:spcAft>
              <a:defRPr/>
            </a:pPr>
            <a:r>
              <a:rPr lang="es-MX" sz="1600" dirty="0" smtClean="0">
                <a:solidFill>
                  <a:srgbClr val="0C6FCF">
                    <a:lumMod val="75000"/>
                  </a:srgbClr>
                </a:solidFill>
                <a:latin typeface="+mn-lt"/>
              </a:rPr>
              <a:t> </a:t>
            </a:r>
            <a:endParaRPr lang="es-MX" sz="1700" dirty="0">
              <a:solidFill>
                <a:prstClr val="white"/>
              </a:solidFill>
              <a:latin typeface="+mn-lt"/>
            </a:endParaRPr>
          </a:p>
        </p:txBody>
      </p:sp>
      <p:sp>
        <p:nvSpPr>
          <p:cNvPr id="3" name="TextBox 2"/>
          <p:cNvSpPr txBox="1"/>
          <p:nvPr/>
        </p:nvSpPr>
        <p:spPr>
          <a:xfrm>
            <a:off x="2483768" y="6237312"/>
            <a:ext cx="4420954" cy="369332"/>
          </a:xfrm>
          <a:prstGeom prst="rect">
            <a:avLst/>
          </a:prstGeom>
          <a:noFill/>
        </p:spPr>
        <p:txBody>
          <a:bodyPr wrap="none">
            <a:spAutoFit/>
          </a:bodyPr>
          <a:lstStyle/>
          <a:p>
            <a:pPr fontAlgn="auto">
              <a:spcBef>
                <a:spcPts val="0"/>
              </a:spcBef>
              <a:spcAft>
                <a:spcPts val="0"/>
              </a:spcAft>
              <a:defRPr/>
            </a:pPr>
            <a:r>
              <a:rPr lang="es-MX" i="1" dirty="0" smtClean="0">
                <a:solidFill>
                  <a:srgbClr val="002060"/>
                </a:solidFill>
                <a:latin typeface="Calibri"/>
                <a:ea typeface="+mn-ea"/>
              </a:rPr>
              <a:t>Este programa fue patrocinado por </a:t>
            </a:r>
            <a:r>
              <a:rPr lang="en-CA" i="1" dirty="0" smtClean="0">
                <a:solidFill>
                  <a:srgbClr val="002060"/>
                </a:solidFill>
                <a:latin typeface="Calibri"/>
                <a:ea typeface="+mn-ea"/>
              </a:rPr>
              <a:t>Pfizer </a:t>
            </a:r>
            <a:r>
              <a:rPr lang="en-CA" i="1" dirty="0">
                <a:solidFill>
                  <a:srgbClr val="002060"/>
                </a:solidFill>
                <a:latin typeface="Calibri"/>
                <a:ea typeface="+mn-ea"/>
              </a:rPr>
              <a:t>Inc.</a:t>
            </a:r>
          </a:p>
        </p:txBody>
      </p:sp>
    </p:spTree>
    <p:extLst>
      <p:ext uri="{BB962C8B-B14F-4D97-AF65-F5344CB8AC3E}">
        <p14:creationId xmlns:p14="http://schemas.microsoft.com/office/powerpoint/2010/main" val="12703056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Exploración física</a:t>
            </a:r>
            <a:endParaRPr lang="es-MX" sz="4800" dirty="0">
              <a:solidFill>
                <a:schemeClr val="tx1">
                  <a:lumMod val="50000"/>
                </a:schemeClr>
              </a:solidFill>
            </a:endParaRPr>
          </a:p>
        </p:txBody>
      </p:sp>
    </p:spTree>
    <p:extLst>
      <p:ext uri="{BB962C8B-B14F-4D97-AF65-F5344CB8AC3E}">
        <p14:creationId xmlns:p14="http://schemas.microsoft.com/office/powerpoint/2010/main" val="742160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s-MX" sz="3600" dirty="0" smtClean="0"/>
              <a:t>Dolor agudo de cuello: exploración física</a:t>
            </a:r>
            <a:endParaRPr lang="es-MX" sz="3600" dirty="0"/>
          </a:p>
        </p:txBody>
      </p:sp>
      <p:sp>
        <p:nvSpPr>
          <p:cNvPr id="5" name="Content Placeholder 4"/>
          <p:cNvSpPr>
            <a:spLocks noGrp="1"/>
          </p:cNvSpPr>
          <p:nvPr>
            <p:ph idx="1"/>
          </p:nvPr>
        </p:nvSpPr>
        <p:spPr/>
        <p:txBody>
          <a:bodyPr>
            <a:normAutofit fontScale="85000" lnSpcReduction="10000"/>
          </a:bodyPr>
          <a:lstStyle/>
          <a:p>
            <a:r>
              <a:rPr lang="es-MX" dirty="0" smtClean="0"/>
              <a:t>La exploración física no proporciona  un diagnóstico patoanatómico de dolor de cuello idiopático agudo o asociado a latigazo, ya que las pruebas clínicas tienen escasa fiabilidad y falta de validez</a:t>
            </a:r>
          </a:p>
          <a:p>
            <a:r>
              <a:rPr lang="es-MX" dirty="0" smtClean="0"/>
              <a:t>A pesar de las limitaciones, la exploración física es una oportunidad para identificar las características de las condiciones potencialmente serias</a:t>
            </a:r>
          </a:p>
          <a:p>
            <a:r>
              <a:rPr lang="es-MX" dirty="0" smtClean="0"/>
              <a:t>La sensibilidad y el rango de movimiento cervical restringido se correlacionan bien con la presencia de dolor de cuello, confirmando una causa local del dolor</a:t>
            </a:r>
            <a:endParaRPr lang="es-MX" dirty="0"/>
          </a:p>
        </p:txBody>
      </p:sp>
      <p:sp>
        <p:nvSpPr>
          <p:cNvPr id="7" name="TextBox 6"/>
          <p:cNvSpPr txBox="1"/>
          <p:nvPr/>
        </p:nvSpPr>
        <p:spPr>
          <a:xfrm>
            <a:off x="107504" y="6381328"/>
            <a:ext cx="8375186" cy="400110"/>
          </a:xfrm>
          <a:prstGeom prst="rect">
            <a:avLst/>
          </a:prstGeom>
          <a:noFill/>
        </p:spPr>
        <p:txBody>
          <a:bodyPr wrap="square" rtlCol="0">
            <a:spAutoFit/>
          </a:bodyPr>
          <a:lstStyle/>
          <a:p>
            <a:r>
              <a:rPr lang="es-MX" sz="1000" dirty="0" smtClean="0">
                <a:solidFill>
                  <a:srgbClr val="002060"/>
                </a:solidFill>
              </a:rPr>
              <a:t>Ariens GAM </a:t>
            </a:r>
            <a:r>
              <a:rPr lang="es-MX" sz="1000" i="1" dirty="0" smtClean="0">
                <a:solidFill>
                  <a:srgbClr val="002060"/>
                </a:solidFill>
              </a:rPr>
              <a:t>et al. </a:t>
            </a:r>
            <a:r>
              <a:rPr lang="es-MX" sz="1000" dirty="0" smtClean="0">
                <a:solidFill>
                  <a:srgbClr val="002060"/>
                </a:solidFill>
              </a:rPr>
              <a:t>In: Crombie IK (ed). </a:t>
            </a:r>
            <a:r>
              <a:rPr lang="es-MX" sz="1000" i="1" dirty="0" smtClean="0">
                <a:solidFill>
                  <a:srgbClr val="002060"/>
                </a:solidFill>
              </a:rPr>
              <a:t>Epidemiology of Pain. </a:t>
            </a:r>
            <a:r>
              <a:rPr lang="es-MX" sz="1000" dirty="0" smtClean="0">
                <a:solidFill>
                  <a:srgbClr val="002060"/>
                </a:solidFill>
              </a:rPr>
              <a:t>IASP Press; Seattle, WA: 1999; Australian Acute Musculoskeletal Pain Guidelines Group. </a:t>
            </a:r>
            <a:br>
              <a:rPr lang="es-MX" sz="1000" dirty="0" smtClean="0">
                <a:solidFill>
                  <a:srgbClr val="002060"/>
                </a:solidFill>
              </a:rPr>
            </a:br>
            <a:r>
              <a:rPr lang="es-MX" sz="1000" i="1" dirty="0" smtClean="0">
                <a:solidFill>
                  <a:srgbClr val="002060"/>
                </a:solidFill>
              </a:rPr>
              <a:t>Evidence-Based Management of Acute Musculoskeletal Pain. A Guide for Clinicians. </a:t>
            </a:r>
            <a:r>
              <a:rPr lang="es-MX" sz="1000" dirty="0" smtClean="0">
                <a:solidFill>
                  <a:srgbClr val="002060"/>
                </a:solidFill>
              </a:rPr>
              <a:t>Australian Academic Press Pty. Lts; Bowen Hills, QLD: 2004.</a:t>
            </a:r>
            <a:endParaRPr lang="es-MX" sz="1000" dirty="0">
              <a:solidFill>
                <a:srgbClr val="002060"/>
              </a:solidFill>
            </a:endParaRPr>
          </a:p>
        </p:txBody>
      </p:sp>
    </p:spTree>
    <p:extLst>
      <p:ext uri="{BB962C8B-B14F-4D97-AF65-F5344CB8AC3E}">
        <p14:creationId xmlns:p14="http://schemas.microsoft.com/office/powerpoint/2010/main" val="2325929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MX" sz="3600" dirty="0" smtClean="0"/>
              <a:t>Dolor agudo de hombro: exploración física</a:t>
            </a:r>
            <a:endParaRPr lang="es-MX" sz="3600" dirty="0"/>
          </a:p>
        </p:txBody>
      </p:sp>
      <p:sp>
        <p:nvSpPr>
          <p:cNvPr id="5" name="Content Placeholder 4"/>
          <p:cNvSpPr>
            <a:spLocks noGrp="1"/>
          </p:cNvSpPr>
          <p:nvPr>
            <p:ph idx="1"/>
          </p:nvPr>
        </p:nvSpPr>
        <p:spPr>
          <a:xfrm>
            <a:off x="395536" y="1412776"/>
            <a:ext cx="8229600" cy="4525963"/>
          </a:xfrm>
        </p:spPr>
        <p:txBody>
          <a:bodyPr>
            <a:normAutofit/>
          </a:bodyPr>
          <a:lstStyle/>
          <a:p>
            <a:r>
              <a:rPr lang="es-MX" sz="2400" dirty="0" smtClean="0"/>
              <a:t>Inspección</a:t>
            </a:r>
          </a:p>
          <a:p>
            <a:r>
              <a:rPr lang="es-MX" sz="2400" dirty="0" smtClean="0"/>
              <a:t>Palpación</a:t>
            </a:r>
          </a:p>
          <a:p>
            <a:r>
              <a:rPr lang="es-MX" sz="2400" dirty="0" smtClean="0"/>
              <a:t>Rango de movimiento comparado con el lado no afectado</a:t>
            </a:r>
          </a:p>
          <a:p>
            <a:r>
              <a:rPr lang="es-MX" sz="2400" dirty="0" smtClean="0"/>
              <a:t>Evaluación de la fuerza</a:t>
            </a:r>
          </a:p>
          <a:p>
            <a:r>
              <a:rPr lang="es-MX" sz="2400" dirty="0" smtClean="0"/>
              <a:t>Pruebas provocativas del hombro para posible síndrome de  pinzamiento e inestabilidad glenohumeral</a:t>
            </a:r>
          </a:p>
        </p:txBody>
      </p:sp>
      <p:sp>
        <p:nvSpPr>
          <p:cNvPr id="2" name="Rectangle 1"/>
          <p:cNvSpPr/>
          <p:nvPr/>
        </p:nvSpPr>
        <p:spPr>
          <a:xfrm>
            <a:off x="539552" y="4077072"/>
            <a:ext cx="8064896" cy="1938992"/>
          </a:xfrm>
          <a:prstGeom prst="rect">
            <a:avLst/>
          </a:prstGeom>
          <a:solidFill>
            <a:schemeClr val="accent2"/>
          </a:solidFill>
        </p:spPr>
        <p:txBody>
          <a:bodyPr wrap="square">
            <a:spAutoFit/>
          </a:bodyPr>
          <a:lstStyle/>
          <a:p>
            <a:pPr algn="ctr"/>
            <a:r>
              <a:rPr lang="es-MX" sz="2400" dirty="0" smtClean="0">
                <a:solidFill>
                  <a:schemeClr val="bg1"/>
                </a:solidFill>
              </a:rPr>
              <a:t>Los hallazgos de la exploración del hombro  deben ser interpretados  con precaución a la luz de evidencia de utilidad limitada.  Sin embargo, la exploración física  es una oportunidad para identificar las características de afecciones potencialmente serias. </a:t>
            </a:r>
            <a:endParaRPr lang="es-MX" sz="2400" dirty="0">
              <a:solidFill>
                <a:schemeClr val="bg1"/>
              </a:solidFill>
            </a:endParaRPr>
          </a:p>
        </p:txBody>
      </p:sp>
      <p:sp>
        <p:nvSpPr>
          <p:cNvPr id="6" name="TextBox 5"/>
          <p:cNvSpPr txBox="1"/>
          <p:nvPr/>
        </p:nvSpPr>
        <p:spPr>
          <a:xfrm>
            <a:off x="85246" y="6381328"/>
            <a:ext cx="9095266" cy="400110"/>
          </a:xfrm>
          <a:prstGeom prst="rect">
            <a:avLst/>
          </a:prstGeom>
          <a:noFill/>
        </p:spPr>
        <p:txBody>
          <a:bodyPr wrap="square" rtlCol="0">
            <a:spAutoFit/>
          </a:bodyPr>
          <a:lstStyle/>
          <a:p>
            <a:r>
              <a:rPr lang="en-CA" sz="1000" dirty="0">
                <a:solidFill>
                  <a:srgbClr val="002060"/>
                </a:solidFill>
              </a:rPr>
              <a:t>Australian Acute Musculoskeletal Pain Guidelines Group. </a:t>
            </a:r>
            <a:r>
              <a:rPr lang="en-CA" sz="1000" i="1" dirty="0" smtClean="0">
                <a:solidFill>
                  <a:srgbClr val="002060"/>
                </a:solidFill>
              </a:rPr>
              <a:t>Evidence-Based </a:t>
            </a:r>
            <a:r>
              <a:rPr lang="en-CA" sz="1000" i="1" dirty="0">
                <a:solidFill>
                  <a:srgbClr val="002060"/>
                </a:solidFill>
              </a:rPr>
              <a:t>Management of Acute Musculoskeletal Pain. A Guide for Clinicians. </a:t>
            </a:r>
            <a:r>
              <a:rPr lang="en-CA" sz="1000" i="1" dirty="0" smtClean="0">
                <a:solidFill>
                  <a:srgbClr val="002060"/>
                </a:solidFill>
              </a:rPr>
              <a:t/>
            </a:r>
            <a:br>
              <a:rPr lang="en-CA" sz="1000" i="1" dirty="0" smtClean="0">
                <a:solidFill>
                  <a:srgbClr val="002060"/>
                </a:solidFill>
              </a:rPr>
            </a:br>
            <a:r>
              <a:rPr lang="en-CA" sz="1000" dirty="0" smtClean="0">
                <a:solidFill>
                  <a:srgbClr val="002060"/>
                </a:solidFill>
              </a:rPr>
              <a:t>Australian </a:t>
            </a:r>
            <a:r>
              <a:rPr lang="en-CA" sz="1000" dirty="0">
                <a:solidFill>
                  <a:srgbClr val="002060"/>
                </a:solidFill>
              </a:rPr>
              <a:t>Academic Press Pty. Lts; Bowen Hills, QLD: </a:t>
            </a:r>
            <a:r>
              <a:rPr lang="en-CA" sz="1000" dirty="0" smtClean="0">
                <a:solidFill>
                  <a:srgbClr val="002060"/>
                </a:solidFill>
              </a:rPr>
              <a:t>2004; Woodward TW, Best TM. </a:t>
            </a:r>
            <a:r>
              <a:rPr lang="en-CA" sz="1000" i="1" dirty="0" smtClean="0">
                <a:solidFill>
                  <a:srgbClr val="002060"/>
                </a:solidFill>
              </a:rPr>
              <a:t>Am </a:t>
            </a:r>
            <a:r>
              <a:rPr lang="en-CA" sz="1000" i="1" dirty="0">
                <a:solidFill>
                  <a:srgbClr val="002060"/>
                </a:solidFill>
              </a:rPr>
              <a:t>Fam </a:t>
            </a:r>
            <a:r>
              <a:rPr lang="en-CA" sz="1000" i="1" dirty="0" smtClean="0">
                <a:solidFill>
                  <a:srgbClr val="002060"/>
                </a:solidFill>
              </a:rPr>
              <a:t>Physician</a:t>
            </a:r>
            <a:r>
              <a:rPr lang="en-CA" sz="1000" dirty="0" smtClean="0">
                <a:solidFill>
                  <a:srgbClr val="002060"/>
                </a:solidFill>
              </a:rPr>
              <a:t> 2000; 61(10</a:t>
            </a:r>
            <a:r>
              <a:rPr lang="en-CA" sz="1000" dirty="0">
                <a:solidFill>
                  <a:srgbClr val="002060"/>
                </a:solidFill>
              </a:rPr>
              <a:t>):</a:t>
            </a:r>
            <a:r>
              <a:rPr lang="en-CA" sz="1000" dirty="0" smtClean="0">
                <a:solidFill>
                  <a:srgbClr val="002060"/>
                </a:solidFill>
              </a:rPr>
              <a:t>3079-88.</a:t>
            </a:r>
            <a:endParaRPr lang="en-CA" sz="1000" dirty="0">
              <a:solidFill>
                <a:srgbClr val="002060"/>
              </a:solidFill>
            </a:endParaRPr>
          </a:p>
        </p:txBody>
      </p:sp>
    </p:spTree>
    <p:extLst>
      <p:ext uri="{BB962C8B-B14F-4D97-AF65-F5344CB8AC3E}">
        <p14:creationId xmlns:p14="http://schemas.microsoft.com/office/powerpoint/2010/main" val="1660174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Pruebas de evaluación del hombro</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8164709"/>
              </p:ext>
            </p:extLst>
          </p:nvPr>
        </p:nvGraphicFramePr>
        <p:xfrm>
          <a:off x="457200" y="1600200"/>
          <a:ext cx="8291264" cy="4653027"/>
        </p:xfrm>
        <a:graphic>
          <a:graphicData uri="http://schemas.openxmlformats.org/drawingml/2006/table">
            <a:tbl>
              <a:tblPr>
                <a:tableStyleId>{5C22544A-7EE6-4342-B048-85BDC9FD1C3A}</a:tableStyleId>
              </a:tblPr>
              <a:tblGrid>
                <a:gridCol w="1818511"/>
                <a:gridCol w="3183321"/>
                <a:gridCol w="3289432"/>
              </a:tblGrid>
              <a:tr h="360040">
                <a:tc>
                  <a:txBody>
                    <a:bodyPr/>
                    <a:lstStyle/>
                    <a:p>
                      <a:pPr algn="ctr" fontAlgn="b"/>
                      <a:r>
                        <a:rPr lang="es-MX" sz="1800" b="1" u="none" strike="noStrike" noProof="0" dirty="0" smtClean="0">
                          <a:solidFill>
                            <a:schemeClr val="bg1"/>
                          </a:solidFill>
                          <a:effectLst/>
                        </a:rPr>
                        <a:t>Prueba</a:t>
                      </a:r>
                      <a:endParaRPr lang="es-MX" sz="1800" b="1" i="1" u="none" strike="noStrike" noProof="0" dirty="0">
                        <a:solidFill>
                          <a:schemeClr val="bg1"/>
                        </a:solidFill>
                        <a:effectLst/>
                        <a:latin typeface="Arial"/>
                      </a:endParaRPr>
                    </a:p>
                  </a:txBody>
                  <a:tcPr marL="24772" marR="2752" marT="2673" marB="0" anchor="b">
                    <a:solidFill>
                      <a:schemeClr val="tx2"/>
                    </a:solidFill>
                  </a:tcPr>
                </a:tc>
                <a:tc>
                  <a:txBody>
                    <a:bodyPr/>
                    <a:lstStyle/>
                    <a:p>
                      <a:pPr algn="ctr" fontAlgn="b"/>
                      <a:r>
                        <a:rPr lang="es-MX" sz="1800" b="1" u="none" strike="noStrike" noProof="0" dirty="0" smtClean="0">
                          <a:solidFill>
                            <a:schemeClr val="bg1"/>
                          </a:solidFill>
                          <a:effectLst/>
                        </a:rPr>
                        <a:t>Maniobra</a:t>
                      </a:r>
                      <a:endParaRPr lang="es-MX" sz="1800" b="1" i="1" u="none" strike="noStrike" noProof="0" dirty="0">
                        <a:solidFill>
                          <a:schemeClr val="bg1"/>
                        </a:solidFill>
                        <a:effectLst/>
                        <a:latin typeface="Arial"/>
                      </a:endParaRPr>
                    </a:p>
                  </a:txBody>
                  <a:tcPr marL="24772" marR="2752" marT="2673" marB="0" anchor="b">
                    <a:solidFill>
                      <a:schemeClr val="tx2"/>
                    </a:solidFill>
                  </a:tcPr>
                </a:tc>
                <a:tc>
                  <a:txBody>
                    <a:bodyPr/>
                    <a:lstStyle/>
                    <a:p>
                      <a:pPr algn="ctr" fontAlgn="b"/>
                      <a:r>
                        <a:rPr lang="es-MX" sz="1800" b="1" u="none" strike="noStrike" noProof="0" dirty="0" smtClean="0">
                          <a:solidFill>
                            <a:schemeClr val="bg1"/>
                          </a:solidFill>
                          <a:effectLst/>
                        </a:rPr>
                        <a:t>Diagnóstico</a:t>
                      </a:r>
                      <a:r>
                        <a:rPr lang="es-MX" sz="1800" b="1" u="none" strike="noStrike" baseline="0" noProof="0" dirty="0" smtClean="0">
                          <a:solidFill>
                            <a:schemeClr val="bg1"/>
                          </a:solidFill>
                          <a:effectLst/>
                        </a:rPr>
                        <a:t> sugerido por resultado positivo</a:t>
                      </a:r>
                      <a:endParaRPr lang="es-MX" sz="1800" b="1" i="1" u="none" strike="noStrike" noProof="0" dirty="0">
                        <a:solidFill>
                          <a:schemeClr val="bg1"/>
                        </a:solidFill>
                        <a:effectLst/>
                        <a:latin typeface="Arial"/>
                      </a:endParaRPr>
                    </a:p>
                  </a:txBody>
                  <a:tcPr marL="24772" marR="2752" marT="2673" marB="0" anchor="b">
                    <a:solidFill>
                      <a:schemeClr val="tx2"/>
                    </a:solidFill>
                  </a:tcPr>
                </a:tc>
              </a:tr>
              <a:tr h="535311">
                <a:tc>
                  <a:txBody>
                    <a:bodyPr/>
                    <a:lstStyle/>
                    <a:p>
                      <a:pPr algn="l" fontAlgn="ctr"/>
                      <a:r>
                        <a:rPr lang="es-MX" sz="1800" u="none" strike="noStrike" noProof="0" dirty="0" smtClean="0">
                          <a:solidFill>
                            <a:srgbClr val="002060"/>
                          </a:solidFill>
                          <a:effectLst/>
                        </a:rPr>
                        <a:t>Prueba</a:t>
                      </a:r>
                      <a:r>
                        <a:rPr lang="es-MX" sz="1800" u="none" strike="noStrike" baseline="0" noProof="0" dirty="0" smtClean="0">
                          <a:solidFill>
                            <a:srgbClr val="002060"/>
                          </a:solidFill>
                          <a:effectLst/>
                        </a:rPr>
                        <a:t> de escarificación de </a:t>
                      </a:r>
                      <a:r>
                        <a:rPr lang="es-MX" sz="1800" u="none" strike="noStrike" noProof="0" dirty="0" smtClean="0">
                          <a:solidFill>
                            <a:srgbClr val="002060"/>
                          </a:solidFill>
                          <a:effectLst/>
                        </a:rPr>
                        <a:t>Apley</a:t>
                      </a:r>
                      <a:endParaRPr lang="es-MX" sz="1800" b="0" i="0" u="none" strike="noStrike" noProof="0" dirty="0">
                        <a:solidFill>
                          <a:srgbClr val="002060"/>
                        </a:solidFill>
                        <a:effectLst/>
                        <a:latin typeface="Arial"/>
                      </a:endParaRPr>
                    </a:p>
                  </a:txBody>
                  <a:tcPr marL="24772" marR="2752" marT="2673"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El paciente se toca las caras superior e inferior de</a:t>
                      </a:r>
                      <a:r>
                        <a:rPr lang="es-MX" sz="1800" u="none" strike="noStrike" baseline="0" noProof="0" dirty="0" smtClean="0">
                          <a:solidFill>
                            <a:srgbClr val="002060"/>
                          </a:solidFill>
                          <a:effectLst/>
                        </a:rPr>
                        <a:t> la escápula opuesta</a:t>
                      </a:r>
                      <a:endParaRPr lang="es-MX" sz="1800" b="0" i="0" u="none" strike="noStrike" noProof="0" dirty="0">
                        <a:solidFill>
                          <a:srgbClr val="002060"/>
                        </a:solidFill>
                        <a:effectLst/>
                        <a:latin typeface="Arial"/>
                      </a:endParaRPr>
                    </a:p>
                  </a:txBody>
                  <a:tcPr marL="24772" marR="2752" marT="2673"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Pérdida</a:t>
                      </a:r>
                      <a:r>
                        <a:rPr lang="es-MX" sz="1800" u="none" strike="noStrike" baseline="0" noProof="0" dirty="0" smtClean="0">
                          <a:solidFill>
                            <a:srgbClr val="002060"/>
                          </a:solidFill>
                          <a:effectLst/>
                        </a:rPr>
                        <a:t> del rango de movimiento: problema del manguito rotador</a:t>
                      </a:r>
                      <a:endParaRPr lang="es-MX" sz="1800" b="0" i="0" u="none" strike="noStrike" noProof="0" dirty="0">
                        <a:solidFill>
                          <a:srgbClr val="002060"/>
                        </a:solidFill>
                        <a:effectLst/>
                        <a:latin typeface="Arial"/>
                      </a:endParaRPr>
                    </a:p>
                  </a:txBody>
                  <a:tcPr marL="24772" marR="2752" marT="2673" marB="0" anchor="ctr">
                    <a:solidFill>
                      <a:schemeClr val="accent1">
                        <a:lumMod val="20000"/>
                        <a:lumOff val="80000"/>
                      </a:schemeClr>
                    </a:solidFill>
                  </a:tcPr>
                </a:tc>
              </a:tr>
              <a:tr h="351930">
                <a:tc>
                  <a:txBody>
                    <a:bodyPr/>
                    <a:lstStyle/>
                    <a:p>
                      <a:pPr algn="l" fontAlgn="ctr"/>
                      <a:r>
                        <a:rPr lang="es-MX" sz="1800" u="none" strike="noStrike" noProof="0" dirty="0" smtClean="0">
                          <a:solidFill>
                            <a:srgbClr val="002060"/>
                          </a:solidFill>
                          <a:effectLst/>
                        </a:rPr>
                        <a:t>Signo de Neer</a:t>
                      </a:r>
                      <a:endParaRPr lang="es-MX" sz="1800" b="0" i="0" u="none" strike="noStrike" noProof="0" dirty="0">
                        <a:solidFill>
                          <a:srgbClr val="002060"/>
                        </a:solidFill>
                        <a:effectLst/>
                        <a:latin typeface="Arial"/>
                      </a:endParaRPr>
                    </a:p>
                  </a:txBody>
                  <a:tcPr marL="24772" marR="2752"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El brazo en flexión total</a:t>
                      </a:r>
                      <a:endParaRPr lang="es-MX" sz="1800" b="0" i="0" u="none" strike="noStrike" noProof="0" dirty="0">
                        <a:solidFill>
                          <a:srgbClr val="002060"/>
                        </a:solidFill>
                        <a:effectLst/>
                        <a:latin typeface="Arial"/>
                      </a:endParaRPr>
                    </a:p>
                  </a:txBody>
                  <a:tcPr marL="24772" marR="2752"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Pinzamiento subacromial</a:t>
                      </a:r>
                      <a:endParaRPr lang="es-MX" sz="1800" b="0" i="0" u="none" strike="noStrike" noProof="0" dirty="0">
                        <a:solidFill>
                          <a:srgbClr val="002060"/>
                        </a:solidFill>
                        <a:effectLst/>
                        <a:latin typeface="Arial"/>
                      </a:endParaRPr>
                    </a:p>
                  </a:txBody>
                  <a:tcPr marL="24772" marR="2752" marT="2673" marB="0" anchor="ctr">
                    <a:solidFill>
                      <a:schemeClr val="accent1">
                        <a:lumMod val="40000"/>
                        <a:lumOff val="60000"/>
                      </a:schemeClr>
                    </a:solidFill>
                  </a:tcPr>
                </a:tc>
              </a:tr>
              <a:tr h="699506">
                <a:tc>
                  <a:txBody>
                    <a:bodyPr/>
                    <a:lstStyle/>
                    <a:p>
                      <a:pPr algn="l" fontAlgn="ctr"/>
                      <a:r>
                        <a:rPr lang="es-MX" sz="1800" u="none" strike="noStrike" noProof="0" dirty="0" smtClean="0">
                          <a:solidFill>
                            <a:srgbClr val="002060"/>
                          </a:solidFill>
                          <a:effectLst/>
                        </a:rPr>
                        <a:t>Prueba de Hawkins</a:t>
                      </a:r>
                      <a:endParaRPr lang="es-MX" sz="1800" b="0" i="0" u="none" strike="noStrike" noProof="0" dirty="0">
                        <a:solidFill>
                          <a:srgbClr val="002060"/>
                        </a:solidFill>
                        <a:effectLst/>
                        <a:latin typeface="Arial"/>
                      </a:endParaRPr>
                    </a:p>
                  </a:txBody>
                  <a:tcPr marL="24772" marR="2752" marT="2673"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Flexión anterior  del hombro a 90 grados y</a:t>
                      </a:r>
                      <a:r>
                        <a:rPr lang="es-MX" sz="1800" u="none" strike="noStrike" baseline="0" noProof="0" dirty="0" smtClean="0">
                          <a:solidFill>
                            <a:srgbClr val="002060"/>
                          </a:solidFill>
                          <a:effectLst/>
                        </a:rPr>
                        <a:t> rotación interna</a:t>
                      </a:r>
                      <a:endParaRPr lang="es-MX" sz="1800" b="0" i="0" u="none" strike="noStrike" noProof="0" dirty="0">
                        <a:solidFill>
                          <a:srgbClr val="002060"/>
                        </a:solidFill>
                        <a:effectLst/>
                        <a:latin typeface="Arial"/>
                      </a:endParaRPr>
                    </a:p>
                  </a:txBody>
                  <a:tcPr marL="24772" marR="2752" marT="2673"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Pinzamiento del tendón supraespinoso</a:t>
                      </a:r>
                      <a:endParaRPr lang="es-MX" sz="1800" b="0" i="0" u="none" strike="noStrike" noProof="0" dirty="0">
                        <a:solidFill>
                          <a:srgbClr val="002060"/>
                        </a:solidFill>
                        <a:effectLst/>
                        <a:latin typeface="Arial"/>
                      </a:endParaRPr>
                    </a:p>
                  </a:txBody>
                  <a:tcPr marL="24772" marR="2752" marT="2673" marB="0" anchor="ctr">
                    <a:solidFill>
                      <a:schemeClr val="accent1">
                        <a:lumMod val="20000"/>
                        <a:lumOff val="80000"/>
                      </a:schemeClr>
                    </a:solidFill>
                  </a:tcPr>
                </a:tc>
              </a:tr>
              <a:tr h="699506">
                <a:tc>
                  <a:txBody>
                    <a:bodyPr/>
                    <a:lstStyle/>
                    <a:p>
                      <a:pPr algn="l" fontAlgn="ctr"/>
                      <a:r>
                        <a:rPr lang="es-MX" sz="1800" u="none" strike="noStrike" noProof="0" dirty="0" smtClean="0">
                          <a:solidFill>
                            <a:srgbClr val="002060"/>
                          </a:solidFill>
                          <a:effectLst/>
                        </a:rPr>
                        <a:t>Prueba de caída</a:t>
                      </a:r>
                      <a:r>
                        <a:rPr lang="es-MX" sz="1800" u="none" strike="noStrike" baseline="0" noProof="0" dirty="0" smtClean="0">
                          <a:solidFill>
                            <a:srgbClr val="002060"/>
                          </a:solidFill>
                          <a:effectLst/>
                        </a:rPr>
                        <a:t> del brazo</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El</a:t>
                      </a:r>
                      <a:r>
                        <a:rPr lang="es-MX" sz="1800" u="none" strike="noStrike" baseline="0" noProof="0" dirty="0" smtClean="0">
                          <a:solidFill>
                            <a:srgbClr val="002060"/>
                          </a:solidFill>
                          <a:effectLst/>
                        </a:rPr>
                        <a:t> b</a:t>
                      </a:r>
                      <a:r>
                        <a:rPr lang="es-MX" sz="1800" u="none" strike="noStrike" noProof="0" dirty="0" smtClean="0">
                          <a:solidFill>
                            <a:srgbClr val="002060"/>
                          </a:solidFill>
                          <a:effectLst/>
                        </a:rPr>
                        <a:t>razo</a:t>
                      </a:r>
                      <a:r>
                        <a:rPr lang="es-MX" sz="1800" u="none" strike="noStrike" baseline="0" noProof="0" dirty="0" smtClean="0">
                          <a:solidFill>
                            <a:srgbClr val="002060"/>
                          </a:solidFill>
                          <a:effectLst/>
                        </a:rPr>
                        <a:t> desciende lentamente hasta la cintura</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Desgarro del manguito rotador</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r>
              <a:tr h="699506">
                <a:tc>
                  <a:txBody>
                    <a:bodyPr/>
                    <a:lstStyle/>
                    <a:p>
                      <a:pPr algn="l" fontAlgn="ctr"/>
                      <a:r>
                        <a:rPr lang="es-MX" sz="1800" u="none" strike="noStrike" noProof="0" dirty="0" smtClean="0">
                          <a:solidFill>
                            <a:srgbClr val="002060"/>
                          </a:solidFill>
                          <a:effectLst/>
                        </a:rPr>
                        <a:t>Prueba del brazo</a:t>
                      </a:r>
                      <a:r>
                        <a:rPr lang="es-MX" sz="1800" u="none" strike="noStrike" baseline="0" noProof="0" dirty="0" smtClean="0">
                          <a:solidFill>
                            <a:srgbClr val="002060"/>
                          </a:solidFill>
                          <a:effectLst/>
                        </a:rPr>
                        <a:t> cruzado</a:t>
                      </a:r>
                      <a:endParaRPr lang="es-MX" sz="1800" b="0" i="0" u="none" strike="noStrike" noProof="0" dirty="0">
                        <a:solidFill>
                          <a:srgbClr val="002060"/>
                        </a:solidFill>
                        <a:effectLst/>
                        <a:latin typeface="Arial"/>
                      </a:endParaRPr>
                    </a:p>
                  </a:txBody>
                  <a:tcPr marL="24060" marR="2673" marT="2673"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Elevación hacia adelante a 90 grados y aducción activa</a:t>
                      </a:r>
                      <a:endParaRPr lang="es-MX" sz="1800" b="0" i="0" u="none" strike="noStrike" noProof="0" dirty="0">
                        <a:solidFill>
                          <a:srgbClr val="002060"/>
                        </a:solidFill>
                        <a:effectLst/>
                        <a:latin typeface="Arial"/>
                      </a:endParaRPr>
                    </a:p>
                  </a:txBody>
                  <a:tcPr marL="24060" marR="2673" marT="2673"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Artritis</a:t>
                      </a:r>
                      <a:r>
                        <a:rPr lang="es-MX" sz="1800" u="none" strike="noStrike" baseline="0" noProof="0" dirty="0" smtClean="0">
                          <a:solidFill>
                            <a:srgbClr val="002060"/>
                          </a:solidFill>
                          <a:effectLst/>
                        </a:rPr>
                        <a:t> de la unión a</a:t>
                      </a:r>
                      <a:r>
                        <a:rPr lang="es-MX" sz="1800" u="none" strike="noStrike" noProof="0" dirty="0" smtClean="0">
                          <a:solidFill>
                            <a:srgbClr val="002060"/>
                          </a:solidFill>
                          <a:effectLst/>
                        </a:rPr>
                        <a:t>cromioclavicular</a:t>
                      </a:r>
                      <a:endParaRPr lang="es-MX" sz="1800" b="0" i="0" u="none" strike="noStrike" noProof="0" dirty="0">
                        <a:solidFill>
                          <a:srgbClr val="002060"/>
                        </a:solidFill>
                        <a:effectLst/>
                        <a:latin typeface="Arial"/>
                      </a:endParaRPr>
                    </a:p>
                  </a:txBody>
                  <a:tcPr marL="24060" marR="2673" marT="2673" marB="0" anchor="ctr">
                    <a:solidFill>
                      <a:schemeClr val="accent1">
                        <a:lumMod val="20000"/>
                        <a:lumOff val="80000"/>
                      </a:schemeClr>
                    </a:solidFill>
                  </a:tcPr>
                </a:tc>
              </a:tr>
              <a:tr h="699506">
                <a:tc>
                  <a:txBody>
                    <a:bodyPr/>
                    <a:lstStyle/>
                    <a:p>
                      <a:pPr algn="l" fontAlgn="ctr"/>
                      <a:r>
                        <a:rPr lang="es-MX" sz="1800" u="none" strike="noStrike" noProof="0" dirty="0" smtClean="0">
                          <a:solidFill>
                            <a:srgbClr val="002060"/>
                          </a:solidFill>
                          <a:effectLst/>
                        </a:rPr>
                        <a:t>Prueba de Spurling</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Columna extendida</a:t>
                      </a:r>
                      <a:r>
                        <a:rPr lang="es-MX" sz="1800" u="none" strike="noStrike" baseline="0" noProof="0" dirty="0" smtClean="0">
                          <a:solidFill>
                            <a:srgbClr val="002060"/>
                          </a:solidFill>
                          <a:effectLst/>
                        </a:rPr>
                        <a:t> </a:t>
                      </a:r>
                      <a:r>
                        <a:rPr lang="es-MX" sz="1800" u="none" strike="noStrike" noProof="0" dirty="0" smtClean="0">
                          <a:solidFill>
                            <a:srgbClr val="002060"/>
                          </a:solidFill>
                          <a:effectLst/>
                        </a:rPr>
                        <a:t>con cabeza rotada hacia el hombro afectado</a:t>
                      </a:r>
                      <a:r>
                        <a:rPr lang="es-MX" sz="1800" u="none" strike="noStrike" baseline="0" noProof="0" dirty="0" smtClean="0">
                          <a:solidFill>
                            <a:srgbClr val="002060"/>
                          </a:solidFill>
                          <a:effectLst/>
                        </a:rPr>
                        <a:t> mientras está axialmente cargado</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Trastorno de la raíz</a:t>
                      </a:r>
                      <a:r>
                        <a:rPr lang="es-MX" sz="1800" u="none" strike="noStrike" baseline="0" noProof="0" dirty="0" smtClean="0">
                          <a:solidFill>
                            <a:srgbClr val="002060"/>
                          </a:solidFill>
                          <a:effectLst/>
                        </a:rPr>
                        <a:t> nerviosa cervical</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r>
            </a:tbl>
          </a:graphicData>
        </a:graphic>
      </p:graphicFrame>
      <p:sp>
        <p:nvSpPr>
          <p:cNvPr id="3" name="Rectangle 2"/>
          <p:cNvSpPr/>
          <p:nvPr/>
        </p:nvSpPr>
        <p:spPr>
          <a:xfrm>
            <a:off x="107504" y="6495147"/>
            <a:ext cx="7776864" cy="246221"/>
          </a:xfrm>
          <a:prstGeom prst="rect">
            <a:avLst/>
          </a:prstGeom>
        </p:spPr>
        <p:txBody>
          <a:bodyPr wrap="square">
            <a:spAutoFit/>
          </a:bodyPr>
          <a:lstStyle/>
          <a:p>
            <a:r>
              <a:rPr lang="en-CA" sz="1000" dirty="0">
                <a:solidFill>
                  <a:srgbClr val="002060"/>
                </a:solidFill>
              </a:rPr>
              <a:t>Woodward </a:t>
            </a:r>
            <a:r>
              <a:rPr lang="en-CA" sz="1000" dirty="0" smtClean="0">
                <a:solidFill>
                  <a:srgbClr val="002060"/>
                </a:solidFill>
              </a:rPr>
              <a:t>TW </a:t>
            </a:r>
            <a:r>
              <a:rPr lang="en-CA" sz="1000" i="1" dirty="0" smtClean="0">
                <a:solidFill>
                  <a:srgbClr val="002060"/>
                </a:solidFill>
              </a:rPr>
              <a:t>et al</a:t>
            </a:r>
            <a:r>
              <a:rPr lang="en-CA" sz="1000" dirty="0" smtClean="0">
                <a:solidFill>
                  <a:srgbClr val="002060"/>
                </a:solidFill>
              </a:rPr>
              <a:t>. </a:t>
            </a:r>
            <a:r>
              <a:rPr lang="en-CA" sz="1000" i="1" dirty="0">
                <a:solidFill>
                  <a:srgbClr val="002060"/>
                </a:solidFill>
              </a:rPr>
              <a:t>Am Fam </a:t>
            </a:r>
            <a:r>
              <a:rPr lang="en-CA" sz="1000" i="1" dirty="0" smtClean="0">
                <a:solidFill>
                  <a:srgbClr val="002060"/>
                </a:solidFill>
              </a:rPr>
              <a:t>Physician</a:t>
            </a:r>
            <a:r>
              <a:rPr lang="en-CA" sz="1000" dirty="0" smtClean="0">
                <a:solidFill>
                  <a:srgbClr val="002060"/>
                </a:solidFill>
              </a:rPr>
              <a:t> 2000; 61(10</a:t>
            </a:r>
            <a:r>
              <a:rPr lang="en-CA" sz="1000" dirty="0">
                <a:solidFill>
                  <a:srgbClr val="002060"/>
                </a:solidFill>
              </a:rPr>
              <a:t>):</a:t>
            </a:r>
            <a:r>
              <a:rPr lang="en-CA" sz="1000" dirty="0" smtClean="0">
                <a:solidFill>
                  <a:srgbClr val="002060"/>
                </a:solidFill>
              </a:rPr>
              <a:t>3079-88.</a:t>
            </a:r>
            <a:endParaRPr lang="en-CA" sz="1000" dirty="0">
              <a:solidFill>
                <a:srgbClr val="002060"/>
              </a:solidFill>
            </a:endParaRPr>
          </a:p>
        </p:txBody>
      </p:sp>
    </p:spTree>
    <p:extLst>
      <p:ext uri="{BB962C8B-B14F-4D97-AF65-F5344CB8AC3E}">
        <p14:creationId xmlns:p14="http://schemas.microsoft.com/office/powerpoint/2010/main" val="2343690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Pruebas de evaluación del hombro (continuación)</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731468"/>
              </p:ext>
            </p:extLst>
          </p:nvPr>
        </p:nvGraphicFramePr>
        <p:xfrm>
          <a:off x="395536" y="1602035"/>
          <a:ext cx="8424935" cy="4133511"/>
        </p:xfrm>
        <a:graphic>
          <a:graphicData uri="http://schemas.openxmlformats.org/drawingml/2006/table">
            <a:tbl>
              <a:tblPr>
                <a:tableStyleId>{5C22544A-7EE6-4342-B048-85BDC9FD1C3A}</a:tableStyleId>
              </a:tblPr>
              <a:tblGrid>
                <a:gridCol w="1395364"/>
                <a:gridCol w="3501552"/>
                <a:gridCol w="3528019"/>
              </a:tblGrid>
              <a:tr h="280701">
                <a:tc>
                  <a:txBody>
                    <a:bodyPr/>
                    <a:lstStyle/>
                    <a:p>
                      <a:pPr algn="ctr" fontAlgn="b"/>
                      <a:r>
                        <a:rPr lang="es-MX" sz="1800" u="none" strike="noStrike" noProof="0" dirty="0" smtClean="0">
                          <a:solidFill>
                            <a:schemeClr val="bg1"/>
                          </a:solidFill>
                          <a:effectLst/>
                        </a:rPr>
                        <a:t>Prueba</a:t>
                      </a:r>
                      <a:endParaRPr lang="es-MX" sz="1800" b="1" i="1" u="none" strike="noStrike" noProof="0" dirty="0">
                        <a:solidFill>
                          <a:schemeClr val="bg1"/>
                        </a:solidFill>
                        <a:effectLst/>
                        <a:latin typeface="Arial"/>
                      </a:endParaRPr>
                    </a:p>
                  </a:txBody>
                  <a:tcPr marL="24060" marR="2673" marT="2673" marB="0" anchor="b">
                    <a:solidFill>
                      <a:schemeClr val="tx2"/>
                    </a:solidFill>
                  </a:tcPr>
                </a:tc>
                <a:tc>
                  <a:txBody>
                    <a:bodyPr/>
                    <a:lstStyle/>
                    <a:p>
                      <a:pPr algn="ctr" fontAlgn="b"/>
                      <a:r>
                        <a:rPr lang="es-MX" sz="1800" u="none" strike="noStrike" noProof="0" dirty="0" smtClean="0">
                          <a:solidFill>
                            <a:schemeClr val="bg1"/>
                          </a:solidFill>
                          <a:effectLst/>
                        </a:rPr>
                        <a:t>Maniobra</a:t>
                      </a:r>
                      <a:endParaRPr lang="es-MX" sz="1800" b="1" i="1" u="none" strike="noStrike" noProof="0" dirty="0">
                        <a:solidFill>
                          <a:schemeClr val="bg1"/>
                        </a:solidFill>
                        <a:effectLst/>
                        <a:latin typeface="Arial"/>
                      </a:endParaRPr>
                    </a:p>
                  </a:txBody>
                  <a:tcPr marL="24060" marR="2673" marT="2673" marB="0" anchor="b">
                    <a:solidFill>
                      <a:schemeClr val="tx2"/>
                    </a:solidFill>
                  </a:tcPr>
                </a:tc>
                <a:tc>
                  <a:txBody>
                    <a:bodyPr/>
                    <a:lstStyle/>
                    <a:p>
                      <a:pPr algn="ctr" fontAlgn="b"/>
                      <a:r>
                        <a:rPr lang="es-MX" sz="1800" u="none" strike="noStrike" noProof="0" dirty="0" smtClean="0">
                          <a:solidFill>
                            <a:schemeClr val="bg1"/>
                          </a:solidFill>
                          <a:effectLst/>
                        </a:rPr>
                        <a:t>Diagnóstico sugerido por resultado positivo</a:t>
                      </a:r>
                      <a:endParaRPr lang="es-MX" sz="1800" b="1" i="1" u="none" strike="noStrike" noProof="0" dirty="0">
                        <a:solidFill>
                          <a:schemeClr val="bg1"/>
                        </a:solidFill>
                        <a:effectLst/>
                        <a:latin typeface="Arial"/>
                      </a:endParaRPr>
                    </a:p>
                  </a:txBody>
                  <a:tcPr marL="24060" marR="2673" marT="2673" marB="0" anchor="b">
                    <a:solidFill>
                      <a:schemeClr val="tx2"/>
                    </a:solidFill>
                  </a:tcPr>
                </a:tc>
              </a:tr>
              <a:tr h="232580">
                <a:tc>
                  <a:txBody>
                    <a:bodyPr/>
                    <a:lstStyle/>
                    <a:p>
                      <a:pPr algn="l" fontAlgn="ctr"/>
                      <a:r>
                        <a:rPr lang="es-MX" sz="1800" u="none" strike="noStrike" noProof="0" dirty="0" smtClean="0">
                          <a:solidFill>
                            <a:srgbClr val="002060"/>
                          </a:solidFill>
                          <a:effectLst/>
                        </a:rPr>
                        <a:t>Prueba de aprensión</a:t>
                      </a:r>
                      <a:endParaRPr lang="es-MX" sz="1800" b="0" i="0" u="none" strike="noStrike" noProof="0" dirty="0">
                        <a:solidFill>
                          <a:srgbClr val="002060"/>
                        </a:solidFill>
                        <a:effectLst/>
                        <a:latin typeface="Arial"/>
                      </a:endParaRPr>
                    </a:p>
                  </a:txBody>
                  <a:tcPr marL="24060" marR="2673" marT="2673" marB="0" anchor="ctr">
                    <a:solidFill>
                      <a:srgbClr val="C8E2FC"/>
                    </a:solidFill>
                  </a:tcPr>
                </a:tc>
                <a:tc>
                  <a:txBody>
                    <a:bodyPr/>
                    <a:lstStyle/>
                    <a:p>
                      <a:pPr algn="l" fontAlgn="ctr"/>
                      <a:r>
                        <a:rPr lang="es-MX" sz="1800" u="none" strike="noStrike" noProof="0" dirty="0" smtClean="0">
                          <a:solidFill>
                            <a:srgbClr val="002060"/>
                          </a:solidFill>
                          <a:effectLst/>
                        </a:rPr>
                        <a:t>Presión anterior sobre el húmero con rotación</a:t>
                      </a:r>
                      <a:r>
                        <a:rPr lang="es-MX" sz="1800" u="none" strike="noStrike" baseline="0" noProof="0" dirty="0" smtClean="0">
                          <a:solidFill>
                            <a:srgbClr val="002060"/>
                          </a:solidFill>
                          <a:effectLst/>
                        </a:rPr>
                        <a:t> externa</a:t>
                      </a:r>
                      <a:endParaRPr lang="es-MX" sz="1800" b="0" i="0" u="none" strike="noStrike" noProof="0" dirty="0">
                        <a:solidFill>
                          <a:srgbClr val="002060"/>
                        </a:solidFill>
                        <a:effectLst/>
                        <a:latin typeface="Arial"/>
                      </a:endParaRPr>
                    </a:p>
                  </a:txBody>
                  <a:tcPr marL="24060" marR="2673" marT="2673" marB="0" anchor="ctr">
                    <a:solidFill>
                      <a:srgbClr val="C8E2FC"/>
                    </a:solidFill>
                  </a:tcPr>
                </a:tc>
                <a:tc>
                  <a:txBody>
                    <a:bodyPr/>
                    <a:lstStyle/>
                    <a:p>
                      <a:pPr algn="l" fontAlgn="ctr"/>
                      <a:r>
                        <a:rPr lang="es-MX" sz="1800" u="none" strike="noStrike" noProof="0" dirty="0" smtClean="0">
                          <a:solidFill>
                            <a:srgbClr val="002060"/>
                          </a:solidFill>
                          <a:effectLst/>
                        </a:rPr>
                        <a:t>Inestabilidad glenohumeral</a:t>
                      </a:r>
                      <a:r>
                        <a:rPr lang="es-MX" sz="1800" u="none" strike="noStrike" baseline="0" noProof="0" dirty="0" smtClean="0">
                          <a:solidFill>
                            <a:srgbClr val="002060"/>
                          </a:solidFill>
                          <a:effectLst/>
                        </a:rPr>
                        <a:t> anterior </a:t>
                      </a:r>
                      <a:endParaRPr lang="es-MX" sz="1800" b="0" i="0" u="none" strike="noStrike" noProof="0" dirty="0">
                        <a:solidFill>
                          <a:srgbClr val="002060"/>
                        </a:solidFill>
                        <a:effectLst/>
                        <a:latin typeface="Arial"/>
                      </a:endParaRPr>
                    </a:p>
                  </a:txBody>
                  <a:tcPr marL="24060" marR="2673" marT="2673" marB="0" anchor="ctr">
                    <a:solidFill>
                      <a:srgbClr val="C8E2FC"/>
                    </a:solidFill>
                  </a:tcPr>
                </a:tc>
              </a:tr>
              <a:tr h="232580">
                <a:tc>
                  <a:txBody>
                    <a:bodyPr/>
                    <a:lstStyle/>
                    <a:p>
                      <a:pPr algn="l" fontAlgn="ctr"/>
                      <a:r>
                        <a:rPr lang="es-MX" sz="1800" u="none" strike="noStrike" noProof="0" dirty="0" smtClean="0">
                          <a:solidFill>
                            <a:srgbClr val="002060"/>
                          </a:solidFill>
                          <a:effectLst/>
                        </a:rPr>
                        <a:t>Prueba de reubicación</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Fuerza posterior en el húmero mientras se rota externamente el brazo</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Inestabilidad glenohumeral  anterior</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r>
              <a:tr h="232580">
                <a:tc>
                  <a:txBody>
                    <a:bodyPr/>
                    <a:lstStyle/>
                    <a:p>
                      <a:pPr algn="l" fontAlgn="ctr"/>
                      <a:r>
                        <a:rPr lang="es-MX" sz="1800" u="none" strike="noStrike" noProof="0" dirty="0" smtClean="0">
                          <a:solidFill>
                            <a:srgbClr val="002060"/>
                          </a:solidFill>
                          <a:effectLst/>
                        </a:rPr>
                        <a:t>Signo del surco</a:t>
                      </a:r>
                      <a:endParaRPr lang="es-MX" sz="1800" b="0" i="0" u="none" strike="noStrike" noProof="0" dirty="0">
                        <a:solidFill>
                          <a:srgbClr val="002060"/>
                        </a:solidFill>
                        <a:effectLst/>
                        <a:latin typeface="Arial"/>
                      </a:endParaRPr>
                    </a:p>
                  </a:txBody>
                  <a:tcPr marL="24060" marR="2673" marT="2673" marB="0" anchor="ctr">
                    <a:solidFill>
                      <a:srgbClr val="C8E2FC"/>
                    </a:solidFill>
                  </a:tcPr>
                </a:tc>
                <a:tc>
                  <a:txBody>
                    <a:bodyPr/>
                    <a:lstStyle/>
                    <a:p>
                      <a:pPr algn="l" fontAlgn="ctr"/>
                      <a:r>
                        <a:rPr lang="es-MX" sz="1800" u="none" strike="noStrike" noProof="0" dirty="0" smtClean="0">
                          <a:solidFill>
                            <a:srgbClr val="002060"/>
                          </a:solidFill>
                          <a:effectLst/>
                        </a:rPr>
                        <a:t>Jalar</a:t>
                      </a:r>
                      <a:r>
                        <a:rPr lang="es-MX" sz="1800" u="none" strike="noStrike" baseline="0" noProof="0" dirty="0" smtClean="0">
                          <a:solidFill>
                            <a:srgbClr val="002060"/>
                          </a:solidFill>
                          <a:effectLst/>
                        </a:rPr>
                        <a:t> hacia abajo el codo o la muñeca</a:t>
                      </a:r>
                      <a:endParaRPr lang="es-MX" sz="1800" b="0" i="0" u="none" strike="noStrike" noProof="0" dirty="0">
                        <a:solidFill>
                          <a:srgbClr val="002060"/>
                        </a:solidFill>
                        <a:effectLst/>
                        <a:latin typeface="Arial"/>
                      </a:endParaRPr>
                    </a:p>
                  </a:txBody>
                  <a:tcPr marL="24060" marR="2673" marT="2673" marB="0" anchor="ctr">
                    <a:solidFill>
                      <a:srgbClr val="C8E2FC"/>
                    </a:solidFill>
                  </a:tcPr>
                </a:tc>
                <a:tc>
                  <a:txBody>
                    <a:bodyPr/>
                    <a:lstStyle/>
                    <a:p>
                      <a:pPr algn="l" fontAlgn="ctr"/>
                      <a:r>
                        <a:rPr lang="es-MX" sz="1800" u="none" strike="noStrike" noProof="0" dirty="0" smtClean="0">
                          <a:solidFill>
                            <a:srgbClr val="002060"/>
                          </a:solidFill>
                          <a:effectLst/>
                        </a:rPr>
                        <a:t>Inestabilidad glenohumeral inferior</a:t>
                      </a:r>
                      <a:endParaRPr lang="es-MX" sz="1800" b="0" i="0" u="none" strike="noStrike" noProof="0" dirty="0">
                        <a:solidFill>
                          <a:srgbClr val="002060"/>
                        </a:solidFill>
                        <a:effectLst/>
                        <a:latin typeface="Arial"/>
                      </a:endParaRPr>
                    </a:p>
                  </a:txBody>
                  <a:tcPr marL="24060" marR="2673" marT="2673" marB="0" anchor="ctr">
                    <a:solidFill>
                      <a:srgbClr val="C8E2FC"/>
                    </a:solidFill>
                  </a:tcPr>
                </a:tc>
              </a:tr>
              <a:tr h="368921">
                <a:tc>
                  <a:txBody>
                    <a:bodyPr/>
                    <a:lstStyle/>
                    <a:p>
                      <a:pPr algn="l" fontAlgn="ctr"/>
                      <a:r>
                        <a:rPr lang="es-MX" sz="1800" u="none" strike="noStrike" noProof="0" dirty="0" smtClean="0">
                          <a:solidFill>
                            <a:srgbClr val="002060"/>
                          </a:solidFill>
                          <a:effectLst/>
                        </a:rPr>
                        <a:t>Prueba de Yergason</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Codo flexionado a 90 grados con antebrazo en pronación </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Inestabilidad del tendón del bíceps o tendinitis</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r>
              <a:tr h="368921">
                <a:tc>
                  <a:txBody>
                    <a:bodyPr/>
                    <a:lstStyle/>
                    <a:p>
                      <a:pPr algn="l" fontAlgn="ctr"/>
                      <a:r>
                        <a:rPr lang="es-MX" sz="1800" u="none" strike="noStrike" noProof="0" dirty="0" smtClean="0">
                          <a:solidFill>
                            <a:srgbClr val="002060"/>
                          </a:solidFill>
                          <a:effectLst/>
                        </a:rPr>
                        <a:t>Maniobra de Speed</a:t>
                      </a:r>
                      <a:endParaRPr lang="es-MX" sz="1800" b="0" i="0" u="none" strike="noStrike" noProof="0" dirty="0">
                        <a:solidFill>
                          <a:srgbClr val="002060"/>
                        </a:solidFill>
                        <a:effectLst/>
                        <a:latin typeface="Arial"/>
                      </a:endParaRPr>
                    </a:p>
                  </a:txBody>
                  <a:tcPr marL="24060" marR="2673" marT="2673" marB="0" anchor="ctr">
                    <a:solidFill>
                      <a:srgbClr val="C8E2FC"/>
                    </a:solidFill>
                  </a:tcPr>
                </a:tc>
                <a:tc>
                  <a:txBody>
                    <a:bodyPr/>
                    <a:lstStyle/>
                    <a:p>
                      <a:pPr algn="l" fontAlgn="ctr"/>
                      <a:r>
                        <a:rPr lang="es-MX" sz="1800" u="none" strike="noStrike" noProof="0" dirty="0" smtClean="0">
                          <a:solidFill>
                            <a:srgbClr val="002060"/>
                          </a:solidFill>
                          <a:effectLst/>
                        </a:rPr>
                        <a:t>Codo flexionado a 20 a 30 grados y antebrazo en</a:t>
                      </a:r>
                      <a:r>
                        <a:rPr lang="es-MX" sz="1800" u="none" strike="noStrike" baseline="0" noProof="0" dirty="0" smtClean="0">
                          <a:solidFill>
                            <a:srgbClr val="002060"/>
                          </a:solidFill>
                          <a:effectLst/>
                        </a:rPr>
                        <a:t> supinación</a:t>
                      </a:r>
                      <a:endParaRPr lang="es-MX" sz="1800" b="0" i="0" u="none" strike="noStrike" noProof="0" dirty="0">
                        <a:solidFill>
                          <a:srgbClr val="002060"/>
                        </a:solidFill>
                        <a:effectLst/>
                        <a:latin typeface="Arial"/>
                      </a:endParaRPr>
                    </a:p>
                  </a:txBody>
                  <a:tcPr marL="24060" marR="2673" marT="2673" marB="0" anchor="ctr">
                    <a:solidFill>
                      <a:srgbClr val="C8E2FC"/>
                    </a:solidFill>
                  </a:tcPr>
                </a:tc>
                <a:tc>
                  <a:txBody>
                    <a:bodyPr/>
                    <a:lstStyle/>
                    <a:p>
                      <a:pPr algn="l" fontAlgn="ctr"/>
                      <a:r>
                        <a:rPr lang="es-MX" sz="1800" u="none" strike="noStrike" noProof="0" dirty="0" smtClean="0">
                          <a:solidFill>
                            <a:srgbClr val="002060"/>
                          </a:solidFill>
                          <a:effectLst/>
                        </a:rPr>
                        <a:t>Inestabilidad del tendón del bíceps o tendinitis</a:t>
                      </a:r>
                      <a:endParaRPr lang="es-MX" sz="1800" b="0" i="0" u="none" strike="noStrike" noProof="0" dirty="0">
                        <a:solidFill>
                          <a:srgbClr val="002060"/>
                        </a:solidFill>
                        <a:effectLst/>
                        <a:latin typeface="Arial"/>
                      </a:endParaRPr>
                    </a:p>
                  </a:txBody>
                  <a:tcPr marL="24060" marR="2673" marT="2673" marB="0" anchor="ctr">
                    <a:solidFill>
                      <a:srgbClr val="C8E2FC"/>
                    </a:solidFill>
                  </a:tcPr>
                </a:tc>
              </a:tr>
              <a:tr h="414368">
                <a:tc>
                  <a:txBody>
                    <a:bodyPr/>
                    <a:lstStyle/>
                    <a:p>
                      <a:pPr algn="l" fontAlgn="ctr"/>
                      <a:r>
                        <a:rPr lang="es-MX" sz="1800" b="0" i="0" u="none" strike="noStrike" noProof="0" dirty="0" smtClean="0">
                          <a:solidFill>
                            <a:srgbClr val="002060"/>
                          </a:solidFill>
                          <a:effectLst/>
                          <a:latin typeface="+mn-lt"/>
                        </a:rPr>
                        <a:t>Signo</a:t>
                      </a:r>
                      <a:r>
                        <a:rPr lang="es-MX" sz="1800" b="0" i="0" u="none" strike="noStrike" baseline="0" noProof="0" dirty="0" smtClean="0">
                          <a:solidFill>
                            <a:srgbClr val="002060"/>
                          </a:solidFill>
                          <a:effectLst/>
                          <a:latin typeface="+mn-lt"/>
                        </a:rPr>
                        <a:t> de “chasquido”</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noProof="0" dirty="0" smtClean="0">
                          <a:solidFill>
                            <a:srgbClr val="002060"/>
                          </a:solidFill>
                          <a:effectLst/>
                        </a:rPr>
                        <a:t>Rotación del hombro cargado de extensión hasta desviar la flexión</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c>
                  <a:txBody>
                    <a:bodyPr/>
                    <a:lstStyle/>
                    <a:p>
                      <a:pPr algn="l" fontAlgn="ctr"/>
                      <a:r>
                        <a:rPr lang="es-MX" sz="1800" u="none" strike="noStrike" baseline="0" noProof="0" dirty="0" smtClean="0">
                          <a:solidFill>
                            <a:srgbClr val="002060"/>
                          </a:solidFill>
                          <a:effectLst/>
                        </a:rPr>
                        <a:t>Trastorno del labrum</a:t>
                      </a:r>
                      <a:endParaRPr lang="es-MX" sz="1800" b="0" i="0" u="none" strike="noStrike" noProof="0" dirty="0">
                        <a:solidFill>
                          <a:srgbClr val="002060"/>
                        </a:solidFill>
                        <a:effectLst/>
                        <a:latin typeface="Arial"/>
                      </a:endParaRPr>
                    </a:p>
                  </a:txBody>
                  <a:tcPr marL="24060" marR="2673" marT="2673" marB="0" anchor="ctr">
                    <a:solidFill>
                      <a:schemeClr val="accent1">
                        <a:lumMod val="40000"/>
                        <a:lumOff val="60000"/>
                      </a:schemeClr>
                    </a:solidFill>
                  </a:tcPr>
                </a:tc>
              </a:tr>
            </a:tbl>
          </a:graphicData>
        </a:graphic>
      </p:graphicFrame>
      <p:sp>
        <p:nvSpPr>
          <p:cNvPr id="8" name="Rectangle 7"/>
          <p:cNvSpPr/>
          <p:nvPr/>
        </p:nvSpPr>
        <p:spPr>
          <a:xfrm>
            <a:off x="107504" y="6495147"/>
            <a:ext cx="7776864" cy="246221"/>
          </a:xfrm>
          <a:prstGeom prst="rect">
            <a:avLst/>
          </a:prstGeom>
        </p:spPr>
        <p:txBody>
          <a:bodyPr wrap="square">
            <a:spAutoFit/>
          </a:bodyPr>
          <a:lstStyle/>
          <a:p>
            <a:r>
              <a:rPr lang="en-CA" sz="1000" dirty="0">
                <a:solidFill>
                  <a:srgbClr val="002060"/>
                </a:solidFill>
              </a:rPr>
              <a:t>Woodward TW, Best TM. </a:t>
            </a:r>
            <a:r>
              <a:rPr lang="en-CA" sz="1000" i="1" dirty="0">
                <a:solidFill>
                  <a:srgbClr val="002060"/>
                </a:solidFill>
              </a:rPr>
              <a:t>Am Fam </a:t>
            </a:r>
            <a:r>
              <a:rPr lang="en-CA" sz="1000" i="1" dirty="0" smtClean="0">
                <a:solidFill>
                  <a:srgbClr val="002060"/>
                </a:solidFill>
              </a:rPr>
              <a:t>Physician</a:t>
            </a:r>
            <a:r>
              <a:rPr lang="en-CA" sz="1000" dirty="0" smtClean="0">
                <a:solidFill>
                  <a:srgbClr val="002060"/>
                </a:solidFill>
              </a:rPr>
              <a:t> 2000; 61(10</a:t>
            </a:r>
            <a:r>
              <a:rPr lang="en-CA" sz="1000" dirty="0">
                <a:solidFill>
                  <a:srgbClr val="002060"/>
                </a:solidFill>
              </a:rPr>
              <a:t>):</a:t>
            </a:r>
            <a:r>
              <a:rPr lang="en-CA" sz="1000" dirty="0" smtClean="0">
                <a:solidFill>
                  <a:srgbClr val="002060"/>
                </a:solidFill>
              </a:rPr>
              <a:t>3079-88.</a:t>
            </a:r>
            <a:endParaRPr lang="en-CA" sz="1000" dirty="0">
              <a:solidFill>
                <a:srgbClr val="002060"/>
              </a:solidFill>
            </a:endParaRPr>
          </a:p>
        </p:txBody>
      </p:sp>
    </p:spTree>
    <p:extLst>
      <p:ext uri="{BB962C8B-B14F-4D97-AF65-F5344CB8AC3E}">
        <p14:creationId xmlns:p14="http://schemas.microsoft.com/office/powerpoint/2010/main" val="286706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s-MX" sz="3200" dirty="0" smtClean="0">
                <a:solidFill>
                  <a:srgbClr val="002060"/>
                </a:solidFill>
              </a:rPr>
              <a:t>Sensibilidad y especificidad  de las maniobras para evaluar la integridad del manguito rotador</a:t>
            </a:r>
            <a:endParaRPr lang="es-MX" sz="3200" dirty="0">
              <a:solidFill>
                <a:srgbClr val="002060"/>
              </a:solidFill>
            </a:endParaRPr>
          </a:p>
        </p:txBody>
      </p:sp>
      <p:graphicFrame>
        <p:nvGraphicFramePr>
          <p:cNvPr id="277845" name="Group 341"/>
          <p:cNvGraphicFramePr>
            <a:graphicFrameLocks noGrp="1"/>
          </p:cNvGraphicFramePr>
          <p:nvPr>
            <p:ph idx="1"/>
            <p:extLst>
              <p:ext uri="{D42A27DB-BD31-4B8C-83A1-F6EECF244321}">
                <p14:modId xmlns:p14="http://schemas.microsoft.com/office/powerpoint/2010/main" val="1733515712"/>
              </p:ext>
            </p:extLst>
          </p:nvPr>
        </p:nvGraphicFramePr>
        <p:xfrm>
          <a:off x="457200" y="1600200"/>
          <a:ext cx="8229600" cy="3224214"/>
        </p:xfrm>
        <a:graphic>
          <a:graphicData uri="http://schemas.openxmlformats.org/drawingml/2006/table">
            <a:tbl>
              <a:tblPr/>
              <a:tblGrid>
                <a:gridCol w="1310315"/>
                <a:gridCol w="1041533"/>
                <a:gridCol w="789548"/>
                <a:gridCol w="1663093"/>
                <a:gridCol w="1073263"/>
                <a:gridCol w="1175924"/>
                <a:gridCol w="1175924"/>
              </a:tblGrid>
              <a:tr h="490538">
                <a:tc>
                  <a:txBody>
                    <a:bodyPr/>
                    <a:lstStyle/>
                    <a:p>
                      <a:pPr marL="0" marR="0" lvl="0" indent="0" algn="l" defTabSz="914400" rtl="0" eaLnBrk="0" fontAlgn="base" latinLnBrk="0" hangingPunct="0">
                        <a:lnSpc>
                          <a:spcPct val="90000"/>
                        </a:lnSpc>
                        <a:spcBef>
                          <a:spcPct val="0"/>
                        </a:spcBef>
                        <a:spcAft>
                          <a:spcPct val="0"/>
                        </a:spcAft>
                        <a:buClr>
                          <a:schemeClr val="folHlink"/>
                        </a:buClr>
                        <a:buSzTx/>
                        <a:buFontTx/>
                        <a:buNone/>
                        <a:tabLst/>
                      </a:pPr>
                      <a:endParaRPr kumimoji="0" lang="es-MX" sz="1400" b="1" i="0" u="none" strike="noStrike" cap="none" normalizeH="0" baseline="0" noProof="0" dirty="0" smtClean="0">
                        <a:ln>
                          <a:noFill/>
                        </a:ln>
                        <a:solidFill>
                          <a:srgbClr val="FFFFFF"/>
                        </a:solidFill>
                        <a:effectLst/>
                        <a:latin typeface="Arial" pitchFamily="34" charset="0"/>
                        <a:cs typeface="Arial" pitchFamily="34" charset="0"/>
                      </a:endParaRP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Supraespinoso</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Infraespinoso</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Subescapular</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hMerge="1">
                  <a:txBody>
                    <a:bodyPr/>
                    <a:lstStyle/>
                    <a:p>
                      <a:endParaRPr lang="en-CA"/>
                    </a:p>
                  </a:txBody>
                  <a:tcPr/>
                </a:tc>
                <a:tc hMerge="1">
                  <a:txBody>
                    <a:bodyPr/>
                    <a:lstStyle/>
                    <a:p>
                      <a:endParaRPr lang="en-CA"/>
                    </a:p>
                  </a:txBody>
                  <a:tcPr/>
                </a:tc>
              </a:tr>
              <a:tr h="792163">
                <a:tc>
                  <a:txBody>
                    <a:bodyPr/>
                    <a:lstStyle/>
                    <a:p>
                      <a:pPr marL="0" marR="0" lvl="0" indent="0" algn="l" defTabSz="914400" rtl="0" eaLnBrk="0" fontAlgn="base" latinLnBrk="0" hangingPunct="0">
                        <a:lnSpc>
                          <a:spcPct val="90000"/>
                        </a:lnSpc>
                        <a:spcBef>
                          <a:spcPct val="0"/>
                        </a:spcBef>
                        <a:spcAft>
                          <a:spcPct val="0"/>
                        </a:spcAft>
                        <a:buClr>
                          <a:schemeClr val="folHlink"/>
                        </a:buClr>
                        <a:buSzTx/>
                        <a:buFontTx/>
                        <a:buNone/>
                        <a:tabLst/>
                      </a:pPr>
                      <a:endParaRPr kumimoji="0" lang="es-MX" sz="1400" b="1" i="0" u="none" strike="noStrike" cap="none" normalizeH="0" baseline="0" noProof="0" dirty="0" smtClean="0">
                        <a:ln>
                          <a:noFill/>
                        </a:ln>
                        <a:solidFill>
                          <a:srgbClr val="FFFFFF"/>
                        </a:solidFill>
                        <a:effectLst/>
                        <a:latin typeface="Arial" pitchFamily="34" charset="0"/>
                        <a:cs typeface="Arial" pitchFamily="34" charset="0"/>
                      </a:endParaRP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Jobe (lata vacía)</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Lata llena</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Infraespinoso</a:t>
                      </a:r>
                    </a:p>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45° rotación interna</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Despega-miento</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Despega-miento-empuje</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400" b="1" i="0" u="none" strike="noStrike" cap="none" normalizeH="0" baseline="0" noProof="0" dirty="0" smtClean="0">
                          <a:ln>
                            <a:noFill/>
                          </a:ln>
                          <a:solidFill>
                            <a:srgbClr val="FFFFFF"/>
                          </a:solidFill>
                          <a:effectLst/>
                          <a:latin typeface="Arial" pitchFamily="34" charset="0"/>
                          <a:cs typeface="Arial" pitchFamily="34" charset="0"/>
                        </a:rPr>
                        <a:t>Abrazo de oso</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r>
              <a:tr h="690563">
                <a:tc>
                  <a:txBody>
                    <a:bodyPr/>
                    <a:lstStyle/>
                    <a:p>
                      <a:pPr marL="0" marR="0" lvl="0" indent="0" algn="l" defTabSz="914400" rtl="0" eaLnBrk="0" fontAlgn="base" latinLnBrk="0" hangingPunct="0">
                        <a:lnSpc>
                          <a:spcPct val="90000"/>
                        </a:lnSpc>
                        <a:spcBef>
                          <a:spcPct val="0"/>
                        </a:spcBef>
                        <a:spcAft>
                          <a:spcPct val="0"/>
                        </a:spcAft>
                        <a:buClr>
                          <a:schemeClr val="folHlink"/>
                        </a:buClr>
                        <a:buSzTx/>
                        <a:buFontTx/>
                        <a:buNone/>
                        <a:tabLst/>
                      </a:pPr>
                      <a:r>
                        <a:rPr kumimoji="0" lang="es-MX" sz="1400" b="0" i="0" u="none" strike="noStrike" cap="none" normalizeH="0" baseline="0" noProof="0" dirty="0" smtClean="0">
                          <a:ln>
                            <a:noFill/>
                          </a:ln>
                          <a:solidFill>
                            <a:srgbClr val="002060"/>
                          </a:solidFill>
                          <a:effectLst/>
                          <a:latin typeface="Arial" pitchFamily="34" charset="0"/>
                          <a:cs typeface="Arial" pitchFamily="34" charset="0"/>
                        </a:rPr>
                        <a:t>Sensibilidad</a:t>
                      </a:r>
                    </a:p>
                    <a:p>
                      <a:pPr marL="0" marR="0" lvl="0" indent="0" algn="l" defTabSz="914400" rtl="0" eaLnBrk="0" fontAlgn="base" latinLnBrk="0" hangingPunct="0">
                        <a:lnSpc>
                          <a:spcPct val="90000"/>
                        </a:lnSpc>
                        <a:spcBef>
                          <a:spcPct val="0"/>
                        </a:spcBef>
                        <a:spcAft>
                          <a:spcPct val="0"/>
                        </a:spcAft>
                        <a:buClr>
                          <a:schemeClr val="folHlink"/>
                        </a:buClr>
                        <a:buSzTx/>
                        <a:buFontTx/>
                        <a:buNone/>
                        <a:tabLst/>
                      </a:pPr>
                      <a:endParaRPr kumimoji="0" lang="es-MX" sz="1400" b="0" i="0" u="none" strike="noStrike" cap="none" normalizeH="0" baseline="0" noProof="0" dirty="0" smtClean="0">
                        <a:ln>
                          <a:noFill/>
                        </a:ln>
                        <a:solidFill>
                          <a:srgbClr val="002060"/>
                        </a:solidFill>
                        <a:effectLst/>
                        <a:latin typeface="Arial" pitchFamily="34" charset="0"/>
                        <a:cs typeface="Arial" pitchFamily="34" charset="0"/>
                      </a:endParaRP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cs typeface="Arial" pitchFamily="34" charset="0"/>
                        </a:rPr>
                        <a:t>44%¹</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endParaRPr kumimoji="0" lang="es-MX" sz="1600" b="0" i="0" u="none" strike="noStrike" cap="none" normalizeH="0" baseline="0" noProof="0" dirty="0" smtClean="0">
                        <a:ln>
                          <a:noFill/>
                        </a:ln>
                        <a:solidFill>
                          <a:srgbClr val="002060"/>
                        </a:solidFill>
                        <a:effectLst/>
                        <a:latin typeface="Arial" pitchFamily="34" charset="0"/>
                        <a:cs typeface="Arial" pitchFamily="34" charset="0"/>
                      </a:endParaRP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cs typeface="Arial" pitchFamily="34" charset="0"/>
                        </a:rPr>
                        <a:t>42%*</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n-CA" sz="1600" b="0" i="0" u="none" strike="noStrike" cap="none" normalizeH="0" baseline="0" dirty="0" smtClean="0">
                          <a:ln>
                            <a:noFill/>
                          </a:ln>
                          <a:solidFill>
                            <a:srgbClr val="002060"/>
                          </a:solidFill>
                          <a:effectLst/>
                          <a:latin typeface="Arial" pitchFamily="34" charset="0"/>
                          <a:cs typeface="Arial" pitchFamily="34" charset="0"/>
                        </a:rPr>
                        <a:t>100%</a:t>
                      </a:r>
                      <a:r>
                        <a:rPr kumimoji="0" lang="en-CA" sz="1600" b="0" i="0" u="none" strike="noStrike" cap="none" normalizeH="0" baseline="30000" dirty="0" smtClean="0">
                          <a:ln>
                            <a:noFill/>
                          </a:ln>
                          <a:solidFill>
                            <a:srgbClr val="002060"/>
                          </a:solidFill>
                          <a:effectLst/>
                          <a:latin typeface="Arial" pitchFamily="34" charset="0"/>
                          <a:cs typeface="Arial" pitchFamily="34" charset="0"/>
                        </a:rPr>
                        <a:t>†</a:t>
                      </a:r>
                    </a:p>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n-CA" sz="1600" b="0" i="0" u="none" strike="noStrike" cap="none" normalizeH="0" baseline="0" dirty="0" smtClean="0">
                          <a:ln>
                            <a:noFill/>
                          </a:ln>
                          <a:solidFill>
                            <a:srgbClr val="002060"/>
                          </a:solidFill>
                          <a:effectLst/>
                          <a:latin typeface="Arial" pitchFamily="34" charset="0"/>
                          <a:cs typeface="Arial" pitchFamily="34" charset="0"/>
                        </a:rPr>
                        <a:t>18%*</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endParaRPr kumimoji="0" lang="en-CA" sz="1600" b="0" i="0" u="none" strike="noStrike" cap="none" normalizeH="0" baseline="0" dirty="0" smtClean="0">
                        <a:ln>
                          <a:noFill/>
                        </a:ln>
                        <a:solidFill>
                          <a:srgbClr val="002060"/>
                        </a:solidFill>
                        <a:effectLst/>
                        <a:latin typeface="Arial" pitchFamily="34" charset="0"/>
                        <a:cs typeface="Arial" pitchFamily="34" charset="0"/>
                      </a:endParaRP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n-CA" sz="1600" b="0" i="0" u="none" strike="noStrike" cap="none" normalizeH="0" baseline="0" dirty="0" smtClean="0">
                          <a:ln>
                            <a:noFill/>
                          </a:ln>
                          <a:solidFill>
                            <a:srgbClr val="002060"/>
                          </a:solidFill>
                          <a:effectLst/>
                          <a:latin typeface="Arial" pitchFamily="34" charset="0"/>
                          <a:cs typeface="Arial" pitchFamily="34" charset="0"/>
                        </a:rPr>
                        <a:t>60%* </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r>
              <a:tr h="625475">
                <a:tc>
                  <a:txBody>
                    <a:bodyPr/>
                    <a:lstStyle/>
                    <a:p>
                      <a:pPr marL="0" marR="0" lvl="0" indent="0" algn="l" defTabSz="914400" rtl="0" eaLnBrk="0" fontAlgn="base" latinLnBrk="0" hangingPunct="0">
                        <a:lnSpc>
                          <a:spcPct val="90000"/>
                        </a:lnSpc>
                        <a:spcBef>
                          <a:spcPct val="0"/>
                        </a:spcBef>
                        <a:spcAft>
                          <a:spcPct val="0"/>
                        </a:spcAft>
                        <a:buClr>
                          <a:schemeClr val="folHlink"/>
                        </a:buClr>
                        <a:buSzTx/>
                        <a:buFontTx/>
                        <a:buNone/>
                        <a:tabLst/>
                      </a:pPr>
                      <a:r>
                        <a:rPr kumimoji="0" lang="es-MX" sz="1400" b="0" i="0" u="none" strike="noStrike" cap="none" normalizeH="0" baseline="0" noProof="0" dirty="0" smtClean="0">
                          <a:ln>
                            <a:noFill/>
                          </a:ln>
                          <a:solidFill>
                            <a:srgbClr val="002060"/>
                          </a:solidFill>
                          <a:effectLst/>
                          <a:latin typeface="Arial" pitchFamily="34" charset="0"/>
                          <a:cs typeface="Arial" pitchFamily="34" charset="0"/>
                        </a:rPr>
                        <a:t>Especificidad</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cs typeface="Arial" pitchFamily="34" charset="0"/>
                        </a:rPr>
                        <a:t>90%¹</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endParaRPr kumimoji="0" lang="es-MX" sz="1600" b="0" i="0" u="none" strike="noStrike" cap="none" normalizeH="0" baseline="0" noProof="0" dirty="0" smtClean="0">
                        <a:ln>
                          <a:noFill/>
                        </a:ln>
                        <a:solidFill>
                          <a:srgbClr val="002060"/>
                        </a:solidFill>
                        <a:effectLst/>
                        <a:latin typeface="Arial" pitchFamily="34" charset="0"/>
                        <a:cs typeface="Arial" pitchFamily="34" charset="0"/>
                      </a:endParaRP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cs typeface="Arial" pitchFamily="34" charset="0"/>
                        </a:rPr>
                        <a:t>90%*</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defRPr/>
                      </a:pPr>
                      <a:r>
                        <a:rPr kumimoji="0" lang="en-CA" sz="1600" b="0" i="0" u="none" strike="noStrike" cap="none" normalizeH="0" baseline="0" dirty="0" smtClean="0">
                          <a:ln>
                            <a:noFill/>
                          </a:ln>
                          <a:solidFill>
                            <a:srgbClr val="002060"/>
                          </a:solidFill>
                          <a:effectLst/>
                          <a:latin typeface="Arial" pitchFamily="34" charset="0"/>
                          <a:cs typeface="Arial" pitchFamily="34" charset="0"/>
                        </a:rPr>
                        <a:t>100%</a:t>
                      </a:r>
                      <a:r>
                        <a:rPr kumimoji="0" lang="en-CA" sz="1600" b="0" i="0" u="none" strike="noStrike" cap="none" normalizeH="0" baseline="30000" dirty="0" smtClean="0">
                          <a:ln>
                            <a:noFill/>
                          </a:ln>
                          <a:solidFill>
                            <a:srgbClr val="002060"/>
                          </a:solidFill>
                          <a:effectLst/>
                          <a:latin typeface="Arial" pitchFamily="34" charset="0"/>
                          <a:cs typeface="Arial" pitchFamily="34" charset="0"/>
                        </a:rPr>
                        <a:t>†</a:t>
                      </a:r>
                    </a:p>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n-CA" sz="1600" b="0" i="0" u="none" strike="noStrike" cap="none" normalizeH="0" baseline="0" dirty="0" smtClean="0">
                          <a:ln>
                            <a:noFill/>
                          </a:ln>
                          <a:solidFill>
                            <a:srgbClr val="002060"/>
                          </a:solidFill>
                          <a:effectLst/>
                          <a:latin typeface="Arial" pitchFamily="34" charset="0"/>
                          <a:cs typeface="Arial" pitchFamily="34" charset="0"/>
                        </a:rPr>
                        <a:t>100%*</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endParaRPr kumimoji="0" lang="en-CA" sz="1600" b="0" i="0" u="none" strike="noStrike" cap="none" normalizeH="0" baseline="0" dirty="0" smtClean="0">
                        <a:ln>
                          <a:noFill/>
                        </a:ln>
                        <a:solidFill>
                          <a:srgbClr val="002060"/>
                        </a:solidFill>
                        <a:effectLst/>
                        <a:latin typeface="Arial" pitchFamily="34" charset="0"/>
                        <a:cs typeface="Arial" pitchFamily="34" charset="0"/>
                      </a:endParaRP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n-CA" sz="1600" b="0" i="0" u="none" strike="noStrike" cap="none" normalizeH="0" baseline="0" dirty="0" smtClean="0">
                          <a:ln>
                            <a:noFill/>
                          </a:ln>
                          <a:solidFill>
                            <a:srgbClr val="002060"/>
                          </a:solidFill>
                          <a:effectLst/>
                          <a:latin typeface="Arial" pitchFamily="34" charset="0"/>
                          <a:cs typeface="Arial" pitchFamily="34" charset="0"/>
                        </a:rPr>
                        <a:t>92%*</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r>
              <a:tr h="625475">
                <a:tc>
                  <a:txBody>
                    <a:bodyPr/>
                    <a:lstStyle/>
                    <a:p>
                      <a:pPr marL="0" marR="0" lvl="0" indent="0" algn="l" defTabSz="914400" rtl="0" eaLnBrk="0" fontAlgn="base" latinLnBrk="0" hangingPunct="0">
                        <a:lnSpc>
                          <a:spcPct val="90000"/>
                        </a:lnSpc>
                        <a:spcBef>
                          <a:spcPct val="0"/>
                        </a:spcBef>
                        <a:spcAft>
                          <a:spcPct val="0"/>
                        </a:spcAft>
                        <a:buClr>
                          <a:schemeClr val="folHlink"/>
                        </a:buClr>
                        <a:buSzTx/>
                        <a:buFontTx/>
                        <a:buNone/>
                        <a:tabLst/>
                      </a:pPr>
                      <a:r>
                        <a:rPr kumimoji="0" lang="es-MX" sz="1400" b="0" i="0" u="none" strike="noStrike" cap="none" normalizeH="0" baseline="0" noProof="0" dirty="0" smtClean="0">
                          <a:ln>
                            <a:noFill/>
                          </a:ln>
                          <a:solidFill>
                            <a:srgbClr val="002060"/>
                          </a:solidFill>
                          <a:effectLst/>
                          <a:latin typeface="Arial" pitchFamily="34" charset="0"/>
                          <a:cs typeface="Arial" pitchFamily="34" charset="0"/>
                        </a:rPr>
                        <a:t>EMG</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cs typeface="Arial" pitchFamily="34" charset="0"/>
                        </a:rPr>
                        <a:t> </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cs typeface="Arial" pitchFamily="34" charset="0"/>
                        </a:rPr>
                        <a:t>X</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s-MX" sz="1600" b="0" i="0" u="none" strike="noStrike" cap="none" normalizeH="0" baseline="0" noProof="0" dirty="0" smtClean="0">
                          <a:ln>
                            <a:noFill/>
                          </a:ln>
                          <a:solidFill>
                            <a:srgbClr val="002060"/>
                          </a:solidFill>
                          <a:effectLst/>
                          <a:latin typeface="Arial" pitchFamily="34" charset="0"/>
                          <a:cs typeface="Arial" pitchFamily="34" charset="0"/>
                        </a:rPr>
                        <a:t> X</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n-CA" sz="1600" b="0" i="0" u="none" strike="noStrike" cap="none" normalizeH="0" baseline="0" dirty="0" smtClean="0">
                          <a:ln>
                            <a:noFill/>
                          </a:ln>
                          <a:solidFill>
                            <a:srgbClr val="002060"/>
                          </a:solidFill>
                          <a:effectLst/>
                          <a:latin typeface="Arial" pitchFamily="34" charset="0"/>
                          <a:cs typeface="Arial" pitchFamily="34" charset="0"/>
                        </a:rPr>
                        <a:t> </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n-CA" sz="1600" b="0" i="0" u="none" strike="noStrike" cap="none" normalizeH="0" baseline="0" dirty="0" smtClean="0">
                          <a:ln>
                            <a:noFill/>
                          </a:ln>
                          <a:solidFill>
                            <a:srgbClr val="002060"/>
                          </a:solidFill>
                          <a:effectLst/>
                          <a:latin typeface="Arial" pitchFamily="34" charset="0"/>
                          <a:cs typeface="Arial" pitchFamily="34" charset="0"/>
                        </a:rPr>
                        <a:t> X</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90000"/>
                        </a:lnSpc>
                        <a:spcBef>
                          <a:spcPct val="0"/>
                        </a:spcBef>
                        <a:spcAft>
                          <a:spcPct val="0"/>
                        </a:spcAft>
                        <a:buClr>
                          <a:schemeClr val="folHlink"/>
                        </a:buClr>
                        <a:buSzTx/>
                        <a:buFontTx/>
                        <a:buNone/>
                        <a:tabLst/>
                      </a:pPr>
                      <a:r>
                        <a:rPr kumimoji="0" lang="en-CA" sz="1600" b="0" i="0" u="none" strike="noStrike" cap="none" normalizeH="0" baseline="0" dirty="0" smtClean="0">
                          <a:ln>
                            <a:noFill/>
                          </a:ln>
                          <a:solidFill>
                            <a:srgbClr val="002060"/>
                          </a:solidFill>
                          <a:effectLst/>
                          <a:latin typeface="Arial" pitchFamily="34" charset="0"/>
                          <a:cs typeface="Arial" pitchFamily="34" charset="0"/>
                        </a:rPr>
                        <a:t> </a:t>
                      </a:r>
                    </a:p>
                  </a:txBody>
                  <a:tcPr marL="107513" marR="107513"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77540" name="Rectangle 36"/>
          <p:cNvSpPr>
            <a:spLocks noChangeArrowheads="1"/>
          </p:cNvSpPr>
          <p:nvPr/>
        </p:nvSpPr>
        <p:spPr bwMode="auto">
          <a:xfrm>
            <a:off x="539552" y="5805264"/>
            <a:ext cx="22186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es-MX" sz="1200" b="1" dirty="0" smtClean="0">
                <a:solidFill>
                  <a:srgbClr val="002060"/>
                </a:solidFill>
              </a:rPr>
              <a:t>*Ruptura parcial; </a:t>
            </a:r>
            <a:r>
              <a:rPr lang="es-MX" sz="1200" b="1" baseline="30000" dirty="0" smtClean="0">
                <a:solidFill>
                  <a:srgbClr val="002060"/>
                </a:solidFill>
                <a:cs typeface="Arial" pitchFamily="34" charset="0"/>
              </a:rPr>
              <a:t>†</a:t>
            </a:r>
            <a:r>
              <a:rPr lang="es-MX" sz="1200" b="1" dirty="0" smtClean="0">
                <a:solidFill>
                  <a:srgbClr val="002060"/>
                </a:solidFill>
              </a:rPr>
              <a:t>Ruptura total</a:t>
            </a:r>
          </a:p>
          <a:p>
            <a:r>
              <a:rPr lang="es-MX" sz="1200" b="1" dirty="0" smtClean="0">
                <a:solidFill>
                  <a:srgbClr val="002060"/>
                </a:solidFill>
              </a:rPr>
              <a:t>EMG = electromiografía</a:t>
            </a:r>
            <a:endParaRPr lang="es-MX" sz="1200" b="1" dirty="0">
              <a:solidFill>
                <a:srgbClr val="002060"/>
              </a:solidFill>
            </a:endParaRPr>
          </a:p>
        </p:txBody>
      </p:sp>
      <p:sp>
        <p:nvSpPr>
          <p:cNvPr id="277559" name="Text Box 55"/>
          <p:cNvSpPr txBox="1">
            <a:spLocks noChangeArrowheads="1"/>
          </p:cNvSpPr>
          <p:nvPr/>
        </p:nvSpPr>
        <p:spPr bwMode="auto">
          <a:xfrm>
            <a:off x="107504" y="6381328"/>
            <a:ext cx="7596188" cy="37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CA" sz="1000" dirty="0">
                <a:solidFill>
                  <a:srgbClr val="002060"/>
                </a:solidFill>
              </a:rPr>
              <a:t>Bergeron </a:t>
            </a:r>
            <a:r>
              <a:rPr lang="en-CA" sz="1000" dirty="0" smtClean="0">
                <a:solidFill>
                  <a:srgbClr val="002060"/>
                </a:solidFill>
              </a:rPr>
              <a:t>Y </a:t>
            </a:r>
            <a:r>
              <a:rPr lang="en-CA" sz="1000" i="1" dirty="0">
                <a:solidFill>
                  <a:srgbClr val="002060"/>
                </a:solidFill>
              </a:rPr>
              <a:t>et al</a:t>
            </a:r>
            <a:r>
              <a:rPr lang="en-CA" sz="1000" dirty="0">
                <a:solidFill>
                  <a:srgbClr val="002060"/>
                </a:solidFill>
              </a:rPr>
              <a:t>. </a:t>
            </a:r>
            <a:r>
              <a:rPr lang="en-CA" sz="1000" i="1" dirty="0">
                <a:solidFill>
                  <a:srgbClr val="002060"/>
                </a:solidFill>
              </a:rPr>
              <a:t>Pathologie médicale de l’appareil locomoteur</a:t>
            </a:r>
            <a:r>
              <a:rPr lang="en-CA" sz="1000" dirty="0">
                <a:solidFill>
                  <a:srgbClr val="002060"/>
                </a:solidFill>
              </a:rPr>
              <a:t>. 2nd ed. Edisem Inc; St. Hyacinthe, QC: </a:t>
            </a:r>
            <a:r>
              <a:rPr lang="en-CA" sz="1000" dirty="0" smtClean="0">
                <a:solidFill>
                  <a:srgbClr val="002060"/>
                </a:solidFill>
              </a:rPr>
              <a:t>2008;</a:t>
            </a:r>
            <a:endParaRPr lang="en-CA" sz="1000" dirty="0">
              <a:solidFill>
                <a:srgbClr val="002060"/>
              </a:solidFill>
            </a:endParaRPr>
          </a:p>
          <a:p>
            <a:pPr>
              <a:lnSpc>
                <a:spcPct val="80000"/>
              </a:lnSpc>
              <a:spcBef>
                <a:spcPct val="20000"/>
              </a:spcBef>
            </a:pPr>
            <a:r>
              <a:rPr lang="en-CA" sz="1000" dirty="0">
                <a:solidFill>
                  <a:srgbClr val="002060"/>
                </a:solidFill>
              </a:rPr>
              <a:t>Barth </a:t>
            </a:r>
            <a:r>
              <a:rPr lang="en-CA" sz="1000" dirty="0" smtClean="0">
                <a:solidFill>
                  <a:srgbClr val="002060"/>
                </a:solidFill>
              </a:rPr>
              <a:t>JR </a:t>
            </a:r>
            <a:r>
              <a:rPr lang="en-CA" sz="1000" i="1" dirty="0">
                <a:solidFill>
                  <a:srgbClr val="002060"/>
                </a:solidFill>
              </a:rPr>
              <a:t>et al</a:t>
            </a:r>
            <a:r>
              <a:rPr lang="en-CA" sz="1000" dirty="0">
                <a:solidFill>
                  <a:srgbClr val="002060"/>
                </a:solidFill>
              </a:rPr>
              <a:t>. </a:t>
            </a:r>
            <a:r>
              <a:rPr lang="en-CA" sz="1000" i="1" dirty="0">
                <a:solidFill>
                  <a:srgbClr val="002060"/>
                </a:solidFill>
              </a:rPr>
              <a:t>Arthroscopy </a:t>
            </a:r>
            <a:r>
              <a:rPr lang="en-CA" sz="1000" dirty="0">
                <a:solidFill>
                  <a:srgbClr val="002060"/>
                </a:solidFill>
              </a:rPr>
              <a:t>2006; 22(10):1076-84.</a:t>
            </a:r>
          </a:p>
        </p:txBody>
      </p:sp>
    </p:spTree>
    <p:extLst>
      <p:ext uri="{BB962C8B-B14F-4D97-AF65-F5344CB8AC3E}">
        <p14:creationId xmlns:p14="http://schemas.microsoft.com/office/powerpoint/2010/main" val="38392937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16" y="274638"/>
            <a:ext cx="8677472" cy="1143000"/>
          </a:xfrm>
        </p:spPr>
        <p:txBody>
          <a:bodyPr>
            <a:normAutofit fontScale="90000"/>
          </a:bodyPr>
          <a:lstStyle/>
          <a:p>
            <a:r>
              <a:rPr lang="es-MX" dirty="0" smtClean="0"/>
              <a:t>Dolor agudo de rodilla: exploración física</a:t>
            </a:r>
            <a:endParaRPr lang="es-MX" dirty="0"/>
          </a:p>
        </p:txBody>
      </p:sp>
      <p:sp>
        <p:nvSpPr>
          <p:cNvPr id="3" name="Content Placeholder 2"/>
          <p:cNvSpPr>
            <a:spLocks noGrp="1"/>
          </p:cNvSpPr>
          <p:nvPr>
            <p:ph idx="1"/>
          </p:nvPr>
        </p:nvSpPr>
        <p:spPr>
          <a:xfrm>
            <a:off x="457200" y="1412776"/>
            <a:ext cx="8363272" cy="4525963"/>
          </a:xfrm>
        </p:spPr>
        <p:txBody>
          <a:bodyPr>
            <a:normAutofit/>
          </a:bodyPr>
          <a:lstStyle/>
          <a:p>
            <a:pPr marL="266700" indent="-266700">
              <a:spcBef>
                <a:spcPts val="0"/>
              </a:spcBef>
            </a:pPr>
            <a:r>
              <a:rPr lang="es-MX" sz="2800" dirty="0" smtClean="0"/>
              <a:t>Comparar la rodilla dolorosa y la asintomática</a:t>
            </a:r>
          </a:p>
          <a:p>
            <a:pPr marL="266700" indent="-266700">
              <a:spcBef>
                <a:spcPts val="300"/>
              </a:spcBef>
            </a:pPr>
            <a:r>
              <a:rPr lang="es-MX" sz="2800" dirty="0" smtClean="0"/>
              <a:t>Palpar</a:t>
            </a:r>
          </a:p>
          <a:p>
            <a:pPr marL="266700" indent="-266700">
              <a:spcBef>
                <a:spcPts val="300"/>
              </a:spcBef>
            </a:pPr>
            <a:r>
              <a:rPr lang="es-MX" sz="2800" dirty="0" smtClean="0"/>
              <a:t>Inspeccionar en busca de dolor, calor, derrame y punto de sensibilidad</a:t>
            </a:r>
          </a:p>
          <a:p>
            <a:pPr marL="266700" indent="-266700">
              <a:spcBef>
                <a:spcPts val="300"/>
              </a:spcBef>
            </a:pPr>
            <a:r>
              <a:rPr lang="es-MX" sz="2800" dirty="0" smtClean="0"/>
              <a:t>Evaluar el rango de movimiento</a:t>
            </a:r>
          </a:p>
          <a:p>
            <a:pPr marL="266700" indent="-266700"/>
            <a:r>
              <a:rPr lang="es-MX" sz="2800" dirty="0" smtClean="0"/>
              <a:t>Realizar maniobras físicas </a:t>
            </a:r>
            <a:endParaRPr lang="es-MX" sz="2800" dirty="0"/>
          </a:p>
        </p:txBody>
      </p:sp>
      <p:sp>
        <p:nvSpPr>
          <p:cNvPr id="5" name="Rectangle 4"/>
          <p:cNvSpPr/>
          <p:nvPr/>
        </p:nvSpPr>
        <p:spPr>
          <a:xfrm>
            <a:off x="287016" y="4365104"/>
            <a:ext cx="8677472" cy="1815882"/>
          </a:xfrm>
          <a:prstGeom prst="rect">
            <a:avLst/>
          </a:prstGeom>
          <a:solidFill>
            <a:schemeClr val="accent2"/>
          </a:solidFill>
        </p:spPr>
        <p:txBody>
          <a:bodyPr wrap="square">
            <a:spAutoFit/>
          </a:bodyPr>
          <a:lstStyle/>
          <a:p>
            <a:pPr algn="ctr"/>
            <a:r>
              <a:rPr lang="es-MX" sz="2800" spc="-10" dirty="0" smtClean="0">
                <a:solidFill>
                  <a:schemeClr val="bg1"/>
                </a:solidFill>
              </a:rPr>
              <a:t>Aunque las técnicas de evaluación carecen de especificidad para el diagnóstico de los trastornos de rodilla,  la exploración física puede ayudar a la identificación de afecciones serias con dolor subyacente.</a:t>
            </a:r>
            <a:endParaRPr lang="es-MX" sz="2800" spc="-10" dirty="0">
              <a:solidFill>
                <a:schemeClr val="bg1"/>
              </a:solidFill>
            </a:endParaRPr>
          </a:p>
        </p:txBody>
      </p:sp>
      <p:sp>
        <p:nvSpPr>
          <p:cNvPr id="6" name="TextBox 5"/>
          <p:cNvSpPr txBox="1"/>
          <p:nvPr/>
        </p:nvSpPr>
        <p:spPr>
          <a:xfrm>
            <a:off x="107504" y="6381328"/>
            <a:ext cx="7484741" cy="400110"/>
          </a:xfrm>
          <a:prstGeom prst="rect">
            <a:avLst/>
          </a:prstGeom>
          <a:noFill/>
        </p:spPr>
        <p:txBody>
          <a:bodyPr wrap="none" rtlCol="0">
            <a:spAutoFit/>
          </a:bodyPr>
          <a:lstStyle/>
          <a:p>
            <a:r>
              <a:rPr lang="es-MX" sz="1000" dirty="0" smtClean="0">
                <a:solidFill>
                  <a:srgbClr val="002060"/>
                </a:solidFill>
              </a:rPr>
              <a:t>Australian Acute Musculoskeletal Pain Guidelines Group. </a:t>
            </a:r>
            <a:r>
              <a:rPr lang="es-MX" sz="1000" i="1" dirty="0" smtClean="0">
                <a:solidFill>
                  <a:srgbClr val="002060"/>
                </a:solidFill>
              </a:rPr>
              <a:t>Evidence-Based Management of Acute Musculoskeletal Pain. A Guide for Clinicians. </a:t>
            </a:r>
            <a:br>
              <a:rPr lang="es-MX" sz="1000" i="1" dirty="0" smtClean="0">
                <a:solidFill>
                  <a:srgbClr val="002060"/>
                </a:solidFill>
              </a:rPr>
            </a:br>
            <a:r>
              <a:rPr lang="es-MX" sz="1000" dirty="0" smtClean="0">
                <a:solidFill>
                  <a:srgbClr val="002060"/>
                </a:solidFill>
              </a:rPr>
              <a:t>Australian Academic Press Pty. Lts; Bowen Hills, QLD: 2004; Ebell MJ. </a:t>
            </a:r>
            <a:r>
              <a:rPr lang="es-MX" sz="1000" i="1" dirty="0" smtClean="0">
                <a:solidFill>
                  <a:srgbClr val="002060"/>
                </a:solidFill>
              </a:rPr>
              <a:t>Am Fam Physician</a:t>
            </a:r>
            <a:r>
              <a:rPr lang="es-MX" sz="1000" dirty="0" smtClean="0">
                <a:solidFill>
                  <a:srgbClr val="002060"/>
                </a:solidFill>
              </a:rPr>
              <a:t> 2005; 71(6):1169-72.</a:t>
            </a:r>
            <a:endParaRPr lang="es-MX" sz="1000" dirty="0">
              <a:solidFill>
                <a:srgbClr val="002060"/>
              </a:solidFill>
            </a:endParaRPr>
          </a:p>
        </p:txBody>
      </p:sp>
    </p:spTree>
    <p:extLst>
      <p:ext uri="{BB962C8B-B14F-4D97-AF65-F5344CB8AC3E}">
        <p14:creationId xmlns:p14="http://schemas.microsoft.com/office/powerpoint/2010/main" val="105490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Precisión de las maniobras de exploración física para el diagnóstico de lesión de rodilla</a:t>
            </a:r>
            <a:endParaRPr lang="es-MX"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7837960"/>
              </p:ext>
            </p:extLst>
          </p:nvPr>
        </p:nvGraphicFramePr>
        <p:xfrm>
          <a:off x="467544" y="1412776"/>
          <a:ext cx="8280920" cy="4200525"/>
        </p:xfrm>
        <a:graphic>
          <a:graphicData uri="http://schemas.openxmlformats.org/drawingml/2006/table">
            <a:tbl>
              <a:tblPr>
                <a:tableStyleId>{5C22544A-7EE6-4342-B048-85BDC9FD1C3A}</a:tableStyleId>
              </a:tblPr>
              <a:tblGrid>
                <a:gridCol w="1656184"/>
                <a:gridCol w="1656184"/>
                <a:gridCol w="1656184"/>
                <a:gridCol w="1656184"/>
                <a:gridCol w="1656184"/>
              </a:tblGrid>
              <a:tr h="0">
                <a:tc>
                  <a:txBody>
                    <a:bodyPr/>
                    <a:lstStyle/>
                    <a:p>
                      <a:pPr algn="ctr" fontAlgn="ctr"/>
                      <a:r>
                        <a:rPr lang="es-MX" sz="1800" u="none" strike="noStrike" noProof="0" dirty="0" smtClean="0">
                          <a:solidFill>
                            <a:schemeClr val="bg1"/>
                          </a:solidFill>
                          <a:effectLst/>
                        </a:rPr>
                        <a:t> </a:t>
                      </a:r>
                      <a:endParaRPr lang="es-MX" sz="1800" b="1" i="0" u="none" strike="noStrike" noProof="0" dirty="0">
                        <a:solidFill>
                          <a:schemeClr val="bg1"/>
                        </a:solidFill>
                        <a:effectLst/>
                        <a:latin typeface="Arial"/>
                      </a:endParaRPr>
                    </a:p>
                  </a:txBody>
                  <a:tcPr marL="9525" marR="9525" marT="9525" marB="0" anchor="ctr">
                    <a:solidFill>
                      <a:schemeClr val="tx2"/>
                    </a:solidFill>
                  </a:tcPr>
                </a:tc>
                <a:tc>
                  <a:txBody>
                    <a:bodyPr/>
                    <a:lstStyle/>
                    <a:p>
                      <a:pPr algn="ctr" fontAlgn="ctr"/>
                      <a:r>
                        <a:rPr lang="es-MX" sz="1800" u="none" strike="noStrike" noProof="0" dirty="0" smtClean="0">
                          <a:solidFill>
                            <a:schemeClr val="bg1"/>
                          </a:solidFill>
                          <a:effectLst/>
                        </a:rPr>
                        <a:t> </a:t>
                      </a:r>
                      <a:endParaRPr lang="es-MX" sz="1800" b="1" i="0" u="none" strike="noStrike" noProof="0" dirty="0">
                        <a:solidFill>
                          <a:schemeClr val="bg1"/>
                        </a:solidFill>
                        <a:effectLst/>
                        <a:latin typeface="Arial"/>
                      </a:endParaRPr>
                    </a:p>
                  </a:txBody>
                  <a:tcPr marL="9525" marR="9525" marT="9525" marB="0" anchor="ctr">
                    <a:solidFill>
                      <a:schemeClr val="tx2"/>
                    </a:solidFill>
                  </a:tcPr>
                </a:tc>
                <a:tc>
                  <a:txBody>
                    <a:bodyPr/>
                    <a:lstStyle/>
                    <a:p>
                      <a:pPr algn="ctr" fontAlgn="ctr"/>
                      <a:r>
                        <a:rPr lang="es-MX" sz="1800" u="none" strike="noStrike" noProof="0" dirty="0" smtClean="0">
                          <a:solidFill>
                            <a:schemeClr val="bg1"/>
                          </a:solidFill>
                          <a:effectLst/>
                        </a:rPr>
                        <a:t> </a:t>
                      </a:r>
                      <a:endParaRPr lang="es-MX" sz="1800" b="1" i="0" u="none" strike="noStrike" noProof="0" dirty="0">
                        <a:solidFill>
                          <a:schemeClr val="bg1"/>
                        </a:solidFill>
                        <a:effectLst/>
                        <a:latin typeface="Arial"/>
                      </a:endParaRPr>
                    </a:p>
                  </a:txBody>
                  <a:tcPr marL="9525" marR="9525" marT="9525" marB="0" anchor="ctr">
                    <a:solidFill>
                      <a:schemeClr val="tx2"/>
                    </a:solidFill>
                  </a:tcPr>
                </a:tc>
                <a:tc gridSpan="2">
                  <a:txBody>
                    <a:bodyPr/>
                    <a:lstStyle/>
                    <a:p>
                      <a:pPr algn="l" fontAlgn="b"/>
                      <a:r>
                        <a:rPr lang="es-MX" sz="1800" u="none" strike="noStrike" noProof="0" dirty="0" smtClean="0">
                          <a:solidFill>
                            <a:schemeClr val="bg1"/>
                          </a:solidFill>
                          <a:effectLst/>
                        </a:rPr>
                        <a:t>Probabilidad de lesión significativa  si la maniobra de evaluación es:†</a:t>
                      </a:r>
                      <a:endParaRPr lang="es-MX" sz="1800" b="1" i="1" u="none" strike="noStrike" noProof="0" dirty="0">
                        <a:solidFill>
                          <a:schemeClr val="bg1"/>
                        </a:solidFill>
                        <a:effectLst/>
                        <a:latin typeface="Arial"/>
                      </a:endParaRPr>
                    </a:p>
                  </a:txBody>
                  <a:tcPr marL="85725" marR="9525" marT="9525" marB="0" anchor="b">
                    <a:solidFill>
                      <a:schemeClr val="tx2"/>
                    </a:solidFill>
                  </a:tcPr>
                </a:tc>
                <a:tc hMerge="1">
                  <a:txBody>
                    <a:bodyPr/>
                    <a:lstStyle/>
                    <a:p>
                      <a:endParaRPr lang="en-CA"/>
                    </a:p>
                  </a:txBody>
                  <a:tcPr/>
                </a:tc>
              </a:tr>
              <a:tr h="219050">
                <a:tc>
                  <a:txBody>
                    <a:bodyPr/>
                    <a:lstStyle/>
                    <a:p>
                      <a:pPr algn="l" fontAlgn="b"/>
                      <a:r>
                        <a:rPr lang="es-MX" sz="1800" u="none" strike="noStrike" noProof="0" dirty="0" smtClean="0">
                          <a:solidFill>
                            <a:schemeClr val="bg1"/>
                          </a:solidFill>
                          <a:effectLst/>
                        </a:rPr>
                        <a:t>Maniobra</a:t>
                      </a:r>
                      <a:endParaRPr lang="es-MX" sz="1800" b="1" i="1" u="none" strike="noStrike" noProof="0" dirty="0">
                        <a:solidFill>
                          <a:schemeClr val="bg1"/>
                        </a:solidFill>
                        <a:effectLst/>
                        <a:latin typeface="Arial"/>
                      </a:endParaRPr>
                    </a:p>
                  </a:txBody>
                  <a:tcPr marL="85725" marR="9525" marT="9525" marB="0" anchor="b">
                    <a:solidFill>
                      <a:schemeClr val="tx2"/>
                    </a:solidFill>
                  </a:tcPr>
                </a:tc>
                <a:tc>
                  <a:txBody>
                    <a:bodyPr/>
                    <a:lstStyle/>
                    <a:p>
                      <a:pPr algn="l" fontAlgn="b"/>
                      <a:r>
                        <a:rPr lang="es-MX" sz="1800" u="none" strike="noStrike" noProof="0" dirty="0" smtClean="0">
                          <a:solidFill>
                            <a:schemeClr val="bg1"/>
                          </a:solidFill>
                          <a:effectLst/>
                        </a:rPr>
                        <a:t>LR positiva*</a:t>
                      </a:r>
                      <a:endParaRPr lang="es-MX" sz="1800" b="1" i="1" u="none" strike="noStrike" noProof="0" dirty="0">
                        <a:solidFill>
                          <a:schemeClr val="bg1"/>
                        </a:solidFill>
                        <a:effectLst/>
                        <a:latin typeface="Arial"/>
                      </a:endParaRPr>
                    </a:p>
                  </a:txBody>
                  <a:tcPr marL="85725" marR="9525" marT="9525" marB="0" anchor="b">
                    <a:solidFill>
                      <a:schemeClr val="tx2"/>
                    </a:solidFill>
                  </a:tcPr>
                </a:tc>
                <a:tc>
                  <a:txBody>
                    <a:bodyPr/>
                    <a:lstStyle/>
                    <a:p>
                      <a:pPr algn="l" fontAlgn="b"/>
                      <a:r>
                        <a:rPr lang="es-MX" sz="1800" u="none" strike="noStrike" noProof="0" dirty="0" smtClean="0">
                          <a:solidFill>
                            <a:schemeClr val="bg1"/>
                          </a:solidFill>
                          <a:effectLst/>
                        </a:rPr>
                        <a:t>LR negativa*</a:t>
                      </a:r>
                      <a:endParaRPr lang="es-MX" sz="1800" b="1" i="1" u="none" strike="noStrike" noProof="0" dirty="0">
                        <a:solidFill>
                          <a:schemeClr val="bg1"/>
                        </a:solidFill>
                        <a:effectLst/>
                        <a:latin typeface="Arial"/>
                      </a:endParaRPr>
                    </a:p>
                  </a:txBody>
                  <a:tcPr marL="85725" marR="9525" marT="9525" marB="0" anchor="b">
                    <a:solidFill>
                      <a:schemeClr val="tx2"/>
                    </a:solidFill>
                  </a:tcPr>
                </a:tc>
                <a:tc>
                  <a:txBody>
                    <a:bodyPr/>
                    <a:lstStyle/>
                    <a:p>
                      <a:pPr algn="l" fontAlgn="b"/>
                      <a:r>
                        <a:rPr lang="es-MX" sz="1800" u="none" strike="noStrike" noProof="0" dirty="0" smtClean="0">
                          <a:solidFill>
                            <a:schemeClr val="bg1"/>
                          </a:solidFill>
                          <a:effectLst/>
                        </a:rPr>
                        <a:t>Positiva (%)</a:t>
                      </a:r>
                      <a:endParaRPr lang="es-MX" sz="1800" b="1" i="1" u="none" strike="noStrike" noProof="0" dirty="0">
                        <a:solidFill>
                          <a:schemeClr val="bg1"/>
                        </a:solidFill>
                        <a:effectLst/>
                        <a:latin typeface="Arial"/>
                      </a:endParaRPr>
                    </a:p>
                  </a:txBody>
                  <a:tcPr marL="85725" marR="9525" marT="9525" marB="0" anchor="b">
                    <a:solidFill>
                      <a:schemeClr val="tx2"/>
                    </a:solidFill>
                  </a:tcPr>
                </a:tc>
                <a:tc>
                  <a:txBody>
                    <a:bodyPr/>
                    <a:lstStyle/>
                    <a:p>
                      <a:pPr algn="l" fontAlgn="b"/>
                      <a:r>
                        <a:rPr lang="es-MX" sz="1800" u="none" strike="noStrike" noProof="0" dirty="0" smtClean="0">
                          <a:solidFill>
                            <a:schemeClr val="bg1"/>
                          </a:solidFill>
                          <a:effectLst/>
                        </a:rPr>
                        <a:t>Negativa (%)</a:t>
                      </a:r>
                      <a:endParaRPr lang="es-MX" sz="1800" b="1" i="1" u="none" strike="noStrike" noProof="0" dirty="0">
                        <a:solidFill>
                          <a:schemeClr val="bg1"/>
                        </a:solidFill>
                        <a:effectLst/>
                        <a:latin typeface="Arial"/>
                      </a:endParaRPr>
                    </a:p>
                  </a:txBody>
                  <a:tcPr marL="85725" marR="9525" marT="9525" marB="0" anchor="b">
                    <a:solidFill>
                      <a:schemeClr val="tx2"/>
                    </a:solidFill>
                  </a:tcPr>
                </a:tc>
              </a:tr>
              <a:tr h="200025">
                <a:tc gridSpan="5">
                  <a:txBody>
                    <a:bodyPr/>
                    <a:lstStyle/>
                    <a:p>
                      <a:pPr algn="l" fontAlgn="ctr"/>
                      <a:r>
                        <a:rPr lang="es-MX" sz="1800" u="none" strike="noStrike" noProof="0" dirty="0" smtClean="0">
                          <a:solidFill>
                            <a:srgbClr val="002060"/>
                          </a:solidFill>
                          <a:effectLst/>
                        </a:rPr>
                        <a:t>Desgarros ACL</a:t>
                      </a:r>
                      <a:endParaRPr lang="es-MX" sz="1800" b="1"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32023">
                <a:tc>
                  <a:txBody>
                    <a:bodyPr/>
                    <a:lstStyle/>
                    <a:p>
                      <a:pPr algn="l" fontAlgn="ctr"/>
                      <a:r>
                        <a:rPr lang="es-MX" sz="1800" u="none" strike="noStrike" noProof="0" dirty="0" smtClean="0">
                          <a:solidFill>
                            <a:srgbClr val="002060"/>
                          </a:solidFill>
                          <a:effectLst/>
                        </a:rPr>
                        <a:t>Prueba de Lachman</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12.4</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0.14</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58</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2</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r>
              <a:tr h="72008">
                <a:tc>
                  <a:txBody>
                    <a:bodyPr/>
                    <a:lstStyle/>
                    <a:p>
                      <a:pPr algn="l" fontAlgn="ctr"/>
                      <a:r>
                        <a:rPr lang="es-MX" sz="1800" u="none" strike="noStrike" noProof="0" dirty="0" smtClean="0">
                          <a:solidFill>
                            <a:srgbClr val="002060"/>
                          </a:solidFill>
                          <a:effectLst/>
                        </a:rPr>
                        <a:t>Prueba de cajón anterior</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3.7</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0.6</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29</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6</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r>
              <a:tr h="198115">
                <a:tc>
                  <a:txBody>
                    <a:bodyPr/>
                    <a:lstStyle/>
                    <a:p>
                      <a:pPr algn="l" fontAlgn="ctr"/>
                      <a:r>
                        <a:rPr lang="es-MX" sz="1800" u="none" strike="noStrike" noProof="0" dirty="0" smtClean="0">
                          <a:solidFill>
                            <a:srgbClr val="002060"/>
                          </a:solidFill>
                          <a:effectLst/>
                        </a:rPr>
                        <a:t>Prueba de pivote </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20.3</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0.4</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69</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s-MX" sz="1800" u="none" strike="noStrike" noProof="0" dirty="0" smtClean="0">
                          <a:solidFill>
                            <a:srgbClr val="002060"/>
                          </a:solidFill>
                          <a:effectLst/>
                        </a:rPr>
                        <a:t>4</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r>
              <a:tr h="209550">
                <a:tc gridSpan="5">
                  <a:txBody>
                    <a:bodyPr/>
                    <a:lstStyle/>
                    <a:p>
                      <a:pPr algn="l" fontAlgn="ctr"/>
                      <a:r>
                        <a:rPr lang="es-MX" sz="1800" u="none" strike="noStrike" noProof="0" dirty="0" smtClean="0">
                          <a:solidFill>
                            <a:srgbClr val="002060"/>
                          </a:solidFill>
                          <a:effectLst/>
                        </a:rPr>
                        <a:t>Lesión de meniscos</a:t>
                      </a:r>
                      <a:endParaRPr lang="es-MX" sz="1800" b="1"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78482">
                <a:tc>
                  <a:txBody>
                    <a:bodyPr/>
                    <a:lstStyle/>
                    <a:p>
                      <a:pPr algn="l" fontAlgn="ctr"/>
                      <a:r>
                        <a:rPr lang="es-MX" sz="1800" u="none" strike="noStrike" noProof="0" dirty="0" smtClean="0">
                          <a:solidFill>
                            <a:srgbClr val="002060"/>
                          </a:solidFill>
                          <a:effectLst/>
                        </a:rPr>
                        <a:t>Sensibilidad</a:t>
                      </a:r>
                      <a:r>
                        <a:rPr lang="es-MX" sz="1800" u="none" strike="noStrike" baseline="0" noProof="0" dirty="0" smtClean="0">
                          <a:solidFill>
                            <a:srgbClr val="002060"/>
                          </a:solidFill>
                          <a:effectLst/>
                        </a:rPr>
                        <a:t> de la línea articular</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n-CA" sz="1800" u="none" strike="noStrike" dirty="0">
                          <a:solidFill>
                            <a:srgbClr val="002060"/>
                          </a:solidFill>
                          <a:effectLst/>
                        </a:rPr>
                        <a:t>1.1</a:t>
                      </a:r>
                      <a:endParaRPr lang="en-CA" sz="1800" b="0" i="0" u="none" strike="noStrike"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n-CA" sz="1800" u="none" strike="noStrike" dirty="0">
                          <a:solidFill>
                            <a:srgbClr val="002060"/>
                          </a:solidFill>
                          <a:effectLst/>
                        </a:rPr>
                        <a:t>0.8</a:t>
                      </a:r>
                      <a:endParaRPr lang="en-CA" sz="1800" b="0" i="0" u="none" strike="noStrike"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n-CA" sz="1800" u="none" strike="noStrike" dirty="0">
                          <a:solidFill>
                            <a:srgbClr val="002060"/>
                          </a:solidFill>
                          <a:effectLst/>
                        </a:rPr>
                        <a:t>11</a:t>
                      </a:r>
                      <a:endParaRPr lang="en-CA" sz="1800" b="0" i="0" u="none" strike="noStrike"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n-CA" sz="1800" u="none" strike="noStrike" dirty="0">
                          <a:solidFill>
                            <a:srgbClr val="002060"/>
                          </a:solidFill>
                          <a:effectLst/>
                        </a:rPr>
                        <a:t>8</a:t>
                      </a:r>
                      <a:endParaRPr lang="en-CA" sz="1800" b="0" i="0" u="none" strike="noStrike" dirty="0">
                        <a:solidFill>
                          <a:srgbClr val="002060"/>
                        </a:solidFill>
                        <a:effectLst/>
                        <a:latin typeface="Arial"/>
                      </a:endParaRPr>
                    </a:p>
                  </a:txBody>
                  <a:tcPr marL="85725" marR="9525" marT="9525" marB="0" anchor="ctr">
                    <a:solidFill>
                      <a:schemeClr val="accent1">
                        <a:lumMod val="20000"/>
                        <a:lumOff val="80000"/>
                      </a:schemeClr>
                    </a:solidFill>
                  </a:tcPr>
                </a:tc>
              </a:tr>
              <a:tr h="60573">
                <a:tc>
                  <a:txBody>
                    <a:bodyPr/>
                    <a:lstStyle/>
                    <a:p>
                      <a:pPr algn="l" fontAlgn="ctr"/>
                      <a:r>
                        <a:rPr lang="es-MX" sz="1800" u="none" strike="noStrike" noProof="0" dirty="0" smtClean="0">
                          <a:solidFill>
                            <a:srgbClr val="002060"/>
                          </a:solidFill>
                          <a:effectLst/>
                        </a:rPr>
                        <a:t>Prueba</a:t>
                      </a:r>
                      <a:r>
                        <a:rPr lang="es-MX" sz="1800" u="none" strike="noStrike" baseline="0" noProof="0" dirty="0" smtClean="0">
                          <a:solidFill>
                            <a:srgbClr val="002060"/>
                          </a:solidFill>
                          <a:effectLst/>
                        </a:rPr>
                        <a:t> </a:t>
                      </a:r>
                      <a:r>
                        <a:rPr lang="es-MX" sz="1800" u="none" strike="noStrike" noProof="0" dirty="0" smtClean="0">
                          <a:solidFill>
                            <a:srgbClr val="002060"/>
                          </a:solidFill>
                          <a:effectLst/>
                        </a:rPr>
                        <a:t>McMurray</a:t>
                      </a:r>
                      <a:endParaRPr lang="es-MX" sz="1800" b="0" i="0" u="none" strike="noStrike" noProof="0"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n-CA" sz="1800" u="none" strike="noStrike" dirty="0">
                          <a:solidFill>
                            <a:srgbClr val="002060"/>
                          </a:solidFill>
                          <a:effectLst/>
                        </a:rPr>
                        <a:t>17.3</a:t>
                      </a:r>
                      <a:endParaRPr lang="en-CA" sz="1800" b="0" i="0" u="none" strike="noStrike"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n-CA" sz="1800" u="none" strike="noStrike" dirty="0">
                          <a:solidFill>
                            <a:srgbClr val="002060"/>
                          </a:solidFill>
                          <a:effectLst/>
                        </a:rPr>
                        <a:t>0.5</a:t>
                      </a:r>
                      <a:endParaRPr lang="en-CA" sz="1800" b="0" i="0" u="none" strike="noStrike"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n-CA" sz="1800" u="none" strike="noStrike" dirty="0">
                          <a:solidFill>
                            <a:srgbClr val="002060"/>
                          </a:solidFill>
                          <a:effectLst/>
                        </a:rPr>
                        <a:t>66</a:t>
                      </a:r>
                      <a:endParaRPr lang="en-CA" sz="1800" b="0" i="0" u="none" strike="noStrike" dirty="0">
                        <a:solidFill>
                          <a:srgbClr val="002060"/>
                        </a:solidFill>
                        <a:effectLst/>
                        <a:latin typeface="Arial"/>
                      </a:endParaRPr>
                    </a:p>
                  </a:txBody>
                  <a:tcPr marL="85725" marR="9525" marT="9525" marB="0" anchor="ctr">
                    <a:solidFill>
                      <a:schemeClr val="accent1">
                        <a:lumMod val="20000"/>
                        <a:lumOff val="80000"/>
                      </a:schemeClr>
                    </a:solidFill>
                  </a:tcPr>
                </a:tc>
                <a:tc>
                  <a:txBody>
                    <a:bodyPr/>
                    <a:lstStyle/>
                    <a:p>
                      <a:pPr algn="l" fontAlgn="ctr"/>
                      <a:r>
                        <a:rPr lang="en-CA" sz="1800" u="none" strike="noStrike" dirty="0">
                          <a:solidFill>
                            <a:srgbClr val="002060"/>
                          </a:solidFill>
                          <a:effectLst/>
                        </a:rPr>
                        <a:t>5 </a:t>
                      </a:r>
                      <a:endParaRPr lang="en-CA" sz="1800" b="0" i="0" u="none" strike="noStrike" dirty="0">
                        <a:solidFill>
                          <a:srgbClr val="002060"/>
                        </a:solidFill>
                        <a:effectLst/>
                        <a:latin typeface="Arial"/>
                      </a:endParaRPr>
                    </a:p>
                  </a:txBody>
                  <a:tcPr marL="85725" marR="9525" marT="9525" marB="0" anchor="ctr">
                    <a:solidFill>
                      <a:schemeClr val="accent1">
                        <a:lumMod val="20000"/>
                        <a:lumOff val="80000"/>
                      </a:schemeClr>
                    </a:solidFill>
                  </a:tcPr>
                </a:tc>
              </a:tr>
            </a:tbl>
          </a:graphicData>
        </a:graphic>
      </p:graphicFrame>
      <p:sp>
        <p:nvSpPr>
          <p:cNvPr id="5" name="Rectangle 4"/>
          <p:cNvSpPr/>
          <p:nvPr/>
        </p:nvSpPr>
        <p:spPr>
          <a:xfrm>
            <a:off x="107504" y="5873115"/>
            <a:ext cx="8568952" cy="984885"/>
          </a:xfrm>
          <a:prstGeom prst="rect">
            <a:avLst/>
          </a:prstGeom>
        </p:spPr>
        <p:txBody>
          <a:bodyPr wrap="square">
            <a:spAutoFit/>
          </a:bodyPr>
          <a:lstStyle/>
          <a:p>
            <a:r>
              <a:rPr lang="en-CA" sz="1200" b="1" dirty="0" smtClean="0">
                <a:solidFill>
                  <a:srgbClr val="002060"/>
                </a:solidFill>
              </a:rPr>
              <a:t>*</a:t>
            </a:r>
            <a:r>
              <a:rPr lang="es-MX" sz="1200" b="1" dirty="0" smtClean="0">
                <a:solidFill>
                  <a:srgbClr val="002060"/>
                </a:solidFill>
              </a:rPr>
              <a:t>El cociente de probabilidad es una medida de qué tan bien una regla de prueba positiva de enfermedad o una regla de prueba negativa  descarta una enfermedad</a:t>
            </a:r>
          </a:p>
          <a:p>
            <a:r>
              <a:rPr lang="es-MX" sz="1200" b="1" dirty="0" smtClean="0">
                <a:solidFill>
                  <a:srgbClr val="002060"/>
                </a:solidFill>
              </a:rPr>
              <a:t>†Dada una probabilidad global de cada lesión de 10%; si la sospecha clínica es mayor o menor de  este 10% de probabilidad preprueba, entonces la probabilidad será correspondientemente más alta o baja</a:t>
            </a:r>
          </a:p>
          <a:p>
            <a:r>
              <a:rPr lang="en-CA" sz="1000" dirty="0" smtClean="0">
                <a:solidFill>
                  <a:srgbClr val="002060"/>
                </a:solidFill>
              </a:rPr>
              <a:t>Jackson JL </a:t>
            </a:r>
            <a:r>
              <a:rPr lang="en-CA" sz="1000" i="1" dirty="0" smtClean="0">
                <a:solidFill>
                  <a:srgbClr val="002060"/>
                </a:solidFill>
              </a:rPr>
              <a:t>et al. Ann </a:t>
            </a:r>
            <a:r>
              <a:rPr lang="en-CA" sz="1000" i="1" dirty="0">
                <a:solidFill>
                  <a:srgbClr val="002060"/>
                </a:solidFill>
              </a:rPr>
              <a:t>Intern Med </a:t>
            </a:r>
            <a:r>
              <a:rPr lang="en-CA" sz="1000" dirty="0">
                <a:solidFill>
                  <a:srgbClr val="002060"/>
                </a:solidFill>
              </a:rPr>
              <a:t>2003</a:t>
            </a:r>
            <a:r>
              <a:rPr lang="en-CA" sz="1000" dirty="0" smtClean="0">
                <a:solidFill>
                  <a:srgbClr val="002060"/>
                </a:solidFill>
              </a:rPr>
              <a:t>; 139(7):575-88</a:t>
            </a:r>
            <a:r>
              <a:rPr lang="en-CA" sz="1000" dirty="0">
                <a:solidFill>
                  <a:srgbClr val="002060"/>
                </a:solidFill>
              </a:rPr>
              <a:t>.</a:t>
            </a:r>
            <a:endParaRPr lang="en-CA" sz="1000" dirty="0">
              <a:solidFill>
                <a:srgbClr val="002060"/>
              </a:solidFill>
              <a:effectLst/>
            </a:endParaRPr>
          </a:p>
        </p:txBody>
      </p:sp>
    </p:spTree>
    <p:extLst>
      <p:ext uri="{BB962C8B-B14F-4D97-AF65-F5344CB8AC3E}">
        <p14:creationId xmlns:p14="http://schemas.microsoft.com/office/powerpoint/2010/main" val="2904457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Imágenes y otras pruebas</a:t>
            </a:r>
            <a:endParaRPr lang="es-MX" sz="4800" dirty="0">
              <a:solidFill>
                <a:schemeClr val="tx1">
                  <a:lumMod val="50000"/>
                </a:schemeClr>
              </a:solidFill>
            </a:endParaRPr>
          </a:p>
        </p:txBody>
      </p:sp>
    </p:spTree>
    <p:extLst>
      <p:ext uri="{BB962C8B-B14F-4D97-AF65-F5344CB8AC3E}">
        <p14:creationId xmlns:p14="http://schemas.microsoft.com/office/powerpoint/2010/main" val="1936404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s-MX" sz="3200" dirty="0" smtClean="0"/>
              <a:t>Investigaciones de causas potencialmente serias de dolor de cuello agudo</a:t>
            </a:r>
            <a:endParaRPr lang="es-MX"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6028324"/>
              </p:ext>
            </p:extLst>
          </p:nvPr>
        </p:nvGraphicFramePr>
        <p:xfrm>
          <a:off x="395536" y="1340768"/>
          <a:ext cx="8496944" cy="4740580"/>
        </p:xfrm>
        <a:graphic>
          <a:graphicData uri="http://schemas.openxmlformats.org/drawingml/2006/table">
            <a:tbl>
              <a:tblPr firstRow="1" bandRow="1">
                <a:tableStyleId>{5C22544A-7EE6-4342-B048-85BDC9FD1C3A}</a:tableStyleId>
              </a:tblPr>
              <a:tblGrid>
                <a:gridCol w="1341429"/>
                <a:gridCol w="639201"/>
                <a:gridCol w="611775"/>
                <a:gridCol w="620805"/>
                <a:gridCol w="711116"/>
                <a:gridCol w="739547"/>
                <a:gridCol w="657599"/>
                <a:gridCol w="632913"/>
                <a:gridCol w="1780868"/>
                <a:gridCol w="761691"/>
              </a:tblGrid>
              <a:tr h="900100">
                <a:tc>
                  <a:txBody>
                    <a:bodyPr/>
                    <a:lstStyle/>
                    <a:p>
                      <a:r>
                        <a:rPr lang="es-MX" noProof="0" dirty="0" smtClean="0"/>
                        <a:t>Condición presuntiva</a:t>
                      </a:r>
                      <a:endParaRPr lang="es-MX" noProof="0" dirty="0"/>
                    </a:p>
                  </a:txBody>
                  <a:tcPr marL="93312" marR="93312"/>
                </a:tc>
                <a:tc>
                  <a:txBody>
                    <a:bodyPr/>
                    <a:lstStyle/>
                    <a:p>
                      <a:pPr algn="ctr"/>
                      <a:r>
                        <a:rPr lang="es-MX" noProof="0" dirty="0" smtClean="0"/>
                        <a:t>CRP</a:t>
                      </a:r>
                      <a:endParaRPr lang="es-MX" noProof="0" dirty="0"/>
                    </a:p>
                  </a:txBody>
                  <a:tcPr marL="93312" marR="93312"/>
                </a:tc>
                <a:tc>
                  <a:txBody>
                    <a:bodyPr/>
                    <a:lstStyle/>
                    <a:p>
                      <a:pPr algn="ctr"/>
                      <a:r>
                        <a:rPr lang="es-MX" noProof="0" dirty="0" smtClean="0"/>
                        <a:t>ESR</a:t>
                      </a:r>
                      <a:endParaRPr lang="es-MX" noProof="0" dirty="0"/>
                    </a:p>
                  </a:txBody>
                  <a:tcPr marL="93312" marR="93312"/>
                </a:tc>
                <a:tc>
                  <a:txBody>
                    <a:bodyPr/>
                    <a:lstStyle/>
                    <a:p>
                      <a:pPr algn="ctr"/>
                      <a:r>
                        <a:rPr lang="es-MX" noProof="0" dirty="0" smtClean="0"/>
                        <a:t>FBC</a:t>
                      </a:r>
                      <a:endParaRPr lang="es-MX" noProof="0" dirty="0"/>
                    </a:p>
                  </a:txBody>
                  <a:tcPr marL="93312" marR="93312"/>
                </a:tc>
                <a:tc>
                  <a:txBody>
                    <a:bodyPr/>
                    <a:lstStyle/>
                    <a:p>
                      <a:pPr algn="ctr"/>
                      <a:r>
                        <a:rPr lang="es-MX" noProof="0" dirty="0" smtClean="0"/>
                        <a:t>IEPG</a:t>
                      </a:r>
                      <a:endParaRPr lang="es-MX" noProof="0" dirty="0"/>
                    </a:p>
                  </a:txBody>
                  <a:tcPr marL="93312" marR="93312"/>
                </a:tc>
                <a:tc>
                  <a:txBody>
                    <a:bodyPr/>
                    <a:lstStyle/>
                    <a:p>
                      <a:pPr algn="ctr"/>
                      <a:r>
                        <a:rPr lang="es-MX" noProof="0" dirty="0" smtClean="0"/>
                        <a:t>MRA</a:t>
                      </a:r>
                      <a:endParaRPr lang="es-MX" noProof="0" dirty="0"/>
                    </a:p>
                  </a:txBody>
                  <a:tcPr marL="93312" marR="93312"/>
                </a:tc>
                <a:tc>
                  <a:txBody>
                    <a:bodyPr/>
                    <a:lstStyle/>
                    <a:p>
                      <a:pPr algn="ctr"/>
                      <a:r>
                        <a:rPr lang="es-MX" noProof="0" dirty="0" smtClean="0"/>
                        <a:t>MRI</a:t>
                      </a:r>
                      <a:endParaRPr lang="es-MX" noProof="0" dirty="0"/>
                    </a:p>
                  </a:txBody>
                  <a:tcPr marL="93312" marR="93312"/>
                </a:tc>
                <a:tc>
                  <a:txBody>
                    <a:bodyPr/>
                    <a:lstStyle/>
                    <a:p>
                      <a:pPr algn="ctr"/>
                      <a:r>
                        <a:rPr lang="es-MX" noProof="0" dirty="0" smtClean="0"/>
                        <a:t>PSA</a:t>
                      </a:r>
                      <a:endParaRPr lang="es-MX" noProof="0" dirty="0"/>
                    </a:p>
                  </a:txBody>
                  <a:tcPr marL="93312" marR="93312"/>
                </a:tc>
                <a:tc>
                  <a:txBody>
                    <a:bodyPr/>
                    <a:lstStyle/>
                    <a:p>
                      <a:pPr algn="ctr"/>
                      <a:r>
                        <a:rPr lang="es-MX" noProof="0" dirty="0" smtClean="0"/>
                        <a:t>Electroforesis</a:t>
                      </a:r>
                      <a:r>
                        <a:rPr lang="es-MX" baseline="0" noProof="0" dirty="0" smtClean="0"/>
                        <a:t> de proteínas séricas</a:t>
                      </a:r>
                      <a:endParaRPr lang="es-MX" noProof="0" dirty="0"/>
                    </a:p>
                  </a:txBody>
                  <a:tcPr marL="93312" marR="93312"/>
                </a:tc>
                <a:tc>
                  <a:txBody>
                    <a:bodyPr/>
                    <a:lstStyle/>
                    <a:p>
                      <a:pPr algn="ctr"/>
                      <a:r>
                        <a:rPr lang="es-MX" sz="1600" noProof="0" dirty="0" smtClean="0"/>
                        <a:t>Radio-grafía</a:t>
                      </a:r>
                      <a:endParaRPr lang="es-MX" sz="1600" noProof="0" dirty="0"/>
                    </a:p>
                  </a:txBody>
                  <a:tcPr marL="93312" marR="93312"/>
                </a:tc>
              </a:tr>
              <a:tr h="360040">
                <a:tc>
                  <a:txBody>
                    <a:bodyPr/>
                    <a:lstStyle/>
                    <a:p>
                      <a:r>
                        <a:rPr lang="es-MX" noProof="0" dirty="0" smtClean="0">
                          <a:solidFill>
                            <a:srgbClr val="002060"/>
                          </a:solidFill>
                        </a:rPr>
                        <a:t>Fractura</a:t>
                      </a: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r>
                        <a:rPr lang="en-CA" dirty="0" smtClean="0">
                          <a:solidFill>
                            <a:srgbClr val="002060"/>
                          </a:solidFill>
                        </a:rPr>
                        <a:t>X</a:t>
                      </a:r>
                      <a:endParaRPr lang="en-CA" dirty="0">
                        <a:solidFill>
                          <a:srgbClr val="002060"/>
                        </a:solidFill>
                      </a:endParaRPr>
                    </a:p>
                  </a:txBody>
                  <a:tcPr marL="93312" marR="93312">
                    <a:solidFill>
                      <a:schemeClr val="accent1">
                        <a:lumMod val="40000"/>
                        <a:lumOff val="60000"/>
                      </a:schemeClr>
                    </a:solidFill>
                  </a:tcPr>
                </a:tc>
              </a:tr>
              <a:tr h="360040">
                <a:tc gridSpan="10">
                  <a:txBody>
                    <a:bodyPr/>
                    <a:lstStyle/>
                    <a:p>
                      <a:pPr algn="l"/>
                      <a:r>
                        <a:rPr lang="es-MX" noProof="0" dirty="0" smtClean="0">
                          <a:solidFill>
                            <a:srgbClr val="002060"/>
                          </a:solidFill>
                        </a:rPr>
                        <a:t>Infección</a:t>
                      </a:r>
                      <a:endParaRPr lang="es-MX" noProof="0" dirty="0">
                        <a:solidFill>
                          <a:srgbClr val="002060"/>
                        </a:solidFill>
                      </a:endParaRPr>
                    </a:p>
                  </a:txBody>
                  <a:tcPr marL="93312" marR="93312">
                    <a:solidFill>
                      <a:schemeClr val="accent1">
                        <a:lumMod val="20000"/>
                        <a:lumOff val="80000"/>
                      </a:schemeClr>
                    </a:solidFill>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a:p>
                  </a:txBody>
                  <a:tcPr/>
                </a:tc>
                <a:tc hMerge="1">
                  <a:txBody>
                    <a:bodyPr/>
                    <a:lstStyle/>
                    <a:p>
                      <a:endParaRPr lang="en-CA" dirty="0"/>
                    </a:p>
                  </a:txBody>
                  <a:tcPr/>
                </a:tc>
                <a:tc hMerge="1">
                  <a:txBody>
                    <a:bodyPr/>
                    <a:lstStyle/>
                    <a:p>
                      <a:endParaRPr lang="en-CA"/>
                    </a:p>
                  </a:txBody>
                  <a:tcPr/>
                </a:tc>
                <a:tc hMerge="1">
                  <a:txBody>
                    <a:bodyPr/>
                    <a:lstStyle/>
                    <a:p>
                      <a:endParaRPr lang="en-CA" dirty="0"/>
                    </a:p>
                  </a:txBody>
                  <a:tcPr/>
                </a:tc>
                <a:tc hMerge="1">
                  <a:txBody>
                    <a:bodyPr/>
                    <a:lstStyle/>
                    <a:p>
                      <a:endParaRPr lang="en-CA" dirty="0"/>
                    </a:p>
                  </a:txBody>
                  <a:tcPr/>
                </a:tc>
              </a:tr>
              <a:tr h="630070">
                <a:tc>
                  <a:txBody>
                    <a:bodyPr/>
                    <a:lstStyle/>
                    <a:p>
                      <a:r>
                        <a:rPr lang="es-MX" noProof="0" dirty="0" smtClean="0">
                          <a:solidFill>
                            <a:srgbClr val="002060"/>
                          </a:solidFill>
                        </a:rPr>
                        <a:t>Todos los casos</a:t>
                      </a:r>
                      <a:endParaRPr lang="es-MX" noProof="0" dirty="0">
                        <a:solidFill>
                          <a:srgbClr val="002060"/>
                        </a:solidFill>
                      </a:endParaRPr>
                    </a:p>
                  </a:txBody>
                  <a:tcPr marL="93312" marR="93312">
                    <a:solidFill>
                      <a:schemeClr val="accent1">
                        <a:lumMod val="20000"/>
                        <a:lumOff val="80000"/>
                      </a:schemeClr>
                    </a:solidFill>
                  </a:tcPr>
                </a:tc>
                <a:tc>
                  <a:txBody>
                    <a:bodyPr/>
                    <a:lstStyle/>
                    <a:p>
                      <a:pPr algn="ctr"/>
                      <a:r>
                        <a:rPr lang="es-MX" noProof="0" dirty="0" smtClean="0">
                          <a:solidFill>
                            <a:srgbClr val="002060"/>
                          </a:solidFill>
                        </a:rPr>
                        <a:t>X</a:t>
                      </a:r>
                      <a:endParaRPr lang="es-MX" noProof="0" dirty="0">
                        <a:solidFill>
                          <a:srgbClr val="002060"/>
                        </a:solidFill>
                      </a:endParaRPr>
                    </a:p>
                  </a:txBody>
                  <a:tcPr marL="93312" marR="93312">
                    <a:solidFill>
                      <a:schemeClr val="accent1">
                        <a:lumMod val="20000"/>
                        <a:lumOff val="80000"/>
                      </a:schemeClr>
                    </a:solidFill>
                  </a:tcPr>
                </a:tc>
                <a:tc>
                  <a:txBody>
                    <a:bodyPr/>
                    <a:lstStyle/>
                    <a:p>
                      <a:pPr algn="ctr"/>
                      <a:r>
                        <a:rPr lang="es-MX" noProof="0" dirty="0" smtClean="0">
                          <a:solidFill>
                            <a:srgbClr val="002060"/>
                          </a:solidFill>
                        </a:rPr>
                        <a:t>X</a:t>
                      </a:r>
                      <a:endParaRPr lang="es-MX" noProof="0" dirty="0">
                        <a:solidFill>
                          <a:srgbClr val="002060"/>
                        </a:solidFill>
                      </a:endParaRPr>
                    </a:p>
                  </a:txBody>
                  <a:tcPr marL="93312" marR="93312">
                    <a:solidFill>
                      <a:schemeClr val="accent1">
                        <a:lumMod val="20000"/>
                        <a:lumOff val="80000"/>
                      </a:schemeClr>
                    </a:solidFill>
                  </a:tcPr>
                </a:tc>
                <a:tc>
                  <a:txBody>
                    <a:bodyPr/>
                    <a:lstStyle/>
                    <a:p>
                      <a:pPr algn="ctr"/>
                      <a:r>
                        <a:rPr lang="es-MX" noProof="0" dirty="0" smtClean="0">
                          <a:solidFill>
                            <a:srgbClr val="002060"/>
                          </a:solidFill>
                        </a:rPr>
                        <a:t>X</a:t>
                      </a: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n-CA" dirty="0">
                        <a:solidFill>
                          <a:srgbClr val="002060"/>
                        </a:solidFill>
                      </a:endParaRPr>
                    </a:p>
                  </a:txBody>
                  <a:tcPr marL="93312" marR="93312">
                    <a:solidFill>
                      <a:schemeClr val="accent1">
                        <a:lumMod val="20000"/>
                        <a:lumOff val="80000"/>
                      </a:schemeClr>
                    </a:solidFill>
                  </a:tcPr>
                </a:tc>
              </a:tr>
              <a:tr h="360040">
                <a:tc>
                  <a:txBody>
                    <a:bodyPr/>
                    <a:lstStyle/>
                    <a:p>
                      <a:r>
                        <a:rPr lang="es-MX" noProof="0" dirty="0" smtClean="0">
                          <a:solidFill>
                            <a:srgbClr val="002060"/>
                          </a:solidFill>
                        </a:rPr>
                        <a:t>Espinal</a:t>
                      </a: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r>
                        <a:rPr lang="es-MX" noProof="0" dirty="0" smtClean="0">
                          <a:solidFill>
                            <a:srgbClr val="002060"/>
                          </a:solidFill>
                        </a:rPr>
                        <a:t>X</a:t>
                      </a: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s-MX" noProof="0" dirty="0">
                        <a:solidFill>
                          <a:srgbClr val="002060"/>
                        </a:solidFill>
                      </a:endParaRPr>
                    </a:p>
                  </a:txBody>
                  <a:tcPr marL="93312" marR="93312">
                    <a:solidFill>
                      <a:schemeClr val="accent1">
                        <a:lumMod val="20000"/>
                        <a:lumOff val="80000"/>
                      </a:schemeClr>
                    </a:solidFill>
                  </a:tcPr>
                </a:tc>
                <a:tc>
                  <a:txBody>
                    <a:bodyPr/>
                    <a:lstStyle/>
                    <a:p>
                      <a:pPr algn="ctr"/>
                      <a:endParaRPr lang="en-CA" dirty="0">
                        <a:solidFill>
                          <a:srgbClr val="002060"/>
                        </a:solidFill>
                      </a:endParaRPr>
                    </a:p>
                  </a:txBody>
                  <a:tcPr marL="93312" marR="93312">
                    <a:solidFill>
                      <a:schemeClr val="accent1">
                        <a:lumMod val="20000"/>
                        <a:lumOff val="80000"/>
                      </a:schemeClr>
                    </a:solidFill>
                  </a:tcPr>
                </a:tc>
              </a:tr>
              <a:tr h="360040">
                <a:tc gridSpan="10">
                  <a:txBody>
                    <a:bodyPr/>
                    <a:lstStyle/>
                    <a:p>
                      <a:pPr algn="l"/>
                      <a:r>
                        <a:rPr lang="es-MX" noProof="0" dirty="0" smtClean="0">
                          <a:solidFill>
                            <a:srgbClr val="002060"/>
                          </a:solidFill>
                        </a:rPr>
                        <a:t>Tumor</a:t>
                      </a:r>
                      <a:endParaRPr lang="es-MX" noProof="0" dirty="0">
                        <a:solidFill>
                          <a:srgbClr val="002060"/>
                        </a:solidFill>
                      </a:endParaRPr>
                    </a:p>
                  </a:txBody>
                  <a:tcPr marL="93312" marR="93312">
                    <a:solidFill>
                      <a:schemeClr val="accent1">
                        <a:lumMod val="40000"/>
                        <a:lumOff val="60000"/>
                      </a:schemeClr>
                    </a:solidFill>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a:p>
                  </a:txBody>
                  <a:tcPr/>
                </a:tc>
                <a:tc hMerge="1">
                  <a:txBody>
                    <a:bodyPr/>
                    <a:lstStyle/>
                    <a:p>
                      <a:endParaRPr lang="en-CA" dirty="0"/>
                    </a:p>
                  </a:txBody>
                  <a:tcPr/>
                </a:tc>
                <a:tc hMerge="1">
                  <a:txBody>
                    <a:bodyPr/>
                    <a:lstStyle/>
                    <a:p>
                      <a:endParaRPr lang="en-CA"/>
                    </a:p>
                  </a:txBody>
                  <a:tcPr/>
                </a:tc>
                <a:tc hMerge="1">
                  <a:txBody>
                    <a:bodyPr/>
                    <a:lstStyle/>
                    <a:p>
                      <a:endParaRPr lang="en-CA" dirty="0"/>
                    </a:p>
                  </a:txBody>
                  <a:tcPr/>
                </a:tc>
                <a:tc hMerge="1">
                  <a:txBody>
                    <a:bodyPr/>
                    <a:lstStyle/>
                    <a:p>
                      <a:endParaRPr lang="en-CA" dirty="0"/>
                    </a:p>
                  </a:txBody>
                  <a:tcPr/>
                </a:tc>
              </a:tr>
              <a:tr h="630070">
                <a:tc>
                  <a:txBody>
                    <a:bodyPr/>
                    <a:lstStyle/>
                    <a:p>
                      <a:r>
                        <a:rPr lang="es-MX" noProof="0" dirty="0" smtClean="0">
                          <a:solidFill>
                            <a:srgbClr val="002060"/>
                          </a:solidFill>
                        </a:rPr>
                        <a:t>Todos los casos</a:t>
                      </a:r>
                      <a:endParaRPr lang="es-MX" noProof="0" dirty="0">
                        <a:solidFill>
                          <a:srgbClr val="002060"/>
                        </a:solidFill>
                      </a:endParaRPr>
                    </a:p>
                  </a:txBody>
                  <a:tcPr marL="93312" marR="93312" anchor="ctr">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r>
                        <a:rPr lang="es-MX" sz="1600" noProof="0" dirty="0" smtClean="0">
                          <a:solidFill>
                            <a:srgbClr val="002060"/>
                          </a:solidFill>
                        </a:rPr>
                        <a:t>1o. </a:t>
                      </a:r>
                      <a:br>
                        <a:rPr lang="es-MX" sz="1600" noProof="0" dirty="0" smtClean="0">
                          <a:solidFill>
                            <a:srgbClr val="002060"/>
                          </a:solidFill>
                        </a:rPr>
                      </a:br>
                      <a:r>
                        <a:rPr lang="es-MX" sz="1600" noProof="0" dirty="0" smtClean="0">
                          <a:solidFill>
                            <a:srgbClr val="002060"/>
                          </a:solidFill>
                        </a:rPr>
                        <a:t>línea</a:t>
                      </a:r>
                      <a:endParaRPr lang="es-MX" sz="1600" noProof="0" dirty="0">
                        <a:solidFill>
                          <a:srgbClr val="002060"/>
                        </a:solidFill>
                      </a:endParaRPr>
                    </a:p>
                  </a:txBody>
                  <a:tcPr marL="93312" marR="93312">
                    <a:solidFill>
                      <a:schemeClr val="accent1">
                        <a:lumMod val="40000"/>
                        <a:lumOff val="60000"/>
                      </a:schemeClr>
                    </a:solidFill>
                  </a:tcPr>
                </a:tc>
                <a:tc>
                  <a:txBody>
                    <a:bodyPr/>
                    <a:lstStyle/>
                    <a:p>
                      <a:pPr algn="ctr"/>
                      <a:r>
                        <a:rPr lang="es-MX" sz="1600" noProof="0" dirty="0" smtClean="0">
                          <a:solidFill>
                            <a:srgbClr val="002060"/>
                          </a:solidFill>
                        </a:rPr>
                        <a:t>1o. </a:t>
                      </a:r>
                      <a:br>
                        <a:rPr lang="es-MX" sz="1600" noProof="0" dirty="0" smtClean="0">
                          <a:solidFill>
                            <a:srgbClr val="002060"/>
                          </a:solidFill>
                        </a:rPr>
                      </a:br>
                      <a:r>
                        <a:rPr lang="es-MX" sz="1600" noProof="0" dirty="0" smtClean="0">
                          <a:solidFill>
                            <a:srgbClr val="002060"/>
                          </a:solidFill>
                        </a:rPr>
                        <a:t>línea</a:t>
                      </a:r>
                      <a:endParaRPr lang="es-MX" sz="1600" noProof="0" dirty="0">
                        <a:solidFill>
                          <a:srgbClr val="002060"/>
                        </a:solidFill>
                      </a:endParaRPr>
                    </a:p>
                  </a:txBody>
                  <a:tcPr marL="93312" marR="93312">
                    <a:solidFill>
                      <a:schemeClr val="accent1">
                        <a:lumMod val="40000"/>
                        <a:lumOff val="60000"/>
                      </a:schemeClr>
                    </a:solidFill>
                  </a:tcPr>
                </a:tc>
                <a:tc>
                  <a:txBody>
                    <a:bodyPr/>
                    <a:lstStyle/>
                    <a:p>
                      <a:pPr algn="ctr"/>
                      <a:endParaRPr lang="es-MX" sz="1600" noProof="0" dirty="0">
                        <a:solidFill>
                          <a:srgbClr val="002060"/>
                        </a:solidFill>
                      </a:endParaRPr>
                    </a:p>
                  </a:txBody>
                  <a:tcPr marL="93312" marR="93312">
                    <a:solidFill>
                      <a:schemeClr val="accent1">
                        <a:lumMod val="40000"/>
                        <a:lumOff val="60000"/>
                      </a:schemeClr>
                    </a:solidFill>
                  </a:tcPr>
                </a:tc>
                <a:tc>
                  <a:txBody>
                    <a:bodyPr/>
                    <a:lstStyle/>
                    <a:p>
                      <a:pPr algn="ctr"/>
                      <a:endParaRPr lang="es-MX" sz="1600" noProof="0" dirty="0">
                        <a:solidFill>
                          <a:srgbClr val="002060"/>
                        </a:solidFill>
                      </a:endParaRPr>
                    </a:p>
                  </a:txBody>
                  <a:tcPr marL="93312" marR="93312">
                    <a:solidFill>
                      <a:schemeClr val="accent1">
                        <a:lumMod val="40000"/>
                        <a:lumOff val="60000"/>
                      </a:schemeClr>
                    </a:solidFill>
                  </a:tcPr>
                </a:tc>
                <a:tc>
                  <a:txBody>
                    <a:bodyPr/>
                    <a:lstStyle/>
                    <a:p>
                      <a:pPr algn="ctr"/>
                      <a:r>
                        <a:rPr lang="es-MX" sz="1600" noProof="0" dirty="0" smtClean="0">
                          <a:solidFill>
                            <a:srgbClr val="002060"/>
                          </a:solidFill>
                        </a:rPr>
                        <a:t>2o. </a:t>
                      </a:r>
                      <a:br>
                        <a:rPr lang="es-MX" sz="1600" noProof="0" dirty="0" smtClean="0">
                          <a:solidFill>
                            <a:srgbClr val="002060"/>
                          </a:solidFill>
                        </a:rPr>
                      </a:br>
                      <a:r>
                        <a:rPr lang="es-MX" sz="1600" noProof="0" dirty="0" smtClean="0">
                          <a:solidFill>
                            <a:srgbClr val="002060"/>
                          </a:solidFill>
                        </a:rPr>
                        <a:t>línea</a:t>
                      </a:r>
                      <a:endParaRPr lang="es-MX" sz="1600"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n-CA" dirty="0">
                        <a:solidFill>
                          <a:srgbClr val="002060"/>
                        </a:solidFill>
                      </a:endParaRPr>
                    </a:p>
                  </a:txBody>
                  <a:tcPr marL="93312" marR="93312">
                    <a:solidFill>
                      <a:schemeClr val="accent1">
                        <a:lumMod val="40000"/>
                        <a:lumOff val="60000"/>
                      </a:schemeClr>
                    </a:solidFill>
                  </a:tcPr>
                </a:tc>
              </a:tr>
              <a:tr h="360040">
                <a:tc>
                  <a:txBody>
                    <a:bodyPr/>
                    <a:lstStyle/>
                    <a:p>
                      <a:r>
                        <a:rPr lang="es-MX" noProof="0" dirty="0" smtClean="0">
                          <a:solidFill>
                            <a:srgbClr val="002060"/>
                          </a:solidFill>
                        </a:rPr>
                        <a:t>    Mieloma</a:t>
                      </a: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r>
                        <a:rPr lang="es-MX" noProof="0" dirty="0" smtClean="0">
                          <a:solidFill>
                            <a:srgbClr val="002060"/>
                          </a:solidFill>
                        </a:rPr>
                        <a:t>X</a:t>
                      </a: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r>
                        <a:rPr lang="es-MX" noProof="0" dirty="0" smtClean="0">
                          <a:solidFill>
                            <a:srgbClr val="002060"/>
                          </a:solidFill>
                        </a:rPr>
                        <a:t>X</a:t>
                      </a: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n-CA" dirty="0">
                        <a:solidFill>
                          <a:srgbClr val="002060"/>
                        </a:solidFill>
                      </a:endParaRPr>
                    </a:p>
                  </a:txBody>
                  <a:tcPr marL="93312" marR="93312">
                    <a:solidFill>
                      <a:schemeClr val="accent1">
                        <a:lumMod val="40000"/>
                        <a:lumOff val="60000"/>
                      </a:schemeClr>
                    </a:solidFill>
                  </a:tcPr>
                </a:tc>
              </a:tr>
              <a:tr h="360040">
                <a:tc>
                  <a:txBody>
                    <a:bodyPr/>
                    <a:lstStyle/>
                    <a:p>
                      <a:r>
                        <a:rPr lang="es-MX" noProof="0" dirty="0" smtClean="0">
                          <a:solidFill>
                            <a:srgbClr val="002060"/>
                          </a:solidFill>
                        </a:rPr>
                        <a:t>    Próstata</a:t>
                      </a: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r>
                        <a:rPr lang="es-MX" noProof="0" dirty="0" smtClean="0">
                          <a:solidFill>
                            <a:srgbClr val="002060"/>
                          </a:solidFill>
                        </a:rPr>
                        <a:t>X</a:t>
                      </a: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n-CA" dirty="0">
                        <a:solidFill>
                          <a:srgbClr val="002060"/>
                        </a:solidFill>
                      </a:endParaRPr>
                    </a:p>
                  </a:txBody>
                  <a:tcPr marL="93312" marR="93312">
                    <a:solidFill>
                      <a:schemeClr val="accent1">
                        <a:lumMod val="40000"/>
                        <a:lumOff val="60000"/>
                      </a:schemeClr>
                    </a:solidFill>
                  </a:tcPr>
                </a:tc>
              </a:tr>
              <a:tr h="360040">
                <a:tc>
                  <a:txBody>
                    <a:bodyPr/>
                    <a:lstStyle/>
                    <a:p>
                      <a:r>
                        <a:rPr lang="es-MX" noProof="0" dirty="0" smtClean="0">
                          <a:solidFill>
                            <a:srgbClr val="002060"/>
                          </a:solidFill>
                        </a:rPr>
                        <a:t>Aneurisma</a:t>
                      </a: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r>
                        <a:rPr lang="es-MX" noProof="0" dirty="0" smtClean="0">
                          <a:solidFill>
                            <a:srgbClr val="002060"/>
                          </a:solidFill>
                        </a:rPr>
                        <a:t>X</a:t>
                      </a: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s-MX" noProof="0" dirty="0">
                        <a:solidFill>
                          <a:srgbClr val="002060"/>
                        </a:solidFill>
                      </a:endParaRPr>
                    </a:p>
                  </a:txBody>
                  <a:tcPr marL="93312" marR="93312">
                    <a:solidFill>
                      <a:schemeClr val="accent1">
                        <a:lumMod val="40000"/>
                        <a:lumOff val="60000"/>
                      </a:schemeClr>
                    </a:solidFill>
                  </a:tcPr>
                </a:tc>
                <a:tc>
                  <a:txBody>
                    <a:bodyPr/>
                    <a:lstStyle/>
                    <a:p>
                      <a:pPr algn="ctr"/>
                      <a:endParaRPr lang="en-CA" dirty="0">
                        <a:solidFill>
                          <a:srgbClr val="002060"/>
                        </a:solidFill>
                      </a:endParaRPr>
                    </a:p>
                  </a:txBody>
                  <a:tcPr marL="93312" marR="93312">
                    <a:solidFill>
                      <a:schemeClr val="accent1">
                        <a:lumMod val="40000"/>
                        <a:lumOff val="60000"/>
                      </a:schemeClr>
                    </a:solidFill>
                  </a:tcPr>
                </a:tc>
              </a:tr>
            </a:tbl>
          </a:graphicData>
        </a:graphic>
      </p:graphicFrame>
      <p:sp>
        <p:nvSpPr>
          <p:cNvPr id="5" name="TextBox 4"/>
          <p:cNvSpPr txBox="1"/>
          <p:nvPr/>
        </p:nvSpPr>
        <p:spPr>
          <a:xfrm>
            <a:off x="175174" y="6093296"/>
            <a:ext cx="8789314" cy="769441"/>
          </a:xfrm>
          <a:prstGeom prst="rect">
            <a:avLst/>
          </a:prstGeom>
          <a:noFill/>
        </p:spPr>
        <p:txBody>
          <a:bodyPr wrap="square" rtlCol="0">
            <a:spAutoFit/>
          </a:bodyPr>
          <a:lstStyle/>
          <a:p>
            <a:r>
              <a:rPr lang="es-MX" sz="1200" b="1" dirty="0" smtClean="0">
                <a:solidFill>
                  <a:srgbClr val="002060"/>
                </a:solidFill>
              </a:rPr>
              <a:t>CRP = Proteína C reactiva; ESR = tasa de eritrosedimentación; FBC = conteo sanguíneo total; IEPG = inmunoelectroforetograma; </a:t>
            </a:r>
            <a:br>
              <a:rPr lang="es-MX" sz="1200" b="1" dirty="0" smtClean="0">
                <a:solidFill>
                  <a:srgbClr val="002060"/>
                </a:solidFill>
              </a:rPr>
            </a:br>
            <a:r>
              <a:rPr lang="es-MX" sz="1200" b="1" dirty="0" smtClean="0">
                <a:solidFill>
                  <a:srgbClr val="002060"/>
                </a:solidFill>
              </a:rPr>
              <a:t>MRA = angiografía por resonancia magnética; MRI = imágenes de resonancia magnética; PSA = antígeno prostático específico</a:t>
            </a:r>
          </a:p>
          <a:p>
            <a:r>
              <a:rPr lang="es-MX" sz="1000" dirty="0" smtClean="0">
                <a:solidFill>
                  <a:srgbClr val="002060"/>
                </a:solidFill>
              </a:rPr>
              <a:t>Australian Acute Musculoskeletal Pain Guidelines Group. </a:t>
            </a:r>
            <a:r>
              <a:rPr lang="es-MX" sz="1000" i="1" dirty="0" smtClean="0">
                <a:solidFill>
                  <a:srgbClr val="002060"/>
                </a:solidFill>
              </a:rPr>
              <a:t>Evidence-Based Management of Acute Musculoskeletal Pain. A Guide for Clinicians. </a:t>
            </a:r>
            <a:br>
              <a:rPr lang="es-MX" sz="1000" i="1" dirty="0" smtClean="0">
                <a:solidFill>
                  <a:srgbClr val="002060"/>
                </a:solidFill>
              </a:rPr>
            </a:br>
            <a:r>
              <a:rPr lang="es-MX" sz="1000" dirty="0" smtClean="0">
                <a:solidFill>
                  <a:srgbClr val="002060"/>
                </a:solidFill>
              </a:rPr>
              <a:t>Australian Academic Press Pty. Lts; Bowen Hills, QLD: 2004.</a:t>
            </a:r>
            <a:endParaRPr lang="es-MX" sz="1000" dirty="0">
              <a:solidFill>
                <a:srgbClr val="002060"/>
              </a:solidFill>
            </a:endParaRPr>
          </a:p>
        </p:txBody>
      </p:sp>
    </p:spTree>
    <p:extLst>
      <p:ext uri="{BB962C8B-B14F-4D97-AF65-F5344CB8AC3E}">
        <p14:creationId xmlns:p14="http://schemas.microsoft.com/office/powerpoint/2010/main" val="3270080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Objetivos de aprendizaje</a:t>
            </a:r>
            <a:endParaRPr lang="es-MX" dirty="0"/>
          </a:p>
        </p:txBody>
      </p:sp>
      <p:sp>
        <p:nvSpPr>
          <p:cNvPr id="3" name="Content Placeholder 2"/>
          <p:cNvSpPr>
            <a:spLocks noGrp="1"/>
          </p:cNvSpPr>
          <p:nvPr>
            <p:ph idx="1"/>
          </p:nvPr>
        </p:nvSpPr>
        <p:spPr>
          <a:xfrm>
            <a:off x="251520" y="1484784"/>
            <a:ext cx="8640960" cy="4925144"/>
          </a:xfrm>
        </p:spPr>
        <p:txBody>
          <a:bodyPr>
            <a:normAutofit fontScale="92500" lnSpcReduction="10000"/>
          </a:bodyPr>
          <a:lstStyle/>
          <a:p>
            <a:pPr lvl="0"/>
            <a:r>
              <a:rPr lang="es-MX" dirty="0" smtClean="0"/>
              <a:t>Después de completar este módulo, los participantes serán capaces de:</a:t>
            </a:r>
          </a:p>
          <a:p>
            <a:pPr lvl="1">
              <a:spcBef>
                <a:spcPts val="0"/>
              </a:spcBef>
              <a:spcAft>
                <a:spcPts val="600"/>
              </a:spcAft>
            </a:pPr>
            <a:r>
              <a:rPr lang="es-MX" dirty="0" smtClean="0"/>
              <a:t>Discutir la prevalencia de dolor agudo</a:t>
            </a:r>
          </a:p>
          <a:p>
            <a:pPr lvl="1">
              <a:spcBef>
                <a:spcPts val="0"/>
              </a:spcBef>
              <a:spcAft>
                <a:spcPts val="600"/>
              </a:spcAft>
            </a:pPr>
            <a:r>
              <a:rPr lang="es-MX" dirty="0" smtClean="0"/>
              <a:t>Comprender el impacto del dolor agudo sobre el funcionamiento del paciente  y la calidad de vida</a:t>
            </a:r>
          </a:p>
          <a:p>
            <a:pPr lvl="1">
              <a:spcBef>
                <a:spcPts val="0"/>
              </a:spcBef>
              <a:spcAft>
                <a:spcPts val="600"/>
              </a:spcAft>
            </a:pPr>
            <a:r>
              <a:rPr lang="es-MX" dirty="0" smtClean="0"/>
              <a:t>Explicar la fisiopatología del dolor agudo</a:t>
            </a:r>
          </a:p>
          <a:p>
            <a:pPr lvl="1">
              <a:spcBef>
                <a:spcPts val="0"/>
              </a:spcBef>
              <a:spcAft>
                <a:spcPts val="600"/>
              </a:spcAft>
            </a:pPr>
            <a:r>
              <a:rPr lang="es-MX" dirty="0" smtClean="0"/>
              <a:t>Aplicar una técnica diagnóstica simple para el diagnóstico diferencial de dolor agudo</a:t>
            </a:r>
          </a:p>
          <a:p>
            <a:pPr lvl="1">
              <a:spcBef>
                <a:spcPts val="0"/>
              </a:spcBef>
              <a:spcAft>
                <a:spcPts val="600"/>
              </a:spcAft>
            </a:pPr>
            <a:r>
              <a:rPr lang="es-MX" spc="-10" dirty="0"/>
              <a:t>Seleccionar las estrategias  farmacológicas y </a:t>
            </a:r>
            <a:r>
              <a:rPr lang="es-MX" spc="-10" dirty="0" smtClean="0"/>
              <a:t>no  </a:t>
            </a:r>
            <a:r>
              <a:rPr lang="es-MX" spc="-10" dirty="0"/>
              <a:t>farmacológicas apropiadas para el </a:t>
            </a:r>
            <a:r>
              <a:rPr lang="es-MX" spc="-10" dirty="0" smtClean="0"/>
              <a:t>manejo del dolor </a:t>
            </a:r>
            <a:r>
              <a:rPr lang="es-MX" spc="-10" dirty="0"/>
              <a:t>agudo y asegurarse que los pacientes se </a:t>
            </a:r>
            <a:r>
              <a:rPr lang="es-MX" spc="-10" dirty="0" smtClean="0"/>
              <a:t>adhieran </a:t>
            </a:r>
            <a:r>
              <a:rPr lang="es-MX" spc="-10" dirty="0"/>
              <a:t>a la terapia recomendada </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p14="http://schemas.microsoft.com/office/powerpoint/2010/main" val="8899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82414" cy="1143000"/>
          </a:xfrm>
        </p:spPr>
        <p:txBody>
          <a:bodyPr>
            <a:normAutofit/>
          </a:bodyPr>
          <a:lstStyle/>
          <a:p>
            <a:r>
              <a:rPr lang="es-MX" sz="3800" dirty="0" smtClean="0"/>
              <a:t>Regla canadiense de la columna C</a:t>
            </a:r>
            <a:endParaRPr lang="es-MX" sz="3800" dirty="0"/>
          </a:p>
        </p:txBody>
      </p:sp>
      <p:sp>
        <p:nvSpPr>
          <p:cNvPr id="4" name="Rectangle 3"/>
          <p:cNvSpPr/>
          <p:nvPr/>
        </p:nvSpPr>
        <p:spPr>
          <a:xfrm>
            <a:off x="469994" y="1484784"/>
            <a:ext cx="5328592"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¿Cualquier factor de alto riesgo  que amerita una radiografía?</a:t>
            </a:r>
          </a:p>
          <a:p>
            <a:pPr marL="285750" indent="-285750">
              <a:buFont typeface="Arial" pitchFamily="34" charset="0"/>
              <a:buChar char="•"/>
            </a:pPr>
            <a:r>
              <a:rPr lang="es-MX" dirty="0" smtClean="0"/>
              <a:t>Edad &gt;65 años, o</a:t>
            </a:r>
          </a:p>
          <a:p>
            <a:pPr marL="285750" indent="-285750">
              <a:buFont typeface="Arial" pitchFamily="34" charset="0"/>
              <a:buChar char="•"/>
            </a:pPr>
            <a:r>
              <a:rPr lang="es-MX" dirty="0" smtClean="0"/>
              <a:t>Mecanismo peligroso de lesión, o</a:t>
            </a:r>
          </a:p>
          <a:p>
            <a:pPr marL="285750" indent="-285750">
              <a:buFont typeface="Arial" pitchFamily="34" charset="0"/>
              <a:buChar char="•"/>
            </a:pPr>
            <a:r>
              <a:rPr lang="es-MX" dirty="0" smtClean="0"/>
              <a:t>Parestesias en las extremidades</a:t>
            </a:r>
            <a:endParaRPr lang="es-MX" dirty="0"/>
          </a:p>
        </p:txBody>
      </p:sp>
      <p:sp>
        <p:nvSpPr>
          <p:cNvPr id="5" name="Rectangle 4"/>
          <p:cNvSpPr/>
          <p:nvPr/>
        </p:nvSpPr>
        <p:spPr>
          <a:xfrm>
            <a:off x="469994" y="3140968"/>
            <a:ext cx="5343936" cy="2160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¿Cualquier factor de bajo riesgo que permita  una evaluación de seguridad del rango de movimiento?</a:t>
            </a:r>
          </a:p>
          <a:p>
            <a:pPr marL="285750" indent="-285750">
              <a:buFont typeface="Arial" pitchFamily="34" charset="0"/>
              <a:buChar char="•"/>
            </a:pPr>
            <a:r>
              <a:rPr lang="es-MX" sz="1600" dirty="0" smtClean="0"/>
              <a:t>Colisión trasera simple en vehículo de motor, o</a:t>
            </a:r>
          </a:p>
          <a:p>
            <a:pPr marL="285750" indent="-285750">
              <a:buFont typeface="Arial" pitchFamily="34" charset="0"/>
              <a:buChar char="•"/>
            </a:pPr>
            <a:r>
              <a:rPr lang="es-MX" sz="1600" dirty="0" smtClean="0"/>
              <a:t>Sentado en el departamento de urgencias, o</a:t>
            </a:r>
          </a:p>
          <a:p>
            <a:pPr marL="285750" indent="-285750">
              <a:buFont typeface="Arial" pitchFamily="34" charset="0"/>
              <a:buChar char="•"/>
            </a:pPr>
            <a:r>
              <a:rPr lang="es-MX" sz="1600" dirty="0" smtClean="0"/>
              <a:t>Ambulatorio en cualquier momento, o</a:t>
            </a:r>
          </a:p>
          <a:p>
            <a:pPr marL="285750" indent="-285750">
              <a:buFont typeface="Arial" pitchFamily="34" charset="0"/>
              <a:buChar char="•"/>
            </a:pPr>
            <a:r>
              <a:rPr lang="es-MX" sz="1600" dirty="0" smtClean="0"/>
              <a:t>Instalación tardía del dolor de cuello (por ejemplo,  no de inmediato), o</a:t>
            </a:r>
          </a:p>
          <a:p>
            <a:pPr marL="285750" indent="-285750">
              <a:buFont typeface="Arial" pitchFamily="34" charset="0"/>
              <a:buChar char="•"/>
            </a:pPr>
            <a:r>
              <a:rPr lang="es-MX" sz="1600" dirty="0" smtClean="0"/>
              <a:t>Ausencia de sensibilidad en la línea media de la columna  cervical</a:t>
            </a:r>
            <a:endParaRPr lang="es-MX" sz="1600" dirty="0"/>
          </a:p>
        </p:txBody>
      </p:sp>
      <p:sp>
        <p:nvSpPr>
          <p:cNvPr id="6" name="Rectangle 5"/>
          <p:cNvSpPr/>
          <p:nvPr/>
        </p:nvSpPr>
        <p:spPr>
          <a:xfrm>
            <a:off x="467544" y="5575853"/>
            <a:ext cx="5343936"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¿Capaz de rotar activamente el cuello 45° a la izquierda y la derecha?</a:t>
            </a:r>
            <a:endParaRPr lang="es-MX" b="1" dirty="0"/>
          </a:p>
        </p:txBody>
      </p:sp>
      <p:sp>
        <p:nvSpPr>
          <p:cNvPr id="7" name="Rectangle 6"/>
          <p:cNvSpPr/>
          <p:nvPr/>
        </p:nvSpPr>
        <p:spPr>
          <a:xfrm>
            <a:off x="6527778" y="3897052"/>
            <a:ext cx="2160240" cy="648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Radiografía</a:t>
            </a:r>
            <a:endParaRPr lang="es-MX" dirty="0"/>
          </a:p>
        </p:txBody>
      </p:sp>
      <p:sp>
        <p:nvSpPr>
          <p:cNvPr id="8" name="Rectangle 7"/>
          <p:cNvSpPr/>
          <p:nvPr/>
        </p:nvSpPr>
        <p:spPr>
          <a:xfrm>
            <a:off x="6617710" y="5575853"/>
            <a:ext cx="2160240"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Sin radiografía</a:t>
            </a:r>
            <a:endParaRPr lang="es-MX" dirty="0"/>
          </a:p>
        </p:txBody>
      </p:sp>
      <p:cxnSp>
        <p:nvCxnSpPr>
          <p:cNvPr id="10" name="Straight Arrow Connector 9"/>
          <p:cNvCxnSpPr>
            <a:stCxn id="4" idx="2"/>
            <a:endCxn id="5" idx="0"/>
          </p:cNvCxnSpPr>
          <p:nvPr/>
        </p:nvCxnSpPr>
        <p:spPr>
          <a:xfrm>
            <a:off x="3134290" y="2780928"/>
            <a:ext cx="767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6" idx="0"/>
          </p:cNvCxnSpPr>
          <p:nvPr/>
        </p:nvCxnSpPr>
        <p:spPr>
          <a:xfrm flipH="1">
            <a:off x="3139512" y="5301208"/>
            <a:ext cx="2450" cy="2746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a:off x="5798586" y="2132856"/>
            <a:ext cx="1797750" cy="1711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7" idx="1"/>
          </p:cNvCxnSpPr>
          <p:nvPr/>
        </p:nvCxnSpPr>
        <p:spPr>
          <a:xfrm>
            <a:off x="5813930" y="4221088"/>
            <a:ext cx="7138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7" idx="2"/>
          </p:cNvCxnSpPr>
          <p:nvPr/>
        </p:nvCxnSpPr>
        <p:spPr>
          <a:xfrm flipV="1">
            <a:off x="5811480" y="4545124"/>
            <a:ext cx="1796418" cy="13187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a:endCxn id="8" idx="1"/>
          </p:cNvCxnSpPr>
          <p:nvPr/>
        </p:nvCxnSpPr>
        <p:spPr>
          <a:xfrm>
            <a:off x="5811480" y="5863885"/>
            <a:ext cx="8062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19872" y="2780928"/>
            <a:ext cx="455574" cy="369332"/>
          </a:xfrm>
          <a:prstGeom prst="rect">
            <a:avLst/>
          </a:prstGeom>
          <a:noFill/>
        </p:spPr>
        <p:txBody>
          <a:bodyPr wrap="none" rtlCol="0">
            <a:spAutoFit/>
          </a:bodyPr>
          <a:lstStyle/>
          <a:p>
            <a:r>
              <a:rPr lang="es-MX" dirty="0" smtClean="0">
                <a:solidFill>
                  <a:srgbClr val="002060"/>
                </a:solidFill>
              </a:rPr>
              <a:t>No</a:t>
            </a:r>
            <a:endParaRPr lang="es-MX" dirty="0">
              <a:solidFill>
                <a:srgbClr val="002060"/>
              </a:solidFill>
            </a:endParaRPr>
          </a:p>
        </p:txBody>
      </p:sp>
      <p:sp>
        <p:nvSpPr>
          <p:cNvPr id="29" name="TextBox 28"/>
          <p:cNvSpPr txBox="1"/>
          <p:nvPr/>
        </p:nvSpPr>
        <p:spPr>
          <a:xfrm>
            <a:off x="5943067" y="3851756"/>
            <a:ext cx="455574" cy="369332"/>
          </a:xfrm>
          <a:prstGeom prst="rect">
            <a:avLst/>
          </a:prstGeom>
          <a:noFill/>
        </p:spPr>
        <p:txBody>
          <a:bodyPr wrap="none" rtlCol="0">
            <a:spAutoFit/>
          </a:bodyPr>
          <a:lstStyle/>
          <a:p>
            <a:r>
              <a:rPr lang="es-MX" dirty="0" smtClean="0">
                <a:solidFill>
                  <a:srgbClr val="002060"/>
                </a:solidFill>
              </a:rPr>
              <a:t>No</a:t>
            </a:r>
            <a:endParaRPr lang="es-MX" dirty="0">
              <a:solidFill>
                <a:srgbClr val="002060"/>
              </a:solidFill>
            </a:endParaRPr>
          </a:p>
        </p:txBody>
      </p:sp>
      <p:sp>
        <p:nvSpPr>
          <p:cNvPr id="30" name="TextBox 29"/>
          <p:cNvSpPr txBox="1"/>
          <p:nvPr/>
        </p:nvSpPr>
        <p:spPr>
          <a:xfrm>
            <a:off x="6072204" y="5019838"/>
            <a:ext cx="455574" cy="369332"/>
          </a:xfrm>
          <a:prstGeom prst="rect">
            <a:avLst/>
          </a:prstGeom>
          <a:noFill/>
        </p:spPr>
        <p:txBody>
          <a:bodyPr wrap="none" rtlCol="0">
            <a:spAutoFit/>
          </a:bodyPr>
          <a:lstStyle/>
          <a:p>
            <a:r>
              <a:rPr lang="es-MX" dirty="0" smtClean="0">
                <a:solidFill>
                  <a:srgbClr val="002060"/>
                </a:solidFill>
              </a:rPr>
              <a:t>No</a:t>
            </a:r>
            <a:endParaRPr lang="es-MX" dirty="0">
              <a:solidFill>
                <a:srgbClr val="002060"/>
              </a:solidFill>
            </a:endParaRPr>
          </a:p>
        </p:txBody>
      </p:sp>
      <p:sp>
        <p:nvSpPr>
          <p:cNvPr id="31" name="TextBox 30"/>
          <p:cNvSpPr txBox="1"/>
          <p:nvPr/>
        </p:nvSpPr>
        <p:spPr>
          <a:xfrm>
            <a:off x="5943067" y="5863885"/>
            <a:ext cx="343364" cy="369332"/>
          </a:xfrm>
          <a:prstGeom prst="rect">
            <a:avLst/>
          </a:prstGeom>
          <a:noFill/>
        </p:spPr>
        <p:txBody>
          <a:bodyPr wrap="none" rtlCol="0">
            <a:spAutoFit/>
          </a:bodyPr>
          <a:lstStyle/>
          <a:p>
            <a:r>
              <a:rPr lang="es-MX" dirty="0" smtClean="0">
                <a:solidFill>
                  <a:srgbClr val="002060"/>
                </a:solidFill>
              </a:rPr>
              <a:t>Si</a:t>
            </a:r>
            <a:endParaRPr lang="es-MX" dirty="0">
              <a:solidFill>
                <a:srgbClr val="002060"/>
              </a:solidFill>
            </a:endParaRPr>
          </a:p>
        </p:txBody>
      </p:sp>
      <p:sp>
        <p:nvSpPr>
          <p:cNvPr id="36" name="TextBox 35"/>
          <p:cNvSpPr txBox="1"/>
          <p:nvPr/>
        </p:nvSpPr>
        <p:spPr>
          <a:xfrm>
            <a:off x="3344485" y="5224447"/>
            <a:ext cx="343364" cy="369332"/>
          </a:xfrm>
          <a:prstGeom prst="rect">
            <a:avLst/>
          </a:prstGeom>
          <a:noFill/>
        </p:spPr>
        <p:txBody>
          <a:bodyPr wrap="none" rtlCol="0">
            <a:spAutoFit/>
          </a:bodyPr>
          <a:lstStyle/>
          <a:p>
            <a:r>
              <a:rPr lang="es-MX" dirty="0" smtClean="0">
                <a:solidFill>
                  <a:srgbClr val="002060"/>
                </a:solidFill>
              </a:rPr>
              <a:t>Sí</a:t>
            </a:r>
            <a:endParaRPr lang="es-MX" dirty="0">
              <a:solidFill>
                <a:srgbClr val="002060"/>
              </a:solidFill>
            </a:endParaRPr>
          </a:p>
        </p:txBody>
      </p:sp>
      <p:sp>
        <p:nvSpPr>
          <p:cNvPr id="37" name="Rectangle 36"/>
          <p:cNvSpPr/>
          <p:nvPr/>
        </p:nvSpPr>
        <p:spPr>
          <a:xfrm>
            <a:off x="107504" y="6495147"/>
            <a:ext cx="4824536" cy="246221"/>
          </a:xfrm>
          <a:prstGeom prst="rect">
            <a:avLst/>
          </a:prstGeom>
        </p:spPr>
        <p:txBody>
          <a:bodyPr wrap="square">
            <a:spAutoFit/>
          </a:bodyPr>
          <a:lstStyle/>
          <a:p>
            <a:r>
              <a:rPr lang="es-MX" sz="1000" dirty="0" smtClean="0">
                <a:solidFill>
                  <a:srgbClr val="002060"/>
                </a:solidFill>
              </a:rPr>
              <a:t>Stiell IG </a:t>
            </a:r>
            <a:r>
              <a:rPr lang="es-MX" sz="1000" i="1" dirty="0" smtClean="0">
                <a:solidFill>
                  <a:srgbClr val="002060"/>
                </a:solidFill>
              </a:rPr>
              <a:t>et al. JAMA </a:t>
            </a:r>
            <a:r>
              <a:rPr lang="es-MX" sz="1000" dirty="0" smtClean="0">
                <a:solidFill>
                  <a:srgbClr val="002060"/>
                </a:solidFill>
              </a:rPr>
              <a:t>2001; 286(15):1841-8.</a:t>
            </a:r>
            <a:endParaRPr lang="es-MX" sz="1000" dirty="0">
              <a:solidFill>
                <a:srgbClr val="002060"/>
              </a:solidFill>
            </a:endParaRPr>
          </a:p>
        </p:txBody>
      </p:sp>
    </p:spTree>
    <p:extLst>
      <p:ext uri="{BB962C8B-B14F-4D97-AF65-F5344CB8AC3E}">
        <p14:creationId xmlns:p14="http://schemas.microsoft.com/office/powerpoint/2010/main" val="3499599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Dolor agudo de cuello: cuándo ordenar una CT</a:t>
            </a:r>
            <a:endParaRPr lang="es-MX" dirty="0"/>
          </a:p>
        </p:txBody>
      </p:sp>
      <p:sp>
        <p:nvSpPr>
          <p:cNvPr id="3" name="Content Placeholder 2"/>
          <p:cNvSpPr>
            <a:spLocks noGrp="1"/>
          </p:cNvSpPr>
          <p:nvPr>
            <p:ph idx="1"/>
          </p:nvPr>
        </p:nvSpPr>
        <p:spPr/>
        <p:txBody>
          <a:bodyPr>
            <a:normAutofit fontScale="92500" lnSpcReduction="20000"/>
          </a:bodyPr>
          <a:lstStyle/>
          <a:p>
            <a:r>
              <a:rPr lang="es-MX" dirty="0" smtClean="0"/>
              <a:t>Resultados de la radiografía:</a:t>
            </a:r>
          </a:p>
          <a:p>
            <a:pPr lvl="1"/>
            <a:r>
              <a:rPr lang="es-MX" dirty="0" smtClean="0"/>
              <a:t>Positiva</a:t>
            </a:r>
          </a:p>
          <a:p>
            <a:pPr lvl="1"/>
            <a:r>
              <a:rPr lang="es-MX" dirty="0" smtClean="0"/>
              <a:t>Presuntiva</a:t>
            </a:r>
          </a:p>
          <a:p>
            <a:pPr lvl="1"/>
            <a:r>
              <a:rPr lang="es-MX" dirty="0" smtClean="0"/>
              <a:t>Inadecuada</a:t>
            </a:r>
          </a:p>
          <a:p>
            <a:pPr lvl="1"/>
            <a:r>
              <a:rPr lang="es-MX" dirty="0" smtClean="0"/>
              <a:t>Sugiere lesión en el occipucio hasta los niveles C2</a:t>
            </a:r>
          </a:p>
          <a:p>
            <a:r>
              <a:rPr lang="es-MX" dirty="0" smtClean="0"/>
              <a:t>Signos o síntomas neurológicos presentes</a:t>
            </a:r>
          </a:p>
          <a:p>
            <a:r>
              <a:rPr lang="es-MX" dirty="0" smtClean="0"/>
              <a:t>Lesión severa de cabeza </a:t>
            </a:r>
          </a:p>
          <a:p>
            <a:r>
              <a:rPr lang="es-MX" dirty="0" smtClean="0"/>
              <a:t>Lesión severa con signos de lesión del nervio craneal inferior  o dolor y sensibilidad en la región suboccipital</a:t>
            </a:r>
            <a:endParaRPr lang="es-MX" dirty="0"/>
          </a:p>
        </p:txBody>
      </p:sp>
      <p:sp>
        <p:nvSpPr>
          <p:cNvPr id="4" name="TextBox 3"/>
          <p:cNvSpPr txBox="1"/>
          <p:nvPr/>
        </p:nvSpPr>
        <p:spPr>
          <a:xfrm>
            <a:off x="107504" y="6309320"/>
            <a:ext cx="7992888" cy="584775"/>
          </a:xfrm>
          <a:prstGeom prst="rect">
            <a:avLst/>
          </a:prstGeom>
          <a:noFill/>
        </p:spPr>
        <p:txBody>
          <a:bodyPr wrap="square" rtlCol="0">
            <a:spAutoFit/>
          </a:bodyPr>
          <a:lstStyle/>
          <a:p>
            <a:r>
              <a:rPr lang="es-MX" sz="1200" b="1" dirty="0" smtClean="0">
                <a:solidFill>
                  <a:srgbClr val="002060"/>
                </a:solidFill>
              </a:rPr>
              <a:t>CT = tomografía computarizada</a:t>
            </a:r>
          </a:p>
          <a:p>
            <a:r>
              <a:rPr lang="es-MX" sz="1000" dirty="0" smtClean="0">
                <a:solidFill>
                  <a:srgbClr val="002060"/>
                </a:solidFill>
              </a:rPr>
              <a:t>Australian Acute Musculoskeletal Pain Guidelines Group. </a:t>
            </a:r>
            <a:r>
              <a:rPr lang="es-MX" sz="1000" i="1" dirty="0" smtClean="0">
                <a:solidFill>
                  <a:srgbClr val="002060"/>
                </a:solidFill>
              </a:rPr>
              <a:t>Evidence-Based Management of Acute Musculoskeletal Pain. A Guide for Clinicians. </a:t>
            </a:r>
            <a:br>
              <a:rPr lang="es-MX" sz="1000" i="1" dirty="0" smtClean="0">
                <a:solidFill>
                  <a:srgbClr val="002060"/>
                </a:solidFill>
              </a:rPr>
            </a:br>
            <a:r>
              <a:rPr lang="es-MX" sz="1000" dirty="0" smtClean="0">
                <a:solidFill>
                  <a:srgbClr val="002060"/>
                </a:solidFill>
              </a:rPr>
              <a:t>Australian Academic Press Pty. Lts; Bowen Hills, QLD: 2004.</a:t>
            </a:r>
            <a:endParaRPr lang="es-MX" sz="1000" dirty="0">
              <a:solidFill>
                <a:srgbClr val="002060"/>
              </a:solidFill>
            </a:endParaRPr>
          </a:p>
        </p:txBody>
      </p:sp>
    </p:spTree>
    <p:extLst>
      <p:ext uri="{BB962C8B-B14F-4D97-AF65-F5344CB8AC3E}">
        <p14:creationId xmlns:p14="http://schemas.microsoft.com/office/powerpoint/2010/main" val="3547694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Investigaciones de las posibles causas serias de dolor agudo de hombro o rodilla</a:t>
            </a:r>
            <a:endParaRPr lang="es-MX"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0630349"/>
              </p:ext>
            </p:extLst>
          </p:nvPr>
        </p:nvGraphicFramePr>
        <p:xfrm>
          <a:off x="251520" y="1504295"/>
          <a:ext cx="8640960" cy="4495800"/>
        </p:xfrm>
        <a:graphic>
          <a:graphicData uri="http://schemas.openxmlformats.org/drawingml/2006/table">
            <a:tbl>
              <a:tblPr firstRow="1" bandRow="1">
                <a:tableStyleId>{5C22544A-7EE6-4342-B048-85BDC9FD1C3A}</a:tableStyleId>
              </a:tblPr>
              <a:tblGrid>
                <a:gridCol w="1733535"/>
                <a:gridCol w="1329205"/>
                <a:gridCol w="616562"/>
                <a:gridCol w="590106"/>
                <a:gridCol w="598816"/>
                <a:gridCol w="685929"/>
                <a:gridCol w="634306"/>
                <a:gridCol w="1717790"/>
                <a:gridCol w="734711"/>
              </a:tblGrid>
              <a:tr h="370840">
                <a:tc>
                  <a:txBody>
                    <a:bodyPr/>
                    <a:lstStyle/>
                    <a:p>
                      <a:r>
                        <a:rPr lang="es-MX" sz="1600" noProof="0" dirty="0" smtClean="0"/>
                        <a:t>Condición presuntiva</a:t>
                      </a:r>
                      <a:endParaRPr lang="es-MX" sz="1600" noProof="0" dirty="0"/>
                    </a:p>
                  </a:txBody>
                  <a:tcPr/>
                </a:tc>
                <a:tc>
                  <a:txBody>
                    <a:bodyPr/>
                    <a:lstStyle/>
                    <a:p>
                      <a:pPr algn="ctr"/>
                      <a:r>
                        <a:rPr lang="es-MX" sz="1600" noProof="0" dirty="0" smtClean="0"/>
                        <a:t>Aspiración/ </a:t>
                      </a:r>
                      <a:br>
                        <a:rPr lang="es-MX" sz="1600" noProof="0" dirty="0" smtClean="0"/>
                      </a:br>
                      <a:r>
                        <a:rPr lang="es-MX" sz="1600" noProof="0" dirty="0" smtClean="0"/>
                        <a:t>microscopía</a:t>
                      </a:r>
                      <a:endParaRPr lang="es-MX" sz="1600" noProof="0" dirty="0"/>
                    </a:p>
                  </a:txBody>
                  <a:tcPr/>
                </a:tc>
                <a:tc>
                  <a:txBody>
                    <a:bodyPr/>
                    <a:lstStyle/>
                    <a:p>
                      <a:pPr algn="ctr"/>
                      <a:r>
                        <a:rPr lang="es-MX" sz="1600" noProof="0" dirty="0" smtClean="0"/>
                        <a:t>CRP</a:t>
                      </a:r>
                      <a:endParaRPr lang="es-MX" sz="1600" noProof="0" dirty="0"/>
                    </a:p>
                  </a:txBody>
                  <a:tcPr/>
                </a:tc>
                <a:tc>
                  <a:txBody>
                    <a:bodyPr/>
                    <a:lstStyle/>
                    <a:p>
                      <a:pPr algn="ctr"/>
                      <a:r>
                        <a:rPr lang="es-MX" sz="1600" noProof="0" dirty="0" smtClean="0"/>
                        <a:t>ESR</a:t>
                      </a:r>
                      <a:endParaRPr lang="es-MX" sz="1600" noProof="0" dirty="0"/>
                    </a:p>
                  </a:txBody>
                  <a:tcPr/>
                </a:tc>
                <a:tc>
                  <a:txBody>
                    <a:bodyPr/>
                    <a:lstStyle/>
                    <a:p>
                      <a:pPr algn="ctr"/>
                      <a:r>
                        <a:rPr lang="es-MX" sz="1600" noProof="0" dirty="0" smtClean="0"/>
                        <a:t>FBC</a:t>
                      </a:r>
                      <a:endParaRPr lang="es-MX" sz="1600" noProof="0" dirty="0"/>
                    </a:p>
                  </a:txBody>
                  <a:tcPr/>
                </a:tc>
                <a:tc>
                  <a:txBody>
                    <a:bodyPr/>
                    <a:lstStyle/>
                    <a:p>
                      <a:pPr algn="ctr"/>
                      <a:r>
                        <a:rPr lang="es-MX" sz="1600" noProof="0" dirty="0" smtClean="0"/>
                        <a:t>IEPG</a:t>
                      </a:r>
                      <a:endParaRPr lang="es-MX" sz="1600" noProof="0" dirty="0"/>
                    </a:p>
                  </a:txBody>
                  <a:tcPr/>
                </a:tc>
                <a:tc>
                  <a:txBody>
                    <a:bodyPr/>
                    <a:lstStyle/>
                    <a:p>
                      <a:pPr algn="ctr"/>
                      <a:r>
                        <a:rPr lang="es-MX" sz="1600" noProof="0" dirty="0" smtClean="0"/>
                        <a:t>MRI</a:t>
                      </a:r>
                      <a:endParaRPr lang="es-MX" sz="1600" noProof="0" dirty="0"/>
                    </a:p>
                  </a:txBody>
                  <a:tcPr/>
                </a:tc>
                <a:tc>
                  <a:txBody>
                    <a:bodyPr/>
                    <a:lstStyle/>
                    <a:p>
                      <a:pPr algn="ctr"/>
                      <a:r>
                        <a:rPr lang="es-MX" sz="1600" noProof="0" dirty="0" smtClean="0"/>
                        <a:t>Electroforesis</a:t>
                      </a:r>
                      <a:r>
                        <a:rPr lang="es-MX" sz="1600" baseline="0" noProof="0" dirty="0" smtClean="0"/>
                        <a:t> de proteínas séricas</a:t>
                      </a:r>
                      <a:endParaRPr lang="es-MX" sz="1600" noProof="0" dirty="0"/>
                    </a:p>
                  </a:txBody>
                  <a:tcPr/>
                </a:tc>
                <a:tc>
                  <a:txBody>
                    <a:bodyPr/>
                    <a:lstStyle/>
                    <a:p>
                      <a:pPr algn="ctr"/>
                      <a:r>
                        <a:rPr lang="es-MX" sz="1600" noProof="0" dirty="0" smtClean="0"/>
                        <a:t>Radio-grafía</a:t>
                      </a:r>
                      <a:endParaRPr lang="es-MX" sz="1600" noProof="0" dirty="0"/>
                    </a:p>
                  </a:txBody>
                  <a:tcPr/>
                </a:tc>
              </a:tr>
              <a:tr h="370840">
                <a:tc>
                  <a:txBody>
                    <a:bodyPr/>
                    <a:lstStyle/>
                    <a:p>
                      <a:r>
                        <a:rPr lang="es-MX" sz="1600" noProof="0" dirty="0" smtClean="0">
                          <a:solidFill>
                            <a:srgbClr val="002060"/>
                          </a:solidFill>
                        </a:rPr>
                        <a:t>Fractura</a:t>
                      </a:r>
                      <a:endParaRPr lang="es-MX" sz="1600" noProof="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r>
                        <a:rPr lang="en-CA" sz="1600" dirty="0" smtClean="0">
                          <a:solidFill>
                            <a:srgbClr val="002060"/>
                          </a:solidFill>
                        </a:rPr>
                        <a:t>X</a:t>
                      </a:r>
                      <a:endParaRPr lang="en-CA" sz="1600" dirty="0">
                        <a:solidFill>
                          <a:srgbClr val="002060"/>
                        </a:solidFill>
                      </a:endParaRPr>
                    </a:p>
                  </a:txBody>
                  <a:tcPr>
                    <a:solidFill>
                      <a:schemeClr val="accent1">
                        <a:lumMod val="40000"/>
                        <a:lumOff val="60000"/>
                      </a:schemeClr>
                    </a:solidFill>
                  </a:tcPr>
                </a:tc>
              </a:tr>
              <a:tr h="370840">
                <a:tc gridSpan="9">
                  <a:txBody>
                    <a:bodyPr/>
                    <a:lstStyle/>
                    <a:p>
                      <a:pPr algn="l"/>
                      <a:r>
                        <a:rPr lang="es-MX" sz="1600" noProof="0" dirty="0" smtClean="0">
                          <a:solidFill>
                            <a:srgbClr val="002060"/>
                          </a:solidFill>
                        </a:rPr>
                        <a:t>Infección   </a:t>
                      </a:r>
                      <a:endParaRPr lang="es-MX" sz="1600" noProof="0" dirty="0">
                        <a:solidFill>
                          <a:srgbClr val="002060"/>
                        </a:solidFill>
                      </a:endParaRPr>
                    </a:p>
                  </a:txBody>
                  <a:tcPr>
                    <a:solidFill>
                      <a:schemeClr val="accent1">
                        <a:lumMod val="20000"/>
                        <a:lumOff val="80000"/>
                      </a:schemeClr>
                    </a:solidFill>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r h="370840">
                <a:tc>
                  <a:txBody>
                    <a:bodyPr/>
                    <a:lstStyle/>
                    <a:p>
                      <a:r>
                        <a:rPr lang="es-MX" sz="1600" noProof="0" dirty="0" smtClean="0">
                          <a:solidFill>
                            <a:srgbClr val="002060"/>
                          </a:solidFill>
                        </a:rPr>
                        <a:t>    Todos los casos</a:t>
                      </a:r>
                      <a:endParaRPr lang="es-MX" sz="1600" noProof="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r>
                        <a:rPr lang="en-CA" sz="1600" dirty="0" smtClean="0">
                          <a:solidFill>
                            <a:srgbClr val="002060"/>
                          </a:solidFill>
                        </a:rPr>
                        <a:t>X</a:t>
                      </a:r>
                      <a:endParaRPr lang="en-CA" sz="1600" dirty="0">
                        <a:solidFill>
                          <a:srgbClr val="002060"/>
                        </a:solidFill>
                      </a:endParaRPr>
                    </a:p>
                  </a:txBody>
                  <a:tcPr>
                    <a:solidFill>
                      <a:schemeClr val="accent1">
                        <a:lumMod val="20000"/>
                        <a:lumOff val="80000"/>
                      </a:schemeClr>
                    </a:solidFill>
                  </a:tcPr>
                </a:tc>
                <a:tc>
                  <a:txBody>
                    <a:bodyPr/>
                    <a:lstStyle/>
                    <a:p>
                      <a:pPr algn="ctr"/>
                      <a:r>
                        <a:rPr lang="en-CA" sz="1600" dirty="0" smtClean="0">
                          <a:solidFill>
                            <a:srgbClr val="002060"/>
                          </a:solidFill>
                        </a:rPr>
                        <a:t>X</a:t>
                      </a:r>
                      <a:endParaRPr lang="en-CA" sz="1600" dirty="0">
                        <a:solidFill>
                          <a:srgbClr val="002060"/>
                        </a:solidFill>
                      </a:endParaRPr>
                    </a:p>
                  </a:txBody>
                  <a:tcPr>
                    <a:solidFill>
                      <a:schemeClr val="accent1">
                        <a:lumMod val="20000"/>
                        <a:lumOff val="80000"/>
                      </a:schemeClr>
                    </a:solidFill>
                  </a:tcPr>
                </a:tc>
                <a:tc>
                  <a:txBody>
                    <a:bodyPr/>
                    <a:lstStyle/>
                    <a:p>
                      <a:pPr algn="ctr"/>
                      <a:r>
                        <a:rPr lang="en-CA" sz="1600" dirty="0" smtClean="0">
                          <a:solidFill>
                            <a:srgbClr val="002060"/>
                          </a:solidFill>
                        </a:rPr>
                        <a:t>X</a:t>
                      </a: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r>
              <a:tr h="370840">
                <a:tc>
                  <a:txBody>
                    <a:bodyPr/>
                    <a:lstStyle/>
                    <a:p>
                      <a:r>
                        <a:rPr lang="es-MX" sz="1600" noProof="0" dirty="0" smtClean="0">
                          <a:solidFill>
                            <a:srgbClr val="002060"/>
                          </a:solidFill>
                        </a:rPr>
                        <a:t>    Osteomielitis</a:t>
                      </a:r>
                      <a:endParaRPr lang="es-MX" sz="1600" noProof="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r>
                        <a:rPr lang="en-CA" sz="1600" dirty="0" smtClean="0">
                          <a:solidFill>
                            <a:srgbClr val="002060"/>
                          </a:solidFill>
                        </a:rPr>
                        <a:t>X</a:t>
                      </a: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r>
              <a:tr h="370840">
                <a:tc>
                  <a:txBody>
                    <a:bodyPr/>
                    <a:lstStyle/>
                    <a:p>
                      <a:r>
                        <a:rPr lang="es-MX" sz="1600" noProof="0" dirty="0" smtClean="0">
                          <a:solidFill>
                            <a:srgbClr val="002060"/>
                          </a:solidFill>
                        </a:rPr>
                        <a:t>    Articulación</a:t>
                      </a:r>
                      <a:endParaRPr lang="es-MX" sz="1600" noProof="0" dirty="0">
                        <a:solidFill>
                          <a:srgbClr val="002060"/>
                        </a:solidFill>
                      </a:endParaRPr>
                    </a:p>
                  </a:txBody>
                  <a:tcPr>
                    <a:solidFill>
                      <a:schemeClr val="accent1">
                        <a:lumMod val="20000"/>
                        <a:lumOff val="80000"/>
                      </a:schemeClr>
                    </a:solidFill>
                  </a:tcPr>
                </a:tc>
                <a:tc>
                  <a:txBody>
                    <a:bodyPr/>
                    <a:lstStyle/>
                    <a:p>
                      <a:pPr algn="ctr"/>
                      <a:r>
                        <a:rPr lang="en-CA" sz="1600" dirty="0" smtClean="0">
                          <a:solidFill>
                            <a:srgbClr val="002060"/>
                          </a:solidFill>
                        </a:rPr>
                        <a:t>X</a:t>
                      </a: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r>
              <a:tr h="370840">
                <a:tc gridSpan="9">
                  <a:txBody>
                    <a:bodyPr/>
                    <a:lstStyle/>
                    <a:p>
                      <a:pPr algn="l"/>
                      <a:r>
                        <a:rPr lang="es-MX" sz="1600" noProof="0" dirty="0" smtClean="0">
                          <a:solidFill>
                            <a:srgbClr val="002060"/>
                          </a:solidFill>
                        </a:rPr>
                        <a:t>Tumor</a:t>
                      </a:r>
                      <a:endParaRPr lang="es-MX" sz="1600" noProof="0" dirty="0">
                        <a:solidFill>
                          <a:srgbClr val="002060"/>
                        </a:solidFill>
                      </a:endParaRPr>
                    </a:p>
                  </a:txBody>
                  <a:tcPr>
                    <a:solidFill>
                      <a:schemeClr val="accent1">
                        <a:lumMod val="40000"/>
                        <a:lumOff val="60000"/>
                      </a:schemeClr>
                    </a:solidFill>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r h="370840">
                <a:tc>
                  <a:txBody>
                    <a:bodyPr/>
                    <a:lstStyle/>
                    <a:p>
                      <a:r>
                        <a:rPr lang="es-MX" sz="1600" noProof="0" dirty="0" smtClean="0">
                          <a:solidFill>
                            <a:srgbClr val="002060"/>
                          </a:solidFill>
                        </a:rPr>
                        <a:t>   Todos los casos</a:t>
                      </a:r>
                      <a:endParaRPr lang="es-MX" sz="1600" noProof="0" dirty="0">
                        <a:solidFill>
                          <a:srgbClr val="002060"/>
                        </a:solidFill>
                      </a:endParaRPr>
                    </a:p>
                  </a:txBody>
                  <a:tcPr anchor="ct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r>
                        <a:rPr lang="es-MX" sz="1600" noProof="0" dirty="0" smtClean="0">
                          <a:solidFill>
                            <a:srgbClr val="002060"/>
                          </a:solidFill>
                        </a:rPr>
                        <a:t>1o. </a:t>
                      </a:r>
                      <a:br>
                        <a:rPr lang="es-MX" sz="1600" noProof="0" dirty="0" smtClean="0">
                          <a:solidFill>
                            <a:srgbClr val="002060"/>
                          </a:solidFill>
                        </a:rPr>
                      </a:br>
                      <a:r>
                        <a:rPr lang="es-MX" sz="1600" noProof="0" dirty="0" smtClean="0">
                          <a:solidFill>
                            <a:srgbClr val="002060"/>
                          </a:solidFill>
                        </a:rPr>
                        <a:t>línea</a:t>
                      </a:r>
                      <a:endParaRPr lang="es-MX" sz="1600" noProof="0" dirty="0">
                        <a:solidFill>
                          <a:srgbClr val="002060"/>
                        </a:solidFill>
                      </a:endParaRPr>
                    </a:p>
                  </a:txBody>
                  <a:tcPr>
                    <a:solidFill>
                      <a:schemeClr val="accent1">
                        <a:lumMod val="40000"/>
                        <a:lumOff val="60000"/>
                      </a:schemeClr>
                    </a:solidFill>
                  </a:tcPr>
                </a:tc>
                <a:tc>
                  <a:txBody>
                    <a:bodyPr/>
                    <a:lstStyle/>
                    <a:p>
                      <a:pPr algn="ctr"/>
                      <a:r>
                        <a:rPr lang="es-MX" sz="1600" noProof="0" dirty="0" smtClean="0">
                          <a:solidFill>
                            <a:srgbClr val="002060"/>
                          </a:solidFill>
                        </a:rPr>
                        <a:t>1o. </a:t>
                      </a:r>
                      <a:br>
                        <a:rPr lang="es-MX" sz="1600" noProof="0" dirty="0" smtClean="0">
                          <a:solidFill>
                            <a:srgbClr val="002060"/>
                          </a:solidFill>
                        </a:rPr>
                      </a:br>
                      <a:r>
                        <a:rPr lang="es-MX" sz="1600" noProof="0" dirty="0" smtClean="0">
                          <a:solidFill>
                            <a:srgbClr val="002060"/>
                          </a:solidFill>
                        </a:rPr>
                        <a:t>línea</a:t>
                      </a:r>
                      <a:endParaRPr lang="es-MX" sz="1600" noProof="0" dirty="0">
                        <a:solidFill>
                          <a:srgbClr val="002060"/>
                        </a:solidFill>
                      </a:endParaRPr>
                    </a:p>
                  </a:txBody>
                  <a:tcPr>
                    <a:solidFill>
                      <a:schemeClr val="accent1">
                        <a:lumMod val="40000"/>
                        <a:lumOff val="60000"/>
                      </a:schemeClr>
                    </a:solidFill>
                  </a:tcPr>
                </a:tc>
                <a:tc>
                  <a:txBody>
                    <a:bodyPr/>
                    <a:lstStyle/>
                    <a:p>
                      <a:pPr algn="ctr"/>
                      <a:endParaRPr lang="es-MX" sz="1600" noProof="0" dirty="0">
                        <a:solidFill>
                          <a:srgbClr val="002060"/>
                        </a:solidFill>
                      </a:endParaRPr>
                    </a:p>
                  </a:txBody>
                  <a:tcPr>
                    <a:solidFill>
                      <a:schemeClr val="accent1">
                        <a:lumMod val="40000"/>
                        <a:lumOff val="60000"/>
                      </a:schemeClr>
                    </a:solidFill>
                  </a:tcPr>
                </a:tc>
                <a:tc>
                  <a:txBody>
                    <a:bodyPr/>
                    <a:lstStyle/>
                    <a:p>
                      <a:pPr algn="ctr"/>
                      <a:r>
                        <a:rPr lang="es-MX" sz="1600" noProof="0" dirty="0" smtClean="0">
                          <a:solidFill>
                            <a:srgbClr val="002060"/>
                          </a:solidFill>
                        </a:rPr>
                        <a:t>2o. línea</a:t>
                      </a:r>
                      <a:endParaRPr lang="es-MX" sz="1600" noProof="0" dirty="0">
                        <a:solidFill>
                          <a:srgbClr val="002060"/>
                        </a:solidFill>
                      </a:endParaRPr>
                    </a:p>
                  </a:txBody>
                  <a:tcPr>
                    <a:solidFill>
                      <a:schemeClr val="accent1">
                        <a:lumMod val="40000"/>
                        <a:lumOff val="60000"/>
                      </a:schemeClr>
                    </a:solidFill>
                  </a:tcPr>
                </a:tc>
                <a:tc>
                  <a:txBody>
                    <a:bodyPr/>
                    <a:lstStyle/>
                    <a:p>
                      <a:pPr algn="ctr"/>
                      <a:endParaRPr lang="es-MX" sz="1600" noProof="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r>
              <a:tr h="370840">
                <a:tc>
                  <a:txBody>
                    <a:bodyPr/>
                    <a:lstStyle/>
                    <a:p>
                      <a:r>
                        <a:rPr lang="es-MX" sz="1600" noProof="0" dirty="0" smtClean="0">
                          <a:solidFill>
                            <a:srgbClr val="002060"/>
                          </a:solidFill>
                        </a:rPr>
                        <a:t>    Mieloma</a:t>
                      </a:r>
                      <a:endParaRPr lang="es-MX" sz="1600" noProof="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s-MX" sz="1600" noProof="0" dirty="0">
                        <a:solidFill>
                          <a:srgbClr val="002060"/>
                        </a:solidFill>
                      </a:endParaRPr>
                    </a:p>
                  </a:txBody>
                  <a:tcPr>
                    <a:solidFill>
                      <a:schemeClr val="accent1">
                        <a:lumMod val="40000"/>
                        <a:lumOff val="60000"/>
                      </a:schemeClr>
                    </a:solidFill>
                  </a:tcPr>
                </a:tc>
                <a:tc>
                  <a:txBody>
                    <a:bodyPr/>
                    <a:lstStyle/>
                    <a:p>
                      <a:pPr algn="ctr"/>
                      <a:endParaRPr lang="es-MX" sz="1600" noProof="0" dirty="0">
                        <a:solidFill>
                          <a:srgbClr val="002060"/>
                        </a:solidFill>
                      </a:endParaRPr>
                    </a:p>
                  </a:txBody>
                  <a:tcPr>
                    <a:solidFill>
                      <a:schemeClr val="accent1">
                        <a:lumMod val="40000"/>
                        <a:lumOff val="60000"/>
                      </a:schemeClr>
                    </a:solidFill>
                  </a:tcPr>
                </a:tc>
                <a:tc>
                  <a:txBody>
                    <a:bodyPr/>
                    <a:lstStyle/>
                    <a:p>
                      <a:pPr algn="ctr"/>
                      <a:r>
                        <a:rPr lang="es-MX" sz="1600" noProof="0" dirty="0" smtClean="0">
                          <a:solidFill>
                            <a:srgbClr val="002060"/>
                          </a:solidFill>
                        </a:rPr>
                        <a:t>X</a:t>
                      </a:r>
                      <a:endParaRPr lang="es-MX" sz="1600" noProof="0" dirty="0">
                        <a:solidFill>
                          <a:srgbClr val="002060"/>
                        </a:solidFill>
                      </a:endParaRPr>
                    </a:p>
                  </a:txBody>
                  <a:tcPr>
                    <a:solidFill>
                      <a:schemeClr val="accent1">
                        <a:lumMod val="40000"/>
                        <a:lumOff val="60000"/>
                      </a:schemeClr>
                    </a:solidFill>
                  </a:tcPr>
                </a:tc>
                <a:tc>
                  <a:txBody>
                    <a:bodyPr/>
                    <a:lstStyle/>
                    <a:p>
                      <a:pPr algn="ctr"/>
                      <a:endParaRPr lang="es-MX" sz="1600" noProof="0" dirty="0">
                        <a:solidFill>
                          <a:srgbClr val="002060"/>
                        </a:solidFill>
                      </a:endParaRPr>
                    </a:p>
                  </a:txBody>
                  <a:tcPr>
                    <a:solidFill>
                      <a:schemeClr val="accent1">
                        <a:lumMod val="40000"/>
                        <a:lumOff val="60000"/>
                      </a:schemeClr>
                    </a:solidFill>
                  </a:tcPr>
                </a:tc>
                <a:tc>
                  <a:txBody>
                    <a:bodyPr/>
                    <a:lstStyle/>
                    <a:p>
                      <a:pPr algn="ctr"/>
                      <a:r>
                        <a:rPr lang="es-MX" sz="1600" noProof="0" dirty="0" smtClean="0">
                          <a:solidFill>
                            <a:srgbClr val="002060"/>
                          </a:solidFill>
                        </a:rPr>
                        <a:t>X</a:t>
                      </a:r>
                      <a:endParaRPr lang="es-MX" sz="1600" noProof="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r>
              <a:tr h="370840">
                <a:tc>
                  <a:txBody>
                    <a:bodyPr/>
                    <a:lstStyle/>
                    <a:p>
                      <a:r>
                        <a:rPr lang="es-MX" sz="1600" noProof="0" dirty="0" smtClean="0">
                          <a:solidFill>
                            <a:srgbClr val="002060"/>
                          </a:solidFill>
                        </a:rPr>
                        <a:t>Artritis</a:t>
                      </a:r>
                      <a:r>
                        <a:rPr lang="es-MX" sz="1600" baseline="0" noProof="0" dirty="0" smtClean="0">
                          <a:solidFill>
                            <a:srgbClr val="002060"/>
                          </a:solidFill>
                        </a:rPr>
                        <a:t> cristalina</a:t>
                      </a:r>
                      <a:endParaRPr lang="es-MX" sz="1600" noProof="0" dirty="0">
                        <a:solidFill>
                          <a:srgbClr val="002060"/>
                        </a:solidFill>
                      </a:endParaRPr>
                    </a:p>
                  </a:txBody>
                  <a:tcPr>
                    <a:solidFill>
                      <a:schemeClr val="accent1">
                        <a:lumMod val="20000"/>
                        <a:lumOff val="80000"/>
                      </a:schemeClr>
                    </a:solidFill>
                  </a:tcPr>
                </a:tc>
                <a:tc>
                  <a:txBody>
                    <a:bodyPr/>
                    <a:lstStyle/>
                    <a:p>
                      <a:pPr algn="ctr"/>
                      <a:r>
                        <a:rPr lang="en-CA" sz="1600" dirty="0" smtClean="0">
                          <a:solidFill>
                            <a:srgbClr val="002060"/>
                          </a:solidFill>
                        </a:rPr>
                        <a:t>X</a:t>
                      </a: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c>
                  <a:txBody>
                    <a:bodyPr/>
                    <a:lstStyle/>
                    <a:p>
                      <a:pPr algn="ctr"/>
                      <a:endParaRPr lang="en-CA" sz="1600" dirty="0">
                        <a:solidFill>
                          <a:srgbClr val="002060"/>
                        </a:solidFill>
                      </a:endParaRPr>
                    </a:p>
                  </a:txBody>
                  <a:tcPr>
                    <a:solidFill>
                      <a:schemeClr val="accent1">
                        <a:lumMod val="20000"/>
                        <a:lumOff val="80000"/>
                      </a:schemeClr>
                    </a:solidFill>
                  </a:tcPr>
                </a:tc>
              </a:tr>
              <a:tr h="370840">
                <a:tc>
                  <a:txBody>
                    <a:bodyPr/>
                    <a:lstStyle/>
                    <a:p>
                      <a:r>
                        <a:rPr lang="es-MX" sz="1600" noProof="0" dirty="0" smtClean="0">
                          <a:solidFill>
                            <a:srgbClr val="002060"/>
                          </a:solidFill>
                        </a:rPr>
                        <a:t>Osteonecrosis</a:t>
                      </a:r>
                      <a:endParaRPr lang="es-MX" sz="1600" noProof="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r>
                        <a:rPr lang="en-CA" sz="1600" dirty="0" smtClean="0">
                          <a:solidFill>
                            <a:srgbClr val="002060"/>
                          </a:solidFill>
                        </a:rPr>
                        <a:t>X</a:t>
                      </a: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c>
                  <a:txBody>
                    <a:bodyPr/>
                    <a:lstStyle/>
                    <a:p>
                      <a:pPr algn="ctr"/>
                      <a:endParaRPr lang="en-CA" sz="1600" dirty="0">
                        <a:solidFill>
                          <a:srgbClr val="002060"/>
                        </a:solidFill>
                      </a:endParaRPr>
                    </a:p>
                  </a:txBody>
                  <a:tcPr>
                    <a:solidFill>
                      <a:schemeClr val="accent1">
                        <a:lumMod val="40000"/>
                        <a:lumOff val="60000"/>
                      </a:schemeClr>
                    </a:solidFill>
                  </a:tcPr>
                </a:tc>
              </a:tr>
            </a:tbl>
          </a:graphicData>
        </a:graphic>
      </p:graphicFrame>
      <p:sp>
        <p:nvSpPr>
          <p:cNvPr id="6" name="TextBox 5"/>
          <p:cNvSpPr txBox="1"/>
          <p:nvPr/>
        </p:nvSpPr>
        <p:spPr>
          <a:xfrm>
            <a:off x="175174" y="6093296"/>
            <a:ext cx="8717305" cy="707886"/>
          </a:xfrm>
          <a:prstGeom prst="rect">
            <a:avLst/>
          </a:prstGeom>
          <a:noFill/>
        </p:spPr>
        <p:txBody>
          <a:bodyPr wrap="square" rtlCol="0">
            <a:spAutoFit/>
          </a:bodyPr>
          <a:lstStyle/>
          <a:p>
            <a:r>
              <a:rPr lang="en-CA" sz="1100" b="1" dirty="0" smtClean="0">
                <a:solidFill>
                  <a:srgbClr val="002060"/>
                </a:solidFill>
              </a:rPr>
              <a:t>CRP = </a:t>
            </a:r>
            <a:r>
              <a:rPr lang="es-MX" sz="1100" b="1" dirty="0" smtClean="0">
                <a:solidFill>
                  <a:srgbClr val="002060"/>
                </a:solidFill>
              </a:rPr>
              <a:t>proteína  C reactiva; ESR = tasa de eritrosedimentación; FBC = conteo sanguíneo completo; </a:t>
            </a:r>
            <a:br>
              <a:rPr lang="es-MX" sz="1100" b="1" dirty="0" smtClean="0">
                <a:solidFill>
                  <a:srgbClr val="002060"/>
                </a:solidFill>
              </a:rPr>
            </a:br>
            <a:r>
              <a:rPr lang="es-MX" sz="1100" b="1" dirty="0" smtClean="0">
                <a:solidFill>
                  <a:srgbClr val="002060"/>
                </a:solidFill>
              </a:rPr>
              <a:t>IEPG = inmunoelectroforetograma; MRI = imagen de resonancia magnética</a:t>
            </a:r>
          </a:p>
          <a:p>
            <a:r>
              <a:rPr lang="en-CA" sz="900" dirty="0" smtClean="0">
                <a:solidFill>
                  <a:srgbClr val="002060"/>
                </a:solidFill>
              </a:rPr>
              <a:t>Australian </a:t>
            </a:r>
            <a:r>
              <a:rPr lang="en-CA" sz="900" dirty="0">
                <a:solidFill>
                  <a:srgbClr val="002060"/>
                </a:solidFill>
              </a:rPr>
              <a:t>Acute Musculoskeletal Pain Guidelines Group. </a:t>
            </a:r>
            <a:r>
              <a:rPr lang="en-CA" sz="900" i="1" dirty="0">
                <a:solidFill>
                  <a:srgbClr val="002060"/>
                </a:solidFill>
              </a:rPr>
              <a:t>Evidence-Based Management of Acute Musculoskeletal Pain. A Guide for Clinicians. </a:t>
            </a:r>
            <a:r>
              <a:rPr lang="en-CA" sz="900" i="1" dirty="0" smtClean="0">
                <a:solidFill>
                  <a:srgbClr val="002060"/>
                </a:solidFill>
              </a:rPr>
              <a:t/>
            </a:r>
            <a:br>
              <a:rPr lang="en-CA" sz="900" i="1" dirty="0" smtClean="0">
                <a:solidFill>
                  <a:srgbClr val="002060"/>
                </a:solidFill>
              </a:rPr>
            </a:br>
            <a:r>
              <a:rPr lang="en-CA" sz="900" dirty="0" smtClean="0">
                <a:solidFill>
                  <a:srgbClr val="002060"/>
                </a:solidFill>
              </a:rPr>
              <a:t>Australian </a:t>
            </a:r>
            <a:r>
              <a:rPr lang="en-CA" sz="900" dirty="0">
                <a:solidFill>
                  <a:srgbClr val="002060"/>
                </a:solidFill>
              </a:rPr>
              <a:t>Academic Press Pty. Lts; Bowen Hills, QLD: </a:t>
            </a:r>
            <a:r>
              <a:rPr lang="en-CA" sz="900" dirty="0" smtClean="0">
                <a:solidFill>
                  <a:srgbClr val="002060"/>
                </a:solidFill>
              </a:rPr>
              <a:t>2004.</a:t>
            </a:r>
            <a:endParaRPr lang="en-CA" sz="900" dirty="0">
              <a:solidFill>
                <a:srgbClr val="002060"/>
              </a:solidFill>
            </a:endParaRPr>
          </a:p>
        </p:txBody>
      </p:sp>
    </p:spTree>
    <p:extLst>
      <p:ext uri="{BB962C8B-B14F-4D97-AF65-F5344CB8AC3E}">
        <p14:creationId xmlns:p14="http://schemas.microsoft.com/office/powerpoint/2010/main" val="764874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Dolor de rodilla: cuándo realizar una radiografía</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1670783"/>
              </p:ext>
            </p:extLst>
          </p:nvPr>
        </p:nvGraphicFramePr>
        <p:xfrm>
          <a:off x="323528" y="1600200"/>
          <a:ext cx="8568952" cy="4526280"/>
        </p:xfrm>
        <a:graphic>
          <a:graphicData uri="http://schemas.openxmlformats.org/drawingml/2006/table">
            <a:tbl>
              <a:tblPr firstRow="1" bandRow="1">
                <a:tableStyleId>{5C22544A-7EE6-4342-B048-85BDC9FD1C3A}</a:tableStyleId>
              </a:tblPr>
              <a:tblGrid>
                <a:gridCol w="1398944"/>
                <a:gridCol w="1767088"/>
                <a:gridCol w="2967322"/>
                <a:gridCol w="2435598"/>
              </a:tblGrid>
              <a:tr h="370840">
                <a:tc>
                  <a:txBody>
                    <a:bodyPr/>
                    <a:lstStyle/>
                    <a:p>
                      <a:endParaRPr lang="en-CA" dirty="0"/>
                    </a:p>
                  </a:txBody>
                  <a:tcPr/>
                </a:tc>
                <a:tc>
                  <a:txBody>
                    <a:bodyPr/>
                    <a:lstStyle/>
                    <a:p>
                      <a:pPr algn="ctr"/>
                      <a:r>
                        <a:rPr lang="en-CA" dirty="0" smtClean="0"/>
                        <a:t>Bauer</a:t>
                      </a:r>
                      <a:endParaRPr lang="en-CA" dirty="0"/>
                    </a:p>
                  </a:txBody>
                  <a:tcPr/>
                </a:tc>
                <a:tc>
                  <a:txBody>
                    <a:bodyPr/>
                    <a:lstStyle/>
                    <a:p>
                      <a:pPr algn="ctr"/>
                      <a:r>
                        <a:rPr lang="en-CA" dirty="0" smtClean="0"/>
                        <a:t>Ottawa</a:t>
                      </a:r>
                      <a:endParaRPr lang="en-CA" dirty="0"/>
                    </a:p>
                  </a:txBody>
                  <a:tcPr/>
                </a:tc>
                <a:tc>
                  <a:txBody>
                    <a:bodyPr/>
                    <a:lstStyle/>
                    <a:p>
                      <a:pPr algn="ctr"/>
                      <a:r>
                        <a:rPr lang="en-CA" dirty="0" smtClean="0"/>
                        <a:t>Pittsburgh</a:t>
                      </a:r>
                      <a:endParaRPr lang="en-CA" dirty="0"/>
                    </a:p>
                  </a:txBody>
                  <a:tcPr/>
                </a:tc>
              </a:tr>
              <a:tr h="370840">
                <a:tc>
                  <a:txBody>
                    <a:bodyPr/>
                    <a:lstStyle/>
                    <a:p>
                      <a:r>
                        <a:rPr lang="es-MX" sz="1600" noProof="0" dirty="0" smtClean="0">
                          <a:solidFill>
                            <a:srgbClr val="002060"/>
                          </a:solidFill>
                        </a:rPr>
                        <a:t>Regla</a:t>
                      </a:r>
                      <a:endParaRPr lang="es-MX" sz="1600" noProof="0" dirty="0">
                        <a:solidFill>
                          <a:srgbClr val="002060"/>
                        </a:solidFill>
                      </a:endParaRPr>
                    </a:p>
                  </a:txBody>
                  <a:tcPr>
                    <a:solidFill>
                      <a:schemeClr val="accent1">
                        <a:lumMod val="20000"/>
                        <a:lumOff val="80000"/>
                      </a:schemeClr>
                    </a:solidFill>
                  </a:tcPr>
                </a:tc>
                <a:tc>
                  <a:txBody>
                    <a:bodyPr/>
                    <a:lstStyle/>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Incapacidad para soportar peso</a:t>
                      </a:r>
                    </a:p>
                    <a:p>
                      <a:pPr marL="0" indent="0">
                        <a:buFont typeface="Arial" pitchFamily="34" charset="0"/>
                        <a:buNone/>
                      </a:pPr>
                      <a:r>
                        <a:rPr lang="es-MX" sz="1800" b="0" i="0" u="none" strike="noStrike" kern="1200" baseline="0" noProof="0" dirty="0" smtClean="0">
                          <a:solidFill>
                            <a:srgbClr val="002060"/>
                          </a:solidFill>
                          <a:latin typeface="+mn-lt"/>
                          <a:ea typeface="+mn-ea"/>
                          <a:cs typeface="+mn-cs"/>
                        </a:rPr>
                        <a:t>Y</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Presencia de derrame o equimosis</a:t>
                      </a:r>
                      <a:endParaRPr lang="es-MX" noProof="0" dirty="0">
                        <a:solidFill>
                          <a:srgbClr val="002060"/>
                        </a:solidFill>
                      </a:endParaRPr>
                    </a:p>
                  </a:txBody>
                  <a:tcPr>
                    <a:solidFill>
                      <a:schemeClr val="accent1">
                        <a:lumMod val="20000"/>
                        <a:lumOff val="80000"/>
                      </a:schemeClr>
                    </a:solidFill>
                  </a:tcPr>
                </a:tc>
                <a:tc>
                  <a:txBody>
                    <a:bodyPr/>
                    <a:lstStyle/>
                    <a:p>
                      <a:r>
                        <a:rPr lang="es-MX" noProof="0" dirty="0" smtClean="0">
                          <a:solidFill>
                            <a:srgbClr val="002060"/>
                          </a:solidFill>
                        </a:rPr>
                        <a:t>Cualquier </a:t>
                      </a:r>
                      <a:r>
                        <a:rPr lang="es-MX" baseline="0" noProof="0" dirty="0" smtClean="0">
                          <a:solidFill>
                            <a:srgbClr val="002060"/>
                          </a:solidFill>
                        </a:rPr>
                        <a:t>≥1 </a:t>
                      </a:r>
                      <a:r>
                        <a:rPr lang="es-MX" noProof="0" dirty="0" smtClean="0">
                          <a:solidFill>
                            <a:srgbClr val="002060"/>
                          </a:solidFill>
                        </a:rPr>
                        <a:t>de:</a:t>
                      </a:r>
                    </a:p>
                    <a:p>
                      <a:pPr marL="177800" indent="-177800">
                        <a:buFont typeface="Arial" pitchFamily="34" charset="0"/>
                        <a:buChar char="•"/>
                      </a:pPr>
                      <a:r>
                        <a:rPr lang="es-MX" noProof="0" dirty="0" smtClean="0">
                          <a:solidFill>
                            <a:srgbClr val="002060"/>
                          </a:solidFill>
                        </a:rPr>
                        <a:t>Edad ≥55</a:t>
                      </a:r>
                    </a:p>
                    <a:p>
                      <a:pPr marL="177800" indent="-177800">
                        <a:buFont typeface="Arial" pitchFamily="34" charset="0"/>
                        <a:buChar char="•"/>
                      </a:pPr>
                      <a:r>
                        <a:rPr lang="es-MX" noProof="0" dirty="0" smtClean="0">
                          <a:solidFill>
                            <a:srgbClr val="002060"/>
                          </a:solidFill>
                        </a:rPr>
                        <a:t>Sensibilidad</a:t>
                      </a:r>
                      <a:r>
                        <a:rPr lang="es-MX" baseline="0" noProof="0" dirty="0" smtClean="0">
                          <a:solidFill>
                            <a:srgbClr val="002060"/>
                          </a:solidFill>
                        </a:rPr>
                        <a:t> aislada de rótula</a:t>
                      </a:r>
                      <a:endParaRPr lang="es-MX" noProof="0" dirty="0" smtClean="0">
                        <a:solidFill>
                          <a:srgbClr val="002060"/>
                        </a:solidFill>
                      </a:endParaRPr>
                    </a:p>
                    <a:p>
                      <a:pPr marL="177800" indent="-177800">
                        <a:buFont typeface="Arial" pitchFamily="34" charset="0"/>
                        <a:buChar char="•"/>
                      </a:pPr>
                      <a:r>
                        <a:rPr lang="es-MX" noProof="0" dirty="0" smtClean="0">
                          <a:solidFill>
                            <a:srgbClr val="002060"/>
                          </a:solidFill>
                        </a:rPr>
                        <a:t>Sensibilidad en la cabeza del peroné</a:t>
                      </a:r>
                      <a:endParaRPr lang="es-MX" baseline="0" noProof="0" dirty="0" smtClean="0">
                        <a:solidFill>
                          <a:srgbClr val="002060"/>
                        </a:solidFill>
                      </a:endParaRPr>
                    </a:p>
                    <a:p>
                      <a:pPr marL="177800" indent="-177800">
                        <a:buFont typeface="Arial" pitchFamily="34" charset="0"/>
                        <a:buChar char="•"/>
                      </a:pPr>
                      <a:r>
                        <a:rPr lang="es-MX" baseline="0" noProof="0" dirty="0" smtClean="0">
                          <a:solidFill>
                            <a:srgbClr val="002060"/>
                          </a:solidFill>
                        </a:rPr>
                        <a:t>Incapacidad para flexionar a 90</a:t>
                      </a:r>
                      <a:r>
                        <a:rPr lang="es-MX" baseline="30000" noProof="0" dirty="0" smtClean="0">
                          <a:solidFill>
                            <a:srgbClr val="002060"/>
                          </a:solidFill>
                        </a:rPr>
                        <a:t>o</a:t>
                      </a:r>
                    </a:p>
                    <a:p>
                      <a:pPr marL="177800" indent="-177800">
                        <a:buFont typeface="Arial" pitchFamily="34" charset="0"/>
                        <a:buChar char="•"/>
                      </a:pPr>
                      <a:r>
                        <a:rPr lang="es-MX" baseline="0" noProof="0" dirty="0" smtClean="0">
                          <a:solidFill>
                            <a:srgbClr val="002060"/>
                          </a:solidFill>
                        </a:rPr>
                        <a:t>Incapacidad para soportar peso </a:t>
                      </a:r>
                      <a:endParaRPr lang="es-MX" noProof="0" dirty="0">
                        <a:solidFill>
                          <a:srgbClr val="002060"/>
                        </a:solidFill>
                      </a:endParaRPr>
                    </a:p>
                  </a:txBody>
                  <a:tcPr>
                    <a:solidFill>
                      <a:schemeClr val="accent1">
                        <a:lumMod val="20000"/>
                        <a:lumOff val="80000"/>
                      </a:schemeClr>
                    </a:solidFill>
                  </a:tcPr>
                </a:tc>
                <a:tc>
                  <a:txBody>
                    <a:bodyPr/>
                    <a:lstStyle/>
                    <a:p>
                      <a:pPr marL="177800" indent="-177800">
                        <a:buFont typeface="Arial" pitchFamily="34" charset="0"/>
                        <a:buChar char="•"/>
                      </a:pPr>
                      <a:r>
                        <a:rPr lang="es-MX" noProof="0" dirty="0" smtClean="0">
                          <a:solidFill>
                            <a:srgbClr val="002060"/>
                          </a:solidFill>
                        </a:rPr>
                        <a:t>Antecedentes</a:t>
                      </a:r>
                      <a:r>
                        <a:rPr lang="es-MX" baseline="0" noProof="0" dirty="0" smtClean="0">
                          <a:solidFill>
                            <a:srgbClr val="002060"/>
                          </a:solidFill>
                        </a:rPr>
                        <a:t> de caída o traumatismo</a:t>
                      </a:r>
                    </a:p>
                    <a:p>
                      <a:pPr marL="0" indent="0">
                        <a:buFont typeface="Arial" pitchFamily="34" charset="0"/>
                        <a:buNone/>
                      </a:pPr>
                      <a:r>
                        <a:rPr lang="es-MX" baseline="0" noProof="0" dirty="0" smtClean="0">
                          <a:solidFill>
                            <a:srgbClr val="002060"/>
                          </a:solidFill>
                        </a:rPr>
                        <a:t>Y ≥1 de:</a:t>
                      </a:r>
                      <a:endParaRPr lang="es-MX" noProof="0" dirty="0" smtClean="0">
                        <a:solidFill>
                          <a:srgbClr val="002060"/>
                        </a:solidFill>
                      </a:endParaRPr>
                    </a:p>
                    <a:p>
                      <a:pPr marL="177800" indent="-177800">
                        <a:buFont typeface="Arial" pitchFamily="34" charset="0"/>
                        <a:buChar char="•"/>
                        <a:tabLst/>
                      </a:pPr>
                      <a:r>
                        <a:rPr lang="es-MX" noProof="0" dirty="0" smtClean="0">
                          <a:solidFill>
                            <a:srgbClr val="002060"/>
                          </a:solidFill>
                        </a:rPr>
                        <a:t>Edad &lt;12</a:t>
                      </a:r>
                    </a:p>
                    <a:p>
                      <a:pPr marL="177800" indent="-177800">
                        <a:buFont typeface="Arial" pitchFamily="34" charset="0"/>
                        <a:buChar char="•"/>
                        <a:tabLst/>
                      </a:pPr>
                      <a:r>
                        <a:rPr lang="es-MX" noProof="0" dirty="0" smtClean="0">
                          <a:solidFill>
                            <a:srgbClr val="002060"/>
                          </a:solidFill>
                        </a:rPr>
                        <a:t>Edad &gt;50</a:t>
                      </a:r>
                    </a:p>
                    <a:p>
                      <a:pPr marL="177800" indent="-177800">
                        <a:buFont typeface="Arial" pitchFamily="34" charset="0"/>
                        <a:buChar char="•"/>
                        <a:tabLst/>
                      </a:pPr>
                      <a:r>
                        <a:rPr lang="es-MX" noProof="0" dirty="0" smtClean="0">
                          <a:solidFill>
                            <a:srgbClr val="002060"/>
                          </a:solidFill>
                        </a:rPr>
                        <a:t>No puede caminar 4 pasos soportando peso</a:t>
                      </a:r>
                      <a:endParaRPr lang="es-MX" noProof="0" dirty="0">
                        <a:solidFill>
                          <a:srgbClr val="002060"/>
                        </a:solidFill>
                      </a:endParaRPr>
                    </a:p>
                  </a:txBody>
                  <a:tcPr>
                    <a:solidFill>
                      <a:schemeClr val="accent1">
                        <a:lumMod val="20000"/>
                        <a:lumOff val="80000"/>
                      </a:schemeClr>
                    </a:solidFill>
                  </a:tcPr>
                </a:tc>
              </a:tr>
              <a:tr h="370840">
                <a:tc>
                  <a:txBody>
                    <a:bodyPr/>
                    <a:lstStyle/>
                    <a:p>
                      <a:r>
                        <a:rPr lang="es-MX" sz="1600" noProof="0" dirty="0" smtClean="0">
                          <a:solidFill>
                            <a:srgbClr val="002060"/>
                          </a:solidFill>
                        </a:rPr>
                        <a:t>Sensibilidad</a:t>
                      </a:r>
                      <a:endParaRPr lang="es-MX" sz="1600" noProof="0" dirty="0">
                        <a:solidFill>
                          <a:srgbClr val="002060"/>
                        </a:solidFill>
                      </a:endParaRPr>
                    </a:p>
                  </a:txBody>
                  <a:tcPr>
                    <a:solidFill>
                      <a:schemeClr val="accent1">
                        <a:lumMod val="60000"/>
                        <a:lumOff val="40000"/>
                      </a:schemeClr>
                    </a:solidFill>
                  </a:tcPr>
                </a:tc>
                <a:tc>
                  <a:txBody>
                    <a:bodyPr/>
                    <a:lstStyle/>
                    <a:p>
                      <a:pPr algn="ctr"/>
                      <a:r>
                        <a:rPr lang="es-MX" noProof="0" dirty="0" smtClean="0">
                          <a:solidFill>
                            <a:srgbClr val="002060"/>
                          </a:solidFill>
                        </a:rPr>
                        <a:t>100%</a:t>
                      </a:r>
                      <a:endParaRPr lang="es-MX" noProof="0" dirty="0">
                        <a:solidFill>
                          <a:srgbClr val="002060"/>
                        </a:solidFill>
                      </a:endParaRPr>
                    </a:p>
                  </a:txBody>
                  <a:tcPr>
                    <a:solidFill>
                      <a:schemeClr val="accent1">
                        <a:lumMod val="60000"/>
                        <a:lumOff val="40000"/>
                      </a:schemeClr>
                    </a:solidFill>
                  </a:tcPr>
                </a:tc>
                <a:tc>
                  <a:txBody>
                    <a:bodyPr/>
                    <a:lstStyle/>
                    <a:p>
                      <a:pPr algn="ctr"/>
                      <a:r>
                        <a:rPr lang="es-MX" noProof="0" dirty="0" smtClean="0">
                          <a:solidFill>
                            <a:srgbClr val="002060"/>
                          </a:solidFill>
                        </a:rPr>
                        <a:t>97%</a:t>
                      </a:r>
                      <a:endParaRPr lang="es-MX" noProof="0" dirty="0">
                        <a:solidFill>
                          <a:srgbClr val="002060"/>
                        </a:solidFill>
                      </a:endParaRPr>
                    </a:p>
                  </a:txBody>
                  <a:tcPr>
                    <a:solidFill>
                      <a:schemeClr val="accent1">
                        <a:lumMod val="60000"/>
                        <a:lumOff val="40000"/>
                      </a:schemeClr>
                    </a:solidFill>
                  </a:tcPr>
                </a:tc>
                <a:tc>
                  <a:txBody>
                    <a:bodyPr/>
                    <a:lstStyle/>
                    <a:p>
                      <a:pPr algn="ctr"/>
                      <a:r>
                        <a:rPr lang="es-MX" noProof="0" dirty="0" smtClean="0">
                          <a:solidFill>
                            <a:srgbClr val="002060"/>
                          </a:solidFill>
                        </a:rPr>
                        <a:t>99%</a:t>
                      </a:r>
                      <a:endParaRPr lang="es-MX" noProof="0" dirty="0">
                        <a:solidFill>
                          <a:srgbClr val="002060"/>
                        </a:solidFill>
                      </a:endParaRPr>
                    </a:p>
                  </a:txBody>
                  <a:tcPr>
                    <a:solidFill>
                      <a:schemeClr val="accent1">
                        <a:lumMod val="60000"/>
                        <a:lumOff val="40000"/>
                      </a:schemeClr>
                    </a:solidFill>
                  </a:tcPr>
                </a:tc>
              </a:tr>
              <a:tr h="370840">
                <a:tc>
                  <a:txBody>
                    <a:bodyPr/>
                    <a:lstStyle/>
                    <a:p>
                      <a:r>
                        <a:rPr lang="es-MX" sz="1600" noProof="0" dirty="0" smtClean="0">
                          <a:solidFill>
                            <a:srgbClr val="002060"/>
                          </a:solidFill>
                        </a:rPr>
                        <a:t>Especificidad</a:t>
                      </a:r>
                      <a:endParaRPr lang="es-MX" sz="1600" noProof="0" dirty="0">
                        <a:solidFill>
                          <a:srgbClr val="002060"/>
                        </a:solidFill>
                      </a:endParaRPr>
                    </a:p>
                  </a:txBody>
                  <a:tcPr>
                    <a:solidFill>
                      <a:srgbClr val="C8E2FC"/>
                    </a:solidFill>
                  </a:tcPr>
                </a:tc>
                <a:tc>
                  <a:txBody>
                    <a:bodyPr/>
                    <a:lstStyle/>
                    <a:p>
                      <a:pPr algn="ctr"/>
                      <a:r>
                        <a:rPr lang="es-MX" noProof="0" dirty="0" smtClean="0">
                          <a:solidFill>
                            <a:srgbClr val="002060"/>
                          </a:solidFill>
                        </a:rPr>
                        <a:t>100%</a:t>
                      </a:r>
                      <a:endParaRPr lang="es-MX" noProof="0" dirty="0">
                        <a:solidFill>
                          <a:srgbClr val="002060"/>
                        </a:solidFill>
                      </a:endParaRPr>
                    </a:p>
                  </a:txBody>
                  <a:tcPr>
                    <a:solidFill>
                      <a:srgbClr val="C8E2FC"/>
                    </a:solidFill>
                  </a:tcPr>
                </a:tc>
                <a:tc>
                  <a:txBody>
                    <a:bodyPr/>
                    <a:lstStyle/>
                    <a:p>
                      <a:pPr algn="ctr"/>
                      <a:r>
                        <a:rPr lang="es-MX" noProof="0" dirty="0" smtClean="0">
                          <a:solidFill>
                            <a:srgbClr val="002060"/>
                          </a:solidFill>
                        </a:rPr>
                        <a:t>27%</a:t>
                      </a:r>
                      <a:endParaRPr lang="es-MX" noProof="0" dirty="0">
                        <a:solidFill>
                          <a:srgbClr val="002060"/>
                        </a:solidFill>
                      </a:endParaRPr>
                    </a:p>
                  </a:txBody>
                  <a:tcPr>
                    <a:solidFill>
                      <a:srgbClr val="C8E2FC"/>
                    </a:solidFill>
                  </a:tcPr>
                </a:tc>
                <a:tc>
                  <a:txBody>
                    <a:bodyPr/>
                    <a:lstStyle/>
                    <a:p>
                      <a:pPr algn="ctr"/>
                      <a:r>
                        <a:rPr lang="es-MX" noProof="0" dirty="0" smtClean="0">
                          <a:solidFill>
                            <a:srgbClr val="002060"/>
                          </a:solidFill>
                        </a:rPr>
                        <a:t>60%</a:t>
                      </a:r>
                      <a:endParaRPr lang="es-MX" noProof="0" dirty="0">
                        <a:solidFill>
                          <a:srgbClr val="002060"/>
                        </a:solidFill>
                      </a:endParaRPr>
                    </a:p>
                  </a:txBody>
                  <a:tcPr>
                    <a:solidFill>
                      <a:srgbClr val="C8E2FC"/>
                    </a:solidFill>
                  </a:tcPr>
                </a:tc>
              </a:tr>
              <a:tr h="370840">
                <a:tc>
                  <a:txBody>
                    <a:bodyPr/>
                    <a:lstStyle/>
                    <a:p>
                      <a:r>
                        <a:rPr lang="es-MX" sz="1600" noProof="0" dirty="0" smtClean="0">
                          <a:solidFill>
                            <a:srgbClr val="002060"/>
                          </a:solidFill>
                        </a:rPr>
                        <a:t>Proporción de probabilidad</a:t>
                      </a:r>
                      <a:endParaRPr lang="es-MX" sz="1600" noProof="0" dirty="0">
                        <a:solidFill>
                          <a:srgbClr val="002060"/>
                        </a:solidFill>
                      </a:endParaRPr>
                    </a:p>
                  </a:txBody>
                  <a:tcPr>
                    <a:solidFill>
                      <a:srgbClr val="5AA9F5"/>
                    </a:solidFill>
                  </a:tcPr>
                </a:tc>
                <a:tc>
                  <a:txBody>
                    <a:bodyPr/>
                    <a:lstStyle/>
                    <a:p>
                      <a:pPr algn="ctr"/>
                      <a:r>
                        <a:rPr lang="es-MX" noProof="0" dirty="0" smtClean="0">
                          <a:solidFill>
                            <a:srgbClr val="002060"/>
                          </a:solidFill>
                        </a:rPr>
                        <a:t>-</a:t>
                      </a:r>
                      <a:endParaRPr lang="es-MX" noProof="0" dirty="0">
                        <a:solidFill>
                          <a:srgbClr val="002060"/>
                        </a:solidFill>
                      </a:endParaRPr>
                    </a:p>
                  </a:txBody>
                  <a:tcPr>
                    <a:solidFill>
                      <a:srgbClr val="5AA9F5"/>
                    </a:solidFill>
                  </a:tcPr>
                </a:tc>
                <a:tc>
                  <a:txBody>
                    <a:bodyPr/>
                    <a:lstStyle/>
                    <a:p>
                      <a:pPr algn="ctr"/>
                      <a:r>
                        <a:rPr lang="es-MX" noProof="0" dirty="0" smtClean="0">
                          <a:solidFill>
                            <a:srgbClr val="002060"/>
                          </a:solidFill>
                        </a:rPr>
                        <a:t>1.3%</a:t>
                      </a:r>
                      <a:endParaRPr lang="es-MX" noProof="0" dirty="0">
                        <a:solidFill>
                          <a:srgbClr val="002060"/>
                        </a:solidFill>
                      </a:endParaRPr>
                    </a:p>
                  </a:txBody>
                  <a:tcPr>
                    <a:solidFill>
                      <a:srgbClr val="5AA9F5"/>
                    </a:solidFill>
                  </a:tcPr>
                </a:tc>
                <a:tc>
                  <a:txBody>
                    <a:bodyPr/>
                    <a:lstStyle/>
                    <a:p>
                      <a:pPr algn="ctr"/>
                      <a:r>
                        <a:rPr lang="es-MX" noProof="0" dirty="0" smtClean="0">
                          <a:solidFill>
                            <a:srgbClr val="002060"/>
                          </a:solidFill>
                        </a:rPr>
                        <a:t>2.5</a:t>
                      </a:r>
                      <a:endParaRPr lang="es-MX" noProof="0" dirty="0">
                        <a:solidFill>
                          <a:srgbClr val="002060"/>
                        </a:solidFill>
                      </a:endParaRPr>
                    </a:p>
                  </a:txBody>
                  <a:tcPr>
                    <a:solidFill>
                      <a:srgbClr val="5AA9F5"/>
                    </a:solidFill>
                  </a:tcPr>
                </a:tc>
              </a:tr>
            </a:tbl>
          </a:graphicData>
        </a:graphic>
      </p:graphicFrame>
      <p:sp>
        <p:nvSpPr>
          <p:cNvPr id="5" name="Rectangle 4"/>
          <p:cNvSpPr/>
          <p:nvPr/>
        </p:nvSpPr>
        <p:spPr>
          <a:xfrm>
            <a:off x="44097" y="6495147"/>
            <a:ext cx="8636645" cy="246221"/>
          </a:xfrm>
          <a:prstGeom prst="rect">
            <a:avLst/>
          </a:prstGeom>
        </p:spPr>
        <p:txBody>
          <a:bodyPr wrap="square">
            <a:spAutoFit/>
          </a:bodyPr>
          <a:lstStyle/>
          <a:p>
            <a:r>
              <a:rPr lang="en-CA" sz="1000" dirty="0" smtClean="0">
                <a:solidFill>
                  <a:srgbClr val="002060"/>
                </a:solidFill>
              </a:rPr>
              <a:t>Bauer SJ </a:t>
            </a:r>
            <a:r>
              <a:rPr lang="en-CA" sz="1000" i="1" dirty="0" smtClean="0">
                <a:solidFill>
                  <a:srgbClr val="002060"/>
                </a:solidFill>
              </a:rPr>
              <a:t>et al. J Emerg Med </a:t>
            </a:r>
            <a:r>
              <a:rPr lang="en-CA" sz="1000" dirty="0" smtClean="0">
                <a:solidFill>
                  <a:srgbClr val="002060"/>
                </a:solidFill>
              </a:rPr>
              <a:t>1995; 13(5): 611-5; Seaberg DC </a:t>
            </a:r>
            <a:r>
              <a:rPr lang="en-CA" sz="1000" i="1" dirty="0" smtClean="0">
                <a:solidFill>
                  <a:srgbClr val="002060"/>
                </a:solidFill>
              </a:rPr>
              <a:t>et al. Am J Emerg Med </a:t>
            </a:r>
            <a:r>
              <a:rPr lang="en-CA" sz="1000" dirty="0" smtClean="0">
                <a:solidFill>
                  <a:srgbClr val="002060"/>
                </a:solidFill>
              </a:rPr>
              <a:t>1994; 12(5):541-3; Stiell IG </a:t>
            </a:r>
            <a:r>
              <a:rPr lang="en-CA" sz="1000" i="1" dirty="0" smtClean="0">
                <a:solidFill>
                  <a:srgbClr val="002060"/>
                </a:solidFill>
              </a:rPr>
              <a:t>et al. JAMA</a:t>
            </a:r>
            <a:r>
              <a:rPr lang="en-CA" sz="1000" dirty="0" smtClean="0">
                <a:solidFill>
                  <a:srgbClr val="002060"/>
                </a:solidFill>
              </a:rPr>
              <a:t> 1996; 275(8): 611-5</a:t>
            </a:r>
            <a:r>
              <a:rPr lang="en-CA" sz="1000" dirty="0">
                <a:solidFill>
                  <a:srgbClr val="002060"/>
                </a:solidFill>
              </a:rPr>
              <a:t>.</a:t>
            </a:r>
          </a:p>
        </p:txBody>
      </p:sp>
    </p:spTree>
    <p:extLst>
      <p:ext uri="{BB962C8B-B14F-4D97-AF65-F5344CB8AC3E}">
        <p14:creationId xmlns:p14="http://schemas.microsoft.com/office/powerpoint/2010/main" val="2323092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Dolor de rodilla: cuándo solicitar una CT </a:t>
            </a:r>
            <a:br>
              <a:rPr lang="es-MX" sz="3200" dirty="0" smtClean="0"/>
            </a:br>
            <a:r>
              <a:rPr lang="es-MX" sz="3200" dirty="0" smtClean="0"/>
              <a:t>y un ultrasonido</a:t>
            </a:r>
            <a:endParaRPr lang="es-MX" sz="3200" dirty="0"/>
          </a:p>
        </p:txBody>
      </p:sp>
      <p:sp>
        <p:nvSpPr>
          <p:cNvPr id="4" name="Text Placeholder 3"/>
          <p:cNvSpPr>
            <a:spLocks noGrp="1"/>
          </p:cNvSpPr>
          <p:nvPr>
            <p:ph type="body" idx="1"/>
          </p:nvPr>
        </p:nvSpPr>
        <p:spPr/>
        <p:txBody>
          <a:bodyPr/>
          <a:lstStyle/>
          <a:p>
            <a:pPr algn="ctr"/>
            <a:r>
              <a:rPr lang="es-MX" dirty="0" smtClean="0"/>
              <a:t>CT</a:t>
            </a:r>
            <a:endParaRPr lang="es-MX" dirty="0"/>
          </a:p>
        </p:txBody>
      </p:sp>
      <p:sp>
        <p:nvSpPr>
          <p:cNvPr id="3" name="Content Placeholder 2"/>
          <p:cNvSpPr>
            <a:spLocks noGrp="1"/>
          </p:cNvSpPr>
          <p:nvPr>
            <p:ph sz="half" idx="2"/>
          </p:nvPr>
        </p:nvSpPr>
        <p:spPr/>
        <p:txBody>
          <a:bodyPr/>
          <a:lstStyle/>
          <a:p>
            <a:r>
              <a:rPr lang="es-MX" dirty="0" smtClean="0"/>
              <a:t>Sospecha de fractura y resultados normales en la radiografía</a:t>
            </a:r>
          </a:p>
        </p:txBody>
      </p:sp>
      <p:sp>
        <p:nvSpPr>
          <p:cNvPr id="5" name="Text Placeholder 4"/>
          <p:cNvSpPr>
            <a:spLocks noGrp="1"/>
          </p:cNvSpPr>
          <p:nvPr>
            <p:ph type="body" sz="quarter" idx="3"/>
          </p:nvPr>
        </p:nvSpPr>
        <p:spPr/>
        <p:txBody>
          <a:bodyPr/>
          <a:lstStyle/>
          <a:p>
            <a:pPr algn="ctr"/>
            <a:r>
              <a:rPr lang="es-MX" dirty="0" smtClean="0"/>
              <a:t>Ultrasonido</a:t>
            </a:r>
            <a:endParaRPr lang="es-MX" dirty="0"/>
          </a:p>
        </p:txBody>
      </p:sp>
      <p:sp>
        <p:nvSpPr>
          <p:cNvPr id="6" name="Content Placeholder 5"/>
          <p:cNvSpPr>
            <a:spLocks noGrp="1"/>
          </p:cNvSpPr>
          <p:nvPr>
            <p:ph sz="quarter" idx="4"/>
          </p:nvPr>
        </p:nvSpPr>
        <p:spPr/>
        <p:txBody>
          <a:bodyPr/>
          <a:lstStyle/>
          <a:p>
            <a:r>
              <a:rPr lang="es-MX" dirty="0" smtClean="0"/>
              <a:t>Hinchazón o ruptura potencial  de las estructuras de la rodilla anterior</a:t>
            </a:r>
            <a:br>
              <a:rPr lang="es-MX" dirty="0" smtClean="0"/>
            </a:br>
            <a:endParaRPr lang="es-MX" dirty="0"/>
          </a:p>
        </p:txBody>
      </p:sp>
      <p:sp>
        <p:nvSpPr>
          <p:cNvPr id="8" name="TextBox 7"/>
          <p:cNvSpPr txBox="1"/>
          <p:nvPr/>
        </p:nvSpPr>
        <p:spPr>
          <a:xfrm>
            <a:off x="107504" y="6237312"/>
            <a:ext cx="7992888" cy="584775"/>
          </a:xfrm>
          <a:prstGeom prst="rect">
            <a:avLst/>
          </a:prstGeom>
          <a:noFill/>
        </p:spPr>
        <p:txBody>
          <a:bodyPr wrap="square" rtlCol="0">
            <a:spAutoFit/>
          </a:bodyPr>
          <a:lstStyle/>
          <a:p>
            <a:r>
              <a:rPr lang="es-MX" sz="1200" b="1" dirty="0" smtClean="0">
                <a:solidFill>
                  <a:srgbClr val="002060"/>
                </a:solidFill>
              </a:rPr>
              <a:t>CT = tomografía computarizada</a:t>
            </a:r>
          </a:p>
          <a:p>
            <a:r>
              <a:rPr lang="es-MX" sz="1000" dirty="0" smtClean="0">
                <a:solidFill>
                  <a:srgbClr val="002060"/>
                </a:solidFill>
              </a:rPr>
              <a:t>Australian Acute Musculoskeletal Pain Guidelines Group. </a:t>
            </a:r>
            <a:r>
              <a:rPr lang="es-MX" sz="1000" i="1" dirty="0" smtClean="0">
                <a:solidFill>
                  <a:srgbClr val="002060"/>
                </a:solidFill>
              </a:rPr>
              <a:t>Evidence-Based Management of Acute Musculoskeletal Pain. A Guide for Clinicians. </a:t>
            </a:r>
            <a:br>
              <a:rPr lang="es-MX" sz="1000" i="1" dirty="0" smtClean="0">
                <a:solidFill>
                  <a:srgbClr val="002060"/>
                </a:solidFill>
              </a:rPr>
            </a:br>
            <a:r>
              <a:rPr lang="es-MX" sz="1000" dirty="0" smtClean="0">
                <a:solidFill>
                  <a:srgbClr val="002060"/>
                </a:solidFill>
              </a:rPr>
              <a:t>Australian Academic Press Pty. Lts; Bowen Hills, QLD: 2004.</a:t>
            </a:r>
            <a:endParaRPr lang="es-MX" sz="1000" dirty="0">
              <a:solidFill>
                <a:srgbClr val="002060"/>
              </a:solidFill>
            </a:endParaRPr>
          </a:p>
        </p:txBody>
      </p:sp>
    </p:spTree>
    <p:extLst>
      <p:ext uri="{BB962C8B-B14F-4D97-AF65-F5344CB8AC3E}">
        <p14:creationId xmlns:p14="http://schemas.microsoft.com/office/powerpoint/2010/main" val="2871555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Diagnóstico</a:t>
            </a:r>
            <a:endParaRPr lang="es-MX" sz="4800" dirty="0">
              <a:solidFill>
                <a:schemeClr val="tx1">
                  <a:lumMod val="50000"/>
                </a:schemeClr>
              </a:solidFill>
            </a:endParaRPr>
          </a:p>
        </p:txBody>
      </p:sp>
    </p:spTree>
    <p:extLst>
      <p:ext uri="{BB962C8B-B14F-4D97-AF65-F5344CB8AC3E}">
        <p14:creationId xmlns:p14="http://schemas.microsoft.com/office/powerpoint/2010/main" val="3094205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dirty="0" smtClean="0"/>
              <a:t>Diagnóstico diferencial del dolor de rodilla</a:t>
            </a:r>
            <a:endParaRPr lang="es-MX" dirty="0"/>
          </a:p>
        </p:txBody>
      </p:sp>
      <p:pic>
        <p:nvPicPr>
          <p:cNvPr id="26626" name="Picture 2" descr="C:\Users\RCowan\AppData\Local\Microsoft\Windows\Temporary Internet Files\Content.IE5\10GUDHJZ\MC90043875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344" b="22254"/>
          <a:stretch/>
        </p:blipFill>
        <p:spPr bwMode="auto">
          <a:xfrm>
            <a:off x="3203848" y="2885704"/>
            <a:ext cx="2430270" cy="20544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75656" y="1400513"/>
            <a:ext cx="6120680" cy="1754326"/>
          </a:xfrm>
          <a:prstGeom prst="rect">
            <a:avLst/>
          </a:prstGeom>
        </p:spPr>
        <p:txBody>
          <a:bodyPr wrap="square">
            <a:spAutoFit/>
          </a:bodyPr>
          <a:lstStyle/>
          <a:p>
            <a:pPr algn="ctr"/>
            <a:r>
              <a:rPr lang="es-MX" b="1" dirty="0" smtClean="0">
                <a:solidFill>
                  <a:srgbClr val="002060"/>
                </a:solidFill>
              </a:rPr>
              <a:t>Dolor de la rodilla anterior</a:t>
            </a:r>
          </a:p>
          <a:p>
            <a:pPr marL="285750" indent="-285750">
              <a:buFont typeface="Arial" pitchFamily="34" charset="0"/>
              <a:buChar char="•"/>
            </a:pPr>
            <a:r>
              <a:rPr lang="es-MX" dirty="0" smtClean="0">
                <a:solidFill>
                  <a:srgbClr val="002060"/>
                </a:solidFill>
              </a:rPr>
              <a:t> Subluxación o dislocación rotuliana</a:t>
            </a:r>
          </a:p>
          <a:p>
            <a:pPr marL="285750" indent="-285750">
              <a:buFont typeface="Arial" pitchFamily="34" charset="0"/>
              <a:buChar char="•"/>
            </a:pPr>
            <a:r>
              <a:rPr lang="es-MX" dirty="0" smtClean="0">
                <a:solidFill>
                  <a:srgbClr val="002060"/>
                </a:solidFill>
              </a:rPr>
              <a:t>Apófisis tibial (Lesión Osgood-Schlatter)</a:t>
            </a:r>
          </a:p>
          <a:p>
            <a:pPr marL="285750" indent="-285750">
              <a:buFont typeface="Arial" pitchFamily="34" charset="0"/>
              <a:buChar char="•"/>
            </a:pPr>
            <a:r>
              <a:rPr lang="es-MX" dirty="0" smtClean="0">
                <a:solidFill>
                  <a:srgbClr val="002060"/>
                </a:solidFill>
              </a:rPr>
              <a:t>Rodilla de  Jumper (tendinitis rotuliana)</a:t>
            </a:r>
          </a:p>
          <a:p>
            <a:pPr marL="285750" indent="-285750">
              <a:buFont typeface="Arial" pitchFamily="34" charset="0"/>
              <a:buChar char="•"/>
            </a:pPr>
            <a:r>
              <a:rPr lang="es-MX" dirty="0" smtClean="0">
                <a:solidFill>
                  <a:srgbClr val="002060"/>
                </a:solidFill>
              </a:rPr>
              <a:t> Síndrome doloroso rotulofemoral (condromalacia rotuliana)</a:t>
            </a:r>
          </a:p>
          <a:p>
            <a:r>
              <a:rPr lang="es-MX" dirty="0" smtClean="0">
                <a:solidFill>
                  <a:srgbClr val="002060"/>
                </a:solidFill>
              </a:rPr>
              <a:t> </a:t>
            </a:r>
            <a:endParaRPr lang="es-MX" dirty="0">
              <a:solidFill>
                <a:srgbClr val="002060"/>
              </a:solidFill>
            </a:endParaRPr>
          </a:p>
        </p:txBody>
      </p:sp>
      <p:sp>
        <p:nvSpPr>
          <p:cNvPr id="9" name="Rectangle 8"/>
          <p:cNvSpPr/>
          <p:nvPr/>
        </p:nvSpPr>
        <p:spPr>
          <a:xfrm>
            <a:off x="2411760" y="4940135"/>
            <a:ext cx="3960440" cy="1477328"/>
          </a:xfrm>
          <a:prstGeom prst="rect">
            <a:avLst/>
          </a:prstGeom>
        </p:spPr>
        <p:txBody>
          <a:bodyPr wrap="square">
            <a:spAutoFit/>
          </a:bodyPr>
          <a:lstStyle/>
          <a:p>
            <a:pPr algn="ctr"/>
            <a:r>
              <a:rPr lang="es-MX" b="1" dirty="0" smtClean="0">
                <a:solidFill>
                  <a:srgbClr val="002060"/>
                </a:solidFill>
              </a:rPr>
              <a:t>Dolor de rodilla posterior</a:t>
            </a:r>
          </a:p>
          <a:p>
            <a:pPr marL="177800" indent="-177800">
              <a:buFont typeface="Arial" pitchFamily="34" charset="0"/>
              <a:buChar char="•"/>
            </a:pPr>
            <a:r>
              <a:rPr lang="es-MX" dirty="0" smtClean="0">
                <a:solidFill>
                  <a:srgbClr val="002060"/>
                </a:solidFill>
              </a:rPr>
              <a:t>Quiste poplíteo (quiste de Baker)</a:t>
            </a:r>
          </a:p>
          <a:p>
            <a:pPr marL="177800" indent="-177800">
              <a:buFont typeface="Arial" pitchFamily="34" charset="0"/>
              <a:buChar char="•"/>
            </a:pPr>
            <a:r>
              <a:rPr lang="es-MX" dirty="0" smtClean="0">
                <a:solidFill>
                  <a:srgbClr val="002060"/>
                </a:solidFill>
              </a:rPr>
              <a:t>Lesión del ligamento cruzado posterior</a:t>
            </a:r>
          </a:p>
          <a:p>
            <a:pPr algn="ctr"/>
            <a:r>
              <a:rPr lang="es-MX" b="1" dirty="0" smtClean="0">
                <a:solidFill>
                  <a:srgbClr val="002060"/>
                </a:solidFill>
              </a:rPr>
              <a:t> </a:t>
            </a:r>
            <a:endParaRPr lang="es-MX" b="1" dirty="0">
              <a:solidFill>
                <a:srgbClr val="002060"/>
              </a:solidFill>
            </a:endParaRPr>
          </a:p>
        </p:txBody>
      </p:sp>
      <p:sp>
        <p:nvSpPr>
          <p:cNvPr id="11" name="Rectangle 10"/>
          <p:cNvSpPr/>
          <p:nvPr/>
        </p:nvSpPr>
        <p:spPr>
          <a:xfrm>
            <a:off x="467544" y="2885704"/>
            <a:ext cx="2736304" cy="2585323"/>
          </a:xfrm>
          <a:prstGeom prst="rect">
            <a:avLst/>
          </a:prstGeom>
        </p:spPr>
        <p:txBody>
          <a:bodyPr wrap="square">
            <a:spAutoFit/>
          </a:bodyPr>
          <a:lstStyle/>
          <a:p>
            <a:endParaRPr lang="es-MX" dirty="0" smtClean="0">
              <a:solidFill>
                <a:srgbClr val="002060"/>
              </a:solidFill>
            </a:endParaRPr>
          </a:p>
          <a:p>
            <a:pPr algn="ctr"/>
            <a:r>
              <a:rPr lang="es-MX" b="1" dirty="0" smtClean="0">
                <a:solidFill>
                  <a:srgbClr val="002060"/>
                </a:solidFill>
              </a:rPr>
              <a:t>Dolor de rodilla lateral</a:t>
            </a:r>
          </a:p>
          <a:p>
            <a:pPr marL="177800" indent="-177800">
              <a:buFont typeface="Arial" pitchFamily="34" charset="0"/>
              <a:buChar char="•"/>
            </a:pPr>
            <a:r>
              <a:rPr lang="es-MX" dirty="0" smtClean="0">
                <a:solidFill>
                  <a:srgbClr val="002060"/>
                </a:solidFill>
              </a:rPr>
              <a:t>Esguince lateral del ligamento colateral</a:t>
            </a:r>
          </a:p>
          <a:p>
            <a:pPr marL="177800" indent="-177800">
              <a:buFont typeface="Arial" pitchFamily="34" charset="0"/>
              <a:buChar char="•"/>
            </a:pPr>
            <a:r>
              <a:rPr lang="es-MX" dirty="0" smtClean="0">
                <a:solidFill>
                  <a:srgbClr val="002060"/>
                </a:solidFill>
              </a:rPr>
              <a:t>Desgarro del menisco lateral </a:t>
            </a:r>
          </a:p>
          <a:p>
            <a:pPr marL="177800" indent="-177800">
              <a:buFont typeface="Arial" pitchFamily="34" charset="0"/>
              <a:buChar char="•"/>
            </a:pPr>
            <a:r>
              <a:rPr lang="es-MX" dirty="0" smtClean="0">
                <a:solidFill>
                  <a:srgbClr val="002060"/>
                </a:solidFill>
              </a:rPr>
              <a:t>Tendinitis de la banda iliotibial</a:t>
            </a:r>
          </a:p>
          <a:p>
            <a:r>
              <a:rPr lang="es-MX" dirty="0" smtClean="0">
                <a:solidFill>
                  <a:srgbClr val="002060"/>
                </a:solidFill>
              </a:rPr>
              <a:t> </a:t>
            </a:r>
            <a:endParaRPr lang="es-MX" dirty="0">
              <a:solidFill>
                <a:srgbClr val="002060"/>
              </a:solidFill>
            </a:endParaRPr>
          </a:p>
        </p:txBody>
      </p:sp>
      <p:sp>
        <p:nvSpPr>
          <p:cNvPr id="13" name="Rectangle 12"/>
          <p:cNvSpPr/>
          <p:nvPr/>
        </p:nvSpPr>
        <p:spPr>
          <a:xfrm>
            <a:off x="5724128" y="2780928"/>
            <a:ext cx="2592288" cy="2862322"/>
          </a:xfrm>
          <a:prstGeom prst="rect">
            <a:avLst/>
          </a:prstGeom>
        </p:spPr>
        <p:txBody>
          <a:bodyPr wrap="square">
            <a:spAutoFit/>
          </a:bodyPr>
          <a:lstStyle/>
          <a:p>
            <a:pPr algn="ctr"/>
            <a:endParaRPr lang="es-MX" dirty="0" smtClean="0">
              <a:solidFill>
                <a:srgbClr val="002060"/>
              </a:solidFill>
            </a:endParaRPr>
          </a:p>
          <a:p>
            <a:pPr algn="ctr"/>
            <a:r>
              <a:rPr lang="es-MX" b="1" dirty="0" smtClean="0">
                <a:solidFill>
                  <a:srgbClr val="002060"/>
                </a:solidFill>
              </a:rPr>
              <a:t>Dolor de rodilla media</a:t>
            </a:r>
          </a:p>
          <a:p>
            <a:pPr marL="285750" indent="-285750">
              <a:buFont typeface="Arial" pitchFamily="34" charset="0"/>
              <a:buChar char="•"/>
            </a:pPr>
            <a:r>
              <a:rPr lang="es-MX" dirty="0" smtClean="0">
                <a:solidFill>
                  <a:srgbClr val="002060"/>
                </a:solidFill>
              </a:rPr>
              <a:t>Esguince medial del ligamento colateral</a:t>
            </a:r>
          </a:p>
          <a:p>
            <a:pPr marL="285750" indent="-285750">
              <a:buFont typeface="Arial" pitchFamily="34" charset="0"/>
              <a:buChar char="•"/>
            </a:pPr>
            <a:r>
              <a:rPr lang="es-MX" dirty="0" smtClean="0">
                <a:solidFill>
                  <a:srgbClr val="002060"/>
                </a:solidFill>
              </a:rPr>
              <a:t>Desgarro del menisco medial</a:t>
            </a:r>
          </a:p>
          <a:p>
            <a:pPr marL="285750" indent="-285750">
              <a:buFont typeface="Arial" pitchFamily="34" charset="0"/>
              <a:buChar char="•"/>
            </a:pPr>
            <a:r>
              <a:rPr lang="es-MX" dirty="0" smtClean="0">
                <a:solidFill>
                  <a:srgbClr val="002060"/>
                </a:solidFill>
              </a:rPr>
              <a:t>Bursitis de pata de ganso</a:t>
            </a:r>
          </a:p>
          <a:p>
            <a:pPr marL="285750" indent="-285750">
              <a:buFont typeface="Arial" pitchFamily="34" charset="0"/>
              <a:buChar char="•"/>
            </a:pPr>
            <a:r>
              <a:rPr lang="es-MX" dirty="0" smtClean="0">
                <a:solidFill>
                  <a:srgbClr val="002060"/>
                </a:solidFill>
              </a:rPr>
              <a:t>Síndrome de la plica medial</a:t>
            </a:r>
            <a:endParaRPr lang="es-MX" dirty="0">
              <a:solidFill>
                <a:srgbClr val="002060"/>
              </a:solidFill>
            </a:endParaRPr>
          </a:p>
        </p:txBody>
      </p:sp>
      <p:sp>
        <p:nvSpPr>
          <p:cNvPr id="14" name="Rectangle 13"/>
          <p:cNvSpPr/>
          <p:nvPr/>
        </p:nvSpPr>
        <p:spPr>
          <a:xfrm>
            <a:off x="107504" y="6495147"/>
            <a:ext cx="3248005" cy="246221"/>
          </a:xfrm>
          <a:prstGeom prst="rect">
            <a:avLst/>
          </a:prstGeom>
        </p:spPr>
        <p:txBody>
          <a:bodyPr wrap="none">
            <a:spAutoFit/>
          </a:bodyPr>
          <a:lstStyle/>
          <a:p>
            <a:r>
              <a:rPr lang="es-MX" sz="1000" dirty="0" smtClean="0">
                <a:solidFill>
                  <a:srgbClr val="002060"/>
                </a:solidFill>
              </a:rPr>
              <a:t>Calmbach WL </a:t>
            </a:r>
            <a:r>
              <a:rPr lang="es-MX" sz="1000" i="1" dirty="0" smtClean="0">
                <a:solidFill>
                  <a:srgbClr val="002060"/>
                </a:solidFill>
              </a:rPr>
              <a:t>et al.</a:t>
            </a:r>
            <a:r>
              <a:rPr lang="es-MX" sz="1000" dirty="0" smtClean="0">
                <a:solidFill>
                  <a:srgbClr val="002060"/>
                </a:solidFill>
              </a:rPr>
              <a:t> </a:t>
            </a:r>
            <a:r>
              <a:rPr lang="es-MX" sz="1000" i="1" dirty="0" smtClean="0">
                <a:solidFill>
                  <a:srgbClr val="002060"/>
                </a:solidFill>
              </a:rPr>
              <a:t>Am Fam Physician</a:t>
            </a:r>
            <a:r>
              <a:rPr lang="es-MX" sz="1000" dirty="0" smtClean="0">
                <a:solidFill>
                  <a:srgbClr val="002060"/>
                </a:solidFill>
              </a:rPr>
              <a:t> 2003; 68(5):917-22.</a:t>
            </a:r>
            <a:endParaRPr lang="es-MX" sz="1000" dirty="0">
              <a:solidFill>
                <a:srgbClr val="002060"/>
              </a:solidFill>
            </a:endParaRPr>
          </a:p>
        </p:txBody>
      </p:sp>
    </p:spTree>
    <p:extLst>
      <p:ext uri="{BB962C8B-B14F-4D97-AF65-F5344CB8AC3E}">
        <p14:creationId xmlns:p14="http://schemas.microsoft.com/office/powerpoint/2010/main" val="10938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Diagnóstico de dolor de hombro</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3507686"/>
              </p:ext>
            </p:extLst>
          </p:nvPr>
        </p:nvGraphicFramePr>
        <p:xfrm>
          <a:off x="395536" y="1504799"/>
          <a:ext cx="8424936" cy="4428314"/>
        </p:xfrm>
        <a:graphic>
          <a:graphicData uri="http://schemas.openxmlformats.org/drawingml/2006/table">
            <a:tbl>
              <a:tblPr>
                <a:tableStyleId>{5C22544A-7EE6-4342-B048-85BDC9FD1C3A}</a:tableStyleId>
              </a:tblPr>
              <a:tblGrid>
                <a:gridCol w="4212468"/>
                <a:gridCol w="4212468"/>
              </a:tblGrid>
              <a:tr h="319910">
                <a:tc gridSpan="2">
                  <a:txBody>
                    <a:bodyPr/>
                    <a:lstStyle/>
                    <a:p>
                      <a:pPr algn="ctr" fontAlgn="ctr"/>
                      <a:r>
                        <a:rPr lang="es-MX" sz="1800" u="none" strike="noStrike" noProof="0" dirty="0" smtClean="0">
                          <a:solidFill>
                            <a:schemeClr val="bg1"/>
                          </a:solidFill>
                          <a:effectLst/>
                        </a:rPr>
                        <a:t>Hallazgos clave</a:t>
                      </a:r>
                      <a:r>
                        <a:rPr lang="es-MX" sz="1800" u="none" strike="noStrike" baseline="0" noProof="0" dirty="0" smtClean="0">
                          <a:solidFill>
                            <a:schemeClr val="bg1"/>
                          </a:solidFill>
                          <a:effectLst/>
                        </a:rPr>
                        <a:t> en la historia y exploración física</a:t>
                      </a:r>
                      <a:endParaRPr lang="es-MX" sz="1800" b="1" i="0" u="none" strike="noStrike" noProof="0" dirty="0">
                        <a:solidFill>
                          <a:schemeClr val="bg1"/>
                        </a:solidFill>
                        <a:effectLst/>
                        <a:latin typeface="Arial"/>
                      </a:endParaRPr>
                    </a:p>
                  </a:txBody>
                  <a:tcPr marL="28268" marR="3141" marT="3141" marB="0" anchor="ctr">
                    <a:solidFill>
                      <a:schemeClr val="accent1"/>
                    </a:solidFill>
                  </a:tcPr>
                </a:tc>
                <a:tc hMerge="1">
                  <a:txBody>
                    <a:bodyPr/>
                    <a:lstStyle/>
                    <a:p>
                      <a:pPr algn="l" fontAlgn="b"/>
                      <a:endParaRPr lang="en-CA" sz="1800" b="0" i="0" u="none" strike="noStrike" dirty="0">
                        <a:solidFill>
                          <a:srgbClr val="000000"/>
                        </a:solidFill>
                        <a:effectLst/>
                        <a:latin typeface="Calibri"/>
                      </a:endParaRPr>
                    </a:p>
                  </a:txBody>
                  <a:tcPr marL="3141" marR="3141" marT="3141" marB="0" anchor="b"/>
                </a:tc>
              </a:tr>
              <a:tr h="223000">
                <a:tc>
                  <a:txBody>
                    <a:bodyPr/>
                    <a:lstStyle/>
                    <a:p>
                      <a:pPr algn="l" fontAlgn="b"/>
                      <a:r>
                        <a:rPr lang="es-MX" sz="1800" u="none" strike="noStrike" noProof="0" dirty="0" smtClean="0">
                          <a:solidFill>
                            <a:schemeClr val="bg1"/>
                          </a:solidFill>
                          <a:effectLst/>
                        </a:rPr>
                        <a:t>Hallazgo</a:t>
                      </a:r>
                      <a:endParaRPr lang="es-MX" sz="1800" b="1" i="1" u="none" strike="noStrike" noProof="0" dirty="0">
                        <a:solidFill>
                          <a:schemeClr val="bg1"/>
                        </a:solidFill>
                        <a:effectLst/>
                        <a:latin typeface="Arial"/>
                      </a:endParaRPr>
                    </a:p>
                  </a:txBody>
                  <a:tcPr marL="28268" marR="3141" marT="3141" marB="0" anchor="b">
                    <a:solidFill>
                      <a:schemeClr val="accent1"/>
                    </a:solidFill>
                  </a:tcPr>
                </a:tc>
                <a:tc>
                  <a:txBody>
                    <a:bodyPr/>
                    <a:lstStyle/>
                    <a:p>
                      <a:pPr algn="l" fontAlgn="b"/>
                      <a:r>
                        <a:rPr lang="es-MX" sz="1800" u="none" strike="noStrike" noProof="0" dirty="0" smtClean="0">
                          <a:solidFill>
                            <a:schemeClr val="bg1"/>
                          </a:solidFill>
                          <a:effectLst/>
                        </a:rPr>
                        <a:t>Diagnóstico probable</a:t>
                      </a:r>
                      <a:endParaRPr lang="es-MX" sz="1800" b="1" i="1" u="none" strike="noStrike" noProof="0" dirty="0">
                        <a:solidFill>
                          <a:schemeClr val="bg1"/>
                        </a:solidFill>
                        <a:effectLst/>
                        <a:latin typeface="Arial"/>
                      </a:endParaRPr>
                    </a:p>
                  </a:txBody>
                  <a:tcPr marL="28268" marR="3141" marT="3141" marB="0" anchor="b">
                    <a:solidFill>
                      <a:schemeClr val="accent1"/>
                    </a:solidFill>
                  </a:tcPr>
                </a:tc>
              </a:tr>
              <a:tr h="433437">
                <a:tc>
                  <a:txBody>
                    <a:bodyPr/>
                    <a:lstStyle/>
                    <a:p>
                      <a:pPr algn="l" fontAlgn="ctr"/>
                      <a:r>
                        <a:rPr lang="es-MX" sz="1600" u="none" strike="noStrike" noProof="0" dirty="0" smtClean="0">
                          <a:solidFill>
                            <a:srgbClr val="002060"/>
                          </a:solidFill>
                          <a:effectLst/>
                        </a:rPr>
                        <a:t>Aleteo</a:t>
                      </a:r>
                      <a:r>
                        <a:rPr lang="es-MX" sz="1600" u="none" strike="noStrike" baseline="0" noProof="0" dirty="0" smtClean="0">
                          <a:solidFill>
                            <a:srgbClr val="002060"/>
                          </a:solidFill>
                          <a:effectLst/>
                        </a:rPr>
                        <a:t> escapular, traumatismo, enfermedad viral reciente</a:t>
                      </a:r>
                      <a:endParaRPr lang="es-MX" sz="1600" b="0" i="0" u="none" strike="noStrike" noProof="0" dirty="0">
                        <a:solidFill>
                          <a:srgbClr val="002060"/>
                        </a:solidFill>
                        <a:effectLst/>
                        <a:latin typeface="Arial"/>
                      </a:endParaRPr>
                    </a:p>
                  </a:txBody>
                  <a:tcPr marL="28268" marR="3141" marT="3141" marB="0" anchor="ctr">
                    <a:solidFill>
                      <a:schemeClr val="accent1">
                        <a:lumMod val="20000"/>
                        <a:lumOff val="80000"/>
                      </a:schemeClr>
                    </a:solidFill>
                  </a:tcPr>
                </a:tc>
                <a:tc>
                  <a:txBody>
                    <a:bodyPr/>
                    <a:lstStyle/>
                    <a:p>
                      <a:pPr algn="l" fontAlgn="ctr"/>
                      <a:r>
                        <a:rPr lang="es-MX" sz="1600" u="none" strike="noStrike" noProof="0" dirty="0" smtClean="0">
                          <a:solidFill>
                            <a:srgbClr val="002060"/>
                          </a:solidFill>
                          <a:effectLst/>
                        </a:rPr>
                        <a:t>Disfunción del serrato anterior</a:t>
                      </a:r>
                      <a:r>
                        <a:rPr lang="es-MX" sz="1600" u="none" strike="noStrike" baseline="0" noProof="0" dirty="0" smtClean="0">
                          <a:solidFill>
                            <a:srgbClr val="002060"/>
                          </a:solidFill>
                          <a:effectLst/>
                        </a:rPr>
                        <a:t> y el trapecio</a:t>
                      </a:r>
                      <a:endParaRPr lang="es-MX" sz="1600" b="0" i="0" u="none" strike="noStrike" noProof="0" dirty="0">
                        <a:solidFill>
                          <a:srgbClr val="002060"/>
                        </a:solidFill>
                        <a:effectLst/>
                        <a:latin typeface="Arial"/>
                      </a:endParaRPr>
                    </a:p>
                  </a:txBody>
                  <a:tcPr marL="28268" marR="3141" marT="3141" marB="0" anchor="ctr">
                    <a:solidFill>
                      <a:schemeClr val="accent1">
                        <a:lumMod val="20000"/>
                        <a:lumOff val="80000"/>
                      </a:schemeClr>
                    </a:solidFill>
                  </a:tcPr>
                </a:tc>
              </a:tr>
              <a:tr h="647015">
                <a:tc>
                  <a:txBody>
                    <a:bodyPr/>
                    <a:lstStyle/>
                    <a:p>
                      <a:pPr algn="l" fontAlgn="ctr"/>
                      <a:r>
                        <a:rPr lang="es-MX" sz="1600" u="none" strike="noStrike" noProof="0" dirty="0" smtClean="0">
                          <a:solidFill>
                            <a:srgbClr val="002060"/>
                          </a:solidFill>
                          <a:effectLst/>
                        </a:rPr>
                        <a:t>Convulsión o incapacidad para rotar pasivamente o activamente el brazo afectado externamente</a:t>
                      </a:r>
                      <a:endParaRPr lang="es-MX" sz="1600" b="0" i="0" u="none" strike="noStrike" noProof="0" dirty="0">
                        <a:solidFill>
                          <a:srgbClr val="002060"/>
                        </a:solidFill>
                        <a:effectLst/>
                        <a:latin typeface="Arial"/>
                      </a:endParaRPr>
                    </a:p>
                  </a:txBody>
                  <a:tcPr marL="28268" marR="3141" marT="3141" marB="0" anchor="ctr">
                    <a:solidFill>
                      <a:schemeClr val="accent1">
                        <a:lumMod val="60000"/>
                        <a:lumOff val="40000"/>
                      </a:schemeClr>
                    </a:solidFill>
                  </a:tcPr>
                </a:tc>
                <a:tc>
                  <a:txBody>
                    <a:bodyPr/>
                    <a:lstStyle/>
                    <a:p>
                      <a:pPr algn="l" fontAlgn="ctr"/>
                      <a:r>
                        <a:rPr lang="es-MX" sz="1600" u="none" strike="noStrike" noProof="0" dirty="0" smtClean="0">
                          <a:solidFill>
                            <a:srgbClr val="002060"/>
                          </a:solidFill>
                          <a:effectLst/>
                        </a:rPr>
                        <a:t>Dislocación</a:t>
                      </a:r>
                      <a:r>
                        <a:rPr lang="es-MX" sz="1600" u="none" strike="noStrike" baseline="0" noProof="0" dirty="0" smtClean="0">
                          <a:solidFill>
                            <a:srgbClr val="002060"/>
                          </a:solidFill>
                          <a:effectLst/>
                        </a:rPr>
                        <a:t> del hombro posterior</a:t>
                      </a:r>
                      <a:endParaRPr lang="es-MX" sz="1600" b="0" i="0" u="none" strike="noStrike" noProof="0" dirty="0">
                        <a:solidFill>
                          <a:srgbClr val="002060"/>
                        </a:solidFill>
                        <a:effectLst/>
                        <a:latin typeface="Arial"/>
                      </a:endParaRPr>
                    </a:p>
                  </a:txBody>
                  <a:tcPr marL="28268" marR="3141" marT="3141" marB="0" anchor="ctr">
                    <a:solidFill>
                      <a:schemeClr val="accent1">
                        <a:lumMod val="60000"/>
                        <a:lumOff val="40000"/>
                      </a:schemeClr>
                    </a:solidFill>
                  </a:tcPr>
                </a:tc>
              </a:tr>
              <a:tr h="433437">
                <a:tc>
                  <a:txBody>
                    <a:bodyPr/>
                    <a:lstStyle/>
                    <a:p>
                      <a:pPr algn="l" fontAlgn="ctr"/>
                      <a:r>
                        <a:rPr lang="es-MX" sz="1600" u="none" strike="noStrike" noProof="0" dirty="0" smtClean="0">
                          <a:solidFill>
                            <a:srgbClr val="002060"/>
                          </a:solidFill>
                          <a:effectLst/>
                        </a:rPr>
                        <a:t>Desgaste supraespinoso/</a:t>
                      </a:r>
                      <a:r>
                        <a:rPr lang="es-MX" sz="1600" u="none" strike="noStrike" baseline="0" noProof="0" dirty="0" smtClean="0">
                          <a:solidFill>
                            <a:srgbClr val="002060"/>
                          </a:solidFill>
                          <a:effectLst/>
                        </a:rPr>
                        <a:t> infraespinoso</a:t>
                      </a:r>
                      <a:endParaRPr lang="es-MX" sz="1600" b="0" i="0" u="none" strike="noStrike" noProof="0" dirty="0">
                        <a:solidFill>
                          <a:srgbClr val="002060"/>
                        </a:solidFill>
                        <a:effectLst/>
                        <a:latin typeface="Arial"/>
                      </a:endParaRPr>
                    </a:p>
                  </a:txBody>
                  <a:tcPr marL="28268" marR="3141" marT="3141" marB="0" anchor="ctr">
                    <a:solidFill>
                      <a:srgbClr val="C8E2FC"/>
                    </a:solidFill>
                  </a:tcPr>
                </a:tc>
                <a:tc>
                  <a:txBody>
                    <a:bodyPr/>
                    <a:lstStyle/>
                    <a:p>
                      <a:pPr algn="l" fontAlgn="ctr"/>
                      <a:r>
                        <a:rPr lang="es-MX" sz="1600" u="none" strike="noStrike" noProof="0" dirty="0" smtClean="0">
                          <a:solidFill>
                            <a:srgbClr val="002060"/>
                          </a:solidFill>
                          <a:effectLst/>
                        </a:rPr>
                        <a:t>Desgarro del manguito rotador; </a:t>
                      </a:r>
                      <a:br>
                        <a:rPr lang="es-MX" sz="1600" u="none" strike="noStrike" noProof="0" dirty="0" smtClean="0">
                          <a:solidFill>
                            <a:srgbClr val="002060"/>
                          </a:solidFill>
                          <a:effectLst/>
                        </a:rPr>
                      </a:br>
                      <a:r>
                        <a:rPr lang="es-MX" sz="1600" u="none" strike="noStrike" noProof="0" dirty="0" smtClean="0">
                          <a:solidFill>
                            <a:srgbClr val="002060"/>
                          </a:solidFill>
                          <a:effectLst/>
                        </a:rPr>
                        <a:t>pinzamiento del nervio</a:t>
                      </a:r>
                      <a:r>
                        <a:rPr lang="es-MX" sz="1600" u="none" strike="noStrike" baseline="0" noProof="0" dirty="0" smtClean="0">
                          <a:solidFill>
                            <a:srgbClr val="002060"/>
                          </a:solidFill>
                          <a:effectLst/>
                        </a:rPr>
                        <a:t> </a:t>
                      </a:r>
                      <a:r>
                        <a:rPr lang="es-MX" sz="1600" u="none" strike="noStrike" noProof="0" dirty="0" smtClean="0">
                          <a:solidFill>
                            <a:srgbClr val="002060"/>
                          </a:solidFill>
                          <a:effectLst/>
                        </a:rPr>
                        <a:t>supraescapular</a:t>
                      </a:r>
                      <a:endParaRPr lang="es-MX" sz="1600" b="0" i="0" u="none" strike="noStrike" noProof="0" dirty="0">
                        <a:solidFill>
                          <a:srgbClr val="002060"/>
                        </a:solidFill>
                        <a:effectLst/>
                        <a:latin typeface="Arial"/>
                      </a:endParaRPr>
                    </a:p>
                  </a:txBody>
                  <a:tcPr marL="28268" marR="3141" marT="3141" marB="0" anchor="ctr">
                    <a:solidFill>
                      <a:srgbClr val="C8E2FC"/>
                    </a:solidFill>
                  </a:tcPr>
                </a:tc>
              </a:tr>
              <a:tr h="486832">
                <a:tc>
                  <a:txBody>
                    <a:bodyPr/>
                    <a:lstStyle/>
                    <a:p>
                      <a:pPr algn="l" fontAlgn="ctr"/>
                      <a:r>
                        <a:rPr lang="es-MX" sz="1600" u="none" strike="noStrike" noProof="0" dirty="0" smtClean="0">
                          <a:solidFill>
                            <a:srgbClr val="002060"/>
                          </a:solidFill>
                          <a:effectLst/>
                        </a:rPr>
                        <a:t>Dolor</a:t>
                      </a:r>
                      <a:r>
                        <a:rPr lang="es-MX" sz="1600" u="none" strike="noStrike" baseline="0" noProof="0" dirty="0" smtClean="0">
                          <a:solidFill>
                            <a:srgbClr val="002060"/>
                          </a:solidFill>
                          <a:effectLst/>
                        </a:rPr>
                        <a:t> que se irradia debajo del codo</a:t>
                      </a:r>
                      <a:r>
                        <a:rPr lang="es-MX" sz="1600" u="none" strike="noStrike" noProof="0" dirty="0" smtClean="0">
                          <a:solidFill>
                            <a:srgbClr val="002060"/>
                          </a:solidFill>
                          <a:effectLst/>
                        </a:rPr>
                        <a:t>;  disminución del rango de movimiento cervical</a:t>
                      </a:r>
                      <a:endParaRPr lang="es-MX" sz="1600" b="0" i="0" u="none" strike="noStrike" noProof="0" dirty="0">
                        <a:solidFill>
                          <a:srgbClr val="002060"/>
                        </a:solidFill>
                        <a:effectLst/>
                        <a:latin typeface="Arial"/>
                      </a:endParaRPr>
                    </a:p>
                  </a:txBody>
                  <a:tcPr marL="28268" marR="3141" marT="3141" marB="0" anchor="ctr">
                    <a:solidFill>
                      <a:srgbClr val="5AA9F5"/>
                    </a:solidFill>
                  </a:tcPr>
                </a:tc>
                <a:tc>
                  <a:txBody>
                    <a:bodyPr/>
                    <a:lstStyle/>
                    <a:p>
                      <a:pPr algn="l" fontAlgn="ctr"/>
                      <a:r>
                        <a:rPr lang="es-MX" sz="1600" u="none" strike="noStrike" noProof="0" dirty="0" smtClean="0">
                          <a:solidFill>
                            <a:srgbClr val="002060"/>
                          </a:solidFill>
                          <a:effectLst/>
                        </a:rPr>
                        <a:t>Enfermedad del disco cervical</a:t>
                      </a:r>
                      <a:endParaRPr lang="es-MX" sz="1600" b="0" i="0" u="none" strike="noStrike" noProof="0" dirty="0">
                        <a:solidFill>
                          <a:srgbClr val="002060"/>
                        </a:solidFill>
                        <a:effectLst/>
                        <a:latin typeface="Arial"/>
                      </a:endParaRPr>
                    </a:p>
                  </a:txBody>
                  <a:tcPr marL="28268" marR="3141" marT="3141" marB="0" anchor="ctr">
                    <a:solidFill>
                      <a:srgbClr val="5AA9F5"/>
                    </a:solidFill>
                  </a:tcPr>
                </a:tc>
              </a:tr>
              <a:tr h="700409">
                <a:tc>
                  <a:txBody>
                    <a:bodyPr/>
                    <a:lstStyle/>
                    <a:p>
                      <a:pPr algn="l" fontAlgn="ctr"/>
                      <a:r>
                        <a:rPr lang="es-MX" sz="1600" u="none" strike="noStrike" noProof="0" dirty="0" smtClean="0">
                          <a:solidFill>
                            <a:srgbClr val="002060"/>
                          </a:solidFill>
                          <a:effectLst/>
                        </a:rPr>
                        <a:t>Dolor</a:t>
                      </a:r>
                      <a:r>
                        <a:rPr lang="es-MX" sz="1600" u="none" strike="noStrike" baseline="0" noProof="0" dirty="0" smtClean="0">
                          <a:solidFill>
                            <a:srgbClr val="002060"/>
                          </a:solidFill>
                          <a:effectLst/>
                        </a:rPr>
                        <a:t> de hombro en atletas de lanzamiento</a:t>
                      </a:r>
                      <a:r>
                        <a:rPr lang="es-MX" sz="1600" u="none" strike="noStrike" noProof="0" dirty="0" smtClean="0">
                          <a:solidFill>
                            <a:srgbClr val="002060"/>
                          </a:solidFill>
                          <a:effectLst/>
                        </a:rPr>
                        <a:t>;  dolor articular glenohumeral anterior y pinzamiento</a:t>
                      </a:r>
                      <a:endParaRPr lang="es-MX" sz="1600" b="0" i="0" u="none" strike="noStrike" noProof="0" dirty="0">
                        <a:solidFill>
                          <a:srgbClr val="002060"/>
                        </a:solidFill>
                        <a:effectLst/>
                        <a:latin typeface="Arial"/>
                      </a:endParaRPr>
                    </a:p>
                  </a:txBody>
                  <a:tcPr marL="28268" marR="3141" marT="3141" marB="0" anchor="ctr">
                    <a:solidFill>
                      <a:srgbClr val="C8E2FC"/>
                    </a:solidFill>
                  </a:tcPr>
                </a:tc>
                <a:tc>
                  <a:txBody>
                    <a:bodyPr/>
                    <a:lstStyle/>
                    <a:p>
                      <a:pPr algn="l" fontAlgn="ctr"/>
                      <a:r>
                        <a:rPr lang="es-MX" sz="1600" u="none" strike="noStrike" noProof="0" dirty="0" smtClean="0">
                          <a:solidFill>
                            <a:srgbClr val="002060"/>
                          </a:solidFill>
                          <a:effectLst/>
                        </a:rPr>
                        <a:t>Inestabilidad de la unión glenohumeral</a:t>
                      </a:r>
                      <a:endParaRPr lang="es-MX" sz="1600" b="0" i="0" u="none" strike="noStrike" noProof="0" dirty="0">
                        <a:solidFill>
                          <a:srgbClr val="002060"/>
                        </a:solidFill>
                        <a:effectLst/>
                        <a:latin typeface="Arial"/>
                      </a:endParaRPr>
                    </a:p>
                  </a:txBody>
                  <a:tcPr marL="28268" marR="3141" marT="3141" marB="0" anchor="ctr">
                    <a:solidFill>
                      <a:srgbClr val="C8E2FC"/>
                    </a:solidFill>
                  </a:tcPr>
                </a:tc>
              </a:tr>
              <a:tr h="433437">
                <a:tc>
                  <a:txBody>
                    <a:bodyPr/>
                    <a:lstStyle/>
                    <a:p>
                      <a:pPr algn="l" fontAlgn="ctr"/>
                      <a:r>
                        <a:rPr lang="es-MX" sz="1600" u="none" strike="noStrike" noProof="0" dirty="0" smtClean="0">
                          <a:solidFill>
                            <a:srgbClr val="002060"/>
                          </a:solidFill>
                          <a:effectLst/>
                        </a:rPr>
                        <a:t>Dolor</a:t>
                      </a:r>
                      <a:r>
                        <a:rPr lang="es-MX" sz="1600" u="none" strike="noStrike" baseline="0" noProof="0" dirty="0" smtClean="0">
                          <a:solidFill>
                            <a:srgbClr val="002060"/>
                          </a:solidFill>
                          <a:effectLst/>
                        </a:rPr>
                        <a:t> o sonido de “golpeteo” </a:t>
                      </a:r>
                      <a:r>
                        <a:rPr lang="es-MX" sz="1600" u="none" strike="noStrike" noProof="0" dirty="0" smtClean="0">
                          <a:solidFill>
                            <a:srgbClr val="002060"/>
                          </a:solidFill>
                          <a:effectLst/>
                        </a:rPr>
                        <a:t>con movimiento</a:t>
                      </a:r>
                      <a:r>
                        <a:rPr lang="es-MX" sz="1600" u="none" strike="noStrike" baseline="0" noProof="0" dirty="0" smtClean="0">
                          <a:solidFill>
                            <a:srgbClr val="002060"/>
                          </a:solidFill>
                          <a:effectLst/>
                        </a:rPr>
                        <a:t> superior</a:t>
                      </a:r>
                      <a:endParaRPr lang="es-MX" sz="1600" b="0" i="0" u="none" strike="noStrike" noProof="0" dirty="0">
                        <a:solidFill>
                          <a:srgbClr val="002060"/>
                        </a:solidFill>
                        <a:effectLst/>
                        <a:latin typeface="Arial"/>
                      </a:endParaRPr>
                    </a:p>
                  </a:txBody>
                  <a:tcPr marL="28268" marR="3141" marT="3141" marB="0" anchor="ctr">
                    <a:solidFill>
                      <a:srgbClr val="5AA9F5"/>
                    </a:solidFill>
                  </a:tcPr>
                </a:tc>
                <a:tc>
                  <a:txBody>
                    <a:bodyPr/>
                    <a:lstStyle/>
                    <a:p>
                      <a:pPr algn="l" fontAlgn="ctr"/>
                      <a:r>
                        <a:rPr lang="es-MX" sz="1600" u="none" strike="noStrike" noProof="0" dirty="0" smtClean="0">
                          <a:solidFill>
                            <a:srgbClr val="002060"/>
                          </a:solidFill>
                          <a:effectLst/>
                        </a:rPr>
                        <a:t>Trastorno del labrum</a:t>
                      </a:r>
                      <a:endParaRPr lang="es-MX" sz="1600" b="0" i="0" u="none" strike="noStrike" noProof="0" dirty="0">
                        <a:solidFill>
                          <a:srgbClr val="002060"/>
                        </a:solidFill>
                        <a:effectLst/>
                        <a:latin typeface="Arial"/>
                      </a:endParaRPr>
                    </a:p>
                  </a:txBody>
                  <a:tcPr marL="28268" marR="3141" marT="3141" marB="0" anchor="ctr">
                    <a:solidFill>
                      <a:srgbClr val="5AA9F5"/>
                    </a:solidFill>
                  </a:tcPr>
                </a:tc>
              </a:tr>
              <a:tr h="219859">
                <a:tc>
                  <a:txBody>
                    <a:bodyPr/>
                    <a:lstStyle/>
                    <a:p>
                      <a:pPr algn="l" fontAlgn="ctr"/>
                      <a:r>
                        <a:rPr lang="es-MX" sz="1600" u="none" strike="noStrike" noProof="0" dirty="0" smtClean="0">
                          <a:solidFill>
                            <a:srgbClr val="002060"/>
                          </a:solidFill>
                          <a:effectLst/>
                        </a:rPr>
                        <a:t>Dolor de</a:t>
                      </a:r>
                      <a:r>
                        <a:rPr lang="es-MX" sz="1600" u="none" strike="noStrike" baseline="0" noProof="0" dirty="0" smtClean="0">
                          <a:solidFill>
                            <a:srgbClr val="002060"/>
                          </a:solidFill>
                          <a:effectLst/>
                        </a:rPr>
                        <a:t> hombro durante la noche</a:t>
                      </a:r>
                      <a:endParaRPr lang="es-MX" sz="1600" b="0" i="0" u="none" strike="noStrike" noProof="0" dirty="0">
                        <a:solidFill>
                          <a:srgbClr val="002060"/>
                        </a:solidFill>
                        <a:effectLst/>
                        <a:latin typeface="Arial"/>
                      </a:endParaRPr>
                    </a:p>
                  </a:txBody>
                  <a:tcPr marL="28268" marR="3141" marT="3141" marB="0" anchor="ctr">
                    <a:solidFill>
                      <a:srgbClr val="C8E2FC"/>
                    </a:solidFill>
                  </a:tcPr>
                </a:tc>
                <a:tc>
                  <a:txBody>
                    <a:bodyPr/>
                    <a:lstStyle/>
                    <a:p>
                      <a:pPr algn="l" fontAlgn="ctr"/>
                      <a:r>
                        <a:rPr lang="es-MX" sz="1600" u="none" strike="noStrike" noProof="0" dirty="0" smtClean="0">
                          <a:solidFill>
                            <a:srgbClr val="002060"/>
                          </a:solidFill>
                          <a:effectLst/>
                        </a:rPr>
                        <a:t>Pinzamiento</a:t>
                      </a:r>
                      <a:endParaRPr lang="es-MX" sz="1600" b="0" i="0" u="none" strike="noStrike" noProof="0" dirty="0">
                        <a:solidFill>
                          <a:srgbClr val="002060"/>
                        </a:solidFill>
                        <a:effectLst/>
                        <a:latin typeface="Arial"/>
                      </a:endParaRPr>
                    </a:p>
                  </a:txBody>
                  <a:tcPr marL="28268" marR="3141" marT="3141" marB="0" anchor="ctr">
                    <a:solidFill>
                      <a:srgbClr val="C8E2FC"/>
                    </a:solidFill>
                  </a:tcPr>
                </a:tc>
              </a:tr>
              <a:tr h="273254">
                <a:tc>
                  <a:txBody>
                    <a:bodyPr/>
                    <a:lstStyle/>
                    <a:p>
                      <a:pPr algn="l" fontAlgn="ctr"/>
                      <a:r>
                        <a:rPr lang="es-MX" sz="1600" u="none" strike="noStrike" noProof="0" dirty="0" smtClean="0">
                          <a:solidFill>
                            <a:srgbClr val="002060"/>
                          </a:solidFill>
                          <a:effectLst/>
                        </a:rPr>
                        <a:t>Laxitud ligamentosa generalizada</a:t>
                      </a:r>
                      <a:endParaRPr lang="es-MX" sz="1600" b="0" i="0" u="none" strike="noStrike" noProof="0" dirty="0">
                        <a:solidFill>
                          <a:srgbClr val="002060"/>
                        </a:solidFill>
                        <a:effectLst/>
                        <a:latin typeface="Arial"/>
                      </a:endParaRPr>
                    </a:p>
                  </a:txBody>
                  <a:tcPr marL="28268" marR="3141" marT="3141" marB="0" anchor="ctr">
                    <a:solidFill>
                      <a:srgbClr val="5AA9F5"/>
                    </a:solidFill>
                  </a:tcPr>
                </a:tc>
                <a:tc>
                  <a:txBody>
                    <a:bodyPr/>
                    <a:lstStyle/>
                    <a:p>
                      <a:pPr algn="l" fontAlgn="ctr"/>
                      <a:r>
                        <a:rPr lang="es-MX" sz="1600" u="none" strike="noStrike" noProof="0" dirty="0" smtClean="0">
                          <a:solidFill>
                            <a:srgbClr val="002060"/>
                          </a:solidFill>
                          <a:effectLst/>
                        </a:rPr>
                        <a:t>Inestabilidad multidireccional</a:t>
                      </a:r>
                      <a:endParaRPr lang="es-MX" sz="1600" b="0" i="0" u="none" strike="noStrike" noProof="0" dirty="0">
                        <a:solidFill>
                          <a:srgbClr val="002060"/>
                        </a:solidFill>
                        <a:effectLst/>
                        <a:latin typeface="Arial"/>
                      </a:endParaRPr>
                    </a:p>
                  </a:txBody>
                  <a:tcPr marL="28268" marR="3141" marT="3141" marB="0" anchor="ctr">
                    <a:solidFill>
                      <a:srgbClr val="5AA9F5"/>
                    </a:solidFill>
                  </a:tcPr>
                </a:tc>
              </a:tr>
            </a:tbl>
          </a:graphicData>
        </a:graphic>
      </p:graphicFrame>
      <p:sp>
        <p:nvSpPr>
          <p:cNvPr id="5" name="Rectangle 4"/>
          <p:cNvSpPr/>
          <p:nvPr/>
        </p:nvSpPr>
        <p:spPr>
          <a:xfrm>
            <a:off x="107504" y="6525344"/>
            <a:ext cx="7776864" cy="246221"/>
          </a:xfrm>
          <a:prstGeom prst="rect">
            <a:avLst/>
          </a:prstGeom>
        </p:spPr>
        <p:txBody>
          <a:bodyPr wrap="square">
            <a:spAutoFit/>
          </a:bodyPr>
          <a:lstStyle/>
          <a:p>
            <a:r>
              <a:rPr lang="en-CA" sz="1000" dirty="0">
                <a:solidFill>
                  <a:srgbClr val="002060"/>
                </a:solidFill>
              </a:rPr>
              <a:t>Woodward </a:t>
            </a:r>
            <a:r>
              <a:rPr lang="en-CA" sz="1000" dirty="0" smtClean="0">
                <a:solidFill>
                  <a:srgbClr val="002060"/>
                </a:solidFill>
              </a:rPr>
              <a:t>TW </a:t>
            </a:r>
            <a:r>
              <a:rPr lang="en-CA" sz="1000" i="1" dirty="0" smtClean="0">
                <a:solidFill>
                  <a:srgbClr val="002060"/>
                </a:solidFill>
              </a:rPr>
              <a:t>et al. </a:t>
            </a:r>
            <a:r>
              <a:rPr lang="en-CA" sz="1000" i="1" dirty="0">
                <a:solidFill>
                  <a:srgbClr val="002060"/>
                </a:solidFill>
              </a:rPr>
              <a:t>Am Fam </a:t>
            </a:r>
            <a:r>
              <a:rPr lang="en-CA" sz="1000" i="1" dirty="0" smtClean="0">
                <a:solidFill>
                  <a:srgbClr val="002060"/>
                </a:solidFill>
              </a:rPr>
              <a:t>Physician</a:t>
            </a:r>
            <a:r>
              <a:rPr lang="en-CA" sz="1000" dirty="0" smtClean="0">
                <a:solidFill>
                  <a:srgbClr val="002060"/>
                </a:solidFill>
              </a:rPr>
              <a:t> 2000; 61(10</a:t>
            </a:r>
            <a:r>
              <a:rPr lang="en-CA" sz="1000" dirty="0">
                <a:solidFill>
                  <a:srgbClr val="002060"/>
                </a:solidFill>
              </a:rPr>
              <a:t>):</a:t>
            </a:r>
            <a:r>
              <a:rPr lang="en-CA" sz="1000" dirty="0" smtClean="0">
                <a:solidFill>
                  <a:srgbClr val="002060"/>
                </a:solidFill>
              </a:rPr>
              <a:t>3079-88.</a:t>
            </a:r>
            <a:endParaRPr lang="en-CA" sz="1000" dirty="0">
              <a:solidFill>
                <a:srgbClr val="002060"/>
              </a:solidFill>
            </a:endParaRPr>
          </a:p>
        </p:txBody>
      </p:sp>
    </p:spTree>
    <p:extLst>
      <p:ext uri="{BB962C8B-B14F-4D97-AF65-F5344CB8AC3E}">
        <p14:creationId xmlns:p14="http://schemas.microsoft.com/office/powerpoint/2010/main" val="1915156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latin typeface="+mn-lt"/>
              </a:rPr>
              <a:t>Buscar signos de alerta en el dolor musculoesquelético</a:t>
            </a:r>
            <a:endParaRPr lang="es-MX" dirty="0">
              <a:latin typeface="+mn-lt"/>
            </a:endParaRPr>
          </a:p>
        </p:txBody>
      </p:sp>
      <p:sp>
        <p:nvSpPr>
          <p:cNvPr id="3" name="Content Placeholder 2"/>
          <p:cNvSpPr>
            <a:spLocks noGrp="1"/>
          </p:cNvSpPr>
          <p:nvPr>
            <p:ph sz="half" idx="1"/>
          </p:nvPr>
        </p:nvSpPr>
        <p:spPr/>
        <p:txBody>
          <a:bodyPr>
            <a:normAutofit/>
          </a:bodyPr>
          <a:lstStyle/>
          <a:p>
            <a:r>
              <a:rPr lang="es-MX" sz="3200" dirty="0" smtClean="0">
                <a:latin typeface="+mn-lt"/>
              </a:rPr>
              <a:t>Mayor edad con aparición reciente de los síntomas</a:t>
            </a:r>
          </a:p>
          <a:p>
            <a:r>
              <a:rPr lang="es-MX" sz="3200" dirty="0" smtClean="0">
                <a:latin typeface="+mn-lt"/>
              </a:rPr>
              <a:t>Dolor nocturno</a:t>
            </a:r>
          </a:p>
          <a:p>
            <a:r>
              <a:rPr lang="es-MX" sz="3200" dirty="0" smtClean="0">
                <a:latin typeface="+mn-lt"/>
              </a:rPr>
              <a:t>Fiebre</a:t>
            </a:r>
          </a:p>
        </p:txBody>
      </p:sp>
      <p:sp>
        <p:nvSpPr>
          <p:cNvPr id="6" name="Content Placeholder 5"/>
          <p:cNvSpPr>
            <a:spLocks noGrp="1"/>
          </p:cNvSpPr>
          <p:nvPr>
            <p:ph sz="half" idx="2"/>
          </p:nvPr>
        </p:nvSpPr>
        <p:spPr/>
        <p:txBody>
          <a:bodyPr/>
          <a:lstStyle/>
          <a:p>
            <a:r>
              <a:rPr lang="es-MX" sz="3200" dirty="0" smtClean="0">
                <a:latin typeface="+mn-lt"/>
              </a:rPr>
              <a:t>Sudoración</a:t>
            </a:r>
          </a:p>
          <a:p>
            <a:r>
              <a:rPr lang="es-MX" sz="3200" dirty="0" smtClean="0">
                <a:latin typeface="+mn-lt"/>
              </a:rPr>
              <a:t>Características neurológicas</a:t>
            </a:r>
          </a:p>
          <a:p>
            <a:r>
              <a:rPr lang="es-MX" sz="3200" dirty="0" smtClean="0">
                <a:latin typeface="+mn-lt"/>
              </a:rPr>
              <a:t>Historia previa de neoplasia maligna</a:t>
            </a:r>
            <a:endParaRPr lang="es-MX" dirty="0">
              <a:latin typeface="+mn-lt"/>
            </a:endParaRPr>
          </a:p>
        </p:txBody>
      </p:sp>
      <p:sp>
        <p:nvSpPr>
          <p:cNvPr id="4" name="Rectangle 3"/>
          <p:cNvSpPr/>
          <p:nvPr/>
        </p:nvSpPr>
        <p:spPr>
          <a:xfrm>
            <a:off x="323528" y="6480318"/>
            <a:ext cx="3161443" cy="246221"/>
          </a:xfrm>
          <a:prstGeom prst="rect">
            <a:avLst/>
          </a:prstGeom>
        </p:spPr>
        <p:txBody>
          <a:bodyPr wrap="none">
            <a:spAutoFit/>
          </a:bodyPr>
          <a:lstStyle/>
          <a:p>
            <a:r>
              <a:rPr lang="es-MX" sz="1000" dirty="0" smtClean="0">
                <a:solidFill>
                  <a:srgbClr val="002060"/>
                </a:solidFill>
              </a:rPr>
              <a:t>Littlejohn GO. </a:t>
            </a:r>
            <a:r>
              <a:rPr lang="es-MX" sz="1000" i="1" dirty="0" smtClean="0">
                <a:solidFill>
                  <a:srgbClr val="002060"/>
                </a:solidFill>
              </a:rPr>
              <a:t>R Coll Physicians Edinb </a:t>
            </a:r>
            <a:r>
              <a:rPr lang="es-MX" sz="1000" dirty="0" smtClean="0">
                <a:solidFill>
                  <a:srgbClr val="002060"/>
                </a:solidFill>
              </a:rPr>
              <a:t>2005; 35(4):340-4.</a:t>
            </a:r>
            <a:endParaRPr lang="es-MX" sz="1000" dirty="0">
              <a:solidFill>
                <a:srgbClr val="002060"/>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4654"/>
          <a:stretch/>
        </p:blipFill>
        <p:spPr>
          <a:xfrm flipH="1">
            <a:off x="395536" y="764704"/>
            <a:ext cx="1147288" cy="123460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68449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Dolor agudo de cuello, hombro y rodilla:</a:t>
            </a:r>
            <a:br>
              <a:rPr lang="es-MX" sz="3200" dirty="0" smtClean="0"/>
            </a:br>
            <a:r>
              <a:rPr lang="es-MX" sz="3200" dirty="0" smtClean="0"/>
              <a:t>Signos de alerta</a:t>
            </a:r>
            <a:endParaRPr lang="es-MX" sz="3200"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024316112"/>
              </p:ext>
            </p:extLst>
          </p:nvPr>
        </p:nvGraphicFramePr>
        <p:xfrm>
          <a:off x="467544" y="1556792"/>
          <a:ext cx="8352928" cy="4759960"/>
        </p:xfrm>
        <a:graphic>
          <a:graphicData uri="http://schemas.openxmlformats.org/drawingml/2006/table">
            <a:tbl>
              <a:tblPr firstRow="1" bandRow="1">
                <a:tableStyleId>{5C22544A-7EE6-4342-B048-85BDC9FD1C3A}</a:tableStyleId>
              </a:tblPr>
              <a:tblGrid>
                <a:gridCol w="5107593"/>
                <a:gridCol w="3245335"/>
              </a:tblGrid>
              <a:tr h="370840">
                <a:tc>
                  <a:txBody>
                    <a:bodyPr/>
                    <a:lstStyle/>
                    <a:p>
                      <a:r>
                        <a:rPr lang="es-MX" noProof="0" dirty="0" smtClean="0"/>
                        <a:t>Característica</a:t>
                      </a:r>
                      <a:r>
                        <a:rPr lang="es-MX" baseline="0" noProof="0" dirty="0" smtClean="0"/>
                        <a:t> o factor de riesgo</a:t>
                      </a:r>
                      <a:endParaRPr lang="es-MX" noProof="0" dirty="0"/>
                    </a:p>
                  </a:txBody>
                  <a:tcPr/>
                </a:tc>
                <a:tc>
                  <a:txBody>
                    <a:bodyPr/>
                    <a:lstStyle/>
                    <a:p>
                      <a:r>
                        <a:rPr lang="es-MX" noProof="0" dirty="0" smtClean="0"/>
                        <a:t>Condición </a:t>
                      </a:r>
                      <a:endParaRPr lang="es-MX" noProof="0" dirty="0"/>
                    </a:p>
                  </a:txBody>
                  <a:tcPr/>
                </a:tc>
              </a:tr>
              <a:tr h="370840">
                <a:tc>
                  <a:txBody>
                    <a:bodyPr/>
                    <a:lstStyle/>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Síntomas y signos de infección</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Factores de riesgo de infección</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800" b="0" i="0" u="none" strike="noStrike" kern="1200" baseline="0" noProof="0" dirty="0" smtClean="0">
                          <a:solidFill>
                            <a:srgbClr val="002060"/>
                          </a:solidFill>
                          <a:latin typeface="+mn-lt"/>
                          <a:ea typeface="+mn-ea"/>
                          <a:cs typeface="+mn-cs"/>
                        </a:rPr>
                        <a:t>Signos de inflamación en la rodilla</a:t>
                      </a:r>
                      <a:endParaRPr lang="es-MX" noProof="0" dirty="0">
                        <a:solidFill>
                          <a:srgbClr val="002060"/>
                        </a:solidFill>
                      </a:endParaRPr>
                    </a:p>
                  </a:txBody>
                  <a:tcPr>
                    <a:solidFill>
                      <a:schemeClr val="accent1">
                        <a:lumMod val="20000"/>
                        <a:lumOff val="80000"/>
                      </a:schemeClr>
                    </a:solidFill>
                  </a:tcPr>
                </a:tc>
                <a:tc>
                  <a:txBody>
                    <a:bodyPr/>
                    <a:lstStyle/>
                    <a:p>
                      <a:r>
                        <a:rPr lang="es-MX" sz="1800" b="0" i="0" u="none" strike="noStrike" kern="1200" baseline="0" noProof="0" dirty="0" smtClean="0">
                          <a:solidFill>
                            <a:srgbClr val="002060"/>
                          </a:solidFill>
                          <a:latin typeface="+mn-lt"/>
                          <a:ea typeface="+mn-ea"/>
                          <a:cs typeface="+mn-cs"/>
                        </a:rPr>
                        <a:t>Infección </a:t>
                      </a:r>
                    </a:p>
                    <a:p>
                      <a:endParaRPr lang="es-MX" noProof="0" dirty="0">
                        <a:solidFill>
                          <a:srgbClr val="002060"/>
                        </a:solidFill>
                      </a:endParaRPr>
                    </a:p>
                  </a:txBody>
                  <a:tcPr>
                    <a:solidFill>
                      <a:schemeClr val="accent1">
                        <a:lumMod val="20000"/>
                        <a:lumOff val="80000"/>
                      </a:schemeClr>
                    </a:solidFill>
                  </a:tcPr>
                </a:tc>
              </a:tr>
              <a:tr h="370840">
                <a:tc>
                  <a:txBody>
                    <a:bodyPr/>
                    <a:lstStyle/>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Historia de traumatismo</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Uso de corticoesteroides con dolor de cuello o rodilla</a:t>
                      </a: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800" b="0" i="0" u="none" strike="noStrike" kern="1200" baseline="0" noProof="0" dirty="0" smtClean="0">
                          <a:solidFill>
                            <a:srgbClr val="002060"/>
                          </a:solidFill>
                          <a:latin typeface="+mn-lt"/>
                          <a:ea typeface="+mn-ea"/>
                          <a:cs typeface="+mn-cs"/>
                        </a:rPr>
                        <a:t>Instalación repentina de dolor en el hombro</a:t>
                      </a:r>
                      <a:endParaRPr lang="es-MX" noProof="0" dirty="0">
                        <a:solidFill>
                          <a:srgbClr val="002060"/>
                        </a:solidFill>
                      </a:endParaRP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smtClean="0">
                          <a:solidFill>
                            <a:srgbClr val="002060"/>
                          </a:solidFill>
                        </a:rPr>
                        <a:t>Fractura,</a:t>
                      </a:r>
                      <a:r>
                        <a:rPr lang="es-MX" baseline="0" noProof="0" dirty="0" smtClean="0">
                          <a:solidFill>
                            <a:srgbClr val="002060"/>
                          </a:solidFill>
                        </a:rPr>
                        <a:t> dislocación del hombro</a:t>
                      </a:r>
                      <a:r>
                        <a:rPr lang="es-MX" noProof="0" dirty="0" smtClean="0">
                          <a:solidFill>
                            <a:srgbClr val="002060"/>
                          </a:solidFill>
                        </a:rPr>
                        <a:t>,</a:t>
                      </a:r>
                      <a:r>
                        <a:rPr lang="es-MX" baseline="0" noProof="0" dirty="0" smtClean="0">
                          <a:solidFill>
                            <a:srgbClr val="002060"/>
                          </a:solidFill>
                        </a:rPr>
                        <a:t> ruptura del tendón y del ligamento u osteonecrosis en la rodilla</a:t>
                      </a:r>
                      <a:endParaRPr lang="es-MX" noProof="0" dirty="0">
                        <a:solidFill>
                          <a:srgbClr val="002060"/>
                        </a:solidFill>
                      </a:endParaRPr>
                    </a:p>
                  </a:txBody>
                  <a:tcPr>
                    <a:solidFill>
                      <a:schemeClr val="accent1">
                        <a:lumMod val="60000"/>
                        <a:lumOff val="40000"/>
                      </a:schemeClr>
                    </a:solidFill>
                  </a:tcPr>
                </a:tc>
              </a:tr>
              <a:tr h="370840">
                <a:tc>
                  <a:txBody>
                    <a:bodyPr/>
                    <a:lstStyle/>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Historia pasada de neoplasia maligna</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Edad &gt;50 años</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Fracaso para mejorar con tratamiento</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Pérdida de peso inexplicable</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Disfagia, cefalea, vómito con dolor de cuello</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Dolor en múltiples sitios</a:t>
                      </a:r>
                    </a:p>
                    <a:p>
                      <a:pPr marL="177800" indent="-177800">
                        <a:buFont typeface="Arial" pitchFamily="34" charset="0"/>
                        <a:buChar char="•"/>
                      </a:pPr>
                      <a:r>
                        <a:rPr lang="es-MX" sz="1800" b="0" i="0" u="none" strike="noStrike" kern="1200" baseline="0" noProof="0" dirty="0" smtClean="0">
                          <a:solidFill>
                            <a:srgbClr val="002060"/>
                          </a:solidFill>
                          <a:latin typeface="+mn-lt"/>
                          <a:ea typeface="+mn-ea"/>
                          <a:cs typeface="+mn-cs"/>
                        </a:rPr>
                        <a:t>Dolor de hombro o rodilla en reposo</a:t>
                      </a:r>
                      <a:endParaRPr lang="es-MX" noProof="0" dirty="0" smtClean="0">
                        <a:solidFill>
                          <a:srgbClr val="002060"/>
                        </a:solidFill>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s-MX" noProof="0" dirty="0" smtClean="0">
                          <a:solidFill>
                            <a:srgbClr val="002060"/>
                          </a:solidFill>
                        </a:rPr>
                        <a:t>Dolor de rodilla nocturno</a:t>
                      </a:r>
                      <a:endParaRPr lang="es-MX" noProof="0" dirty="0">
                        <a:solidFill>
                          <a:srgbClr val="002060"/>
                        </a:solidFill>
                      </a:endParaRPr>
                    </a:p>
                  </a:txBody>
                  <a:tcPr>
                    <a:solidFill>
                      <a:schemeClr val="accent1">
                        <a:lumMod val="20000"/>
                        <a:lumOff val="80000"/>
                      </a:schemeClr>
                    </a:solidFill>
                  </a:tcPr>
                </a:tc>
                <a:tc>
                  <a:txBody>
                    <a:bodyPr/>
                    <a:lstStyle/>
                    <a:p>
                      <a:r>
                        <a:rPr lang="es-MX" sz="1800" b="0" i="0" u="none" strike="noStrike" kern="1200" baseline="0" noProof="0" dirty="0" smtClean="0">
                          <a:solidFill>
                            <a:srgbClr val="002060"/>
                          </a:solidFill>
                          <a:latin typeface="+mn-lt"/>
                          <a:ea typeface="+mn-ea"/>
                          <a:cs typeface="+mn-cs"/>
                        </a:rPr>
                        <a:t>Tumor</a:t>
                      </a:r>
                      <a:endParaRPr lang="es-MX" noProof="0" dirty="0">
                        <a:solidFill>
                          <a:srgbClr val="002060"/>
                        </a:solidFill>
                      </a:endParaRPr>
                    </a:p>
                  </a:txBody>
                  <a:tcPr>
                    <a:solidFill>
                      <a:schemeClr val="accent1">
                        <a:lumMod val="20000"/>
                        <a:lumOff val="80000"/>
                      </a:schemeClr>
                    </a:solidFill>
                  </a:tcPr>
                </a:tc>
              </a:tr>
            </a:tbl>
          </a:graphicData>
        </a:graphic>
      </p:graphicFrame>
      <p:pic>
        <p:nvPicPr>
          <p:cNvPr id="13315" name="Picture 3" descr="C:\Users\RCowan\AppData\Local\Microsoft\Windows\Temporary Internet Files\Content.IE5\KOWZG1UZ\MC900434741[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8344" y="18864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7504" y="6413266"/>
            <a:ext cx="7992888" cy="400110"/>
          </a:xfrm>
          <a:prstGeom prst="rect">
            <a:avLst/>
          </a:prstGeom>
          <a:noFill/>
        </p:spPr>
        <p:txBody>
          <a:bodyPr wrap="square" rtlCol="0">
            <a:spAutoFit/>
          </a:bodyPr>
          <a:lstStyle/>
          <a:p>
            <a:r>
              <a:rPr lang="en-CA" sz="1000" dirty="0" smtClean="0">
                <a:solidFill>
                  <a:srgbClr val="002060"/>
                </a:solidFill>
              </a:rPr>
              <a:t>Australian Acute Musculoskeletal Pain Guidelines Group. </a:t>
            </a:r>
            <a:r>
              <a:rPr lang="en-CA" sz="1000" i="1" dirty="0" smtClean="0">
                <a:solidFill>
                  <a:srgbClr val="002060"/>
                </a:solidFill>
              </a:rPr>
              <a:t>Evidence-Based Management of Acute Musculoskeletal Pain. A Guide for Clinicians. </a:t>
            </a:r>
            <a:br>
              <a:rPr lang="en-CA" sz="1000" i="1" dirty="0" smtClean="0">
                <a:solidFill>
                  <a:srgbClr val="002060"/>
                </a:solidFill>
              </a:rPr>
            </a:br>
            <a:r>
              <a:rPr lang="en-CA" sz="1000" dirty="0" smtClean="0">
                <a:solidFill>
                  <a:srgbClr val="002060"/>
                </a:solidFill>
              </a:rPr>
              <a:t>Australian Academic Press Pty. Lts; Bowen Hills, QLD: 2004.</a:t>
            </a:r>
            <a:endParaRPr lang="en-CA" sz="1000" dirty="0">
              <a:solidFill>
                <a:srgbClr val="002060"/>
              </a:solidFill>
            </a:endParaRPr>
          </a:p>
        </p:txBody>
      </p:sp>
    </p:spTree>
    <p:extLst>
      <p:ext uri="{BB962C8B-B14F-4D97-AF65-F5344CB8AC3E}">
        <p14:creationId xmlns:p14="http://schemas.microsoft.com/office/powerpoint/2010/main" val="135087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MX" dirty="0" smtClean="0"/>
              <a:t>EVALUACIÓN Y DIAGNÓSTICO</a:t>
            </a:r>
            <a:endParaRPr lang="es-MX" dirty="0"/>
          </a:p>
        </p:txBody>
      </p:sp>
    </p:spTree>
    <p:extLst>
      <p:ext uri="{BB962C8B-B14F-4D97-AF65-F5344CB8AC3E}">
        <p14:creationId xmlns:p14="http://schemas.microsoft.com/office/powerpoint/2010/main" val="4238589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200" dirty="0" smtClean="0"/>
              <a:t>Signos de alerta adicionales: </a:t>
            </a:r>
            <a:br>
              <a:rPr lang="es-MX" sz="3200" dirty="0" smtClean="0"/>
            </a:br>
            <a:r>
              <a:rPr lang="es-MX" sz="3200" dirty="0" smtClean="0"/>
              <a:t>dolor de cuello agudo</a:t>
            </a:r>
            <a:endParaRPr lang="es-MX" sz="3200"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606287693"/>
              </p:ext>
            </p:extLst>
          </p:nvPr>
        </p:nvGraphicFramePr>
        <p:xfrm>
          <a:off x="683568" y="2204864"/>
          <a:ext cx="7690740" cy="2021840"/>
        </p:xfrm>
        <a:graphic>
          <a:graphicData uri="http://schemas.openxmlformats.org/drawingml/2006/table">
            <a:tbl>
              <a:tblPr firstRow="1" bandRow="1">
                <a:tableStyleId>{5C22544A-7EE6-4342-B048-85BDC9FD1C3A}</a:tableStyleId>
              </a:tblPr>
              <a:tblGrid>
                <a:gridCol w="4702683"/>
                <a:gridCol w="2988057"/>
              </a:tblGrid>
              <a:tr h="370840">
                <a:tc>
                  <a:txBody>
                    <a:bodyPr/>
                    <a:lstStyle/>
                    <a:p>
                      <a:r>
                        <a:rPr lang="es-MX" noProof="0" dirty="0" smtClean="0"/>
                        <a:t>Característica o factor de riesgo</a:t>
                      </a:r>
                      <a:endParaRPr lang="es-MX" noProof="0" dirty="0"/>
                    </a:p>
                  </a:txBody>
                  <a:tcPr/>
                </a:tc>
                <a:tc>
                  <a:txBody>
                    <a:bodyPr/>
                    <a:lstStyle/>
                    <a:p>
                      <a:r>
                        <a:rPr lang="es-MX" noProof="0" dirty="0" smtClean="0"/>
                        <a:t>Condición </a:t>
                      </a:r>
                      <a:endParaRPr lang="es-MX" noProof="0" dirty="0"/>
                    </a:p>
                  </a:txBody>
                  <a:tcPr/>
                </a:tc>
              </a:tr>
              <a:tr h="370840">
                <a:tc>
                  <a:txBody>
                    <a:bodyPr/>
                    <a:lstStyle/>
                    <a:p>
                      <a:pPr marL="285750" indent="-285750">
                        <a:buFont typeface="Arial" pitchFamily="34" charset="0"/>
                        <a:buChar char="•"/>
                      </a:pPr>
                      <a:r>
                        <a:rPr lang="es-MX" sz="1800" b="0" i="0" u="none" strike="noStrike" kern="1200" baseline="0" noProof="0" dirty="0" smtClean="0">
                          <a:solidFill>
                            <a:srgbClr val="002060"/>
                          </a:solidFill>
                          <a:latin typeface="+mn-lt"/>
                          <a:ea typeface="+mn-ea"/>
                          <a:cs typeface="+mn-cs"/>
                        </a:rPr>
                        <a:t>Síntomas neurológicos en las extremidades</a:t>
                      </a:r>
                      <a:endParaRPr lang="es-MX" noProof="0" dirty="0">
                        <a:solidFill>
                          <a:srgbClr val="002060"/>
                        </a:solidFill>
                      </a:endParaRPr>
                    </a:p>
                  </a:txBody>
                  <a:tcPr>
                    <a:solidFill>
                      <a:srgbClr val="C8E2FC"/>
                    </a:solidFill>
                  </a:tcPr>
                </a:tc>
                <a:tc>
                  <a:txBody>
                    <a:bodyPr/>
                    <a:lstStyle/>
                    <a:p>
                      <a:r>
                        <a:rPr lang="es-MX" sz="1800" b="0" i="0" u="none" strike="noStrike" kern="1200" baseline="0" noProof="0" dirty="0" smtClean="0">
                          <a:solidFill>
                            <a:srgbClr val="002060"/>
                          </a:solidFill>
                          <a:latin typeface="+mn-lt"/>
                          <a:ea typeface="+mn-ea"/>
                          <a:cs typeface="+mn-cs"/>
                        </a:rPr>
                        <a:t>Condición neurológica</a:t>
                      </a:r>
                      <a:endParaRPr lang="es-MX" noProof="0" dirty="0">
                        <a:solidFill>
                          <a:srgbClr val="002060"/>
                        </a:solidFill>
                      </a:endParaRPr>
                    </a:p>
                  </a:txBody>
                  <a:tcPr>
                    <a:solidFill>
                      <a:srgbClr val="C8E2FC"/>
                    </a:solidFill>
                  </a:tcPr>
                </a:tc>
              </a:tr>
              <a:tr h="370840">
                <a:tc>
                  <a:txBody>
                    <a:bodyPr/>
                    <a:lstStyle/>
                    <a:p>
                      <a:pPr marL="285750" indent="-285750">
                        <a:buFont typeface="Arial" pitchFamily="34" charset="0"/>
                        <a:buChar char="•"/>
                      </a:pPr>
                      <a:r>
                        <a:rPr lang="es-MX" sz="1800" b="0" i="0" u="none" strike="noStrike" kern="1200" baseline="0" noProof="0" dirty="0" smtClean="0">
                          <a:solidFill>
                            <a:srgbClr val="002060"/>
                          </a:solidFill>
                          <a:latin typeface="+mn-lt"/>
                          <a:ea typeface="+mn-ea"/>
                          <a:cs typeface="+mn-cs"/>
                        </a:rPr>
                        <a:t>Síntomas o signos  cerebrovasculares</a:t>
                      </a:r>
                    </a:p>
                    <a:p>
                      <a:pPr marL="285750" indent="-285750">
                        <a:buFont typeface="Arial" pitchFamily="34" charset="0"/>
                        <a:buChar char="•"/>
                      </a:pPr>
                      <a:r>
                        <a:rPr lang="es-MX" sz="1800" b="0" i="0" u="none" strike="noStrike" kern="1200" baseline="0" noProof="0" dirty="0" smtClean="0">
                          <a:solidFill>
                            <a:srgbClr val="002060"/>
                          </a:solidFill>
                          <a:latin typeface="+mn-lt"/>
                          <a:ea typeface="+mn-ea"/>
                          <a:cs typeface="+mn-cs"/>
                        </a:rPr>
                        <a:t>Uso de anticoagulantes</a:t>
                      </a:r>
                      <a:endParaRPr lang="es-MX" noProof="0" dirty="0">
                        <a:solidFill>
                          <a:srgbClr val="002060"/>
                        </a:solidFill>
                      </a:endParaRPr>
                    </a:p>
                  </a:txBody>
                  <a:tcPr>
                    <a:solidFill>
                      <a:schemeClr val="accent1">
                        <a:lumMod val="60000"/>
                        <a:lumOff val="40000"/>
                      </a:schemeClr>
                    </a:solidFill>
                  </a:tcPr>
                </a:tc>
                <a:tc>
                  <a:txBody>
                    <a:bodyPr/>
                    <a:lstStyle/>
                    <a:p>
                      <a:r>
                        <a:rPr lang="es-MX" sz="1800" b="0" i="0" u="none" strike="noStrike" kern="1200" baseline="0" noProof="0" dirty="0" smtClean="0">
                          <a:solidFill>
                            <a:srgbClr val="002060"/>
                          </a:solidFill>
                          <a:latin typeface="+mn-lt"/>
                          <a:ea typeface="+mn-ea"/>
                          <a:cs typeface="+mn-cs"/>
                        </a:rPr>
                        <a:t>Hemorragia cerebral o de la médula</a:t>
                      </a:r>
                      <a:endParaRPr lang="es-MX" noProof="0" dirty="0">
                        <a:solidFill>
                          <a:srgbClr val="002060"/>
                        </a:solidFill>
                      </a:endParaRPr>
                    </a:p>
                  </a:txBody>
                  <a:tcPr>
                    <a:solidFill>
                      <a:schemeClr val="accent1">
                        <a:lumMod val="60000"/>
                        <a:lumOff val="40000"/>
                      </a:schemeClr>
                    </a:solidFill>
                  </a:tcPr>
                </a:tc>
              </a:tr>
              <a:tr h="370840">
                <a:tc>
                  <a:txBody>
                    <a:bodyPr/>
                    <a:lstStyle/>
                    <a:p>
                      <a:pPr marL="285750" indent="-285750">
                        <a:buFont typeface="Arial" pitchFamily="34" charset="0"/>
                        <a:buChar char="•"/>
                      </a:pPr>
                      <a:r>
                        <a:rPr lang="es-MX" sz="1800" b="0" i="0" u="none" strike="noStrike" kern="1200" baseline="0" noProof="0" dirty="0" smtClean="0">
                          <a:solidFill>
                            <a:srgbClr val="002060"/>
                          </a:solidFill>
                          <a:latin typeface="+mn-lt"/>
                          <a:ea typeface="+mn-ea"/>
                          <a:cs typeface="+mn-cs"/>
                        </a:rPr>
                        <a:t>Factores de riesgo cardiovasculares</a:t>
                      </a:r>
                    </a:p>
                    <a:p>
                      <a:pPr marL="285750" indent="-285750">
                        <a:buFont typeface="Arial" pitchFamily="34" charset="0"/>
                        <a:buChar char="•"/>
                      </a:pPr>
                      <a:r>
                        <a:rPr lang="es-MX" sz="1800" b="0" i="0" u="none" strike="noStrike" kern="1200" baseline="0" noProof="0" dirty="0" smtClean="0">
                          <a:solidFill>
                            <a:srgbClr val="002060"/>
                          </a:solidFill>
                          <a:latin typeface="+mn-lt"/>
                          <a:ea typeface="+mn-ea"/>
                          <a:cs typeface="+mn-cs"/>
                        </a:rPr>
                        <a:t>Ataque isquémico transitorio</a:t>
                      </a:r>
                      <a:endParaRPr lang="es-MX" noProof="0" dirty="0">
                        <a:solidFill>
                          <a:srgbClr val="002060"/>
                        </a:solidFill>
                      </a:endParaRPr>
                    </a:p>
                  </a:txBody>
                  <a:tcPr>
                    <a:solidFill>
                      <a:srgbClr val="C8E2FC"/>
                    </a:solidFill>
                  </a:tcPr>
                </a:tc>
                <a:tc>
                  <a:txBody>
                    <a:bodyPr/>
                    <a:lstStyle/>
                    <a:p>
                      <a:r>
                        <a:rPr lang="es-MX" sz="1800" b="0" i="0" u="none" strike="noStrike" kern="1200" baseline="0" noProof="0" dirty="0" smtClean="0">
                          <a:solidFill>
                            <a:srgbClr val="002060"/>
                          </a:solidFill>
                          <a:latin typeface="+mn-lt"/>
                          <a:ea typeface="+mn-ea"/>
                          <a:cs typeface="+mn-cs"/>
                        </a:rPr>
                        <a:t>Aneurisma vertebral o carotídeo</a:t>
                      </a:r>
                      <a:endParaRPr lang="es-MX" noProof="0" dirty="0">
                        <a:solidFill>
                          <a:srgbClr val="002060"/>
                        </a:solidFill>
                      </a:endParaRPr>
                    </a:p>
                  </a:txBody>
                  <a:tcPr>
                    <a:solidFill>
                      <a:srgbClr val="C8E2FC"/>
                    </a:solidFill>
                  </a:tcPr>
                </a:tc>
              </a:tr>
            </a:tbl>
          </a:graphicData>
        </a:graphic>
      </p:graphicFrame>
      <p:pic>
        <p:nvPicPr>
          <p:cNvPr id="13315" name="Picture 3" descr="C:\Users\RCowan\AppData\Local\Microsoft\Windows\Temporary Internet Files\Content.IE5\KOWZG1UZ\MC900434741[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8344" y="18864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6413266"/>
            <a:ext cx="7992888" cy="400110"/>
          </a:xfrm>
          <a:prstGeom prst="rect">
            <a:avLst/>
          </a:prstGeom>
          <a:noFill/>
        </p:spPr>
        <p:txBody>
          <a:bodyPr wrap="square" rtlCol="0">
            <a:spAutoFit/>
          </a:bodyPr>
          <a:lstStyle/>
          <a:p>
            <a:r>
              <a:rPr lang="en-CA" sz="1000" dirty="0" smtClean="0">
                <a:solidFill>
                  <a:srgbClr val="002060"/>
                </a:solidFill>
              </a:rPr>
              <a:t>Australian Acute Musculoskeletal Pain Guidelines Group. </a:t>
            </a:r>
            <a:r>
              <a:rPr lang="en-CA" sz="1000" i="1" dirty="0" smtClean="0">
                <a:solidFill>
                  <a:srgbClr val="002060"/>
                </a:solidFill>
              </a:rPr>
              <a:t>Evidence-Based Management of Acute Musculoskeletal Pain. A Guide for Clinicians. </a:t>
            </a:r>
            <a:br>
              <a:rPr lang="en-CA" sz="1000" i="1" dirty="0" smtClean="0">
                <a:solidFill>
                  <a:srgbClr val="002060"/>
                </a:solidFill>
              </a:rPr>
            </a:br>
            <a:r>
              <a:rPr lang="en-CA" sz="1000" dirty="0" smtClean="0">
                <a:solidFill>
                  <a:srgbClr val="002060"/>
                </a:solidFill>
              </a:rPr>
              <a:t>Australian Academic Press Pty. Lts; Bowen Hills, QLD: 2004.</a:t>
            </a:r>
            <a:endParaRPr lang="en-CA" sz="1000" dirty="0">
              <a:solidFill>
                <a:srgbClr val="002060"/>
              </a:solidFill>
            </a:endParaRPr>
          </a:p>
        </p:txBody>
      </p:sp>
    </p:spTree>
    <p:extLst>
      <p:ext uri="{BB962C8B-B14F-4D97-AF65-F5344CB8AC3E}">
        <p14:creationId xmlns:p14="http://schemas.microsoft.com/office/powerpoint/2010/main" val="3744237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Resumen</a:t>
            </a:r>
            <a:endParaRPr lang="es-MX" sz="4800" dirty="0">
              <a:solidFill>
                <a:schemeClr val="tx1">
                  <a:lumMod val="50000"/>
                </a:schemeClr>
              </a:solidFill>
            </a:endParaRPr>
          </a:p>
        </p:txBody>
      </p:sp>
    </p:spTree>
    <p:extLst>
      <p:ext uri="{BB962C8B-B14F-4D97-AF65-F5344CB8AC3E}">
        <p14:creationId xmlns:p14="http://schemas.microsoft.com/office/powerpoint/2010/main" val="3449178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s-MX" dirty="0" smtClean="0"/>
              <a:t>Evaluación y diagnóstico </a:t>
            </a:r>
            <a:br>
              <a:rPr lang="es-MX" dirty="0" smtClean="0"/>
            </a:br>
            <a:r>
              <a:rPr lang="es-MX" dirty="0" smtClean="0"/>
              <a:t>de dolor agudo: Resumen</a:t>
            </a:r>
            <a:endParaRPr lang="es-MX" dirty="0"/>
          </a:p>
        </p:txBody>
      </p:sp>
      <p:sp>
        <p:nvSpPr>
          <p:cNvPr id="88066" name="Rectangle 3"/>
          <p:cNvSpPr>
            <a:spLocks noGrp="1" noChangeArrowheads="1"/>
          </p:cNvSpPr>
          <p:nvPr>
            <p:ph idx="1"/>
          </p:nvPr>
        </p:nvSpPr>
        <p:spPr/>
        <p:txBody>
          <a:bodyPr lIns="0" tIns="0" rIns="0" bIns="0">
            <a:normAutofit fontScale="92500" lnSpcReduction="20000"/>
          </a:bodyPr>
          <a:lstStyle/>
          <a:p>
            <a:pPr marL="285750" indent="-285750">
              <a:spcBef>
                <a:spcPct val="40000"/>
              </a:spcBef>
            </a:pPr>
            <a:r>
              <a:rPr lang="es-MX" altLang="zh-TW" sz="2800" dirty="0" smtClean="0">
                <a:ea typeface="新細明體" pitchFamily="18" charset="-120"/>
              </a:rPr>
              <a:t>La evaluación exhaustiva y el historial de dolor son importantes en los pacientes que se presentan con dolor agudo</a:t>
            </a:r>
          </a:p>
          <a:p>
            <a:pPr marL="285750" indent="-285750">
              <a:spcBef>
                <a:spcPct val="40000"/>
              </a:spcBef>
            </a:pPr>
            <a:r>
              <a:rPr lang="es-MX" altLang="zh-TW" sz="2800" dirty="0" smtClean="0">
                <a:ea typeface="新細明體" pitchFamily="18" charset="-120"/>
              </a:rPr>
              <a:t>Los médicos deben mantener un alto grado de conciencia sobre los “signos de alerta” que indican posibles trastornos serios</a:t>
            </a:r>
            <a:endParaRPr lang="es-MX" altLang="zh-TW" dirty="0" smtClean="0">
              <a:ea typeface="新細明體" pitchFamily="18" charset="-120"/>
            </a:endParaRPr>
          </a:p>
          <a:p>
            <a:pPr marL="285750" indent="-285750">
              <a:spcBef>
                <a:spcPct val="40000"/>
              </a:spcBef>
            </a:pPr>
            <a:r>
              <a:rPr lang="es-MX" sz="2800" dirty="0" smtClean="0"/>
              <a:t>Aunque las técnicas de evaluación carecen de especificidad para diagnosticar las causas de dolor musculoesquelético, la exploración física puede ayudar en la identificación de afecciones serias con dolor subyacente</a:t>
            </a:r>
          </a:p>
          <a:p>
            <a:pPr marL="285750" indent="-285750">
              <a:spcBef>
                <a:spcPct val="40000"/>
              </a:spcBef>
            </a:pPr>
            <a:r>
              <a:rPr lang="es-MX" sz="2800" dirty="0" smtClean="0"/>
              <a:t>Los estudios de imagen están indicados principalmente cuando se sospecha una afección seria</a:t>
            </a:r>
          </a:p>
        </p:txBody>
      </p:sp>
    </p:spTree>
    <p:extLst>
      <p:ext uri="{BB962C8B-B14F-4D97-AF65-F5344CB8AC3E}">
        <p14:creationId xmlns:p14="http://schemas.microsoft.com/office/powerpoint/2010/main" val="177276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Descripción general</a:t>
            </a:r>
            <a:endParaRPr lang="es-MX" sz="4800" dirty="0">
              <a:solidFill>
                <a:schemeClr val="tx1">
                  <a:lumMod val="50000"/>
                </a:schemeClr>
              </a:solidFill>
            </a:endParaRPr>
          </a:p>
        </p:txBody>
      </p:sp>
    </p:spTree>
    <p:extLst>
      <p:ext uri="{BB962C8B-B14F-4D97-AF65-F5344CB8AC3E}">
        <p14:creationId xmlns:p14="http://schemas.microsoft.com/office/powerpoint/2010/main" val="3474040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94"/>
            <a:ext cx="8229600" cy="1143000"/>
          </a:xfrm>
        </p:spPr>
        <p:txBody>
          <a:bodyPr vert="horz" lIns="91440" tIns="45720" rIns="91440" bIns="45720" rtlCol="0" anchor="ctr">
            <a:normAutofit fontScale="90000"/>
          </a:bodyPr>
          <a:lstStyle/>
          <a:p>
            <a:pPr>
              <a:lnSpc>
                <a:spcPct val="85000"/>
              </a:lnSpc>
            </a:pPr>
            <a:r>
              <a:rPr lang="es-MX" dirty="0" smtClean="0"/>
              <a:t>Importancia de la evaluación del dolor</a:t>
            </a:r>
            <a:endParaRPr lang="es-MX" dirty="0"/>
          </a:p>
        </p:txBody>
      </p:sp>
      <p:sp>
        <p:nvSpPr>
          <p:cNvPr id="3" name="Content Placeholder 2"/>
          <p:cNvSpPr>
            <a:spLocks noGrp="1"/>
          </p:cNvSpPr>
          <p:nvPr>
            <p:ph idx="1"/>
          </p:nvPr>
        </p:nvSpPr>
        <p:spPr>
          <a:xfrm>
            <a:off x="457200" y="1559921"/>
            <a:ext cx="8229600" cy="4525963"/>
          </a:xfrm>
        </p:spPr>
        <p:txBody>
          <a:bodyPr>
            <a:noAutofit/>
          </a:bodyPr>
          <a:lstStyle/>
          <a:p>
            <a:pPr marL="0" indent="0" algn="ctr">
              <a:lnSpc>
                <a:spcPct val="85000"/>
              </a:lnSpc>
              <a:spcAft>
                <a:spcPts val="1200"/>
              </a:spcAft>
              <a:buNone/>
            </a:pPr>
            <a:r>
              <a:rPr lang="es-MX" sz="2800" b="1" dirty="0" smtClean="0"/>
              <a:t>El dolor es un predictor significativo de morbilidad y mortalidad.</a:t>
            </a:r>
          </a:p>
          <a:p>
            <a:r>
              <a:rPr lang="es-MX" sz="2400" dirty="0" smtClean="0"/>
              <a:t>Buscar señales de alerta que requieren investigación inmediata y/o referencia</a:t>
            </a:r>
          </a:p>
          <a:p>
            <a:r>
              <a:rPr lang="es-MX" sz="2400" dirty="0" smtClean="0"/>
              <a:t>Identificar la causa subyacente</a:t>
            </a:r>
          </a:p>
          <a:p>
            <a:pPr lvl="1"/>
            <a:r>
              <a:rPr lang="es-MX" sz="2000" dirty="0" smtClean="0"/>
              <a:t>El dolor se maneja mejor si se determina y trata la causa subyacente</a:t>
            </a:r>
          </a:p>
          <a:p>
            <a:r>
              <a:rPr lang="es-MX" sz="2400" dirty="0" smtClean="0"/>
              <a:t>Reconocer el tipo de dolor para ayudar a guiar  la selección de terapias apropiadas para el tratamiento del dolor</a:t>
            </a:r>
          </a:p>
          <a:p>
            <a:r>
              <a:rPr lang="es-MX" sz="2400" dirty="0" smtClean="0"/>
              <a:t>Determinar la intensidad del dolor basal para permitir una evaluación posterior de la eficacia del tratamiento</a:t>
            </a:r>
            <a:endParaRPr lang="es-MX" sz="2400" dirty="0"/>
          </a:p>
        </p:txBody>
      </p:sp>
      <p:sp>
        <p:nvSpPr>
          <p:cNvPr id="6" name="Rectangle 5"/>
          <p:cNvSpPr/>
          <p:nvPr/>
        </p:nvSpPr>
        <p:spPr>
          <a:xfrm>
            <a:off x="117731" y="6619493"/>
            <a:ext cx="7200800" cy="246221"/>
          </a:xfrm>
          <a:prstGeom prst="rect">
            <a:avLst/>
          </a:prstGeom>
        </p:spPr>
        <p:txBody>
          <a:bodyPr wrap="square">
            <a:spAutoFit/>
          </a:bodyPr>
          <a:lstStyle/>
          <a:p>
            <a:r>
              <a:rPr lang="es-MX" sz="1000" dirty="0" smtClean="0">
                <a:solidFill>
                  <a:srgbClr val="002060"/>
                </a:solidFill>
              </a:rPr>
              <a:t>Forde G, Stanos S. </a:t>
            </a:r>
            <a:r>
              <a:rPr lang="es-MX" sz="1000" i="1" dirty="0" smtClean="0">
                <a:solidFill>
                  <a:srgbClr val="002060"/>
                </a:solidFill>
              </a:rPr>
              <a:t>J Fam Pract</a:t>
            </a:r>
            <a:r>
              <a:rPr lang="es-MX" sz="1000" dirty="0" smtClean="0">
                <a:solidFill>
                  <a:srgbClr val="002060"/>
                </a:solidFill>
              </a:rPr>
              <a:t> 2007; 56(8 Suppl Hot Topics):S21-30; Sokka T, Pincus T. Poster presentation at ACR 2005.</a:t>
            </a:r>
            <a:endParaRPr lang="es-MX" sz="1000" dirty="0">
              <a:solidFill>
                <a:srgbClr val="002060"/>
              </a:solidFill>
            </a:endParaRPr>
          </a:p>
        </p:txBody>
      </p:sp>
      <p:sp>
        <p:nvSpPr>
          <p:cNvPr id="7" name="Slide Number Placeholder 3"/>
          <p:cNvSpPr>
            <a:spLocks noGrp="1"/>
          </p:cNvSpPr>
          <p:nvPr>
            <p:ph type="sldNum" sz="quarter" idx="12"/>
          </p:nvPr>
        </p:nvSpPr>
        <p:spPr>
          <a:xfrm>
            <a:off x="6758880" y="6448251"/>
            <a:ext cx="2133600" cy="365125"/>
          </a:xfrm>
        </p:spPr>
        <p:txBody>
          <a:bodyPr/>
          <a:lstStyle/>
          <a:p>
            <a:r>
              <a:rPr lang="es-MX" dirty="0" smtClean="0">
                <a:solidFill>
                  <a:prstClr val="black"/>
                </a:solidFill>
              </a:rPr>
              <a:t/>
            </a:r>
            <a:br>
              <a:rPr lang="es-MX" dirty="0" smtClean="0">
                <a:solidFill>
                  <a:prstClr val="black"/>
                </a:solidFill>
              </a:rPr>
            </a:br>
            <a:fld id="{903B8EED-60FF-4798-B00A-5F8F0039E366}" type="slidenum">
              <a:rPr lang="es-MX" smtClean="0">
                <a:solidFill>
                  <a:prstClr val="black"/>
                </a:solidFill>
              </a:rPr>
              <a:pPr/>
              <a:t>6</a:t>
            </a:fld>
            <a:endParaRPr lang="es-MX" dirty="0">
              <a:solidFill>
                <a:prstClr val="black"/>
              </a:solidFill>
            </a:endParaRPr>
          </a:p>
        </p:txBody>
      </p:sp>
    </p:spTree>
    <p:extLst>
      <p:ext uri="{BB962C8B-B14F-4D97-AF65-F5344CB8AC3E}">
        <p14:creationId xmlns:p14="http://schemas.microsoft.com/office/powerpoint/2010/main" val="260611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7" name="Rectangle 2"/>
          <p:cNvSpPr>
            <a:spLocks noGrp="1" noChangeArrowheads="1"/>
          </p:cNvSpPr>
          <p:nvPr>
            <p:ph type="title"/>
          </p:nvPr>
        </p:nvSpPr>
        <p:spPr/>
        <p:txBody>
          <a:bodyPr>
            <a:noAutofit/>
          </a:bodyPr>
          <a:lstStyle/>
          <a:p>
            <a:pPr>
              <a:tabLst>
                <a:tab pos="2692400" algn="l"/>
              </a:tabLst>
            </a:pPr>
            <a:r>
              <a:rPr lang="es-MX" dirty="0" smtClean="0"/>
              <a:t>Evaluación exhaustiva del dolor</a:t>
            </a:r>
            <a:endParaRPr lang="es-MX" b="0" baseline="30000" dirty="0" smtClean="0"/>
          </a:p>
        </p:txBody>
      </p:sp>
      <p:sp>
        <p:nvSpPr>
          <p:cNvPr id="869378" name="Text Box 9"/>
          <p:cNvSpPr txBox="1">
            <a:spLocks noChangeArrowheads="1"/>
          </p:cNvSpPr>
          <p:nvPr/>
        </p:nvSpPr>
        <p:spPr bwMode="auto">
          <a:xfrm>
            <a:off x="205737" y="6515913"/>
            <a:ext cx="6769508" cy="307777"/>
          </a:xfrm>
          <a:prstGeom prst="rect">
            <a:avLst/>
          </a:prstGeom>
          <a:noFill/>
          <a:ln w="9525">
            <a:noFill/>
            <a:miter lim="800000"/>
            <a:headEnd/>
            <a:tailEnd/>
          </a:ln>
        </p:spPr>
        <p:txBody>
          <a:bodyPr wrap="square" lIns="0" tIns="0" rIns="0" bIns="0" anchor="b">
            <a:spAutoFit/>
          </a:bodyPr>
          <a:lstStyle/>
          <a:p>
            <a:r>
              <a:rPr lang="es-MX" sz="1000" dirty="0" smtClean="0">
                <a:solidFill>
                  <a:schemeClr val="bg2"/>
                </a:solidFill>
              </a:rPr>
              <a:t>National Pharmaceutical Council, Joint Commission on Accreditation of Healthcare Organizations. </a:t>
            </a:r>
            <a:r>
              <a:rPr lang="es-MX" sz="1000" i="1" dirty="0" smtClean="0">
                <a:solidFill>
                  <a:schemeClr val="bg2"/>
                </a:solidFill>
              </a:rPr>
              <a:t>Pain:</a:t>
            </a:r>
            <a:r>
              <a:rPr lang="es-MX" sz="1000" dirty="0" smtClean="0">
                <a:solidFill>
                  <a:schemeClr val="bg2"/>
                </a:solidFill>
              </a:rPr>
              <a:t> </a:t>
            </a:r>
            <a:r>
              <a:rPr lang="es-MX" sz="1000" i="1" dirty="0" smtClean="0">
                <a:solidFill>
                  <a:schemeClr val="bg2"/>
                </a:solidFill>
              </a:rPr>
              <a:t>Current Understanding </a:t>
            </a:r>
            <a:br>
              <a:rPr lang="es-MX" sz="1000" i="1" dirty="0" smtClean="0">
                <a:solidFill>
                  <a:schemeClr val="bg2"/>
                </a:solidFill>
              </a:rPr>
            </a:br>
            <a:r>
              <a:rPr lang="es-MX" sz="1000" i="1" dirty="0" smtClean="0">
                <a:solidFill>
                  <a:schemeClr val="bg2"/>
                </a:solidFill>
              </a:rPr>
              <a:t>of Assessment, Management, and Treatments</a:t>
            </a:r>
            <a:r>
              <a:rPr lang="es-MX" sz="1000" dirty="0" smtClean="0">
                <a:solidFill>
                  <a:schemeClr val="bg2"/>
                </a:solidFill>
              </a:rPr>
              <a:t>. Reston, VA: 2001; Passik SD, Kirsh KL </a:t>
            </a:r>
            <a:r>
              <a:rPr lang="es-MX" sz="1000" i="1" dirty="0" smtClean="0">
                <a:solidFill>
                  <a:schemeClr val="bg2"/>
                </a:solidFill>
              </a:rPr>
              <a:t>CNS Drug</a:t>
            </a:r>
            <a:r>
              <a:rPr lang="es-MX" sz="1000" dirty="0" smtClean="0">
                <a:solidFill>
                  <a:schemeClr val="bg2"/>
                </a:solidFill>
              </a:rPr>
              <a:t> 2004; 18(1):13-25.</a:t>
            </a:r>
            <a:endParaRPr lang="es-MX" sz="1000" dirty="0">
              <a:solidFill>
                <a:schemeClr val="bg2"/>
              </a:solidFill>
            </a:endParaRPr>
          </a:p>
        </p:txBody>
      </p:sp>
      <p:sp>
        <p:nvSpPr>
          <p:cNvPr id="869379" name="_s1029"/>
          <p:cNvSpPr>
            <a:spLocks noChangeArrowheads="1"/>
          </p:cNvSpPr>
          <p:nvPr/>
        </p:nvSpPr>
        <p:spPr bwMode="auto">
          <a:xfrm>
            <a:off x="307975" y="2346226"/>
            <a:ext cx="2989263" cy="1296987"/>
          </a:xfrm>
          <a:prstGeom prst="ellipse">
            <a:avLst/>
          </a:prstGeom>
          <a:solidFill>
            <a:schemeClr val="accent1"/>
          </a:solidFill>
          <a:ln w="9525">
            <a:noFill/>
            <a:round/>
            <a:headEnd/>
            <a:tailEnd/>
          </a:ln>
        </p:spPr>
        <p:txBody>
          <a:bodyPr wrap="none" lIns="0" tIns="0" rIns="0" bIns="0" anchor="ctr"/>
          <a:lstStyle/>
          <a:p>
            <a:pPr algn="ctr"/>
            <a:r>
              <a:rPr lang="es-MX" sz="1600" b="1" dirty="0" smtClean="0">
                <a:solidFill>
                  <a:prstClr val="white"/>
                </a:solidFill>
              </a:rPr>
              <a:t>Caracterizar la ubicación,</a:t>
            </a:r>
            <a:br>
              <a:rPr lang="es-MX" sz="1600" b="1" dirty="0" smtClean="0">
                <a:solidFill>
                  <a:prstClr val="white"/>
                </a:solidFill>
              </a:rPr>
            </a:br>
            <a:r>
              <a:rPr lang="es-MX" sz="1600" b="1" dirty="0" smtClean="0">
                <a:solidFill>
                  <a:prstClr val="white"/>
                </a:solidFill>
              </a:rPr>
              <a:t>distribución, duración,</a:t>
            </a:r>
            <a:br>
              <a:rPr lang="es-MX" sz="1600" b="1" dirty="0" smtClean="0">
                <a:solidFill>
                  <a:prstClr val="white"/>
                </a:solidFill>
              </a:rPr>
            </a:br>
            <a:r>
              <a:rPr lang="es-MX" sz="1600" b="1" dirty="0" smtClean="0">
                <a:solidFill>
                  <a:prstClr val="white"/>
                </a:solidFill>
              </a:rPr>
              <a:t>frecuencia, calidad y</a:t>
            </a:r>
            <a:br>
              <a:rPr lang="es-MX" sz="1600" b="1" dirty="0" smtClean="0">
                <a:solidFill>
                  <a:prstClr val="white"/>
                </a:solidFill>
              </a:rPr>
            </a:br>
            <a:r>
              <a:rPr lang="es-MX" sz="1600" b="1" dirty="0" smtClean="0">
                <a:solidFill>
                  <a:prstClr val="white"/>
                </a:solidFill>
              </a:rPr>
              <a:t>precipitantes del dolor</a:t>
            </a:r>
            <a:endParaRPr lang="es-MX" sz="1600" b="1" dirty="0">
              <a:solidFill>
                <a:prstClr val="white"/>
              </a:solidFill>
            </a:endParaRPr>
          </a:p>
        </p:txBody>
      </p:sp>
      <p:sp>
        <p:nvSpPr>
          <p:cNvPr id="869380" name="_s1031"/>
          <p:cNvSpPr>
            <a:spLocks noChangeArrowheads="1"/>
          </p:cNvSpPr>
          <p:nvPr/>
        </p:nvSpPr>
        <p:spPr bwMode="auto">
          <a:xfrm>
            <a:off x="307975" y="3813076"/>
            <a:ext cx="2989263" cy="1296987"/>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solidFill>
                  <a:prstClr val="white"/>
                </a:solidFill>
              </a:rPr>
              <a:t>Obtener una  historia </a:t>
            </a:r>
          </a:p>
          <a:p>
            <a:pPr algn="ctr"/>
            <a:r>
              <a:rPr lang="es-MX" sz="1600" b="1" dirty="0" smtClean="0">
                <a:solidFill>
                  <a:prstClr val="white"/>
                </a:solidFill>
              </a:rPr>
              <a:t>detallada (por ejemplo,</a:t>
            </a:r>
            <a:br>
              <a:rPr lang="es-MX" sz="1600" b="1" dirty="0" smtClean="0">
                <a:solidFill>
                  <a:prstClr val="white"/>
                </a:solidFill>
              </a:rPr>
            </a:br>
            <a:r>
              <a:rPr lang="es-MX" sz="1600" b="1" dirty="0" smtClean="0">
                <a:solidFill>
                  <a:prstClr val="white"/>
                </a:solidFill>
              </a:rPr>
              <a:t>comorbilidades, tratamiento</a:t>
            </a:r>
            <a:br>
              <a:rPr lang="es-MX" sz="1600" b="1" dirty="0" smtClean="0">
                <a:solidFill>
                  <a:prstClr val="white"/>
                </a:solidFill>
              </a:rPr>
            </a:br>
            <a:r>
              <a:rPr lang="es-MX" sz="1600" b="1" dirty="0" smtClean="0">
                <a:solidFill>
                  <a:prstClr val="white"/>
                </a:solidFill>
              </a:rPr>
              <a:t>previo)</a:t>
            </a:r>
            <a:endParaRPr lang="es-MX" sz="1600" b="1" dirty="0">
              <a:solidFill>
                <a:prstClr val="white"/>
              </a:solidFill>
            </a:endParaRPr>
          </a:p>
        </p:txBody>
      </p:sp>
      <p:sp>
        <p:nvSpPr>
          <p:cNvPr id="869381" name="_s1033"/>
          <p:cNvSpPr>
            <a:spLocks noChangeArrowheads="1"/>
          </p:cNvSpPr>
          <p:nvPr/>
        </p:nvSpPr>
        <p:spPr bwMode="auto">
          <a:xfrm>
            <a:off x="3052763" y="4725888"/>
            <a:ext cx="2990850" cy="1295400"/>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solidFill>
                  <a:prstClr val="white"/>
                </a:solidFill>
              </a:rPr>
              <a:t>Realizar una exploración</a:t>
            </a:r>
            <a:br>
              <a:rPr lang="es-MX" sz="1600" b="1" dirty="0" smtClean="0">
                <a:solidFill>
                  <a:prstClr val="white"/>
                </a:solidFill>
              </a:rPr>
            </a:br>
            <a:r>
              <a:rPr lang="es-MX" sz="1600" b="1" dirty="0" smtClean="0">
                <a:solidFill>
                  <a:prstClr val="white"/>
                </a:solidFill>
              </a:rPr>
              <a:t>física</a:t>
            </a:r>
            <a:endParaRPr lang="es-MX" sz="1600" b="1" dirty="0">
              <a:solidFill>
                <a:prstClr val="white"/>
              </a:solidFill>
            </a:endParaRPr>
          </a:p>
        </p:txBody>
      </p:sp>
      <p:sp>
        <p:nvSpPr>
          <p:cNvPr id="869382" name="_s1035"/>
          <p:cNvSpPr>
            <a:spLocks noChangeArrowheads="1"/>
          </p:cNvSpPr>
          <p:nvPr/>
        </p:nvSpPr>
        <p:spPr bwMode="auto">
          <a:xfrm>
            <a:off x="5799138" y="3813076"/>
            <a:ext cx="2989262" cy="1296987"/>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solidFill>
                  <a:prstClr val="white"/>
                </a:solidFill>
              </a:rPr>
              <a:t>Aclarar la etiología,</a:t>
            </a:r>
            <a:br>
              <a:rPr lang="es-MX" sz="1600" b="1" dirty="0" smtClean="0">
                <a:solidFill>
                  <a:prstClr val="white"/>
                </a:solidFill>
              </a:rPr>
            </a:br>
            <a:r>
              <a:rPr lang="es-MX" sz="1600" b="1" dirty="0" smtClean="0">
                <a:solidFill>
                  <a:prstClr val="white"/>
                </a:solidFill>
              </a:rPr>
              <a:t>fisiopatología</a:t>
            </a:r>
            <a:endParaRPr lang="es-MX" sz="1600" b="1" dirty="0">
              <a:solidFill>
                <a:prstClr val="white"/>
              </a:solidFill>
            </a:endParaRPr>
          </a:p>
        </p:txBody>
      </p:sp>
      <p:sp>
        <p:nvSpPr>
          <p:cNvPr id="869383" name="_s1037"/>
          <p:cNvSpPr>
            <a:spLocks noChangeArrowheads="1"/>
          </p:cNvSpPr>
          <p:nvPr/>
        </p:nvSpPr>
        <p:spPr bwMode="auto">
          <a:xfrm>
            <a:off x="5799138" y="2346226"/>
            <a:ext cx="2989262" cy="1296987"/>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solidFill>
                  <a:prstClr val="white"/>
                </a:solidFill>
              </a:rPr>
              <a:t>Completar la evaluación </a:t>
            </a:r>
          </a:p>
          <a:p>
            <a:pPr algn="ctr"/>
            <a:r>
              <a:rPr lang="es-MX" sz="1600" b="1" dirty="0" smtClean="0">
                <a:solidFill>
                  <a:prstClr val="white"/>
                </a:solidFill>
              </a:rPr>
              <a:t>del riesgo</a:t>
            </a:r>
            <a:endParaRPr lang="es-MX" sz="1600" b="1" baseline="30000" dirty="0">
              <a:solidFill>
                <a:prstClr val="white"/>
              </a:solidFill>
            </a:endParaRPr>
          </a:p>
        </p:txBody>
      </p:sp>
      <p:sp>
        <p:nvSpPr>
          <p:cNvPr id="869384" name="_s1039"/>
          <p:cNvSpPr>
            <a:spLocks noChangeArrowheads="1"/>
          </p:cNvSpPr>
          <p:nvPr/>
        </p:nvSpPr>
        <p:spPr bwMode="auto">
          <a:xfrm>
            <a:off x="3052763" y="1535013"/>
            <a:ext cx="2990850" cy="1295400"/>
          </a:xfrm>
          <a:prstGeom prst="ellipse">
            <a:avLst/>
          </a:prstGeom>
          <a:solidFill>
            <a:schemeClr val="accent1"/>
          </a:solidFill>
          <a:ln w="9525" algn="ctr">
            <a:noFill/>
            <a:round/>
            <a:headEnd/>
            <a:tailEnd/>
          </a:ln>
        </p:spPr>
        <p:txBody>
          <a:bodyPr wrap="none" lIns="0" tIns="0" rIns="0" bIns="0" anchor="ctr"/>
          <a:lstStyle/>
          <a:p>
            <a:pPr algn="ctr"/>
            <a:r>
              <a:rPr lang="es-MX" sz="1600" b="1" dirty="0" smtClean="0">
                <a:solidFill>
                  <a:prstClr val="white"/>
                </a:solidFill>
              </a:rPr>
              <a:t>Evaluar los efectos del </a:t>
            </a:r>
          </a:p>
          <a:p>
            <a:pPr algn="ctr"/>
            <a:r>
              <a:rPr lang="es-MX" sz="1600" b="1" dirty="0" smtClean="0">
                <a:solidFill>
                  <a:prstClr val="white"/>
                </a:solidFill>
              </a:rPr>
              <a:t>dolor sobre la función</a:t>
            </a:r>
            <a:br>
              <a:rPr lang="es-MX" sz="1600" b="1" dirty="0" smtClean="0">
                <a:solidFill>
                  <a:prstClr val="white"/>
                </a:solidFill>
              </a:rPr>
            </a:br>
            <a:r>
              <a:rPr lang="es-MX" sz="1600" b="1" dirty="0" smtClean="0">
                <a:solidFill>
                  <a:prstClr val="white"/>
                </a:solidFill>
              </a:rPr>
              <a:t>del paciente</a:t>
            </a:r>
            <a:endParaRPr lang="es-MX" sz="1600" b="1" dirty="0">
              <a:solidFill>
                <a:prstClr val="white"/>
              </a:solidFill>
            </a:endParaRPr>
          </a:p>
        </p:txBody>
      </p:sp>
    </p:spTree>
    <p:extLst>
      <p:ext uri="{BB962C8B-B14F-4D97-AF65-F5344CB8AC3E}">
        <p14:creationId xmlns:p14="http://schemas.microsoft.com/office/powerpoint/2010/main" val="1447999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Evaluación del dolor agudo</a:t>
            </a:r>
            <a:endParaRPr lang="es-MX" dirty="0"/>
          </a:p>
        </p:txBody>
      </p:sp>
      <p:sp>
        <p:nvSpPr>
          <p:cNvPr id="3" name="Content Placeholder 2"/>
          <p:cNvSpPr>
            <a:spLocks noGrp="1"/>
          </p:cNvSpPr>
          <p:nvPr>
            <p:ph sz="half" idx="1"/>
          </p:nvPr>
        </p:nvSpPr>
        <p:spPr/>
        <p:txBody>
          <a:bodyPr>
            <a:noAutofit/>
          </a:bodyPr>
          <a:lstStyle/>
          <a:p>
            <a:r>
              <a:rPr lang="es-MX" sz="2400" dirty="0" smtClean="0"/>
              <a:t>Sitio del dolor</a:t>
            </a:r>
          </a:p>
          <a:p>
            <a:r>
              <a:rPr lang="es-MX" sz="2400" dirty="0" smtClean="0"/>
              <a:t>Circunstancias asociadas con la instalación del dolor</a:t>
            </a:r>
          </a:p>
          <a:p>
            <a:r>
              <a:rPr lang="es-MX" sz="2400" dirty="0" smtClean="0"/>
              <a:t>Característica del dolor</a:t>
            </a:r>
          </a:p>
          <a:p>
            <a:r>
              <a:rPr lang="es-MX" sz="2400" dirty="0" smtClean="0"/>
              <a:t>Intensidad del dolor</a:t>
            </a:r>
          </a:p>
          <a:p>
            <a:r>
              <a:rPr lang="es-MX" sz="2400" dirty="0" smtClean="0"/>
              <a:t>Síntomas asociados </a:t>
            </a:r>
            <a:br>
              <a:rPr lang="es-MX" sz="2400" dirty="0" smtClean="0"/>
            </a:br>
            <a:r>
              <a:rPr lang="es-MX" sz="2400" dirty="0" smtClean="0"/>
              <a:t>(por ejemplo,  náuseas)</a:t>
            </a:r>
          </a:p>
          <a:p>
            <a:r>
              <a:rPr lang="es-MX" sz="2400" dirty="0" smtClean="0"/>
              <a:t>Comorbilidades</a:t>
            </a:r>
          </a:p>
        </p:txBody>
      </p:sp>
      <p:sp>
        <p:nvSpPr>
          <p:cNvPr id="6" name="Content Placeholder 5"/>
          <p:cNvSpPr>
            <a:spLocks noGrp="1"/>
          </p:cNvSpPr>
          <p:nvPr>
            <p:ph sz="half" idx="2"/>
          </p:nvPr>
        </p:nvSpPr>
        <p:spPr/>
        <p:txBody>
          <a:bodyPr>
            <a:normAutofit lnSpcReduction="10000"/>
          </a:bodyPr>
          <a:lstStyle/>
          <a:p>
            <a:r>
              <a:rPr lang="es-MX" sz="2400" dirty="0" smtClean="0"/>
              <a:t>Tratamiento</a:t>
            </a:r>
            <a:endParaRPr lang="es-MX" sz="2400" dirty="0"/>
          </a:p>
          <a:p>
            <a:pPr lvl="1"/>
            <a:r>
              <a:rPr lang="es-MX" sz="2000" dirty="0" smtClean="0"/>
              <a:t>Medicamentos actuales y previos, incluyendo dosis, frecuencia de uso, eficacia y efectos colaterales</a:t>
            </a:r>
          </a:p>
          <a:p>
            <a:r>
              <a:rPr lang="es-MX" sz="2400" dirty="0" smtClean="0"/>
              <a:t>Historia clínica relevante</a:t>
            </a:r>
            <a:endParaRPr lang="es-MX" sz="2400" dirty="0"/>
          </a:p>
          <a:p>
            <a:pPr lvl="1"/>
            <a:r>
              <a:rPr lang="es-MX" sz="2000" dirty="0" smtClean="0"/>
              <a:t>Condiciones de dolor previas o coexistentes y resultados del tratamiento</a:t>
            </a:r>
          </a:p>
          <a:p>
            <a:pPr lvl="1"/>
            <a:r>
              <a:rPr lang="es-MX" sz="2000" dirty="0" smtClean="0"/>
              <a:t>Condiciones médicas previas o coexistentes</a:t>
            </a:r>
          </a:p>
          <a:p>
            <a:r>
              <a:rPr lang="es-MX" sz="2400" dirty="0" smtClean="0"/>
              <a:t>Factores que influyen en el tratamiento sintomático</a:t>
            </a:r>
          </a:p>
          <a:p>
            <a:endParaRPr lang="es-MX" dirty="0"/>
          </a:p>
        </p:txBody>
      </p:sp>
      <p:sp>
        <p:nvSpPr>
          <p:cNvPr id="4" name="Rectangle 3"/>
          <p:cNvSpPr/>
          <p:nvPr/>
        </p:nvSpPr>
        <p:spPr>
          <a:xfrm>
            <a:off x="286097" y="6237312"/>
            <a:ext cx="8462680" cy="400110"/>
          </a:xfrm>
          <a:prstGeom prst="rect">
            <a:avLst/>
          </a:prstGeom>
        </p:spPr>
        <p:txBody>
          <a:bodyPr wrap="square">
            <a:spAutoFit/>
          </a:bodyPr>
          <a:lstStyle/>
          <a:p>
            <a:r>
              <a:rPr lang="es-MX" sz="1000" dirty="0" smtClean="0">
                <a:solidFill>
                  <a:srgbClr val="002060"/>
                </a:solidFill>
              </a:rPr>
              <a:t>Australian and New Zealand College of Anaesthetists and Faculty of Pain Medicine. </a:t>
            </a:r>
            <a:br>
              <a:rPr lang="es-MX" sz="1000" dirty="0" smtClean="0">
                <a:solidFill>
                  <a:srgbClr val="002060"/>
                </a:solidFill>
              </a:rPr>
            </a:br>
            <a:r>
              <a:rPr lang="es-MX" sz="1000" i="1" dirty="0" smtClean="0">
                <a:solidFill>
                  <a:srgbClr val="002060"/>
                </a:solidFill>
              </a:rPr>
              <a:t>Acute Pain Management: Scientific Evidence. </a:t>
            </a:r>
            <a:r>
              <a:rPr lang="es-MX" sz="1000" dirty="0" smtClean="0">
                <a:solidFill>
                  <a:srgbClr val="002060"/>
                </a:solidFill>
              </a:rPr>
              <a:t>3rd ed. ANZCA &amp; FPM; Melbourne, VIC: 2010. </a:t>
            </a:r>
            <a:endParaRPr lang="es-MX" sz="10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96944" cy="1143000"/>
          </a:xfrm>
        </p:spPr>
        <p:txBody>
          <a:bodyPr>
            <a:normAutofit/>
          </a:bodyPr>
          <a:lstStyle/>
          <a:p>
            <a:r>
              <a:rPr lang="es-MX" sz="3900" dirty="0" smtClean="0"/>
              <a:t>Evaluación y tratamiento del dolor agudo</a:t>
            </a:r>
            <a:endParaRPr lang="es-MX" sz="3900" dirty="0"/>
          </a:p>
        </p:txBody>
      </p:sp>
      <p:sp>
        <p:nvSpPr>
          <p:cNvPr id="4" name="TextBox 3"/>
          <p:cNvSpPr txBox="1"/>
          <p:nvPr/>
        </p:nvSpPr>
        <p:spPr>
          <a:xfrm>
            <a:off x="214282" y="6500834"/>
            <a:ext cx="8215370" cy="276999"/>
          </a:xfrm>
          <a:prstGeom prst="rect">
            <a:avLst/>
          </a:prstGeom>
          <a:noFill/>
        </p:spPr>
        <p:txBody>
          <a:bodyPr wrap="square" rtlCol="0">
            <a:spAutoFit/>
          </a:bodyPr>
          <a:lstStyle/>
          <a:p>
            <a:r>
              <a:rPr lang="es-MX" sz="1200" dirty="0" smtClean="0">
                <a:solidFill>
                  <a:srgbClr val="002060"/>
                </a:solidFill>
              </a:rPr>
              <a:t>Ayad AE </a:t>
            </a:r>
            <a:r>
              <a:rPr lang="es-MX" sz="1200" i="1" dirty="0" smtClean="0">
                <a:solidFill>
                  <a:srgbClr val="002060"/>
                </a:solidFill>
              </a:rPr>
              <a:t>et al. J Int Med Res </a:t>
            </a:r>
            <a:r>
              <a:rPr lang="es-MX" sz="1200" dirty="0" smtClean="0">
                <a:solidFill>
                  <a:srgbClr val="002060"/>
                </a:solidFill>
              </a:rPr>
              <a:t>2011; 39(4):1123-41.</a:t>
            </a:r>
            <a:endParaRPr lang="es-MX" sz="1200" dirty="0">
              <a:solidFill>
                <a:srgbClr val="002060"/>
              </a:solidFill>
            </a:endParaRPr>
          </a:p>
        </p:txBody>
      </p:sp>
      <p:graphicFrame>
        <p:nvGraphicFramePr>
          <p:cNvPr id="5" name="Diagram 4"/>
          <p:cNvGraphicFramePr/>
          <p:nvPr>
            <p:extLst>
              <p:ext uri="{D42A27DB-BD31-4B8C-83A1-F6EECF244321}">
                <p14:modId xmlns:p14="http://schemas.microsoft.com/office/powerpoint/2010/main" val="2092589517"/>
              </p:ext>
            </p:extLst>
          </p:nvPr>
        </p:nvGraphicFramePr>
        <p:xfrm>
          <a:off x="395536" y="1484784"/>
          <a:ext cx="54006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228184" y="4054584"/>
            <a:ext cx="2448272"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Referir a un especialista</a:t>
            </a:r>
            <a:endParaRPr lang="es-MX" dirty="0">
              <a:solidFill>
                <a:prstClr val="white"/>
              </a:solidFill>
            </a:endParaRPr>
          </a:p>
        </p:txBody>
      </p:sp>
      <p:sp>
        <p:nvSpPr>
          <p:cNvPr id="7" name="Right Arrow 6"/>
          <p:cNvSpPr/>
          <p:nvPr/>
        </p:nvSpPr>
        <p:spPr>
          <a:xfrm>
            <a:off x="5796136" y="4162596"/>
            <a:ext cx="360040" cy="21602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8" name="TextBox 7"/>
          <p:cNvSpPr txBox="1"/>
          <p:nvPr/>
        </p:nvSpPr>
        <p:spPr>
          <a:xfrm>
            <a:off x="5796136" y="3749526"/>
            <a:ext cx="349776" cy="369332"/>
          </a:xfrm>
          <a:prstGeom prst="rect">
            <a:avLst/>
          </a:prstGeom>
          <a:noFill/>
        </p:spPr>
        <p:txBody>
          <a:bodyPr wrap="none" rtlCol="0">
            <a:spAutoFit/>
          </a:bodyPr>
          <a:lstStyle/>
          <a:p>
            <a:r>
              <a:rPr lang="es-MX" b="1" dirty="0" smtClean="0">
                <a:solidFill>
                  <a:srgbClr val="FF0000"/>
                </a:solidFill>
              </a:rPr>
              <a:t>Sí</a:t>
            </a:r>
            <a:endParaRPr lang="es-MX" b="1" dirty="0">
              <a:solidFill>
                <a:srgbClr val="FF0000"/>
              </a:solidFill>
            </a:endParaRPr>
          </a:p>
        </p:txBody>
      </p:sp>
      <p:sp>
        <p:nvSpPr>
          <p:cNvPr id="10" name="TextBox 9"/>
          <p:cNvSpPr txBox="1"/>
          <p:nvPr/>
        </p:nvSpPr>
        <p:spPr>
          <a:xfrm>
            <a:off x="2411760" y="4532838"/>
            <a:ext cx="460382" cy="369332"/>
          </a:xfrm>
          <a:prstGeom prst="rect">
            <a:avLst/>
          </a:prstGeom>
          <a:noFill/>
        </p:spPr>
        <p:txBody>
          <a:bodyPr wrap="none" rtlCol="0">
            <a:spAutoFit/>
          </a:bodyPr>
          <a:lstStyle/>
          <a:p>
            <a:r>
              <a:rPr lang="es-MX" b="1" dirty="0" smtClean="0">
                <a:solidFill>
                  <a:srgbClr val="002060"/>
                </a:solidFill>
              </a:rPr>
              <a:t>No</a:t>
            </a:r>
            <a:endParaRPr lang="es-MX" b="1" dirty="0">
              <a:solidFill>
                <a:srgbClr val="002060"/>
              </a:solidFill>
            </a:endParaRPr>
          </a:p>
        </p:txBody>
      </p:sp>
    </p:spTree>
    <p:extLst>
      <p:ext uri="{BB962C8B-B14F-4D97-AF65-F5344CB8AC3E}">
        <p14:creationId xmlns:p14="http://schemas.microsoft.com/office/powerpoint/2010/main" val="4112936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6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6_Office Theme">
  <a:themeElements>
    <a:clrScheme name="Custom 90">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1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19367</TotalTime>
  <Words>6500</Words>
  <Application>Microsoft Office PowerPoint</Application>
  <PresentationFormat>On-screen Show (4:3)</PresentationFormat>
  <Paragraphs>849</Paragraphs>
  <Slides>42</Slides>
  <Notes>42</Notes>
  <HiddenSlides>0</HiddenSlides>
  <MMClips>0</MMClips>
  <ScaleCrop>false</ScaleCrop>
  <HeadingPairs>
    <vt:vector size="4" baseType="variant">
      <vt:variant>
        <vt:lpstr>Theme</vt:lpstr>
      </vt:variant>
      <vt:variant>
        <vt:i4>17</vt:i4>
      </vt:variant>
      <vt:variant>
        <vt:lpstr>Slide Titles</vt:lpstr>
      </vt:variant>
      <vt:variant>
        <vt:i4>42</vt:i4>
      </vt:variant>
    </vt:vector>
  </HeadingPairs>
  <TitlesOfParts>
    <vt:vector size="59" baseType="lpstr">
      <vt:lpstr>Office Theme</vt:lpstr>
      <vt:lpstr>10_Office Theme</vt:lpstr>
      <vt:lpstr>23_Office Theme</vt:lpstr>
      <vt:lpstr>25_Office Theme</vt:lpstr>
      <vt:lpstr>33_Office Theme</vt:lpstr>
      <vt:lpstr>34_Office Theme</vt:lpstr>
      <vt:lpstr>35_Office Theme</vt:lpstr>
      <vt:lpstr>31_Office Theme</vt:lpstr>
      <vt:lpstr>36_Office Theme</vt:lpstr>
      <vt:lpstr>37_Office Theme</vt:lpstr>
      <vt:lpstr>1_Custom Design</vt:lpstr>
      <vt:lpstr>56_Office Theme</vt:lpstr>
      <vt:lpstr>13_Office Theme</vt:lpstr>
      <vt:lpstr>24_Office Theme</vt:lpstr>
      <vt:lpstr>26_Office Theme</vt:lpstr>
      <vt:lpstr>3_Custom Design</vt:lpstr>
      <vt:lpstr>Custom Design</vt:lpstr>
      <vt:lpstr>PowerPoint Presentation</vt:lpstr>
      <vt:lpstr>Comité de desarrollo</vt:lpstr>
      <vt:lpstr>Objetivos de aprendizaje</vt:lpstr>
      <vt:lpstr>EVALUACIÓN Y DIAGNÓSTICO</vt:lpstr>
      <vt:lpstr>PowerPoint Presentation</vt:lpstr>
      <vt:lpstr>Importancia de la evaluación del dolor</vt:lpstr>
      <vt:lpstr>Evaluación exhaustiva del dolor</vt:lpstr>
      <vt:lpstr>Evaluación del dolor agudo</vt:lpstr>
      <vt:lpstr>Evaluación y tratamiento del dolor agudo</vt:lpstr>
      <vt:lpstr>PowerPoint Presentation</vt:lpstr>
      <vt:lpstr>Evaluación clínica del dolor</vt:lpstr>
      <vt:lpstr>Hoja de trabajo del historial de dolor</vt:lpstr>
      <vt:lpstr>Evaluación del dolor: nemotécnica PQRST </vt:lpstr>
      <vt:lpstr>Evaluando el dolor agudo</vt:lpstr>
      <vt:lpstr>Localizar el dolor</vt:lpstr>
      <vt:lpstr>Determinar la intensidad del dolor</vt:lpstr>
      <vt:lpstr>Cuestionario APS</vt:lpstr>
      <vt:lpstr>Inventario breve del dolor</vt:lpstr>
      <vt:lpstr>Cuestionario del dolor de McGill</vt:lpstr>
      <vt:lpstr>PowerPoint Presentation</vt:lpstr>
      <vt:lpstr>Dolor agudo de cuello: exploración física</vt:lpstr>
      <vt:lpstr>Dolor agudo de hombro: exploración física</vt:lpstr>
      <vt:lpstr>Pruebas de evaluación del hombro</vt:lpstr>
      <vt:lpstr>Pruebas de evaluación del hombro (continuación)</vt:lpstr>
      <vt:lpstr>Sensibilidad y especificidad  de las maniobras para evaluar la integridad del manguito rotador</vt:lpstr>
      <vt:lpstr>Dolor agudo de rodilla: exploración física</vt:lpstr>
      <vt:lpstr>Precisión de las maniobras de exploración física para el diagnóstico de lesión de rodilla</vt:lpstr>
      <vt:lpstr>PowerPoint Presentation</vt:lpstr>
      <vt:lpstr>Investigaciones de causas potencialmente serias de dolor de cuello agudo</vt:lpstr>
      <vt:lpstr>Regla canadiense de la columna C</vt:lpstr>
      <vt:lpstr>Dolor agudo de cuello: cuándo ordenar una CT</vt:lpstr>
      <vt:lpstr>Investigaciones de las posibles causas serias de dolor agudo de hombro o rodilla</vt:lpstr>
      <vt:lpstr>Dolor de rodilla: cuándo realizar una radiografía</vt:lpstr>
      <vt:lpstr>Dolor de rodilla: cuándo solicitar una CT  y un ultrasonido</vt:lpstr>
      <vt:lpstr>PowerPoint Presentation</vt:lpstr>
      <vt:lpstr>Diagnóstico diferencial del dolor de rodilla</vt:lpstr>
      <vt:lpstr>Diagnóstico de dolor de hombro</vt:lpstr>
      <vt:lpstr>Buscar signos de alerta en el dolor musculoesquelético</vt:lpstr>
      <vt:lpstr>Dolor agudo de cuello, hombro y rodilla: Signos de alerta</vt:lpstr>
      <vt:lpstr>Signos de alerta adicionales:  dolor de cuello agudo</vt:lpstr>
      <vt:lpstr>PowerPoint Presentation</vt:lpstr>
      <vt:lpstr>Evaluación y diagnóstico  de dolor agudo: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Acute_FullContent_Oc19 (1)</dc:title>
  <dc:creator>LANSA TRADUCCIONES</dc:creator>
  <dc:description>Rev. A.Cristóbal</dc:description>
  <cp:lastModifiedBy>Cigeroglu, Osman</cp:lastModifiedBy>
  <cp:revision>1033</cp:revision>
  <dcterms:created xsi:type="dcterms:W3CDTF">2013-05-13T15:57:48Z</dcterms:created>
  <dcterms:modified xsi:type="dcterms:W3CDTF">2015-07-06T16:52:46Z</dcterms:modified>
</cp:coreProperties>
</file>