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9" r:id="rId2"/>
    <p:sldMasterId id="2147483881" r:id="rId3"/>
    <p:sldMasterId id="2147483893" r:id="rId4"/>
    <p:sldMasterId id="2147483905" r:id="rId5"/>
    <p:sldMasterId id="2147483917" r:id="rId6"/>
    <p:sldMasterId id="2147484360" r:id="rId7"/>
    <p:sldMasterId id="2147484423" r:id="rId8"/>
    <p:sldMasterId id="2147484606" r:id="rId9"/>
    <p:sldMasterId id="2147484618" r:id="rId10"/>
  </p:sldMasterIdLst>
  <p:notesMasterIdLst>
    <p:notesMasterId r:id="rId30"/>
  </p:notesMasterIdLst>
  <p:sldIdLst>
    <p:sldId id="256" r:id="rId11"/>
    <p:sldId id="1008" r:id="rId12"/>
    <p:sldId id="1009" r:id="rId13"/>
    <p:sldId id="300" r:id="rId14"/>
    <p:sldId id="779" r:id="rId15"/>
    <p:sldId id="939" r:id="rId16"/>
    <p:sldId id="383" r:id="rId17"/>
    <p:sldId id="781" r:id="rId18"/>
    <p:sldId id="1019" r:id="rId19"/>
    <p:sldId id="340" r:id="rId20"/>
    <p:sldId id="479" r:id="rId21"/>
    <p:sldId id="783" r:id="rId22"/>
    <p:sldId id="640" r:id="rId23"/>
    <p:sldId id="784" r:id="rId24"/>
    <p:sldId id="641" r:id="rId25"/>
    <p:sldId id="338" r:id="rId26"/>
    <p:sldId id="339" r:id="rId27"/>
    <p:sldId id="785" r:id="rId28"/>
    <p:sldId id="64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27" clrIdx="0"/>
  <p:cmAuthor id="1" name="Hwee" initials="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809" autoAdjust="0"/>
    <p:restoredTop sz="65897"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125" d="100"/>
          <a:sy n="125" d="100"/>
        </p:scale>
        <p:origin x="-126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E:\MedPlan%20Communications%20Montreal\Time%20Log%20-%20MedPlan.xls" TargetMode="External"/><Relationship Id="rId1" Type="http://schemas.openxmlformats.org/officeDocument/2006/relationships/image" Target="../media/image7.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81130115977413"/>
          <c:y val="0.11158562226481568"/>
          <c:w val="0.86545287238616064"/>
          <c:h val="0.546415135608049"/>
        </c:manualLayout>
      </c:layout>
      <c:barChart>
        <c:barDir val="col"/>
        <c:grouping val="clustered"/>
        <c:varyColors val="0"/>
        <c:ser>
          <c:idx val="0"/>
          <c:order val="0"/>
          <c:spPr>
            <a:blipFill dpi="0" rotWithShape="1">
              <a:blip xmlns:r="http://schemas.openxmlformats.org/officeDocument/2006/relationships" r:embed="rId1"/>
              <a:srcRect/>
              <a:stretch>
                <a:fillRect/>
              </a:stretch>
            </a:blipFill>
            <a:scene3d>
              <a:camera prst="orthographicFront"/>
              <a:lightRig rig="threePt" dir="t"/>
            </a:scene3d>
            <a:sp3d/>
          </c:spPr>
          <c:invertIfNegative val="0"/>
          <c:cat>
            <c:strRef>
              <c:f>Sheet4!$A$2:$A$6</c:f>
              <c:strCache>
                <c:ptCount val="5"/>
                <c:pt idx="0">
                  <c:v>Limits participation in favourite activity</c:v>
                </c:pt>
                <c:pt idx="1">
                  <c:v>Impedes routine tasks</c:v>
                </c:pt>
                <c:pt idx="2">
                  <c:v>Prevents enjoyment of family time</c:v>
                </c:pt>
                <c:pt idx="3">
                  <c:v>Prevents enjoyment of time with significant other</c:v>
                </c:pt>
                <c:pt idx="4">
                  <c:v>Trouble falling and staying asleep</c:v>
                </c:pt>
              </c:strCache>
            </c:strRef>
          </c:cat>
          <c:val>
            <c:numRef>
              <c:f>Sheet4!$B$2:$B$6</c:f>
              <c:numCache>
                <c:formatCode>General</c:formatCode>
                <c:ptCount val="5"/>
                <c:pt idx="0">
                  <c:v>79</c:v>
                </c:pt>
                <c:pt idx="1">
                  <c:v>64</c:v>
                </c:pt>
                <c:pt idx="2">
                  <c:v>56</c:v>
                </c:pt>
                <c:pt idx="3">
                  <c:v>56</c:v>
                </c:pt>
                <c:pt idx="4">
                  <c:v>29</c:v>
                </c:pt>
              </c:numCache>
            </c:numRef>
          </c:val>
        </c:ser>
        <c:dLbls>
          <c:showLegendKey val="0"/>
          <c:showVal val="0"/>
          <c:showCatName val="0"/>
          <c:showSerName val="0"/>
          <c:showPercent val="0"/>
          <c:showBubbleSize val="0"/>
        </c:dLbls>
        <c:gapWidth val="150"/>
        <c:axId val="84658432"/>
        <c:axId val="85032960"/>
      </c:barChart>
      <c:catAx>
        <c:axId val="84658432"/>
        <c:scaling>
          <c:orientation val="minMax"/>
        </c:scaling>
        <c:delete val="0"/>
        <c:axPos val="b"/>
        <c:numFmt formatCode="General" sourceLinked="0"/>
        <c:majorTickMark val="none"/>
        <c:minorTickMark val="none"/>
        <c:tickLblPos val="nextTo"/>
        <c:spPr>
          <a:ln>
            <a:solidFill>
              <a:schemeClr val="tx2"/>
            </a:solidFill>
          </a:ln>
        </c:spPr>
        <c:txPr>
          <a:bodyPr/>
          <a:lstStyle/>
          <a:p>
            <a:pPr>
              <a:defRPr sz="1600" b="0">
                <a:solidFill>
                  <a:schemeClr val="tx2"/>
                </a:solidFill>
              </a:defRPr>
            </a:pPr>
            <a:endParaRPr lang="en-US"/>
          </a:p>
        </c:txPr>
        <c:crossAx val="85032960"/>
        <c:crosses val="autoZero"/>
        <c:auto val="1"/>
        <c:lblAlgn val="ctr"/>
        <c:lblOffset val="100"/>
        <c:noMultiLvlLbl val="0"/>
      </c:catAx>
      <c:valAx>
        <c:axId val="85032960"/>
        <c:scaling>
          <c:orientation val="minMax"/>
        </c:scaling>
        <c:delete val="0"/>
        <c:axPos val="l"/>
        <c:title>
          <c:tx>
            <c:rich>
              <a:bodyPr rot="-5400000" vert="horz"/>
              <a:lstStyle/>
              <a:p>
                <a:pPr>
                  <a:defRPr sz="1800">
                    <a:solidFill>
                      <a:srgbClr val="002060"/>
                    </a:solidFill>
                  </a:defRPr>
                </a:pPr>
                <a:r>
                  <a:rPr lang="en-US" sz="1800" dirty="0" smtClean="0">
                    <a:solidFill>
                      <a:srgbClr val="002060"/>
                    </a:solidFill>
                  </a:rPr>
                  <a:t>Porcentaje*</a:t>
                </a:r>
                <a:endParaRPr lang="en-US" sz="1800" dirty="0">
                  <a:solidFill>
                    <a:srgbClr val="002060"/>
                  </a:solidFill>
                </a:endParaRPr>
              </a:p>
            </c:rich>
          </c:tx>
          <c:layout>
            <c:manualLayout>
              <c:xMode val="edge"/>
              <c:yMode val="edge"/>
              <c:x val="3.9647175250634974E-3"/>
              <c:y val="0.31648914767079456"/>
            </c:manualLayout>
          </c:layout>
          <c:overlay val="0"/>
        </c:title>
        <c:numFmt formatCode="General" sourceLinked="1"/>
        <c:majorTickMark val="out"/>
        <c:minorTickMark val="none"/>
        <c:tickLblPos val="nextTo"/>
        <c:spPr>
          <a:ln>
            <a:solidFill>
              <a:srgbClr val="002060"/>
            </a:solidFill>
          </a:ln>
        </c:spPr>
        <c:txPr>
          <a:bodyPr/>
          <a:lstStyle/>
          <a:p>
            <a:pPr>
              <a:defRPr sz="1600" b="0">
                <a:solidFill>
                  <a:srgbClr val="002060"/>
                </a:solidFill>
              </a:defRPr>
            </a:pPr>
            <a:endParaRPr lang="en-US"/>
          </a:p>
        </c:txPr>
        <c:crossAx val="84658432"/>
        <c:crosses val="autoZero"/>
        <c:crossBetween val="between"/>
      </c:valAx>
      <c:spPr>
        <a:noFill/>
        <a:ln w="25400">
          <a:noFill/>
        </a:ln>
      </c:spPr>
    </c:plotArea>
    <c:plotVisOnly val="1"/>
    <c:dispBlanksAs val="gap"/>
    <c:showDLblsOverMax val="0"/>
  </c:chart>
  <c:spPr>
    <a:ln>
      <a:noFill/>
    </a:ln>
  </c:spPr>
  <c:txPr>
    <a:bodyPr/>
    <a:lstStyle/>
    <a:p>
      <a:pPr>
        <a:defRPr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24 hours</c:v>
                </c:pt>
              </c:strCache>
            </c:strRef>
          </c:tx>
          <c:invertIfNegative val="0"/>
          <c:dLbls>
            <c:spPr>
              <a:noFill/>
              <a:ln>
                <a:noFill/>
              </a:ln>
              <a:effectLst/>
            </c:spPr>
            <c:txPr>
              <a:bodyPr/>
              <a:lstStyle/>
              <a:p>
                <a:pPr>
                  <a:defRPr sz="1200">
                    <a:solidFill>
                      <a:srgbClr val="00206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Activity level</c:v>
                </c:pt>
                <c:pt idx="1">
                  <c:v>Mood</c:v>
                </c:pt>
                <c:pt idx="2">
                  <c:v>Walking activity</c:v>
                </c:pt>
                <c:pt idx="3">
                  <c:v>Work</c:v>
                </c:pt>
                <c:pt idx="4">
                  <c:v>Relations with others</c:v>
                </c:pt>
                <c:pt idx="5">
                  <c:v>Sleep</c:v>
                </c:pt>
                <c:pt idx="6">
                  <c:v>Enjoyment of life</c:v>
                </c:pt>
                <c:pt idx="7">
                  <c:v>Appetite</c:v>
                </c:pt>
                <c:pt idx="8">
                  <c:v>Concentrat</c:v>
                </c:pt>
                <c:pt idx="9">
                  <c:v>3 or more functions</c:v>
                </c:pt>
              </c:strCache>
            </c:strRef>
          </c:cat>
          <c:val>
            <c:numRef>
              <c:f>Sheet1!$B$2:$B$11</c:f>
              <c:numCache>
                <c:formatCode>General</c:formatCode>
                <c:ptCount val="10"/>
                <c:pt idx="0">
                  <c:v>73</c:v>
                </c:pt>
                <c:pt idx="1">
                  <c:v>22</c:v>
                </c:pt>
                <c:pt idx="2">
                  <c:v>69</c:v>
                </c:pt>
                <c:pt idx="3">
                  <c:v>81</c:v>
                </c:pt>
                <c:pt idx="4">
                  <c:v>21</c:v>
                </c:pt>
                <c:pt idx="5">
                  <c:v>47</c:v>
                </c:pt>
                <c:pt idx="6">
                  <c:v>9</c:v>
                </c:pt>
                <c:pt idx="7">
                  <c:v>27</c:v>
                </c:pt>
                <c:pt idx="8">
                  <c:v>38</c:v>
                </c:pt>
                <c:pt idx="9">
                  <c:v>77</c:v>
                </c:pt>
              </c:numCache>
            </c:numRef>
          </c:val>
        </c:ser>
        <c:ser>
          <c:idx val="1"/>
          <c:order val="1"/>
          <c:tx>
            <c:strRef>
              <c:f>Sheet1!$C$1</c:f>
              <c:strCache>
                <c:ptCount val="1"/>
                <c:pt idx="0">
                  <c:v>48 hours</c:v>
                </c:pt>
              </c:strCache>
            </c:strRef>
          </c:tx>
          <c:invertIfNegative val="0"/>
          <c:dLbls>
            <c:spPr>
              <a:noFill/>
              <a:ln>
                <a:noFill/>
              </a:ln>
              <a:effectLst/>
            </c:spPr>
            <c:txPr>
              <a:bodyPr/>
              <a:lstStyle/>
              <a:p>
                <a:pPr>
                  <a:defRPr sz="1200">
                    <a:solidFill>
                      <a:srgbClr val="00206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Activity level</c:v>
                </c:pt>
                <c:pt idx="1">
                  <c:v>Mood</c:v>
                </c:pt>
                <c:pt idx="2">
                  <c:v>Walking activity</c:v>
                </c:pt>
                <c:pt idx="3">
                  <c:v>Work</c:v>
                </c:pt>
                <c:pt idx="4">
                  <c:v>Relations with others</c:v>
                </c:pt>
                <c:pt idx="5">
                  <c:v>Sleep</c:v>
                </c:pt>
                <c:pt idx="6">
                  <c:v>Enjoyment of life</c:v>
                </c:pt>
                <c:pt idx="7">
                  <c:v>Appetite</c:v>
                </c:pt>
                <c:pt idx="8">
                  <c:v>Concentrat</c:v>
                </c:pt>
                <c:pt idx="9">
                  <c:v>3 or more functions</c:v>
                </c:pt>
              </c:strCache>
            </c:strRef>
          </c:cat>
          <c:val>
            <c:numRef>
              <c:f>Sheet1!$C$2:$C$11</c:f>
              <c:numCache>
                <c:formatCode>General</c:formatCode>
                <c:ptCount val="10"/>
                <c:pt idx="0">
                  <c:v>61</c:v>
                </c:pt>
                <c:pt idx="1">
                  <c:v>23</c:v>
                </c:pt>
                <c:pt idx="2">
                  <c:v>49</c:v>
                </c:pt>
                <c:pt idx="3">
                  <c:v>68</c:v>
                </c:pt>
                <c:pt idx="4">
                  <c:v>20</c:v>
                </c:pt>
                <c:pt idx="5">
                  <c:v>34</c:v>
                </c:pt>
                <c:pt idx="6">
                  <c:v>10</c:v>
                </c:pt>
                <c:pt idx="7">
                  <c:v>17</c:v>
                </c:pt>
                <c:pt idx="8">
                  <c:v>20</c:v>
                </c:pt>
                <c:pt idx="9">
                  <c:v>63</c:v>
                </c:pt>
              </c:numCache>
            </c:numRef>
          </c:val>
        </c:ser>
        <c:ser>
          <c:idx val="2"/>
          <c:order val="2"/>
          <c:tx>
            <c:strRef>
              <c:f>Sheet1!$D$1</c:f>
              <c:strCache>
                <c:ptCount val="1"/>
                <c:pt idx="0">
                  <c:v>7 days</c:v>
                </c:pt>
              </c:strCache>
            </c:strRef>
          </c:tx>
          <c:invertIfNegative val="0"/>
          <c:dLbls>
            <c:spPr>
              <a:noFill/>
              <a:ln>
                <a:noFill/>
              </a:ln>
              <a:effectLst/>
            </c:spPr>
            <c:txPr>
              <a:bodyPr/>
              <a:lstStyle/>
              <a:p>
                <a:pPr>
                  <a:defRPr sz="1200">
                    <a:solidFill>
                      <a:srgbClr val="00206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Activity level</c:v>
                </c:pt>
                <c:pt idx="1">
                  <c:v>Mood</c:v>
                </c:pt>
                <c:pt idx="2">
                  <c:v>Walking activity</c:v>
                </c:pt>
                <c:pt idx="3">
                  <c:v>Work</c:v>
                </c:pt>
                <c:pt idx="4">
                  <c:v>Relations with others</c:v>
                </c:pt>
                <c:pt idx="5">
                  <c:v>Sleep</c:v>
                </c:pt>
                <c:pt idx="6">
                  <c:v>Enjoyment of life</c:v>
                </c:pt>
                <c:pt idx="7">
                  <c:v>Appetite</c:v>
                </c:pt>
                <c:pt idx="8">
                  <c:v>Concentrat</c:v>
                </c:pt>
                <c:pt idx="9">
                  <c:v>3 or more functions</c:v>
                </c:pt>
              </c:strCache>
            </c:strRef>
          </c:cat>
          <c:val>
            <c:numRef>
              <c:f>Sheet1!$D$2:$D$11</c:f>
              <c:numCache>
                <c:formatCode>General</c:formatCode>
                <c:ptCount val="10"/>
                <c:pt idx="0">
                  <c:v>50</c:v>
                </c:pt>
                <c:pt idx="1">
                  <c:v>15</c:v>
                </c:pt>
                <c:pt idx="2">
                  <c:v>38</c:v>
                </c:pt>
                <c:pt idx="3">
                  <c:v>47</c:v>
                </c:pt>
                <c:pt idx="4">
                  <c:v>9</c:v>
                </c:pt>
                <c:pt idx="5">
                  <c:v>24</c:v>
                </c:pt>
                <c:pt idx="6">
                  <c:v>13</c:v>
                </c:pt>
                <c:pt idx="7">
                  <c:v>6</c:v>
                </c:pt>
                <c:pt idx="8">
                  <c:v>13</c:v>
                </c:pt>
                <c:pt idx="9">
                  <c:v>44</c:v>
                </c:pt>
              </c:numCache>
            </c:numRef>
          </c:val>
        </c:ser>
        <c:dLbls>
          <c:showLegendKey val="0"/>
          <c:showVal val="1"/>
          <c:showCatName val="0"/>
          <c:showSerName val="0"/>
          <c:showPercent val="0"/>
          <c:showBubbleSize val="0"/>
        </c:dLbls>
        <c:gapWidth val="150"/>
        <c:axId val="175763840"/>
        <c:axId val="175765376"/>
      </c:barChart>
      <c:catAx>
        <c:axId val="175763840"/>
        <c:scaling>
          <c:orientation val="minMax"/>
        </c:scaling>
        <c:delete val="0"/>
        <c:axPos val="b"/>
        <c:numFmt formatCode="General" sourceLinked="0"/>
        <c:majorTickMark val="out"/>
        <c:minorTickMark val="none"/>
        <c:tickLblPos val="nextTo"/>
        <c:spPr>
          <a:ln>
            <a:solidFill>
              <a:schemeClr val="tx2"/>
            </a:solidFill>
          </a:ln>
        </c:spPr>
        <c:txPr>
          <a:bodyPr/>
          <a:lstStyle/>
          <a:p>
            <a:pPr>
              <a:defRPr sz="1200">
                <a:solidFill>
                  <a:srgbClr val="002060"/>
                </a:solidFill>
              </a:defRPr>
            </a:pPr>
            <a:endParaRPr lang="en-US"/>
          </a:p>
        </c:txPr>
        <c:crossAx val="175765376"/>
        <c:crosses val="autoZero"/>
        <c:auto val="1"/>
        <c:lblAlgn val="ctr"/>
        <c:lblOffset val="100"/>
        <c:noMultiLvlLbl val="0"/>
      </c:catAx>
      <c:valAx>
        <c:axId val="175765376"/>
        <c:scaling>
          <c:orientation val="minMax"/>
          <c:max val="100"/>
        </c:scaling>
        <c:delete val="0"/>
        <c:axPos val="l"/>
        <c:title>
          <c:tx>
            <c:rich>
              <a:bodyPr rot="-5400000" vert="horz"/>
              <a:lstStyle/>
              <a:p>
                <a:pPr>
                  <a:defRPr>
                    <a:solidFill>
                      <a:srgbClr val="002060"/>
                    </a:solidFill>
                  </a:defRPr>
                </a:pPr>
                <a:r>
                  <a:rPr lang="es-MX" dirty="0" smtClean="0">
                    <a:solidFill>
                      <a:srgbClr val="002060"/>
                    </a:solidFill>
                  </a:rPr>
                  <a:t>% pacientes en quienes el dolor</a:t>
                </a:r>
                <a:r>
                  <a:rPr lang="es-MX" noProof="0" dirty="0" smtClean="0">
                    <a:solidFill>
                      <a:srgbClr val="002060"/>
                    </a:solidFill>
                  </a:rPr>
                  <a:t>  interfirió</a:t>
                </a:r>
                <a:r>
                  <a:rPr lang="es-MX" baseline="0" noProof="0" dirty="0" smtClean="0">
                    <a:solidFill>
                      <a:srgbClr val="002060"/>
                    </a:solidFill>
                  </a:rPr>
                  <a:t> de manera importante</a:t>
                </a:r>
                <a:r>
                  <a:rPr lang="es-MX" noProof="0" dirty="0" smtClean="0">
                    <a:solidFill>
                      <a:srgbClr val="002060"/>
                    </a:solidFill>
                  </a:rPr>
                  <a:t> </a:t>
                </a:r>
                <a:r>
                  <a:rPr lang="en-CA" baseline="0" dirty="0" smtClean="0">
                    <a:solidFill>
                      <a:srgbClr val="002060"/>
                    </a:solidFill>
                  </a:rPr>
                  <a:t>(≥4) con:</a:t>
                </a:r>
                <a:endParaRPr lang="en-CA" dirty="0">
                  <a:solidFill>
                    <a:srgbClr val="002060"/>
                  </a:solidFill>
                </a:endParaRPr>
              </a:p>
            </c:rich>
          </c:tx>
          <c:layout/>
          <c:overlay val="0"/>
        </c:title>
        <c:numFmt formatCode="General" sourceLinked="1"/>
        <c:majorTickMark val="out"/>
        <c:minorTickMark val="none"/>
        <c:tickLblPos val="nextTo"/>
        <c:spPr>
          <a:ln>
            <a:solidFill>
              <a:srgbClr val="002060"/>
            </a:solidFill>
          </a:ln>
        </c:spPr>
        <c:txPr>
          <a:bodyPr/>
          <a:lstStyle/>
          <a:p>
            <a:pPr>
              <a:defRPr sz="1400">
                <a:solidFill>
                  <a:srgbClr val="002060"/>
                </a:solidFill>
              </a:defRPr>
            </a:pPr>
            <a:endParaRPr lang="en-US"/>
          </a:p>
        </c:txPr>
        <c:crossAx val="175763840"/>
        <c:crosses val="autoZero"/>
        <c:crossBetween val="between"/>
      </c:valAx>
    </c:plotArea>
    <c:legend>
      <c:legendPos val="r"/>
      <c:layout>
        <c:manualLayout>
          <c:xMode val="edge"/>
          <c:yMode val="edge"/>
          <c:x val="0.53580692257218065"/>
          <c:y val="4.1772391732283504E-2"/>
          <c:w val="0.341276410761155"/>
          <c:h val="0.26020497047244223"/>
        </c:manualLayout>
      </c:layout>
      <c:overlay val="1"/>
      <c:txPr>
        <a:bodyPr/>
        <a:lstStyle/>
        <a:p>
          <a:pPr>
            <a:defRPr>
              <a:solidFill>
                <a:srgbClr val="00206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accent1"/>
            </a:solidFill>
            <a:ln>
              <a:solidFill>
                <a:schemeClr val="accent2"/>
              </a:solidFill>
            </a:ln>
          </c:spPr>
          <c:explosion val="25"/>
          <c:dPt>
            <c:idx val="0"/>
            <c:bubble3D val="0"/>
            <c:spPr>
              <a:solidFill>
                <a:schemeClr val="accent2"/>
              </a:solidFill>
              <a:ln>
                <a:solidFill>
                  <a:schemeClr val="accent2"/>
                </a:solidFill>
              </a:ln>
            </c:spPr>
          </c:dPt>
          <c:cat>
            <c:strRef>
              <c:f>Sheet1!$A$2:$A$3</c:f>
              <c:strCache>
                <c:ptCount val="2"/>
                <c:pt idx="0">
                  <c:v>1st Qtr</c:v>
                </c:pt>
                <c:pt idx="1">
                  <c:v>2nd Qtr</c:v>
                </c:pt>
              </c:strCache>
            </c:str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Stroke pain</c:v>
                </c:pt>
                <c:pt idx="1">
                  <c:v>Lumbar radiculopathy</c:v>
                </c:pt>
                <c:pt idx="2">
                  <c:v>Cervical radiculopathy</c:v>
                </c:pt>
                <c:pt idx="3">
                  <c:v>Fibromyalgia</c:v>
                </c:pt>
                <c:pt idx="4">
                  <c:v>Osteoarthritis</c:v>
                </c:pt>
                <c:pt idx="5">
                  <c:v>Low back pain</c:v>
                </c:pt>
                <c:pt idx="6">
                  <c:v>Migraine</c:v>
                </c:pt>
                <c:pt idx="7">
                  <c:v>Rheumatoid arthritis</c:v>
                </c:pt>
                <c:pt idx="8">
                  <c:v>Painful bladder syndrome</c:v>
                </c:pt>
                <c:pt idx="9">
                  <c:v>Interstitial cystitis</c:v>
                </c:pt>
              </c:strCache>
            </c:strRef>
          </c:cat>
          <c:val>
            <c:numRef>
              <c:f>Sheet1!$B$2:$B$11</c:f>
              <c:numCache>
                <c:formatCode>General</c:formatCode>
                <c:ptCount val="10"/>
                <c:pt idx="0">
                  <c:v>4.3</c:v>
                </c:pt>
                <c:pt idx="1">
                  <c:v>2.1</c:v>
                </c:pt>
                <c:pt idx="2">
                  <c:v>1.2</c:v>
                </c:pt>
                <c:pt idx="3">
                  <c:v>1.6</c:v>
                </c:pt>
                <c:pt idx="4">
                  <c:v>15.6</c:v>
                </c:pt>
                <c:pt idx="5">
                  <c:v>9.1</c:v>
                </c:pt>
                <c:pt idx="6">
                  <c:v>2</c:v>
                </c:pt>
                <c:pt idx="7">
                  <c:v>0.3</c:v>
                </c:pt>
                <c:pt idx="8">
                  <c:v>1.6</c:v>
                </c:pt>
                <c:pt idx="9">
                  <c:v>0.3</c:v>
                </c:pt>
              </c:numCache>
            </c:numRef>
          </c:val>
        </c:ser>
        <c:dLbls>
          <c:showLegendKey val="0"/>
          <c:showVal val="0"/>
          <c:showCatName val="0"/>
          <c:showSerName val="0"/>
          <c:showPercent val="0"/>
          <c:showBubbleSize val="0"/>
        </c:dLbls>
        <c:gapWidth val="150"/>
        <c:axId val="176867200"/>
        <c:axId val="176868736"/>
      </c:barChart>
      <c:catAx>
        <c:axId val="176867200"/>
        <c:scaling>
          <c:orientation val="minMax"/>
        </c:scaling>
        <c:delete val="0"/>
        <c:axPos val="b"/>
        <c:numFmt formatCode="General" sourceLinked="0"/>
        <c:majorTickMark val="out"/>
        <c:minorTickMark val="none"/>
        <c:tickLblPos val="nextTo"/>
        <c:spPr>
          <a:ln>
            <a:solidFill>
              <a:schemeClr val="tx2"/>
            </a:solidFill>
          </a:ln>
        </c:spPr>
        <c:txPr>
          <a:bodyPr/>
          <a:lstStyle/>
          <a:p>
            <a:pPr>
              <a:defRPr sz="1600">
                <a:solidFill>
                  <a:srgbClr val="002060"/>
                </a:solidFill>
              </a:defRPr>
            </a:pPr>
            <a:endParaRPr lang="en-US"/>
          </a:p>
        </c:txPr>
        <c:crossAx val="176868736"/>
        <c:crosses val="autoZero"/>
        <c:auto val="1"/>
        <c:lblAlgn val="ctr"/>
        <c:lblOffset val="100"/>
        <c:noMultiLvlLbl val="0"/>
      </c:catAx>
      <c:valAx>
        <c:axId val="176868736"/>
        <c:scaling>
          <c:orientation val="minMax"/>
        </c:scaling>
        <c:delete val="0"/>
        <c:axPos val="l"/>
        <c:title>
          <c:tx>
            <c:rich>
              <a:bodyPr rot="-5400000" vert="horz"/>
              <a:lstStyle/>
              <a:p>
                <a:pPr>
                  <a:defRPr>
                    <a:solidFill>
                      <a:srgbClr val="002060"/>
                    </a:solidFill>
                  </a:defRPr>
                </a:pPr>
                <a:r>
                  <a:rPr lang="en-CA" dirty="0" smtClean="0">
                    <a:solidFill>
                      <a:srgbClr val="002060"/>
                    </a:solidFill>
                  </a:rPr>
                  <a:t>% </a:t>
                </a:r>
                <a:r>
                  <a:rPr lang="es-MX" noProof="0" dirty="0" smtClean="0">
                    <a:solidFill>
                      <a:srgbClr val="002060"/>
                    </a:solidFill>
                  </a:rPr>
                  <a:t>de pacientes  (n = 1478)</a:t>
                </a:r>
                <a:endParaRPr lang="es-MX" noProof="0" dirty="0">
                  <a:solidFill>
                    <a:srgbClr val="002060"/>
                  </a:solidFill>
                </a:endParaRPr>
              </a:p>
            </c:rich>
          </c:tx>
          <c:layout>
            <c:manualLayout>
              <c:xMode val="edge"/>
              <c:yMode val="edge"/>
              <c:x val="4.7241774723443429E-3"/>
              <c:y val="6.5625000000000003E-2"/>
            </c:manualLayout>
          </c:layout>
          <c:overlay val="0"/>
        </c:title>
        <c:numFmt formatCode="General" sourceLinked="1"/>
        <c:majorTickMark val="out"/>
        <c:minorTickMark val="none"/>
        <c:tickLblPos val="nextTo"/>
        <c:spPr>
          <a:ln>
            <a:solidFill>
              <a:srgbClr val="002060"/>
            </a:solidFill>
          </a:ln>
        </c:spPr>
        <c:txPr>
          <a:bodyPr/>
          <a:lstStyle/>
          <a:p>
            <a:pPr>
              <a:defRPr>
                <a:solidFill>
                  <a:srgbClr val="002060"/>
                </a:solidFill>
              </a:defRPr>
            </a:pPr>
            <a:endParaRPr lang="en-US"/>
          </a:p>
        </c:txPr>
        <c:crossAx val="176867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&gt;1 sleep comorbidity</c:v>
                </c:pt>
                <c:pt idx="1">
                  <c:v>&gt;1 mental health comorbidity</c:v>
                </c:pt>
                <c:pt idx="2">
                  <c:v>MDD</c:v>
                </c:pt>
                <c:pt idx="3">
                  <c:v>Other depressive symptoms</c:v>
                </c:pt>
                <c:pt idx="4">
                  <c:v>Anxiety</c:v>
                </c:pt>
                <c:pt idx="5">
                  <c:v>Other psychiatric disorder</c:v>
                </c:pt>
              </c:strCache>
            </c:strRef>
          </c:cat>
          <c:val>
            <c:numRef>
              <c:f>Sheet1!$B$2:$B$7</c:f>
              <c:numCache>
                <c:formatCode>General</c:formatCode>
                <c:ptCount val="6"/>
                <c:pt idx="0">
                  <c:v>6.5</c:v>
                </c:pt>
                <c:pt idx="1">
                  <c:v>16.100000000000001</c:v>
                </c:pt>
                <c:pt idx="2">
                  <c:v>3.3</c:v>
                </c:pt>
                <c:pt idx="3">
                  <c:v>4.9000000000000004</c:v>
                </c:pt>
                <c:pt idx="4">
                  <c:v>5.7</c:v>
                </c:pt>
                <c:pt idx="5">
                  <c:v>4.0999999999999996</c:v>
                </c:pt>
              </c:numCache>
            </c:numRef>
          </c:val>
        </c:ser>
        <c:dLbls>
          <c:showLegendKey val="0"/>
          <c:showVal val="0"/>
          <c:showCatName val="0"/>
          <c:showSerName val="0"/>
          <c:showPercent val="0"/>
          <c:showBubbleSize val="0"/>
        </c:dLbls>
        <c:gapWidth val="150"/>
        <c:axId val="176523904"/>
        <c:axId val="176554368"/>
      </c:barChart>
      <c:catAx>
        <c:axId val="176523904"/>
        <c:scaling>
          <c:orientation val="minMax"/>
        </c:scaling>
        <c:delete val="0"/>
        <c:axPos val="b"/>
        <c:numFmt formatCode="General" sourceLinked="0"/>
        <c:majorTickMark val="out"/>
        <c:minorTickMark val="none"/>
        <c:tickLblPos val="nextTo"/>
        <c:spPr>
          <a:ln>
            <a:solidFill>
              <a:srgbClr val="002060"/>
            </a:solidFill>
          </a:ln>
        </c:spPr>
        <c:txPr>
          <a:bodyPr/>
          <a:lstStyle/>
          <a:p>
            <a:pPr>
              <a:defRPr sz="1600">
                <a:solidFill>
                  <a:srgbClr val="002060"/>
                </a:solidFill>
              </a:defRPr>
            </a:pPr>
            <a:endParaRPr lang="en-US"/>
          </a:p>
        </c:txPr>
        <c:crossAx val="176554368"/>
        <c:crosses val="autoZero"/>
        <c:auto val="1"/>
        <c:lblAlgn val="ctr"/>
        <c:lblOffset val="100"/>
        <c:noMultiLvlLbl val="0"/>
      </c:catAx>
      <c:valAx>
        <c:axId val="176554368"/>
        <c:scaling>
          <c:orientation val="minMax"/>
        </c:scaling>
        <c:delete val="0"/>
        <c:axPos val="l"/>
        <c:title>
          <c:tx>
            <c:rich>
              <a:bodyPr rot="-5400000" vert="horz"/>
              <a:lstStyle/>
              <a:p>
                <a:pPr>
                  <a:defRPr>
                    <a:solidFill>
                      <a:srgbClr val="002060"/>
                    </a:solidFill>
                  </a:defRPr>
                </a:pPr>
                <a:r>
                  <a:rPr lang="en-CA" dirty="0" smtClean="0">
                    <a:solidFill>
                      <a:srgbClr val="002060"/>
                    </a:solidFill>
                  </a:rPr>
                  <a:t>% </a:t>
                </a:r>
                <a:r>
                  <a:rPr lang="es-MX" noProof="0" dirty="0" smtClean="0">
                    <a:solidFill>
                      <a:srgbClr val="002060"/>
                    </a:solidFill>
                  </a:rPr>
                  <a:t>de pacientes (n = 1478)</a:t>
                </a:r>
                <a:endParaRPr lang="es-MX" noProof="0" dirty="0">
                  <a:solidFill>
                    <a:srgbClr val="002060"/>
                  </a:solidFill>
                </a:endParaRPr>
              </a:p>
            </c:rich>
          </c:tx>
          <c:layout>
            <c:manualLayout>
              <c:xMode val="edge"/>
              <c:yMode val="edge"/>
              <c:x val="4.7241774723443403E-3"/>
              <c:y val="0.10625000000000002"/>
            </c:manualLayout>
          </c:layout>
          <c:overlay val="0"/>
        </c:title>
        <c:numFmt formatCode="General" sourceLinked="1"/>
        <c:majorTickMark val="out"/>
        <c:minorTickMark val="none"/>
        <c:tickLblPos val="nextTo"/>
        <c:spPr>
          <a:ln>
            <a:solidFill>
              <a:schemeClr val="tx2"/>
            </a:solidFill>
          </a:ln>
        </c:spPr>
        <c:txPr>
          <a:bodyPr/>
          <a:lstStyle/>
          <a:p>
            <a:pPr>
              <a:defRPr>
                <a:solidFill>
                  <a:srgbClr val="002060"/>
                </a:solidFill>
              </a:defRPr>
            </a:pPr>
            <a:endParaRPr lang="en-US"/>
          </a:p>
        </c:txPr>
        <c:crossAx val="176523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0CC17DA-21B4-4E78-AD9B-626CF448CD6A}" type="slidenum">
              <a:rPr lang="en-CA" smtClean="0"/>
              <a:pPr/>
              <a:t>1</a:t>
            </a:fld>
            <a:endParaRPr lang="en-CA" dirty="0"/>
          </a:p>
        </p:txBody>
      </p:sp>
      <p:sp>
        <p:nvSpPr>
          <p:cNvPr id="5" name="4 Marcador de notas"/>
          <p:cNvSpPr>
            <a:spLocks noGrp="1"/>
          </p:cNvSpPr>
          <p:nvPr>
            <p:ph type="body" sz="quarter" idx="11"/>
          </p:nvPr>
        </p:nvSpPr>
        <p:spPr/>
        <p:txBody>
          <a:bodyPr/>
          <a:lstStyle/>
          <a:p>
            <a:endParaRPr lang="es-MX" dirty="0"/>
          </a:p>
        </p:txBody>
      </p:sp>
    </p:spTree>
    <p:extLst>
      <p:ext uri="{BB962C8B-B14F-4D97-AF65-F5344CB8AC3E}">
        <p14:creationId xmlns:p14="http://schemas.microsoft.com/office/powerpoint/2010/main" val="160441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noFill/>
          <a:ln/>
        </p:spPr>
        <p:txBody>
          <a:bodyPr/>
          <a:lstStyle/>
          <a:p>
            <a:pPr eaLnBrk="1" hangingPunct="1"/>
            <a:r>
              <a:rPr lang="es-MX" b="1" noProof="0" dirty="0" smtClean="0"/>
              <a:t>Notas del Ponente</a:t>
            </a:r>
          </a:p>
          <a:p>
            <a:pPr rtl="0"/>
            <a:r>
              <a:rPr lang="es-MX" sz="1200" kern="1200" noProof="0" dirty="0" smtClean="0">
                <a:solidFill>
                  <a:schemeClr val="tx1"/>
                </a:solidFill>
                <a:latin typeface="+mn-lt"/>
                <a:ea typeface="+mn-ea"/>
                <a:cs typeface="+mn-cs"/>
              </a:rPr>
              <a:t>El dolor es un</a:t>
            </a:r>
            <a:r>
              <a:rPr lang="es-MX" sz="1200" kern="1200" baseline="0" noProof="0" dirty="0" smtClean="0">
                <a:solidFill>
                  <a:schemeClr val="tx1"/>
                </a:solidFill>
                <a:latin typeface="+mn-lt"/>
                <a:ea typeface="+mn-ea"/>
                <a:cs typeface="+mn-cs"/>
              </a:rPr>
              <a:t> importante contribuyente</a:t>
            </a:r>
            <a:r>
              <a:rPr lang="es-MX" sz="1200" kern="1200" noProof="0" dirty="0" smtClean="0">
                <a:solidFill>
                  <a:schemeClr val="tx1"/>
                </a:solidFill>
                <a:latin typeface="+mn-lt"/>
                <a:ea typeface="+mn-ea"/>
                <a:cs typeface="+mn-cs"/>
              </a:rPr>
              <a:t> </a:t>
            </a:r>
            <a:r>
              <a:rPr lang="es-MX" dirty="0" smtClean="0"/>
              <a:t>para</a:t>
            </a:r>
            <a:r>
              <a:rPr lang="es-MX" sz="1200" kern="1200" baseline="0" noProof="0" dirty="0" smtClean="0">
                <a:solidFill>
                  <a:schemeClr val="tx1"/>
                </a:solidFill>
                <a:latin typeface="+mn-lt"/>
                <a:ea typeface="+mn-ea"/>
                <a:cs typeface="+mn-cs"/>
              </a:rPr>
              <a:t> la discapacidad laboral y la perdida de días laborales. Las condiciones relacionadas con el dolor y los problemas de espalda/ columna son las dos principales causas de discapacidad.</a:t>
            </a:r>
            <a:endParaRPr lang="es-MX" sz="1200" kern="1200" noProof="0" dirty="0" smtClean="0">
              <a:solidFill>
                <a:schemeClr val="tx1"/>
              </a:solidFill>
              <a:latin typeface="+mn-lt"/>
              <a:ea typeface="+mn-ea"/>
              <a:cs typeface="+mn-cs"/>
            </a:endParaRPr>
          </a:p>
          <a:p>
            <a:pPr rtl="0"/>
            <a:endParaRPr lang="es-MX" sz="1200" b="1"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1" noProof="0" dirty="0" smtClean="0"/>
              <a:t>Referencias</a:t>
            </a:r>
          </a:p>
          <a:p>
            <a:r>
              <a:rPr lang="en-US" dirty="0" smtClean="0"/>
              <a:t>Institute </a:t>
            </a:r>
            <a:r>
              <a:rPr lang="en-US" dirty="0"/>
              <a:t>of Medicine. </a:t>
            </a:r>
            <a:r>
              <a:rPr lang="en-US" i="1" dirty="0"/>
              <a:t>Relieving Pain in America: A Blueprint for Transforming Prevention, Care, Education, and Research. </a:t>
            </a:r>
            <a:r>
              <a:rPr lang="en-US" dirty="0" smtClean="0"/>
              <a:t>The </a:t>
            </a:r>
            <a:r>
              <a:rPr lang="en-US" dirty="0"/>
              <a:t>National Academies Press; Washington, DC: 2011.</a:t>
            </a:r>
          </a:p>
        </p:txBody>
      </p:sp>
      <p:sp>
        <p:nvSpPr>
          <p:cNvPr id="68609" name="Rectangle 7"/>
          <p:cNvSpPr>
            <a:spLocks noGrp="1" noChangeArrowheads="1"/>
          </p:cNvSpPr>
          <p:nvPr>
            <p:ph type="sldNum" sz="quarter" idx="5"/>
          </p:nvPr>
        </p:nvSpPr>
        <p:spPr>
          <a:noFill/>
        </p:spPr>
        <p:txBody>
          <a:bodyPr/>
          <a:lstStyle/>
          <a:p>
            <a:fld id="{5AA1E437-A7B6-477D-98B9-0424AAC6AF66}" type="slidenum">
              <a:rPr lang="en-US" smtClean="0">
                <a:ea typeface="ヒラギノ角ゴ Pro W3"/>
                <a:cs typeface="ヒラギノ角ゴ Pro W3"/>
              </a:rPr>
              <a:pPr/>
              <a:t>10</a:t>
            </a:fld>
            <a:endParaRPr lang="en-US" dirty="0" smtClean="0">
              <a:ea typeface="ヒラギノ角ゴ Pro W3"/>
              <a:cs typeface="ヒラギノ角ゴ Pro W3"/>
            </a:endParaRPr>
          </a:p>
        </p:txBody>
      </p:sp>
      <p:sp>
        <p:nvSpPr>
          <p:cNvPr id="6861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57127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51512" cy="4114800"/>
          </a:xfrm>
        </p:spPr>
        <p:txBody>
          <a:bodyPr/>
          <a:lstStyle/>
          <a:p>
            <a:r>
              <a:rPr lang="es-MX" b="1" noProof="0" dirty="0" smtClean="0"/>
              <a:t>Notas del Ponente</a:t>
            </a:r>
          </a:p>
          <a:p>
            <a:pPr rtl="0"/>
            <a:r>
              <a:rPr lang="es-MX" sz="1200" kern="1200" noProof="0" dirty="0" smtClean="0">
                <a:solidFill>
                  <a:schemeClr val="tx1"/>
                </a:solidFill>
                <a:latin typeface="+mn-lt"/>
                <a:ea typeface="+mn-ea"/>
                <a:cs typeface="+mn-cs"/>
              </a:rPr>
              <a:t>En este estudio, a 89 pacientes de cirugía-día</a:t>
            </a:r>
            <a:r>
              <a:rPr lang="es-MX" sz="1200" kern="1200" baseline="0" noProof="0" dirty="0" smtClean="0">
                <a:solidFill>
                  <a:schemeClr val="tx1"/>
                </a:solidFill>
                <a:latin typeface="+mn-lt"/>
                <a:ea typeface="+mn-ea"/>
                <a:cs typeface="+mn-cs"/>
              </a:rPr>
              <a:t> se les pidió completar unos cuestionarios autoadministrados antes y después (24, 48 y 72 horas) de ser dados de alta.</a:t>
            </a:r>
          </a:p>
          <a:p>
            <a:pPr rtl="0"/>
            <a:r>
              <a:rPr lang="es-MX" sz="1200" kern="1200" baseline="0" noProof="0" dirty="0" smtClean="0">
                <a:solidFill>
                  <a:schemeClr val="tx1"/>
                </a:solidFill>
                <a:latin typeface="+mn-lt"/>
                <a:ea typeface="+mn-ea"/>
                <a:cs typeface="+mn-cs"/>
              </a:rPr>
              <a:t>El control inadecuado del dolor dentro de las primeras horas después de la cirugía fue el mejor predictor de dolor severo postalta y, aunque los deterioros de la actividad asociados con dolor disminuyeron con el tiempo, estas debilitaciones aun fueron evidentes por lo menos por una semana postalta. Cabe mencionar que, la mayoría de los pacientes indicaron satisfacción con el manejo del dolor aunque experimentaron altos niveles de dolor. Colectivamente, estos resultados sugieren que los pacientes necesitan ser adecuadamente instruidos sobre la importancia de controlar el dolor inmediatamente después de la cirugía y como el manejo del dolor adecuado y oportuno puede afectar la calidad de vida y la duración de la recuperación postoperatoria. </a:t>
            </a:r>
            <a:endParaRPr lang="es-MX" sz="1200" kern="1200" noProof="0" dirty="0" smtClean="0">
              <a:solidFill>
                <a:schemeClr val="tx1"/>
              </a:solidFill>
              <a:latin typeface="+mn-lt"/>
              <a:ea typeface="+mn-ea"/>
              <a:cs typeface="+mn-cs"/>
            </a:endParaRPr>
          </a:p>
          <a:p>
            <a:pPr rtl="0"/>
            <a:endParaRPr lang="es-MX" b="1" noProof="0" dirty="0" smtClean="0"/>
          </a:p>
          <a:p>
            <a:r>
              <a:rPr lang="es-MX" b="1" noProof="0" dirty="0" smtClean="0"/>
              <a:t>Referencia</a:t>
            </a:r>
          </a:p>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t>Beauregard L</a:t>
            </a:r>
            <a:r>
              <a:rPr lang="en-CA" b="0" baseline="0" dirty="0" smtClean="0"/>
              <a:t> </a:t>
            </a:r>
            <a:r>
              <a:rPr lang="en-CA" b="0" i="1" baseline="0" dirty="0" smtClean="0"/>
              <a:t>et al</a:t>
            </a:r>
            <a:r>
              <a:rPr lang="en-CA" b="0" i="1" dirty="0" smtClean="0"/>
              <a:t>. </a:t>
            </a:r>
            <a:r>
              <a:rPr lang="en-CA" b="0" dirty="0" smtClean="0"/>
              <a:t>Severity and impact of pain after day-surgery. </a:t>
            </a:r>
            <a:r>
              <a:rPr lang="en-CA" b="0" i="1" dirty="0" smtClean="0"/>
              <a:t>Can J Anaesth</a:t>
            </a:r>
            <a:r>
              <a:rPr lang="en-CA" b="0" dirty="0" smtClean="0"/>
              <a:t> 1998; 45(4):304-11.</a:t>
            </a:r>
          </a:p>
        </p:txBody>
      </p:sp>
      <p:sp>
        <p:nvSpPr>
          <p:cNvPr id="4" name="Slide Number Placeholder 3"/>
          <p:cNvSpPr>
            <a:spLocks noGrp="1"/>
          </p:cNvSpPr>
          <p:nvPr>
            <p:ph type="sldNum" sz="quarter" idx="10"/>
          </p:nvPr>
        </p:nvSpPr>
        <p:spPr/>
        <p:txBody>
          <a:bodyPr/>
          <a:lstStyle/>
          <a:p>
            <a:fld id="{30CC17DA-21B4-4E78-AD9B-626CF448CD6A}" type="slidenum">
              <a:rPr lang="en-CA" smtClean="0"/>
              <a:pPr/>
              <a:t>11</a:t>
            </a:fld>
            <a:endParaRPr lang="en-CA" dirty="0"/>
          </a:p>
        </p:txBody>
      </p:sp>
    </p:spTree>
    <p:extLst>
      <p:ext uri="{BB962C8B-B14F-4D97-AF65-F5344CB8AC3E}">
        <p14:creationId xmlns:p14="http://schemas.microsoft.com/office/powerpoint/2010/main" val="412348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240071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r>
              <a:rPr lang="es-MX" b="0" baseline="0" noProof="0" dirty="0" smtClean="0"/>
              <a:t>Éste fue un estudio retrospectivo  de una base de datos que evaluó la tasa de admisiones inesperadas y las readmisiones después de la cirugía del mismo día en un centro médico académico. </a:t>
            </a:r>
          </a:p>
          <a:p>
            <a:r>
              <a:rPr lang="es-MX" b="0" baseline="0" noProof="0" dirty="0" smtClean="0"/>
              <a:t>De los 20,817  pacientes que se sometieron a una cirugía el mismo día, 5.7% regresaron al hospital en los siguientes 30 días del procedimiento quirúrgico del mismo día o fueron admitidos directamente después de la cirugía. El dolor justificó 38% de las admisiones inesperadas o las readmisiones, con complicaciones quirúrgicas secundarias y representando 21% de los encuentros. Aproximadamente 68% de los pacientes con dolor regresaron al hospital en los siguientes 7 días en comparación con 65% de los pacientes que tuvieron otros problemas. Todavía se debe determinar si el mejor manejo del dolor inmediatamente después de la cirugía impacta las tasas de regreso al hospital después de una cirugía. </a:t>
            </a:r>
          </a:p>
          <a:p>
            <a:endParaRPr lang="es-MX" b="1" baseline="0" noProof="0" dirty="0" smtClean="0"/>
          </a:p>
          <a:p>
            <a:r>
              <a:rPr lang="es-MX" b="1" baseline="0" noProof="0" dirty="0" smtClean="0"/>
              <a:t>Referencias</a:t>
            </a:r>
          </a:p>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t>Coley KC</a:t>
            </a:r>
            <a:r>
              <a:rPr lang="en-CA" b="0" baseline="0" dirty="0" smtClean="0"/>
              <a:t> </a:t>
            </a:r>
            <a:r>
              <a:rPr lang="en-CA" b="0" i="1" baseline="0" dirty="0" smtClean="0"/>
              <a:t>et al. </a:t>
            </a:r>
            <a:r>
              <a:rPr lang="en-CA" b="0" dirty="0" smtClean="0"/>
              <a:t>Retrospective evaluation of unanticipated admissions and readmissions after same day surgery and associated costs. </a:t>
            </a:r>
            <a:r>
              <a:rPr lang="en-CA" b="0" i="1" dirty="0" smtClean="0"/>
              <a:t>J Clin Anesth</a:t>
            </a:r>
            <a:r>
              <a:rPr lang="en-CA" b="0" dirty="0" smtClean="0"/>
              <a:t> 2002; 14(5):349-53.</a:t>
            </a:r>
          </a:p>
        </p:txBody>
      </p:sp>
      <p:sp>
        <p:nvSpPr>
          <p:cNvPr id="4" name="Slide Number Placeholder 3"/>
          <p:cNvSpPr>
            <a:spLocks noGrp="1"/>
          </p:cNvSpPr>
          <p:nvPr>
            <p:ph type="sldNum" sz="quarter" idx="10"/>
          </p:nvPr>
        </p:nvSpPr>
        <p:spPr/>
        <p:txBody>
          <a:bodyPr/>
          <a:lstStyle/>
          <a:p>
            <a:fld id="{30CC17DA-21B4-4E78-AD9B-626CF448CD6A}" type="slidenum">
              <a:rPr lang="en-CA" smtClean="0"/>
              <a:pPr/>
              <a:t>13</a:t>
            </a:fld>
            <a:endParaRPr lang="en-CA" dirty="0"/>
          </a:p>
        </p:txBody>
      </p:sp>
    </p:spTree>
    <p:extLst>
      <p:ext uri="{BB962C8B-B14F-4D97-AF65-F5344CB8AC3E}">
        <p14:creationId xmlns:p14="http://schemas.microsoft.com/office/powerpoint/2010/main" val="236362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60622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r>
              <a:rPr lang="es-MX" sz="1200" kern="1200" noProof="0" dirty="0" smtClean="0">
                <a:solidFill>
                  <a:schemeClr val="tx1"/>
                </a:solidFill>
                <a:latin typeface="+mn-lt"/>
                <a:ea typeface="+mn-ea"/>
                <a:cs typeface="+mn-cs"/>
              </a:rPr>
              <a:t>Se</a:t>
            </a:r>
            <a:r>
              <a:rPr lang="es-MX" sz="1200" kern="1200" baseline="0" noProof="0" dirty="0" smtClean="0">
                <a:solidFill>
                  <a:schemeClr val="tx1"/>
                </a:solidFill>
                <a:latin typeface="+mn-lt"/>
                <a:ea typeface="+mn-ea"/>
                <a:cs typeface="+mn-cs"/>
              </a:rPr>
              <a:t> ha demostrado que l</a:t>
            </a:r>
            <a:r>
              <a:rPr lang="es-MX" sz="1200" kern="1200" noProof="0" dirty="0" smtClean="0">
                <a:solidFill>
                  <a:schemeClr val="tx1"/>
                </a:solidFill>
                <a:latin typeface="+mn-lt"/>
                <a:ea typeface="+mn-ea"/>
                <a:cs typeface="+mn-cs"/>
              </a:rPr>
              <a:t>a</a:t>
            </a:r>
            <a:r>
              <a:rPr lang="es-MX" sz="1200" kern="1200" baseline="0" noProof="0" dirty="0" smtClean="0">
                <a:solidFill>
                  <a:schemeClr val="tx1"/>
                </a:solidFill>
                <a:latin typeface="+mn-lt"/>
                <a:ea typeface="+mn-ea"/>
                <a:cs typeface="+mn-cs"/>
              </a:rPr>
              <a:t> intensidad del dolor agudo predice los síntomas del trastorno de estrés postraumático en varias afecciones de dolor, sugiriendo que puede haber una relación causal entre el dolor y la emergencia de los síntomas del trastorno de estrés postraumático. Debido a que el dolor es más fácilmente evaluado que la mayoría de los síntomas del trastorno de estrés postraumático, puede ser prudente monitorear a los individuos que reportan dolor por síntomas de trastorno de estrés postraumático. </a:t>
            </a:r>
          </a:p>
          <a:p>
            <a:endParaRPr lang="es-MX" b="1" baseline="0" noProof="0" dirty="0" smtClean="0"/>
          </a:p>
          <a:p>
            <a:r>
              <a:rPr lang="es-MX" b="1" baseline="0" noProof="0" dirty="0" smtClean="0"/>
              <a:t>Referencias</a:t>
            </a:r>
          </a:p>
          <a:p>
            <a:r>
              <a:rPr lang="en-US" b="0" dirty="0" smtClean="0"/>
              <a:t>Carty J</a:t>
            </a:r>
            <a:r>
              <a:rPr lang="en-US" b="0" baseline="0" dirty="0" smtClean="0"/>
              <a:t> </a:t>
            </a:r>
            <a:r>
              <a:rPr lang="en-US" b="0" i="1" baseline="0" dirty="0" smtClean="0"/>
              <a:t>et al</a:t>
            </a:r>
            <a:r>
              <a:rPr lang="en-US" b="0" i="1" dirty="0" smtClean="0"/>
              <a:t>. </a:t>
            </a:r>
            <a:r>
              <a:rPr lang="en-US" b="0" dirty="0" smtClean="0"/>
              <a:t>Predicting posttraumatic stress disorder symptoms and pain intensity following severe injury: the role of catastrophizing. </a:t>
            </a:r>
            <a:r>
              <a:rPr lang="en-US" b="0" i="1" dirty="0" smtClean="0"/>
              <a:t>Eur J Psychotraumatol</a:t>
            </a:r>
            <a:r>
              <a:rPr lang="en-US" b="0" dirty="0" smtClean="0"/>
              <a:t> 2011; 2. </a:t>
            </a:r>
          </a:p>
          <a:p>
            <a:pPr marR="0" lvl="0" algn="l" defTabSz="914400" rtl="0" eaLnBrk="1" fontAlgn="auto" latinLnBrk="0" hangingPunct="1">
              <a:buClrTx/>
              <a:buSzTx/>
              <a:buFontTx/>
              <a:buNone/>
              <a:tabLst/>
              <a:defRPr/>
            </a:pPr>
            <a:r>
              <a:rPr lang="en-US" b="0" dirty="0" smtClean="0"/>
              <a:t>McGhee LL</a:t>
            </a:r>
            <a:r>
              <a:rPr lang="en-US" b="0" baseline="0" dirty="0" smtClean="0"/>
              <a:t> </a:t>
            </a:r>
            <a:r>
              <a:rPr lang="en-US" b="0" i="1" dirty="0" smtClean="0"/>
              <a:t>et al. </a:t>
            </a:r>
            <a:r>
              <a:rPr lang="en-US" b="0" dirty="0" smtClean="0"/>
              <a:t>The relationship of early pain scores and posttraumatic stress disorder in burned soldiers.</a:t>
            </a:r>
            <a:r>
              <a:rPr lang="en-US" b="0" baseline="0" dirty="0" smtClean="0"/>
              <a:t> </a:t>
            </a:r>
            <a:r>
              <a:rPr lang="en-US" b="0" i="1" dirty="0" smtClean="0"/>
              <a:t>J Burn Care Res</a:t>
            </a:r>
            <a:r>
              <a:rPr lang="en-US" b="0" dirty="0" smtClean="0"/>
              <a:t> 2011; 32(1):46-51.</a:t>
            </a:r>
            <a:r>
              <a:rPr lang="en-US" b="0" baseline="0" dirty="0" smtClean="0"/>
              <a:t> </a:t>
            </a:r>
          </a:p>
          <a:p>
            <a:pPr marR="0" lvl="0" algn="l" defTabSz="914400" rtl="0" eaLnBrk="1" fontAlgn="auto" latinLnBrk="0" hangingPunct="1">
              <a:buClrTx/>
              <a:buSzTx/>
              <a:buFontTx/>
              <a:buNone/>
              <a:tabLst/>
              <a:defRPr/>
            </a:pPr>
            <a:r>
              <a:rPr lang="en-US" b="0" dirty="0" smtClean="0"/>
              <a:t>Opsteegh L</a:t>
            </a:r>
            <a:r>
              <a:rPr lang="en-US" b="0" baseline="0" dirty="0" smtClean="0"/>
              <a:t> </a:t>
            </a:r>
            <a:r>
              <a:rPr lang="en-US" b="0" i="1" baseline="0" dirty="0" smtClean="0"/>
              <a:t>et al</a:t>
            </a:r>
            <a:r>
              <a:rPr lang="en-US" b="0" i="1" dirty="0" smtClean="0"/>
              <a:t>. </a:t>
            </a:r>
            <a:r>
              <a:rPr lang="en-US" b="0" dirty="0" smtClean="0"/>
              <a:t>Symptoms of acute posttraumatic stress disorder in patients with acute hand injuries.</a:t>
            </a:r>
            <a:r>
              <a:rPr lang="en-US" b="0" baseline="0" dirty="0" smtClean="0"/>
              <a:t> </a:t>
            </a:r>
            <a:r>
              <a:rPr lang="en-US" b="0" i="1" dirty="0" smtClean="0"/>
              <a:t>J Hand Surg Am</a:t>
            </a:r>
            <a:r>
              <a:rPr lang="en-US" b="0" dirty="0" smtClean="0"/>
              <a:t> 2010; 35(6):961-7.</a:t>
            </a:r>
          </a:p>
        </p:txBody>
      </p:sp>
      <p:sp>
        <p:nvSpPr>
          <p:cNvPr id="4" name="Slide Number Placeholder 3"/>
          <p:cNvSpPr>
            <a:spLocks noGrp="1"/>
          </p:cNvSpPr>
          <p:nvPr>
            <p:ph type="sldNum" sz="quarter" idx="10"/>
          </p:nvPr>
        </p:nvSpPr>
        <p:spPr/>
        <p:txBody>
          <a:bodyPr/>
          <a:lstStyle/>
          <a:p>
            <a:fld id="{30CC17DA-21B4-4E78-AD9B-626CF448CD6A}" type="slidenum">
              <a:rPr lang="en-CA" smtClean="0"/>
              <a:pPr/>
              <a:t>15</a:t>
            </a:fld>
            <a:endParaRPr lang="en-CA" dirty="0"/>
          </a:p>
        </p:txBody>
      </p:sp>
    </p:spTree>
    <p:extLst>
      <p:ext uri="{BB962C8B-B14F-4D97-AF65-F5344CB8AC3E}">
        <p14:creationId xmlns:p14="http://schemas.microsoft.com/office/powerpoint/2010/main" val="284819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38DAAB15-4780-40A3-9195-363382BAE2AC}" type="slidenum">
              <a:rPr lang="en-US" smtClean="0">
                <a:ea typeface="ヒラギノ角ゴ Pro W3"/>
                <a:cs typeface="ヒラギノ角ゴ Pro W3"/>
              </a:rPr>
              <a:pPr/>
              <a:t>16</a:t>
            </a:fld>
            <a:endParaRPr lang="en-US" dirty="0" smtClean="0">
              <a:ea typeface="ヒラギノ角ゴ Pro W3"/>
              <a:cs typeface="ヒラギノ角ゴ Pro W3"/>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s-MX" b="1" noProof="0" dirty="0" smtClean="0"/>
              <a:t>Notas del Ponente</a:t>
            </a:r>
          </a:p>
          <a:p>
            <a:r>
              <a:rPr lang="es-MX" sz="1200" noProof="0" dirty="0" smtClean="0"/>
              <a:t>Los individuos con dolor con frecuencia se</a:t>
            </a:r>
            <a:r>
              <a:rPr lang="es-MX" sz="1200" baseline="0" noProof="0" dirty="0" smtClean="0"/>
              <a:t> presentan con más de una afección dolorosa. Utilizando datos de reclamaciones administrativas de </a:t>
            </a:r>
            <a:r>
              <a:rPr lang="en-CA" dirty="0"/>
              <a:t>Thomson Reuters’ MarketScan United States Commercial </a:t>
            </a:r>
            <a:r>
              <a:rPr lang="es-MX" sz="1200" baseline="0" noProof="0" dirty="0" smtClean="0"/>
              <a:t>y la base de datos de reclamaciones retrospectivas de Medicare Suplementario cubriendo los años 2005-2007, los investigadores de este estudio realizaron un análisis retrospectivo de las tasas de comorbilidad, el uso de analgésicos y los costos de atención a l</a:t>
            </a:r>
            <a:r>
              <a:rPr lang="es-MX" sz="1200" noProof="0" dirty="0" smtClean="0"/>
              <a:t>a salud de 1,211,483 adultos con por lo menos una afección dolorosa durante</a:t>
            </a:r>
            <a:r>
              <a:rPr lang="es-MX" sz="1200" baseline="0" noProof="0" dirty="0" smtClean="0"/>
              <a:t> el periodo de estudio de un año. Esta diapositiva resume las tasas de comorbilidades dolorosas entre pacientes con dolor asociado a cirugía. La osteoartritis, la segunda afección dolorosa más prevalente en todas las cohortes examinadas, también fue la comorbilidad más común reportada por los pacientes con dolor postquirúrgico. </a:t>
            </a:r>
            <a:endParaRPr lang="es-MX" sz="1200" noProof="0" dirty="0" smtClean="0"/>
          </a:p>
          <a:p>
            <a:pPr>
              <a:spcAft>
                <a:spcPts val="600"/>
              </a:spcAft>
            </a:pPr>
            <a:endParaRPr lang="es-MX" sz="1200" noProof="0" dirty="0" smtClean="0"/>
          </a:p>
          <a:p>
            <a:pPr>
              <a:spcAft>
                <a:spcPts val="600"/>
              </a:spcAft>
            </a:pPr>
            <a:r>
              <a:rPr lang="es-MX" sz="1200" b="1" noProof="0" dirty="0" smtClean="0"/>
              <a:t>Referencia</a:t>
            </a:r>
          </a:p>
          <a:p>
            <a:pPr marL="0" marR="0" indent="0" algn="l" defTabSz="914400" rtl="0" eaLnBrk="1" fontAlgn="auto" latinLnBrk="0" hangingPunct="1">
              <a:spcAft>
                <a:spcPts val="600"/>
              </a:spcAft>
              <a:buClrTx/>
              <a:buSzTx/>
              <a:buFontTx/>
              <a:buNone/>
              <a:tabLst/>
              <a:defRPr/>
            </a:pPr>
            <a:r>
              <a:rPr lang="en-CA" sz="1200" dirty="0" smtClean="0"/>
              <a:t>Davis JA</a:t>
            </a:r>
            <a:r>
              <a:rPr lang="en-CA" sz="1200" baseline="0" dirty="0" smtClean="0"/>
              <a:t> </a:t>
            </a:r>
            <a:r>
              <a:rPr lang="en-CA" sz="1200" i="1" baseline="0" dirty="0" smtClean="0"/>
              <a:t>et al</a:t>
            </a:r>
            <a:r>
              <a:rPr lang="en-CA" sz="1200" baseline="0" dirty="0" smtClean="0"/>
              <a:t>. </a:t>
            </a:r>
            <a:r>
              <a:rPr lang="en-CA" sz="1200" dirty="0" smtClean="0"/>
              <a:t>Incidence and impact of pain conditions and comorbid illnesses. </a:t>
            </a:r>
            <a:br>
              <a:rPr lang="en-CA" sz="1200" dirty="0" smtClean="0"/>
            </a:br>
            <a:r>
              <a:rPr lang="en-CA" sz="1200" i="1" dirty="0" smtClean="0"/>
              <a:t>J Pain Res</a:t>
            </a:r>
            <a:r>
              <a:rPr lang="en-CA" sz="1200" dirty="0" smtClean="0"/>
              <a:t> 2011; 4:331-45. </a:t>
            </a:r>
          </a:p>
          <a:p>
            <a:endParaRPr lang="en-US" b="1" dirty="0" smtClean="0"/>
          </a:p>
        </p:txBody>
      </p:sp>
    </p:spTree>
    <p:extLst>
      <p:ext uri="{BB962C8B-B14F-4D97-AF65-F5344CB8AC3E}">
        <p14:creationId xmlns:p14="http://schemas.microsoft.com/office/powerpoint/2010/main" val="83853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062E57C5-1200-47DA-AA81-6C4D00DD2DCD}" type="slidenum">
              <a:rPr lang="en-US" smtClean="0">
                <a:ea typeface="ヒラギノ角ゴ Pro W3"/>
                <a:cs typeface="ヒラギノ角ゴ Pro W3"/>
              </a:rPr>
              <a:pPr/>
              <a:t>17</a:t>
            </a:fld>
            <a:endParaRPr lang="en-US" dirty="0" smtClean="0">
              <a:ea typeface="ヒラギノ角ゴ Pro W3"/>
              <a:cs typeface="ヒラギノ角ゴ Pro W3"/>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685800" y="4283968"/>
            <a:ext cx="5486400" cy="4114800"/>
          </a:xfrm>
          <a:noFill/>
          <a:ln/>
        </p:spPr>
        <p:txBody>
          <a:bodyPr/>
          <a:lstStyle/>
          <a:p>
            <a:pPr eaLnBrk="1" hangingPunct="1"/>
            <a:r>
              <a:rPr lang="es-MX" b="1" dirty="0" smtClean="0"/>
              <a:t>Notas del Ponente</a:t>
            </a:r>
          </a:p>
          <a:p>
            <a:r>
              <a:rPr lang="es-MX" sz="1200" dirty="0" smtClean="0"/>
              <a:t>Los</a:t>
            </a:r>
            <a:r>
              <a:rPr lang="es-MX" sz="1200" baseline="0" dirty="0" smtClean="0"/>
              <a:t> i</a:t>
            </a:r>
            <a:r>
              <a:rPr lang="es-MX" sz="1200" dirty="0" smtClean="0"/>
              <a:t>ndividuos con dolor con frecuencia</a:t>
            </a:r>
            <a:r>
              <a:rPr lang="es-MX" sz="1200" baseline="0" dirty="0" smtClean="0"/>
              <a:t> se presentan con más de una afección dolorosa. </a:t>
            </a:r>
            <a:r>
              <a:rPr lang="es-MX" sz="1200" baseline="0" noProof="0" dirty="0" smtClean="0"/>
              <a:t>Utilizando información de reclamaciones administrativos de </a:t>
            </a:r>
            <a:r>
              <a:rPr lang="en-CA" dirty="0"/>
              <a:t>Thomson Reuters’ MarketScan United States Commercial</a:t>
            </a:r>
            <a:r>
              <a:rPr lang="es-MX" sz="1200" baseline="0" noProof="0" dirty="0" smtClean="0"/>
              <a:t> y la base de datos de reclamaciones retrospectivas de Medicare Suplementario cubriendo los años 2005-2007, los investigadores de este estudio realizaron un análisis retrospectivo de las tasas de comorbilidad, el uso de analgésicos y los costos de atención a l</a:t>
            </a:r>
            <a:r>
              <a:rPr lang="es-MX" sz="1200" noProof="0" dirty="0" smtClean="0"/>
              <a:t>a salud de 1,211,483 adultos con por lo menos una afección dolorosa durante</a:t>
            </a:r>
            <a:r>
              <a:rPr lang="es-MX" sz="1200" baseline="0" noProof="0" dirty="0" smtClean="0"/>
              <a:t> el periodo de estudio de un año. Esta diapositiva resume la incidencia de sueño y comorbilidades de salud mental entre pacientes con dolor asociado a cirugía. </a:t>
            </a:r>
            <a:endParaRPr lang="es-MX" sz="1200" kern="1200" baseline="0" dirty="0" smtClean="0">
              <a:solidFill>
                <a:schemeClr val="tx1"/>
              </a:solidFill>
              <a:latin typeface="+mn-lt"/>
              <a:ea typeface="+mn-ea"/>
              <a:cs typeface="+mn-cs"/>
            </a:endParaRPr>
          </a:p>
          <a:p>
            <a:endParaRPr lang="es-MX" dirty="0" smtClean="0"/>
          </a:p>
          <a:p>
            <a:pPr>
              <a:spcAft>
                <a:spcPts val="600"/>
              </a:spcAft>
            </a:pPr>
            <a:r>
              <a:rPr lang="es-MX" b="1" dirty="0" smtClean="0"/>
              <a:t>Referencia</a:t>
            </a:r>
          </a:p>
          <a:p>
            <a:pPr>
              <a:spcAft>
                <a:spcPts val="600"/>
              </a:spcAft>
              <a:defRPr/>
            </a:pPr>
            <a:r>
              <a:rPr lang="en-CA" dirty="0" smtClean="0"/>
              <a:t>Davis JA</a:t>
            </a:r>
            <a:r>
              <a:rPr lang="en-CA" baseline="0" dirty="0" smtClean="0"/>
              <a:t> </a:t>
            </a:r>
            <a:r>
              <a:rPr lang="en-CA" i="1" baseline="0" dirty="0" smtClean="0"/>
              <a:t>et al. </a:t>
            </a:r>
            <a:r>
              <a:rPr lang="en-CA" dirty="0" smtClean="0"/>
              <a:t>Incidence and impact of pain conditions and comorbid illnesses. </a:t>
            </a:r>
            <a:br>
              <a:rPr lang="en-CA" dirty="0" smtClean="0"/>
            </a:br>
            <a:r>
              <a:rPr lang="en-CA" i="1" dirty="0" smtClean="0"/>
              <a:t>J Pain Res </a:t>
            </a:r>
            <a:r>
              <a:rPr lang="en-CA" dirty="0" smtClean="0"/>
              <a:t>2011; 4:331-45.</a:t>
            </a:r>
            <a:endParaRPr lang="en-GB" dirty="0" smtClean="0"/>
          </a:p>
        </p:txBody>
      </p:sp>
    </p:spTree>
    <p:extLst>
      <p:ext uri="{BB962C8B-B14F-4D97-AF65-F5344CB8AC3E}">
        <p14:creationId xmlns:p14="http://schemas.microsoft.com/office/powerpoint/2010/main" val="746304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721704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noProof="0" dirty="0" smtClean="0"/>
              <a:t>Notas del Ponente</a:t>
            </a:r>
          </a:p>
          <a:p>
            <a:pPr>
              <a:spcAft>
                <a:spcPts val="600"/>
              </a:spcAft>
            </a:pPr>
            <a:r>
              <a:rPr lang="es-MX" noProof="0" dirty="0" smtClean="0"/>
              <a:t>Esta diapositiva puede ser utilizada</a:t>
            </a:r>
            <a:r>
              <a:rPr lang="es-MX" baseline="0" noProof="0" dirty="0" smtClean="0"/>
              <a:t> para resumir los mensajes clave de esta sección.</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19</a:t>
            </a:fld>
            <a:endParaRPr lang="en-CA" dirty="0"/>
          </a:p>
        </p:txBody>
      </p:sp>
    </p:spTree>
    <p:extLst>
      <p:ext uri="{BB962C8B-B14F-4D97-AF65-F5344CB8AC3E}">
        <p14:creationId xmlns:p14="http://schemas.microsoft.com/office/powerpoint/2010/main" val="282269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noProof="0" dirty="0" smtClean="0"/>
              <a:t>Notas del Ponente</a:t>
            </a:r>
          </a:p>
          <a:p>
            <a:r>
              <a:rPr lang="es-MX" altLang="en-US" dirty="0" smtClean="0"/>
              <a:t>Por </a:t>
            </a:r>
            <a:r>
              <a:rPr lang="es-MX" altLang="en-US" dirty="0"/>
              <a:t>favor reconozca a los miembros del comité de desarrollo.</a:t>
            </a:r>
            <a:endParaRPr lang="es-MX" altLang="en-US" noProof="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dirty="0" smtClean="0">
              <a:solidFill>
                <a:srgbClr val="000000"/>
              </a:solidFill>
              <a:latin typeface="Calibri" pitchFamily="34" charset="0"/>
            </a:endParaRPr>
          </a:p>
        </p:txBody>
      </p:sp>
    </p:spTree>
    <p:extLst>
      <p:ext uri="{BB962C8B-B14F-4D97-AF65-F5344CB8AC3E}">
        <p14:creationId xmlns:p14="http://schemas.microsoft.com/office/powerpoint/2010/main" val="148502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106983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369182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xfrm>
            <a:off x="1141413" y="684213"/>
            <a:ext cx="4572000" cy="3429000"/>
          </a:xfrm>
          <a:ln/>
        </p:spPr>
      </p:sp>
      <p:sp>
        <p:nvSpPr>
          <p:cNvPr id="47108" name="Rectangle 3"/>
          <p:cNvSpPr>
            <a:spLocks noGrp="1" noChangeArrowheads="1"/>
          </p:cNvSpPr>
          <p:nvPr>
            <p:ph type="body" idx="1"/>
          </p:nvPr>
        </p:nvSpPr>
        <p:spPr>
          <a:xfrm>
            <a:off x="692632" y="4350237"/>
            <a:ext cx="5494476" cy="5447580"/>
          </a:xfrm>
        </p:spPr>
        <p:txBody>
          <a:bodyPr/>
          <a:lstStyle/>
          <a:p>
            <a:pPr>
              <a:spcAft>
                <a:spcPts val="586"/>
              </a:spcAft>
            </a:pPr>
            <a:r>
              <a:rPr lang="es-MX" b="1" noProof="0" dirty="0" smtClean="0"/>
              <a:t>Notas del Ponente</a:t>
            </a:r>
          </a:p>
          <a:p>
            <a:pPr>
              <a:spcAft>
                <a:spcPts val="586"/>
              </a:spcAft>
            </a:pPr>
            <a:r>
              <a:rPr lang="es-MX" noProof="0" dirty="0" smtClean="0"/>
              <a:t>El dolor agudo</a:t>
            </a:r>
            <a:r>
              <a:rPr lang="es-MX" baseline="0" noProof="0" dirty="0" smtClean="0"/>
              <a:t> no aliviado puede resultar en varios problemas físicos, psicológicos, emocionales y sociales que influyen negativamente en la vida del paciente. También puede resultar en progresión a dolor crónico.</a:t>
            </a:r>
          </a:p>
          <a:p>
            <a:pPr>
              <a:spcAft>
                <a:spcPts val="586"/>
              </a:spcAft>
            </a:pPr>
            <a:endParaRPr lang="es-MX" noProof="0" dirty="0" smtClean="0"/>
          </a:p>
          <a:p>
            <a:pPr>
              <a:spcAft>
                <a:spcPts val="586"/>
              </a:spcAft>
            </a:pPr>
            <a:r>
              <a:rPr lang="es-MX" b="1" noProof="0" dirty="0" smtClean="0"/>
              <a:t>Referencia</a:t>
            </a:r>
          </a:p>
          <a:p>
            <a:r>
              <a:rPr lang="en-US" dirty="0" smtClean="0"/>
              <a:t>Institute </a:t>
            </a:r>
            <a:r>
              <a:rPr lang="en-US" dirty="0"/>
              <a:t>of Medicine. </a:t>
            </a:r>
            <a:r>
              <a:rPr lang="en-US" i="1" dirty="0"/>
              <a:t>Relieving Pain in America: A Blueprint for Transforming Prevention, Care, Education, and Research. </a:t>
            </a:r>
            <a:r>
              <a:rPr lang="en-US" dirty="0" smtClean="0"/>
              <a:t>The </a:t>
            </a:r>
            <a:r>
              <a:rPr lang="en-US" dirty="0"/>
              <a:t>National Academies Press; </a:t>
            </a:r>
            <a:r>
              <a:rPr lang="en-US" dirty="0" smtClean="0"/>
              <a:t/>
            </a:r>
            <a:br>
              <a:rPr lang="en-US" dirty="0" smtClean="0"/>
            </a:br>
            <a:r>
              <a:rPr lang="en-US" dirty="0" smtClean="0"/>
              <a:t>Washington</a:t>
            </a:r>
            <a:r>
              <a:rPr lang="en-US" dirty="0"/>
              <a:t>, DC: 2011.</a:t>
            </a:r>
          </a:p>
          <a:p>
            <a:pPr>
              <a:spcAft>
                <a:spcPts val="586"/>
              </a:spcAft>
            </a:pPr>
            <a:endParaRPr lang="en-US" dirty="0"/>
          </a:p>
        </p:txBody>
      </p:sp>
      <p:sp>
        <p:nvSpPr>
          <p:cNvPr id="5"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74132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9"/>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Slide </a:t>
            </a:r>
            <a:fld id="{71B88229-75AF-4B73-82B6-7C84583F5D37}" type="slidenum">
              <a:rPr lang="en-US"/>
              <a:pPr fontAlgn="base">
                <a:spcBef>
                  <a:spcPct val="0"/>
                </a:spcBef>
                <a:spcAft>
                  <a:spcPct val="0"/>
                </a:spcAft>
                <a:defRPr/>
              </a:pPr>
              <a:t>7</a:t>
            </a:fld>
            <a:endParaRPr lang="en-US" dirty="0"/>
          </a:p>
        </p:txBody>
      </p:sp>
      <p:sp>
        <p:nvSpPr>
          <p:cNvPr id="18434" name="Rectangle 2"/>
          <p:cNvSpPr>
            <a:spLocks noGrp="1" noRot="1" noChangeAspect="1" noChangeArrowheads="1" noTextEdit="1"/>
          </p:cNvSpPr>
          <p:nvPr>
            <p:ph type="sldImg"/>
          </p:nvPr>
        </p:nvSpPr>
        <p:spPr bwMode="auto">
          <a:xfrm>
            <a:off x="1135063" y="673100"/>
            <a:ext cx="4589462" cy="3443288"/>
          </a:xfr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14400" y="4341813"/>
            <a:ext cx="5029200" cy="4111625"/>
          </a:xfrm>
          <a:solidFill>
            <a:srgbClr val="FFFFFF"/>
          </a:solidFill>
          <a:ln>
            <a:noFill/>
            <a:miter lim="800000"/>
            <a:headEnd/>
            <a:tailEnd/>
          </a:ln>
        </p:spPr>
        <p:txBody>
          <a:bodyPr wrap="square" lIns="88496" tIns="44248" rIns="88496" bIns="44248" numCol="1" anchor="t" anchorCtr="0" compatLnSpc="1">
            <a:prstTxWarp prst="textNoShape">
              <a:avLst/>
            </a:prstTxWarp>
          </a:bodyPr>
          <a:lstStyle/>
          <a:p>
            <a:pPr eaLnBrk="1" hangingPunct="1">
              <a:spcBef>
                <a:spcPct val="0"/>
              </a:spcBef>
            </a:pPr>
            <a:r>
              <a:rPr lang="es-MX" altLang="en-US" b="1" noProof="0" dirty="0" smtClean="0"/>
              <a:t>Notas del Ponente</a:t>
            </a:r>
          </a:p>
          <a:p>
            <a:pPr eaLnBrk="1" hangingPunct="1">
              <a:spcBef>
                <a:spcPct val="0"/>
              </a:spcBef>
            </a:pPr>
            <a:r>
              <a:rPr lang="es-MX" noProof="0" dirty="0" smtClean="0"/>
              <a:t>El dolor postoperatorio está asociado con malestar físico, psicológico y emocional innecesario y significativo</a:t>
            </a:r>
            <a:r>
              <a:rPr lang="es-MX" baseline="0" noProof="0" dirty="0" smtClean="0"/>
              <a:t> y ha sido persistentemente reportado como mal manejado. </a:t>
            </a:r>
            <a:r>
              <a:rPr lang="es-MX" noProof="0" dirty="0" smtClean="0"/>
              <a:t> En reconocimiento de los aspectos</a:t>
            </a:r>
            <a:r>
              <a:rPr lang="es-MX" baseline="0" noProof="0" dirty="0" smtClean="0"/>
              <a:t> biopsicosociales del dolor, se debe tener en cuenta que a pesar de los desafíos (no) anticipados, los pacientes necesitan estar mejor y más adecuadamente instruidos sobre el manejo del dolor agudo para mejorar la duración de la recuperación y la calidad de la recuperación y disminuir la carga financiera y la mortalidad</a:t>
            </a:r>
          </a:p>
          <a:p>
            <a:pPr eaLnBrk="1" hangingPunct="1">
              <a:spcBef>
                <a:spcPct val="0"/>
              </a:spcBef>
            </a:pPr>
            <a:endParaRPr lang="es-MX" altLang="en-US" b="1" noProof="0" dirty="0" smtClean="0"/>
          </a:p>
          <a:p>
            <a:pPr eaLnBrk="1" hangingPunct="1">
              <a:spcBef>
                <a:spcPct val="0"/>
              </a:spcBef>
            </a:pPr>
            <a:r>
              <a:rPr lang="es-MX" altLang="en-US" b="1" noProof="0" dirty="0" smtClean="0"/>
              <a:t>Referencias</a:t>
            </a:r>
          </a:p>
          <a:p>
            <a:pPr>
              <a:spcBef>
                <a:spcPct val="0"/>
              </a:spcBef>
              <a:defRPr/>
            </a:pPr>
            <a:r>
              <a:rPr lang="en-US" altLang="en-US" dirty="0" smtClean="0"/>
              <a:t>Apfelbaum </a:t>
            </a:r>
            <a:r>
              <a:rPr lang="en-US" altLang="en-US" dirty="0"/>
              <a:t>JL </a:t>
            </a:r>
            <a:r>
              <a:rPr lang="en-US" altLang="en-US" i="1" dirty="0"/>
              <a:t>et al. </a:t>
            </a:r>
            <a:r>
              <a:rPr lang="en-CA" altLang="en-US" dirty="0"/>
              <a:t>Postoperative pain experience: results from a national survey suggest postoperative pain continues to be </a:t>
            </a:r>
            <a:r>
              <a:rPr lang="en-CA" altLang="en-US" dirty="0" smtClean="0"/>
              <a:t>undermanaged. </a:t>
            </a:r>
            <a:br>
              <a:rPr lang="en-CA" altLang="en-US" dirty="0" smtClean="0"/>
            </a:br>
            <a:r>
              <a:rPr lang="en-US" altLang="en-US" i="1" dirty="0" smtClean="0"/>
              <a:t>Anesth </a:t>
            </a:r>
            <a:r>
              <a:rPr lang="en-US" altLang="en-US" i="1" dirty="0"/>
              <a:t>Analg </a:t>
            </a:r>
            <a:r>
              <a:rPr lang="en-US" altLang="en-US" dirty="0"/>
              <a:t>2003; 97(2):</a:t>
            </a:r>
            <a:r>
              <a:rPr lang="en-US" altLang="en-US" dirty="0" smtClean="0"/>
              <a:t>534-40.</a:t>
            </a:r>
          </a:p>
          <a:p>
            <a:pPr>
              <a:spcBef>
                <a:spcPct val="0"/>
              </a:spcBef>
              <a:defRPr/>
            </a:pPr>
            <a:r>
              <a:rPr lang="en-US" altLang="en-US" dirty="0" smtClean="0"/>
              <a:t>Filos </a:t>
            </a:r>
            <a:r>
              <a:rPr lang="en-US" altLang="en-US" dirty="0"/>
              <a:t>KS </a:t>
            </a:r>
            <a:r>
              <a:rPr lang="en-US" altLang="en-US" i="1" dirty="0"/>
              <a:t>et al</a:t>
            </a:r>
            <a:r>
              <a:rPr lang="en-US" altLang="en-US" i="1" dirty="0" smtClean="0"/>
              <a:t>. </a:t>
            </a:r>
            <a:r>
              <a:rPr lang="en-CA" altLang="en-US" dirty="0"/>
              <a:t>Current concepts and practice in postoperative pain management: need for a change? </a:t>
            </a:r>
            <a:r>
              <a:rPr lang="en-US" altLang="en-US" i="1" dirty="0" smtClean="0"/>
              <a:t>Eur </a:t>
            </a:r>
            <a:r>
              <a:rPr lang="en-US" altLang="en-US" i="1" dirty="0"/>
              <a:t>Surg Res </a:t>
            </a:r>
            <a:r>
              <a:rPr lang="en-US" altLang="en-US" dirty="0"/>
              <a:t>1999; 31(2):</a:t>
            </a:r>
            <a:r>
              <a:rPr lang="en-US" altLang="en-US" dirty="0" smtClean="0"/>
              <a:t>97-107.</a:t>
            </a:r>
          </a:p>
          <a:p>
            <a:pPr>
              <a:spcBef>
                <a:spcPct val="0"/>
              </a:spcBef>
              <a:defRPr/>
            </a:pPr>
            <a:r>
              <a:rPr lang="en-US" altLang="en-US" dirty="0" smtClean="0"/>
              <a:t>Polomano </a:t>
            </a:r>
            <a:r>
              <a:rPr lang="en-US" altLang="en-US" dirty="0"/>
              <a:t>RC </a:t>
            </a:r>
            <a:r>
              <a:rPr lang="en-US" altLang="en-US" i="1" dirty="0"/>
              <a:t>et al. </a:t>
            </a:r>
            <a:r>
              <a:rPr lang="en-US" altLang="en-US" dirty="0"/>
              <a:t>Perspective on pain management in the 21st century. </a:t>
            </a:r>
            <a:r>
              <a:rPr lang="en-US" altLang="en-US" dirty="0" smtClean="0"/>
              <a:t>2008</a:t>
            </a:r>
            <a:r>
              <a:rPr lang="en-US" altLang="en-US" dirty="0"/>
              <a:t>; 23(1 Suppl):S4-14.</a:t>
            </a:r>
          </a:p>
          <a:p>
            <a:pPr marR="0" algn="l" defTabSz="914400" rtl="0" eaLnBrk="1" fontAlgn="auto" latinLnBrk="0" hangingPunct="1">
              <a:lnSpc>
                <a:spcPct val="100000"/>
              </a:lnSpc>
              <a:spcBef>
                <a:spcPct val="0"/>
              </a:spcBef>
              <a:buClrTx/>
              <a:buSzTx/>
              <a:tabLst/>
              <a:defRPr/>
            </a:pPr>
            <a:endParaRPr lang="en-US" altLang="en-US" b="0" dirty="0" smtClean="0"/>
          </a:p>
        </p:txBody>
      </p:sp>
    </p:spTree>
    <p:extLst>
      <p:ext uri="{BB962C8B-B14F-4D97-AF65-F5344CB8AC3E}">
        <p14:creationId xmlns:p14="http://schemas.microsoft.com/office/powerpoint/2010/main" val="107766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351410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xfrm>
            <a:off x="1141413" y="684213"/>
            <a:ext cx="4573587" cy="3429000"/>
          </a:xfrm>
          <a:ln/>
        </p:spPr>
      </p:sp>
      <p:sp>
        <p:nvSpPr>
          <p:cNvPr id="71684" name="Rectangle 3"/>
          <p:cNvSpPr>
            <a:spLocks noGrp="1" noChangeArrowheads="1"/>
          </p:cNvSpPr>
          <p:nvPr>
            <p:ph type="body" idx="1"/>
          </p:nvPr>
        </p:nvSpPr>
        <p:spPr>
          <a:xfrm>
            <a:off x="686593" y="4344025"/>
            <a:ext cx="5484818" cy="5284051"/>
          </a:xfrm>
          <a:noFill/>
          <a:ln/>
        </p:spPr>
        <p:txBody>
          <a:bodyPr/>
          <a:lstStyle/>
          <a:p>
            <a:pPr>
              <a:spcBef>
                <a:spcPct val="0"/>
              </a:spcBef>
              <a:spcAft>
                <a:spcPts val="586"/>
              </a:spcAft>
              <a:tabLst>
                <a:tab pos="173657" algn="l"/>
              </a:tabLst>
            </a:pPr>
            <a:r>
              <a:rPr lang="es-ES" b="1" dirty="0" smtClean="0"/>
              <a:t>Notas del Ponente</a:t>
            </a:r>
            <a:endParaRPr lang="es-MX" b="1" noProof="0" dirty="0" smtClean="0"/>
          </a:p>
          <a:p>
            <a:pPr>
              <a:spcBef>
                <a:spcPct val="0"/>
              </a:spcBef>
              <a:spcAft>
                <a:spcPts val="586"/>
              </a:spcAft>
              <a:tabLst>
                <a:tab pos="173657" algn="l"/>
              </a:tabLst>
            </a:pPr>
            <a:r>
              <a:rPr lang="es-MX" noProof="0" dirty="0" smtClean="0"/>
              <a:t>La información en esta diapositiva sugiere</a:t>
            </a:r>
            <a:r>
              <a:rPr lang="es-MX" baseline="0" noProof="0" dirty="0" smtClean="0"/>
              <a:t> que el dolor agudo impacta negativamente en las actividades diarias y la falta de tratamiento/ alivio insuficiente del dolor agudo disminuye la calidad de vida del paciente en </a:t>
            </a:r>
            <a:r>
              <a:rPr lang="es-MX" dirty="0" smtClean="0"/>
              <a:t>los</a:t>
            </a:r>
            <a:r>
              <a:rPr lang="es-MX" baseline="0" noProof="0" dirty="0" smtClean="0"/>
              <a:t> niveles físico y emocional.</a:t>
            </a:r>
          </a:p>
          <a:p>
            <a:pPr>
              <a:spcBef>
                <a:spcPct val="0"/>
              </a:spcBef>
              <a:spcAft>
                <a:spcPts val="586"/>
              </a:spcAft>
              <a:tabLst>
                <a:tab pos="173657" algn="l"/>
              </a:tabLst>
            </a:pPr>
            <a:r>
              <a:rPr lang="es-MX" baseline="0" noProof="0" dirty="0" smtClean="0"/>
              <a:t>Los participantes encuestados en este estudio tenían 18 años de edad o más, experimentaron dolor moderado a moderadamente severo por lo menos 2-3 veces por mes, y habían tomado una combinación de productos opioides por cualquier razón en los siguientes 6 meses. Un total de 247 pacientes fueron clasificados como expertos en dolor agudo cuyo dolor fue manejado mediante la limitación de actividades agotadoras,  sometiéndose a terapia física y farmacoterapia. El control inadecuado del dolor fue una preocupación mayor de esos pacientes.</a:t>
            </a:r>
          </a:p>
          <a:p>
            <a:pPr>
              <a:spcBef>
                <a:spcPct val="0"/>
              </a:spcBef>
              <a:spcAft>
                <a:spcPts val="586"/>
              </a:spcAft>
              <a:tabLst>
                <a:tab pos="173657" algn="l"/>
              </a:tabLst>
            </a:pPr>
            <a:r>
              <a:rPr lang="es-MX" baseline="0" noProof="0" dirty="0" smtClean="0"/>
              <a:t>Cabe mencionar que la gráfica en esta diapositiva está basada en información autorreportada junta a través de una encuesta por internet, más que un estudio verdadero de la calidad de vida. </a:t>
            </a:r>
            <a:endParaRPr lang="es-MX" noProof="0" dirty="0" smtClean="0"/>
          </a:p>
          <a:p>
            <a:pPr>
              <a:spcBef>
                <a:spcPct val="0"/>
              </a:spcBef>
              <a:spcAft>
                <a:spcPts val="586"/>
              </a:spcAft>
              <a:tabLst>
                <a:tab pos="173657" algn="l"/>
              </a:tabLst>
            </a:pPr>
            <a:endParaRPr lang="es-MX" noProof="0" dirty="0" smtClean="0"/>
          </a:p>
          <a:p>
            <a:pPr>
              <a:spcBef>
                <a:spcPct val="0"/>
              </a:spcBef>
              <a:spcAft>
                <a:spcPts val="586"/>
              </a:spcAft>
              <a:tabLst>
                <a:tab pos="173657" algn="l"/>
              </a:tabLst>
            </a:pPr>
            <a:r>
              <a:rPr lang="es-MX" b="1" noProof="0" dirty="0" smtClean="0"/>
              <a:t>Referencia</a:t>
            </a:r>
          </a:p>
          <a:p>
            <a:pPr>
              <a:spcBef>
                <a:spcPct val="0"/>
              </a:spcBef>
              <a:spcAft>
                <a:spcPts val="586"/>
              </a:spcAft>
              <a:tabLst>
                <a:tab pos="173657" algn="l"/>
              </a:tabLst>
            </a:pPr>
            <a:r>
              <a:rPr lang="en-CA" dirty="0" smtClean="0"/>
              <a:t>McCarberg BH </a:t>
            </a:r>
            <a:r>
              <a:rPr lang="en-CA" i="1" dirty="0" smtClean="0"/>
              <a:t>et al. </a:t>
            </a:r>
            <a:r>
              <a:rPr lang="en-CA" dirty="0" smtClean="0"/>
              <a:t>The impact of pain on quality of life and the unmet needs of pain management: results from pain sufferers and physicians participating in an Internet survey. </a:t>
            </a:r>
            <a:r>
              <a:rPr lang="en-CA" i="1" dirty="0" smtClean="0"/>
              <a:t>Am J Ther</a:t>
            </a:r>
            <a:r>
              <a:rPr lang="en-CA" dirty="0" smtClean="0"/>
              <a:t> 2008; 15(4):312-20.</a:t>
            </a:r>
            <a:endParaRPr lang="en-US" dirty="0" smtClean="0">
              <a:latin typeface="Times" pitchFamily="18" charset="0"/>
            </a:endParaRPr>
          </a:p>
          <a:p>
            <a:pPr>
              <a:spcBef>
                <a:spcPct val="0"/>
              </a:spcBef>
              <a:spcAft>
                <a:spcPts val="586"/>
              </a:spcAft>
            </a:pPr>
            <a:endParaRPr lang="en-US" dirty="0" smtClean="0">
              <a:latin typeface="Times" pitchFamily="18" charset="0"/>
            </a:endParaRPr>
          </a:p>
        </p:txBody>
      </p:sp>
      <p:sp>
        <p:nvSpPr>
          <p:cNvPr id="6"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336282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285499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64030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675613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053199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78EC61E-7876-4C0C-AEFC-A6015B999347}"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8848972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2872ECB-3B3B-472A-9FF1-608C18E8E43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913673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5FF55D90-0134-49AB-8658-FC2EE98390C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9667327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B3FB7DB-5993-4A14-8391-ADAF46319B1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2085394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A1690793-F15D-4396-B6E7-8F04FD474A8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08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828CE955-105E-466A-AC27-1FDFF9D62FD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653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9BF6109-C818-49C5-A617-ED43E18A709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21468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D3AC6AE-AB6D-4CBB-81EE-FF03444F8D4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57666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544B60E-E783-464A-A65E-EAF649E49B1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7737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7C49DE1-C824-4D7D-9727-2D2DACE82B6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2818240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30DC618-F8F2-4461-878D-15443151A875}"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46147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12:50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71318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5344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5812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7425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80685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6905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2121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4444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45700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47594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7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24994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69020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84197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49420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9884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29799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86339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58161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29241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0814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48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56426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09116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50093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7011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33815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9100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23754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20817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01636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782372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86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63806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94715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2284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63241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1847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59635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39555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42318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82317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20746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369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74469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583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708722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50383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63178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670510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24614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998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99981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64094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07904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63988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31498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821050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1542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305320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89145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598582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303060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131636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42533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8262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541" y="341784"/>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10593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136942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24975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389312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048052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473680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187811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669958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117951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5491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4658" y="487070"/>
            <a:ext cx="7920038" cy="838200"/>
          </a:xfrm>
        </p:spPr>
        <p:txBody>
          <a:bodyPr vert="horz" lIns="91440" tIns="45720" rIns="91440" bIns="45720" rtlCol="0" anchor="ctr">
            <a:normAutofit/>
          </a:bodyPr>
          <a:lstStyle>
            <a:lvl1pPr>
              <a:defRPr lang="es-MX"/>
            </a:lvl1pPr>
          </a:lstStyle>
          <a:p>
            <a:pPr lvl="0">
              <a:lnSpc>
                <a:spcPct val="85000"/>
              </a:lnSpc>
            </a:pPr>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a:lstStyle/>
          <a:p>
            <a:pPr lvl="0"/>
            <a:endParaRPr lang="es-MX" noProof="0" dirty="0" smtClean="0"/>
          </a:p>
        </p:txBody>
      </p:sp>
    </p:spTree>
    <p:extLst>
      <p:ext uri="{BB962C8B-B14F-4D97-AF65-F5344CB8AC3E}">
        <p14:creationId xmlns:p14="http://schemas.microsoft.com/office/powerpoint/2010/main" val="6426180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535832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6906" y="382608"/>
            <a:ext cx="8701088" cy="1047750"/>
          </a:xfrm>
          <a:prstGeom prst="rect">
            <a:avLst/>
          </a:prstGeom>
        </p:spPr>
        <p:txBody>
          <a:bodyPr vert="horz" lIns="91440" tIns="45720" rIns="91440" bIns="45720" rtlCol="0" anchor="ctr">
            <a:normAutofit/>
          </a:bodyPr>
          <a:lstStyle>
            <a:lvl1pPr>
              <a:defRPr lang="en-AU"/>
            </a:lvl1pPr>
          </a:lstStyle>
          <a:p>
            <a:pPr lvl="0">
              <a:lnSpc>
                <a:spcPct val="85000"/>
              </a:lnSpc>
            </a:pPr>
            <a:r>
              <a:rPr lang="en-US" smtClean="0"/>
              <a:t>Click to edit Master title style</a:t>
            </a:r>
            <a:endParaRPr lang="en-AU"/>
          </a:p>
        </p:txBody>
      </p:sp>
    </p:spTree>
    <p:extLst>
      <p:ext uri="{BB962C8B-B14F-4D97-AF65-F5344CB8AC3E}">
        <p14:creationId xmlns:p14="http://schemas.microsoft.com/office/powerpoint/2010/main" val="4189018609"/>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6760683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38542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612282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366683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7167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621423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01734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3.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1.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8.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3.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87CDB430-3881-429D-BEEF-A32E7C995BEB}" type="slidenum">
              <a:rPr lang="en-CA">
                <a:solidFill>
                  <a:prstClr val="white"/>
                </a:solidFill>
              </a:rPr>
              <a:pPr>
                <a:defRPr/>
              </a:pPr>
              <a:t>‹#›</a:t>
            </a:fld>
            <a:endParaRPr lang="en-CA" dirty="0">
              <a:solidFill>
                <a:prstClr val="white"/>
              </a:solidFill>
            </a:endParaRPr>
          </a:p>
        </p:txBody>
      </p:sp>
      <p:pic>
        <p:nvPicPr>
          <p:cNvPr id="2055"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2056"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3308487205"/>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01215862"/>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57691416"/>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31361553"/>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20608360"/>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9058247"/>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67404018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39800867"/>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Lst>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174013406"/>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V="1">
            <a:off x="9540552" y="6597352"/>
            <a:ext cx="755325" cy="72008"/>
          </a:xfrm>
        </p:spPr>
        <p:txBody>
          <a:bodyPr>
            <a:normAutofit fontScale="25000" lnSpcReduction="20000"/>
          </a:bodyPr>
          <a:lstStyle/>
          <a:p>
            <a:endParaRPr lang="en-CA"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9134475"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339752" y="2132856"/>
            <a:ext cx="4752528" cy="2092881"/>
          </a:xfrm>
          <a:prstGeom prst="rect">
            <a:avLst/>
          </a:prstGeom>
          <a:noFill/>
        </p:spPr>
        <p:txBody>
          <a:bodyPr wrap="square" rtlCol="0">
            <a:spAutoFit/>
          </a:bodyPr>
          <a:lstStyle/>
          <a:p>
            <a:pPr marL="531813">
              <a:lnSpc>
                <a:spcPts val="5200"/>
              </a:lnSpc>
            </a:pPr>
            <a:r>
              <a:rPr lang="es-MX" sz="4400" b="1" dirty="0" smtClean="0">
                <a:solidFill>
                  <a:schemeClr val="bg1"/>
                </a:solidFill>
                <a:latin typeface="Arial" panose="020B0604020202020204" pitchFamily="34" charset="0"/>
                <a:cs typeface="Arial" panose="020B0604020202020204" pitchFamily="34" charset="0"/>
              </a:rPr>
              <a:t>CONOCIENDO EL DOLOR</a:t>
            </a:r>
          </a:p>
          <a:p>
            <a:pPr marL="982663">
              <a:lnSpc>
                <a:spcPts val="5200"/>
              </a:lnSpc>
            </a:pPr>
            <a:r>
              <a:rPr lang="es-MX" sz="4400" b="1" dirty="0" smtClean="0">
                <a:solidFill>
                  <a:schemeClr val="bg1"/>
                </a:solidFill>
                <a:latin typeface="Arial" panose="020B0604020202020204" pitchFamily="34" charset="0"/>
                <a:cs typeface="Arial" panose="020B0604020202020204" pitchFamily="34" charset="0"/>
              </a:rPr>
              <a:t>AGUDO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626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title"/>
          </p:nvPr>
        </p:nvSpPr>
        <p:spPr/>
        <p:txBody>
          <a:bodyPr>
            <a:normAutofit/>
          </a:bodyPr>
          <a:lstStyle/>
          <a:p>
            <a:r>
              <a:rPr lang="es-MX" sz="3200" dirty="0" smtClean="0"/>
              <a:t>Dolor musculoesquelético frecuentemente asociado con discapacidad</a:t>
            </a:r>
          </a:p>
        </p:txBody>
      </p:sp>
      <p:sp>
        <p:nvSpPr>
          <p:cNvPr id="67586" name="Rectangle 5"/>
          <p:cNvSpPr>
            <a:spLocks noChangeArrowheads="1"/>
          </p:cNvSpPr>
          <p:nvPr/>
        </p:nvSpPr>
        <p:spPr bwMode="auto">
          <a:xfrm>
            <a:off x="307975" y="1704890"/>
            <a:ext cx="8528050" cy="657225"/>
          </a:xfrm>
          <a:prstGeom prst="rect">
            <a:avLst/>
          </a:prstGeom>
          <a:solidFill>
            <a:schemeClr val="accent1"/>
          </a:solidFill>
          <a:ln w="9525">
            <a:noFill/>
            <a:miter lim="800000"/>
            <a:headEnd/>
            <a:tailEnd/>
          </a:ln>
        </p:spPr>
        <p:txBody>
          <a:bodyPr anchor="ctr"/>
          <a:lstStyle/>
          <a:p>
            <a:pPr algn="ctr"/>
            <a:r>
              <a:rPr lang="es-MX" b="1" dirty="0" smtClean="0">
                <a:solidFill>
                  <a:schemeClr val="bg1"/>
                </a:solidFill>
              </a:rPr>
              <a:t>Grado de discapacidad relacionada con el dolor  entre adultos con dolor</a:t>
            </a:r>
            <a:br>
              <a:rPr lang="es-MX" b="1" dirty="0" smtClean="0">
                <a:solidFill>
                  <a:schemeClr val="bg1"/>
                </a:solidFill>
              </a:rPr>
            </a:br>
            <a:r>
              <a:rPr lang="es-MX" b="1" dirty="0" smtClean="0">
                <a:solidFill>
                  <a:schemeClr val="bg1"/>
                </a:solidFill>
              </a:rPr>
              <a:t>en Estados Unidos, 2009</a:t>
            </a:r>
            <a:endParaRPr lang="es-MX" b="1" dirty="0">
              <a:solidFill>
                <a:schemeClr val="bg1"/>
              </a:solidFill>
            </a:endParaRPr>
          </a:p>
        </p:txBody>
      </p:sp>
      <p:graphicFrame>
        <p:nvGraphicFramePr>
          <p:cNvPr id="362730" name="Group 234"/>
          <p:cNvGraphicFramePr>
            <a:graphicFrameLocks noGrp="1"/>
          </p:cNvGraphicFramePr>
          <p:nvPr>
            <p:extLst>
              <p:ext uri="{D42A27DB-BD31-4B8C-83A1-F6EECF244321}">
                <p14:modId xmlns:p14="http://schemas.microsoft.com/office/powerpoint/2010/main" val="3265697727"/>
              </p:ext>
            </p:extLst>
          </p:nvPr>
        </p:nvGraphicFramePr>
        <p:xfrm>
          <a:off x="307975" y="2466890"/>
          <a:ext cx="8526463" cy="2978334"/>
        </p:xfrm>
        <a:graphic>
          <a:graphicData uri="http://schemas.openxmlformats.org/drawingml/2006/table">
            <a:tbl>
              <a:tblPr/>
              <a:tblGrid>
                <a:gridCol w="2713038"/>
                <a:gridCol w="2906712"/>
                <a:gridCol w="2906713"/>
              </a:tblGrid>
              <a:tr h="396875">
                <a:tc>
                  <a:txBody>
                    <a:bodyPr/>
                    <a:lstStyle/>
                    <a:p>
                      <a:pPr marL="0" marR="0" lvl="0" indent="0" algn="ctr" defTabSz="914400" rtl="0" eaLnBrk="1" fontAlgn="b" latinLnBrk="0" hangingPunct="1">
                        <a:lnSpc>
                          <a:spcPct val="100000"/>
                        </a:lnSpc>
                        <a:spcBef>
                          <a:spcPct val="0"/>
                        </a:spcBef>
                        <a:spcAft>
                          <a:spcPct val="20000"/>
                        </a:spcAft>
                        <a:buClrTx/>
                        <a:buSzTx/>
                        <a:buFontTx/>
                        <a:buNone/>
                        <a:tabLst/>
                      </a:pPr>
                      <a: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t>Tipo de dolor</a:t>
                      </a:r>
                    </a:p>
                  </a:txBody>
                  <a:tcPr anchor="b" horzOverflow="overflow">
                    <a:lnL cap="flat">
                      <a:noFill/>
                    </a:lnL>
                    <a:lnR w="9525" cap="flat" cmpd="sng" algn="ctr">
                      <a:solidFill>
                        <a:schemeClr val="bg1"/>
                      </a:solidFill>
                      <a:prstDash val="solid"/>
                      <a:round/>
                      <a:headEnd type="none" w="med" len="med"/>
                      <a:tailEnd type="none" w="med" len="med"/>
                    </a:lnR>
                    <a:lnT cap="flat">
                      <a:noFill/>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20000"/>
                        </a:spcAft>
                        <a:buClrTx/>
                        <a:buSzTx/>
                        <a:buFontTx/>
                        <a:buNone/>
                        <a:tabLst/>
                      </a:pPr>
                      <a: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t>Dificultad con acciones básicas</a:t>
                      </a:r>
                      <a:r>
                        <a:rPr kumimoji="0" lang="es-MX" sz="1600" b="0" i="0" u="none" strike="noStrike" cap="none" normalizeH="0" baseline="0" noProof="0" dirty="0" smtClean="0">
                          <a:ln>
                            <a:noFill/>
                          </a:ln>
                          <a:solidFill>
                            <a:schemeClr val="bg1"/>
                          </a:solidFill>
                          <a:effectLst/>
                          <a:latin typeface="Arial" charset="0"/>
                          <a:ea typeface="ヒラギノ角ゴ Pro W3"/>
                          <a:cs typeface="Arial" charset="0"/>
                        </a:rPr>
                        <a:t>*</a:t>
                      </a:r>
                      <a: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t> (%)</a:t>
                      </a:r>
                    </a:p>
                  </a:txBody>
                  <a:tcPr anchor="b"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20000"/>
                        </a:spcAft>
                        <a:buClrTx/>
                        <a:buSzTx/>
                        <a:buFontTx/>
                        <a:buNone/>
                        <a:tabLst/>
                      </a:pPr>
                      <a: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t>Limitación de la actividad compleja </a:t>
                      </a:r>
                      <a:r>
                        <a:rPr kumimoji="0" lang="es-MX" sz="1600" b="0" i="0" u="none" strike="noStrike" cap="none" normalizeH="0" baseline="0" noProof="0" dirty="0" smtClean="0">
                          <a:ln>
                            <a:noFill/>
                          </a:ln>
                          <a:solidFill>
                            <a:schemeClr val="bg1"/>
                          </a:solidFill>
                          <a:effectLst/>
                          <a:latin typeface="Arial" charset="0"/>
                          <a:ea typeface="ヒラギノ角ゴ Pro W3"/>
                          <a:cs typeface="Arial" charset="0"/>
                        </a:rPr>
                        <a:t>** </a:t>
                      </a:r>
                      <a: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t>(%)</a:t>
                      </a:r>
                    </a:p>
                  </a:txBody>
                  <a:tcPr anchor="b" horzOverflow="overflow">
                    <a:lnL w="9525" cap="flat" cmpd="sng" algn="ctr">
                      <a:solidFill>
                        <a:schemeClr val="bg1"/>
                      </a:solidFill>
                      <a:prstDash val="solid"/>
                      <a:round/>
                      <a:headEnd type="none" w="med" len="med"/>
                      <a:tailEnd type="none" w="med" len="med"/>
                    </a:lnL>
                    <a:lnR cap="flat">
                      <a:noFill/>
                    </a:lnR>
                    <a:lnT cap="flat">
                      <a:noFill/>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r>
              <a:tr h="399869">
                <a:tc>
                  <a:txBody>
                    <a:bodyPr/>
                    <a:lstStyle/>
                    <a:p>
                      <a:pPr marL="0" marR="0" lvl="0" indent="0" algn="l" defTabSz="914400" rtl="0" eaLnBrk="1" fontAlgn="b" latinLnBrk="0" hangingPunct="1">
                        <a:lnSpc>
                          <a:spcPct val="100000"/>
                        </a:lnSpc>
                        <a:spcBef>
                          <a:spcPct val="0"/>
                        </a:spcBef>
                        <a:spcAft>
                          <a:spcPct val="20000"/>
                        </a:spcAft>
                        <a:buClrTx/>
                        <a:buSzTx/>
                        <a:buFontTx/>
                        <a:buNone/>
                        <a:tabLst/>
                      </a:pPr>
                      <a:r>
                        <a:rPr kumimoji="0" lang="es-MX" sz="1400" b="1" i="0" u="none" strike="noStrike" cap="none" normalizeH="0" baseline="0" noProof="0" dirty="0" smtClean="0">
                          <a:ln>
                            <a:noFill/>
                          </a:ln>
                          <a:solidFill>
                            <a:srgbClr val="002060"/>
                          </a:solidFill>
                          <a:effectLst/>
                          <a:latin typeface="Arial" charset="0"/>
                          <a:ea typeface="ヒラギノ角ゴ Pro W3"/>
                          <a:cs typeface="Arial" charset="0"/>
                        </a:rPr>
                        <a:t>Dolor de espalda baja</a:t>
                      </a:r>
                    </a:p>
                  </a:txBody>
                  <a:tcPr anchor="ctr" horzOverflow="overflow">
                    <a:lnL cap="flat">
                      <a:noFill/>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51.6</a:t>
                      </a:r>
                    </a:p>
                  </a:txBody>
                  <a:tcPr marR="128016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55.0</a:t>
                      </a:r>
                    </a:p>
                  </a:txBody>
                  <a:tcPr marR="1280160" anchor="ctr" horzOverflow="overflow">
                    <a:lnL w="9525"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99869">
                <a:tc>
                  <a:txBody>
                    <a:bodyPr/>
                    <a:lstStyle/>
                    <a:p>
                      <a:pPr marL="0" marR="0" lvl="0" indent="0" algn="l" defTabSz="914400" rtl="0" eaLnBrk="1" fontAlgn="b" latinLnBrk="0" hangingPunct="1">
                        <a:lnSpc>
                          <a:spcPct val="100000"/>
                        </a:lnSpc>
                        <a:spcBef>
                          <a:spcPct val="0"/>
                        </a:spcBef>
                        <a:spcAft>
                          <a:spcPct val="20000"/>
                        </a:spcAft>
                        <a:buClrTx/>
                        <a:buSzTx/>
                        <a:buFontTx/>
                        <a:buNone/>
                        <a:tabLst/>
                      </a:pPr>
                      <a:r>
                        <a:rPr kumimoji="0" lang="es-MX" sz="1400" b="1" i="0" u="none" strike="noStrike" cap="none" normalizeH="0" baseline="0" noProof="0" dirty="0" smtClean="0">
                          <a:ln>
                            <a:noFill/>
                          </a:ln>
                          <a:solidFill>
                            <a:srgbClr val="002060"/>
                          </a:solidFill>
                          <a:effectLst/>
                          <a:latin typeface="Arial" charset="0"/>
                          <a:ea typeface="ヒラギノ角ゴ Pro W3"/>
                          <a:cs typeface="Arial" charset="0"/>
                        </a:rPr>
                        <a:t>Dolor de cuello</a:t>
                      </a:r>
                    </a:p>
                  </a:txBody>
                  <a:tcPr anchor="ctr"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30.2</a:t>
                      </a:r>
                    </a:p>
                  </a:txBody>
                  <a:tcPr marR="128016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34.4</a:t>
                      </a:r>
                    </a:p>
                  </a:txBody>
                  <a:tcPr marR="1280160" anchor="ctr"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r>
              <a:tr h="399869">
                <a:tc>
                  <a:txBody>
                    <a:bodyPr/>
                    <a:lstStyle/>
                    <a:p>
                      <a:pPr marL="0" marR="0" lvl="0" indent="0" algn="l" defTabSz="914400" rtl="0" eaLnBrk="1" fontAlgn="b" latinLnBrk="0" hangingPunct="1">
                        <a:lnSpc>
                          <a:spcPct val="100000"/>
                        </a:lnSpc>
                        <a:spcBef>
                          <a:spcPct val="0"/>
                        </a:spcBef>
                        <a:spcAft>
                          <a:spcPct val="20000"/>
                        </a:spcAft>
                        <a:buClrTx/>
                        <a:buSzTx/>
                        <a:buFontTx/>
                        <a:buNone/>
                        <a:tabLst/>
                      </a:pPr>
                      <a:r>
                        <a:rPr kumimoji="0" lang="es-MX" sz="1400" b="1" i="0" u="none" strike="noStrike" cap="none" normalizeH="0" baseline="0" noProof="0" dirty="0" smtClean="0">
                          <a:ln>
                            <a:noFill/>
                          </a:ln>
                          <a:solidFill>
                            <a:srgbClr val="002060"/>
                          </a:solidFill>
                          <a:effectLst/>
                          <a:latin typeface="Arial" charset="0"/>
                          <a:ea typeface="ヒラギノ角ゴ Pro W3"/>
                          <a:cs typeface="Arial" charset="0"/>
                        </a:rPr>
                        <a:t>Dolor de rodilla</a:t>
                      </a:r>
                    </a:p>
                  </a:txBody>
                  <a:tcPr anchor="ctr"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4D6D4"/>
                    </a:solid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37.3</a:t>
                      </a:r>
                    </a:p>
                  </a:txBody>
                  <a:tcPr marR="128016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4D6D4"/>
                    </a:solid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38.6</a:t>
                      </a:r>
                    </a:p>
                  </a:txBody>
                  <a:tcPr marR="1280160" anchor="ctr"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4D6D4"/>
                    </a:solidFill>
                  </a:tcPr>
                </a:tc>
              </a:tr>
              <a:tr h="399869">
                <a:tc>
                  <a:txBody>
                    <a:bodyPr/>
                    <a:lstStyle/>
                    <a:p>
                      <a:pPr marL="0" marR="0" lvl="0" indent="0" algn="l" defTabSz="914400" rtl="0" eaLnBrk="1" fontAlgn="b" latinLnBrk="0" hangingPunct="1">
                        <a:lnSpc>
                          <a:spcPct val="100000"/>
                        </a:lnSpc>
                        <a:spcBef>
                          <a:spcPct val="0"/>
                        </a:spcBef>
                        <a:spcAft>
                          <a:spcPct val="20000"/>
                        </a:spcAft>
                        <a:buClrTx/>
                        <a:buSzTx/>
                        <a:buFontTx/>
                        <a:buNone/>
                        <a:tabLst/>
                      </a:pPr>
                      <a:r>
                        <a:rPr kumimoji="0" lang="es-MX" sz="1400" b="1" i="0" u="none" strike="noStrike" cap="none" normalizeH="0" baseline="0" noProof="0" dirty="0" smtClean="0">
                          <a:ln>
                            <a:noFill/>
                          </a:ln>
                          <a:solidFill>
                            <a:srgbClr val="002060"/>
                          </a:solidFill>
                          <a:effectLst/>
                          <a:latin typeface="Arial" charset="0"/>
                          <a:ea typeface="ヒラギノ角ゴ Pro W3"/>
                          <a:cs typeface="Arial" charset="0"/>
                        </a:rPr>
                        <a:t>Dolor de hombros</a:t>
                      </a:r>
                    </a:p>
                  </a:txBody>
                  <a:tcPr anchor="ctr"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17.7</a:t>
                      </a:r>
                    </a:p>
                  </a:txBody>
                  <a:tcPr marR="128016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21.4</a:t>
                      </a:r>
                    </a:p>
                  </a:txBody>
                  <a:tcPr marR="1280160" anchor="ctr"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noFill/>
                  </a:tcPr>
                </a:tc>
              </a:tr>
              <a:tr h="399869">
                <a:tc>
                  <a:txBody>
                    <a:bodyPr/>
                    <a:lstStyle/>
                    <a:p>
                      <a:pPr marL="0" marR="0" lvl="0" indent="0" algn="l" defTabSz="914400" rtl="0" eaLnBrk="1" fontAlgn="b" latinLnBrk="0" hangingPunct="1">
                        <a:lnSpc>
                          <a:spcPct val="100000"/>
                        </a:lnSpc>
                        <a:spcBef>
                          <a:spcPct val="0"/>
                        </a:spcBef>
                        <a:spcAft>
                          <a:spcPct val="20000"/>
                        </a:spcAft>
                        <a:buClrTx/>
                        <a:buSzTx/>
                        <a:buFontTx/>
                        <a:buNone/>
                        <a:tabLst/>
                      </a:pPr>
                      <a:r>
                        <a:rPr kumimoji="0" lang="es-MX" sz="1400" b="1" i="0" u="none" strike="noStrike" cap="none" normalizeH="0" baseline="0" noProof="0" dirty="0" smtClean="0">
                          <a:ln>
                            <a:noFill/>
                          </a:ln>
                          <a:solidFill>
                            <a:srgbClr val="002060"/>
                          </a:solidFill>
                          <a:effectLst/>
                          <a:latin typeface="Arial" charset="0"/>
                          <a:ea typeface="ヒラギノ角ゴ Pro W3"/>
                          <a:cs typeface="Arial" charset="0"/>
                        </a:rPr>
                        <a:t>Dolor de los dedos</a:t>
                      </a:r>
                    </a:p>
                  </a:txBody>
                  <a:tcPr anchor="ctr"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4D6D4"/>
                    </a:solid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14.3</a:t>
                      </a:r>
                    </a:p>
                  </a:txBody>
                  <a:tcPr marR="128016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4D6D4"/>
                    </a:solid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16.3</a:t>
                      </a:r>
                    </a:p>
                  </a:txBody>
                  <a:tcPr marR="1280160" anchor="ctr"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4D6D4"/>
                    </a:solidFill>
                  </a:tcPr>
                </a:tc>
              </a:tr>
              <a:tr h="399869">
                <a:tc>
                  <a:txBody>
                    <a:bodyPr/>
                    <a:lstStyle/>
                    <a:p>
                      <a:pPr marL="0" marR="0" lvl="0" indent="0" algn="l" defTabSz="914400" rtl="0" eaLnBrk="1" fontAlgn="b" latinLnBrk="0" hangingPunct="1">
                        <a:lnSpc>
                          <a:spcPct val="100000"/>
                        </a:lnSpc>
                        <a:spcBef>
                          <a:spcPct val="0"/>
                        </a:spcBef>
                        <a:spcAft>
                          <a:spcPct val="20000"/>
                        </a:spcAft>
                        <a:buClrTx/>
                        <a:buSzTx/>
                        <a:buFontTx/>
                        <a:buNone/>
                        <a:tabLst/>
                      </a:pPr>
                      <a:r>
                        <a:rPr kumimoji="0" lang="es-MX" sz="1400" b="1" i="0" u="none" strike="noStrike" cap="none" normalizeH="0" baseline="0" noProof="0" dirty="0" smtClean="0">
                          <a:ln>
                            <a:noFill/>
                          </a:ln>
                          <a:solidFill>
                            <a:srgbClr val="002060"/>
                          </a:solidFill>
                          <a:effectLst/>
                          <a:latin typeface="Arial" charset="0"/>
                          <a:ea typeface="ヒラギノ角ゴ Pro W3"/>
                          <a:cs typeface="Arial" charset="0"/>
                        </a:rPr>
                        <a:t>Dolor de cadera </a:t>
                      </a:r>
                    </a:p>
                  </a:txBody>
                  <a:tcPr anchor="ctr"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15.0</a:t>
                      </a:r>
                    </a:p>
                  </a:txBody>
                  <a:tcPr marR="128016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20000"/>
                        </a:spcAft>
                        <a:buClrTx/>
                        <a:buSzTx/>
                        <a:buFontTx/>
                        <a:buNone/>
                        <a:tabLst/>
                      </a:pPr>
                      <a:r>
                        <a:rPr kumimoji="0" lang="en-US" sz="1400" b="0" i="0" u="none" strike="noStrike" cap="none" normalizeH="0" baseline="0" dirty="0" smtClean="0">
                          <a:ln>
                            <a:noFill/>
                          </a:ln>
                          <a:solidFill>
                            <a:srgbClr val="002060"/>
                          </a:solidFill>
                          <a:effectLst/>
                          <a:latin typeface="Arial" charset="0"/>
                          <a:ea typeface="ヒラギノ角ゴ Pro W3"/>
                          <a:cs typeface="Arial" charset="0"/>
                        </a:rPr>
                        <a:t>18.4</a:t>
                      </a:r>
                    </a:p>
                  </a:txBody>
                  <a:tcPr marR="1280160" anchor="ctr"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67622" name="Text Box 232"/>
          <p:cNvSpPr txBox="1">
            <a:spLocks noChangeArrowheads="1"/>
          </p:cNvSpPr>
          <p:nvPr/>
        </p:nvSpPr>
        <p:spPr bwMode="auto">
          <a:xfrm>
            <a:off x="179512" y="6095037"/>
            <a:ext cx="8528050" cy="646331"/>
          </a:xfrm>
          <a:prstGeom prst="rect">
            <a:avLst/>
          </a:prstGeom>
          <a:noFill/>
          <a:ln w="9525">
            <a:noFill/>
            <a:miter lim="800000"/>
            <a:headEnd/>
            <a:tailEnd/>
          </a:ln>
        </p:spPr>
        <p:txBody>
          <a:bodyPr lIns="0" tIns="0" rIns="0" bIns="0" anchor="b">
            <a:spAutoFit/>
          </a:bodyPr>
          <a:lstStyle/>
          <a:p>
            <a:r>
              <a:rPr lang="es-MX" sz="1100" b="1" dirty="0" smtClean="0">
                <a:solidFill>
                  <a:srgbClr val="002060"/>
                </a:solidFill>
              </a:rPr>
              <a:t>*Definido como tener dificultades en una o más de las siguientes áreas: movimiento, emocional, vista, audición o cognitiva</a:t>
            </a:r>
          </a:p>
          <a:p>
            <a:r>
              <a:rPr lang="es-MX" sz="1100" b="1" dirty="0" smtClean="0">
                <a:solidFill>
                  <a:srgbClr val="002060"/>
                </a:solidFill>
              </a:rPr>
              <a:t>**Definido como tener limitaciones en una o más de las siguientes áreas: cuidado personal, social o trabajo</a:t>
            </a:r>
          </a:p>
          <a:p>
            <a:r>
              <a:rPr lang="en-US" sz="1000" dirty="0" smtClean="0">
                <a:solidFill>
                  <a:srgbClr val="002060"/>
                </a:solidFill>
              </a:rPr>
              <a:t>Institute </a:t>
            </a:r>
            <a:r>
              <a:rPr lang="en-US" sz="1000" dirty="0">
                <a:solidFill>
                  <a:srgbClr val="002060"/>
                </a:solidFill>
              </a:rPr>
              <a:t>of Medicine. </a:t>
            </a:r>
            <a:r>
              <a:rPr lang="en-US" sz="1000" i="1" dirty="0">
                <a:solidFill>
                  <a:srgbClr val="002060"/>
                </a:solidFill>
              </a:rPr>
              <a:t>Relieving Pain in America: A Blueprint for Transforming Prevention, Care, Education, and Research. </a:t>
            </a:r>
            <a:br>
              <a:rPr lang="en-US" sz="1000" i="1" dirty="0">
                <a:solidFill>
                  <a:srgbClr val="002060"/>
                </a:solidFill>
              </a:rPr>
            </a:br>
            <a:r>
              <a:rPr lang="en-US" sz="1000" dirty="0">
                <a:solidFill>
                  <a:srgbClr val="002060"/>
                </a:solidFill>
              </a:rPr>
              <a:t>The National Academies Press; Washington, DC: 2011</a:t>
            </a:r>
            <a:r>
              <a:rPr lang="en-US" sz="1000" dirty="0" smtClean="0">
                <a:solidFill>
                  <a:srgbClr val="002060"/>
                </a:solidFill>
              </a:rPr>
              <a:t>.</a:t>
            </a:r>
            <a:endParaRPr lang="en-US" sz="1000" dirty="0">
              <a:solidFill>
                <a:srgbClr val="002060"/>
              </a:solidFill>
            </a:endParaRPr>
          </a:p>
        </p:txBody>
      </p:sp>
    </p:spTree>
    <p:extLst>
      <p:ext uri="{BB962C8B-B14F-4D97-AF65-F5344CB8AC3E}">
        <p14:creationId xmlns:p14="http://schemas.microsoft.com/office/powerpoint/2010/main" val="2961908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smtClean="0"/>
              <a:t>Dolor postquirúrgico que interfiere</a:t>
            </a:r>
            <a:br>
              <a:rPr lang="es-MX" sz="3200" dirty="0" smtClean="0"/>
            </a:br>
            <a:r>
              <a:rPr lang="es-MX" sz="3200" dirty="0" smtClean="0"/>
              <a:t>con la función diaria</a:t>
            </a:r>
            <a:endParaRPr lang="es-MX" sz="3200" dirty="0"/>
          </a:p>
        </p:txBody>
      </p:sp>
      <p:sp>
        <p:nvSpPr>
          <p:cNvPr id="4" name="Rectangle 3"/>
          <p:cNvSpPr/>
          <p:nvPr/>
        </p:nvSpPr>
        <p:spPr>
          <a:xfrm>
            <a:off x="107504" y="6495147"/>
            <a:ext cx="3058851" cy="246221"/>
          </a:xfrm>
          <a:prstGeom prst="rect">
            <a:avLst/>
          </a:prstGeom>
        </p:spPr>
        <p:txBody>
          <a:bodyPr wrap="none">
            <a:spAutoFit/>
          </a:bodyPr>
          <a:lstStyle/>
          <a:p>
            <a:r>
              <a:rPr lang="en-CA" sz="1000" dirty="0">
                <a:solidFill>
                  <a:srgbClr val="002060"/>
                </a:solidFill>
              </a:rPr>
              <a:t>Beauregard </a:t>
            </a:r>
            <a:r>
              <a:rPr lang="en-CA" sz="1000" dirty="0" smtClean="0">
                <a:solidFill>
                  <a:srgbClr val="002060"/>
                </a:solidFill>
              </a:rPr>
              <a:t>L </a:t>
            </a:r>
            <a:r>
              <a:rPr lang="en-CA" sz="1000" i="1" dirty="0" smtClean="0">
                <a:solidFill>
                  <a:srgbClr val="002060"/>
                </a:solidFill>
              </a:rPr>
              <a:t>et al. Can </a:t>
            </a:r>
            <a:r>
              <a:rPr lang="en-CA" sz="1000" i="1" dirty="0">
                <a:solidFill>
                  <a:srgbClr val="002060"/>
                </a:solidFill>
              </a:rPr>
              <a:t>J </a:t>
            </a:r>
            <a:r>
              <a:rPr lang="en-CA" sz="1000" i="1" dirty="0" smtClean="0">
                <a:solidFill>
                  <a:srgbClr val="002060"/>
                </a:solidFill>
              </a:rPr>
              <a:t>Anaesth</a:t>
            </a:r>
            <a:r>
              <a:rPr lang="en-CA" sz="1000" dirty="0" smtClean="0">
                <a:solidFill>
                  <a:srgbClr val="002060"/>
                </a:solidFill>
              </a:rPr>
              <a:t> 1998; 45(4</a:t>
            </a:r>
            <a:r>
              <a:rPr lang="en-CA" sz="1000" dirty="0">
                <a:solidFill>
                  <a:srgbClr val="002060"/>
                </a:solidFill>
              </a:rPr>
              <a:t>):304-11.</a:t>
            </a:r>
          </a:p>
        </p:txBody>
      </p:sp>
      <p:graphicFrame>
        <p:nvGraphicFramePr>
          <p:cNvPr id="3" name="Chart 2"/>
          <p:cNvGraphicFramePr/>
          <p:nvPr>
            <p:extLst>
              <p:ext uri="{D42A27DB-BD31-4B8C-83A1-F6EECF244321}">
                <p14:modId xmlns:p14="http://schemas.microsoft.com/office/powerpoint/2010/main" val="3284313018"/>
              </p:ext>
            </p:extLst>
          </p:nvPr>
        </p:nvGraphicFramePr>
        <p:xfrm>
          <a:off x="323528" y="1772816"/>
          <a:ext cx="835292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8377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Carga económica</a:t>
            </a:r>
            <a:endParaRPr lang="es-MX" sz="4800" dirty="0">
              <a:solidFill>
                <a:schemeClr val="tx1">
                  <a:lumMod val="50000"/>
                </a:schemeClr>
              </a:solidFill>
            </a:endParaRPr>
          </a:p>
        </p:txBody>
      </p:sp>
    </p:spTree>
    <p:extLst>
      <p:ext uri="{BB962C8B-B14F-4D97-AF65-F5344CB8AC3E}">
        <p14:creationId xmlns:p14="http://schemas.microsoft.com/office/powerpoint/2010/main" val="100423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MX" sz="3200" dirty="0" smtClean="0"/>
              <a:t>Dolor: Razón más común para regresar al hospital después de la cirugía</a:t>
            </a:r>
            <a:endParaRPr lang="es-MX"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181640"/>
              </p:ext>
            </p:extLst>
          </p:nvPr>
        </p:nvGraphicFramePr>
        <p:xfrm>
          <a:off x="457200" y="1600201"/>
          <a:ext cx="6577615" cy="37730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92080" y="2564904"/>
            <a:ext cx="806631" cy="523220"/>
          </a:xfrm>
          <a:prstGeom prst="rect">
            <a:avLst/>
          </a:prstGeom>
          <a:noFill/>
        </p:spPr>
        <p:txBody>
          <a:bodyPr wrap="none" rtlCol="0">
            <a:spAutoFit/>
          </a:bodyPr>
          <a:lstStyle/>
          <a:p>
            <a:r>
              <a:rPr lang="en-CA" sz="2800" dirty="0" smtClean="0">
                <a:solidFill>
                  <a:schemeClr val="bg1"/>
                </a:solidFill>
              </a:rPr>
              <a:t>38%</a:t>
            </a:r>
            <a:endParaRPr lang="en-CA" sz="2800" dirty="0">
              <a:solidFill>
                <a:schemeClr val="bg1"/>
              </a:solidFill>
            </a:endParaRPr>
          </a:p>
        </p:txBody>
      </p:sp>
      <p:sp>
        <p:nvSpPr>
          <p:cNvPr id="8" name="Up Arrow Callout 7"/>
          <p:cNvSpPr/>
          <p:nvPr/>
        </p:nvSpPr>
        <p:spPr>
          <a:xfrm>
            <a:off x="4824028" y="3222848"/>
            <a:ext cx="3240360" cy="3014464"/>
          </a:xfrm>
          <a:prstGeom prst="upArrowCallout">
            <a:avLst>
              <a:gd name="adj1" fmla="val 14739"/>
              <a:gd name="adj2" fmla="val 14739"/>
              <a:gd name="adj3" fmla="val 25000"/>
              <a:gd name="adj4" fmla="val 4914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002060"/>
                </a:solidFill>
              </a:rPr>
              <a:t>El dolor justificó 38%  de las admisiones inesperadas o las readmisiones después de la cirugía. </a:t>
            </a:r>
            <a:endParaRPr lang="es-MX" dirty="0">
              <a:solidFill>
                <a:srgbClr val="002060"/>
              </a:solidFill>
            </a:endParaRPr>
          </a:p>
        </p:txBody>
      </p:sp>
      <p:sp>
        <p:nvSpPr>
          <p:cNvPr id="10" name="Rectangle 9"/>
          <p:cNvSpPr/>
          <p:nvPr/>
        </p:nvSpPr>
        <p:spPr>
          <a:xfrm>
            <a:off x="85254" y="6525344"/>
            <a:ext cx="2664512" cy="246221"/>
          </a:xfrm>
          <a:prstGeom prst="rect">
            <a:avLst/>
          </a:prstGeom>
        </p:spPr>
        <p:txBody>
          <a:bodyPr wrap="none">
            <a:spAutoFit/>
          </a:bodyPr>
          <a:lstStyle/>
          <a:p>
            <a:r>
              <a:rPr lang="de-DE" sz="1000" dirty="0" smtClean="0">
                <a:solidFill>
                  <a:srgbClr val="002060"/>
                </a:solidFill>
              </a:rPr>
              <a:t>Coley KC </a:t>
            </a:r>
            <a:r>
              <a:rPr lang="de-DE" sz="1000" i="1" dirty="0" smtClean="0">
                <a:solidFill>
                  <a:srgbClr val="002060"/>
                </a:solidFill>
              </a:rPr>
              <a:t>et al. J </a:t>
            </a:r>
            <a:r>
              <a:rPr lang="de-DE" sz="1000" i="1" dirty="0">
                <a:solidFill>
                  <a:srgbClr val="002060"/>
                </a:solidFill>
              </a:rPr>
              <a:t>Clin </a:t>
            </a:r>
            <a:r>
              <a:rPr lang="de-DE" sz="1000" i="1" dirty="0" smtClean="0">
                <a:solidFill>
                  <a:srgbClr val="002060"/>
                </a:solidFill>
              </a:rPr>
              <a:t>Anesth</a:t>
            </a:r>
            <a:r>
              <a:rPr lang="de-DE" sz="1000" dirty="0" smtClean="0">
                <a:solidFill>
                  <a:srgbClr val="002060"/>
                </a:solidFill>
              </a:rPr>
              <a:t> 2002; 14(5</a:t>
            </a:r>
            <a:r>
              <a:rPr lang="de-DE" sz="1000" dirty="0">
                <a:solidFill>
                  <a:srgbClr val="002060"/>
                </a:solidFill>
              </a:rPr>
              <a:t>):349-53.</a:t>
            </a:r>
            <a:endParaRPr lang="en-CA" sz="1000" dirty="0">
              <a:solidFill>
                <a:srgbClr val="002060"/>
              </a:solidFill>
            </a:endParaRPr>
          </a:p>
        </p:txBody>
      </p:sp>
    </p:spTree>
    <p:extLst>
      <p:ext uri="{BB962C8B-B14F-4D97-AF65-F5344CB8AC3E}">
        <p14:creationId xmlns:p14="http://schemas.microsoft.com/office/powerpoint/2010/main" val="178357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Comorbilidades</a:t>
            </a:r>
            <a:endParaRPr lang="es-MX" sz="4800" dirty="0">
              <a:solidFill>
                <a:schemeClr val="tx1">
                  <a:lumMod val="50000"/>
                </a:schemeClr>
              </a:solidFill>
            </a:endParaRPr>
          </a:p>
        </p:txBody>
      </p:sp>
    </p:spTree>
    <p:extLst>
      <p:ext uri="{BB962C8B-B14F-4D97-AF65-F5344CB8AC3E}">
        <p14:creationId xmlns:p14="http://schemas.microsoft.com/office/powerpoint/2010/main" val="2537003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24936" cy="1143000"/>
          </a:xfrm>
        </p:spPr>
        <p:txBody>
          <a:bodyPr>
            <a:normAutofit fontScale="90000"/>
          </a:bodyPr>
          <a:lstStyle/>
          <a:p>
            <a:r>
              <a:rPr lang="es-MX" sz="3200" dirty="0" smtClean="0"/>
              <a:t>La mayor intensidad del dolor agudo puede estar asociada con síntomas del trastorno de estrés postraumático</a:t>
            </a:r>
            <a:endParaRPr lang="es-MX" sz="3200" dirty="0"/>
          </a:p>
        </p:txBody>
      </p:sp>
      <p:sp>
        <p:nvSpPr>
          <p:cNvPr id="4" name="Rectangle 3"/>
          <p:cNvSpPr/>
          <p:nvPr/>
        </p:nvSpPr>
        <p:spPr>
          <a:xfrm>
            <a:off x="395536" y="6237312"/>
            <a:ext cx="8280920" cy="553998"/>
          </a:xfrm>
          <a:prstGeom prst="rect">
            <a:avLst/>
          </a:prstGeom>
        </p:spPr>
        <p:txBody>
          <a:bodyPr wrap="square">
            <a:spAutoFit/>
          </a:bodyPr>
          <a:lstStyle/>
          <a:p>
            <a:r>
              <a:rPr lang="es-MX" sz="1000" b="1" dirty="0" smtClean="0">
                <a:solidFill>
                  <a:srgbClr val="002060"/>
                </a:solidFill>
              </a:rPr>
              <a:t>La figura muestra coeficientes de trayectoria estandarizado entre las medidas del trastorno de estrés postraumático, catastrofismo y severidad del dolor.</a:t>
            </a:r>
          </a:p>
          <a:p>
            <a:r>
              <a:rPr lang="es-MX" sz="1000" b="1" dirty="0" smtClean="0">
                <a:solidFill>
                  <a:srgbClr val="002060"/>
                </a:solidFill>
              </a:rPr>
              <a:t>*Media = 6.1 días</a:t>
            </a:r>
          </a:p>
          <a:p>
            <a:r>
              <a:rPr lang="es-MX" sz="1000" dirty="0" smtClean="0">
                <a:solidFill>
                  <a:srgbClr val="002060"/>
                </a:solidFill>
              </a:rPr>
              <a:t>Carty J </a:t>
            </a:r>
            <a:r>
              <a:rPr lang="es-MX" sz="1000" i="1" dirty="0" smtClean="0">
                <a:solidFill>
                  <a:srgbClr val="002060"/>
                </a:solidFill>
              </a:rPr>
              <a:t>et al. Eur J Psychotraumatol</a:t>
            </a:r>
            <a:r>
              <a:rPr lang="es-MX" sz="1000" dirty="0" smtClean="0">
                <a:solidFill>
                  <a:srgbClr val="002060"/>
                </a:solidFill>
              </a:rPr>
              <a:t> 2011; 2; McGee LI </a:t>
            </a:r>
            <a:r>
              <a:rPr lang="es-MX" sz="1000" i="1" dirty="0" smtClean="0">
                <a:solidFill>
                  <a:srgbClr val="002060"/>
                </a:solidFill>
              </a:rPr>
              <a:t>et al. Burn Care Res</a:t>
            </a:r>
            <a:r>
              <a:rPr lang="es-MX" sz="1000" dirty="0" smtClean="0">
                <a:solidFill>
                  <a:srgbClr val="002060"/>
                </a:solidFill>
              </a:rPr>
              <a:t> 2011; 32(1):46-51; Opsteegh L </a:t>
            </a:r>
            <a:r>
              <a:rPr lang="es-MX" sz="1000" i="1" dirty="0" smtClean="0">
                <a:solidFill>
                  <a:srgbClr val="002060"/>
                </a:solidFill>
              </a:rPr>
              <a:t>et al. J Hand Surg Am</a:t>
            </a:r>
            <a:r>
              <a:rPr lang="es-MX" sz="1000" dirty="0" smtClean="0">
                <a:solidFill>
                  <a:srgbClr val="002060"/>
                </a:solidFill>
              </a:rPr>
              <a:t> 2010; 35(6):961-7.</a:t>
            </a:r>
            <a:endParaRPr lang="es-MX" sz="1000" dirty="0">
              <a:solidFill>
                <a:srgbClr val="002060"/>
              </a:solidFill>
            </a:endParaRPr>
          </a:p>
        </p:txBody>
      </p:sp>
      <p:sp>
        <p:nvSpPr>
          <p:cNvPr id="3" name="Rectangle 2"/>
          <p:cNvSpPr/>
          <p:nvPr/>
        </p:nvSpPr>
        <p:spPr>
          <a:xfrm>
            <a:off x="968202" y="1988840"/>
            <a:ext cx="2016224" cy="7920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Severidad del dolor </a:t>
            </a:r>
            <a:endParaRPr lang="es-MX" dirty="0"/>
          </a:p>
        </p:txBody>
      </p:sp>
      <p:sp>
        <p:nvSpPr>
          <p:cNvPr id="6" name="Rectangle 5"/>
          <p:cNvSpPr/>
          <p:nvPr/>
        </p:nvSpPr>
        <p:spPr>
          <a:xfrm>
            <a:off x="972816" y="3356992"/>
            <a:ext cx="201622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Catastrofismo</a:t>
            </a:r>
            <a:endParaRPr lang="es-MX" dirty="0"/>
          </a:p>
        </p:txBody>
      </p:sp>
      <p:sp>
        <p:nvSpPr>
          <p:cNvPr id="7" name="Rectangle 6"/>
          <p:cNvSpPr/>
          <p:nvPr/>
        </p:nvSpPr>
        <p:spPr>
          <a:xfrm>
            <a:off x="963668" y="4725144"/>
            <a:ext cx="2016224" cy="7920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Severidad del trastorno de estrés postraumático</a:t>
            </a:r>
            <a:endParaRPr lang="es-MX" dirty="0"/>
          </a:p>
        </p:txBody>
      </p:sp>
      <p:sp>
        <p:nvSpPr>
          <p:cNvPr id="8" name="Rectangle 7"/>
          <p:cNvSpPr/>
          <p:nvPr/>
        </p:nvSpPr>
        <p:spPr>
          <a:xfrm>
            <a:off x="3851920" y="1988840"/>
            <a:ext cx="2016224" cy="7920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Severidad del dolor </a:t>
            </a:r>
            <a:endParaRPr lang="es-MX" dirty="0"/>
          </a:p>
        </p:txBody>
      </p:sp>
      <p:sp>
        <p:nvSpPr>
          <p:cNvPr id="9" name="Rectangle 8"/>
          <p:cNvSpPr/>
          <p:nvPr/>
        </p:nvSpPr>
        <p:spPr>
          <a:xfrm>
            <a:off x="3886240" y="3356992"/>
            <a:ext cx="201622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Catastrofismo</a:t>
            </a:r>
            <a:endParaRPr lang="es-MX" dirty="0"/>
          </a:p>
        </p:txBody>
      </p:sp>
      <p:sp>
        <p:nvSpPr>
          <p:cNvPr id="10" name="Rectangle 9"/>
          <p:cNvSpPr/>
          <p:nvPr/>
        </p:nvSpPr>
        <p:spPr>
          <a:xfrm>
            <a:off x="3841058" y="4725144"/>
            <a:ext cx="2016224" cy="7920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Severidad del trastorno de estrés postraumático</a:t>
            </a:r>
            <a:endParaRPr lang="es-MX" dirty="0"/>
          </a:p>
        </p:txBody>
      </p:sp>
      <p:sp>
        <p:nvSpPr>
          <p:cNvPr id="11" name="Rectangle 10"/>
          <p:cNvSpPr/>
          <p:nvPr/>
        </p:nvSpPr>
        <p:spPr>
          <a:xfrm>
            <a:off x="6516216" y="1988840"/>
            <a:ext cx="2016224" cy="7920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Severidad del dolor</a:t>
            </a:r>
            <a:endParaRPr lang="es-MX" dirty="0"/>
          </a:p>
        </p:txBody>
      </p:sp>
      <p:sp>
        <p:nvSpPr>
          <p:cNvPr id="12" name="Rectangle 11"/>
          <p:cNvSpPr/>
          <p:nvPr/>
        </p:nvSpPr>
        <p:spPr>
          <a:xfrm>
            <a:off x="6516216" y="4725144"/>
            <a:ext cx="2016224" cy="7920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Severidad del trastorno de estrés postraumático</a:t>
            </a:r>
            <a:endParaRPr lang="es-MX" dirty="0"/>
          </a:p>
        </p:txBody>
      </p:sp>
      <p:sp>
        <p:nvSpPr>
          <p:cNvPr id="5" name="TextBox 4"/>
          <p:cNvSpPr txBox="1"/>
          <p:nvPr/>
        </p:nvSpPr>
        <p:spPr>
          <a:xfrm>
            <a:off x="683568" y="1412776"/>
            <a:ext cx="2569999" cy="646331"/>
          </a:xfrm>
          <a:prstGeom prst="rect">
            <a:avLst/>
          </a:prstGeom>
          <a:noFill/>
        </p:spPr>
        <p:txBody>
          <a:bodyPr wrap="none" rtlCol="0">
            <a:spAutoFit/>
          </a:bodyPr>
          <a:lstStyle/>
          <a:p>
            <a:pPr algn="ctr"/>
            <a:r>
              <a:rPr lang="es-MX" dirty="0" smtClean="0"/>
              <a:t>Inmediatamente después</a:t>
            </a:r>
            <a:br>
              <a:rPr lang="es-MX" dirty="0" smtClean="0"/>
            </a:br>
            <a:r>
              <a:rPr lang="es-MX" dirty="0" smtClean="0"/>
              <a:t>de la lesión*</a:t>
            </a:r>
            <a:endParaRPr lang="es-MX" dirty="0"/>
          </a:p>
        </p:txBody>
      </p:sp>
      <p:sp>
        <p:nvSpPr>
          <p:cNvPr id="14" name="TextBox 13"/>
          <p:cNvSpPr txBox="1"/>
          <p:nvPr/>
        </p:nvSpPr>
        <p:spPr>
          <a:xfrm>
            <a:off x="3946077" y="1414517"/>
            <a:ext cx="1778051" cy="646331"/>
          </a:xfrm>
          <a:prstGeom prst="rect">
            <a:avLst/>
          </a:prstGeom>
          <a:noFill/>
        </p:spPr>
        <p:txBody>
          <a:bodyPr wrap="none" rtlCol="0">
            <a:spAutoFit/>
          </a:bodyPr>
          <a:lstStyle/>
          <a:p>
            <a:pPr algn="ctr"/>
            <a:r>
              <a:rPr lang="es-MX" dirty="0" smtClean="0"/>
              <a:t>3 meses después</a:t>
            </a:r>
            <a:br>
              <a:rPr lang="es-MX" dirty="0" smtClean="0"/>
            </a:br>
            <a:r>
              <a:rPr lang="es-MX" dirty="0" smtClean="0"/>
              <a:t>de la lesión</a:t>
            </a:r>
            <a:endParaRPr lang="es-MX" dirty="0"/>
          </a:p>
        </p:txBody>
      </p:sp>
      <p:sp>
        <p:nvSpPr>
          <p:cNvPr id="15" name="TextBox 14"/>
          <p:cNvSpPr txBox="1"/>
          <p:nvPr/>
        </p:nvSpPr>
        <p:spPr>
          <a:xfrm>
            <a:off x="6588224" y="1412776"/>
            <a:ext cx="1895071" cy="646331"/>
          </a:xfrm>
          <a:prstGeom prst="rect">
            <a:avLst/>
          </a:prstGeom>
          <a:noFill/>
        </p:spPr>
        <p:txBody>
          <a:bodyPr wrap="none" rtlCol="0">
            <a:spAutoFit/>
          </a:bodyPr>
          <a:lstStyle/>
          <a:p>
            <a:pPr algn="ctr"/>
            <a:r>
              <a:rPr lang="es-MX" dirty="0" smtClean="0"/>
              <a:t>12 meses después</a:t>
            </a:r>
            <a:br>
              <a:rPr lang="es-MX" dirty="0" smtClean="0"/>
            </a:br>
            <a:r>
              <a:rPr lang="es-MX" dirty="0" smtClean="0"/>
              <a:t>de la lesión</a:t>
            </a:r>
            <a:endParaRPr lang="es-MX" dirty="0"/>
          </a:p>
        </p:txBody>
      </p:sp>
      <p:cxnSp>
        <p:nvCxnSpPr>
          <p:cNvPr id="16" name="Straight Arrow Connector 15"/>
          <p:cNvCxnSpPr>
            <a:stCxn id="3" idx="3"/>
            <a:endCxn id="8" idx="1"/>
          </p:cNvCxnSpPr>
          <p:nvPr/>
        </p:nvCxnSpPr>
        <p:spPr>
          <a:xfrm>
            <a:off x="2984426" y="2384884"/>
            <a:ext cx="867494"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3"/>
            <a:endCxn id="10" idx="1"/>
          </p:cNvCxnSpPr>
          <p:nvPr/>
        </p:nvCxnSpPr>
        <p:spPr>
          <a:xfrm>
            <a:off x="2984426" y="2384884"/>
            <a:ext cx="856632" cy="273630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9" idx="1"/>
          </p:cNvCxnSpPr>
          <p:nvPr/>
        </p:nvCxnSpPr>
        <p:spPr>
          <a:xfrm>
            <a:off x="2989040" y="3753036"/>
            <a:ext cx="89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10" idx="1"/>
          </p:cNvCxnSpPr>
          <p:nvPr/>
        </p:nvCxnSpPr>
        <p:spPr>
          <a:xfrm>
            <a:off x="2989040" y="3753036"/>
            <a:ext cx="852018"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3"/>
            <a:endCxn id="8" idx="1"/>
          </p:cNvCxnSpPr>
          <p:nvPr/>
        </p:nvCxnSpPr>
        <p:spPr>
          <a:xfrm flipV="1">
            <a:off x="2979892" y="2384884"/>
            <a:ext cx="872028" cy="2736304"/>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1"/>
          </p:cNvCxnSpPr>
          <p:nvPr/>
        </p:nvCxnSpPr>
        <p:spPr>
          <a:xfrm>
            <a:off x="2989040" y="5121188"/>
            <a:ext cx="852018" cy="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11" idx="1"/>
          </p:cNvCxnSpPr>
          <p:nvPr/>
        </p:nvCxnSpPr>
        <p:spPr>
          <a:xfrm>
            <a:off x="5868144" y="2384884"/>
            <a:ext cx="648072"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3"/>
            <a:endCxn id="12" idx="1"/>
          </p:cNvCxnSpPr>
          <p:nvPr/>
        </p:nvCxnSpPr>
        <p:spPr>
          <a:xfrm>
            <a:off x="5868144" y="2384884"/>
            <a:ext cx="648072" cy="273630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3"/>
            <a:endCxn id="11" idx="1"/>
          </p:cNvCxnSpPr>
          <p:nvPr/>
        </p:nvCxnSpPr>
        <p:spPr>
          <a:xfrm flipV="1">
            <a:off x="5902464" y="2384884"/>
            <a:ext cx="613752"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3"/>
            <a:endCxn id="12" idx="1"/>
          </p:cNvCxnSpPr>
          <p:nvPr/>
        </p:nvCxnSpPr>
        <p:spPr>
          <a:xfrm>
            <a:off x="5857282" y="5121188"/>
            <a:ext cx="658934" cy="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7" idx="2"/>
            <a:endCxn id="12" idx="2"/>
          </p:cNvCxnSpPr>
          <p:nvPr/>
        </p:nvCxnSpPr>
        <p:spPr>
          <a:xfrm rot="16200000" flipH="1">
            <a:off x="4748054" y="2740958"/>
            <a:ext cx="12700" cy="5552548"/>
          </a:xfrm>
          <a:prstGeom prst="bentConnector3">
            <a:avLst>
              <a:gd name="adj1" fmla="val 1800000"/>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32232" y="2077107"/>
            <a:ext cx="503664" cy="307777"/>
          </a:xfrm>
          <a:prstGeom prst="rect">
            <a:avLst/>
          </a:prstGeom>
          <a:noFill/>
        </p:spPr>
        <p:txBody>
          <a:bodyPr wrap="none" rtlCol="0">
            <a:spAutoFit/>
          </a:bodyPr>
          <a:lstStyle/>
          <a:p>
            <a:r>
              <a:rPr lang="es-MX" sz="1400" dirty="0" smtClean="0">
                <a:solidFill>
                  <a:schemeClr val="accent2"/>
                </a:solidFill>
              </a:rPr>
              <a:t>0.36</a:t>
            </a:r>
            <a:endParaRPr lang="es-MX" sz="1400" dirty="0">
              <a:solidFill>
                <a:schemeClr val="accent2"/>
              </a:solidFill>
            </a:endParaRPr>
          </a:p>
        </p:txBody>
      </p:sp>
      <p:sp>
        <p:nvSpPr>
          <p:cNvPr id="44" name="TextBox 43"/>
          <p:cNvSpPr txBox="1"/>
          <p:nvPr/>
        </p:nvSpPr>
        <p:spPr>
          <a:xfrm>
            <a:off x="3116026" y="2699628"/>
            <a:ext cx="503664" cy="307777"/>
          </a:xfrm>
          <a:prstGeom prst="rect">
            <a:avLst/>
          </a:prstGeom>
          <a:noFill/>
        </p:spPr>
        <p:txBody>
          <a:bodyPr wrap="none" rtlCol="0">
            <a:spAutoFit/>
          </a:bodyPr>
          <a:lstStyle/>
          <a:p>
            <a:r>
              <a:rPr lang="es-MX" sz="1400" dirty="0" smtClean="0">
                <a:solidFill>
                  <a:schemeClr val="accent2"/>
                </a:solidFill>
              </a:rPr>
              <a:t>0.20</a:t>
            </a:r>
            <a:endParaRPr lang="es-MX" sz="1400" dirty="0">
              <a:solidFill>
                <a:schemeClr val="accent2"/>
              </a:solidFill>
            </a:endParaRPr>
          </a:p>
        </p:txBody>
      </p:sp>
      <p:sp>
        <p:nvSpPr>
          <p:cNvPr id="45" name="TextBox 44"/>
          <p:cNvSpPr txBox="1"/>
          <p:nvPr/>
        </p:nvSpPr>
        <p:spPr>
          <a:xfrm>
            <a:off x="2979892" y="3501008"/>
            <a:ext cx="503664" cy="307777"/>
          </a:xfrm>
          <a:prstGeom prst="rect">
            <a:avLst/>
          </a:prstGeom>
          <a:noFill/>
        </p:spPr>
        <p:txBody>
          <a:bodyPr wrap="none" rtlCol="0">
            <a:spAutoFit/>
          </a:bodyPr>
          <a:lstStyle/>
          <a:p>
            <a:r>
              <a:rPr lang="es-MX" sz="1400" dirty="0" smtClean="0">
                <a:solidFill>
                  <a:schemeClr val="accent1"/>
                </a:solidFill>
              </a:rPr>
              <a:t>0.51</a:t>
            </a:r>
            <a:endParaRPr lang="es-MX" sz="1400" dirty="0">
              <a:solidFill>
                <a:schemeClr val="accent1"/>
              </a:solidFill>
            </a:endParaRPr>
          </a:p>
        </p:txBody>
      </p:sp>
      <p:sp>
        <p:nvSpPr>
          <p:cNvPr id="46" name="TextBox 45"/>
          <p:cNvSpPr txBox="1"/>
          <p:nvPr/>
        </p:nvSpPr>
        <p:spPr>
          <a:xfrm>
            <a:off x="3185808" y="4571921"/>
            <a:ext cx="503664" cy="307777"/>
          </a:xfrm>
          <a:prstGeom prst="rect">
            <a:avLst/>
          </a:prstGeom>
          <a:noFill/>
        </p:spPr>
        <p:txBody>
          <a:bodyPr wrap="none" rtlCol="0">
            <a:spAutoFit/>
          </a:bodyPr>
          <a:lstStyle/>
          <a:p>
            <a:r>
              <a:rPr lang="es-MX" sz="1400" dirty="0" smtClean="0">
                <a:solidFill>
                  <a:schemeClr val="accent1"/>
                </a:solidFill>
              </a:rPr>
              <a:t>0.20</a:t>
            </a:r>
            <a:endParaRPr lang="es-MX" sz="1400" dirty="0">
              <a:solidFill>
                <a:schemeClr val="accent1"/>
              </a:solidFill>
            </a:endParaRPr>
          </a:p>
        </p:txBody>
      </p:sp>
      <p:sp>
        <p:nvSpPr>
          <p:cNvPr id="47" name="TextBox 46"/>
          <p:cNvSpPr txBox="1"/>
          <p:nvPr/>
        </p:nvSpPr>
        <p:spPr>
          <a:xfrm>
            <a:off x="3233526" y="5147957"/>
            <a:ext cx="503664" cy="307777"/>
          </a:xfrm>
          <a:prstGeom prst="rect">
            <a:avLst/>
          </a:prstGeom>
          <a:noFill/>
        </p:spPr>
        <p:txBody>
          <a:bodyPr wrap="none" rtlCol="0">
            <a:spAutoFit/>
          </a:bodyPr>
          <a:lstStyle/>
          <a:p>
            <a:r>
              <a:rPr lang="es-MX" sz="1400" dirty="0" smtClean="0">
                <a:solidFill>
                  <a:schemeClr val="accent4"/>
                </a:solidFill>
              </a:rPr>
              <a:t>0.40</a:t>
            </a:r>
            <a:endParaRPr lang="es-MX" sz="1400" dirty="0">
              <a:solidFill>
                <a:schemeClr val="accent4"/>
              </a:solidFill>
            </a:endParaRPr>
          </a:p>
        </p:txBody>
      </p:sp>
      <p:sp>
        <p:nvSpPr>
          <p:cNvPr id="48" name="TextBox 47"/>
          <p:cNvSpPr txBox="1"/>
          <p:nvPr/>
        </p:nvSpPr>
        <p:spPr>
          <a:xfrm>
            <a:off x="3569730" y="2915071"/>
            <a:ext cx="503664" cy="307777"/>
          </a:xfrm>
          <a:prstGeom prst="rect">
            <a:avLst/>
          </a:prstGeom>
          <a:noFill/>
        </p:spPr>
        <p:txBody>
          <a:bodyPr wrap="none" rtlCol="0">
            <a:spAutoFit/>
          </a:bodyPr>
          <a:lstStyle/>
          <a:p>
            <a:r>
              <a:rPr lang="es-MX" sz="1400" dirty="0" smtClean="0">
                <a:solidFill>
                  <a:schemeClr val="accent4"/>
                </a:solidFill>
              </a:rPr>
              <a:t>0.15</a:t>
            </a:r>
            <a:endParaRPr lang="es-MX" sz="1400" dirty="0">
              <a:solidFill>
                <a:schemeClr val="accent4"/>
              </a:solidFill>
            </a:endParaRPr>
          </a:p>
        </p:txBody>
      </p:sp>
      <p:sp>
        <p:nvSpPr>
          <p:cNvPr id="49" name="TextBox 48"/>
          <p:cNvSpPr txBox="1"/>
          <p:nvPr/>
        </p:nvSpPr>
        <p:spPr>
          <a:xfrm>
            <a:off x="6002571" y="2079229"/>
            <a:ext cx="503664" cy="307777"/>
          </a:xfrm>
          <a:prstGeom prst="rect">
            <a:avLst/>
          </a:prstGeom>
          <a:noFill/>
        </p:spPr>
        <p:txBody>
          <a:bodyPr wrap="none" rtlCol="0">
            <a:spAutoFit/>
          </a:bodyPr>
          <a:lstStyle/>
          <a:p>
            <a:r>
              <a:rPr lang="es-MX" sz="1400" dirty="0" smtClean="0">
                <a:solidFill>
                  <a:schemeClr val="accent2"/>
                </a:solidFill>
              </a:rPr>
              <a:t>0.47</a:t>
            </a:r>
            <a:endParaRPr lang="es-MX" sz="1400" dirty="0">
              <a:solidFill>
                <a:schemeClr val="accent2"/>
              </a:solidFill>
            </a:endParaRPr>
          </a:p>
        </p:txBody>
      </p:sp>
      <p:sp>
        <p:nvSpPr>
          <p:cNvPr id="50" name="TextBox 49"/>
          <p:cNvSpPr txBox="1"/>
          <p:nvPr/>
        </p:nvSpPr>
        <p:spPr>
          <a:xfrm>
            <a:off x="6274552" y="3808785"/>
            <a:ext cx="503664" cy="307777"/>
          </a:xfrm>
          <a:prstGeom prst="rect">
            <a:avLst/>
          </a:prstGeom>
          <a:noFill/>
        </p:spPr>
        <p:txBody>
          <a:bodyPr wrap="none" rtlCol="0">
            <a:spAutoFit/>
          </a:bodyPr>
          <a:lstStyle/>
          <a:p>
            <a:r>
              <a:rPr lang="es-MX" sz="1400" dirty="0" smtClean="0">
                <a:solidFill>
                  <a:schemeClr val="accent2"/>
                </a:solidFill>
              </a:rPr>
              <a:t>0.18</a:t>
            </a:r>
            <a:endParaRPr lang="es-MX" sz="1400" dirty="0">
              <a:solidFill>
                <a:schemeClr val="accent2"/>
              </a:solidFill>
            </a:endParaRPr>
          </a:p>
        </p:txBody>
      </p:sp>
      <p:sp>
        <p:nvSpPr>
          <p:cNvPr id="52" name="TextBox 51"/>
          <p:cNvSpPr txBox="1"/>
          <p:nvPr/>
        </p:nvSpPr>
        <p:spPr>
          <a:xfrm>
            <a:off x="6226978" y="3007405"/>
            <a:ext cx="503664" cy="307777"/>
          </a:xfrm>
          <a:prstGeom prst="rect">
            <a:avLst/>
          </a:prstGeom>
          <a:noFill/>
        </p:spPr>
        <p:txBody>
          <a:bodyPr wrap="none" rtlCol="0">
            <a:spAutoFit/>
          </a:bodyPr>
          <a:lstStyle/>
          <a:p>
            <a:r>
              <a:rPr lang="es-MX" sz="1400" dirty="0" smtClean="0">
                <a:solidFill>
                  <a:schemeClr val="accent1"/>
                </a:solidFill>
              </a:rPr>
              <a:t>0.16</a:t>
            </a:r>
            <a:endParaRPr lang="es-MX" sz="1400" dirty="0">
              <a:solidFill>
                <a:schemeClr val="accent1"/>
              </a:solidFill>
            </a:endParaRPr>
          </a:p>
        </p:txBody>
      </p:sp>
      <p:sp>
        <p:nvSpPr>
          <p:cNvPr id="54" name="TextBox 53"/>
          <p:cNvSpPr txBox="1"/>
          <p:nvPr/>
        </p:nvSpPr>
        <p:spPr>
          <a:xfrm>
            <a:off x="5962753" y="5147957"/>
            <a:ext cx="503664" cy="307777"/>
          </a:xfrm>
          <a:prstGeom prst="rect">
            <a:avLst/>
          </a:prstGeom>
          <a:noFill/>
        </p:spPr>
        <p:txBody>
          <a:bodyPr wrap="none" rtlCol="0">
            <a:spAutoFit/>
          </a:bodyPr>
          <a:lstStyle/>
          <a:p>
            <a:r>
              <a:rPr lang="es-MX" sz="1400" dirty="0" smtClean="0">
                <a:solidFill>
                  <a:schemeClr val="accent4"/>
                </a:solidFill>
              </a:rPr>
              <a:t>0.52</a:t>
            </a:r>
            <a:endParaRPr lang="es-MX" sz="1400" dirty="0">
              <a:solidFill>
                <a:schemeClr val="accent4"/>
              </a:solidFill>
            </a:endParaRPr>
          </a:p>
        </p:txBody>
      </p:sp>
      <p:sp>
        <p:nvSpPr>
          <p:cNvPr id="55" name="TextBox 54"/>
          <p:cNvSpPr txBox="1"/>
          <p:nvPr/>
        </p:nvSpPr>
        <p:spPr>
          <a:xfrm>
            <a:off x="4496222" y="5805264"/>
            <a:ext cx="503664" cy="307777"/>
          </a:xfrm>
          <a:prstGeom prst="rect">
            <a:avLst/>
          </a:prstGeom>
          <a:noFill/>
        </p:spPr>
        <p:txBody>
          <a:bodyPr wrap="none" rtlCol="0">
            <a:spAutoFit/>
          </a:bodyPr>
          <a:lstStyle/>
          <a:p>
            <a:r>
              <a:rPr lang="es-MX" sz="1400" dirty="0" smtClean="0">
                <a:solidFill>
                  <a:schemeClr val="accent4"/>
                </a:solidFill>
              </a:rPr>
              <a:t>0.14</a:t>
            </a:r>
            <a:endParaRPr lang="es-MX" sz="1400" dirty="0">
              <a:solidFill>
                <a:schemeClr val="accent4"/>
              </a:solidFill>
            </a:endParaRPr>
          </a:p>
        </p:txBody>
      </p:sp>
    </p:spTree>
    <p:extLst>
      <p:ext uri="{BB962C8B-B14F-4D97-AF65-F5344CB8AC3E}">
        <p14:creationId xmlns:p14="http://schemas.microsoft.com/office/powerpoint/2010/main" val="390822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normAutofit/>
          </a:bodyPr>
          <a:lstStyle/>
          <a:p>
            <a:r>
              <a:rPr lang="es-MX" sz="3200" dirty="0" smtClean="0"/>
              <a:t>Dolor postoperatorio</a:t>
            </a:r>
            <a:br>
              <a:rPr lang="es-MX" sz="3200" dirty="0" smtClean="0"/>
            </a:br>
            <a:r>
              <a:rPr lang="es-MX" sz="3200" dirty="0" smtClean="0"/>
              <a:t>y otras comorbilidades de dolor</a:t>
            </a:r>
          </a:p>
        </p:txBody>
      </p:sp>
      <p:graphicFrame>
        <p:nvGraphicFramePr>
          <p:cNvPr id="2" name="Chart 1"/>
          <p:cNvGraphicFramePr/>
          <p:nvPr>
            <p:extLst>
              <p:ext uri="{D42A27DB-BD31-4B8C-83A1-F6EECF244321}">
                <p14:modId xmlns:p14="http://schemas.microsoft.com/office/powerpoint/2010/main" val="3394704347"/>
              </p:ext>
            </p:extLst>
          </p:nvPr>
        </p:nvGraphicFramePr>
        <p:xfrm>
          <a:off x="450231" y="1540693"/>
          <a:ext cx="806489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483768" y="5517232"/>
            <a:ext cx="4392488"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Número medio  de condiciones de dolor </a:t>
            </a:r>
            <a:r>
              <a:rPr lang="en-CA" dirty="0" smtClean="0"/>
              <a:t>: 1.4</a:t>
            </a:r>
            <a:endParaRPr lang="en-CA" dirty="0"/>
          </a:p>
        </p:txBody>
      </p:sp>
      <p:sp>
        <p:nvSpPr>
          <p:cNvPr id="7" name="Text Box 1822"/>
          <p:cNvSpPr txBox="1">
            <a:spLocks noChangeArrowheads="1"/>
          </p:cNvSpPr>
          <p:nvPr/>
        </p:nvSpPr>
        <p:spPr bwMode="auto">
          <a:xfrm>
            <a:off x="153503" y="6463418"/>
            <a:ext cx="8738977" cy="353943"/>
          </a:xfrm>
          <a:prstGeom prst="rect">
            <a:avLst/>
          </a:prstGeom>
          <a:noFill/>
          <a:ln w="9525">
            <a:noFill/>
            <a:miter lim="800000"/>
            <a:headEnd/>
            <a:tailEnd/>
          </a:ln>
        </p:spPr>
        <p:txBody>
          <a:bodyPr wrap="square" lIns="0" tIns="0" rIns="0" bIns="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dirty="0" smtClean="0">
                <a:ln>
                  <a:noFill/>
                </a:ln>
                <a:solidFill>
                  <a:srgbClr val="002060"/>
                </a:solidFill>
                <a:effectLst/>
                <a:uLnTx/>
                <a:uFillTx/>
              </a:rPr>
              <a:t>Notas: las condiciones de comorbilidades</a:t>
            </a:r>
            <a:r>
              <a:rPr kumimoji="0" lang="es-MX" sz="1200" b="1" i="0" u="none" strike="noStrike" kern="0" cap="none" spc="0" normalizeH="0" dirty="0" smtClean="0">
                <a:ln>
                  <a:noFill/>
                </a:ln>
                <a:solidFill>
                  <a:srgbClr val="002060"/>
                </a:solidFill>
                <a:effectLst/>
                <a:uLnTx/>
                <a:uFillTx/>
              </a:rPr>
              <a:t> poco frecuentes </a:t>
            </a:r>
            <a:r>
              <a:rPr kumimoji="0" lang="es-MX" sz="1200" b="1" i="0" u="none" strike="noStrike" kern="0" cap="none" spc="0" normalizeH="0" baseline="0" dirty="0" smtClean="0">
                <a:ln>
                  <a:noFill/>
                </a:ln>
                <a:solidFill>
                  <a:srgbClr val="002060"/>
                </a:solidFill>
                <a:effectLst/>
                <a:uLnTx/>
                <a:uFillTx/>
              </a:rPr>
              <a:t>fueron omitidas</a:t>
            </a:r>
            <a:r>
              <a:rPr kumimoji="0" lang="en-US" sz="1200" b="1" i="0" u="none" strike="noStrike" kern="0" cap="none" spc="0" normalizeH="0" baseline="0" noProof="0" dirty="0" smtClean="0">
                <a:ln>
                  <a:noFill/>
                </a:ln>
                <a:solidFill>
                  <a:srgbClr val="002060"/>
                </a:solidFill>
                <a:effectLst/>
                <a:uLnTx/>
                <a:uFillTx/>
              </a:rPr>
              <a:t>.</a:t>
            </a:r>
          </a:p>
          <a:p>
            <a:pPr marL="0" marR="0" lvl="0" indent="0" defTabSz="914400" eaLnBrk="1" fontAlgn="auto" latinLnBrk="0" hangingPunct="1">
              <a:lnSpc>
                <a:spcPct val="100000"/>
              </a:lnSpc>
              <a:spcBef>
                <a:spcPct val="0"/>
              </a:spcBef>
              <a:spcAft>
                <a:spcPts val="0"/>
              </a:spcAft>
              <a:buClrTx/>
              <a:buSzTx/>
              <a:buFontTx/>
              <a:buNone/>
              <a:tabLst/>
              <a:defRPr/>
            </a:pPr>
            <a:r>
              <a:rPr kumimoji="0" lang="en-US" sz="1000" b="0" i="0" u="none" strike="noStrike" kern="0" cap="none" spc="0" normalizeH="0" baseline="0" noProof="0" dirty="0" smtClean="0">
                <a:ln>
                  <a:noFill/>
                </a:ln>
                <a:solidFill>
                  <a:srgbClr val="002060"/>
                </a:solidFill>
                <a:effectLst/>
                <a:uLnTx/>
                <a:uFillTx/>
              </a:rPr>
              <a:t>Davis JA </a:t>
            </a:r>
            <a:r>
              <a:rPr kumimoji="0" lang="en-US" sz="1000" b="0" i="1" u="none" strike="noStrike" kern="0" cap="none" spc="0" normalizeH="0" baseline="0" noProof="0" dirty="0" smtClean="0">
                <a:ln>
                  <a:noFill/>
                </a:ln>
                <a:solidFill>
                  <a:srgbClr val="002060"/>
                </a:solidFill>
                <a:effectLst/>
                <a:uLnTx/>
                <a:uFillTx/>
              </a:rPr>
              <a:t>et al. J </a:t>
            </a:r>
            <a:r>
              <a:rPr kumimoji="0" lang="en-US" sz="1100" b="0" i="1" u="none" strike="noStrike" kern="0" cap="none" spc="0" normalizeH="0" baseline="0" noProof="0" dirty="0" smtClean="0">
                <a:ln>
                  <a:noFill/>
                </a:ln>
                <a:solidFill>
                  <a:srgbClr val="002060"/>
                </a:solidFill>
                <a:effectLst/>
                <a:uLnTx/>
                <a:uFillTx/>
              </a:rPr>
              <a:t>Pain</a:t>
            </a:r>
            <a:r>
              <a:rPr kumimoji="0" lang="en-US" sz="1000" b="0" i="1" u="none" strike="noStrike" kern="0" cap="none" spc="0" normalizeH="0" baseline="0" noProof="0" dirty="0" smtClean="0">
                <a:ln>
                  <a:noFill/>
                </a:ln>
                <a:solidFill>
                  <a:srgbClr val="002060"/>
                </a:solidFill>
                <a:effectLst/>
                <a:uLnTx/>
                <a:uFillTx/>
              </a:rPr>
              <a:t> Res</a:t>
            </a:r>
            <a:r>
              <a:rPr kumimoji="0" lang="en-US" sz="1000" b="0" i="0" u="none" strike="noStrike" kern="0" cap="none" spc="0" normalizeH="0" baseline="0" noProof="0" dirty="0" smtClean="0">
                <a:ln>
                  <a:noFill/>
                </a:ln>
                <a:solidFill>
                  <a:srgbClr val="002060"/>
                </a:solidFill>
                <a:effectLst/>
                <a:uLnTx/>
                <a:uFillTx/>
              </a:rPr>
              <a:t> 2011; 4:331-45.</a:t>
            </a:r>
          </a:p>
        </p:txBody>
      </p:sp>
    </p:spTree>
    <p:extLst>
      <p:ext uri="{BB962C8B-B14F-4D97-AF65-F5344CB8AC3E}">
        <p14:creationId xmlns:p14="http://schemas.microsoft.com/office/powerpoint/2010/main" val="139527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5" name="Rectangle 985"/>
          <p:cNvSpPr>
            <a:spLocks noGrp="1" noChangeArrowheads="1"/>
          </p:cNvSpPr>
          <p:nvPr>
            <p:ph type="title"/>
          </p:nvPr>
        </p:nvSpPr>
        <p:spPr/>
        <p:txBody>
          <a:bodyPr>
            <a:noAutofit/>
          </a:bodyPr>
          <a:lstStyle/>
          <a:p>
            <a:r>
              <a:rPr lang="es-MX" sz="3200" dirty="0" smtClean="0"/>
              <a:t>Dolor postoperatorio y sueño y comorbilidades de salud mental</a:t>
            </a:r>
          </a:p>
        </p:txBody>
      </p:sp>
      <p:graphicFrame>
        <p:nvGraphicFramePr>
          <p:cNvPr id="14" name="Chart 13"/>
          <p:cNvGraphicFramePr/>
          <p:nvPr>
            <p:extLst>
              <p:ext uri="{D42A27DB-BD31-4B8C-83A1-F6EECF244321}">
                <p14:modId xmlns:p14="http://schemas.microsoft.com/office/powerpoint/2010/main" val="39546771"/>
              </p:ext>
            </p:extLst>
          </p:nvPr>
        </p:nvGraphicFramePr>
        <p:xfrm>
          <a:off x="483512" y="1844824"/>
          <a:ext cx="806489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3779912" y="2420888"/>
            <a:ext cx="479179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pc="-10" dirty="0" smtClean="0"/>
              <a:t>Número medio de afecciones de salud mental: 1.5</a:t>
            </a:r>
            <a:endParaRPr lang="es-MX" spc="-10" dirty="0"/>
          </a:p>
        </p:txBody>
      </p:sp>
      <p:sp>
        <p:nvSpPr>
          <p:cNvPr id="7" name="Text Box 1516"/>
          <p:cNvSpPr txBox="1">
            <a:spLocks noChangeArrowheads="1"/>
          </p:cNvSpPr>
          <p:nvPr/>
        </p:nvSpPr>
        <p:spPr bwMode="auto">
          <a:xfrm>
            <a:off x="115093" y="6458110"/>
            <a:ext cx="8456613" cy="338554"/>
          </a:xfrm>
          <a:prstGeom prst="rect">
            <a:avLst/>
          </a:prstGeom>
          <a:noFill/>
          <a:ln w="9525">
            <a:noFill/>
            <a:miter lim="800000"/>
            <a:headEnd/>
            <a:tailEnd/>
          </a:ln>
        </p:spPr>
        <p:txBody>
          <a:bodyPr lIns="0" tIns="0" rIns="0" bIns="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rPr>
              <a:t>MDD = </a:t>
            </a:r>
            <a:r>
              <a:rPr kumimoji="0" lang="es-MX" sz="1200" b="1" i="0" u="none" strike="noStrike" kern="0" cap="none" spc="0" normalizeH="0" baseline="0" dirty="0" smtClean="0">
                <a:ln>
                  <a:noFill/>
                </a:ln>
                <a:solidFill>
                  <a:srgbClr val="002060"/>
                </a:solidFill>
                <a:effectLst/>
                <a:uLnTx/>
                <a:uFillTx/>
              </a:rPr>
              <a:t>trastorno depresivo mayor</a:t>
            </a:r>
          </a:p>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smtClean="0">
                <a:ln>
                  <a:noFill/>
                </a:ln>
                <a:solidFill>
                  <a:srgbClr val="002060"/>
                </a:solidFill>
                <a:effectLst/>
                <a:uLnTx/>
                <a:uFillTx/>
              </a:rPr>
              <a:t>Davis JA </a:t>
            </a:r>
            <a:r>
              <a:rPr kumimoji="0" lang="en-CA" sz="1000" b="0" i="1" u="none" strike="noStrike" kern="0" cap="none" spc="0" normalizeH="0" baseline="0" noProof="0" dirty="0" smtClean="0">
                <a:ln>
                  <a:noFill/>
                </a:ln>
                <a:solidFill>
                  <a:srgbClr val="002060"/>
                </a:solidFill>
                <a:effectLst/>
                <a:uLnTx/>
                <a:uFillTx/>
              </a:rPr>
              <a:t>et al. J Pain Res </a:t>
            </a:r>
            <a:r>
              <a:rPr kumimoji="0" lang="en-CA" sz="1000" b="0" i="0" u="none" strike="noStrike" kern="0" cap="none" spc="0" normalizeH="0" baseline="0" noProof="0" dirty="0" smtClean="0">
                <a:ln>
                  <a:noFill/>
                </a:ln>
                <a:solidFill>
                  <a:srgbClr val="002060"/>
                </a:solidFill>
                <a:effectLst/>
                <a:uLnTx/>
                <a:uFillTx/>
              </a:rPr>
              <a:t>2011; 4:331-45.</a:t>
            </a:r>
          </a:p>
        </p:txBody>
      </p:sp>
    </p:spTree>
    <p:extLst>
      <p:ext uri="{BB962C8B-B14F-4D97-AF65-F5344CB8AC3E}">
        <p14:creationId xmlns:p14="http://schemas.microsoft.com/office/powerpoint/2010/main" val="2452627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Resumen </a:t>
            </a:r>
            <a:endParaRPr lang="es-MX" sz="4800" dirty="0">
              <a:solidFill>
                <a:schemeClr val="tx1">
                  <a:lumMod val="50000"/>
                </a:schemeClr>
              </a:solidFill>
            </a:endParaRPr>
          </a:p>
        </p:txBody>
      </p:sp>
    </p:spTree>
    <p:extLst>
      <p:ext uri="{BB962C8B-B14F-4D97-AF65-F5344CB8AC3E}">
        <p14:creationId xmlns:p14="http://schemas.microsoft.com/office/powerpoint/2010/main" val="311432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74638"/>
            <a:ext cx="8568952" cy="1143000"/>
          </a:xfrm>
        </p:spPr>
        <p:txBody>
          <a:bodyPr>
            <a:normAutofit fontScale="90000"/>
          </a:bodyPr>
          <a:lstStyle/>
          <a:p>
            <a:r>
              <a:rPr lang="es-MX" dirty="0" smtClean="0"/>
              <a:t>Carga de la enfermedad de dolor agudo: Resumen</a:t>
            </a:r>
            <a:endParaRPr lang="es-MX" dirty="0"/>
          </a:p>
        </p:txBody>
      </p:sp>
      <p:sp>
        <p:nvSpPr>
          <p:cNvPr id="5" name="Content Placeholder 4"/>
          <p:cNvSpPr>
            <a:spLocks noGrp="1"/>
          </p:cNvSpPr>
          <p:nvPr>
            <p:ph idx="1"/>
          </p:nvPr>
        </p:nvSpPr>
        <p:spPr/>
        <p:txBody>
          <a:bodyPr/>
          <a:lstStyle/>
          <a:p>
            <a:r>
              <a:rPr lang="es-MX" dirty="0" smtClean="0"/>
              <a:t>El dolor agudo puede interferir  con el funcionamiento diario</a:t>
            </a:r>
          </a:p>
          <a:p>
            <a:r>
              <a:rPr lang="es-MX" dirty="0" smtClean="0"/>
              <a:t>Los individuos que sufren  de dolor agudo  tienen tasas más altas de ausentismo</a:t>
            </a:r>
          </a:p>
          <a:p>
            <a:r>
              <a:rPr lang="es-MX" dirty="0" smtClean="0"/>
              <a:t>El dolor sin alivio también puede llevar a mayor uso de recursos de atención de salud</a:t>
            </a:r>
          </a:p>
          <a:p>
            <a:endParaRPr lang="es-MX" dirty="0"/>
          </a:p>
        </p:txBody>
      </p:sp>
    </p:spTree>
    <p:extLst>
      <p:ext uri="{BB962C8B-B14F-4D97-AF65-F5344CB8AC3E}">
        <p14:creationId xmlns:p14="http://schemas.microsoft.com/office/powerpoint/2010/main" val="373857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r>
              <a:rPr dirty="0"/>
              <a:t/>
            </a:r>
            <a:br>
              <a:rPr dirty="0"/>
            </a:br>
            <a:fld id="{CEC32654-6C2B-4E14-A90D-5D17360DC88F}" type="slidenum">
              <a:rPr/>
              <a:pPr>
                <a:defRPr/>
              </a:pPr>
              <a:t>2</a:t>
            </a:fld>
            <a:endParaRPr dirty="0"/>
          </a:p>
        </p:txBody>
      </p:sp>
      <p:sp>
        <p:nvSpPr>
          <p:cNvPr id="10243" name="Title 1"/>
          <p:cNvSpPr>
            <a:spLocks noGrp="1"/>
          </p:cNvSpPr>
          <p:nvPr>
            <p:ph type="title"/>
          </p:nvPr>
        </p:nvSpPr>
        <p:spPr>
          <a:xfrm>
            <a:off x="457200" y="263525"/>
            <a:ext cx="8229600" cy="1143000"/>
          </a:xfrm>
        </p:spPr>
        <p:txBody>
          <a:bodyPr/>
          <a:lstStyle/>
          <a:p>
            <a:pPr eaLnBrk="1" hangingPunct="1"/>
            <a:r>
              <a:rPr lang="es-MX" altLang="en-US" dirty="0" smtClean="0"/>
              <a:t>Comité de </a:t>
            </a:r>
            <a:r>
              <a:rPr lang="es-MX" altLang="en-US" dirty="0"/>
              <a:t>d</a:t>
            </a:r>
            <a:r>
              <a:rPr lang="es-MX" altLang="en-US" dirty="0" smtClean="0"/>
              <a:t>esarrollo</a:t>
            </a:r>
          </a:p>
        </p:txBody>
      </p:sp>
      <p:sp>
        <p:nvSpPr>
          <p:cNvPr id="4" name="Rectangle 3"/>
          <p:cNvSpPr/>
          <p:nvPr/>
        </p:nvSpPr>
        <p:spPr>
          <a:xfrm>
            <a:off x="395288" y="1443038"/>
            <a:ext cx="2881312" cy="5402262"/>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Mario H. Cardiel, MD, MSc</a:t>
            </a:r>
          </a:p>
          <a:p>
            <a:pPr fontAlgn="auto">
              <a:spcBef>
                <a:spcPts val="0"/>
              </a:spcBef>
              <a:spcAft>
                <a:spcPts val="0"/>
              </a:spcAft>
              <a:defRPr/>
            </a:pPr>
            <a:r>
              <a:rPr lang="es-MX" sz="1600" dirty="0" smtClean="0">
                <a:solidFill>
                  <a:srgbClr val="0C6FCF">
                    <a:lumMod val="75000"/>
                  </a:srgbClr>
                </a:solidFill>
                <a:latin typeface="Calibri"/>
                <a:ea typeface="+mn-ea"/>
              </a:rPr>
              <a:t>Reumatólogo</a:t>
            </a:r>
          </a:p>
          <a:p>
            <a:pPr fontAlgn="auto">
              <a:spcBef>
                <a:spcPts val="0"/>
              </a:spcBef>
              <a:spcAft>
                <a:spcPts val="0"/>
              </a:spcAft>
              <a:defRPr/>
            </a:pPr>
            <a:r>
              <a:rPr lang="es-MX" sz="1600" dirty="0" smtClean="0">
                <a:solidFill>
                  <a:srgbClr val="0C6FCF">
                    <a:lumMod val="75000"/>
                  </a:srgbClr>
                </a:solidFill>
                <a:latin typeface="Calibri"/>
                <a:ea typeface="+mn-ea"/>
              </a:rPr>
              <a:t>Morelia, México</a:t>
            </a:r>
          </a:p>
          <a:p>
            <a:pPr fontAlgn="auto">
              <a:spcBef>
                <a:spcPts val="0"/>
              </a:spcBef>
              <a:spcAft>
                <a:spcPts val="0"/>
              </a:spcAft>
              <a:defRPr/>
            </a:pPr>
            <a:r>
              <a:rPr lang="es-MX" sz="1600" dirty="0" smtClean="0">
                <a:solidFill>
                  <a:prstClr val="white"/>
                </a:solidFill>
                <a:latin typeface="Calibri"/>
                <a:ea typeface="+mn-ea"/>
              </a:rPr>
              <a:t> </a:t>
            </a:r>
            <a:endParaRPr lang="es-MX" sz="24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Andrei Danilov, MD, DSc</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Moscú, Rusia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Smail Daoudi, MD</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Tizi Ouzou, Algeria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João Batista S. Garcia, MD, PhD</a:t>
            </a:r>
          </a:p>
          <a:p>
            <a:pPr fontAlgn="auto">
              <a:spcBef>
                <a:spcPts val="0"/>
              </a:spcBef>
              <a:spcAft>
                <a:spcPts val="0"/>
              </a:spcAft>
              <a:defRPr/>
            </a:pPr>
            <a:r>
              <a:rPr lang="es-MX" sz="1600" dirty="0" smtClean="0">
                <a:solidFill>
                  <a:srgbClr val="0C6FCF">
                    <a:lumMod val="75000"/>
                  </a:srgbClr>
                </a:solidFill>
                <a:latin typeface="Calibri"/>
                <a:ea typeface="+mn-ea"/>
              </a:rPr>
              <a:t>Anestesiólogo</a:t>
            </a:r>
          </a:p>
          <a:p>
            <a:pPr fontAlgn="auto">
              <a:spcBef>
                <a:spcPts val="0"/>
              </a:spcBef>
              <a:spcAft>
                <a:spcPts val="0"/>
              </a:spcAft>
              <a:defRPr/>
            </a:pPr>
            <a:r>
              <a:rPr lang="es-MX" sz="1600" dirty="0" smtClean="0">
                <a:solidFill>
                  <a:srgbClr val="0C6FCF">
                    <a:lumMod val="75000"/>
                  </a:srgbClr>
                </a:solidFill>
                <a:latin typeface="Calibri"/>
                <a:ea typeface="+mn-ea"/>
              </a:rPr>
              <a:t>São Luis, Brasil</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rPr>
              <a:t>Yuzhou Guan, MD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700" dirty="0" smtClean="0">
                <a:solidFill>
                  <a:prstClr val="white"/>
                </a:solidFill>
                <a:latin typeface="Calibri"/>
                <a:ea typeface="+mn-ea"/>
              </a:rPr>
              <a:t> </a:t>
            </a:r>
            <a:endParaRPr lang="es-MX" sz="1700" dirty="0">
              <a:solidFill>
                <a:prstClr val="white"/>
              </a:solidFill>
              <a:latin typeface="Calibri"/>
              <a:ea typeface="+mn-ea"/>
            </a:endParaRPr>
          </a:p>
        </p:txBody>
      </p:sp>
      <p:sp>
        <p:nvSpPr>
          <p:cNvPr id="5" name="Rectangle 4"/>
          <p:cNvSpPr/>
          <p:nvPr/>
        </p:nvSpPr>
        <p:spPr>
          <a:xfrm>
            <a:off x="3276600" y="1443038"/>
            <a:ext cx="2805113" cy="5016758"/>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Jianhao Lin,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Beijing, China</a:t>
            </a:r>
          </a:p>
          <a:p>
            <a:pPr fontAlgn="auto">
              <a:spcBef>
                <a:spcPts val="0"/>
              </a:spcBef>
              <a:spcAft>
                <a:spcPts val="0"/>
              </a:spcAft>
              <a:defRPr/>
            </a:pPr>
            <a:r>
              <a:rPr lang="es-MX" sz="1600" dirty="0" smtClean="0">
                <a:solidFill>
                  <a:srgbClr val="0C6FCF">
                    <a:lumMod val="75000"/>
                  </a:srgbClr>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Supranee Niruthisard, MD</a:t>
            </a:r>
          </a:p>
          <a:p>
            <a:pPr fontAlgn="auto">
              <a:spcBef>
                <a:spcPts val="0"/>
              </a:spcBef>
              <a:spcAft>
                <a:spcPts val="0"/>
              </a:spcAft>
              <a:defRPr/>
            </a:pPr>
            <a:r>
              <a:rPr lang="es-MX" sz="1600" dirty="0" smtClean="0">
                <a:solidFill>
                  <a:srgbClr val="0C6FCF">
                    <a:lumMod val="75000"/>
                  </a:srgbClr>
                </a:solidFill>
                <a:latin typeface="Calibri"/>
              </a:rPr>
              <a:t>Especialista en Dolor</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Bangkok, Tailandia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Germán Ochoa,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Bogotá, Colombia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Milton Raff, MD, BSc</a:t>
            </a:r>
          </a:p>
          <a:p>
            <a:pPr fontAlgn="auto">
              <a:spcBef>
                <a:spcPts val="0"/>
              </a:spcBef>
              <a:spcAft>
                <a:spcPts val="0"/>
              </a:spcAft>
              <a:defRPr/>
            </a:pPr>
            <a:r>
              <a:rPr lang="es-MX" sz="1600" dirty="0" smtClean="0">
                <a:solidFill>
                  <a:srgbClr val="0C6FCF">
                    <a:lumMod val="75000"/>
                  </a:srgbClr>
                </a:solidFill>
                <a:latin typeface="Calibri"/>
              </a:rPr>
              <a:t>Especialista en Anestesiología</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Cape Town, Sud África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Raymond L. Rosales, MD, PhD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Manila, Filipinas</a:t>
            </a:r>
          </a:p>
          <a:p>
            <a:pPr fontAlgn="auto">
              <a:spcBef>
                <a:spcPts val="0"/>
              </a:spcBef>
              <a:spcAft>
                <a:spcPts val="0"/>
              </a:spcAft>
              <a:defRPr/>
            </a:pPr>
            <a:endParaRPr lang="en-CA" sz="1600" dirty="0">
              <a:solidFill>
                <a:prstClr val="white"/>
              </a:solidFill>
              <a:latin typeface="Calibri"/>
              <a:ea typeface="+mn-ea"/>
            </a:endParaRPr>
          </a:p>
        </p:txBody>
      </p:sp>
      <p:sp>
        <p:nvSpPr>
          <p:cNvPr id="6" name="Rectangle 5"/>
          <p:cNvSpPr/>
          <p:nvPr/>
        </p:nvSpPr>
        <p:spPr>
          <a:xfrm>
            <a:off x="6008688" y="1447800"/>
            <a:ext cx="2955925" cy="4524315"/>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Jose Antonio San Juan, MD</a:t>
            </a:r>
          </a:p>
          <a:p>
            <a:pPr fontAlgn="auto">
              <a:spcBef>
                <a:spcPts val="0"/>
              </a:spcBef>
              <a:spcAft>
                <a:spcPts val="0"/>
              </a:spcAft>
              <a:defRPr/>
            </a:pPr>
            <a:r>
              <a:rPr lang="es-MX" sz="1600" dirty="0" smtClean="0">
                <a:solidFill>
                  <a:srgbClr val="0C6FCF">
                    <a:lumMod val="75000"/>
                  </a:srgbClr>
                </a:solidFill>
                <a:latin typeface="Calibri"/>
                <a:ea typeface="+mn-ea"/>
              </a:rPr>
              <a:t>Cirujano </a:t>
            </a:r>
            <a:r>
              <a:rPr lang="es-MX" sz="1600" dirty="0" smtClean="0">
                <a:solidFill>
                  <a:srgbClr val="0C6FCF">
                    <a:lumMod val="75000"/>
                  </a:srgbClr>
                </a:solidFill>
                <a:latin typeface="Calibri"/>
              </a:rPr>
              <a:t>O</a:t>
            </a:r>
            <a:r>
              <a:rPr lang="es-MX" sz="1600" dirty="0" smtClean="0">
                <a:solidFill>
                  <a:srgbClr val="0C6FCF">
                    <a:lumMod val="75000"/>
                  </a:srgbClr>
                </a:solidFill>
                <a:latin typeface="Calibri"/>
                <a:ea typeface="+mn-ea"/>
              </a:rPr>
              <a:t>rtopédico</a:t>
            </a:r>
          </a:p>
          <a:p>
            <a:pPr fontAlgn="auto">
              <a:spcBef>
                <a:spcPts val="0"/>
              </a:spcBef>
              <a:spcAft>
                <a:spcPts val="0"/>
              </a:spcAft>
              <a:defRPr/>
            </a:pPr>
            <a:r>
              <a:rPr lang="es-MX" sz="1600" dirty="0" smtClean="0">
                <a:solidFill>
                  <a:srgbClr val="0C6FCF">
                    <a:lumMod val="75000"/>
                  </a:srgbClr>
                </a:solidFill>
                <a:latin typeface="Calibri"/>
                <a:ea typeface="+mn-ea"/>
              </a:rPr>
              <a:t>Ciudad Cebú, Filipinas</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Ammar Salti, MD</a:t>
            </a:r>
          </a:p>
          <a:p>
            <a:pPr fontAlgn="auto">
              <a:spcBef>
                <a:spcPts val="0"/>
              </a:spcBef>
              <a:spcAft>
                <a:spcPts val="0"/>
              </a:spcAft>
              <a:defRPr/>
            </a:pPr>
            <a:r>
              <a:rPr lang="es-MX" sz="1600" dirty="0" smtClean="0">
                <a:solidFill>
                  <a:srgbClr val="0C6FCF">
                    <a:lumMod val="75000"/>
                  </a:srgbClr>
                </a:solidFill>
                <a:latin typeface="Calibri"/>
              </a:rPr>
              <a:t>Especialista en Anestesiología</a:t>
            </a:r>
          </a:p>
          <a:p>
            <a:pPr fontAlgn="auto">
              <a:spcBef>
                <a:spcPts val="0"/>
              </a:spcBef>
              <a:spcAft>
                <a:spcPts val="0"/>
              </a:spcAft>
              <a:defRPr/>
            </a:pPr>
            <a:r>
              <a:rPr lang="es-MX" sz="1600" dirty="0" smtClean="0">
                <a:solidFill>
                  <a:srgbClr val="0C6FCF">
                    <a:lumMod val="75000"/>
                  </a:srgbClr>
                </a:solidFill>
                <a:latin typeface="Calibri"/>
              </a:rPr>
              <a:t>Abu Dabi,  Emiratos Árabes Unidos </a:t>
            </a:r>
          </a:p>
          <a:p>
            <a:pPr fontAlgn="auto">
              <a:spcBef>
                <a:spcPts val="0"/>
              </a:spcBef>
              <a:spcAft>
                <a:spcPts val="0"/>
              </a:spcAft>
              <a:defRPr/>
            </a:pPr>
            <a:endParaRPr lang="es-MX" sz="1600" b="1" dirty="0" smtClean="0">
              <a:solidFill>
                <a:prstClr val="black"/>
              </a:solidFill>
              <a:latin typeface="Calibri"/>
            </a:endParaRPr>
          </a:p>
          <a:p>
            <a:pPr fontAlgn="auto">
              <a:spcBef>
                <a:spcPts val="0"/>
              </a:spcBef>
              <a:spcAft>
                <a:spcPts val="0"/>
              </a:spcAft>
              <a:defRPr/>
            </a:pPr>
            <a:r>
              <a:rPr lang="es-MX" sz="1600" b="1" dirty="0" smtClean="0">
                <a:solidFill>
                  <a:prstClr val="black"/>
                </a:solidFill>
                <a:latin typeface="Calibri"/>
              </a:rPr>
              <a:t>Xinping Tian, MD</a:t>
            </a:r>
          </a:p>
          <a:p>
            <a:pPr fontAlgn="auto">
              <a:spcBef>
                <a:spcPts val="0"/>
              </a:spcBef>
              <a:spcAft>
                <a:spcPts val="0"/>
              </a:spcAft>
              <a:defRPr/>
            </a:pPr>
            <a:r>
              <a:rPr lang="es-MX" sz="1600" dirty="0" smtClean="0">
                <a:solidFill>
                  <a:srgbClr val="0C6FCF">
                    <a:lumMod val="75000"/>
                  </a:srgbClr>
                </a:solidFill>
                <a:latin typeface="Calibri"/>
              </a:rPr>
              <a:t>Reumatólogo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r>
              <a:rPr lang="es-MX" sz="1600" dirty="0" smtClean="0">
                <a:solidFill>
                  <a:prstClr val="white"/>
                </a:solidFill>
                <a:latin typeface="Calibri"/>
              </a:rPr>
              <a:t> </a:t>
            </a:r>
          </a:p>
          <a:p>
            <a:pPr fontAlgn="auto">
              <a:spcBef>
                <a:spcPts val="0"/>
              </a:spcBef>
              <a:spcAft>
                <a:spcPts val="0"/>
              </a:spcAft>
              <a:defRPr/>
            </a:pPr>
            <a:r>
              <a:rPr lang="es-MX" sz="1600" b="1" dirty="0" smtClean="0">
                <a:solidFill>
                  <a:prstClr val="black"/>
                </a:solidFill>
                <a:latin typeface="Calibri"/>
              </a:rPr>
              <a:t>Işin Ünal-Çevik, MD, PhD</a:t>
            </a:r>
          </a:p>
          <a:p>
            <a:pPr>
              <a:defRPr/>
            </a:pPr>
            <a:r>
              <a:rPr lang="es-MX" sz="1600" dirty="0" smtClean="0">
                <a:solidFill>
                  <a:srgbClr val="0C6FCF">
                    <a:lumMod val="75000"/>
                  </a:srgbClr>
                </a:solidFill>
                <a:latin typeface="+mn-lt"/>
              </a:rPr>
              <a:t>Neurólogo, Neurocientífico y Especialista del Dolor</a:t>
            </a:r>
          </a:p>
          <a:p>
            <a:pPr fontAlgn="auto">
              <a:spcBef>
                <a:spcPts val="0"/>
              </a:spcBef>
              <a:spcAft>
                <a:spcPts val="0"/>
              </a:spcAft>
              <a:defRPr/>
            </a:pPr>
            <a:r>
              <a:rPr lang="es-MX" sz="1600" dirty="0" smtClean="0">
                <a:solidFill>
                  <a:srgbClr val="0C6FCF">
                    <a:lumMod val="75000"/>
                  </a:srgbClr>
                </a:solidFill>
                <a:latin typeface="+mn-lt"/>
              </a:rPr>
              <a:t>Ankara, Turquía </a:t>
            </a:r>
          </a:p>
          <a:p>
            <a:pPr fontAlgn="auto">
              <a:spcBef>
                <a:spcPts val="0"/>
              </a:spcBef>
              <a:spcAft>
                <a:spcPts val="0"/>
              </a:spcAft>
              <a:defRPr/>
            </a:pPr>
            <a:r>
              <a:rPr lang="es-MX" sz="1600" dirty="0" smtClean="0">
                <a:solidFill>
                  <a:srgbClr val="0C6FCF">
                    <a:lumMod val="75000"/>
                  </a:srgbClr>
                </a:solidFill>
                <a:latin typeface="+mn-lt"/>
              </a:rPr>
              <a:t> </a:t>
            </a:r>
            <a:endParaRPr lang="es-MX" sz="1700" dirty="0">
              <a:solidFill>
                <a:prstClr val="white"/>
              </a:solidFill>
              <a:latin typeface="+mn-lt"/>
            </a:endParaRPr>
          </a:p>
        </p:txBody>
      </p:sp>
      <p:sp>
        <p:nvSpPr>
          <p:cNvPr id="3" name="TextBox 2"/>
          <p:cNvSpPr txBox="1"/>
          <p:nvPr/>
        </p:nvSpPr>
        <p:spPr>
          <a:xfrm>
            <a:off x="2483768" y="6237312"/>
            <a:ext cx="4420954" cy="369332"/>
          </a:xfrm>
          <a:prstGeom prst="rect">
            <a:avLst/>
          </a:prstGeom>
          <a:noFill/>
        </p:spPr>
        <p:txBody>
          <a:bodyPr wrap="none">
            <a:spAutoFit/>
          </a:bodyPr>
          <a:lstStyle/>
          <a:p>
            <a:pPr fontAlgn="auto">
              <a:spcBef>
                <a:spcPts val="0"/>
              </a:spcBef>
              <a:spcAft>
                <a:spcPts val="0"/>
              </a:spcAft>
              <a:defRPr/>
            </a:pPr>
            <a:r>
              <a:rPr lang="es-MX" i="1" dirty="0" smtClean="0">
                <a:solidFill>
                  <a:srgbClr val="002060"/>
                </a:solidFill>
                <a:latin typeface="Calibri"/>
                <a:ea typeface="+mn-ea"/>
              </a:rPr>
              <a:t>Este programa fue patrocinado por </a:t>
            </a:r>
            <a:r>
              <a:rPr lang="en-CA" i="1" dirty="0" smtClean="0">
                <a:solidFill>
                  <a:srgbClr val="002060"/>
                </a:solidFill>
                <a:latin typeface="Calibri"/>
                <a:ea typeface="+mn-ea"/>
              </a:rPr>
              <a:t>Pfizer </a:t>
            </a:r>
            <a:r>
              <a:rPr lang="en-CA" i="1" dirty="0">
                <a:solidFill>
                  <a:srgbClr val="002060"/>
                </a:solidFill>
                <a:latin typeface="Calibri"/>
                <a:ea typeface="+mn-ea"/>
              </a:rPr>
              <a:t>Inc.</a:t>
            </a:r>
          </a:p>
        </p:txBody>
      </p:sp>
    </p:spTree>
    <p:extLst>
      <p:ext uri="{BB962C8B-B14F-4D97-AF65-F5344CB8AC3E}">
        <p14:creationId xmlns:p14="http://schemas.microsoft.com/office/powerpoint/2010/main" val="12703056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Objetivos de aprendizaje</a:t>
            </a:r>
            <a:endParaRPr lang="es-MX" dirty="0"/>
          </a:p>
        </p:txBody>
      </p:sp>
      <p:sp>
        <p:nvSpPr>
          <p:cNvPr id="3" name="Content Placeholder 2"/>
          <p:cNvSpPr>
            <a:spLocks noGrp="1"/>
          </p:cNvSpPr>
          <p:nvPr>
            <p:ph idx="1"/>
          </p:nvPr>
        </p:nvSpPr>
        <p:spPr>
          <a:xfrm>
            <a:off x="251520" y="1484784"/>
            <a:ext cx="8640960" cy="4925144"/>
          </a:xfrm>
        </p:spPr>
        <p:txBody>
          <a:bodyPr>
            <a:normAutofit fontScale="92500" lnSpcReduction="10000"/>
          </a:bodyPr>
          <a:lstStyle/>
          <a:p>
            <a:pPr lvl="0"/>
            <a:r>
              <a:rPr lang="es-MX" dirty="0" smtClean="0"/>
              <a:t>Después de completar este módulo, los participantes serán capaces de:</a:t>
            </a:r>
          </a:p>
          <a:p>
            <a:pPr lvl="1">
              <a:spcBef>
                <a:spcPts val="0"/>
              </a:spcBef>
              <a:spcAft>
                <a:spcPts val="600"/>
              </a:spcAft>
            </a:pPr>
            <a:r>
              <a:rPr lang="es-MX" dirty="0" smtClean="0"/>
              <a:t>Discutir la prevalencia de dolor agudo</a:t>
            </a:r>
          </a:p>
          <a:p>
            <a:pPr lvl="1">
              <a:spcBef>
                <a:spcPts val="0"/>
              </a:spcBef>
              <a:spcAft>
                <a:spcPts val="600"/>
              </a:spcAft>
            </a:pPr>
            <a:r>
              <a:rPr lang="es-MX" dirty="0" smtClean="0"/>
              <a:t>Comprender el impacto del dolor agudo sobre el funcionamiento del paciente  y la calidad de vida</a:t>
            </a:r>
          </a:p>
          <a:p>
            <a:pPr lvl="1">
              <a:spcBef>
                <a:spcPts val="0"/>
              </a:spcBef>
              <a:spcAft>
                <a:spcPts val="600"/>
              </a:spcAft>
            </a:pPr>
            <a:r>
              <a:rPr lang="es-MX" dirty="0" smtClean="0"/>
              <a:t>Explicar la fisiopatología del dolor agudo</a:t>
            </a:r>
          </a:p>
          <a:p>
            <a:pPr lvl="1">
              <a:spcBef>
                <a:spcPts val="0"/>
              </a:spcBef>
              <a:spcAft>
                <a:spcPts val="600"/>
              </a:spcAft>
            </a:pPr>
            <a:r>
              <a:rPr lang="es-MX" dirty="0" smtClean="0"/>
              <a:t>Aplicar una técnica diagnóstica simple para el diagnóstico diferencial de dolor agudo</a:t>
            </a:r>
          </a:p>
          <a:p>
            <a:pPr lvl="1">
              <a:spcBef>
                <a:spcPts val="0"/>
              </a:spcBef>
              <a:spcAft>
                <a:spcPts val="600"/>
              </a:spcAft>
            </a:pPr>
            <a:r>
              <a:rPr lang="es-MX" spc="-10" dirty="0"/>
              <a:t>Seleccionar las estrategias  farmacológicas y </a:t>
            </a:r>
            <a:r>
              <a:rPr lang="es-MX" spc="-10" dirty="0" smtClean="0"/>
              <a:t>no  </a:t>
            </a:r>
            <a:r>
              <a:rPr lang="es-MX" spc="-10" dirty="0"/>
              <a:t>farmacológicas apropiadas para el </a:t>
            </a:r>
            <a:r>
              <a:rPr lang="es-MX" spc="-10" dirty="0" smtClean="0"/>
              <a:t>manejo del dolor </a:t>
            </a:r>
            <a:r>
              <a:rPr lang="es-MX" spc="-10" dirty="0"/>
              <a:t>agudo y asegurarse que los pacientes se </a:t>
            </a:r>
            <a:r>
              <a:rPr lang="es-MX" spc="-10" dirty="0" smtClean="0"/>
              <a:t>adhieran </a:t>
            </a:r>
            <a:r>
              <a:rPr lang="es-MX" spc="-10" dirty="0"/>
              <a:t>a la terapia recomendada </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schemeClr val="bg1"/>
                </a:solidFill>
              </a:rPr>
              <a:pPr/>
              <a:t>3</a:t>
            </a:fld>
            <a:endParaRPr lang="en-CA" dirty="0">
              <a:solidFill>
                <a:schemeClr val="bg1"/>
              </a:solidFill>
            </a:endParaRPr>
          </a:p>
        </p:txBody>
      </p:sp>
    </p:spTree>
    <p:extLst>
      <p:ext uri="{BB962C8B-B14F-4D97-AF65-F5344CB8AC3E}">
        <p14:creationId xmlns:p14="http://schemas.microsoft.com/office/powerpoint/2010/main" val="8899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smtClean="0"/>
              <a:t>CARGA DE LA ENFERMEDAD</a:t>
            </a:r>
            <a:endParaRPr lang="es-MX" dirty="0"/>
          </a:p>
        </p:txBody>
      </p:sp>
    </p:spTree>
    <p:extLst>
      <p:ext uri="{BB962C8B-B14F-4D97-AF65-F5344CB8AC3E}">
        <p14:creationId xmlns:p14="http://schemas.microsoft.com/office/powerpoint/2010/main" val="1440048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Descripción general</a:t>
            </a:r>
            <a:endParaRPr lang="es-MX" sz="4800" dirty="0">
              <a:solidFill>
                <a:schemeClr val="tx1">
                  <a:lumMod val="50000"/>
                </a:schemeClr>
              </a:solidFill>
            </a:endParaRPr>
          </a:p>
        </p:txBody>
      </p:sp>
    </p:spTree>
    <p:extLst>
      <p:ext uri="{BB962C8B-B14F-4D97-AF65-F5344CB8AC3E}">
        <p14:creationId xmlns:p14="http://schemas.microsoft.com/office/powerpoint/2010/main" val="2666257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4" name="Rectangle 14"/>
          <p:cNvSpPr>
            <a:spLocks noGrp="1" noChangeArrowheads="1"/>
          </p:cNvSpPr>
          <p:nvPr>
            <p:ph type="title"/>
          </p:nvPr>
        </p:nvSpPr>
        <p:spPr>
          <a:xfrm>
            <a:off x="458120" y="355432"/>
            <a:ext cx="8434359" cy="1143000"/>
          </a:xfrm>
        </p:spPr>
        <p:txBody>
          <a:bodyPr vert="horz" lIns="91440" tIns="45720" rIns="91440" bIns="45720" rtlCol="0" anchor="ctr">
            <a:normAutofit/>
          </a:bodyPr>
          <a:lstStyle/>
          <a:p>
            <a:pPr>
              <a:lnSpc>
                <a:spcPct val="85000"/>
              </a:lnSpc>
            </a:pPr>
            <a:r>
              <a:rPr lang="es-MX" sz="3800" dirty="0" smtClean="0"/>
              <a:t>Consecuencias de que no se alivie el dolor</a:t>
            </a:r>
            <a:endParaRPr lang="es-MX" sz="3800" dirty="0"/>
          </a:p>
        </p:txBody>
      </p:sp>
      <p:sp>
        <p:nvSpPr>
          <p:cNvPr id="17" name="Freeform 16"/>
          <p:cNvSpPr/>
          <p:nvPr/>
        </p:nvSpPr>
        <p:spPr>
          <a:xfrm>
            <a:off x="3563888" y="1600200"/>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Dolor agudo</a:t>
            </a:r>
            <a:endParaRPr lang="es-MX" sz="2000" dirty="0">
              <a:solidFill>
                <a:prstClr val="white"/>
              </a:solidFill>
            </a:endParaRPr>
          </a:p>
        </p:txBody>
      </p:sp>
      <p:sp>
        <p:nvSpPr>
          <p:cNvPr id="18" name="Freeform 17"/>
          <p:cNvSpPr/>
          <p:nvPr/>
        </p:nvSpPr>
        <p:spPr>
          <a:xfrm>
            <a:off x="458121" y="2692757"/>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Deterioro de la función física</a:t>
            </a:r>
            <a:endParaRPr lang="es-MX" sz="2000" dirty="0">
              <a:solidFill>
                <a:prstClr val="white"/>
              </a:solidFill>
            </a:endParaRPr>
          </a:p>
        </p:txBody>
      </p:sp>
      <p:sp>
        <p:nvSpPr>
          <p:cNvPr id="19" name="Freeform 18"/>
          <p:cNvSpPr/>
          <p:nvPr/>
        </p:nvSpPr>
        <p:spPr>
          <a:xfrm>
            <a:off x="899593" y="3828182"/>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Movilidad reducida</a:t>
            </a:r>
            <a:endParaRPr lang="es-MX" sz="2000" dirty="0">
              <a:solidFill>
                <a:prstClr val="white"/>
              </a:solidFill>
            </a:endParaRPr>
          </a:p>
        </p:txBody>
      </p:sp>
      <p:sp>
        <p:nvSpPr>
          <p:cNvPr id="20" name="Freeform 19"/>
          <p:cNvSpPr/>
          <p:nvPr/>
        </p:nvSpPr>
        <p:spPr>
          <a:xfrm>
            <a:off x="899593" y="4692278"/>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Trastornos del sueño</a:t>
            </a:r>
            <a:endParaRPr lang="es-MX" sz="2000" dirty="0">
              <a:solidFill>
                <a:prstClr val="white"/>
              </a:solidFill>
            </a:endParaRPr>
          </a:p>
        </p:txBody>
      </p:sp>
      <p:sp>
        <p:nvSpPr>
          <p:cNvPr id="21" name="Freeform 20"/>
          <p:cNvSpPr/>
          <p:nvPr/>
        </p:nvSpPr>
        <p:spPr>
          <a:xfrm>
            <a:off x="899593" y="5555453"/>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Deterioro inmunitario</a:t>
            </a:r>
            <a:endParaRPr lang="es-MX" sz="2000" dirty="0">
              <a:solidFill>
                <a:prstClr val="white"/>
              </a:solidFill>
            </a:endParaRPr>
          </a:p>
        </p:txBody>
      </p:sp>
      <p:sp>
        <p:nvSpPr>
          <p:cNvPr id="22" name="Freeform 21"/>
          <p:cNvSpPr/>
          <p:nvPr/>
        </p:nvSpPr>
        <p:spPr>
          <a:xfrm>
            <a:off x="2524966" y="2692757"/>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Dependencia</a:t>
            </a:r>
            <a:endParaRPr lang="es-MX" sz="2000" dirty="0">
              <a:solidFill>
                <a:prstClr val="white"/>
              </a:solidFill>
            </a:endParaRPr>
          </a:p>
        </p:txBody>
      </p:sp>
      <p:sp>
        <p:nvSpPr>
          <p:cNvPr id="23" name="Freeform 22"/>
          <p:cNvSpPr/>
          <p:nvPr/>
        </p:nvSpPr>
        <p:spPr>
          <a:xfrm>
            <a:off x="3347864" y="3822824"/>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En los medicamentos</a:t>
            </a:r>
            <a:endParaRPr lang="es-MX" sz="2000" dirty="0">
              <a:solidFill>
                <a:prstClr val="white"/>
              </a:solidFill>
            </a:endParaRPr>
          </a:p>
        </p:txBody>
      </p:sp>
      <p:sp>
        <p:nvSpPr>
          <p:cNvPr id="24" name="Freeform 23"/>
          <p:cNvSpPr/>
          <p:nvPr/>
        </p:nvSpPr>
        <p:spPr>
          <a:xfrm>
            <a:off x="3347864" y="4758928"/>
            <a:ext cx="2027222" cy="1118344"/>
          </a:xfrm>
          <a:custGeom>
            <a:avLst/>
            <a:gdLst>
              <a:gd name="connsiteX0" fmla="*/ 0 w 2027222"/>
              <a:gd name="connsiteY0" fmla="*/ 0 h 1118344"/>
              <a:gd name="connsiteX1" fmla="*/ 2027222 w 2027222"/>
              <a:gd name="connsiteY1" fmla="*/ 0 h 1118344"/>
              <a:gd name="connsiteX2" fmla="*/ 2027222 w 2027222"/>
              <a:gd name="connsiteY2" fmla="*/ 1118344 h 1118344"/>
              <a:gd name="connsiteX3" fmla="*/ 0 w 2027222"/>
              <a:gd name="connsiteY3" fmla="*/ 1118344 h 1118344"/>
              <a:gd name="connsiteX4" fmla="*/ 0 w 2027222"/>
              <a:gd name="connsiteY4" fmla="*/ 0 h 111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1118344">
                <a:moveTo>
                  <a:pt x="0" y="0"/>
                </a:moveTo>
                <a:lnTo>
                  <a:pt x="2027222" y="0"/>
                </a:lnTo>
                <a:lnTo>
                  <a:pt x="2027222" y="1118344"/>
                </a:lnTo>
                <a:lnTo>
                  <a:pt x="0" y="1118344"/>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En los miembros de la familia/otros cuidadores</a:t>
            </a:r>
            <a:endParaRPr lang="es-MX" sz="2000" dirty="0">
              <a:solidFill>
                <a:prstClr val="white"/>
              </a:solidFill>
            </a:endParaRPr>
          </a:p>
        </p:txBody>
      </p:sp>
      <p:sp>
        <p:nvSpPr>
          <p:cNvPr id="25" name="Freeform 24"/>
          <p:cNvSpPr/>
          <p:nvPr/>
        </p:nvSpPr>
        <p:spPr>
          <a:xfrm>
            <a:off x="4591810" y="2692757"/>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1900" dirty="0" smtClean="0">
                <a:solidFill>
                  <a:prstClr val="white"/>
                </a:solidFill>
              </a:rPr>
              <a:t>Tiempo de recuperación prolongado</a:t>
            </a:r>
            <a:endParaRPr lang="es-MX" sz="1900" dirty="0">
              <a:solidFill>
                <a:prstClr val="white"/>
              </a:solidFill>
            </a:endParaRPr>
          </a:p>
        </p:txBody>
      </p:sp>
      <p:sp>
        <p:nvSpPr>
          <p:cNvPr id="26" name="Freeform 25"/>
          <p:cNvSpPr/>
          <p:nvPr/>
        </p:nvSpPr>
        <p:spPr>
          <a:xfrm>
            <a:off x="5796136" y="3899269"/>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Readmisiones al hospital</a:t>
            </a:r>
            <a:endParaRPr lang="es-MX" sz="2000" dirty="0">
              <a:solidFill>
                <a:prstClr val="white"/>
              </a:solidFill>
            </a:endParaRPr>
          </a:p>
        </p:txBody>
      </p:sp>
      <p:sp>
        <p:nvSpPr>
          <p:cNvPr id="27" name="Freeform 26"/>
          <p:cNvSpPr/>
          <p:nvPr/>
        </p:nvSpPr>
        <p:spPr>
          <a:xfrm>
            <a:off x="5796136" y="4835373"/>
            <a:ext cx="2027222" cy="753867"/>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prstClr val="white"/>
                </a:solidFill>
              </a:rPr>
              <a:t>Costos económicos</a:t>
            </a:r>
            <a:endParaRPr lang="es-MX" sz="2000" dirty="0">
              <a:solidFill>
                <a:prstClr val="white"/>
              </a:solidFill>
            </a:endParaRPr>
          </a:p>
        </p:txBody>
      </p:sp>
      <p:sp>
        <p:nvSpPr>
          <p:cNvPr id="28" name="Freeform 27"/>
          <p:cNvSpPr/>
          <p:nvPr/>
        </p:nvSpPr>
        <p:spPr>
          <a:xfrm>
            <a:off x="6658655" y="2691296"/>
            <a:ext cx="2027222" cy="953728"/>
          </a:xfrm>
          <a:custGeom>
            <a:avLst/>
            <a:gdLst>
              <a:gd name="connsiteX0" fmla="*/ 0 w 2027222"/>
              <a:gd name="connsiteY0" fmla="*/ 0 h 753867"/>
              <a:gd name="connsiteX1" fmla="*/ 2027222 w 2027222"/>
              <a:gd name="connsiteY1" fmla="*/ 0 h 753867"/>
              <a:gd name="connsiteX2" fmla="*/ 2027222 w 2027222"/>
              <a:gd name="connsiteY2" fmla="*/ 753867 h 753867"/>
              <a:gd name="connsiteX3" fmla="*/ 0 w 2027222"/>
              <a:gd name="connsiteY3" fmla="*/ 753867 h 753867"/>
              <a:gd name="connsiteX4" fmla="*/ 0 w 2027222"/>
              <a:gd name="connsiteY4" fmla="*/ 0 h 75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22" h="753867">
                <a:moveTo>
                  <a:pt x="0" y="0"/>
                </a:moveTo>
                <a:lnTo>
                  <a:pt x="2027222" y="0"/>
                </a:lnTo>
                <a:lnTo>
                  <a:pt x="2027222" y="753867"/>
                </a:lnTo>
                <a:lnTo>
                  <a:pt x="0" y="753867"/>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MX" sz="2000" dirty="0" smtClean="0">
                <a:solidFill>
                  <a:srgbClr val="002060"/>
                </a:solidFill>
              </a:rPr>
              <a:t>Mayor riesgo de desarrollar dolor crónico</a:t>
            </a:r>
            <a:endParaRPr lang="es-MX" sz="2000" dirty="0">
              <a:solidFill>
                <a:srgbClr val="002060"/>
              </a:solidFill>
            </a:endParaRPr>
          </a:p>
        </p:txBody>
      </p:sp>
      <p:cxnSp>
        <p:nvCxnSpPr>
          <p:cNvPr id="46149" name="Straight Connector 46148"/>
          <p:cNvCxnSpPr/>
          <p:nvPr/>
        </p:nvCxnSpPr>
        <p:spPr>
          <a:xfrm>
            <a:off x="1471732" y="2492896"/>
            <a:ext cx="620053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610946" y="23404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90800"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491880"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80112"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668344" y="2492896"/>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3568" y="3404025"/>
            <a:ext cx="0" cy="24732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131840" y="3459421"/>
            <a:ext cx="0" cy="185867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619754" y="3459421"/>
            <a:ext cx="0" cy="17450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83568" y="4199757"/>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99896" y="5074655"/>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83568" y="5877272"/>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131840" y="4210559"/>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131839" y="5318100"/>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591110" y="4281646"/>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619754" y="5204498"/>
            <a:ext cx="216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165" name="Rectangle 46164"/>
          <p:cNvSpPr/>
          <p:nvPr/>
        </p:nvSpPr>
        <p:spPr>
          <a:xfrm>
            <a:off x="112797" y="6473677"/>
            <a:ext cx="8227756" cy="400110"/>
          </a:xfrm>
          <a:prstGeom prst="rect">
            <a:avLst/>
          </a:prstGeom>
        </p:spPr>
        <p:txBody>
          <a:bodyPr wrap="square">
            <a:spAutoFit/>
          </a:bodyPr>
          <a:lstStyle/>
          <a:p>
            <a:r>
              <a:rPr lang="es-MX" sz="1000" dirty="0" smtClean="0">
                <a:solidFill>
                  <a:srgbClr val="002060"/>
                </a:solidFill>
              </a:rPr>
              <a:t>Institute of Medicine. </a:t>
            </a:r>
            <a:r>
              <a:rPr lang="es-MX" sz="1000" i="1" dirty="0" smtClean="0">
                <a:solidFill>
                  <a:srgbClr val="002060"/>
                </a:solidFill>
              </a:rPr>
              <a:t>Relieving Pain in America: A Blueprint for Transforming Prevention, Care, Education, and Research. </a:t>
            </a:r>
            <a:br>
              <a:rPr lang="es-MX" sz="1000" i="1" dirty="0" smtClean="0">
                <a:solidFill>
                  <a:srgbClr val="002060"/>
                </a:solidFill>
              </a:rPr>
            </a:br>
            <a:r>
              <a:rPr lang="es-MX" sz="1000" dirty="0" smtClean="0">
                <a:solidFill>
                  <a:srgbClr val="002060"/>
                </a:solidFill>
              </a:rPr>
              <a:t>The National Academies Press; Washington, DC: 2011.</a:t>
            </a:r>
            <a:endParaRPr lang="es-MX" sz="1000" dirty="0">
              <a:solidFill>
                <a:srgbClr val="002060"/>
              </a:solidFill>
            </a:endParaRPr>
          </a:p>
        </p:txBody>
      </p:sp>
    </p:spTree>
    <p:extLst>
      <p:ext uri="{BB962C8B-B14F-4D97-AF65-F5344CB8AC3E}">
        <p14:creationId xmlns:p14="http://schemas.microsoft.com/office/powerpoint/2010/main" val="391403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23" name="Rectangle 3"/>
          <p:cNvSpPr>
            <a:spLocks noGrp="1" noChangeArrowheads="1"/>
          </p:cNvSpPr>
          <p:nvPr>
            <p:ph type="title"/>
          </p:nvPr>
        </p:nvSpPr>
        <p:spPr>
          <a:xfrm>
            <a:off x="395536" y="274638"/>
            <a:ext cx="8394576" cy="1143000"/>
          </a:xfrm>
        </p:spPr>
        <p:txBody>
          <a:bodyPr>
            <a:noAutofit/>
          </a:bodyPr>
          <a:lstStyle/>
          <a:p>
            <a:pPr eaLnBrk="1" fontAlgn="auto" hangingPunct="1">
              <a:spcAft>
                <a:spcPts val="0"/>
              </a:spcAft>
              <a:defRPr/>
            </a:pPr>
            <a:r>
              <a:rPr lang="es-MX" altLang="en-US" sz="3700" dirty="0" smtClean="0"/>
              <a:t>¿El dolor es importante para los pacientes?</a:t>
            </a:r>
            <a:endParaRPr lang="es-MX" altLang="en-US" sz="3700" dirty="0"/>
          </a:p>
        </p:txBody>
      </p:sp>
      <p:sp>
        <p:nvSpPr>
          <p:cNvPr id="798724" name="Rectangle 4"/>
          <p:cNvSpPr>
            <a:spLocks noGrp="1" noChangeArrowheads="1"/>
          </p:cNvSpPr>
          <p:nvPr>
            <p:ph sz="quarter" idx="1"/>
          </p:nvPr>
        </p:nvSpPr>
        <p:spPr>
          <a:xfrm>
            <a:off x="467544" y="1976825"/>
            <a:ext cx="3384376" cy="3961422"/>
          </a:xfrm>
        </p:spPr>
        <p:txBody>
          <a:bodyPr wrap="square" lIns="82628" tIns="41315" rIns="82628" bIns="41315">
            <a:spAutoFit/>
          </a:bodyPr>
          <a:lstStyle/>
          <a:p>
            <a:pPr marL="177800" indent="-177800" eaLnBrk="1" hangingPunct="1">
              <a:spcBef>
                <a:spcPct val="0"/>
              </a:spcBef>
            </a:pPr>
            <a:r>
              <a:rPr lang="es-MX" altLang="en-US" dirty="0" smtClean="0">
                <a:solidFill>
                  <a:schemeClr val="tx2"/>
                </a:solidFill>
              </a:rPr>
              <a:t>59% de los pacientes consideraron el dolor como su miedo más significativo  acerca de la cirugía</a:t>
            </a:r>
          </a:p>
          <a:p>
            <a:pPr marL="177800" indent="-177800" eaLnBrk="1" hangingPunct="1">
              <a:spcBef>
                <a:spcPct val="0"/>
              </a:spcBef>
            </a:pPr>
            <a:r>
              <a:rPr lang="es-MX" dirty="0" smtClean="0">
                <a:solidFill>
                  <a:schemeClr val="tx2"/>
                </a:solidFill>
              </a:rPr>
              <a:t>8% tuvieron un retraso en su cirugía debido a esto</a:t>
            </a:r>
            <a:endParaRPr lang="es-MX" altLang="en-US" dirty="0" smtClean="0">
              <a:solidFill>
                <a:schemeClr val="tx2"/>
              </a:solidFill>
            </a:endParaRPr>
          </a:p>
        </p:txBody>
      </p:sp>
      <p:pic>
        <p:nvPicPr>
          <p:cNvPr id="7" name="Picture 2" descr="C:\Documents and Settings\ccaughey\Desktop\001-10701.jpg"/>
          <p:cNvPicPr>
            <a:picLocks noGrp="1" noChangeAspect="1" noChangeArrowheads="1"/>
          </p:cNvPicPr>
          <p:nvPr>
            <p:ph sz="quarter" idx="2"/>
          </p:nvPr>
        </p:nvPicPr>
        <p:blipFill>
          <a:blip r:embed="rId3" cstate="print"/>
          <a:srcRect/>
          <a:stretch>
            <a:fillRect/>
          </a:stretch>
        </p:blipFill>
        <p:spPr>
          <a:xfrm>
            <a:off x="3935441" y="2308139"/>
            <a:ext cx="4746567" cy="3133898"/>
          </a:xfrm>
          <a:effectLst>
            <a:glow rad="228600">
              <a:schemeClr val="accent5">
                <a:satMod val="175000"/>
                <a:alpha val="40000"/>
              </a:schemeClr>
            </a:glow>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7412" name="TextBox 4"/>
          <p:cNvSpPr txBox="1">
            <a:spLocks noChangeArrowheads="1"/>
          </p:cNvSpPr>
          <p:nvPr/>
        </p:nvSpPr>
        <p:spPr bwMode="auto">
          <a:xfrm>
            <a:off x="179512" y="6453336"/>
            <a:ext cx="8610600" cy="246221"/>
          </a:xfrm>
          <a:prstGeom prst="rect">
            <a:avLst/>
          </a:prstGeom>
          <a:noFill/>
          <a:ln w="9525">
            <a:noFill/>
            <a:miter lim="800000"/>
            <a:headEnd/>
            <a:tailEnd/>
          </a:ln>
        </p:spPr>
        <p:txBody>
          <a:bodyPr>
            <a:spAutoFit/>
          </a:bodyPr>
          <a:lstStyle/>
          <a:p>
            <a:r>
              <a:rPr lang="nb-NO" sz="1000" dirty="0">
                <a:solidFill>
                  <a:schemeClr val="tx2"/>
                </a:solidFill>
                <a:cs typeface="Calibri"/>
              </a:rPr>
              <a:t>Apfelbaum JL </a:t>
            </a:r>
            <a:r>
              <a:rPr lang="nb-NO" sz="1000" i="1" dirty="0">
                <a:solidFill>
                  <a:schemeClr val="tx2"/>
                </a:solidFill>
                <a:cs typeface="Calibri"/>
              </a:rPr>
              <a:t>et al. </a:t>
            </a:r>
            <a:r>
              <a:rPr lang="en-US" sz="1000" i="1" dirty="0">
                <a:solidFill>
                  <a:schemeClr val="tx2"/>
                </a:solidFill>
                <a:cs typeface="Calibri"/>
              </a:rPr>
              <a:t>Anesth </a:t>
            </a:r>
            <a:r>
              <a:rPr lang="en-US" sz="1000" i="1" dirty="0" smtClean="0">
                <a:solidFill>
                  <a:schemeClr val="tx2"/>
                </a:solidFill>
                <a:cs typeface="Calibri"/>
              </a:rPr>
              <a:t>Analg</a:t>
            </a:r>
            <a:r>
              <a:rPr lang="en-US" sz="1000" dirty="0" smtClean="0">
                <a:solidFill>
                  <a:schemeClr val="tx2"/>
                </a:solidFill>
                <a:cs typeface="Calibri"/>
              </a:rPr>
              <a:t> </a:t>
            </a:r>
            <a:r>
              <a:rPr lang="en-US" sz="1000" dirty="0">
                <a:solidFill>
                  <a:schemeClr val="tx2"/>
                </a:solidFill>
                <a:cs typeface="Calibri"/>
              </a:rPr>
              <a:t>2003; </a:t>
            </a:r>
            <a:r>
              <a:rPr lang="en-US" sz="1000" dirty="0" smtClean="0">
                <a:solidFill>
                  <a:schemeClr val="tx2"/>
                </a:solidFill>
                <a:cs typeface="Calibri"/>
              </a:rPr>
              <a:t>97(2):534-40; </a:t>
            </a:r>
            <a:r>
              <a:rPr lang="en-US" sz="1000" dirty="0">
                <a:solidFill>
                  <a:schemeClr val="tx2"/>
                </a:solidFill>
                <a:cs typeface="Calibri"/>
              </a:rPr>
              <a:t>Filos KS </a:t>
            </a:r>
            <a:r>
              <a:rPr lang="en-US" sz="1000" i="1" dirty="0">
                <a:solidFill>
                  <a:schemeClr val="tx2"/>
                </a:solidFill>
                <a:cs typeface="Calibri"/>
              </a:rPr>
              <a:t>et al</a:t>
            </a:r>
            <a:r>
              <a:rPr lang="en-US" sz="1000" i="1" dirty="0" smtClean="0">
                <a:solidFill>
                  <a:schemeClr val="tx2"/>
                </a:solidFill>
                <a:cs typeface="Calibri"/>
              </a:rPr>
              <a:t>. Eur </a:t>
            </a:r>
            <a:r>
              <a:rPr lang="en-US" sz="1000" i="1" dirty="0">
                <a:solidFill>
                  <a:schemeClr val="tx2"/>
                </a:solidFill>
                <a:cs typeface="Calibri"/>
              </a:rPr>
              <a:t>Surg </a:t>
            </a:r>
            <a:r>
              <a:rPr lang="en-US" sz="1000" i="1" dirty="0" smtClean="0">
                <a:solidFill>
                  <a:schemeClr val="tx2"/>
                </a:solidFill>
                <a:cs typeface="Calibri"/>
              </a:rPr>
              <a:t>Res</a:t>
            </a:r>
            <a:r>
              <a:rPr lang="en-US" sz="1000" dirty="0" smtClean="0">
                <a:solidFill>
                  <a:schemeClr val="tx2"/>
                </a:solidFill>
                <a:cs typeface="Calibri"/>
              </a:rPr>
              <a:t> </a:t>
            </a:r>
            <a:r>
              <a:rPr lang="en-US" sz="1000" dirty="0">
                <a:solidFill>
                  <a:schemeClr val="tx2"/>
                </a:solidFill>
                <a:cs typeface="Calibri"/>
              </a:rPr>
              <a:t>1999</a:t>
            </a:r>
            <a:r>
              <a:rPr lang="en-US" sz="1000" dirty="0" smtClean="0">
                <a:solidFill>
                  <a:schemeClr val="tx2"/>
                </a:solidFill>
                <a:cs typeface="Calibri"/>
              </a:rPr>
              <a:t>; 31(2):97-107; </a:t>
            </a:r>
            <a:r>
              <a:rPr lang="en-US" sz="1000" dirty="0" smtClean="0">
                <a:solidFill>
                  <a:schemeClr val="tx2"/>
                </a:solidFill>
                <a:latin typeface="Calibri"/>
                <a:cs typeface="Calibri"/>
              </a:rPr>
              <a:t>Polomano RC </a:t>
            </a:r>
            <a:r>
              <a:rPr lang="en-US" sz="1000" i="1" dirty="0" smtClean="0">
                <a:solidFill>
                  <a:schemeClr val="tx2"/>
                </a:solidFill>
                <a:latin typeface="Calibri"/>
                <a:cs typeface="Calibri"/>
              </a:rPr>
              <a:t>et </a:t>
            </a:r>
            <a:r>
              <a:rPr lang="en-US" sz="1000" i="1" dirty="0">
                <a:solidFill>
                  <a:schemeClr val="tx2"/>
                </a:solidFill>
                <a:latin typeface="Calibri"/>
                <a:cs typeface="Calibri"/>
              </a:rPr>
              <a:t>al. </a:t>
            </a:r>
            <a:r>
              <a:rPr lang="en-US" sz="1000" i="1" dirty="0" smtClean="0">
                <a:solidFill>
                  <a:schemeClr val="tx2"/>
                </a:solidFill>
                <a:latin typeface="Calibri"/>
                <a:cs typeface="Calibri"/>
              </a:rPr>
              <a:t>J Perianesth Nurs </a:t>
            </a:r>
            <a:r>
              <a:rPr lang="en-US" sz="1000" dirty="0">
                <a:solidFill>
                  <a:schemeClr val="tx2"/>
                </a:solidFill>
                <a:latin typeface="Calibri"/>
                <a:cs typeface="Calibri"/>
              </a:rPr>
              <a:t>2008; </a:t>
            </a:r>
            <a:r>
              <a:rPr lang="en-US" sz="1000" dirty="0" smtClean="0">
                <a:solidFill>
                  <a:schemeClr val="tx2"/>
                </a:solidFill>
                <a:latin typeface="Calibri"/>
                <a:cs typeface="Calibri"/>
              </a:rPr>
              <a:t>23(1 Suppl):S4-14.</a:t>
            </a:r>
            <a:endParaRPr lang="en-US" sz="1000" dirty="0">
              <a:solidFill>
                <a:schemeClr val="tx2"/>
              </a:solidFill>
              <a:latin typeface="Calibri"/>
              <a:cs typeface="Calibri"/>
            </a:endParaRPr>
          </a:p>
        </p:txBody>
      </p:sp>
    </p:spTree>
    <p:extLst>
      <p:ext uri="{BB962C8B-B14F-4D97-AF65-F5344CB8AC3E}">
        <p14:creationId xmlns:p14="http://schemas.microsoft.com/office/powerpoint/2010/main" val="913080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24">
                                            <p:txEl>
                                              <p:pRg st="0" end="0"/>
                                            </p:txEl>
                                          </p:spTgt>
                                        </p:tgtEl>
                                        <p:attrNameLst>
                                          <p:attrName>style.visibility</p:attrName>
                                        </p:attrNameLst>
                                      </p:cBhvr>
                                      <p:to>
                                        <p:strVal val="visible"/>
                                      </p:to>
                                    </p:set>
                                    <p:animEffect transition="in" filter="checkerboard(across)">
                                      <p:cBhvr>
                                        <p:cTn id="7" dur="500"/>
                                        <p:tgtEl>
                                          <p:spTgt spid="798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24">
                                            <p:txEl>
                                              <p:pRg st="1" end="1"/>
                                            </p:txEl>
                                          </p:spTgt>
                                        </p:tgtEl>
                                        <p:attrNameLst>
                                          <p:attrName>style.visibility</p:attrName>
                                        </p:attrNameLst>
                                      </p:cBhvr>
                                      <p:to>
                                        <p:strVal val="visible"/>
                                      </p:to>
                                    </p:set>
                                    <p:animEffect transition="in" filter="checkerboard(across)">
                                      <p:cBhvr>
                                        <p:cTn id="12" dur="500"/>
                                        <p:tgtEl>
                                          <p:spTgt spid="7987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Carga física</a:t>
            </a:r>
            <a:endParaRPr lang="es-MX" sz="4800" dirty="0">
              <a:solidFill>
                <a:schemeClr val="tx1">
                  <a:lumMod val="50000"/>
                </a:schemeClr>
              </a:solidFill>
            </a:endParaRPr>
          </a:p>
        </p:txBody>
      </p:sp>
    </p:spTree>
    <p:extLst>
      <p:ext uri="{BB962C8B-B14F-4D97-AF65-F5344CB8AC3E}">
        <p14:creationId xmlns:p14="http://schemas.microsoft.com/office/powerpoint/2010/main" val="258327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8"/>
          <p:cNvSpPr>
            <a:spLocks noGrp="1" noChangeArrowheads="1"/>
          </p:cNvSpPr>
          <p:nvPr>
            <p:ph type="title"/>
          </p:nvPr>
        </p:nvSpPr>
        <p:spPr>
          <a:xfrm>
            <a:off x="457200" y="298242"/>
            <a:ext cx="8229600" cy="1143000"/>
          </a:xfrm>
        </p:spPr>
        <p:txBody>
          <a:bodyPr>
            <a:normAutofit fontScale="90000"/>
          </a:bodyPr>
          <a:lstStyle/>
          <a:p>
            <a:r>
              <a:rPr lang="es-MX" dirty="0" smtClean="0">
                <a:latin typeface="+mn-lt"/>
              </a:rPr>
              <a:t>Impacto del dolor agudo sobre las actividades diarias</a:t>
            </a:r>
          </a:p>
        </p:txBody>
      </p:sp>
      <p:sp>
        <p:nvSpPr>
          <p:cNvPr id="55301" name="Text Box 49"/>
          <p:cNvSpPr txBox="1">
            <a:spLocks noChangeArrowheads="1"/>
          </p:cNvSpPr>
          <p:nvPr/>
        </p:nvSpPr>
        <p:spPr bwMode="auto">
          <a:xfrm>
            <a:off x="204746" y="6486446"/>
            <a:ext cx="8240018" cy="338554"/>
          </a:xfrm>
          <a:prstGeom prst="rect">
            <a:avLst/>
          </a:prstGeom>
          <a:noFill/>
          <a:ln w="9525">
            <a:noFill/>
            <a:miter lim="800000"/>
            <a:headEnd/>
            <a:tailEnd/>
          </a:ln>
        </p:spPr>
        <p:txBody>
          <a:bodyPr wrap="square" lIns="0" tIns="0" rIns="0" bIns="0" anchor="b">
            <a:spAutoFit/>
          </a:bodyPr>
          <a:lstStyle/>
          <a:p>
            <a:r>
              <a:rPr lang="es-MX" sz="1200" b="1" dirty="0" smtClean="0">
                <a:solidFill>
                  <a:srgbClr val="002060"/>
                </a:solidFill>
              </a:rPr>
              <a:t>*Los pacientes que respondieron “Algunas  veces”, “Con frecuencia” o “Siempre</a:t>
            </a:r>
            <a:r>
              <a:rPr lang="en-US" sz="1200" b="1" dirty="0" smtClean="0">
                <a:solidFill>
                  <a:srgbClr val="002060"/>
                </a:solidFill>
              </a:rPr>
              <a:t>”</a:t>
            </a:r>
            <a:endParaRPr lang="en-US" sz="1200" b="1" dirty="0">
              <a:solidFill>
                <a:srgbClr val="002060"/>
              </a:solidFill>
            </a:endParaRPr>
          </a:p>
          <a:p>
            <a:r>
              <a:rPr lang="en-US" sz="1000" dirty="0" smtClean="0">
                <a:solidFill>
                  <a:srgbClr val="002060"/>
                </a:solidFill>
              </a:rPr>
              <a:t>Adaptado de: </a:t>
            </a:r>
            <a:r>
              <a:rPr lang="en-US" sz="1000" dirty="0">
                <a:solidFill>
                  <a:srgbClr val="002060"/>
                </a:solidFill>
              </a:rPr>
              <a:t>McCarberg BH </a:t>
            </a:r>
            <a:r>
              <a:rPr lang="en-US" sz="1000" i="1" dirty="0">
                <a:solidFill>
                  <a:srgbClr val="002060"/>
                </a:solidFill>
              </a:rPr>
              <a:t>et al. Am J Ther</a:t>
            </a:r>
            <a:r>
              <a:rPr lang="en-US" sz="1000" dirty="0">
                <a:solidFill>
                  <a:srgbClr val="002060"/>
                </a:solidFill>
              </a:rPr>
              <a:t>. 2008</a:t>
            </a:r>
            <a:r>
              <a:rPr lang="en-US" sz="1000" dirty="0" smtClean="0">
                <a:solidFill>
                  <a:srgbClr val="002060"/>
                </a:solidFill>
              </a:rPr>
              <a:t>; 15(4</a:t>
            </a:r>
            <a:r>
              <a:rPr lang="en-US" sz="1000" dirty="0">
                <a:solidFill>
                  <a:srgbClr val="002060"/>
                </a:solidFill>
              </a:rPr>
              <a:t>):</a:t>
            </a:r>
            <a:r>
              <a:rPr lang="en-US" sz="1000" dirty="0" smtClean="0">
                <a:solidFill>
                  <a:srgbClr val="002060"/>
                </a:solidFill>
              </a:rPr>
              <a:t>312-20</a:t>
            </a:r>
            <a:r>
              <a:rPr lang="en-US" sz="1000" dirty="0">
                <a:solidFill>
                  <a:srgbClr val="002060"/>
                </a:solidFill>
              </a:rPr>
              <a:t>.</a:t>
            </a:r>
          </a:p>
        </p:txBody>
      </p:sp>
      <p:graphicFrame>
        <p:nvGraphicFramePr>
          <p:cNvPr id="13" name="Chart 12"/>
          <p:cNvGraphicFramePr>
            <a:graphicFrameLocks/>
          </p:cNvGraphicFramePr>
          <p:nvPr>
            <p:extLst>
              <p:ext uri="{D42A27DB-BD31-4B8C-83A1-F6EECF244321}">
                <p14:modId xmlns:p14="http://schemas.microsoft.com/office/powerpoint/2010/main" val="4162220288"/>
              </p:ext>
            </p:extLst>
          </p:nvPr>
        </p:nvGraphicFramePr>
        <p:xfrm>
          <a:off x="539552" y="1662782"/>
          <a:ext cx="8280920" cy="4546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068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9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8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19366</TotalTime>
  <Words>2141</Words>
  <Application>Microsoft Office PowerPoint</Application>
  <PresentationFormat>On-screen Show (4:3)</PresentationFormat>
  <Paragraphs>246</Paragraphs>
  <Slides>19</Slides>
  <Notes>19</Notes>
  <HiddenSlides>0</HiddenSlides>
  <MMClips>0</MMClips>
  <ScaleCrop>false</ScaleCrop>
  <HeadingPairs>
    <vt:vector size="4" baseType="variant">
      <vt:variant>
        <vt:lpstr>Theme</vt:lpstr>
      </vt:variant>
      <vt:variant>
        <vt:i4>10</vt:i4>
      </vt:variant>
      <vt:variant>
        <vt:lpstr>Slide Titles</vt:lpstr>
      </vt:variant>
      <vt:variant>
        <vt:i4>19</vt:i4>
      </vt:variant>
    </vt:vector>
  </HeadingPairs>
  <TitlesOfParts>
    <vt:vector size="29" baseType="lpstr">
      <vt:lpstr>Office Theme</vt:lpstr>
      <vt:lpstr>18_Office Theme</vt:lpstr>
      <vt:lpstr>19_Office Theme</vt:lpstr>
      <vt:lpstr>20_Office Theme</vt:lpstr>
      <vt:lpstr>21_Office Theme</vt:lpstr>
      <vt:lpstr>22_Office Theme</vt:lpstr>
      <vt:lpstr>1_Custom Design</vt:lpstr>
      <vt:lpstr>58_Office Theme</vt:lpstr>
      <vt:lpstr>3_Custom Design</vt:lpstr>
      <vt:lpstr>Custom Design</vt:lpstr>
      <vt:lpstr>PowerPoint Presentation</vt:lpstr>
      <vt:lpstr>Comité de desarrollo</vt:lpstr>
      <vt:lpstr>Objetivos de aprendizaje</vt:lpstr>
      <vt:lpstr>CARGA DE LA ENFERMEDAD</vt:lpstr>
      <vt:lpstr>PowerPoint Presentation</vt:lpstr>
      <vt:lpstr>Consecuencias de que no se alivie el dolor</vt:lpstr>
      <vt:lpstr>¿El dolor es importante para los pacientes?</vt:lpstr>
      <vt:lpstr>PowerPoint Presentation</vt:lpstr>
      <vt:lpstr>Impacto del dolor agudo sobre las actividades diarias</vt:lpstr>
      <vt:lpstr>Dolor musculoesquelético frecuentemente asociado con discapacidad</vt:lpstr>
      <vt:lpstr>Dolor postquirúrgico que interfiere con la función diaria</vt:lpstr>
      <vt:lpstr>PowerPoint Presentation</vt:lpstr>
      <vt:lpstr>Dolor: Razón más común para regresar al hospital después de la cirugía</vt:lpstr>
      <vt:lpstr>PowerPoint Presentation</vt:lpstr>
      <vt:lpstr>La mayor intensidad del dolor agudo puede estar asociada con síntomas del trastorno de estrés postraumático</vt:lpstr>
      <vt:lpstr>Dolor postoperatorio y otras comorbilidades de dolor</vt:lpstr>
      <vt:lpstr>Dolor postoperatorio y sueño y comorbilidades de salud mental</vt:lpstr>
      <vt:lpstr>PowerPoint Presentation</vt:lpstr>
      <vt:lpstr>Carga de la enfermedad de dolor agudo: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Acute_FullContent_Oc19 (1)</dc:title>
  <dc:creator>LANSA TRADUCCIONES</dc:creator>
  <dc:description>Rev. A.Cristóbal</dc:description>
  <cp:lastModifiedBy>Cigeroglu, Osman</cp:lastModifiedBy>
  <cp:revision>1033</cp:revision>
  <dcterms:created xsi:type="dcterms:W3CDTF">2013-05-13T15:57:48Z</dcterms:created>
  <dcterms:modified xsi:type="dcterms:W3CDTF">2015-07-06T16:51:33Z</dcterms:modified>
</cp:coreProperties>
</file>