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7" r:id="rId3"/>
    <p:sldMasterId id="2147483699" r:id="rId4"/>
    <p:sldMasterId id="2147484360" r:id="rId5"/>
    <p:sldMasterId id="2147484372" r:id="rId6"/>
    <p:sldMasterId id="2147484606" r:id="rId7"/>
    <p:sldMasterId id="2147484618" r:id="rId8"/>
  </p:sldMasterIdLst>
  <p:notesMasterIdLst>
    <p:notesMasterId r:id="rId58"/>
  </p:notesMasterIdLst>
  <p:sldIdLst>
    <p:sldId id="256" r:id="rId9"/>
    <p:sldId id="1008" r:id="rId10"/>
    <p:sldId id="1009" r:id="rId11"/>
    <p:sldId id="670" r:id="rId12"/>
    <p:sldId id="725" r:id="rId13"/>
    <p:sldId id="671" r:id="rId14"/>
    <p:sldId id="672" r:id="rId15"/>
    <p:sldId id="673" r:id="rId16"/>
    <p:sldId id="674" r:id="rId17"/>
    <p:sldId id="675" r:id="rId18"/>
    <p:sldId id="726" r:id="rId19"/>
    <p:sldId id="676" r:id="rId20"/>
    <p:sldId id="727" r:id="rId21"/>
    <p:sldId id="677" r:id="rId22"/>
    <p:sldId id="678" r:id="rId23"/>
    <p:sldId id="679" r:id="rId24"/>
    <p:sldId id="680" r:id="rId25"/>
    <p:sldId id="681" r:id="rId26"/>
    <p:sldId id="682" r:id="rId27"/>
    <p:sldId id="683" r:id="rId28"/>
    <p:sldId id="887" r:id="rId29"/>
    <p:sldId id="684" r:id="rId30"/>
    <p:sldId id="685" r:id="rId31"/>
    <p:sldId id="728" r:id="rId32"/>
    <p:sldId id="686" r:id="rId33"/>
    <p:sldId id="891" r:id="rId34"/>
    <p:sldId id="687" r:id="rId35"/>
    <p:sldId id="688" r:id="rId36"/>
    <p:sldId id="689" r:id="rId37"/>
    <p:sldId id="690" r:id="rId38"/>
    <p:sldId id="691" r:id="rId39"/>
    <p:sldId id="692" r:id="rId40"/>
    <p:sldId id="730" r:id="rId41"/>
    <p:sldId id="899" r:id="rId42"/>
    <p:sldId id="900" r:id="rId43"/>
    <p:sldId id="901" r:id="rId44"/>
    <p:sldId id="902" r:id="rId45"/>
    <p:sldId id="903" r:id="rId46"/>
    <p:sldId id="904" r:id="rId47"/>
    <p:sldId id="905" r:id="rId48"/>
    <p:sldId id="906" r:id="rId49"/>
    <p:sldId id="907" r:id="rId50"/>
    <p:sldId id="908" r:id="rId51"/>
    <p:sldId id="909" r:id="rId52"/>
    <p:sldId id="910" r:id="rId53"/>
    <p:sldId id="911" r:id="rId54"/>
    <p:sldId id="912" r:id="rId55"/>
    <p:sldId id="913" r:id="rId56"/>
    <p:sldId id="9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27" clrIdx="0"/>
  <p:cmAuthor id="1" name="Hwee" initials="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809" autoAdjust="0"/>
    <p:restoredTop sz="65897"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558"/>
    </p:cViewPr>
  </p:sorterViewPr>
  <p:notesViewPr>
    <p:cSldViewPr>
      <p:cViewPr>
        <p:scale>
          <a:sx n="125" d="100"/>
          <a:sy n="125" d="100"/>
        </p:scale>
        <p:origin x="-12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0CC17DA-21B4-4E78-AD9B-626CF448CD6A}" type="slidenum">
              <a:rPr lang="en-CA" smtClean="0"/>
              <a:pPr/>
              <a:t>1</a:t>
            </a:fld>
            <a:endParaRPr lang="en-CA" dirty="0"/>
          </a:p>
        </p:txBody>
      </p:sp>
      <p:sp>
        <p:nvSpPr>
          <p:cNvPr id="5" name="4 Marcador de notas"/>
          <p:cNvSpPr>
            <a:spLocks noGrp="1"/>
          </p:cNvSpPr>
          <p:nvPr>
            <p:ph type="body" sz="quarter" idx="11"/>
          </p:nvPr>
        </p:nvSpPr>
        <p:spPr/>
        <p:txBody>
          <a:bodyPr/>
          <a:lstStyle/>
          <a:p>
            <a:endParaRPr lang="es-MX" dirty="0"/>
          </a:p>
        </p:txBody>
      </p:sp>
    </p:spTree>
    <p:extLst>
      <p:ext uri="{BB962C8B-B14F-4D97-AF65-F5344CB8AC3E}">
        <p14:creationId xmlns:p14="http://schemas.microsoft.com/office/powerpoint/2010/main" val="160441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a:t>
            </a:r>
            <a:endParaRPr lang="es-MX" noProof="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10</a:t>
            </a:fld>
            <a:endParaRPr lang="en-CA" dirty="0"/>
          </a:p>
        </p:txBody>
      </p:sp>
    </p:spTree>
    <p:extLst>
      <p:ext uri="{BB962C8B-B14F-4D97-AF65-F5344CB8AC3E}">
        <p14:creationId xmlns:p14="http://schemas.microsoft.com/office/powerpoint/2010/main" val="183090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 pregunta mostrada en la diapositiva para estimular el debate.</a:t>
            </a:r>
            <a:endParaRPr lang="es-MX" noProof="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11</a:t>
            </a:fld>
            <a:endParaRPr lang="en-CA" dirty="0"/>
          </a:p>
        </p:txBody>
      </p:sp>
    </p:spTree>
    <p:extLst>
      <p:ext uri="{BB962C8B-B14F-4D97-AF65-F5344CB8AC3E}">
        <p14:creationId xmlns:p14="http://schemas.microsoft.com/office/powerpoint/2010/main" val="189200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smtClean="0">
                <a:solidFill>
                  <a:schemeClr val="tx1"/>
                </a:solidFill>
                <a:latin typeface="+mn-lt"/>
                <a:ea typeface="+mn-ea"/>
                <a:cs typeface="+mn-cs"/>
              </a:rPr>
              <a:t>Notas del Ponente:</a:t>
            </a:r>
          </a:p>
          <a:p>
            <a:r>
              <a:rPr lang="en-CA" sz="1200" b="0" i="0" u="none" strike="noStrike" kern="1200" baseline="0" dirty="0" smtClean="0">
                <a:solidFill>
                  <a:schemeClr val="tx1"/>
                </a:solidFill>
                <a:latin typeface="+mn-lt"/>
                <a:ea typeface="+mn-ea"/>
                <a:cs typeface="+mn-cs"/>
              </a:rPr>
              <a:t>Presente el estudio del caso a los participantes. </a:t>
            </a:r>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12</a:t>
            </a:fld>
            <a:endParaRPr lang="en-CA" dirty="0"/>
          </a:p>
        </p:txBody>
      </p:sp>
    </p:spTree>
    <p:extLst>
      <p:ext uri="{BB962C8B-B14F-4D97-AF65-F5344CB8AC3E}">
        <p14:creationId xmlns:p14="http://schemas.microsoft.com/office/powerpoint/2010/main" val="360302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368160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14</a:t>
            </a:fld>
            <a:endParaRPr lang="en-CA" dirty="0"/>
          </a:p>
        </p:txBody>
      </p:sp>
    </p:spTree>
    <p:extLst>
      <p:ext uri="{BB962C8B-B14F-4D97-AF65-F5344CB8AC3E}">
        <p14:creationId xmlns:p14="http://schemas.microsoft.com/office/powerpoint/2010/main" val="2108839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 pregunta mostrada en la diapositiva para estimular el debate.</a:t>
            </a:r>
            <a:endParaRPr lang="es-MX" noProof="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15</a:t>
            </a:fld>
            <a:endParaRPr lang="en-CA" dirty="0"/>
          </a:p>
        </p:txBody>
      </p:sp>
    </p:spTree>
    <p:extLst>
      <p:ext uri="{BB962C8B-B14F-4D97-AF65-F5344CB8AC3E}">
        <p14:creationId xmlns:p14="http://schemas.microsoft.com/office/powerpoint/2010/main" val="1521442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 </a:t>
            </a:r>
            <a:endParaRPr lang="es-MX" noProof="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16</a:t>
            </a:fld>
            <a:endParaRPr lang="en-CA" dirty="0"/>
          </a:p>
        </p:txBody>
      </p:sp>
    </p:spTree>
    <p:extLst>
      <p:ext uri="{BB962C8B-B14F-4D97-AF65-F5344CB8AC3E}">
        <p14:creationId xmlns:p14="http://schemas.microsoft.com/office/powerpoint/2010/main" val="3640761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 pregunta mostrada en la diapositiva para estimular el debate. </a:t>
            </a:r>
          </a:p>
        </p:txBody>
      </p:sp>
      <p:sp>
        <p:nvSpPr>
          <p:cNvPr id="4" name="Slide Number Placeholder 3"/>
          <p:cNvSpPr>
            <a:spLocks noGrp="1"/>
          </p:cNvSpPr>
          <p:nvPr>
            <p:ph type="sldNum" sz="quarter" idx="10"/>
          </p:nvPr>
        </p:nvSpPr>
        <p:spPr/>
        <p:txBody>
          <a:bodyPr/>
          <a:lstStyle/>
          <a:p>
            <a:fld id="{30CC17DA-21B4-4E78-AD9B-626CF448CD6A}" type="slidenum">
              <a:rPr lang="en-CA" smtClean="0"/>
              <a:pPr/>
              <a:t>17</a:t>
            </a:fld>
            <a:endParaRPr lang="en-CA" dirty="0"/>
          </a:p>
        </p:txBody>
      </p:sp>
    </p:spTree>
    <p:extLst>
      <p:ext uri="{BB962C8B-B14F-4D97-AF65-F5344CB8AC3E}">
        <p14:creationId xmlns:p14="http://schemas.microsoft.com/office/powerpoint/2010/main" val="152144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18</a:t>
            </a:fld>
            <a:endParaRPr lang="en-CA" dirty="0"/>
          </a:p>
        </p:txBody>
      </p:sp>
    </p:spTree>
    <p:extLst>
      <p:ext uri="{BB962C8B-B14F-4D97-AF65-F5344CB8AC3E}">
        <p14:creationId xmlns:p14="http://schemas.microsoft.com/office/powerpoint/2010/main" val="3086190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23520" cy="4477072"/>
          </a:xfrm>
        </p:spPr>
        <p:txBody>
          <a:bodyPr/>
          <a:lstStyle/>
          <a:p>
            <a:pPr marL="0" marR="0" indent="0" algn="l" defTabSz="914400" rtl="0" eaLnBrk="1" fontAlgn="auto" latinLnBrk="0" hangingPunct="1">
              <a:spcAft>
                <a:spcPts val="600"/>
              </a:spcAft>
              <a:buClrTx/>
              <a:buSzTx/>
              <a:buFontTx/>
              <a:buNone/>
              <a:tabLst/>
              <a:defRPr/>
            </a:pPr>
            <a:r>
              <a:rPr lang="es-MX" sz="750" b="1" i="0" u="none" strike="noStrike" kern="1200" baseline="0" noProof="0" dirty="0" smtClean="0">
                <a:solidFill>
                  <a:schemeClr val="tx1"/>
                </a:solidFill>
              </a:rPr>
              <a:t>Notas del Ponente</a:t>
            </a:r>
          </a:p>
          <a:p>
            <a:pPr>
              <a:spcAft>
                <a:spcPts val="600"/>
              </a:spcAft>
            </a:pPr>
            <a:r>
              <a:rPr lang="es-MX" sz="750" b="0" i="0" u="none" strike="noStrike" kern="1200" baseline="0" noProof="0" dirty="0" smtClean="0">
                <a:solidFill>
                  <a:schemeClr val="tx1"/>
                </a:solidFill>
              </a:rPr>
              <a:t>Presente el estudio del caso a los participantes.</a:t>
            </a:r>
          </a:p>
          <a:p>
            <a:pPr>
              <a:spcAft>
                <a:spcPts val="600"/>
              </a:spcAft>
            </a:pPr>
            <a:r>
              <a:rPr lang="es-MX" sz="750" b="0" i="0" u="none" strike="noStrike" kern="1200" baseline="0" noProof="0" dirty="0" smtClean="0">
                <a:solidFill>
                  <a:schemeClr val="tx1"/>
                </a:solidFill>
              </a:rPr>
              <a:t>La información sobre las pruebas mencionadas en la diapositiva se puede encontrar a continuación:</a:t>
            </a:r>
          </a:p>
          <a:p>
            <a:pPr marL="85725" marR="0" indent="-85725" algn="l" defTabSz="914400" rtl="0" eaLnBrk="1" fontAlgn="auto" latinLnBrk="0" hangingPunct="1">
              <a:spcAft>
                <a:spcPts val="600"/>
              </a:spcAft>
              <a:buClrTx/>
              <a:buSzTx/>
              <a:buFont typeface="Arial" panose="020B0604020202020204" pitchFamily="34" charset="0"/>
              <a:buChar char="•"/>
              <a:tabLst/>
              <a:defRPr/>
            </a:pPr>
            <a:r>
              <a:rPr lang="es-MX" sz="750" b="1" noProof="0" dirty="0" smtClean="0"/>
              <a:t>Prueba</a:t>
            </a:r>
            <a:r>
              <a:rPr lang="es-MX" sz="750" b="1" baseline="0" noProof="0" dirty="0" smtClean="0"/>
              <a:t> de </a:t>
            </a:r>
            <a:r>
              <a:rPr lang="es-MX" sz="750" b="1" noProof="0" dirty="0" smtClean="0"/>
              <a:t>McMurray:</a:t>
            </a:r>
            <a:r>
              <a:rPr lang="es-MX" sz="750" b="1" baseline="0" noProof="0" dirty="0" smtClean="0"/>
              <a:t> </a:t>
            </a:r>
            <a:r>
              <a:rPr lang="es-MX" sz="750" noProof="0" dirty="0" smtClean="0"/>
              <a:t>Flexionar la cadera</a:t>
            </a:r>
            <a:r>
              <a:rPr lang="es-MX" sz="750" baseline="0" noProof="0" dirty="0" smtClean="0"/>
              <a:t> y la rodilla al máximo. Aplicar una</a:t>
            </a:r>
            <a:r>
              <a:rPr lang="es-MX" sz="750" noProof="0" dirty="0" smtClean="0"/>
              <a:t> </a:t>
            </a:r>
            <a:r>
              <a:rPr lang="es-MX" sz="750" baseline="0" noProof="0" dirty="0" smtClean="0"/>
              <a:t>fuerza en valgo (abducción) a la rodilla mientras se rota externamente el pie y se extiende pasivamente la rodilla. Un chasquido audible o palpable durante la extensión sugiere un desgarre del menisco medial. Para el menisco medial, aplicar tensión en varo (aducción) durante la rotación interna del pie y extensión pasiva de la rodilla. </a:t>
            </a:r>
          </a:p>
          <a:p>
            <a:pPr marL="85725" marR="0" indent="-85725" algn="l" defTabSz="914400" rtl="0" eaLnBrk="1" fontAlgn="auto" latinLnBrk="0" hangingPunct="1">
              <a:spcAft>
                <a:spcPts val="600"/>
              </a:spcAft>
              <a:buClrTx/>
              <a:buSzTx/>
              <a:buFont typeface="Arial" panose="020B0604020202020204" pitchFamily="34" charset="0"/>
              <a:buChar char="•"/>
              <a:tabLst/>
              <a:defRPr/>
            </a:pPr>
            <a:r>
              <a:rPr lang="es-MX" sz="750" b="1" noProof="0" dirty="0" smtClean="0"/>
              <a:t>Thessaly: </a:t>
            </a:r>
            <a:r>
              <a:rPr lang="es-MX" sz="750" b="0" noProof="0" dirty="0" smtClean="0"/>
              <a:t>El</a:t>
            </a:r>
            <a:r>
              <a:rPr lang="es-MX" sz="750" b="0" baseline="0" noProof="0" dirty="0" smtClean="0"/>
              <a:t> examinador apoya al paciente sosteniendo sus manos extendidas mientras el paciente se pone de pie desprevenido en el piso. Luego el paciente rota su rodilla y el cuerpo, internamente y externamente, tres veces, manteniendo la rodilla en ligera flexión (5°). Luego se realiza el mismo procedimiento con la rodilla flexionada a 20°. Los pacientes con sospecha de desgarro de menisco experimentan malestar medial o lateral de la línea de la articulación y pueden tener la sensación de bloqueo o captura. La prueba debe ser realizada siempre en la rodilla normal para que el paciente pueda ser entrenado, especialmente con respecto a como mantener la rodilla a 5°  y luego a 20° de flexión y como reconocer, por comparación, un resultado posiblemente positivo en la rodilla sintomática. </a:t>
            </a:r>
          </a:p>
          <a:p>
            <a:pPr marL="85725" marR="0" indent="-85725" algn="l" defTabSz="914400" rtl="0" eaLnBrk="1" fontAlgn="auto" latinLnBrk="0" hangingPunct="1">
              <a:spcAft>
                <a:spcPts val="600"/>
              </a:spcAft>
              <a:buClrTx/>
              <a:buSzTx/>
              <a:buFont typeface="Arial" panose="020B0604020202020204" pitchFamily="34" charset="0"/>
              <a:buChar char="•"/>
              <a:tabLst/>
              <a:defRPr/>
            </a:pPr>
            <a:r>
              <a:rPr lang="es-MX" sz="750" b="1" noProof="0" dirty="0" smtClean="0"/>
              <a:t>Desplazamiento</a:t>
            </a:r>
            <a:r>
              <a:rPr lang="es-MX" sz="750" b="1" baseline="0" noProof="0" dirty="0" smtClean="0"/>
              <a:t> anterior</a:t>
            </a:r>
            <a:r>
              <a:rPr lang="es-MX" sz="750" b="1" noProof="0" dirty="0" smtClean="0"/>
              <a:t>:</a:t>
            </a:r>
            <a:r>
              <a:rPr lang="es-MX" sz="750" noProof="0" dirty="0" smtClean="0"/>
              <a:t> Colocar al paciente en posición supina, flexionar la cadera a 45° y la rodilla a 90°. Sentarse en el dorso del pie, colocar sus manos alrededor de las corvas (asegurándose</a:t>
            </a:r>
            <a:r>
              <a:rPr lang="es-MX" sz="750" baseline="0" noProof="0" dirty="0" smtClean="0"/>
              <a:t> que los músculos estén relajados), luego jale y empuje la parte proximal de la pierna, examinando el movimiento de la tibia en el fémur. Haga estas maniobras en tres posiciones de la rotación tibial: neutral, 30° externamente rotada y 30° internamente rotada. Un resultado normal no es más de 6 mm a 8 mm de laxitud. </a:t>
            </a:r>
          </a:p>
          <a:p>
            <a:pPr marL="85725" marR="0" indent="-85725" algn="l" defTabSz="914400" rtl="0" eaLnBrk="1" fontAlgn="auto" latinLnBrk="0" hangingPunct="1">
              <a:spcAft>
                <a:spcPts val="600"/>
              </a:spcAft>
              <a:buClrTx/>
              <a:buSzTx/>
              <a:buFont typeface="Arial" panose="020B0604020202020204" pitchFamily="34" charset="0"/>
              <a:buChar char="•"/>
              <a:tabLst/>
              <a:defRPr/>
            </a:pPr>
            <a:r>
              <a:rPr lang="es-MX" sz="750" b="1" baseline="0" noProof="0" dirty="0" smtClean="0"/>
              <a:t>Prueba Lachman: </a:t>
            </a:r>
            <a:r>
              <a:rPr lang="es-MX" sz="750" b="0" baseline="0" noProof="0" dirty="0" smtClean="0"/>
              <a:t>Colocar al paciente en posición supina en la mesa de evaluación, la pierna del lado del examinador, ligeramente rotada hacia afuera y flexionada (20-30°). Estabilizar el fémur con una mano y aplicar presión en la parte de atrás de la rodilla con la otra mano, con el dedo de la mano ejerciendo presión colocándolo en la línea de la articulación. Un resultado positivo de la prueba es el movimiento de la rodilla con un punto de evaluación suave o blando. </a:t>
            </a:r>
            <a:endParaRPr lang="es-MX" sz="750" dirty="0" smtClean="0"/>
          </a:p>
          <a:p>
            <a:pPr marL="85725" marR="0" indent="-85725" algn="l" defTabSz="914400" rtl="0" eaLnBrk="1" fontAlgn="auto" latinLnBrk="0" hangingPunct="1">
              <a:spcAft>
                <a:spcPts val="600"/>
              </a:spcAft>
              <a:buClrTx/>
              <a:buSzTx/>
              <a:buFont typeface="Arial" panose="020B0604020202020204" pitchFamily="34" charset="0"/>
              <a:buChar char="•"/>
              <a:tabLst/>
              <a:defRPr/>
            </a:pPr>
            <a:r>
              <a:rPr lang="es-MX" sz="750" b="1" dirty="0" smtClean="0"/>
              <a:t>Desplazamiento</a:t>
            </a:r>
            <a:r>
              <a:rPr lang="es-MX" sz="750" b="1" baseline="0" dirty="0" smtClean="0"/>
              <a:t> posterior</a:t>
            </a:r>
            <a:r>
              <a:rPr lang="es-MX" sz="750" b="1" dirty="0" smtClean="0"/>
              <a:t>: </a:t>
            </a:r>
            <a:r>
              <a:rPr lang="es-MX" sz="750" b="0" kern="1200" dirty="0" smtClean="0">
                <a:solidFill>
                  <a:schemeClr val="tx1"/>
                </a:solidFill>
              </a:rPr>
              <a:t>El</a:t>
            </a:r>
            <a:r>
              <a:rPr lang="es-MX" sz="750" b="0" kern="1200" baseline="0" dirty="0" smtClean="0">
                <a:solidFill>
                  <a:schemeClr val="tx1"/>
                </a:solidFill>
              </a:rPr>
              <a:t> sujeto está en posición supina con la cadera examinada flexionada a 45 grados, la rodilla flexionada a 90 grados y el pie en posición neutral. El examinador está sentado en el pie del sujeto con ambas manos detrás de la tibia proximal del sujeto y los pulgares en la meseta tibial. Aplicar una fuerza posterior a la tibia proximal. El mayor desplazamiento tibial posterior, comparado con el lado no involucrado, es indicativo de un desgarro parcial o completo del ligamento colateral posterior.</a:t>
            </a:r>
          </a:p>
          <a:p>
            <a:pPr marL="228600" marR="0" indent="-228600" algn="l" defTabSz="914400" rtl="0" eaLnBrk="1" fontAlgn="auto" latinLnBrk="0" hangingPunct="1">
              <a:spcAft>
                <a:spcPts val="600"/>
              </a:spcAft>
              <a:buClrTx/>
              <a:buSzTx/>
              <a:buFontTx/>
              <a:buNone/>
              <a:tabLst/>
              <a:defRPr/>
            </a:pPr>
            <a:r>
              <a:rPr lang="es-MX" sz="750" b="1" dirty="0" smtClean="0"/>
              <a:t>Referencias</a:t>
            </a:r>
            <a:endParaRPr lang="es-MX" sz="750" b="1" i="0" dirty="0" smtClean="0"/>
          </a:p>
          <a:p>
            <a:pPr marR="0" algn="l" defTabSz="914400" rtl="0" eaLnBrk="1" fontAlgn="auto" latinLnBrk="0" hangingPunct="1">
              <a:spcAft>
                <a:spcPts val="600"/>
              </a:spcAft>
              <a:buClrTx/>
              <a:buSzTx/>
              <a:tabLst/>
              <a:defRPr/>
            </a:pPr>
            <a:r>
              <a:rPr lang="en-CA" sz="750" i="0" dirty="0" smtClean="0"/>
              <a:t>Bell MH. Evaluating</a:t>
            </a:r>
            <a:r>
              <a:rPr lang="en-CA" sz="750" i="0" baseline="0" dirty="0" smtClean="0"/>
              <a:t> the patient with a knee injury. </a:t>
            </a:r>
            <a:r>
              <a:rPr lang="en-CA" sz="750" i="1" dirty="0" smtClean="0"/>
              <a:t>Am Fam Physician</a:t>
            </a:r>
            <a:r>
              <a:rPr lang="en-CA" sz="750" i="0" dirty="0" smtClean="0"/>
              <a:t> 2005; 71(6):1169-72. </a:t>
            </a:r>
          </a:p>
          <a:p>
            <a:pPr marR="0" algn="l" defTabSz="914400" rtl="0" eaLnBrk="1" fontAlgn="auto" latinLnBrk="0" hangingPunct="1">
              <a:spcAft>
                <a:spcPts val="600"/>
              </a:spcAft>
              <a:buClrTx/>
              <a:buSzTx/>
              <a:tabLst/>
              <a:defRPr/>
            </a:pPr>
            <a:r>
              <a:rPr lang="en-CA" sz="750" kern="1200" dirty="0" smtClean="0">
                <a:solidFill>
                  <a:schemeClr val="tx1"/>
                </a:solidFill>
              </a:rPr>
              <a:t>Karachalios T </a:t>
            </a:r>
            <a:r>
              <a:rPr lang="en-CA" sz="750" i="1" kern="1200" dirty="0" smtClean="0">
                <a:solidFill>
                  <a:schemeClr val="tx1"/>
                </a:solidFill>
              </a:rPr>
              <a:t>et</a:t>
            </a:r>
            <a:r>
              <a:rPr lang="en-CA" sz="750" i="1" kern="1200" baseline="0" dirty="0" smtClean="0">
                <a:solidFill>
                  <a:schemeClr val="tx1"/>
                </a:solidFill>
              </a:rPr>
              <a:t> al. </a:t>
            </a:r>
            <a:r>
              <a:rPr lang="en-US" sz="750" b="0" dirty="0" smtClean="0"/>
              <a:t>Diagnostic accuracy of a new clinical test (the Thessaly test) for early detection of meniscal tears. </a:t>
            </a:r>
            <a:br>
              <a:rPr lang="en-US" sz="750" b="0" dirty="0" smtClean="0"/>
            </a:br>
            <a:r>
              <a:rPr lang="en-CA" sz="750" i="1" kern="1200" dirty="0" smtClean="0">
                <a:solidFill>
                  <a:schemeClr val="tx1"/>
                </a:solidFill>
              </a:rPr>
              <a:t>J Bone Joint Surg Am</a:t>
            </a:r>
            <a:r>
              <a:rPr lang="en-CA" sz="750" kern="1200" dirty="0" smtClean="0">
                <a:solidFill>
                  <a:schemeClr val="tx1"/>
                </a:solidFill>
              </a:rPr>
              <a:t> 2005; 87(5):955-62.</a:t>
            </a:r>
          </a:p>
          <a:p>
            <a:pPr marR="0" algn="l" defTabSz="914400" rtl="0" eaLnBrk="1" fontAlgn="auto" latinLnBrk="0" hangingPunct="1">
              <a:spcAft>
                <a:spcPts val="600"/>
              </a:spcAft>
              <a:buClrTx/>
              <a:buSzTx/>
              <a:tabLst/>
              <a:defRPr/>
            </a:pPr>
            <a:r>
              <a:rPr lang="en-CA" sz="750" kern="1200" dirty="0" smtClean="0">
                <a:solidFill>
                  <a:schemeClr val="tx1"/>
                </a:solidFill>
              </a:rPr>
              <a:t>Malanga GA</a:t>
            </a:r>
            <a:r>
              <a:rPr lang="en-CA" sz="750" kern="1200" baseline="0" dirty="0" smtClean="0">
                <a:solidFill>
                  <a:schemeClr val="tx1"/>
                </a:solidFill>
              </a:rPr>
              <a:t> </a:t>
            </a:r>
            <a:r>
              <a:rPr lang="en-CA" sz="750" i="1" kern="1200" baseline="0" dirty="0" smtClean="0">
                <a:solidFill>
                  <a:schemeClr val="tx1"/>
                </a:solidFill>
              </a:rPr>
              <a:t>et al</a:t>
            </a:r>
            <a:r>
              <a:rPr lang="en-CA" sz="750" kern="1200" baseline="0" dirty="0" smtClean="0">
                <a:solidFill>
                  <a:schemeClr val="tx1"/>
                </a:solidFill>
              </a:rPr>
              <a:t>. Physical examination of the knee: </a:t>
            </a:r>
            <a:r>
              <a:rPr lang="en-US" sz="750" b="0" dirty="0" smtClean="0"/>
              <a:t>a review of the original test description and scientific validity of common orthopedic tests. </a:t>
            </a:r>
            <a:r>
              <a:rPr lang="en-CA" sz="750" i="1" kern="1200" dirty="0" smtClean="0">
                <a:solidFill>
                  <a:schemeClr val="tx1"/>
                </a:solidFill>
              </a:rPr>
              <a:t>J Arch Phys Med Rehabil</a:t>
            </a:r>
            <a:r>
              <a:rPr lang="en-CA" sz="750" kern="1200" dirty="0" smtClean="0">
                <a:solidFill>
                  <a:schemeClr val="tx1"/>
                </a:solidFill>
              </a:rPr>
              <a:t> 2003; 84(4):592-603.</a:t>
            </a:r>
          </a:p>
          <a:p>
            <a:pPr marL="228600" marR="0" indent="-228600" algn="l" defTabSz="914400" rtl="0" eaLnBrk="1" fontAlgn="auto" latinLnBrk="0" hangingPunct="1">
              <a:spcAft>
                <a:spcPts val="600"/>
              </a:spcAft>
              <a:buClrTx/>
              <a:buSzTx/>
              <a:buFont typeface="+mj-lt"/>
              <a:buNone/>
              <a:tabLst/>
              <a:defRPr/>
            </a:pPr>
            <a:endParaRPr lang="en-CA" sz="750" dirty="0" smtClean="0"/>
          </a:p>
          <a:p>
            <a:pPr>
              <a:spcAft>
                <a:spcPts val="600"/>
              </a:spcAft>
            </a:pPr>
            <a:endParaRPr lang="en-CA" sz="750" dirty="0" smtClean="0"/>
          </a:p>
          <a:p>
            <a:pPr>
              <a:spcAft>
                <a:spcPts val="600"/>
              </a:spcAft>
            </a:pPr>
            <a:endParaRPr lang="en-CA" sz="750" dirty="0" smtClean="0"/>
          </a:p>
        </p:txBody>
      </p:sp>
      <p:sp>
        <p:nvSpPr>
          <p:cNvPr id="4" name="Slide Number Placeholder 3"/>
          <p:cNvSpPr>
            <a:spLocks noGrp="1"/>
          </p:cNvSpPr>
          <p:nvPr>
            <p:ph type="sldNum" sz="quarter" idx="10"/>
          </p:nvPr>
        </p:nvSpPr>
        <p:spPr/>
        <p:txBody>
          <a:bodyPr/>
          <a:lstStyle/>
          <a:p>
            <a:fld id="{30CC17DA-21B4-4E78-AD9B-626CF448CD6A}" type="slidenum">
              <a:rPr lang="en-CA" smtClean="0"/>
              <a:pPr/>
              <a:t>19</a:t>
            </a:fld>
            <a:endParaRPr lang="en-CA" dirty="0"/>
          </a:p>
        </p:txBody>
      </p:sp>
    </p:spTree>
    <p:extLst>
      <p:ext uri="{BB962C8B-B14F-4D97-AF65-F5344CB8AC3E}">
        <p14:creationId xmlns:p14="http://schemas.microsoft.com/office/powerpoint/2010/main" val="32668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noProof="0" dirty="0" smtClean="0"/>
              <a:t>Notas del Ponente</a:t>
            </a:r>
          </a:p>
          <a:p>
            <a:r>
              <a:rPr lang="es-MX" altLang="en-US" dirty="0" smtClean="0"/>
              <a:t>Por </a:t>
            </a:r>
            <a:r>
              <a:rPr lang="es-MX" altLang="en-US" dirty="0"/>
              <a:t>favor reconozca a los miembros del comité de desarrollo.</a:t>
            </a:r>
            <a:endParaRPr lang="es-MX" altLang="en-US" noProof="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dirty="0" smtClean="0">
              <a:solidFill>
                <a:srgbClr val="000000"/>
              </a:solidFill>
              <a:latin typeface="Calibri" pitchFamily="34" charset="0"/>
            </a:endParaRPr>
          </a:p>
        </p:txBody>
      </p:sp>
    </p:spTree>
    <p:extLst>
      <p:ext uri="{BB962C8B-B14F-4D97-AF65-F5344CB8AC3E}">
        <p14:creationId xmlns:p14="http://schemas.microsoft.com/office/powerpoint/2010/main" val="148502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 pregunta mostrada en la diapositiva para estimular el debate.</a:t>
            </a:r>
          </a:p>
        </p:txBody>
      </p:sp>
      <p:sp>
        <p:nvSpPr>
          <p:cNvPr id="4" name="Slide Number Placeholder 3"/>
          <p:cNvSpPr>
            <a:spLocks noGrp="1"/>
          </p:cNvSpPr>
          <p:nvPr>
            <p:ph type="sldNum" sz="quarter" idx="10"/>
          </p:nvPr>
        </p:nvSpPr>
        <p:spPr/>
        <p:txBody>
          <a:bodyPr/>
          <a:lstStyle/>
          <a:p>
            <a:fld id="{30CC17DA-21B4-4E78-AD9B-626CF448CD6A}" type="slidenum">
              <a:rPr lang="en-CA" smtClean="0"/>
              <a:pPr/>
              <a:t>20</a:t>
            </a:fld>
            <a:endParaRPr lang="en-CA" dirty="0"/>
          </a:p>
        </p:txBody>
      </p:sp>
    </p:spTree>
    <p:extLst>
      <p:ext uri="{BB962C8B-B14F-4D97-AF65-F5344CB8AC3E}">
        <p14:creationId xmlns:p14="http://schemas.microsoft.com/office/powerpoint/2010/main" val="1521442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 </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21</a:t>
            </a:fld>
            <a:endParaRPr lang="en-CA" dirty="0"/>
          </a:p>
        </p:txBody>
      </p:sp>
    </p:spTree>
    <p:extLst>
      <p:ext uri="{BB962C8B-B14F-4D97-AF65-F5344CB8AC3E}">
        <p14:creationId xmlns:p14="http://schemas.microsoft.com/office/powerpoint/2010/main" val="1719304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 </a:t>
            </a:r>
          </a:p>
          <a:p>
            <a:r>
              <a:rPr lang="es-MX" sz="1200" b="0" i="0" u="none" strike="noStrike" kern="1200" baseline="0" noProof="0" dirty="0" smtClean="0">
                <a:solidFill>
                  <a:schemeClr val="tx1"/>
                </a:solidFill>
                <a:latin typeface="+mn-lt"/>
                <a:ea typeface="+mn-ea"/>
                <a:cs typeface="+mn-cs"/>
              </a:rPr>
              <a:t>Haga la pregunta mostrada en la diapositiva para estimular el debate. </a:t>
            </a:r>
          </a:p>
        </p:txBody>
      </p:sp>
      <p:sp>
        <p:nvSpPr>
          <p:cNvPr id="4" name="Slide Number Placeholder 3"/>
          <p:cNvSpPr>
            <a:spLocks noGrp="1"/>
          </p:cNvSpPr>
          <p:nvPr>
            <p:ph type="sldNum" sz="quarter" idx="10"/>
          </p:nvPr>
        </p:nvSpPr>
        <p:spPr/>
        <p:txBody>
          <a:bodyPr/>
          <a:lstStyle/>
          <a:p>
            <a:fld id="{30CC17DA-21B4-4E78-AD9B-626CF448CD6A}" type="slidenum">
              <a:rPr lang="en-CA" smtClean="0"/>
              <a:pPr/>
              <a:t>22</a:t>
            </a:fld>
            <a:endParaRPr lang="en-CA" dirty="0"/>
          </a:p>
        </p:txBody>
      </p:sp>
    </p:spTree>
    <p:extLst>
      <p:ext uri="{BB962C8B-B14F-4D97-AF65-F5344CB8AC3E}">
        <p14:creationId xmlns:p14="http://schemas.microsoft.com/office/powerpoint/2010/main" val="1521442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23</a:t>
            </a:fld>
            <a:endParaRPr lang="en-CA" dirty="0"/>
          </a:p>
        </p:txBody>
      </p:sp>
    </p:spTree>
    <p:extLst>
      <p:ext uri="{BB962C8B-B14F-4D97-AF65-F5344CB8AC3E}">
        <p14:creationId xmlns:p14="http://schemas.microsoft.com/office/powerpoint/2010/main" val="3259454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 pregunta mostrada en la diapositiva para estimular el debate. </a:t>
            </a:r>
          </a:p>
        </p:txBody>
      </p:sp>
      <p:sp>
        <p:nvSpPr>
          <p:cNvPr id="4" name="Slide Number Placeholder 3"/>
          <p:cNvSpPr>
            <a:spLocks noGrp="1"/>
          </p:cNvSpPr>
          <p:nvPr>
            <p:ph type="sldNum" sz="quarter" idx="10"/>
          </p:nvPr>
        </p:nvSpPr>
        <p:spPr/>
        <p:txBody>
          <a:bodyPr/>
          <a:lstStyle/>
          <a:p>
            <a:fld id="{30CC17DA-21B4-4E78-AD9B-626CF448CD6A}" type="slidenum">
              <a:rPr lang="en-CA" smtClean="0"/>
              <a:pPr/>
              <a:t>24</a:t>
            </a:fld>
            <a:endParaRPr lang="en-CA" dirty="0"/>
          </a:p>
        </p:txBody>
      </p:sp>
    </p:spTree>
    <p:extLst>
      <p:ext uri="{BB962C8B-B14F-4D97-AF65-F5344CB8AC3E}">
        <p14:creationId xmlns:p14="http://schemas.microsoft.com/office/powerpoint/2010/main" val="1521442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25</a:t>
            </a:fld>
            <a:endParaRPr lang="en-CA" dirty="0"/>
          </a:p>
        </p:txBody>
      </p:sp>
    </p:spTree>
    <p:extLst>
      <p:ext uri="{BB962C8B-B14F-4D97-AF65-F5344CB8AC3E}">
        <p14:creationId xmlns:p14="http://schemas.microsoft.com/office/powerpoint/2010/main" val="453116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3681603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a:t>
            </a:r>
            <a:endParaRPr lang="es-MX" noProof="0" dirty="0" smtClean="0"/>
          </a:p>
          <a:p>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27</a:t>
            </a:fld>
            <a:endParaRPr lang="en-CA" dirty="0"/>
          </a:p>
        </p:txBody>
      </p:sp>
    </p:spTree>
    <p:extLst>
      <p:ext uri="{BB962C8B-B14F-4D97-AF65-F5344CB8AC3E}">
        <p14:creationId xmlns:p14="http://schemas.microsoft.com/office/powerpoint/2010/main" val="222680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las preguntas mostradas en la diapositiva para estimular el debate. </a:t>
            </a:r>
          </a:p>
        </p:txBody>
      </p:sp>
      <p:sp>
        <p:nvSpPr>
          <p:cNvPr id="4" name="Slide Number Placeholder 3"/>
          <p:cNvSpPr>
            <a:spLocks noGrp="1"/>
          </p:cNvSpPr>
          <p:nvPr>
            <p:ph type="sldNum" sz="quarter" idx="10"/>
          </p:nvPr>
        </p:nvSpPr>
        <p:spPr/>
        <p:txBody>
          <a:bodyPr/>
          <a:lstStyle/>
          <a:p>
            <a:fld id="{30CC17DA-21B4-4E78-AD9B-626CF448CD6A}" type="slidenum">
              <a:rPr lang="en-CA" smtClean="0"/>
              <a:pPr/>
              <a:t>28</a:t>
            </a:fld>
            <a:endParaRPr lang="en-CA" dirty="0"/>
          </a:p>
        </p:txBody>
      </p:sp>
    </p:spTree>
    <p:extLst>
      <p:ext uri="{BB962C8B-B14F-4D97-AF65-F5344CB8AC3E}">
        <p14:creationId xmlns:p14="http://schemas.microsoft.com/office/powerpoint/2010/main" val="1521442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 </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29</a:t>
            </a:fld>
            <a:endParaRPr lang="en-CA" dirty="0"/>
          </a:p>
        </p:txBody>
      </p:sp>
    </p:spTree>
    <p:extLst>
      <p:ext uri="{BB962C8B-B14F-4D97-AF65-F5344CB8AC3E}">
        <p14:creationId xmlns:p14="http://schemas.microsoft.com/office/powerpoint/2010/main" val="181073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 </a:t>
            </a:r>
            <a:endParaRPr lang="es-MX" noProof="0"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30</a:t>
            </a:fld>
            <a:endParaRPr lang="en-CA" dirty="0"/>
          </a:p>
        </p:txBody>
      </p:sp>
    </p:spTree>
    <p:extLst>
      <p:ext uri="{BB962C8B-B14F-4D97-AF65-F5344CB8AC3E}">
        <p14:creationId xmlns:p14="http://schemas.microsoft.com/office/powerpoint/2010/main" val="2330906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 pregunta mostrada en la diapositiva para estimular el debate. </a:t>
            </a:r>
            <a:endParaRPr lang="es-MX" noProof="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31</a:t>
            </a:fld>
            <a:endParaRPr lang="en-CA" dirty="0"/>
          </a:p>
        </p:txBody>
      </p:sp>
    </p:spTree>
    <p:extLst>
      <p:ext uri="{BB962C8B-B14F-4D97-AF65-F5344CB8AC3E}">
        <p14:creationId xmlns:p14="http://schemas.microsoft.com/office/powerpoint/2010/main" val="549440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a:t>
            </a:r>
            <a:endParaRPr lang="es-MX" noProof="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32</a:t>
            </a:fld>
            <a:endParaRPr lang="en-CA" dirty="0"/>
          </a:p>
        </p:txBody>
      </p:sp>
    </p:spTree>
    <p:extLst>
      <p:ext uri="{BB962C8B-B14F-4D97-AF65-F5344CB8AC3E}">
        <p14:creationId xmlns:p14="http://schemas.microsoft.com/office/powerpoint/2010/main" val="182692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33</a:t>
            </a:fld>
            <a:endParaRPr lang="en-CA" dirty="0">
              <a:solidFill>
                <a:prstClr val="black"/>
              </a:solidFill>
            </a:endParaRPr>
          </a:p>
        </p:txBody>
      </p:sp>
    </p:spTree>
    <p:extLst>
      <p:ext uri="{BB962C8B-B14F-4D97-AF65-F5344CB8AC3E}">
        <p14:creationId xmlns:p14="http://schemas.microsoft.com/office/powerpoint/2010/main" val="3681603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noProof="0" dirty="0" smtClean="0"/>
              <a:t>Esta</a:t>
            </a:r>
            <a:r>
              <a:rPr lang="es-MX" baseline="0" noProof="0" dirty="0" smtClean="0"/>
              <a:t> plantilla puede ser utilizada para agregar sus propios casos de pacientes al programa. </a:t>
            </a:r>
            <a:endParaRPr lang="es-MX" noProof="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34</a:t>
            </a:fld>
            <a:endParaRPr lang="en-CA" dirty="0">
              <a:solidFill>
                <a:prstClr val="black"/>
              </a:solidFill>
            </a:endParaRPr>
          </a:p>
        </p:txBody>
      </p:sp>
    </p:spTree>
    <p:extLst>
      <p:ext uri="{BB962C8B-B14F-4D97-AF65-F5344CB8AC3E}">
        <p14:creationId xmlns:p14="http://schemas.microsoft.com/office/powerpoint/2010/main" val="3910246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noProof="0" dirty="0" smtClean="0"/>
              <a:t>Esta plantilla puede ser utilizada para agregar sus propios casos de pacientes al programa.</a:t>
            </a:r>
            <a:endParaRPr lang="es-MX" noProof="0"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35</a:t>
            </a:fld>
            <a:endParaRPr lang="en-CA" dirty="0">
              <a:solidFill>
                <a:prstClr val="black"/>
              </a:solidFill>
            </a:endParaRPr>
          </a:p>
        </p:txBody>
      </p:sp>
    </p:spTree>
    <p:extLst>
      <p:ext uri="{BB962C8B-B14F-4D97-AF65-F5344CB8AC3E}">
        <p14:creationId xmlns:p14="http://schemas.microsoft.com/office/powerpoint/2010/main" val="197816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6"/>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710" eaLnBrk="0" hangingPunct="0">
              <a:defRPr sz="2200">
                <a:solidFill>
                  <a:schemeClr val="tx1"/>
                </a:solidFill>
                <a:latin typeface="Arial" pitchFamily="34" charset="0"/>
                <a:ea typeface="ＭＳ Ｐゴシック" pitchFamily="34" charset="-128"/>
              </a:defRPr>
            </a:lvl1pPr>
            <a:lvl2pPr marL="686382" indent="-263993" defTabSz="891710" eaLnBrk="0" hangingPunct="0">
              <a:defRPr sz="2200">
                <a:solidFill>
                  <a:schemeClr val="tx1"/>
                </a:solidFill>
                <a:latin typeface="Arial" pitchFamily="34" charset="0"/>
                <a:ea typeface="ＭＳ Ｐゴシック" pitchFamily="34" charset="-128"/>
              </a:defRPr>
            </a:lvl2pPr>
            <a:lvl3pPr marL="1055973" indent="-211195" defTabSz="891710" eaLnBrk="0" hangingPunct="0">
              <a:defRPr sz="2200">
                <a:solidFill>
                  <a:schemeClr val="tx1"/>
                </a:solidFill>
                <a:latin typeface="Arial" pitchFamily="34" charset="0"/>
                <a:ea typeface="ＭＳ Ｐゴシック" pitchFamily="34" charset="-128"/>
              </a:defRPr>
            </a:lvl3pPr>
            <a:lvl4pPr marL="1478361" indent="-211195" defTabSz="891710" eaLnBrk="0" hangingPunct="0">
              <a:defRPr sz="2200">
                <a:solidFill>
                  <a:schemeClr val="tx1"/>
                </a:solidFill>
                <a:latin typeface="Arial" pitchFamily="34" charset="0"/>
                <a:ea typeface="ＭＳ Ｐゴシック" pitchFamily="34" charset="-128"/>
              </a:defRPr>
            </a:lvl4pPr>
            <a:lvl5pPr marL="1900751" indent="-211195" defTabSz="891710" eaLnBrk="0" hangingPunct="0">
              <a:defRPr sz="2200">
                <a:solidFill>
                  <a:schemeClr val="tx1"/>
                </a:solidFill>
                <a:latin typeface="Arial" pitchFamily="34" charset="0"/>
                <a:ea typeface="ＭＳ Ｐゴシック" pitchFamily="34" charset="-128"/>
              </a:defRPr>
            </a:lvl5pPr>
            <a:lvl6pPr marL="2323140" indent="-211195" defTabSz="89171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5529" indent="-211195" defTabSz="89171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7918" indent="-211195" defTabSz="89171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90307" indent="-211195" defTabSz="89171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eaLnBrk="1" hangingPunct="1"/>
            <a:fld id="{884BDFBD-FECA-464D-93AC-A8F9A913D38B}" type="slidenum">
              <a:rPr lang="en-CA" sz="900">
                <a:solidFill>
                  <a:prstClr val="black"/>
                </a:solidFill>
              </a:rPr>
              <a:pPr eaLnBrk="1" hangingPunct="1"/>
              <a:t>36</a:t>
            </a:fld>
            <a:endParaRPr lang="en-CA" sz="900" dirty="0">
              <a:solidFill>
                <a:prstClr val="black"/>
              </a:solidFill>
            </a:endParaRPr>
          </a:p>
        </p:txBody>
      </p:sp>
      <p:sp>
        <p:nvSpPr>
          <p:cNvPr id="95236" name="Rectangle 2"/>
          <p:cNvSpPr>
            <a:spLocks noGrp="1" noRot="1" noChangeAspect="1" noChangeArrowheads="1" noTextEdit="1"/>
          </p:cNvSpPr>
          <p:nvPr>
            <p:ph type="sldImg"/>
          </p:nvPr>
        </p:nvSpPr>
        <p:spPr bwMode="auto">
          <a:xfrm>
            <a:off x="1144588" y="684213"/>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smtClean="0"/>
              <a:t>Notas del Ponente</a:t>
            </a:r>
          </a:p>
          <a:p>
            <a:pPr marL="0" marR="0" indent="0" algn="l" defTabSz="914400" rtl="0" eaLnBrk="1" fontAlgn="auto" latinLnBrk="0" hangingPunct="1">
              <a:lnSpc>
                <a:spcPct val="100000"/>
              </a:lnSpc>
              <a:spcBef>
                <a:spcPts val="0"/>
              </a:spcBef>
              <a:spcAft>
                <a:spcPts val="600"/>
              </a:spcAft>
              <a:buClrTx/>
              <a:buSzTx/>
              <a:buFontTx/>
              <a:buNone/>
              <a:tabLst/>
              <a:defRPr/>
            </a:pPr>
            <a:r>
              <a:rPr lang="es-MX" noProof="0" dirty="0" smtClean="0"/>
              <a:t>Esta plantilla puede ser utilizada para agregar sus propios casos de pacientes al programa. Haga las preguntas mostradas en la diapositiva</a:t>
            </a:r>
            <a:r>
              <a:rPr lang="es-MX" baseline="0" noProof="0" dirty="0" smtClean="0"/>
              <a:t> para estimular el debate</a:t>
            </a:r>
            <a:r>
              <a:rPr lang="es-MX" dirty="0" smtClean="0"/>
              <a:t>.</a:t>
            </a:r>
          </a:p>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2389454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Ponente</a:t>
            </a:r>
          </a:p>
          <a:p>
            <a:pPr marL="0" marR="0" indent="0" algn="l" defTabSz="914400" rtl="0" eaLnBrk="1" fontAlgn="auto" latinLnBrk="0" hangingPunct="1">
              <a:lnSpc>
                <a:spcPct val="100000"/>
              </a:lnSpc>
              <a:spcBef>
                <a:spcPts val="0"/>
              </a:spcBef>
              <a:spcAft>
                <a:spcPts val="600"/>
              </a:spcAft>
              <a:buClrTx/>
              <a:buSzTx/>
              <a:buFontTx/>
              <a:buNone/>
              <a:tabLst/>
              <a:defRPr/>
            </a:pPr>
            <a:r>
              <a:rPr lang="es-MX" noProof="0" dirty="0" smtClean="0"/>
              <a:t>Esta plantilla puede ser utilizada para agregar sus propios casos de pacientes al programa.</a:t>
            </a:r>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37</a:t>
            </a:fld>
            <a:endParaRPr lang="en-CA" dirty="0">
              <a:solidFill>
                <a:prstClr val="black"/>
              </a:solidFill>
            </a:endParaRPr>
          </a:p>
        </p:txBody>
      </p:sp>
    </p:spTree>
    <p:extLst>
      <p:ext uri="{BB962C8B-B14F-4D97-AF65-F5344CB8AC3E}">
        <p14:creationId xmlns:p14="http://schemas.microsoft.com/office/powerpoint/2010/main" val="3835990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Ponente</a:t>
            </a:r>
          </a:p>
          <a:p>
            <a:pPr marL="0" marR="0" indent="0" algn="l" defTabSz="914400" rtl="0" eaLnBrk="1" fontAlgn="auto" latinLnBrk="0" hangingPunct="1">
              <a:lnSpc>
                <a:spcPct val="100000"/>
              </a:lnSpc>
              <a:spcBef>
                <a:spcPts val="0"/>
              </a:spcBef>
              <a:spcAft>
                <a:spcPts val="600"/>
              </a:spcAft>
              <a:buClrTx/>
              <a:buSzTx/>
              <a:buFontTx/>
              <a:buNone/>
              <a:tabLst/>
              <a:defRPr/>
            </a:pPr>
            <a:r>
              <a:rPr lang="es-MX" noProof="0" dirty="0" smtClean="0"/>
              <a:t>Esta plantilla puede ser utilizada para agregar sus propios casos de pacientes al programa.</a:t>
            </a:r>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38</a:t>
            </a:fld>
            <a:endParaRPr lang="en-CA" dirty="0">
              <a:solidFill>
                <a:prstClr val="black"/>
              </a:solidFill>
            </a:endParaRPr>
          </a:p>
        </p:txBody>
      </p:sp>
    </p:spTree>
    <p:extLst>
      <p:ext uri="{BB962C8B-B14F-4D97-AF65-F5344CB8AC3E}">
        <p14:creationId xmlns:p14="http://schemas.microsoft.com/office/powerpoint/2010/main" val="2214541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Ponente</a:t>
            </a:r>
          </a:p>
          <a:p>
            <a:pPr marL="0" marR="0" indent="0" algn="l" defTabSz="914400" rtl="0" eaLnBrk="1" fontAlgn="auto" latinLnBrk="0" hangingPunct="1">
              <a:lnSpc>
                <a:spcPct val="100000"/>
              </a:lnSpc>
              <a:spcBef>
                <a:spcPts val="0"/>
              </a:spcBef>
              <a:spcAft>
                <a:spcPts val="600"/>
              </a:spcAft>
              <a:buClrTx/>
              <a:buSzTx/>
              <a:buFontTx/>
              <a:buNone/>
              <a:tabLst/>
              <a:defRPr/>
            </a:pPr>
            <a:r>
              <a:rPr lang="es-MX" noProof="0" dirty="0" smtClean="0"/>
              <a:t>Esta plantilla puede ser utilizada para agregar sus propios casos de pacientes al programa.</a:t>
            </a:r>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39</a:t>
            </a:fld>
            <a:endParaRPr lang="en-CA" dirty="0">
              <a:solidFill>
                <a:prstClr val="black"/>
              </a:solidFill>
            </a:endParaRPr>
          </a:p>
        </p:txBody>
      </p:sp>
    </p:spTree>
    <p:extLst>
      <p:ext uri="{BB962C8B-B14F-4D97-AF65-F5344CB8AC3E}">
        <p14:creationId xmlns:p14="http://schemas.microsoft.com/office/powerpoint/2010/main" val="26933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1797030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Ponente</a:t>
            </a:r>
          </a:p>
          <a:p>
            <a:pPr marL="0" marR="0" indent="0" algn="l" defTabSz="914400" rtl="0" eaLnBrk="1" fontAlgn="auto" latinLnBrk="0" hangingPunct="1">
              <a:lnSpc>
                <a:spcPct val="100000"/>
              </a:lnSpc>
              <a:spcBef>
                <a:spcPts val="0"/>
              </a:spcBef>
              <a:spcAft>
                <a:spcPts val="600"/>
              </a:spcAft>
              <a:buClrTx/>
              <a:buSzTx/>
              <a:buFontTx/>
              <a:buNone/>
              <a:tabLst/>
              <a:defRPr/>
            </a:pPr>
            <a:r>
              <a:rPr lang="es-MX" noProof="0" dirty="0" smtClean="0"/>
              <a:t>Esta plantilla puede ser utilizada para agregar sus propios casos de pacientes al programa. Haga</a:t>
            </a:r>
            <a:r>
              <a:rPr lang="es-MX" baseline="0" noProof="0" dirty="0" smtClean="0"/>
              <a:t> la pregunta mostrada en la diapositiva para estimular el debate</a:t>
            </a:r>
            <a:r>
              <a:rPr lang="en-CA" dirty="0" smtClean="0"/>
              <a:t>.</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40</a:t>
            </a:fld>
            <a:endParaRPr lang="en-CA" dirty="0">
              <a:solidFill>
                <a:prstClr val="black"/>
              </a:solidFill>
            </a:endParaRPr>
          </a:p>
        </p:txBody>
      </p:sp>
    </p:spTree>
    <p:extLst>
      <p:ext uri="{BB962C8B-B14F-4D97-AF65-F5344CB8AC3E}">
        <p14:creationId xmlns:p14="http://schemas.microsoft.com/office/powerpoint/2010/main" val="1594642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Ponente</a:t>
            </a:r>
          </a:p>
          <a:p>
            <a:pPr marL="0" marR="0" indent="0" algn="l" defTabSz="914400" rtl="0" eaLnBrk="1" fontAlgn="auto" latinLnBrk="0" hangingPunct="1">
              <a:lnSpc>
                <a:spcPct val="100000"/>
              </a:lnSpc>
              <a:spcBef>
                <a:spcPts val="0"/>
              </a:spcBef>
              <a:spcAft>
                <a:spcPts val="600"/>
              </a:spcAft>
              <a:buClrTx/>
              <a:buSzTx/>
              <a:buFontTx/>
              <a:buNone/>
              <a:tabLst/>
              <a:defRPr/>
            </a:pPr>
            <a:r>
              <a:rPr lang="es-MX" noProof="0" dirty="0" smtClean="0"/>
              <a:t>Esta plantilla puede ser utilizada para agregar sus propios casos de pacientes al programa.</a:t>
            </a:r>
          </a:p>
          <a:p>
            <a:endParaRPr lang="en-CA" b="1" dirty="0" smtClean="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41</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Ponente</a:t>
            </a:r>
          </a:p>
          <a:p>
            <a:pPr marL="0" marR="0" indent="0" algn="l" defTabSz="914400" rtl="0" eaLnBrk="1" fontAlgn="auto" latinLnBrk="0" hangingPunct="1">
              <a:lnSpc>
                <a:spcPct val="100000"/>
              </a:lnSpc>
              <a:spcBef>
                <a:spcPts val="0"/>
              </a:spcBef>
              <a:spcAft>
                <a:spcPts val="600"/>
              </a:spcAft>
              <a:buClrTx/>
              <a:buSzTx/>
              <a:buFontTx/>
              <a:buNone/>
              <a:tabLst/>
              <a:defRPr/>
            </a:pPr>
            <a:r>
              <a:rPr lang="es-MX" noProof="0" dirty="0" smtClean="0"/>
              <a:t>Esta plantilla puede ser utilizada para agregar sus propios casos de pacientes al programa. </a:t>
            </a:r>
            <a:r>
              <a:rPr lang="es-MX" b="0" dirty="0" smtClean="0"/>
              <a:t>Haga</a:t>
            </a:r>
            <a:r>
              <a:rPr lang="es-MX" b="0" baseline="0" dirty="0" smtClean="0"/>
              <a:t> la pregunta mostrada en la diapositiva para estimular el debate. </a:t>
            </a:r>
            <a:endParaRPr lang="es-MX"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42</a:t>
            </a:fld>
            <a:endParaRPr lang="en-CA" dirty="0">
              <a:solidFill>
                <a:prstClr val="black"/>
              </a:solidFill>
            </a:endParaRPr>
          </a:p>
        </p:txBody>
      </p:sp>
    </p:spTree>
    <p:extLst>
      <p:ext uri="{BB962C8B-B14F-4D97-AF65-F5344CB8AC3E}">
        <p14:creationId xmlns:p14="http://schemas.microsoft.com/office/powerpoint/2010/main" val="2796996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Ponente</a:t>
            </a:r>
          </a:p>
          <a:p>
            <a:r>
              <a:rPr lang="es-MX" noProof="0" dirty="0" smtClean="0"/>
              <a:t>Esta plantilla puede ser utilizada para agregar sus propios casos de pacientes al programa. </a:t>
            </a:r>
            <a:endParaRPr lang="en-CA" b="1" dirty="0" smtClean="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43</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Ponente</a:t>
            </a:r>
            <a:endParaRPr lang="es-MX" b="1" baseline="0" dirty="0" smtClean="0"/>
          </a:p>
          <a:p>
            <a:r>
              <a:rPr lang="es-MX" noProof="0" dirty="0" smtClean="0"/>
              <a:t>Esta plantilla puede ser utilizada para agregar sus propios casos de pacientes al programa. </a:t>
            </a:r>
            <a:endParaRPr lang="es-MX" b="1" dirty="0" smtClean="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44</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Ponente</a:t>
            </a:r>
          </a:p>
          <a:p>
            <a:r>
              <a:rPr lang="es-MX" noProof="0" dirty="0" smtClean="0"/>
              <a:t>Esta plantilla puede ser utilizada para agregar sus propios casos de pacientes al programa. </a:t>
            </a:r>
            <a:r>
              <a:rPr lang="es-MX" dirty="0" smtClean="0"/>
              <a:t>Haga</a:t>
            </a:r>
            <a:r>
              <a:rPr lang="es-MX" baseline="0" dirty="0" smtClean="0"/>
              <a:t> la pregunta mostrada en la diapositiva para estimular el debate. </a:t>
            </a:r>
          </a:p>
          <a:p>
            <a:endParaRPr lang="es-MX" baseline="0" dirty="0" smtClean="0"/>
          </a:p>
          <a:p>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762699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Ponente</a:t>
            </a:r>
          </a:p>
          <a:p>
            <a:r>
              <a:rPr lang="es-MX" noProof="0" dirty="0" smtClean="0"/>
              <a:t>Esta plantilla puede ser utilizada para agregar sus propios casos de pacientes al programa. </a:t>
            </a: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46</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Ponente</a:t>
            </a:r>
          </a:p>
          <a:p>
            <a:r>
              <a:rPr lang="es-MX" noProof="0" dirty="0" smtClean="0"/>
              <a:t>Esta plantilla puede ser utilizada para agregar sus propios casos de pacientes al programa. </a:t>
            </a:r>
            <a:endParaRPr lang="es-MX" b="1" dirty="0" smtClean="0"/>
          </a:p>
          <a:p>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47</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Notas del Ponente</a:t>
            </a:r>
          </a:p>
          <a:p>
            <a:r>
              <a:rPr lang="es-MX" noProof="0" dirty="0" smtClean="0"/>
              <a:t>Esta plantilla puede ser utilizada para agregar sus propios casos de pacientes al programa. </a:t>
            </a:r>
            <a:endParaRPr lang="en-CA" b="1" dirty="0"/>
          </a:p>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48</a:t>
            </a:fld>
            <a:endParaRPr lang="en-CA" dirty="0">
              <a:solidFill>
                <a:prstClr val="black"/>
              </a:solidFill>
            </a:endParaRPr>
          </a:p>
        </p:txBody>
      </p:sp>
    </p:spTree>
    <p:extLst>
      <p:ext uri="{BB962C8B-B14F-4D97-AF65-F5344CB8AC3E}">
        <p14:creationId xmlns:p14="http://schemas.microsoft.com/office/powerpoint/2010/main" val="1343246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dirty="0" smtClean="0"/>
              <a:t>Notas del Ponente</a:t>
            </a:r>
          </a:p>
          <a:p>
            <a:r>
              <a:rPr lang="es-MX" b="0" noProof="0" dirty="0" smtClean="0"/>
              <a:t>Esta plantilla puede ser utilizada para agregar sus propios casos de pacientes al programa</a:t>
            </a:r>
            <a:endParaRPr lang="es-MX" b="0" dirty="0" smtClean="0"/>
          </a:p>
          <a:p>
            <a:r>
              <a:rPr lang="es-MX" b="0" dirty="0" smtClean="0"/>
              <a:t>Es posible que desee agregar escenarios de “qué pasaría si” para promover la consideración de escenarios clínicos alternativos y desencadenar una discusión. </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49</a:t>
            </a:fld>
            <a:endParaRPr lang="en-CA" dirty="0">
              <a:solidFill>
                <a:prstClr val="black"/>
              </a:solidFill>
            </a:endParaRPr>
          </a:p>
        </p:txBody>
      </p:sp>
    </p:spTree>
    <p:extLst>
      <p:ext uri="{BB962C8B-B14F-4D97-AF65-F5344CB8AC3E}">
        <p14:creationId xmlns:p14="http://schemas.microsoft.com/office/powerpoint/2010/main" val="3739551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3681603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este estudio del caso a los participantes.</a:t>
            </a:r>
            <a:endParaRPr lang="es-MX" noProof="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6</a:t>
            </a:fld>
            <a:endParaRPr lang="en-CA" dirty="0"/>
          </a:p>
        </p:txBody>
      </p:sp>
    </p:spTree>
    <p:extLst>
      <p:ext uri="{BB962C8B-B14F-4D97-AF65-F5344CB8AC3E}">
        <p14:creationId xmlns:p14="http://schemas.microsoft.com/office/powerpoint/2010/main" val="1349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 pregunta mostrada en la diapositiva para estimular el debate.</a:t>
            </a:r>
            <a:endParaRPr lang="es-MX" noProof="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7</a:t>
            </a:fld>
            <a:endParaRPr lang="en-CA" dirty="0"/>
          </a:p>
        </p:txBody>
      </p:sp>
    </p:spTree>
    <p:extLst>
      <p:ext uri="{BB962C8B-B14F-4D97-AF65-F5344CB8AC3E}">
        <p14:creationId xmlns:p14="http://schemas.microsoft.com/office/powerpoint/2010/main" val="1892001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Presente el estudio del caso a los participantes.</a:t>
            </a:r>
          </a:p>
          <a:p>
            <a:r>
              <a:rPr lang="es-MX" sz="1200" b="0" i="0" u="none" strike="noStrike" kern="1200" baseline="0" noProof="0" dirty="0" smtClean="0">
                <a:solidFill>
                  <a:schemeClr val="tx1"/>
                </a:solidFill>
                <a:latin typeface="+mn-lt"/>
                <a:ea typeface="+mn-ea"/>
                <a:cs typeface="+mn-cs"/>
              </a:rPr>
              <a:t>Tenga en cuenta que en la prueba de la bufanda, el brazo del lado afectado es sostenido con el codo flexionado a 90 grados y aducido por la fuerza </a:t>
            </a:r>
            <a:r>
              <a:rPr lang="es-MX" baseline="0" noProof="0" dirty="0" smtClean="0"/>
              <a:t>contra el pecho. </a:t>
            </a:r>
            <a:endParaRPr lang="es-MX" noProof="0"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8</a:t>
            </a:fld>
            <a:endParaRPr lang="en-CA" dirty="0"/>
          </a:p>
        </p:txBody>
      </p:sp>
    </p:spTree>
    <p:extLst>
      <p:ext uri="{BB962C8B-B14F-4D97-AF65-F5344CB8AC3E}">
        <p14:creationId xmlns:p14="http://schemas.microsoft.com/office/powerpoint/2010/main" val="15016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0" u="none" strike="noStrike" kern="1200" baseline="0" noProof="0" dirty="0" smtClean="0">
                <a:solidFill>
                  <a:schemeClr val="tx1"/>
                </a:solidFill>
                <a:latin typeface="+mn-lt"/>
                <a:ea typeface="+mn-ea"/>
                <a:cs typeface="+mn-cs"/>
              </a:rPr>
              <a:t>Notas del Ponente</a:t>
            </a:r>
          </a:p>
          <a:p>
            <a:r>
              <a:rPr lang="es-MX" sz="1200" b="0" i="0" u="none" strike="noStrike" kern="1200" baseline="0" noProof="0" dirty="0" smtClean="0">
                <a:solidFill>
                  <a:schemeClr val="tx1"/>
                </a:solidFill>
                <a:latin typeface="+mn-lt"/>
                <a:ea typeface="+mn-ea"/>
                <a:cs typeface="+mn-cs"/>
              </a:rPr>
              <a:t>Haga la pregunta mostrada en la diapositiva para estimular el debate</a:t>
            </a:r>
            <a:r>
              <a:rPr lang="en-CA" sz="1200" b="0" i="0" u="none" strike="noStrike" kern="1200" baseline="0" dirty="0" smtClean="0">
                <a:solidFill>
                  <a:schemeClr val="tx1"/>
                </a:solidFill>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9</a:t>
            </a:fld>
            <a:endParaRPr lang="en-CA" dirty="0"/>
          </a:p>
        </p:txBody>
      </p:sp>
    </p:spTree>
    <p:extLst>
      <p:ext uri="{BB962C8B-B14F-4D97-AF65-F5344CB8AC3E}">
        <p14:creationId xmlns:p14="http://schemas.microsoft.com/office/powerpoint/2010/main" val="189200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1:36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102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91426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94782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9837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22990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80886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0273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8065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75216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51372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07960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3288493200"/>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0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49376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67308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3407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1377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0069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9088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26033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04295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14515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82586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325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54950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12518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4428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3093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8642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06725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594763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92819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41647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30465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07904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639889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3149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82105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1542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30532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89145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59858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30306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13163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42533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67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39452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217005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7775094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229977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62884563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06019301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753172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062807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118172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257597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13306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676068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38542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612282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366683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716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62142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017346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285499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64030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6756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053199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78EC61E-7876-4C0C-AEFC-A6015B999347}"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8848972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2872ECB-3B3B-472A-9FF1-608C18E8E43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913673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5FF55D90-0134-49AB-8658-FC2EE98390C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9667327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B3FB7DB-5993-4A14-8391-ADAF46319B1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2085394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A1690793-F15D-4396-B6E7-8F04FD474A8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08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28CE955-105E-466A-AC27-1FDFF9D62FD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6535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9BF6109-C818-49C5-A617-ED43E18A709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214689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D3AC6AE-AB6D-4CBB-81EE-FF03444F8D4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57666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544B60E-E783-464A-A65E-EAF649E49B1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77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7C49DE1-C824-4D7D-9727-2D2DACE82B6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281824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30DC618-F8F2-4461-878D-15443151A875}"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46147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3.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11110199"/>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82400046"/>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48898610"/>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67404018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1611925142"/>
      </p:ext>
    </p:extLst>
  </p:cSld>
  <p:clrMap bg1="dk1" tx1="lt1" bg2="dk2" tx2="lt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 id="2147484384"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174013406"/>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87CDB430-3881-429D-BEEF-A32E7C995BEB}" type="slidenum">
              <a:rPr lang="en-CA">
                <a:solidFill>
                  <a:prstClr val="white"/>
                </a:solidFill>
              </a:rPr>
              <a:pPr>
                <a:defRPr/>
              </a:pPr>
              <a:t>‹#›</a:t>
            </a:fld>
            <a:endParaRPr lang="en-CA" dirty="0">
              <a:solidFill>
                <a:prstClr val="white"/>
              </a:solidFill>
            </a:endParaRPr>
          </a:p>
        </p:txBody>
      </p:sp>
      <p:pic>
        <p:nvPicPr>
          <p:cNvPr id="2055"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2056"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3308487205"/>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59.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V="1">
            <a:off x="9540552" y="6597352"/>
            <a:ext cx="755325" cy="72008"/>
          </a:xfrm>
        </p:spPr>
        <p:txBody>
          <a:bodyPr>
            <a:normAutofit fontScale="25000" lnSpcReduction="20000"/>
          </a:bodyPr>
          <a:lstStyle/>
          <a:p>
            <a:endParaRPr lang="en-CA"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913447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339752" y="2132856"/>
            <a:ext cx="4752528" cy="2092881"/>
          </a:xfrm>
          <a:prstGeom prst="rect">
            <a:avLst/>
          </a:prstGeom>
          <a:noFill/>
        </p:spPr>
        <p:txBody>
          <a:bodyPr wrap="square" rtlCol="0">
            <a:spAutoFit/>
          </a:bodyPr>
          <a:lstStyle/>
          <a:p>
            <a:pPr marL="531813">
              <a:lnSpc>
                <a:spcPts val="5200"/>
              </a:lnSpc>
            </a:pPr>
            <a:r>
              <a:rPr lang="es-MX" sz="4400" b="1" dirty="0" smtClean="0">
                <a:solidFill>
                  <a:schemeClr val="bg1"/>
                </a:solidFill>
                <a:latin typeface="Arial" panose="020B0604020202020204" pitchFamily="34" charset="0"/>
                <a:cs typeface="Arial" panose="020B0604020202020204" pitchFamily="34" charset="0"/>
              </a:rPr>
              <a:t>CONOCIENDO EL DOLOR</a:t>
            </a:r>
          </a:p>
          <a:p>
            <a:pPr marL="982663">
              <a:lnSpc>
                <a:spcPts val="5200"/>
              </a:lnSpc>
            </a:pPr>
            <a:r>
              <a:rPr lang="es-MX" sz="4400" b="1" dirty="0" smtClean="0">
                <a:solidFill>
                  <a:schemeClr val="bg1"/>
                </a:solidFill>
                <a:latin typeface="Arial" panose="020B0604020202020204" pitchFamily="34" charset="0"/>
                <a:cs typeface="Arial" panose="020B0604020202020204" pitchFamily="34" charset="0"/>
              </a:rPr>
              <a:t>AGUDO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2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Sr. AP: Diagnóstico</a:t>
            </a:r>
            <a:endParaRPr lang="es-MX" dirty="0"/>
          </a:p>
        </p:txBody>
      </p:sp>
      <p:sp>
        <p:nvSpPr>
          <p:cNvPr id="3" name="Content Placeholder 2"/>
          <p:cNvSpPr>
            <a:spLocks noGrp="1"/>
          </p:cNvSpPr>
          <p:nvPr>
            <p:ph idx="1"/>
          </p:nvPr>
        </p:nvSpPr>
        <p:spPr/>
        <p:txBody>
          <a:bodyPr/>
          <a:lstStyle/>
          <a:p>
            <a:r>
              <a:rPr lang="es-MX" dirty="0" smtClean="0"/>
              <a:t>Su diagnóstico:  Sr. AP con esguince de la articulación acromioclavicular</a:t>
            </a:r>
            <a:endParaRPr lang="es-MX" dirty="0"/>
          </a:p>
        </p:txBody>
      </p:sp>
    </p:spTree>
    <p:extLst>
      <p:ext uri="{BB962C8B-B14F-4D97-AF65-F5344CB8AC3E}">
        <p14:creationId xmlns:p14="http://schemas.microsoft.com/office/powerpoint/2010/main" val="1159446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AP: Pregunta de discusión</a:t>
            </a:r>
            <a:endParaRPr lang="es-MX" dirty="0"/>
          </a:p>
        </p:txBody>
      </p:sp>
      <p:sp>
        <p:nvSpPr>
          <p:cNvPr id="3" name="Content Placeholder 2"/>
          <p:cNvSpPr>
            <a:spLocks noGrp="1"/>
          </p:cNvSpPr>
          <p:nvPr>
            <p:ph idx="1"/>
          </p:nvPr>
        </p:nvSpPr>
        <p:spPr>
          <a:xfrm>
            <a:off x="457200" y="1600200"/>
            <a:ext cx="8291264" cy="4525963"/>
          </a:xfrm>
        </p:spPr>
        <p:txBody>
          <a:bodyPr/>
          <a:lstStyle/>
          <a:p>
            <a:pPr marL="273050" indent="-273050"/>
            <a:r>
              <a:rPr lang="es-MX" dirty="0" smtClean="0"/>
              <a:t>¿Cuál es su plan de tratamiento recomendado?</a:t>
            </a:r>
            <a:endParaRPr lang="es-MX" dirty="0"/>
          </a:p>
        </p:txBody>
      </p:sp>
    </p:spTree>
    <p:extLst>
      <p:ext uri="{BB962C8B-B14F-4D97-AF65-F5344CB8AC3E}">
        <p14:creationId xmlns:p14="http://schemas.microsoft.com/office/powerpoint/2010/main" val="896578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AP: Plan de tratamiento</a:t>
            </a:r>
            <a:endParaRPr lang="es-MX" dirty="0"/>
          </a:p>
        </p:txBody>
      </p:sp>
      <p:sp>
        <p:nvSpPr>
          <p:cNvPr id="3" name="Content Placeholder 2"/>
          <p:cNvSpPr>
            <a:spLocks noGrp="1"/>
          </p:cNvSpPr>
          <p:nvPr>
            <p:ph idx="1"/>
          </p:nvPr>
        </p:nvSpPr>
        <p:spPr/>
        <p:txBody>
          <a:bodyPr>
            <a:normAutofit fontScale="92500" lnSpcReduction="10000"/>
          </a:bodyPr>
          <a:lstStyle/>
          <a:p>
            <a:r>
              <a:rPr lang="es-MX" dirty="0" smtClean="0"/>
              <a:t>Se recomienda acetaminofén u otro coxib/ nsNSAID de corta duración administrado regularmente para el alivio del dolor musculoesquelético leve a moderado</a:t>
            </a:r>
          </a:p>
          <a:p>
            <a:r>
              <a:rPr lang="es-MX" dirty="0" smtClean="0"/>
              <a:t>Cabestrillo para mayor comodidad</a:t>
            </a:r>
          </a:p>
          <a:p>
            <a:r>
              <a:rPr lang="es-MX" dirty="0" smtClean="0"/>
              <a:t>Vendaje por un fisioterapeuta</a:t>
            </a:r>
          </a:p>
          <a:p>
            <a:r>
              <a:rPr lang="es-MX" dirty="0" smtClean="0"/>
              <a:t>Fisioterapia o ejercicio terapéutico</a:t>
            </a:r>
          </a:p>
          <a:p>
            <a:r>
              <a:rPr lang="es-MX" dirty="0" smtClean="0"/>
              <a:t>Regresar a jugar futbol en 1-4 semanas, de acuerdo con el dolor</a:t>
            </a:r>
            <a:endParaRPr lang="es-MX" dirty="0"/>
          </a:p>
        </p:txBody>
      </p:sp>
      <p:sp>
        <p:nvSpPr>
          <p:cNvPr id="4" name="Rectangle 3"/>
          <p:cNvSpPr/>
          <p:nvPr/>
        </p:nvSpPr>
        <p:spPr>
          <a:xfrm>
            <a:off x="271638" y="6309320"/>
            <a:ext cx="8476826" cy="276999"/>
          </a:xfrm>
          <a:prstGeom prst="rect">
            <a:avLst/>
          </a:prstGeom>
        </p:spPr>
        <p:txBody>
          <a:bodyPr wrap="square">
            <a:spAutoFit/>
          </a:bodyPr>
          <a:lstStyle/>
          <a:p>
            <a:r>
              <a:rPr lang="es-MX" sz="1200" b="1" dirty="0" smtClean="0">
                <a:solidFill>
                  <a:srgbClr val="002060"/>
                </a:solidFill>
              </a:rPr>
              <a:t>Coxib = inhibidor específico de la COX-2; </a:t>
            </a:r>
            <a:r>
              <a:rPr lang="es-MX" altLang="zh-CN" sz="1200" b="1" dirty="0" smtClean="0">
                <a:solidFill>
                  <a:srgbClr val="002060"/>
                </a:solidFill>
              </a:rPr>
              <a:t>nsNSAID = fármaco antiinflamatorio no esteroideo no selectivo</a:t>
            </a:r>
            <a:endParaRPr lang="es-MX" sz="1200" dirty="0">
              <a:solidFill>
                <a:srgbClr val="002060"/>
              </a:solidFill>
            </a:endParaRPr>
          </a:p>
        </p:txBody>
      </p:sp>
    </p:spTree>
    <p:extLst>
      <p:ext uri="{BB962C8B-B14F-4D97-AF65-F5344CB8AC3E}">
        <p14:creationId xmlns:p14="http://schemas.microsoft.com/office/powerpoint/2010/main" val="3238435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CA" sz="4000" dirty="0" smtClean="0">
                <a:solidFill>
                  <a:schemeClr val="tx1">
                    <a:lumMod val="50000"/>
                  </a:schemeClr>
                </a:solidFill>
              </a:rPr>
              <a:t>Caso: Sr. MSK</a:t>
            </a:r>
            <a:endParaRPr lang="en-CA" sz="4000" dirty="0">
              <a:solidFill>
                <a:schemeClr val="tx1">
                  <a:lumMod val="50000"/>
                </a:schemeClr>
              </a:solidFill>
            </a:endParaRPr>
          </a:p>
        </p:txBody>
      </p:sp>
    </p:spTree>
    <p:extLst>
      <p:ext uri="{BB962C8B-B14F-4D97-AF65-F5344CB8AC3E}">
        <p14:creationId xmlns:p14="http://schemas.microsoft.com/office/powerpoint/2010/main" val="1519813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Caso: Sr. MSK </a:t>
            </a:r>
            <a:endParaRPr lang="es-MX" dirty="0"/>
          </a:p>
        </p:txBody>
      </p:sp>
      <p:sp>
        <p:nvSpPr>
          <p:cNvPr id="3" name="Content Placeholder 2"/>
          <p:cNvSpPr>
            <a:spLocks noGrp="1"/>
          </p:cNvSpPr>
          <p:nvPr>
            <p:ph idx="1"/>
          </p:nvPr>
        </p:nvSpPr>
        <p:spPr/>
        <p:txBody>
          <a:bodyPr/>
          <a:lstStyle/>
          <a:p>
            <a:r>
              <a:rPr lang="es-MX" dirty="0" smtClean="0"/>
              <a:t>Hombre de 26 años de edad</a:t>
            </a:r>
          </a:p>
          <a:p>
            <a:r>
              <a:rPr lang="es-MX" dirty="0" smtClean="0"/>
              <a:t>Dolor en la línea media de la rodilla</a:t>
            </a:r>
          </a:p>
          <a:p>
            <a:r>
              <a:rPr lang="es-MX" dirty="0" smtClean="0"/>
              <a:t>Se torció la rodilla mientras estaba patinando hace 4 días</a:t>
            </a:r>
          </a:p>
          <a:p>
            <a:r>
              <a:rPr lang="es-MX" dirty="0" smtClean="0"/>
              <a:t>Rodilla hinchada el día siguiente</a:t>
            </a:r>
            <a:endParaRPr lang="es-MX" dirty="0"/>
          </a:p>
        </p:txBody>
      </p:sp>
    </p:spTree>
    <p:extLst>
      <p:ext uri="{BB962C8B-B14F-4D97-AF65-F5344CB8AC3E}">
        <p14:creationId xmlns:p14="http://schemas.microsoft.com/office/powerpoint/2010/main" val="1955221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Pregunta de discusión</a:t>
            </a:r>
            <a:endParaRPr lang="es-MX" dirty="0"/>
          </a:p>
        </p:txBody>
      </p:sp>
      <p:sp>
        <p:nvSpPr>
          <p:cNvPr id="3" name="Content Placeholder 2"/>
          <p:cNvSpPr>
            <a:spLocks noGrp="1"/>
          </p:cNvSpPr>
          <p:nvPr>
            <p:ph idx="1"/>
          </p:nvPr>
        </p:nvSpPr>
        <p:spPr/>
        <p:txBody>
          <a:bodyPr/>
          <a:lstStyle/>
          <a:p>
            <a:r>
              <a:rPr lang="es-MX" dirty="0" smtClean="0"/>
              <a:t>¿Que otra cosa le gustaría saber?</a:t>
            </a:r>
            <a:endParaRPr lang="es-MX" dirty="0"/>
          </a:p>
        </p:txBody>
      </p:sp>
    </p:spTree>
    <p:extLst>
      <p:ext uri="{BB962C8B-B14F-4D97-AF65-F5344CB8AC3E}">
        <p14:creationId xmlns:p14="http://schemas.microsoft.com/office/powerpoint/2010/main" val="639336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Información </a:t>
            </a:r>
            <a:r>
              <a:rPr lang="es-MX" dirty="0"/>
              <a:t>a</a:t>
            </a:r>
            <a:r>
              <a:rPr lang="es-MX" dirty="0" smtClean="0"/>
              <a:t>dicional</a:t>
            </a:r>
            <a:endParaRPr lang="es-MX" dirty="0"/>
          </a:p>
        </p:txBody>
      </p:sp>
      <p:sp>
        <p:nvSpPr>
          <p:cNvPr id="3" name="Content Placeholder 2"/>
          <p:cNvSpPr>
            <a:spLocks noGrp="1"/>
          </p:cNvSpPr>
          <p:nvPr>
            <p:ph idx="1"/>
          </p:nvPr>
        </p:nvSpPr>
        <p:spPr/>
        <p:txBody>
          <a:bodyPr>
            <a:normAutofit fontScale="92500" lnSpcReduction="10000"/>
          </a:bodyPr>
          <a:lstStyle/>
          <a:p>
            <a:r>
              <a:rPr lang="es-MX" dirty="0" smtClean="0"/>
              <a:t>El dolor es desencadenado por patinar</a:t>
            </a:r>
          </a:p>
          <a:p>
            <a:pPr lvl="1"/>
            <a:r>
              <a:rPr lang="es-MX" dirty="0" smtClean="0"/>
              <a:t>Primera vez en varios meses que ha estado patinando</a:t>
            </a:r>
          </a:p>
          <a:p>
            <a:pPr lvl="1"/>
            <a:r>
              <a:rPr lang="es-MX" dirty="0" smtClean="0"/>
              <a:t>Recuerda haberse torcido en un momento dado con dolor</a:t>
            </a:r>
          </a:p>
          <a:p>
            <a:pPr lvl="1"/>
            <a:r>
              <a:rPr lang="es-MX" dirty="0" smtClean="0"/>
              <a:t>Continuó patinando ya que no quería perder enfrente de sus amigos</a:t>
            </a:r>
          </a:p>
          <a:p>
            <a:pPr marL="342900" lvl="1" indent="-342900">
              <a:buFont typeface="Arial" pitchFamily="34" charset="0"/>
              <a:buChar char="•"/>
            </a:pPr>
            <a:r>
              <a:rPr lang="es-MX" dirty="0" smtClean="0"/>
              <a:t>Estuvo con muletas el año pasado debido a una lesión de futbol en la misma rodilla</a:t>
            </a:r>
          </a:p>
          <a:p>
            <a:pPr marL="342900" lvl="1" indent="-342900">
              <a:buFont typeface="Arial" pitchFamily="34" charset="0"/>
              <a:buChar char="•"/>
            </a:pPr>
            <a:r>
              <a:rPr lang="es-MX" dirty="0" smtClean="0"/>
              <a:t>Se levantó con mayor dolor e hinchazón el día siguiente</a:t>
            </a:r>
          </a:p>
          <a:p>
            <a:pPr marL="342900" lvl="1" indent="-342900">
              <a:buFont typeface="Arial" pitchFamily="34" charset="0"/>
              <a:buChar char="•"/>
            </a:pPr>
            <a:r>
              <a:rPr lang="es-MX" dirty="0" smtClean="0"/>
              <a:t>Ninguna cirugía o deformidad previas</a:t>
            </a:r>
          </a:p>
        </p:txBody>
      </p:sp>
    </p:spTree>
    <p:extLst>
      <p:ext uri="{BB962C8B-B14F-4D97-AF65-F5344CB8AC3E}">
        <p14:creationId xmlns:p14="http://schemas.microsoft.com/office/powerpoint/2010/main" val="4012203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Pregunta de discusión</a:t>
            </a:r>
            <a:endParaRPr lang="es-MX" dirty="0"/>
          </a:p>
        </p:txBody>
      </p:sp>
      <p:sp>
        <p:nvSpPr>
          <p:cNvPr id="3" name="Content Placeholder 2"/>
          <p:cNvSpPr>
            <a:spLocks noGrp="1"/>
          </p:cNvSpPr>
          <p:nvPr>
            <p:ph idx="1"/>
          </p:nvPr>
        </p:nvSpPr>
        <p:spPr/>
        <p:txBody>
          <a:bodyPr/>
          <a:lstStyle/>
          <a:p>
            <a:r>
              <a:rPr lang="es-MX" dirty="0" smtClean="0"/>
              <a:t>¿Que exploración física haría usted?</a:t>
            </a:r>
            <a:endParaRPr lang="es-MX" dirty="0"/>
          </a:p>
        </p:txBody>
      </p:sp>
    </p:spTree>
    <p:extLst>
      <p:ext uri="{BB962C8B-B14F-4D97-AF65-F5344CB8AC3E}">
        <p14:creationId xmlns:p14="http://schemas.microsoft.com/office/powerpoint/2010/main" val="2911499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Exploración física</a:t>
            </a:r>
            <a:endParaRPr lang="es-MX" dirty="0"/>
          </a:p>
        </p:txBody>
      </p:sp>
      <p:sp>
        <p:nvSpPr>
          <p:cNvPr id="3" name="Content Placeholder 2"/>
          <p:cNvSpPr>
            <a:spLocks noGrp="1"/>
          </p:cNvSpPr>
          <p:nvPr>
            <p:ph sz="half" idx="1"/>
          </p:nvPr>
        </p:nvSpPr>
        <p:spPr/>
        <p:txBody>
          <a:bodyPr>
            <a:normAutofit fontScale="92500" lnSpcReduction="20000"/>
          </a:bodyPr>
          <a:lstStyle/>
          <a:p>
            <a:r>
              <a:rPr lang="es-MX" dirty="0" smtClean="0"/>
              <a:t>Cojera leve</a:t>
            </a:r>
          </a:p>
          <a:p>
            <a:r>
              <a:rPr lang="es-MX" dirty="0" smtClean="0"/>
              <a:t>Sin exceso de peso</a:t>
            </a:r>
          </a:p>
          <a:p>
            <a:r>
              <a:rPr lang="es-MX" dirty="0" smtClean="0"/>
              <a:t>Sin rodilla vara ni rodilla valga</a:t>
            </a:r>
          </a:p>
          <a:p>
            <a:r>
              <a:rPr lang="es-MX" dirty="0" smtClean="0"/>
              <a:t>¿Rodilla inflamada?</a:t>
            </a:r>
          </a:p>
          <a:p>
            <a:r>
              <a:rPr lang="es-MX" dirty="0" smtClean="0"/>
              <a:t>Localiza el dolor en la línea media con el dedo</a:t>
            </a:r>
          </a:p>
          <a:p>
            <a:r>
              <a:rPr lang="es-MX" dirty="0" smtClean="0"/>
              <a:t>Dificultad para flexionar</a:t>
            </a:r>
          </a:p>
          <a:p>
            <a:r>
              <a:rPr lang="es-MX" dirty="0" smtClean="0"/>
              <a:t>Cadera: normal</a:t>
            </a:r>
          </a:p>
        </p:txBody>
      </p:sp>
      <p:sp>
        <p:nvSpPr>
          <p:cNvPr id="4" name="Content Placeholder 3"/>
          <p:cNvSpPr>
            <a:spLocks noGrp="1"/>
          </p:cNvSpPr>
          <p:nvPr>
            <p:ph sz="half" idx="2"/>
          </p:nvPr>
        </p:nvSpPr>
        <p:spPr/>
        <p:txBody>
          <a:bodyPr>
            <a:normAutofit fontScale="92500" lnSpcReduction="20000"/>
          </a:bodyPr>
          <a:lstStyle/>
          <a:p>
            <a:r>
              <a:rPr lang="es-MX" dirty="0" smtClean="0"/>
              <a:t>Hinchazón:</a:t>
            </a:r>
          </a:p>
          <a:p>
            <a:pPr lvl="1"/>
            <a:r>
              <a:rPr lang="es-MX" sz="2600" dirty="0" smtClean="0"/>
              <a:t>Prueba de onda líquida: positiva</a:t>
            </a:r>
          </a:p>
          <a:p>
            <a:pPr lvl="1"/>
            <a:r>
              <a:rPr lang="es-MX" sz="2600" dirty="0" smtClean="0"/>
              <a:t>Choque rotuliano: negativo</a:t>
            </a:r>
          </a:p>
          <a:p>
            <a:r>
              <a:rPr lang="es-MX" dirty="0" smtClean="0"/>
              <a:t>Palpación:  dolor en la línea media de la articulación, </a:t>
            </a:r>
            <a:br>
              <a:rPr lang="es-MX" dirty="0" smtClean="0"/>
            </a:br>
            <a:r>
              <a:rPr lang="es-MX" dirty="0" smtClean="0"/>
              <a:t>particularmente posterior</a:t>
            </a:r>
          </a:p>
          <a:p>
            <a:r>
              <a:rPr lang="es-MX" dirty="0" smtClean="0"/>
              <a:t>Rango de movimiento: flexión limitada con dolor ++ (pero rodilla hinchada)</a:t>
            </a:r>
          </a:p>
          <a:p>
            <a:endParaRPr lang="es-MX" dirty="0"/>
          </a:p>
        </p:txBody>
      </p:sp>
    </p:spTree>
    <p:extLst>
      <p:ext uri="{BB962C8B-B14F-4D97-AF65-F5344CB8AC3E}">
        <p14:creationId xmlns:p14="http://schemas.microsoft.com/office/powerpoint/2010/main" val="952457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Maniobras específicas</a:t>
            </a:r>
            <a:endParaRPr lang="es-MX" dirty="0"/>
          </a:p>
        </p:txBody>
      </p:sp>
      <p:sp>
        <p:nvSpPr>
          <p:cNvPr id="3" name="Content Placeholder 2"/>
          <p:cNvSpPr>
            <a:spLocks noGrp="1"/>
          </p:cNvSpPr>
          <p:nvPr>
            <p:ph idx="1"/>
          </p:nvPr>
        </p:nvSpPr>
        <p:spPr/>
        <p:txBody>
          <a:bodyPr>
            <a:normAutofit fontScale="92500" lnSpcReduction="10000"/>
          </a:bodyPr>
          <a:lstStyle/>
          <a:p>
            <a:r>
              <a:rPr lang="es-MX" dirty="0" smtClean="0"/>
              <a:t>Ligamentos medial y lateral colaterales: sin laxitud</a:t>
            </a:r>
          </a:p>
          <a:p>
            <a:r>
              <a:rPr lang="es-MX" dirty="0" smtClean="0"/>
              <a:t>Menisco: positivo (McMurray, Thessaly)</a:t>
            </a:r>
          </a:p>
          <a:p>
            <a:r>
              <a:rPr lang="es-MX" dirty="0" smtClean="0"/>
              <a:t>Ligamento colateral anterior : negativo </a:t>
            </a:r>
            <a:br>
              <a:rPr lang="es-MX" dirty="0" smtClean="0"/>
            </a:br>
            <a:r>
              <a:rPr lang="es-MX" dirty="0" smtClean="0"/>
              <a:t>(desplazamiento anterior, Lachman)</a:t>
            </a:r>
          </a:p>
          <a:p>
            <a:r>
              <a:rPr lang="es-MX" dirty="0" smtClean="0"/>
              <a:t>Ligamento colateral posterior: negativo </a:t>
            </a:r>
            <a:br>
              <a:rPr lang="es-MX" dirty="0" smtClean="0"/>
            </a:br>
            <a:r>
              <a:rPr lang="es-MX" dirty="0" smtClean="0"/>
              <a:t>(desplazamiento posterior)</a:t>
            </a:r>
          </a:p>
          <a:p>
            <a:r>
              <a:rPr lang="es-MX" dirty="0" smtClean="0"/>
              <a:t>Rótula: sin aprensión ni dolor</a:t>
            </a:r>
          </a:p>
          <a:p>
            <a:r>
              <a:rPr lang="es-MX" dirty="0" smtClean="0"/>
              <a:t>Banda iliotibial: no evaluada</a:t>
            </a:r>
            <a:endParaRPr lang="es-MX" dirty="0"/>
          </a:p>
        </p:txBody>
      </p:sp>
      <p:sp>
        <p:nvSpPr>
          <p:cNvPr id="4" name="TextBox 3"/>
          <p:cNvSpPr txBox="1"/>
          <p:nvPr/>
        </p:nvSpPr>
        <p:spPr>
          <a:xfrm>
            <a:off x="467544" y="6165304"/>
            <a:ext cx="8136904" cy="1415772"/>
          </a:xfrm>
          <a:prstGeom prst="rect">
            <a:avLst/>
          </a:prstGeom>
          <a:noFill/>
        </p:spPr>
        <p:txBody>
          <a:bodyPr wrap="square" rtlCol="0">
            <a:spAutoFit/>
          </a:bodyPr>
          <a:lstStyle/>
          <a:p>
            <a:pPr marL="228600" indent="-228600">
              <a:defRPr/>
            </a:pPr>
            <a:r>
              <a:rPr lang="es-MX" sz="1000" dirty="0" smtClean="0">
                <a:solidFill>
                  <a:srgbClr val="002060"/>
                </a:solidFill>
              </a:rPr>
              <a:t>Bell MH. Am Fam Physician. 2005 Mar 15;71(6):1169-1172. </a:t>
            </a:r>
          </a:p>
          <a:p>
            <a:pPr marL="228600" indent="-228600">
              <a:defRPr/>
            </a:pPr>
            <a:r>
              <a:rPr lang="es-MX" sz="1000" dirty="0" smtClean="0">
                <a:solidFill>
                  <a:srgbClr val="002060"/>
                </a:solidFill>
              </a:rPr>
              <a:t>Karachalios T </a:t>
            </a:r>
            <a:r>
              <a:rPr lang="es-MX" sz="1000" i="1" dirty="0" smtClean="0">
                <a:solidFill>
                  <a:srgbClr val="002060"/>
                </a:solidFill>
              </a:rPr>
              <a:t>et al. </a:t>
            </a:r>
            <a:r>
              <a:rPr lang="es-MX" sz="1000" dirty="0" smtClean="0">
                <a:solidFill>
                  <a:srgbClr val="002060"/>
                </a:solidFill>
              </a:rPr>
              <a:t>J Bone Joint Surg Am. 2005 May;87(5):955-62.</a:t>
            </a:r>
          </a:p>
          <a:p>
            <a:pPr marL="228600" indent="-228600">
              <a:defRPr/>
            </a:pPr>
            <a:r>
              <a:rPr lang="es-MX" sz="1000" dirty="0" smtClean="0">
                <a:solidFill>
                  <a:srgbClr val="002060"/>
                </a:solidFill>
              </a:rPr>
              <a:t>Malanga GA </a:t>
            </a:r>
            <a:r>
              <a:rPr lang="es-MX" sz="1000" i="1" dirty="0" smtClean="0">
                <a:solidFill>
                  <a:srgbClr val="002060"/>
                </a:solidFill>
              </a:rPr>
              <a:t>et al</a:t>
            </a:r>
            <a:r>
              <a:rPr lang="es-MX" sz="1000" dirty="0" smtClean="0">
                <a:solidFill>
                  <a:srgbClr val="002060"/>
                </a:solidFill>
              </a:rPr>
              <a:t>. J. Arch Phys Med Rehabil. 2003 Apr;84(4):592-603.</a:t>
            </a:r>
          </a:p>
          <a:p>
            <a:pPr marL="228600" indent="-228600">
              <a:defRPr/>
            </a:pPr>
            <a:endParaRPr lang="es-MX" sz="1000" dirty="0" smtClean="0">
              <a:solidFill>
                <a:srgbClr val="002060"/>
              </a:solidFill>
            </a:endParaRPr>
          </a:p>
          <a:p>
            <a:endParaRPr lang="es-MX" sz="1000" dirty="0" smtClean="0"/>
          </a:p>
          <a:p>
            <a:endParaRPr lang="es-MX" dirty="0" smtClean="0"/>
          </a:p>
          <a:p>
            <a:endParaRPr lang="es-MX" dirty="0"/>
          </a:p>
        </p:txBody>
      </p:sp>
    </p:spTree>
    <p:extLst>
      <p:ext uri="{BB962C8B-B14F-4D97-AF65-F5344CB8AC3E}">
        <p14:creationId xmlns:p14="http://schemas.microsoft.com/office/powerpoint/2010/main" val="3722795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r>
              <a:rPr dirty="0"/>
              <a:t/>
            </a:r>
            <a:br>
              <a:rPr dirty="0"/>
            </a:br>
            <a:fld id="{CEC32654-6C2B-4E14-A90D-5D17360DC88F}" type="slidenum">
              <a:rPr/>
              <a:pPr>
                <a:defRPr/>
              </a:pPr>
              <a:t>2</a:t>
            </a:fld>
            <a:endParaRPr dirty="0"/>
          </a:p>
        </p:txBody>
      </p:sp>
      <p:sp>
        <p:nvSpPr>
          <p:cNvPr id="10243" name="Title 1"/>
          <p:cNvSpPr>
            <a:spLocks noGrp="1"/>
          </p:cNvSpPr>
          <p:nvPr>
            <p:ph type="title"/>
          </p:nvPr>
        </p:nvSpPr>
        <p:spPr>
          <a:xfrm>
            <a:off x="457200" y="263525"/>
            <a:ext cx="8229600" cy="1143000"/>
          </a:xfrm>
        </p:spPr>
        <p:txBody>
          <a:bodyPr/>
          <a:lstStyle/>
          <a:p>
            <a:pPr eaLnBrk="1" hangingPunct="1"/>
            <a:r>
              <a:rPr lang="es-MX" altLang="en-US" dirty="0" smtClean="0"/>
              <a:t>Comité de </a:t>
            </a:r>
            <a:r>
              <a:rPr lang="es-MX" altLang="en-US" dirty="0"/>
              <a:t>d</a:t>
            </a:r>
            <a:r>
              <a:rPr lang="es-MX" altLang="en-US" dirty="0" smtClean="0"/>
              <a:t>esarrollo</a:t>
            </a:r>
          </a:p>
        </p:txBody>
      </p:sp>
      <p:sp>
        <p:nvSpPr>
          <p:cNvPr id="4" name="Rectangle 3"/>
          <p:cNvSpPr/>
          <p:nvPr/>
        </p:nvSpPr>
        <p:spPr>
          <a:xfrm>
            <a:off x="395288" y="1443038"/>
            <a:ext cx="2881312" cy="5402262"/>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Mario H. Cardiel, MD, MSc</a:t>
            </a:r>
          </a:p>
          <a:p>
            <a:pPr fontAlgn="auto">
              <a:spcBef>
                <a:spcPts val="0"/>
              </a:spcBef>
              <a:spcAft>
                <a:spcPts val="0"/>
              </a:spcAft>
              <a:defRPr/>
            </a:pPr>
            <a:r>
              <a:rPr lang="es-MX" sz="1600" dirty="0" smtClean="0">
                <a:solidFill>
                  <a:srgbClr val="0C6FCF">
                    <a:lumMod val="75000"/>
                  </a:srgbClr>
                </a:solidFill>
                <a:latin typeface="Calibri"/>
                <a:ea typeface="+mn-ea"/>
              </a:rPr>
              <a:t>Reumatólogo</a:t>
            </a:r>
          </a:p>
          <a:p>
            <a:pPr fontAlgn="auto">
              <a:spcBef>
                <a:spcPts val="0"/>
              </a:spcBef>
              <a:spcAft>
                <a:spcPts val="0"/>
              </a:spcAft>
              <a:defRPr/>
            </a:pPr>
            <a:r>
              <a:rPr lang="es-MX" sz="1600" dirty="0" smtClean="0">
                <a:solidFill>
                  <a:srgbClr val="0C6FCF">
                    <a:lumMod val="75000"/>
                  </a:srgbClr>
                </a:solidFill>
                <a:latin typeface="Calibri"/>
                <a:ea typeface="+mn-ea"/>
              </a:rPr>
              <a:t>Morelia, México</a:t>
            </a:r>
          </a:p>
          <a:p>
            <a:pPr fontAlgn="auto">
              <a:spcBef>
                <a:spcPts val="0"/>
              </a:spcBef>
              <a:spcAft>
                <a:spcPts val="0"/>
              </a:spcAft>
              <a:defRPr/>
            </a:pPr>
            <a:r>
              <a:rPr lang="es-MX" sz="1600" dirty="0" smtClean="0">
                <a:solidFill>
                  <a:prstClr val="white"/>
                </a:solidFill>
                <a:latin typeface="Calibri"/>
                <a:ea typeface="+mn-ea"/>
              </a:rPr>
              <a:t> </a:t>
            </a:r>
            <a:endParaRPr lang="es-MX" sz="24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Andrei Danilov, MD, DSc</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Moscú, Rusia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Smail Daoudi, MD</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Tizi Ouzou, Algeria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João Batista S. Garcia, MD, PhD</a:t>
            </a:r>
          </a:p>
          <a:p>
            <a:pPr fontAlgn="auto">
              <a:spcBef>
                <a:spcPts val="0"/>
              </a:spcBef>
              <a:spcAft>
                <a:spcPts val="0"/>
              </a:spcAft>
              <a:defRPr/>
            </a:pPr>
            <a:r>
              <a:rPr lang="es-MX" sz="1600" dirty="0" smtClean="0">
                <a:solidFill>
                  <a:srgbClr val="0C6FCF">
                    <a:lumMod val="75000"/>
                  </a:srgbClr>
                </a:solidFill>
                <a:latin typeface="Calibri"/>
                <a:ea typeface="+mn-ea"/>
              </a:rPr>
              <a:t>Anestesiólogo</a:t>
            </a:r>
          </a:p>
          <a:p>
            <a:pPr fontAlgn="auto">
              <a:spcBef>
                <a:spcPts val="0"/>
              </a:spcBef>
              <a:spcAft>
                <a:spcPts val="0"/>
              </a:spcAft>
              <a:defRPr/>
            </a:pPr>
            <a:r>
              <a:rPr lang="es-MX" sz="1600" dirty="0" smtClean="0">
                <a:solidFill>
                  <a:srgbClr val="0C6FCF">
                    <a:lumMod val="75000"/>
                  </a:srgbClr>
                </a:solidFill>
                <a:latin typeface="Calibri"/>
                <a:ea typeface="+mn-ea"/>
              </a:rPr>
              <a:t>São Luis, Brasil</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rPr>
              <a:t>Yuzhou Guan, MD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700" dirty="0" smtClean="0">
                <a:solidFill>
                  <a:prstClr val="white"/>
                </a:solidFill>
                <a:latin typeface="Calibri"/>
                <a:ea typeface="+mn-ea"/>
              </a:rPr>
              <a:t> </a:t>
            </a:r>
            <a:endParaRPr lang="es-MX" sz="1700" dirty="0">
              <a:solidFill>
                <a:prstClr val="white"/>
              </a:solidFill>
              <a:latin typeface="Calibri"/>
              <a:ea typeface="+mn-ea"/>
            </a:endParaRPr>
          </a:p>
        </p:txBody>
      </p:sp>
      <p:sp>
        <p:nvSpPr>
          <p:cNvPr id="5" name="Rectangle 4"/>
          <p:cNvSpPr/>
          <p:nvPr/>
        </p:nvSpPr>
        <p:spPr>
          <a:xfrm>
            <a:off x="3276600" y="1443038"/>
            <a:ext cx="2805113" cy="5016758"/>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Jianhao Lin,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Beijing, China</a:t>
            </a:r>
          </a:p>
          <a:p>
            <a:pPr fontAlgn="auto">
              <a:spcBef>
                <a:spcPts val="0"/>
              </a:spcBef>
              <a:spcAft>
                <a:spcPts val="0"/>
              </a:spcAft>
              <a:defRPr/>
            </a:pPr>
            <a:r>
              <a:rPr lang="es-MX" sz="1600" dirty="0" smtClean="0">
                <a:solidFill>
                  <a:srgbClr val="0C6FCF">
                    <a:lumMod val="75000"/>
                  </a:srgbClr>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Supranee Niruthisard, MD</a:t>
            </a:r>
          </a:p>
          <a:p>
            <a:pPr fontAlgn="auto">
              <a:spcBef>
                <a:spcPts val="0"/>
              </a:spcBef>
              <a:spcAft>
                <a:spcPts val="0"/>
              </a:spcAft>
              <a:defRPr/>
            </a:pPr>
            <a:r>
              <a:rPr lang="es-MX" sz="1600" dirty="0" smtClean="0">
                <a:solidFill>
                  <a:srgbClr val="0C6FCF">
                    <a:lumMod val="75000"/>
                  </a:srgbClr>
                </a:solidFill>
                <a:latin typeface="Calibri"/>
              </a:rPr>
              <a:t>Especialista en Dolor</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Bangkok, Tailandia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Germán Ochoa,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Bogotá, Colombia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Milton Raff, MD, BSc</a:t>
            </a:r>
          </a:p>
          <a:p>
            <a:pPr fontAlgn="auto">
              <a:spcBef>
                <a:spcPts val="0"/>
              </a:spcBef>
              <a:spcAft>
                <a:spcPts val="0"/>
              </a:spcAft>
              <a:defRPr/>
            </a:pPr>
            <a:r>
              <a:rPr lang="es-MX" sz="1600" dirty="0" smtClean="0">
                <a:solidFill>
                  <a:srgbClr val="0C6FCF">
                    <a:lumMod val="75000"/>
                  </a:srgbClr>
                </a:solidFill>
                <a:latin typeface="Calibri"/>
              </a:rPr>
              <a:t>Especialista en Anestesiología</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Cape Town, Sud África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Raymond L. Rosales, MD, PhD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Manila, Filipinas</a:t>
            </a:r>
          </a:p>
          <a:p>
            <a:pPr fontAlgn="auto">
              <a:spcBef>
                <a:spcPts val="0"/>
              </a:spcBef>
              <a:spcAft>
                <a:spcPts val="0"/>
              </a:spcAft>
              <a:defRPr/>
            </a:pPr>
            <a:endParaRPr lang="en-CA" sz="1600" dirty="0">
              <a:solidFill>
                <a:prstClr val="white"/>
              </a:solidFill>
              <a:latin typeface="Calibri"/>
              <a:ea typeface="+mn-ea"/>
            </a:endParaRPr>
          </a:p>
        </p:txBody>
      </p:sp>
      <p:sp>
        <p:nvSpPr>
          <p:cNvPr id="6" name="Rectangle 5"/>
          <p:cNvSpPr/>
          <p:nvPr/>
        </p:nvSpPr>
        <p:spPr>
          <a:xfrm>
            <a:off x="6008688" y="1447800"/>
            <a:ext cx="2955925" cy="4524315"/>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Jose Antonio San Juan, MD</a:t>
            </a:r>
          </a:p>
          <a:p>
            <a:pPr fontAlgn="auto">
              <a:spcBef>
                <a:spcPts val="0"/>
              </a:spcBef>
              <a:spcAft>
                <a:spcPts val="0"/>
              </a:spcAft>
              <a:defRPr/>
            </a:pPr>
            <a:r>
              <a:rPr lang="es-MX" sz="1600" dirty="0" smtClean="0">
                <a:solidFill>
                  <a:srgbClr val="0C6FCF">
                    <a:lumMod val="75000"/>
                  </a:srgbClr>
                </a:solidFill>
                <a:latin typeface="Calibri"/>
                <a:ea typeface="+mn-ea"/>
              </a:rPr>
              <a:t>Cirujano </a:t>
            </a:r>
            <a:r>
              <a:rPr lang="es-MX" sz="1600" dirty="0" smtClean="0">
                <a:solidFill>
                  <a:srgbClr val="0C6FCF">
                    <a:lumMod val="75000"/>
                  </a:srgbClr>
                </a:solidFill>
                <a:latin typeface="Calibri"/>
              </a:rPr>
              <a:t>O</a:t>
            </a:r>
            <a:r>
              <a:rPr lang="es-MX" sz="1600" dirty="0" smtClean="0">
                <a:solidFill>
                  <a:srgbClr val="0C6FCF">
                    <a:lumMod val="75000"/>
                  </a:srgbClr>
                </a:solidFill>
                <a:latin typeface="Calibri"/>
                <a:ea typeface="+mn-ea"/>
              </a:rPr>
              <a:t>rtopédico</a:t>
            </a:r>
          </a:p>
          <a:p>
            <a:pPr fontAlgn="auto">
              <a:spcBef>
                <a:spcPts val="0"/>
              </a:spcBef>
              <a:spcAft>
                <a:spcPts val="0"/>
              </a:spcAft>
              <a:defRPr/>
            </a:pPr>
            <a:r>
              <a:rPr lang="es-MX" sz="1600" dirty="0" smtClean="0">
                <a:solidFill>
                  <a:srgbClr val="0C6FCF">
                    <a:lumMod val="75000"/>
                  </a:srgbClr>
                </a:solidFill>
                <a:latin typeface="Calibri"/>
                <a:ea typeface="+mn-ea"/>
              </a:rPr>
              <a:t>Ciudad Cebú, Filipinas</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Ammar Salti, MD</a:t>
            </a:r>
          </a:p>
          <a:p>
            <a:pPr fontAlgn="auto">
              <a:spcBef>
                <a:spcPts val="0"/>
              </a:spcBef>
              <a:spcAft>
                <a:spcPts val="0"/>
              </a:spcAft>
              <a:defRPr/>
            </a:pPr>
            <a:r>
              <a:rPr lang="es-MX" sz="1600" dirty="0" smtClean="0">
                <a:solidFill>
                  <a:srgbClr val="0C6FCF">
                    <a:lumMod val="75000"/>
                  </a:srgbClr>
                </a:solidFill>
                <a:latin typeface="Calibri"/>
              </a:rPr>
              <a:t>Especialista en Anestesiología</a:t>
            </a:r>
          </a:p>
          <a:p>
            <a:pPr fontAlgn="auto">
              <a:spcBef>
                <a:spcPts val="0"/>
              </a:spcBef>
              <a:spcAft>
                <a:spcPts val="0"/>
              </a:spcAft>
              <a:defRPr/>
            </a:pPr>
            <a:r>
              <a:rPr lang="es-MX" sz="1600" dirty="0" smtClean="0">
                <a:solidFill>
                  <a:srgbClr val="0C6FCF">
                    <a:lumMod val="75000"/>
                  </a:srgbClr>
                </a:solidFill>
                <a:latin typeface="Calibri"/>
              </a:rPr>
              <a:t>Abu Dabi,  Emiratos Árabes Unidos </a:t>
            </a:r>
          </a:p>
          <a:p>
            <a:pPr fontAlgn="auto">
              <a:spcBef>
                <a:spcPts val="0"/>
              </a:spcBef>
              <a:spcAft>
                <a:spcPts val="0"/>
              </a:spcAft>
              <a:defRPr/>
            </a:pPr>
            <a:endParaRPr lang="es-MX" sz="1600" b="1" dirty="0" smtClean="0">
              <a:solidFill>
                <a:prstClr val="black"/>
              </a:solidFill>
              <a:latin typeface="Calibri"/>
            </a:endParaRPr>
          </a:p>
          <a:p>
            <a:pPr fontAlgn="auto">
              <a:spcBef>
                <a:spcPts val="0"/>
              </a:spcBef>
              <a:spcAft>
                <a:spcPts val="0"/>
              </a:spcAft>
              <a:defRPr/>
            </a:pPr>
            <a:r>
              <a:rPr lang="es-MX" sz="1600" b="1" dirty="0" smtClean="0">
                <a:solidFill>
                  <a:prstClr val="black"/>
                </a:solidFill>
                <a:latin typeface="Calibri"/>
              </a:rPr>
              <a:t>Xinping Tian, MD</a:t>
            </a:r>
          </a:p>
          <a:p>
            <a:pPr fontAlgn="auto">
              <a:spcBef>
                <a:spcPts val="0"/>
              </a:spcBef>
              <a:spcAft>
                <a:spcPts val="0"/>
              </a:spcAft>
              <a:defRPr/>
            </a:pPr>
            <a:r>
              <a:rPr lang="es-MX" sz="1600" dirty="0" smtClean="0">
                <a:solidFill>
                  <a:srgbClr val="0C6FCF">
                    <a:lumMod val="75000"/>
                  </a:srgbClr>
                </a:solidFill>
                <a:latin typeface="Calibri"/>
              </a:rPr>
              <a:t>Reumatólogo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r>
              <a:rPr lang="es-MX" sz="1600" dirty="0" smtClean="0">
                <a:solidFill>
                  <a:prstClr val="white"/>
                </a:solidFill>
                <a:latin typeface="Calibri"/>
              </a:rPr>
              <a:t> </a:t>
            </a:r>
          </a:p>
          <a:p>
            <a:pPr fontAlgn="auto">
              <a:spcBef>
                <a:spcPts val="0"/>
              </a:spcBef>
              <a:spcAft>
                <a:spcPts val="0"/>
              </a:spcAft>
              <a:defRPr/>
            </a:pPr>
            <a:r>
              <a:rPr lang="es-MX" sz="1600" b="1" dirty="0" smtClean="0">
                <a:solidFill>
                  <a:prstClr val="black"/>
                </a:solidFill>
                <a:latin typeface="Calibri"/>
              </a:rPr>
              <a:t>Işin Ünal-Çevik, MD, PhD</a:t>
            </a:r>
          </a:p>
          <a:p>
            <a:pPr>
              <a:defRPr/>
            </a:pPr>
            <a:r>
              <a:rPr lang="es-MX" sz="1600" dirty="0" smtClean="0">
                <a:solidFill>
                  <a:srgbClr val="0C6FCF">
                    <a:lumMod val="75000"/>
                  </a:srgbClr>
                </a:solidFill>
                <a:latin typeface="+mn-lt"/>
              </a:rPr>
              <a:t>Neurólogo, Neurocientífico y Especialista del Dolor</a:t>
            </a:r>
          </a:p>
          <a:p>
            <a:pPr fontAlgn="auto">
              <a:spcBef>
                <a:spcPts val="0"/>
              </a:spcBef>
              <a:spcAft>
                <a:spcPts val="0"/>
              </a:spcAft>
              <a:defRPr/>
            </a:pPr>
            <a:r>
              <a:rPr lang="es-MX" sz="1600" dirty="0" smtClean="0">
                <a:solidFill>
                  <a:srgbClr val="0C6FCF">
                    <a:lumMod val="75000"/>
                  </a:srgbClr>
                </a:solidFill>
                <a:latin typeface="+mn-lt"/>
              </a:rPr>
              <a:t>Ankara, Turquía </a:t>
            </a:r>
          </a:p>
          <a:p>
            <a:pPr fontAlgn="auto">
              <a:spcBef>
                <a:spcPts val="0"/>
              </a:spcBef>
              <a:spcAft>
                <a:spcPts val="0"/>
              </a:spcAft>
              <a:defRPr/>
            </a:pPr>
            <a:r>
              <a:rPr lang="es-MX" sz="1600" dirty="0" smtClean="0">
                <a:solidFill>
                  <a:srgbClr val="0C6FCF">
                    <a:lumMod val="75000"/>
                  </a:srgbClr>
                </a:solidFill>
                <a:latin typeface="+mn-lt"/>
              </a:rPr>
              <a:t> </a:t>
            </a:r>
            <a:endParaRPr lang="es-MX" sz="1700" dirty="0">
              <a:solidFill>
                <a:prstClr val="white"/>
              </a:solidFill>
              <a:latin typeface="+mn-lt"/>
            </a:endParaRPr>
          </a:p>
        </p:txBody>
      </p:sp>
      <p:sp>
        <p:nvSpPr>
          <p:cNvPr id="3" name="TextBox 2"/>
          <p:cNvSpPr txBox="1"/>
          <p:nvPr/>
        </p:nvSpPr>
        <p:spPr>
          <a:xfrm>
            <a:off x="2483768" y="6237312"/>
            <a:ext cx="4420954" cy="369332"/>
          </a:xfrm>
          <a:prstGeom prst="rect">
            <a:avLst/>
          </a:prstGeom>
          <a:noFill/>
        </p:spPr>
        <p:txBody>
          <a:bodyPr wrap="none">
            <a:spAutoFit/>
          </a:bodyPr>
          <a:lstStyle/>
          <a:p>
            <a:pPr fontAlgn="auto">
              <a:spcBef>
                <a:spcPts val="0"/>
              </a:spcBef>
              <a:spcAft>
                <a:spcPts val="0"/>
              </a:spcAft>
              <a:defRPr/>
            </a:pPr>
            <a:r>
              <a:rPr lang="es-MX" i="1" dirty="0" smtClean="0">
                <a:solidFill>
                  <a:srgbClr val="002060"/>
                </a:solidFill>
                <a:latin typeface="Calibri"/>
                <a:ea typeface="+mn-ea"/>
              </a:rPr>
              <a:t>Este programa fue patrocinado por </a:t>
            </a:r>
            <a:r>
              <a:rPr lang="en-CA" i="1" dirty="0" smtClean="0">
                <a:solidFill>
                  <a:srgbClr val="002060"/>
                </a:solidFill>
                <a:latin typeface="Calibri"/>
                <a:ea typeface="+mn-ea"/>
              </a:rPr>
              <a:t>Pfizer </a:t>
            </a:r>
            <a:r>
              <a:rPr lang="en-CA" i="1" dirty="0">
                <a:solidFill>
                  <a:srgbClr val="002060"/>
                </a:solidFill>
                <a:latin typeface="Calibri"/>
                <a:ea typeface="+mn-ea"/>
              </a:rPr>
              <a:t>Inc.</a:t>
            </a:r>
          </a:p>
        </p:txBody>
      </p:sp>
    </p:spTree>
    <p:extLst>
      <p:ext uri="{BB962C8B-B14F-4D97-AF65-F5344CB8AC3E}">
        <p14:creationId xmlns:p14="http://schemas.microsoft.com/office/powerpoint/2010/main" val="12703056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Pregunta de discusión</a:t>
            </a:r>
            <a:endParaRPr lang="es-MX" dirty="0"/>
          </a:p>
        </p:txBody>
      </p:sp>
      <p:sp>
        <p:nvSpPr>
          <p:cNvPr id="3" name="Content Placeholder 2"/>
          <p:cNvSpPr>
            <a:spLocks noGrp="1"/>
          </p:cNvSpPr>
          <p:nvPr>
            <p:ph idx="1"/>
          </p:nvPr>
        </p:nvSpPr>
        <p:spPr/>
        <p:txBody>
          <a:bodyPr/>
          <a:lstStyle/>
          <a:p>
            <a:r>
              <a:rPr lang="es-MX" dirty="0" smtClean="0"/>
              <a:t>¿Realizaría cualquier otra investigación adicional?</a:t>
            </a:r>
          </a:p>
          <a:p>
            <a:pPr lvl="1"/>
            <a:r>
              <a:rPr lang="es-MX" dirty="0" smtClean="0"/>
              <a:t>Si es así, ¿qué?</a:t>
            </a:r>
            <a:endParaRPr lang="es-MX" dirty="0"/>
          </a:p>
        </p:txBody>
      </p:sp>
    </p:spTree>
    <p:extLst>
      <p:ext uri="{BB962C8B-B14F-4D97-AF65-F5344CB8AC3E}">
        <p14:creationId xmlns:p14="http://schemas.microsoft.com/office/powerpoint/2010/main" val="2683521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Sr. MSK: Imágenes</a:t>
            </a:r>
            <a:endParaRPr lang="es-MX" dirty="0"/>
          </a:p>
        </p:txBody>
      </p:sp>
      <p:sp>
        <p:nvSpPr>
          <p:cNvPr id="3" name="Content Placeholder 2"/>
          <p:cNvSpPr>
            <a:spLocks noGrp="1"/>
          </p:cNvSpPr>
          <p:nvPr>
            <p:ph idx="1"/>
          </p:nvPr>
        </p:nvSpPr>
        <p:spPr/>
        <p:txBody>
          <a:bodyPr/>
          <a:lstStyle/>
          <a:p>
            <a:r>
              <a:rPr lang="es-MX" dirty="0" smtClean="0"/>
              <a:t>Dado el rango limitado de movimiento de Sr. MSK, </a:t>
            </a:r>
            <a:r>
              <a:rPr lang="es-MX" dirty="0"/>
              <a:t>u</a:t>
            </a:r>
            <a:r>
              <a:rPr lang="es-MX" dirty="0" smtClean="0"/>
              <a:t>sted decide hacerle una radiografía a la rodilla</a:t>
            </a:r>
          </a:p>
          <a:p>
            <a:r>
              <a:rPr lang="es-MX" dirty="0" smtClean="0"/>
              <a:t>El hallazgo sugiere un pequeño desgarro del menisco</a:t>
            </a:r>
            <a:endParaRPr lang="es-MX" dirty="0"/>
          </a:p>
        </p:txBody>
      </p:sp>
    </p:spTree>
    <p:extLst>
      <p:ext uri="{BB962C8B-B14F-4D97-AF65-F5344CB8AC3E}">
        <p14:creationId xmlns:p14="http://schemas.microsoft.com/office/powerpoint/2010/main" val="1254461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Pregunta de discusión</a:t>
            </a:r>
            <a:endParaRPr lang="es-MX" dirty="0"/>
          </a:p>
        </p:txBody>
      </p:sp>
      <p:sp>
        <p:nvSpPr>
          <p:cNvPr id="3" name="Content Placeholder 2"/>
          <p:cNvSpPr>
            <a:spLocks noGrp="1"/>
          </p:cNvSpPr>
          <p:nvPr>
            <p:ph idx="1"/>
          </p:nvPr>
        </p:nvSpPr>
        <p:spPr/>
        <p:txBody>
          <a:bodyPr/>
          <a:lstStyle/>
          <a:p>
            <a:r>
              <a:rPr lang="es-MX" dirty="0" smtClean="0"/>
              <a:t>¿Cuál es su diagnóstico?</a:t>
            </a:r>
            <a:endParaRPr lang="es-MX" dirty="0"/>
          </a:p>
        </p:txBody>
      </p:sp>
    </p:spTree>
    <p:extLst>
      <p:ext uri="{BB962C8B-B14F-4D97-AF65-F5344CB8AC3E}">
        <p14:creationId xmlns:p14="http://schemas.microsoft.com/office/powerpoint/2010/main" val="1625619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Sr. MSK: Diagnóstico</a:t>
            </a:r>
            <a:endParaRPr lang="es-MX" dirty="0"/>
          </a:p>
        </p:txBody>
      </p:sp>
      <p:sp>
        <p:nvSpPr>
          <p:cNvPr id="3" name="Content Placeholder 2"/>
          <p:cNvSpPr>
            <a:spLocks noGrp="1"/>
          </p:cNvSpPr>
          <p:nvPr>
            <p:ph idx="1"/>
          </p:nvPr>
        </p:nvSpPr>
        <p:spPr/>
        <p:txBody>
          <a:bodyPr/>
          <a:lstStyle/>
          <a:p>
            <a:r>
              <a:rPr lang="es-MX" dirty="0" smtClean="0"/>
              <a:t>Su diagnóstico del Sr. MSK con lesión interna del menisco</a:t>
            </a:r>
            <a:endParaRPr lang="es-MX" dirty="0"/>
          </a:p>
        </p:txBody>
      </p:sp>
    </p:spTree>
    <p:extLst>
      <p:ext uri="{BB962C8B-B14F-4D97-AF65-F5344CB8AC3E}">
        <p14:creationId xmlns:p14="http://schemas.microsoft.com/office/powerpoint/2010/main" val="2636255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Pregunta de discusión</a:t>
            </a:r>
            <a:endParaRPr lang="es-MX" dirty="0"/>
          </a:p>
        </p:txBody>
      </p:sp>
      <p:sp>
        <p:nvSpPr>
          <p:cNvPr id="3" name="Content Placeholder 2"/>
          <p:cNvSpPr>
            <a:spLocks noGrp="1"/>
          </p:cNvSpPr>
          <p:nvPr>
            <p:ph idx="1"/>
          </p:nvPr>
        </p:nvSpPr>
        <p:spPr>
          <a:xfrm>
            <a:off x="395536" y="1600200"/>
            <a:ext cx="8291264" cy="4525963"/>
          </a:xfrm>
        </p:spPr>
        <p:txBody>
          <a:bodyPr/>
          <a:lstStyle/>
          <a:p>
            <a:pPr marL="273050" indent="-273050"/>
            <a:r>
              <a:rPr lang="es-MX" dirty="0" smtClean="0"/>
              <a:t>¿Cuál es su plan de tratamiento recomendado?</a:t>
            </a:r>
            <a:endParaRPr lang="es-MX" dirty="0"/>
          </a:p>
        </p:txBody>
      </p:sp>
    </p:spTree>
    <p:extLst>
      <p:ext uri="{BB962C8B-B14F-4D97-AF65-F5344CB8AC3E}">
        <p14:creationId xmlns:p14="http://schemas.microsoft.com/office/powerpoint/2010/main" val="893830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MSK: Plan de tratamiento</a:t>
            </a:r>
            <a:endParaRPr lang="es-MX" dirty="0"/>
          </a:p>
        </p:txBody>
      </p:sp>
      <p:sp>
        <p:nvSpPr>
          <p:cNvPr id="3" name="Content Placeholder 2"/>
          <p:cNvSpPr>
            <a:spLocks noGrp="1"/>
          </p:cNvSpPr>
          <p:nvPr>
            <p:ph idx="1"/>
          </p:nvPr>
        </p:nvSpPr>
        <p:spPr/>
        <p:txBody>
          <a:bodyPr>
            <a:normAutofit/>
          </a:bodyPr>
          <a:lstStyle/>
          <a:p>
            <a:r>
              <a:rPr lang="es-MX" dirty="0" smtClean="0"/>
              <a:t>Coxib/ nsNSAID</a:t>
            </a:r>
          </a:p>
          <a:p>
            <a:r>
              <a:rPr lang="es-MX" dirty="0" smtClean="0"/>
              <a:t>Fisioterapia o ejercicio terapéutico</a:t>
            </a:r>
          </a:p>
          <a:p>
            <a:r>
              <a:rPr lang="es-MX" dirty="0" smtClean="0"/>
              <a:t>Considerar la posibilidad de referir a un ortopedista si la rodilla se traba o si hay síntomas mecánicos</a:t>
            </a:r>
          </a:p>
        </p:txBody>
      </p:sp>
      <p:sp>
        <p:nvSpPr>
          <p:cNvPr id="4" name="Rectangle 3"/>
          <p:cNvSpPr/>
          <p:nvPr/>
        </p:nvSpPr>
        <p:spPr>
          <a:xfrm>
            <a:off x="323528" y="6581001"/>
            <a:ext cx="8476826" cy="276999"/>
          </a:xfrm>
          <a:prstGeom prst="rect">
            <a:avLst/>
          </a:prstGeom>
        </p:spPr>
        <p:txBody>
          <a:bodyPr wrap="square">
            <a:spAutoFit/>
          </a:bodyPr>
          <a:lstStyle/>
          <a:p>
            <a:r>
              <a:rPr lang="es-MX" sz="1200" b="1" dirty="0" smtClean="0">
                <a:solidFill>
                  <a:srgbClr val="002060"/>
                </a:solidFill>
              </a:rPr>
              <a:t>Coxib = inhibidor específico de la COX-2; </a:t>
            </a:r>
            <a:r>
              <a:rPr lang="es-MX" altLang="zh-CN" sz="1200" b="1" dirty="0" smtClean="0">
                <a:solidFill>
                  <a:srgbClr val="002060"/>
                </a:solidFill>
              </a:rPr>
              <a:t>nsNSAID = fármaco antiinflamatorio no esteroideo no específico; </a:t>
            </a:r>
            <a:endParaRPr lang="es-MX" sz="1200" dirty="0">
              <a:solidFill>
                <a:srgbClr val="002060"/>
              </a:solidFill>
            </a:endParaRPr>
          </a:p>
        </p:txBody>
      </p:sp>
    </p:spTree>
    <p:extLst>
      <p:ext uri="{BB962C8B-B14F-4D97-AF65-F5344CB8AC3E}">
        <p14:creationId xmlns:p14="http://schemas.microsoft.com/office/powerpoint/2010/main" val="913582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Caso: Sra. PO</a:t>
            </a:r>
            <a:endParaRPr lang="es-MX" sz="4000" dirty="0">
              <a:solidFill>
                <a:schemeClr val="tx1">
                  <a:lumMod val="50000"/>
                </a:schemeClr>
              </a:solidFill>
            </a:endParaRPr>
          </a:p>
        </p:txBody>
      </p:sp>
    </p:spTree>
    <p:extLst>
      <p:ext uri="{BB962C8B-B14F-4D97-AF65-F5344CB8AC3E}">
        <p14:creationId xmlns:p14="http://schemas.microsoft.com/office/powerpoint/2010/main" val="2707480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Caso: Sra. PO</a:t>
            </a:r>
            <a:endParaRPr lang="es-MX" dirty="0"/>
          </a:p>
        </p:txBody>
      </p:sp>
      <p:sp>
        <p:nvSpPr>
          <p:cNvPr id="3" name="Content Placeholder 2"/>
          <p:cNvSpPr>
            <a:spLocks noGrp="1"/>
          </p:cNvSpPr>
          <p:nvPr>
            <p:ph idx="1"/>
          </p:nvPr>
        </p:nvSpPr>
        <p:spPr/>
        <p:txBody>
          <a:bodyPr>
            <a:normAutofit/>
          </a:bodyPr>
          <a:lstStyle/>
          <a:p>
            <a:r>
              <a:rPr lang="es-MX" dirty="0" smtClean="0"/>
              <a:t>Mujer de 33 años de edad</a:t>
            </a:r>
          </a:p>
          <a:p>
            <a:r>
              <a:rPr lang="es-MX" dirty="0" smtClean="0"/>
              <a:t>Madre soltera de niños de 4 y 2 años de edad</a:t>
            </a:r>
          </a:p>
          <a:p>
            <a:r>
              <a:rPr lang="es-MX" dirty="0" smtClean="0"/>
              <a:t>Programada para histerectomía después del diagnóstico de miomatosis uterina</a:t>
            </a:r>
          </a:p>
          <a:p>
            <a:endParaRPr lang="es-MX" dirty="0" smtClean="0"/>
          </a:p>
        </p:txBody>
      </p:sp>
    </p:spTree>
    <p:extLst>
      <p:ext uri="{BB962C8B-B14F-4D97-AF65-F5344CB8AC3E}">
        <p14:creationId xmlns:p14="http://schemas.microsoft.com/office/powerpoint/2010/main" val="3787689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Preguntas de discusión</a:t>
            </a:r>
            <a:endParaRPr lang="es-MX" dirty="0"/>
          </a:p>
        </p:txBody>
      </p:sp>
      <p:sp>
        <p:nvSpPr>
          <p:cNvPr id="3" name="Content Placeholder 2"/>
          <p:cNvSpPr>
            <a:spLocks noGrp="1"/>
          </p:cNvSpPr>
          <p:nvPr>
            <p:ph idx="1"/>
          </p:nvPr>
        </p:nvSpPr>
        <p:spPr/>
        <p:txBody>
          <a:bodyPr/>
          <a:lstStyle/>
          <a:p>
            <a:r>
              <a:rPr lang="es-MX" dirty="0" smtClean="0"/>
              <a:t>¿Qué otra información le gustaría tener?</a:t>
            </a:r>
          </a:p>
          <a:p>
            <a:r>
              <a:rPr lang="es-MX" dirty="0" smtClean="0"/>
              <a:t>¿Le proporcionaría información o un consejo a la Sra. PO antes de su cirugía?</a:t>
            </a:r>
          </a:p>
          <a:p>
            <a:pPr marL="457200" lvl="1" indent="0">
              <a:buNone/>
            </a:pPr>
            <a:endParaRPr lang="es-MX" dirty="0"/>
          </a:p>
        </p:txBody>
      </p:sp>
    </p:spTree>
    <p:extLst>
      <p:ext uri="{BB962C8B-B14F-4D97-AF65-F5344CB8AC3E}">
        <p14:creationId xmlns:p14="http://schemas.microsoft.com/office/powerpoint/2010/main" val="1188769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Sra. PO: Historia clínica</a:t>
            </a:r>
            <a:endParaRPr lang="es-MX" dirty="0"/>
          </a:p>
        </p:txBody>
      </p:sp>
      <p:sp>
        <p:nvSpPr>
          <p:cNvPr id="3" name="Content Placeholder 2"/>
          <p:cNvSpPr>
            <a:spLocks noGrp="1"/>
          </p:cNvSpPr>
          <p:nvPr>
            <p:ph idx="1"/>
          </p:nvPr>
        </p:nvSpPr>
        <p:spPr/>
        <p:txBody>
          <a:bodyPr>
            <a:normAutofit/>
          </a:bodyPr>
          <a:lstStyle/>
          <a:p>
            <a:r>
              <a:rPr lang="es-MX" dirty="0" smtClean="0"/>
              <a:t>Sufre ocasionalmente migrañas, las que ella describe como debilitantes</a:t>
            </a:r>
          </a:p>
          <a:p>
            <a:pPr lvl="1"/>
            <a:r>
              <a:rPr lang="es-MX" dirty="0" smtClean="0"/>
              <a:t>Toma ibuprofeno de venta sin receta para estas cefaleas,  que ella refiere algunas veces ayudan</a:t>
            </a:r>
          </a:p>
          <a:p>
            <a:r>
              <a:rPr lang="es-MX" dirty="0" smtClean="0"/>
              <a:t>Ninguna cirugía previa</a:t>
            </a:r>
          </a:p>
          <a:p>
            <a:r>
              <a:rPr lang="es-MX" dirty="0" smtClean="0"/>
              <a:t>Ningún medicamento actual excepto multivitamínicos de venta sin receta</a:t>
            </a:r>
          </a:p>
        </p:txBody>
      </p:sp>
    </p:spTree>
    <p:extLst>
      <p:ext uri="{BB962C8B-B14F-4D97-AF65-F5344CB8AC3E}">
        <p14:creationId xmlns:p14="http://schemas.microsoft.com/office/powerpoint/2010/main" val="3005687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Objetivos de aprendizaje</a:t>
            </a:r>
            <a:endParaRPr lang="es-MX" dirty="0"/>
          </a:p>
        </p:txBody>
      </p:sp>
      <p:sp>
        <p:nvSpPr>
          <p:cNvPr id="3" name="Content Placeholder 2"/>
          <p:cNvSpPr>
            <a:spLocks noGrp="1"/>
          </p:cNvSpPr>
          <p:nvPr>
            <p:ph idx="1"/>
          </p:nvPr>
        </p:nvSpPr>
        <p:spPr>
          <a:xfrm>
            <a:off x="251520" y="1484784"/>
            <a:ext cx="8640960" cy="4925144"/>
          </a:xfrm>
        </p:spPr>
        <p:txBody>
          <a:bodyPr>
            <a:normAutofit fontScale="92500" lnSpcReduction="10000"/>
          </a:bodyPr>
          <a:lstStyle/>
          <a:p>
            <a:pPr lvl="0"/>
            <a:r>
              <a:rPr lang="es-MX" dirty="0" smtClean="0"/>
              <a:t>Después de completar este módulo, los participantes serán capaces de:</a:t>
            </a:r>
          </a:p>
          <a:p>
            <a:pPr lvl="1">
              <a:spcBef>
                <a:spcPts val="0"/>
              </a:spcBef>
              <a:spcAft>
                <a:spcPts val="600"/>
              </a:spcAft>
            </a:pPr>
            <a:r>
              <a:rPr lang="es-MX" dirty="0" smtClean="0"/>
              <a:t>Discutir la prevalencia de dolor agudo</a:t>
            </a:r>
          </a:p>
          <a:p>
            <a:pPr lvl="1">
              <a:spcBef>
                <a:spcPts val="0"/>
              </a:spcBef>
              <a:spcAft>
                <a:spcPts val="600"/>
              </a:spcAft>
            </a:pPr>
            <a:r>
              <a:rPr lang="es-MX" dirty="0" smtClean="0"/>
              <a:t>Comprender el impacto del dolor agudo sobre el funcionamiento del paciente  y la calidad de vida</a:t>
            </a:r>
          </a:p>
          <a:p>
            <a:pPr lvl="1">
              <a:spcBef>
                <a:spcPts val="0"/>
              </a:spcBef>
              <a:spcAft>
                <a:spcPts val="600"/>
              </a:spcAft>
            </a:pPr>
            <a:r>
              <a:rPr lang="es-MX" dirty="0" smtClean="0"/>
              <a:t>Explicar la fisiopatología del dolor agudo</a:t>
            </a:r>
          </a:p>
          <a:p>
            <a:pPr lvl="1">
              <a:spcBef>
                <a:spcPts val="0"/>
              </a:spcBef>
              <a:spcAft>
                <a:spcPts val="600"/>
              </a:spcAft>
            </a:pPr>
            <a:r>
              <a:rPr lang="es-MX" dirty="0" smtClean="0"/>
              <a:t>Aplicar una técnica diagnóstica simple para el diagnóstico diferencial de dolor agudo</a:t>
            </a:r>
          </a:p>
          <a:p>
            <a:pPr lvl="1">
              <a:spcBef>
                <a:spcPts val="0"/>
              </a:spcBef>
              <a:spcAft>
                <a:spcPts val="600"/>
              </a:spcAft>
            </a:pPr>
            <a:r>
              <a:rPr lang="es-MX" spc="-10" dirty="0"/>
              <a:t>Seleccionar las estrategias  farmacológicas y </a:t>
            </a:r>
            <a:r>
              <a:rPr lang="es-MX" spc="-10" dirty="0" smtClean="0"/>
              <a:t>no  </a:t>
            </a:r>
            <a:r>
              <a:rPr lang="es-MX" spc="-10" dirty="0"/>
              <a:t>farmacológicas apropiadas para el </a:t>
            </a:r>
            <a:r>
              <a:rPr lang="es-MX" spc="-10" dirty="0" smtClean="0"/>
              <a:t>manejo del dolor </a:t>
            </a:r>
            <a:r>
              <a:rPr lang="es-MX" spc="-10" dirty="0"/>
              <a:t>agudo y asegurarse que los pacientes se </a:t>
            </a:r>
            <a:r>
              <a:rPr lang="es-MX" spc="-10" dirty="0" smtClean="0"/>
              <a:t>adhieran </a:t>
            </a:r>
            <a:r>
              <a:rPr lang="es-MX" spc="-10" dirty="0"/>
              <a:t>a la terapia recomendada </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p14="http://schemas.microsoft.com/office/powerpoint/2010/main" val="8899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Sra. PO: Consulta preoperatoria</a:t>
            </a:r>
            <a:endParaRPr lang="es-MX" dirty="0"/>
          </a:p>
        </p:txBody>
      </p:sp>
      <p:sp>
        <p:nvSpPr>
          <p:cNvPr id="3" name="Content Placeholder 2"/>
          <p:cNvSpPr>
            <a:spLocks noGrp="1"/>
          </p:cNvSpPr>
          <p:nvPr>
            <p:ph idx="1"/>
          </p:nvPr>
        </p:nvSpPr>
        <p:spPr/>
        <p:txBody>
          <a:bodyPr>
            <a:normAutofit/>
          </a:bodyPr>
          <a:lstStyle/>
          <a:p>
            <a:r>
              <a:rPr lang="es-MX" dirty="0" smtClean="0"/>
              <a:t>Usted habla de las expectativas de la Sra. PO sobre el dolor y el alivio del dolor después de la histerectomía</a:t>
            </a:r>
          </a:p>
          <a:p>
            <a:r>
              <a:rPr lang="es-MX" dirty="0" smtClean="0"/>
              <a:t>La Sra. PO indica que su prioridad es mantener la funcionalidad  y el cuidado de sus hijos pequeños activos</a:t>
            </a:r>
          </a:p>
          <a:p>
            <a:r>
              <a:rPr lang="es-MX" dirty="0" smtClean="0"/>
              <a:t>Usted le proporciona varios folletos informativos</a:t>
            </a:r>
          </a:p>
        </p:txBody>
      </p:sp>
    </p:spTree>
    <p:extLst>
      <p:ext uri="{BB962C8B-B14F-4D97-AF65-F5344CB8AC3E}">
        <p14:creationId xmlns:p14="http://schemas.microsoft.com/office/powerpoint/2010/main" val="2061184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Pregunta de discusión </a:t>
            </a:r>
            <a:endParaRPr lang="es-MX" dirty="0"/>
          </a:p>
        </p:txBody>
      </p:sp>
      <p:sp>
        <p:nvSpPr>
          <p:cNvPr id="3" name="Content Placeholder 2"/>
          <p:cNvSpPr>
            <a:spLocks noGrp="1"/>
          </p:cNvSpPr>
          <p:nvPr>
            <p:ph idx="1"/>
          </p:nvPr>
        </p:nvSpPr>
        <p:spPr/>
        <p:txBody>
          <a:bodyPr/>
          <a:lstStyle/>
          <a:p>
            <a:r>
              <a:rPr lang="es-MX" dirty="0" smtClean="0"/>
              <a:t>¿Cuáles son las consideraciones  con respecto al manejo del dolor postquirúrgico de la Sra. PO?</a:t>
            </a:r>
          </a:p>
          <a:p>
            <a:r>
              <a:rPr lang="es-MX" dirty="0" smtClean="0"/>
              <a:t>¿Cuál sería su plan de tratamiento?</a:t>
            </a:r>
            <a:endParaRPr lang="es-MX" dirty="0"/>
          </a:p>
        </p:txBody>
      </p:sp>
    </p:spTree>
    <p:extLst>
      <p:ext uri="{BB962C8B-B14F-4D97-AF65-F5344CB8AC3E}">
        <p14:creationId xmlns:p14="http://schemas.microsoft.com/office/powerpoint/2010/main" val="4133236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Sra. PO: Plan de tratamiento</a:t>
            </a:r>
            <a:endParaRPr lang="es-MX" dirty="0"/>
          </a:p>
        </p:txBody>
      </p:sp>
      <p:sp>
        <p:nvSpPr>
          <p:cNvPr id="3" name="Content Placeholder 2"/>
          <p:cNvSpPr>
            <a:spLocks noGrp="1"/>
          </p:cNvSpPr>
          <p:nvPr>
            <p:ph idx="1"/>
          </p:nvPr>
        </p:nvSpPr>
        <p:spPr/>
        <p:txBody>
          <a:bodyPr>
            <a:normAutofit/>
          </a:bodyPr>
          <a:lstStyle/>
          <a:p>
            <a:r>
              <a:rPr lang="es-MX" dirty="0" smtClean="0"/>
              <a:t>Inmediatamente después de la cirugía: </a:t>
            </a:r>
            <a:br>
              <a:rPr lang="es-MX" dirty="0" smtClean="0"/>
            </a:br>
            <a:r>
              <a:rPr lang="es-MX" dirty="0" smtClean="0"/>
              <a:t>opioide fuerte + nsNSAID/ coxib</a:t>
            </a:r>
          </a:p>
          <a:p>
            <a:r>
              <a:rPr lang="es-MX" dirty="0" smtClean="0"/>
              <a:t>Bajar a: nsNSAID/ coxib + acetaminofén + opioide débil</a:t>
            </a:r>
          </a:p>
          <a:p>
            <a:r>
              <a:rPr lang="es-MX" dirty="0" smtClean="0"/>
              <a:t>Luego: nsNSAID/ coxib + acetaminofén</a:t>
            </a:r>
          </a:p>
        </p:txBody>
      </p:sp>
      <p:sp>
        <p:nvSpPr>
          <p:cNvPr id="4" name="Rectangle 3"/>
          <p:cNvSpPr/>
          <p:nvPr/>
        </p:nvSpPr>
        <p:spPr>
          <a:xfrm>
            <a:off x="323528" y="6093296"/>
            <a:ext cx="8476826" cy="276999"/>
          </a:xfrm>
          <a:prstGeom prst="rect">
            <a:avLst/>
          </a:prstGeom>
        </p:spPr>
        <p:txBody>
          <a:bodyPr wrap="square">
            <a:spAutoFit/>
          </a:bodyPr>
          <a:lstStyle/>
          <a:p>
            <a:r>
              <a:rPr lang="es-MX" sz="1200" b="1" dirty="0" smtClean="0">
                <a:solidFill>
                  <a:srgbClr val="002060"/>
                </a:solidFill>
              </a:rPr>
              <a:t>Coxib = inhibidor específico de la COX-2; </a:t>
            </a:r>
            <a:r>
              <a:rPr lang="es-MX" altLang="zh-CN" sz="1200" b="1" dirty="0" smtClean="0">
                <a:solidFill>
                  <a:srgbClr val="002060"/>
                </a:solidFill>
              </a:rPr>
              <a:t>nsNSAID =fármaco antiinflamatorio no esteroideo no específico. </a:t>
            </a:r>
            <a:endParaRPr lang="es-MX" sz="1200" dirty="0">
              <a:solidFill>
                <a:srgbClr val="002060"/>
              </a:solidFill>
            </a:endParaRPr>
          </a:p>
        </p:txBody>
      </p:sp>
    </p:spTree>
    <p:extLst>
      <p:ext uri="{BB962C8B-B14F-4D97-AF65-F5344CB8AC3E}">
        <p14:creationId xmlns:p14="http://schemas.microsoft.com/office/powerpoint/2010/main" val="1462149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Plantilla de caso</a:t>
            </a:r>
            <a:endParaRPr lang="es-MX" sz="4000" dirty="0">
              <a:solidFill>
                <a:schemeClr val="tx1">
                  <a:lumMod val="50000"/>
                </a:schemeClr>
              </a:solidFill>
            </a:endParaRPr>
          </a:p>
        </p:txBody>
      </p:sp>
    </p:spTree>
    <p:extLst>
      <p:ext uri="{BB962C8B-B14F-4D97-AF65-F5344CB8AC3E}">
        <p14:creationId xmlns:p14="http://schemas.microsoft.com/office/powerpoint/2010/main" val="1026110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Perfil del paciente</a:t>
            </a:r>
            <a:endParaRPr lang="es-MX" sz="4000" dirty="0"/>
          </a:p>
        </p:txBody>
      </p:sp>
      <p:sp>
        <p:nvSpPr>
          <p:cNvPr id="5" name="Content Placeholder 4"/>
          <p:cNvSpPr>
            <a:spLocks noGrp="1"/>
          </p:cNvSpPr>
          <p:nvPr>
            <p:ph idx="1"/>
          </p:nvPr>
        </p:nvSpPr>
        <p:spPr>
          <a:xfrm>
            <a:off x="457200" y="1586552"/>
            <a:ext cx="8229600" cy="4525963"/>
          </a:xfrm>
        </p:spPr>
        <p:txBody>
          <a:bodyPr>
            <a:normAutofit/>
          </a:bodyPr>
          <a:lstStyle/>
          <a:p>
            <a:r>
              <a:rPr lang="es-MX" dirty="0" smtClean="0"/>
              <a:t>Género: </a:t>
            </a:r>
            <a:r>
              <a:rPr lang="es-MX" dirty="0" smtClean="0">
                <a:solidFill>
                  <a:srgbClr val="FF0000"/>
                </a:solidFill>
              </a:rPr>
              <a:t>masculino/ femenino</a:t>
            </a:r>
          </a:p>
          <a:p>
            <a:r>
              <a:rPr lang="es-MX" dirty="0" smtClean="0"/>
              <a:t>Edad: </a:t>
            </a:r>
            <a:r>
              <a:rPr lang="es-MX" i="1" dirty="0" smtClean="0">
                <a:solidFill>
                  <a:srgbClr val="FF0000"/>
                </a:solidFill>
              </a:rPr>
              <a:t>#</a:t>
            </a:r>
            <a:r>
              <a:rPr lang="es-MX" dirty="0" smtClean="0"/>
              <a:t> años</a:t>
            </a:r>
          </a:p>
          <a:p>
            <a:r>
              <a:rPr lang="es-MX" dirty="0" smtClean="0"/>
              <a:t>Ocupación: </a:t>
            </a:r>
            <a:r>
              <a:rPr lang="es-MX" i="1" dirty="0" smtClean="0">
                <a:solidFill>
                  <a:srgbClr val="FF0000"/>
                </a:solidFill>
              </a:rPr>
              <a:t>Ingresar la ocupación</a:t>
            </a:r>
            <a:endParaRPr lang="es-MX" dirty="0" smtClean="0"/>
          </a:p>
          <a:p>
            <a:pPr marL="342900" lvl="1" indent="-342900">
              <a:buFont typeface="Arial" pitchFamily="34" charset="0"/>
              <a:buChar char="•"/>
            </a:pPr>
            <a:r>
              <a:rPr lang="es-MX" dirty="0" smtClean="0"/>
              <a:t>Síntomas actuales: </a:t>
            </a:r>
            <a:r>
              <a:rPr lang="es-MX" i="1" dirty="0" smtClean="0">
                <a:solidFill>
                  <a:srgbClr val="FF0000"/>
                </a:solidFill>
              </a:rPr>
              <a:t>Describir los síntomas actuales</a:t>
            </a:r>
            <a:endParaRPr lang="es-MX" dirty="0" smtClean="0"/>
          </a:p>
        </p:txBody>
      </p:sp>
    </p:spTree>
    <p:extLst>
      <p:ext uri="{BB962C8B-B14F-4D97-AF65-F5344CB8AC3E}">
        <p14:creationId xmlns:p14="http://schemas.microsoft.com/office/powerpoint/2010/main" val="2293498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Historia clínica</a:t>
            </a:r>
            <a:endParaRPr lang="es-MX" sz="4000" dirty="0"/>
          </a:p>
        </p:txBody>
      </p:sp>
      <p:sp>
        <p:nvSpPr>
          <p:cNvPr id="4" name="Text Placeholder 3"/>
          <p:cNvSpPr>
            <a:spLocks noGrp="1"/>
          </p:cNvSpPr>
          <p:nvPr>
            <p:ph type="body" idx="1"/>
          </p:nvPr>
        </p:nvSpPr>
        <p:spPr>
          <a:xfrm>
            <a:off x="457200" y="1507817"/>
            <a:ext cx="4040188" cy="639762"/>
          </a:xfrm>
        </p:spPr>
        <p:txBody>
          <a:bodyPr/>
          <a:lstStyle/>
          <a:p>
            <a:pPr algn="ctr"/>
            <a:r>
              <a:rPr lang="es-MX" dirty="0" smtClean="0"/>
              <a:t>Comorbilidades</a:t>
            </a:r>
            <a:endParaRPr lang="es-MX" dirty="0"/>
          </a:p>
        </p:txBody>
      </p:sp>
      <p:sp>
        <p:nvSpPr>
          <p:cNvPr id="5" name="Content Placeholder 4"/>
          <p:cNvSpPr>
            <a:spLocks noGrp="1"/>
          </p:cNvSpPr>
          <p:nvPr>
            <p:ph sz="half" idx="2"/>
          </p:nvPr>
        </p:nvSpPr>
        <p:spPr/>
        <p:txBody>
          <a:bodyPr/>
          <a:lstStyle/>
          <a:p>
            <a:r>
              <a:rPr lang="es-MX" i="1" dirty="0" smtClean="0">
                <a:solidFill>
                  <a:srgbClr val="FF0000"/>
                </a:solidFill>
              </a:rPr>
              <a:t>Listar las comorbilidades</a:t>
            </a:r>
            <a:endParaRPr lang="es-MX" i="1" dirty="0">
              <a:solidFill>
                <a:srgbClr val="FF0000"/>
              </a:solidFill>
            </a:endParaRPr>
          </a:p>
        </p:txBody>
      </p:sp>
      <p:sp>
        <p:nvSpPr>
          <p:cNvPr id="6" name="Text Placeholder 5"/>
          <p:cNvSpPr>
            <a:spLocks noGrp="1"/>
          </p:cNvSpPr>
          <p:nvPr>
            <p:ph type="body" sz="quarter" idx="3"/>
          </p:nvPr>
        </p:nvSpPr>
        <p:spPr>
          <a:xfrm>
            <a:off x="4645025" y="1507817"/>
            <a:ext cx="4041775" cy="639762"/>
          </a:xfrm>
        </p:spPr>
        <p:txBody>
          <a:bodyPr/>
          <a:lstStyle/>
          <a:p>
            <a:pPr algn="ctr"/>
            <a:r>
              <a:rPr lang="es-MX" dirty="0" smtClean="0"/>
              <a:t>Medidas</a:t>
            </a:r>
            <a:endParaRPr lang="es-MX" dirty="0"/>
          </a:p>
        </p:txBody>
      </p:sp>
      <p:sp>
        <p:nvSpPr>
          <p:cNvPr id="7" name="Content Placeholder 6"/>
          <p:cNvSpPr>
            <a:spLocks noGrp="1"/>
          </p:cNvSpPr>
          <p:nvPr>
            <p:ph sz="quarter" idx="4"/>
          </p:nvPr>
        </p:nvSpPr>
        <p:spPr/>
        <p:txBody>
          <a:bodyPr/>
          <a:lstStyle/>
          <a:p>
            <a:r>
              <a:rPr lang="es-MX" dirty="0" smtClean="0"/>
              <a:t>IMC: </a:t>
            </a:r>
            <a:r>
              <a:rPr lang="es-MX" dirty="0" smtClean="0">
                <a:solidFill>
                  <a:srgbClr val="FF0000"/>
                </a:solidFill>
              </a:rPr>
              <a:t>#</a:t>
            </a:r>
            <a:r>
              <a:rPr lang="es-MX" dirty="0" smtClean="0"/>
              <a:t> kg/m</a:t>
            </a:r>
            <a:r>
              <a:rPr lang="es-MX" baseline="30000" dirty="0" smtClean="0"/>
              <a:t>2</a:t>
            </a:r>
          </a:p>
          <a:p>
            <a:r>
              <a:rPr lang="es-MX" dirty="0" smtClean="0"/>
              <a:t>PS: </a:t>
            </a:r>
            <a:r>
              <a:rPr lang="es-MX" dirty="0" smtClean="0">
                <a:solidFill>
                  <a:srgbClr val="FF0000"/>
                </a:solidFill>
              </a:rPr>
              <a:t>#</a:t>
            </a:r>
            <a:r>
              <a:rPr lang="es-MX" dirty="0" smtClean="0"/>
              <a:t>/</a:t>
            </a:r>
            <a:r>
              <a:rPr lang="es-MX" dirty="0" smtClean="0">
                <a:solidFill>
                  <a:srgbClr val="FF0000"/>
                </a:solidFill>
              </a:rPr>
              <a:t># </a:t>
            </a:r>
            <a:r>
              <a:rPr lang="es-MX" dirty="0" smtClean="0"/>
              <a:t>mmHg</a:t>
            </a:r>
          </a:p>
          <a:p>
            <a:r>
              <a:rPr lang="es-MX" i="1" dirty="0" smtClean="0">
                <a:solidFill>
                  <a:srgbClr val="FF0000"/>
                </a:solidFill>
              </a:rPr>
              <a:t>Listar otros resultados notables de la exploración física y las pruebas de laboratorio</a:t>
            </a:r>
          </a:p>
          <a:p>
            <a:endParaRPr lang="es-MX" dirty="0"/>
          </a:p>
        </p:txBody>
      </p:sp>
      <p:sp>
        <p:nvSpPr>
          <p:cNvPr id="8" name="Text Placeholder 3"/>
          <p:cNvSpPr txBox="1">
            <a:spLocks/>
          </p:cNvSpPr>
          <p:nvPr/>
        </p:nvSpPr>
        <p:spPr>
          <a:xfrm>
            <a:off x="4459132" y="4437112"/>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s-MX" dirty="0" smtClean="0">
                <a:solidFill>
                  <a:srgbClr val="002060"/>
                </a:solidFill>
              </a:rPr>
              <a:t>Medicamentos actuales</a:t>
            </a:r>
            <a:endParaRPr lang="es-MX" dirty="0">
              <a:solidFill>
                <a:srgbClr val="002060"/>
              </a:solidFill>
            </a:endParaRPr>
          </a:p>
        </p:txBody>
      </p:sp>
      <p:sp>
        <p:nvSpPr>
          <p:cNvPr id="9" name="Content Placeholder 4"/>
          <p:cNvSpPr txBox="1">
            <a:spLocks/>
          </p:cNvSpPr>
          <p:nvPr/>
        </p:nvSpPr>
        <p:spPr>
          <a:xfrm>
            <a:off x="418944" y="4604435"/>
            <a:ext cx="4040188"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s-MX" i="1" dirty="0" smtClean="0">
                <a:solidFill>
                  <a:srgbClr val="FF0000"/>
                </a:solidFill>
              </a:rPr>
              <a:t>Describir cualquier historia social y/o laboral relevante</a:t>
            </a:r>
            <a:endParaRPr lang="es-MX" i="1" dirty="0">
              <a:solidFill>
                <a:srgbClr val="FF0000"/>
              </a:solidFill>
            </a:endParaRPr>
          </a:p>
        </p:txBody>
      </p:sp>
      <p:sp>
        <p:nvSpPr>
          <p:cNvPr id="10" name="Content Placeholder 4"/>
          <p:cNvSpPr txBox="1">
            <a:spLocks/>
          </p:cNvSpPr>
          <p:nvPr/>
        </p:nvSpPr>
        <p:spPr>
          <a:xfrm>
            <a:off x="4476143" y="5026981"/>
            <a:ext cx="4040188" cy="9943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s-MX" i="1" dirty="0" smtClean="0">
                <a:solidFill>
                  <a:srgbClr val="FF0000"/>
                </a:solidFill>
              </a:rPr>
              <a:t>Listar los medicamentos actuales</a:t>
            </a:r>
            <a:endParaRPr lang="es-MX" i="1" dirty="0">
              <a:solidFill>
                <a:srgbClr val="FF0000"/>
              </a:solidFill>
            </a:endParaRPr>
          </a:p>
        </p:txBody>
      </p:sp>
      <p:sp>
        <p:nvSpPr>
          <p:cNvPr id="11" name="Text Placeholder 3"/>
          <p:cNvSpPr txBox="1">
            <a:spLocks/>
          </p:cNvSpPr>
          <p:nvPr/>
        </p:nvSpPr>
        <p:spPr>
          <a:xfrm>
            <a:off x="418944" y="3964465"/>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s-MX" dirty="0" smtClean="0">
                <a:solidFill>
                  <a:srgbClr val="002060"/>
                </a:solidFill>
              </a:rPr>
              <a:t>Historia social y laboral</a:t>
            </a:r>
            <a:endParaRPr lang="es-MX" dirty="0">
              <a:solidFill>
                <a:srgbClr val="002060"/>
              </a:solidFill>
            </a:endParaRPr>
          </a:p>
        </p:txBody>
      </p:sp>
    </p:spTree>
    <p:extLst>
      <p:ext uri="{BB962C8B-B14F-4D97-AF65-F5344CB8AC3E}">
        <p14:creationId xmlns:p14="http://schemas.microsoft.com/office/powerpoint/2010/main" val="2398359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p:cNvSpPr>
          <p:nvPr>
            <p:ph type="title" idx="4294967295"/>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Preguntas de discusión</a:t>
            </a:r>
            <a:endParaRPr lang="es-MX" sz="4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5112" b="14739"/>
          <a:stretch/>
        </p:blipFill>
        <p:spPr>
          <a:xfrm>
            <a:off x="1732318" y="1586806"/>
            <a:ext cx="5252209" cy="3684387"/>
          </a:xfrm>
          <a:prstGeom prst="rect">
            <a:avLst/>
          </a:prstGeom>
        </p:spPr>
      </p:pic>
      <p:sp>
        <p:nvSpPr>
          <p:cNvPr id="8" name="Rounded Rectangle 7"/>
          <p:cNvSpPr/>
          <p:nvPr/>
        </p:nvSpPr>
        <p:spPr>
          <a:xfrm>
            <a:off x="1280816" y="2348880"/>
            <a:ext cx="6552728" cy="3024336"/>
          </a:xfrm>
          <a:prstGeom prst="roundRect">
            <a:avLst/>
          </a:prstGeom>
          <a:noFill/>
          <a:ln w="25400" cap="flat" cmpd="sng" algn="ctr">
            <a:noFill/>
            <a:prstDash val="solid"/>
          </a:ln>
          <a:effectLst/>
        </p:spPr>
        <p:txBody>
          <a:bodyPr rtlCol="0" anchor="ctr"/>
          <a:lstStyle/>
          <a:p>
            <a:pPr algn="ctr">
              <a:lnSpc>
                <a:spcPct val="80000"/>
              </a:lnSpc>
              <a:spcAft>
                <a:spcPts val="600"/>
              </a:spcAft>
            </a:pPr>
            <a:r>
              <a:rPr lang="es-MX" sz="3200" b="1" kern="0" cap="small" dirty="0">
                <a:solidFill>
                  <a:srgbClr val="E96E09"/>
                </a:solidFill>
              </a:rPr>
              <a:t>c</a:t>
            </a:r>
            <a:r>
              <a:rPr lang="es-MX" sz="3200" b="1" kern="0" cap="small" dirty="0" smtClean="0">
                <a:solidFill>
                  <a:srgbClr val="E96E09"/>
                </a:solidFill>
              </a:rPr>
              <a:t>on base en la presentación del caso, ¿qué consideraría en su diagnóstico diferencial?</a:t>
            </a:r>
          </a:p>
          <a:p>
            <a:pPr algn="ctr">
              <a:lnSpc>
                <a:spcPct val="80000"/>
              </a:lnSpc>
              <a:spcAft>
                <a:spcPts val="600"/>
              </a:spcAft>
            </a:pPr>
            <a:r>
              <a:rPr lang="es-MX" sz="3200" b="1" kern="0" cap="small" dirty="0" smtClean="0">
                <a:solidFill>
                  <a:srgbClr val="E96E09"/>
                </a:solidFill>
              </a:rPr>
              <a:t>¿qué otra cosa le gustaría saber de sus historial?</a:t>
            </a:r>
          </a:p>
          <a:p>
            <a:pPr algn="ctr">
              <a:lnSpc>
                <a:spcPct val="80000"/>
              </a:lnSpc>
              <a:spcAft>
                <a:spcPts val="600"/>
              </a:spcAft>
            </a:pPr>
            <a:r>
              <a:rPr lang="es-MX" sz="3200" b="1" kern="0" cap="small" dirty="0" smtClean="0">
                <a:solidFill>
                  <a:srgbClr val="E96E09"/>
                </a:solidFill>
              </a:rPr>
              <a:t>¿qué pruebas o exámenes le realizaría?</a:t>
            </a:r>
            <a:endParaRPr lang="es-MX" sz="3200" b="1" kern="0" cap="small" dirty="0">
              <a:solidFill>
                <a:srgbClr val="E96E09"/>
              </a:solidFill>
            </a:endParaRPr>
          </a:p>
        </p:txBody>
      </p:sp>
    </p:spTree>
    <p:extLst>
      <p:ext uri="{BB962C8B-B14F-4D97-AF65-F5344CB8AC3E}">
        <p14:creationId xmlns:p14="http://schemas.microsoft.com/office/powerpoint/2010/main" val="111139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Historial de dolor </a:t>
            </a:r>
            <a:endParaRPr lang="es-MX" sz="4000" dirty="0"/>
          </a:p>
        </p:txBody>
      </p:sp>
      <p:sp>
        <p:nvSpPr>
          <p:cNvPr id="5" name="Content Placeholder 4"/>
          <p:cNvSpPr>
            <a:spLocks noGrp="1"/>
          </p:cNvSpPr>
          <p:nvPr>
            <p:ph idx="1"/>
          </p:nvPr>
        </p:nvSpPr>
        <p:spPr>
          <a:xfrm>
            <a:off x="539552" y="1484784"/>
            <a:ext cx="8229600" cy="4525963"/>
          </a:xfrm>
        </p:spPr>
        <p:txBody>
          <a:bodyPr>
            <a:normAutofit/>
          </a:bodyPr>
          <a:lstStyle/>
          <a:p>
            <a:r>
              <a:rPr lang="es-MX" dirty="0" smtClean="0"/>
              <a:t>Duración: </a:t>
            </a:r>
            <a:r>
              <a:rPr lang="es-MX" i="1" dirty="0" smtClean="0">
                <a:solidFill>
                  <a:srgbClr val="FF0000"/>
                </a:solidFill>
              </a:rPr>
              <a:t>¿Cuando empezó el dolor?</a:t>
            </a:r>
            <a:r>
              <a:rPr lang="es-MX" dirty="0" smtClean="0">
                <a:solidFill>
                  <a:srgbClr val="FF0000"/>
                </a:solidFill>
              </a:rPr>
              <a:t> </a:t>
            </a:r>
          </a:p>
          <a:p>
            <a:r>
              <a:rPr lang="es-MX" dirty="0" smtClean="0"/>
              <a:t>Frecuencia: </a:t>
            </a:r>
            <a:r>
              <a:rPr lang="es-MX" i="1" dirty="0" smtClean="0">
                <a:solidFill>
                  <a:srgbClr val="FF0000"/>
                </a:solidFill>
              </a:rPr>
              <a:t>¿Que tan frecuente es el dolor?</a:t>
            </a:r>
            <a:endParaRPr lang="es-MX" dirty="0" smtClean="0">
              <a:solidFill>
                <a:srgbClr val="FF0000"/>
              </a:solidFill>
            </a:endParaRPr>
          </a:p>
          <a:p>
            <a:r>
              <a:rPr lang="es-MX" dirty="0" smtClean="0"/>
              <a:t>Calidad: </a:t>
            </a:r>
            <a:r>
              <a:rPr lang="es-MX" i="1" dirty="0" smtClean="0">
                <a:solidFill>
                  <a:srgbClr val="FF0000"/>
                </a:solidFill>
              </a:rPr>
              <a:t>Liste los descriptores del dolor</a:t>
            </a:r>
            <a:endParaRPr lang="es-MX" dirty="0" smtClean="0">
              <a:solidFill>
                <a:srgbClr val="FF0000"/>
              </a:solidFill>
            </a:endParaRPr>
          </a:p>
          <a:p>
            <a:r>
              <a:rPr lang="es-MX" dirty="0" smtClean="0"/>
              <a:t>Intensidad: </a:t>
            </a:r>
            <a:r>
              <a:rPr lang="es-MX" i="1" dirty="0" smtClean="0">
                <a:solidFill>
                  <a:srgbClr val="FF0000"/>
                </a:solidFill>
              </a:rPr>
              <a:t>Utilizar VAS u otras herramientas</a:t>
            </a:r>
            <a:endParaRPr lang="es-MX" dirty="0" smtClean="0">
              <a:solidFill>
                <a:srgbClr val="FF0000"/>
              </a:solidFill>
            </a:endParaRPr>
          </a:p>
          <a:p>
            <a:r>
              <a:rPr lang="es-MX" dirty="0" smtClean="0"/>
              <a:t>Distribución y ubicación del dolor: </a:t>
            </a:r>
            <a:r>
              <a:rPr lang="es-MX" i="1" dirty="0" smtClean="0">
                <a:solidFill>
                  <a:srgbClr val="FF0000"/>
                </a:solidFill>
              </a:rPr>
              <a:t>¿Donde duele?</a:t>
            </a:r>
            <a:endParaRPr lang="es-MX" dirty="0" smtClean="0">
              <a:solidFill>
                <a:srgbClr val="FF0000"/>
              </a:solidFill>
            </a:endParaRPr>
          </a:p>
          <a:p>
            <a:r>
              <a:rPr lang="es-MX" dirty="0" smtClean="0"/>
              <a:t>Grado de interferencia con las actividades diarias: </a:t>
            </a:r>
            <a:r>
              <a:rPr lang="es-MX" i="1" dirty="0" smtClean="0">
                <a:solidFill>
                  <a:srgbClr val="FF0000"/>
                </a:solidFill>
              </a:rPr>
              <a:t>¿Cómo afecta el dolor la función?</a:t>
            </a:r>
            <a:endParaRPr lang="es-MX" dirty="0">
              <a:solidFill>
                <a:srgbClr val="FF0000"/>
              </a:solidFill>
            </a:endParaRPr>
          </a:p>
        </p:txBody>
      </p:sp>
    </p:spTree>
    <p:extLst>
      <p:ext uri="{BB962C8B-B14F-4D97-AF65-F5344CB8AC3E}">
        <p14:creationId xmlns:p14="http://schemas.microsoft.com/office/powerpoint/2010/main" val="2575477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Evaluación clínica</a:t>
            </a:r>
            <a:endParaRPr lang="es-MX" sz="4000" dirty="0"/>
          </a:p>
        </p:txBody>
      </p:sp>
      <p:sp>
        <p:nvSpPr>
          <p:cNvPr id="5" name="Content Placeholder 4"/>
          <p:cNvSpPr>
            <a:spLocks noGrp="1"/>
          </p:cNvSpPr>
          <p:nvPr>
            <p:ph idx="1"/>
          </p:nvPr>
        </p:nvSpPr>
        <p:spPr/>
        <p:txBody>
          <a:bodyPr/>
          <a:lstStyle/>
          <a:p>
            <a:r>
              <a:rPr lang="es-MX" i="1" dirty="0" smtClean="0">
                <a:solidFill>
                  <a:srgbClr val="FF0000"/>
                </a:solidFill>
              </a:rPr>
              <a:t>Listar los resultados del examen clínico</a:t>
            </a:r>
            <a:endParaRPr lang="es-MX" i="1" dirty="0">
              <a:solidFill>
                <a:srgbClr val="FF0000"/>
              </a:solidFill>
            </a:endParaRPr>
          </a:p>
        </p:txBody>
      </p:sp>
    </p:spTree>
    <p:extLst>
      <p:ext uri="{BB962C8B-B14F-4D97-AF65-F5344CB8AC3E}">
        <p14:creationId xmlns:p14="http://schemas.microsoft.com/office/powerpoint/2010/main" val="490662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vert="horz" lIns="91440" tIns="45720" rIns="91440" bIns="45720" rtlCol="0" anchor="ctr">
            <a:normAutofit/>
          </a:bodyPr>
          <a:lstStyle/>
          <a:p>
            <a:pPr>
              <a:lnSpc>
                <a:spcPct val="85000"/>
              </a:lnSpc>
            </a:pPr>
            <a:r>
              <a:rPr lang="es-MX" sz="4000" dirty="0" smtClean="0"/>
              <a:t>Resultados de pruebas adicionales y exploraciones</a:t>
            </a:r>
            <a:endParaRPr lang="es-MX" sz="4000" dirty="0"/>
          </a:p>
        </p:txBody>
      </p:sp>
      <p:sp>
        <p:nvSpPr>
          <p:cNvPr id="5" name="Content Placeholder 4"/>
          <p:cNvSpPr>
            <a:spLocks noGrp="1"/>
          </p:cNvSpPr>
          <p:nvPr>
            <p:ph idx="1"/>
          </p:nvPr>
        </p:nvSpPr>
        <p:spPr/>
        <p:txBody>
          <a:bodyPr/>
          <a:lstStyle/>
          <a:p>
            <a:r>
              <a:rPr lang="es-MX" i="1" dirty="0" smtClean="0">
                <a:solidFill>
                  <a:srgbClr val="FF0000"/>
                </a:solidFill>
              </a:rPr>
              <a:t>Listar los resultados de las pruebas, si aplican</a:t>
            </a:r>
            <a:endParaRPr lang="es-MX" i="1" dirty="0">
              <a:solidFill>
                <a:srgbClr val="FF0000"/>
              </a:solidFill>
            </a:endParaRPr>
          </a:p>
        </p:txBody>
      </p:sp>
    </p:spTree>
    <p:extLst>
      <p:ext uri="{BB962C8B-B14F-4D97-AF65-F5344CB8AC3E}">
        <p14:creationId xmlns:p14="http://schemas.microsoft.com/office/powerpoint/2010/main" val="1434422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CASOS CLÍNICOS</a:t>
            </a:r>
            <a:endParaRPr lang="es-MX" dirty="0"/>
          </a:p>
        </p:txBody>
      </p:sp>
    </p:spTree>
    <p:extLst>
      <p:ext uri="{BB962C8B-B14F-4D97-AF65-F5344CB8AC3E}">
        <p14:creationId xmlns:p14="http://schemas.microsoft.com/office/powerpoint/2010/main" val="645043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p:cNvSpPr>
          <p:nvPr>
            <p:ph type="title" idx="4294967295"/>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Preguntas de discusión </a:t>
            </a:r>
            <a:endParaRPr lang="es-MX" sz="4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488" t="3435" r="-2488" b="19700"/>
          <a:stretch/>
        </p:blipFill>
        <p:spPr>
          <a:xfrm>
            <a:off x="1828800" y="1228298"/>
            <a:ext cx="5486400" cy="4217159"/>
          </a:xfrm>
          <a:prstGeom prst="rect">
            <a:avLst/>
          </a:prstGeom>
          <a:noFill/>
          <a:ln>
            <a:noFill/>
          </a:ln>
        </p:spPr>
      </p:pic>
      <p:sp>
        <p:nvSpPr>
          <p:cNvPr id="8" name="Rounded Rectangle 7"/>
          <p:cNvSpPr/>
          <p:nvPr/>
        </p:nvSpPr>
        <p:spPr>
          <a:xfrm>
            <a:off x="1152188" y="2823716"/>
            <a:ext cx="6868155" cy="2016224"/>
          </a:xfrm>
          <a:prstGeom prst="roundRect">
            <a:avLst/>
          </a:prstGeom>
          <a:noFill/>
          <a:ln w="25400" cap="flat" cmpd="sng" algn="ctr">
            <a:noFill/>
            <a:prstDash val="solid"/>
          </a:ln>
          <a:effectLst/>
        </p:spPr>
        <p:txBody>
          <a:bodyPr vert="horz" lIns="91440" tIns="45720" rIns="91440" bIns="45720" rtlCol="0" anchor="ctr">
            <a:normAutofit/>
          </a:bodyPr>
          <a:lstStyle/>
          <a:p>
            <a:pPr algn="ctr">
              <a:lnSpc>
                <a:spcPct val="80000"/>
              </a:lnSpc>
              <a:spcBef>
                <a:spcPct val="20000"/>
              </a:spcBef>
              <a:buClr>
                <a:srgbClr val="0092FF"/>
              </a:buClr>
            </a:pPr>
            <a:r>
              <a:rPr lang="es-MX" sz="4000" b="1" kern="0" cap="small" dirty="0" smtClean="0">
                <a:solidFill>
                  <a:srgbClr val="002060">
                    <a:lumMod val="75000"/>
                    <a:lumOff val="25000"/>
                  </a:srgbClr>
                </a:solidFill>
              </a:rPr>
              <a:t>¿cuál sería su diagnóstico para este paciente?</a:t>
            </a:r>
            <a:endParaRPr lang="es-MX" sz="4000" b="1" kern="0" cap="small" dirty="0">
              <a:solidFill>
                <a:srgbClr val="002060">
                  <a:lumMod val="75000"/>
                  <a:lumOff val="25000"/>
                </a:srgbClr>
              </a:solidFill>
            </a:endParaRPr>
          </a:p>
        </p:txBody>
      </p:sp>
    </p:spTree>
    <p:extLst>
      <p:ext uri="{BB962C8B-B14F-4D97-AF65-F5344CB8AC3E}">
        <p14:creationId xmlns:p14="http://schemas.microsoft.com/office/powerpoint/2010/main" val="391958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Diagnóstico</a:t>
            </a:r>
            <a:endParaRPr lang="es-MX" sz="4000" dirty="0"/>
          </a:p>
        </p:txBody>
      </p:sp>
      <p:sp>
        <p:nvSpPr>
          <p:cNvPr id="3" name="Content Placeholder 2"/>
          <p:cNvSpPr>
            <a:spLocks noGrp="1"/>
          </p:cNvSpPr>
          <p:nvPr>
            <p:ph idx="1"/>
          </p:nvPr>
        </p:nvSpPr>
        <p:spPr/>
        <p:txBody>
          <a:bodyPr/>
          <a:lstStyle/>
          <a:p>
            <a:r>
              <a:rPr lang="es-MX" i="1" dirty="0" smtClean="0">
                <a:solidFill>
                  <a:srgbClr val="FF0000"/>
                </a:solidFill>
              </a:rPr>
              <a:t>Describir el diagnóstico </a:t>
            </a:r>
            <a:endParaRPr lang="es-MX" i="1" dirty="0">
              <a:solidFill>
                <a:srgbClr val="FF0000"/>
              </a:solidFill>
            </a:endParaRPr>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smtClean="0">
              <a:solidFill>
                <a:prstClr val="white"/>
              </a:solidFill>
            </a:endParaRPr>
          </a:p>
        </p:txBody>
      </p:sp>
    </p:spTree>
    <p:extLst>
      <p:ext uri="{BB962C8B-B14F-4D97-AF65-F5344CB8AC3E}">
        <p14:creationId xmlns:p14="http://schemas.microsoft.com/office/powerpoint/2010/main" val="4079649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p:cNvSpPr>
          <p:nvPr>
            <p:ph type="title" idx="4294967295"/>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Pregunta de discusión </a:t>
            </a:r>
            <a:endParaRPr lang="es-MX" sz="4000" dirty="0"/>
          </a:p>
        </p:txBody>
      </p:sp>
      <p:pic>
        <p:nvPicPr>
          <p:cNvPr id="5" name="Picture 4"/>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99" b="11177"/>
          <a:stretch/>
        </p:blipFill>
        <p:spPr>
          <a:xfrm>
            <a:off x="1436921" y="1146628"/>
            <a:ext cx="6255657" cy="5031005"/>
          </a:xfrm>
          <a:prstGeom prst="rect">
            <a:avLst/>
          </a:prstGeom>
        </p:spPr>
      </p:pic>
      <p:sp>
        <p:nvSpPr>
          <p:cNvPr id="6" name="Rounded Rectangle 5"/>
          <p:cNvSpPr/>
          <p:nvPr/>
        </p:nvSpPr>
        <p:spPr>
          <a:xfrm>
            <a:off x="1331640" y="2780928"/>
            <a:ext cx="6696744" cy="20882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es-MX" sz="4000" b="1" cap="small" dirty="0" smtClean="0">
                <a:solidFill>
                  <a:srgbClr val="5F9127"/>
                </a:solidFill>
              </a:rPr>
              <a:t>¿qué estrategia de tratamiento recomendaría usted?</a:t>
            </a:r>
            <a:endParaRPr lang="es-MX" sz="4000" b="1" cap="small" dirty="0">
              <a:solidFill>
                <a:srgbClr val="5F9127"/>
              </a:solidFill>
            </a:endParaRPr>
          </a:p>
        </p:txBody>
      </p:sp>
    </p:spTree>
    <p:extLst>
      <p:ext uri="{BB962C8B-B14F-4D97-AF65-F5344CB8AC3E}">
        <p14:creationId xmlns:p14="http://schemas.microsoft.com/office/powerpoint/2010/main" val="4245141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Plan de tratamiento</a:t>
            </a:r>
            <a:endParaRPr lang="es-MX" sz="4000" dirty="0"/>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smtClean="0">
              <a:solidFill>
                <a:prstClr val="white"/>
              </a:solidFill>
            </a:endParaRPr>
          </a:p>
        </p:txBody>
      </p:sp>
      <p:sp>
        <p:nvSpPr>
          <p:cNvPr id="4" name="Content Placeholder 2"/>
          <p:cNvSpPr>
            <a:spLocks noGrp="1"/>
          </p:cNvSpPr>
          <p:nvPr>
            <p:ph idx="1"/>
          </p:nvPr>
        </p:nvSpPr>
        <p:spPr>
          <a:xfrm>
            <a:off x="457200" y="1600200"/>
            <a:ext cx="8229600" cy="4525963"/>
          </a:xfrm>
        </p:spPr>
        <p:txBody>
          <a:bodyPr/>
          <a:lstStyle/>
          <a:p>
            <a:r>
              <a:rPr lang="es-MX" i="1" dirty="0" smtClean="0">
                <a:solidFill>
                  <a:srgbClr val="FF0000"/>
                </a:solidFill>
              </a:rPr>
              <a:t>Listar los componentes farmacológicos y no farmacológicos de la estrategia de manejo</a:t>
            </a:r>
            <a:endParaRPr lang="es-MX" dirty="0">
              <a:solidFill>
                <a:srgbClr val="FF0000"/>
              </a:solidFill>
            </a:endParaRPr>
          </a:p>
        </p:txBody>
      </p:sp>
    </p:spTree>
    <p:extLst>
      <p:ext uri="{BB962C8B-B14F-4D97-AF65-F5344CB8AC3E}">
        <p14:creationId xmlns:p14="http://schemas.microsoft.com/office/powerpoint/2010/main" val="1630921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00"/>
            <a:ext cx="8229600" cy="1143000"/>
          </a:xfrm>
        </p:spPr>
        <p:txBody>
          <a:bodyPr vert="horz" lIns="91440" tIns="45720" rIns="91440" bIns="45720" rtlCol="0" anchor="ctr">
            <a:normAutofit/>
          </a:bodyPr>
          <a:lstStyle/>
          <a:p>
            <a:pPr>
              <a:lnSpc>
                <a:spcPct val="85000"/>
              </a:lnSpc>
            </a:pPr>
            <a:r>
              <a:rPr lang="es-MX" sz="4000" dirty="0" smtClean="0"/>
              <a:t>Seguimiento y respuesta al tratamiento</a:t>
            </a:r>
            <a:endParaRPr lang="es-MX" sz="4000" dirty="0"/>
          </a:p>
        </p:txBody>
      </p:sp>
      <p:sp>
        <p:nvSpPr>
          <p:cNvPr id="3" name="Content Placeholder 2"/>
          <p:cNvSpPr>
            <a:spLocks noGrp="1"/>
          </p:cNvSpPr>
          <p:nvPr>
            <p:ph idx="1"/>
          </p:nvPr>
        </p:nvSpPr>
        <p:spPr/>
        <p:txBody>
          <a:bodyPr/>
          <a:lstStyle/>
          <a:p>
            <a:r>
              <a:rPr lang="es-MX" i="1" dirty="0" smtClean="0">
                <a:solidFill>
                  <a:srgbClr val="FF0000"/>
                </a:solidFill>
              </a:rPr>
              <a:t>Describir el dolor, la función, los efectos adversos, etc. en la siguiente visita</a:t>
            </a:r>
            <a:endParaRPr lang="es-MX" dirty="0" smtClean="0">
              <a:solidFill>
                <a:srgbClr val="FF0000"/>
              </a:solidFill>
            </a:endParaRPr>
          </a:p>
          <a:p>
            <a:endParaRPr lang="es-MX" dirty="0"/>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smtClean="0">
              <a:solidFill>
                <a:prstClr val="white"/>
              </a:solidFill>
            </a:endParaRPr>
          </a:p>
        </p:txBody>
      </p:sp>
    </p:spTree>
    <p:extLst>
      <p:ext uri="{BB962C8B-B14F-4D97-AF65-F5344CB8AC3E}">
        <p14:creationId xmlns:p14="http://schemas.microsoft.com/office/powerpoint/2010/main" val="4185669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p:cNvSpPr>
          <p:nvPr>
            <p:ph type="title" idx="4294967295"/>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Plantilla de caso: Pregunta de discusión</a:t>
            </a:r>
            <a:endParaRPr lang="es-MX" sz="4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16" t="4167" r="-2116" b="13559"/>
          <a:stretch/>
        </p:blipFill>
        <p:spPr>
          <a:xfrm>
            <a:off x="1472685" y="928922"/>
            <a:ext cx="6313714" cy="5194618"/>
          </a:xfrm>
          <a:prstGeom prst="rect">
            <a:avLst/>
          </a:prstGeom>
        </p:spPr>
      </p:pic>
      <p:sp>
        <p:nvSpPr>
          <p:cNvPr id="8" name="Rounded Rectangle 17"/>
          <p:cNvSpPr txBox="1">
            <a:spLocks/>
          </p:cNvSpPr>
          <p:nvPr/>
        </p:nvSpPr>
        <p:spPr>
          <a:xfrm>
            <a:off x="459203" y="2348880"/>
            <a:ext cx="8229600" cy="2769171"/>
          </a:xfrm>
          <a:prstGeom prst="roundRect">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marL="342900" indent="-342900" algn="l" defTabSz="914400" rtl="0" eaLnBrk="1" latinLnBrk="0" hangingPunct="1">
              <a:spcBef>
                <a:spcPct val="20000"/>
              </a:spcBef>
              <a:buClr>
                <a:srgbClr val="002060"/>
              </a:buClr>
              <a:buFont typeface="Arial" pitchFamily="34" charset="0"/>
              <a:buChar char="•"/>
              <a:defRPr lang="en-US" sz="3200" kern="1200" dirty="0" smtClean="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lnSpc>
                <a:spcPct val="80000"/>
              </a:lnSpc>
              <a:buClr>
                <a:srgbClr val="0092FF"/>
              </a:buClr>
              <a:buFont typeface="Arial" pitchFamily="34" charset="0"/>
              <a:buNone/>
            </a:pPr>
            <a:r>
              <a:rPr lang="es-MX" sz="4000" b="1" cap="small" dirty="0" smtClean="0">
                <a:solidFill>
                  <a:srgbClr val="8064A2">
                    <a:lumMod val="75000"/>
                  </a:srgbClr>
                </a:solidFill>
              </a:rPr>
              <a:t>¿haría algún cambio a la terapia o  realizaría investigaciones adicionales? </a:t>
            </a:r>
            <a:endParaRPr lang="es-MX" sz="4000" b="1" cap="small" dirty="0">
              <a:solidFill>
                <a:srgbClr val="8064A2">
                  <a:lumMod val="75000"/>
                </a:srgbClr>
              </a:solidFill>
            </a:endParaRPr>
          </a:p>
        </p:txBody>
      </p:sp>
    </p:spTree>
    <p:extLst>
      <p:ext uri="{BB962C8B-B14F-4D97-AF65-F5344CB8AC3E}">
        <p14:creationId xmlns:p14="http://schemas.microsoft.com/office/powerpoint/2010/main" val="46542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Otras investigaciones</a:t>
            </a:r>
            <a:endParaRPr lang="es-MX" sz="4000" dirty="0"/>
          </a:p>
        </p:txBody>
      </p:sp>
      <p:sp>
        <p:nvSpPr>
          <p:cNvPr id="3" name="Content Placeholder 2"/>
          <p:cNvSpPr>
            <a:spLocks noGrp="1"/>
          </p:cNvSpPr>
          <p:nvPr>
            <p:ph idx="1"/>
          </p:nvPr>
        </p:nvSpPr>
        <p:spPr/>
        <p:txBody>
          <a:bodyPr/>
          <a:lstStyle/>
          <a:p>
            <a:r>
              <a:rPr lang="es-MX" i="1" dirty="0" smtClean="0">
                <a:solidFill>
                  <a:srgbClr val="FF0000"/>
                </a:solidFill>
              </a:rPr>
              <a:t>Listar los resultados de las investigaciones adicionales, si aplica</a:t>
            </a:r>
            <a:endParaRPr lang="es-MX" i="1" dirty="0">
              <a:solidFill>
                <a:srgbClr val="FF0000"/>
              </a:solidFill>
            </a:endParaRPr>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smtClean="0">
              <a:solidFill>
                <a:prstClr val="white"/>
              </a:solidFill>
            </a:endParaRPr>
          </a:p>
        </p:txBody>
      </p:sp>
    </p:spTree>
    <p:extLst>
      <p:ext uri="{BB962C8B-B14F-4D97-AF65-F5344CB8AC3E}">
        <p14:creationId xmlns:p14="http://schemas.microsoft.com/office/powerpoint/2010/main" val="1459129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Cambios al tratamiento</a:t>
            </a:r>
            <a:endParaRPr lang="es-MX" sz="4000" dirty="0"/>
          </a:p>
        </p:txBody>
      </p:sp>
      <p:sp>
        <p:nvSpPr>
          <p:cNvPr id="3" name="Content Placeholder 2"/>
          <p:cNvSpPr>
            <a:spLocks noGrp="1"/>
          </p:cNvSpPr>
          <p:nvPr>
            <p:ph idx="1"/>
          </p:nvPr>
        </p:nvSpPr>
        <p:spPr/>
        <p:txBody>
          <a:bodyPr/>
          <a:lstStyle/>
          <a:p>
            <a:r>
              <a:rPr lang="es-MX" i="1" dirty="0" smtClean="0">
                <a:solidFill>
                  <a:srgbClr val="FF0000"/>
                </a:solidFill>
              </a:rPr>
              <a:t>Describir los cambios a la terapia, si aplica</a:t>
            </a:r>
            <a:endParaRPr lang="es-MX" i="1" dirty="0">
              <a:solidFill>
                <a:srgbClr val="FF0000"/>
              </a:solidFill>
            </a:endParaRPr>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smtClean="0">
              <a:solidFill>
                <a:prstClr val="white"/>
              </a:solidFill>
            </a:endParaRPr>
          </a:p>
        </p:txBody>
      </p:sp>
    </p:spTree>
    <p:extLst>
      <p:ext uri="{BB962C8B-B14F-4D97-AF65-F5344CB8AC3E}">
        <p14:creationId xmlns:p14="http://schemas.microsoft.com/office/powerpoint/2010/main" val="4135278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Conclusión</a:t>
            </a:r>
            <a:endParaRPr lang="es-MX" sz="4000" dirty="0"/>
          </a:p>
        </p:txBody>
      </p:sp>
      <p:sp>
        <p:nvSpPr>
          <p:cNvPr id="3" name="Content Placeholder 2"/>
          <p:cNvSpPr>
            <a:spLocks noGrp="1"/>
          </p:cNvSpPr>
          <p:nvPr>
            <p:ph idx="1"/>
          </p:nvPr>
        </p:nvSpPr>
        <p:spPr/>
        <p:txBody>
          <a:bodyPr/>
          <a:lstStyle/>
          <a:p>
            <a:r>
              <a:rPr lang="es-MX" i="1" dirty="0" smtClean="0">
                <a:solidFill>
                  <a:srgbClr val="FF0000"/>
                </a:solidFill>
              </a:rPr>
              <a:t>Describir dolor, función, efectos adversos, etc. en la siguiente visita</a:t>
            </a:r>
            <a:endParaRPr lang="es-MX" dirty="0"/>
          </a:p>
        </p:txBody>
      </p:sp>
      <p:sp>
        <p:nvSpPr>
          <p:cNvPr id="5" name="Content Placeholder 4"/>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MX" dirty="0" smtClean="0">
              <a:solidFill>
                <a:prstClr val="white"/>
              </a:solidFill>
            </a:endParaRPr>
          </a:p>
        </p:txBody>
      </p:sp>
    </p:spTree>
    <p:extLst>
      <p:ext uri="{BB962C8B-B14F-4D97-AF65-F5344CB8AC3E}">
        <p14:creationId xmlns:p14="http://schemas.microsoft.com/office/powerpoint/2010/main" val="34328098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vert="horz" lIns="91440" tIns="45720" rIns="91440" bIns="45720" rtlCol="0" anchor="ctr">
            <a:normAutofit/>
          </a:bodyPr>
          <a:lstStyle/>
          <a:p>
            <a:pPr>
              <a:lnSpc>
                <a:spcPct val="85000"/>
              </a:lnSpc>
            </a:pPr>
            <a:r>
              <a:rPr lang="es-MX" sz="4000" dirty="0" smtClean="0"/>
              <a:t>Escenarios de “qué pasa si”</a:t>
            </a:r>
            <a:endParaRPr lang="es-MX" sz="4000" dirty="0"/>
          </a:p>
        </p:txBody>
      </p:sp>
      <p:sp>
        <p:nvSpPr>
          <p:cNvPr id="3" name="Content Placeholder 2"/>
          <p:cNvSpPr>
            <a:spLocks noGrp="1"/>
          </p:cNvSpPr>
          <p:nvPr>
            <p:ph idx="1"/>
          </p:nvPr>
        </p:nvSpPr>
        <p:spPr/>
        <p:txBody>
          <a:bodyPr/>
          <a:lstStyle/>
          <a:p>
            <a:r>
              <a:rPr lang="es-MX" dirty="0" smtClean="0"/>
              <a:t>Cómo cambia tu diagnóstico/ estrategia de tratamiento si…</a:t>
            </a:r>
          </a:p>
          <a:p>
            <a:pPr lvl="1"/>
            <a:r>
              <a:rPr lang="es-MX" i="1" dirty="0" smtClean="0">
                <a:solidFill>
                  <a:srgbClr val="FF0000"/>
                </a:solidFill>
              </a:rPr>
              <a:t>Liste los escenarios de que pasa si</a:t>
            </a:r>
            <a:endParaRPr lang="es-MX" i="1" dirty="0">
              <a:solidFill>
                <a:srgbClr val="FF0000"/>
              </a:solidFill>
            </a:endParaRPr>
          </a:p>
        </p:txBody>
      </p:sp>
    </p:spTree>
    <p:extLst>
      <p:ext uri="{BB962C8B-B14F-4D97-AF65-F5344CB8AC3E}">
        <p14:creationId xmlns:p14="http://schemas.microsoft.com/office/powerpoint/2010/main" val="3551178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Caso: Sr. AP</a:t>
            </a:r>
            <a:endParaRPr lang="es-MX" sz="4000" dirty="0">
              <a:solidFill>
                <a:schemeClr val="tx1">
                  <a:lumMod val="50000"/>
                </a:schemeClr>
              </a:solidFill>
            </a:endParaRPr>
          </a:p>
        </p:txBody>
      </p:sp>
    </p:spTree>
    <p:extLst>
      <p:ext uri="{BB962C8B-B14F-4D97-AF65-F5344CB8AC3E}">
        <p14:creationId xmlns:p14="http://schemas.microsoft.com/office/powerpoint/2010/main" val="3442158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Caso: </a:t>
            </a:r>
            <a:r>
              <a:rPr lang="en-CA" dirty="0" smtClean="0"/>
              <a:t>Sr. AP</a:t>
            </a:r>
            <a:endParaRPr lang="en-CA" dirty="0"/>
          </a:p>
        </p:txBody>
      </p:sp>
      <p:sp>
        <p:nvSpPr>
          <p:cNvPr id="5" name="Content Placeholder 4"/>
          <p:cNvSpPr>
            <a:spLocks noGrp="1"/>
          </p:cNvSpPr>
          <p:nvPr>
            <p:ph idx="1"/>
          </p:nvPr>
        </p:nvSpPr>
        <p:spPr>
          <a:xfrm>
            <a:off x="457200" y="1600200"/>
            <a:ext cx="8363272" cy="4525963"/>
          </a:xfrm>
        </p:spPr>
        <p:txBody>
          <a:bodyPr/>
          <a:lstStyle/>
          <a:p>
            <a:pPr marL="273050" indent="-273050"/>
            <a:r>
              <a:rPr lang="es-MX" dirty="0" smtClean="0"/>
              <a:t>Hombre de 37 años de edad</a:t>
            </a:r>
          </a:p>
          <a:p>
            <a:pPr marL="273050" indent="-273050"/>
            <a:r>
              <a:rPr lang="es-MX" dirty="0" smtClean="0"/>
              <a:t>Dolor en la cara superior del hombro derecho</a:t>
            </a:r>
          </a:p>
          <a:p>
            <a:pPr marL="273050" indent="-273050"/>
            <a:r>
              <a:rPr lang="es-MX" dirty="0" smtClean="0"/>
              <a:t>Chocó con otro jugador  en el campo de futbol hace 2 días</a:t>
            </a:r>
          </a:p>
          <a:p>
            <a:pPr marL="273050" indent="-273050"/>
            <a:r>
              <a:rPr lang="es-MX" dirty="0" smtClean="0"/>
              <a:t>Continuó jugando después de este traumatismo</a:t>
            </a:r>
            <a:endParaRPr lang="es-MX" dirty="0"/>
          </a:p>
        </p:txBody>
      </p:sp>
    </p:spTree>
    <p:extLst>
      <p:ext uri="{BB962C8B-B14F-4D97-AF65-F5344CB8AC3E}">
        <p14:creationId xmlns:p14="http://schemas.microsoft.com/office/powerpoint/2010/main" val="2321253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AP: Pregunta de discusión</a:t>
            </a:r>
            <a:endParaRPr lang="es-MX" dirty="0"/>
          </a:p>
        </p:txBody>
      </p:sp>
      <p:sp>
        <p:nvSpPr>
          <p:cNvPr id="3" name="Content Placeholder 2"/>
          <p:cNvSpPr>
            <a:spLocks noGrp="1"/>
          </p:cNvSpPr>
          <p:nvPr>
            <p:ph idx="1"/>
          </p:nvPr>
        </p:nvSpPr>
        <p:spPr/>
        <p:txBody>
          <a:bodyPr/>
          <a:lstStyle/>
          <a:p>
            <a:r>
              <a:rPr lang="es-MX" dirty="0" smtClean="0"/>
              <a:t>¿Qué espera encontrar al examinar el hombro y el cuello?</a:t>
            </a:r>
            <a:endParaRPr lang="es-MX" dirty="0"/>
          </a:p>
        </p:txBody>
      </p:sp>
    </p:spTree>
    <p:extLst>
      <p:ext uri="{BB962C8B-B14F-4D97-AF65-F5344CB8AC3E}">
        <p14:creationId xmlns:p14="http://schemas.microsoft.com/office/powerpoint/2010/main" val="88726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3600" dirty="0" smtClean="0"/>
              <a:t>Sr. AP: Examen del hombro y el cuello</a:t>
            </a:r>
            <a:endParaRPr lang="es-MX" sz="3600" dirty="0"/>
          </a:p>
        </p:txBody>
      </p:sp>
      <p:sp>
        <p:nvSpPr>
          <p:cNvPr id="3" name="Content Placeholder 2"/>
          <p:cNvSpPr>
            <a:spLocks noGrp="1"/>
          </p:cNvSpPr>
          <p:nvPr>
            <p:ph idx="1"/>
          </p:nvPr>
        </p:nvSpPr>
        <p:spPr/>
        <p:txBody>
          <a:bodyPr>
            <a:normAutofit/>
          </a:bodyPr>
          <a:lstStyle/>
          <a:p>
            <a:r>
              <a:rPr lang="es-MX" dirty="0" smtClean="0"/>
              <a:t>Inspección: ligera hinchazón anterosuperior</a:t>
            </a:r>
          </a:p>
          <a:p>
            <a:r>
              <a:rPr lang="es-MX" dirty="0" smtClean="0"/>
              <a:t>Columna cervical: normal</a:t>
            </a:r>
          </a:p>
          <a:p>
            <a:r>
              <a:rPr lang="es-MX" dirty="0" smtClean="0"/>
              <a:t>Rango de movimiento: normal (rotación externa, abducción, rotación interna)</a:t>
            </a:r>
          </a:p>
          <a:p>
            <a:r>
              <a:rPr lang="es-MX" dirty="0" smtClean="0"/>
              <a:t>Pruebas del maguito rotador: normal </a:t>
            </a:r>
          </a:p>
          <a:p>
            <a:r>
              <a:rPr lang="es-MX" dirty="0" smtClean="0"/>
              <a:t>Unión acromioclavicular:</a:t>
            </a:r>
          </a:p>
          <a:p>
            <a:pPr lvl="1"/>
            <a:r>
              <a:rPr lang="es-MX" dirty="0" smtClean="0"/>
              <a:t>Palpación: dolorosa</a:t>
            </a:r>
          </a:p>
          <a:p>
            <a:pPr lvl="1"/>
            <a:r>
              <a:rPr lang="es-MX" dirty="0" smtClean="0"/>
              <a:t>Prueba de la bufanda: positiva</a:t>
            </a:r>
            <a:endParaRPr lang="es-MX" dirty="0"/>
          </a:p>
        </p:txBody>
      </p:sp>
    </p:spTree>
    <p:extLst>
      <p:ext uri="{BB962C8B-B14F-4D97-AF65-F5344CB8AC3E}">
        <p14:creationId xmlns:p14="http://schemas.microsoft.com/office/powerpoint/2010/main" val="1401776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Sr. AP: Pregunta de discusión</a:t>
            </a:r>
            <a:endParaRPr lang="es-MX" dirty="0"/>
          </a:p>
        </p:txBody>
      </p:sp>
      <p:sp>
        <p:nvSpPr>
          <p:cNvPr id="3" name="Content Placeholder 2"/>
          <p:cNvSpPr>
            <a:spLocks noGrp="1"/>
          </p:cNvSpPr>
          <p:nvPr>
            <p:ph idx="1"/>
          </p:nvPr>
        </p:nvSpPr>
        <p:spPr/>
        <p:txBody>
          <a:bodyPr/>
          <a:lstStyle/>
          <a:p>
            <a:r>
              <a:rPr lang="es-MX" dirty="0" smtClean="0"/>
              <a:t>¿Cuál es su diagnóstico?</a:t>
            </a:r>
            <a:endParaRPr lang="es-MX" dirty="0"/>
          </a:p>
        </p:txBody>
      </p:sp>
    </p:spTree>
    <p:extLst>
      <p:ext uri="{BB962C8B-B14F-4D97-AF65-F5344CB8AC3E}">
        <p14:creationId xmlns:p14="http://schemas.microsoft.com/office/powerpoint/2010/main" val="1585977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19367</TotalTime>
  <Words>2626</Words>
  <Application>Microsoft Office PowerPoint</Application>
  <PresentationFormat>On-screen Show (4:3)</PresentationFormat>
  <Paragraphs>383</Paragraphs>
  <Slides>49</Slides>
  <Notes>49</Notes>
  <HiddenSlides>0</HiddenSlides>
  <MMClips>0</MMClips>
  <ScaleCrop>false</ScaleCrop>
  <HeadingPairs>
    <vt:vector size="4" baseType="variant">
      <vt:variant>
        <vt:lpstr>Theme</vt:lpstr>
      </vt:variant>
      <vt:variant>
        <vt:i4>8</vt:i4>
      </vt:variant>
      <vt:variant>
        <vt:lpstr>Slide Titles</vt:lpstr>
      </vt:variant>
      <vt:variant>
        <vt:i4>49</vt:i4>
      </vt:variant>
    </vt:vector>
  </HeadingPairs>
  <TitlesOfParts>
    <vt:vector size="57" baseType="lpstr">
      <vt:lpstr>Office Theme</vt:lpstr>
      <vt:lpstr>1_Office Theme</vt:lpstr>
      <vt:lpstr>2_Office Theme</vt:lpstr>
      <vt:lpstr>3_Office Theme</vt:lpstr>
      <vt:lpstr>1_Custom Design</vt:lpstr>
      <vt:lpstr>12_Office Theme</vt:lpstr>
      <vt:lpstr>3_Custom Design</vt:lpstr>
      <vt:lpstr>Custom Design</vt:lpstr>
      <vt:lpstr>PowerPoint Presentation</vt:lpstr>
      <vt:lpstr>Comité de desarrollo</vt:lpstr>
      <vt:lpstr>Objetivos de aprendizaje</vt:lpstr>
      <vt:lpstr>CASOS CLÍNICOS</vt:lpstr>
      <vt:lpstr>PowerPoint Presentation</vt:lpstr>
      <vt:lpstr>Caso: Sr. AP</vt:lpstr>
      <vt:lpstr>Sr. AP: Pregunta de discusión</vt:lpstr>
      <vt:lpstr>Sr. AP: Examen del hombro y el cuello</vt:lpstr>
      <vt:lpstr>Sr. AP: Pregunta de discusión</vt:lpstr>
      <vt:lpstr>Sr. AP: Diagnóstico</vt:lpstr>
      <vt:lpstr>Sr. AP: Pregunta de discusión</vt:lpstr>
      <vt:lpstr>Sr. AP: Plan de tratamiento</vt:lpstr>
      <vt:lpstr>PowerPoint Presentation</vt:lpstr>
      <vt:lpstr>Caso: Sr. MSK </vt:lpstr>
      <vt:lpstr>Sr. MSK: Pregunta de discusión</vt:lpstr>
      <vt:lpstr>Sr. MSK: Información adicional</vt:lpstr>
      <vt:lpstr>Sr. MSK: Pregunta de discusión</vt:lpstr>
      <vt:lpstr>Sr. MSK: Exploración física</vt:lpstr>
      <vt:lpstr>Sr. MSK: Maniobras específicas</vt:lpstr>
      <vt:lpstr>Sr. MSK: Pregunta de discusión</vt:lpstr>
      <vt:lpstr>Sr. MSK: Imágenes</vt:lpstr>
      <vt:lpstr>Sr. MSK: Pregunta de discusión</vt:lpstr>
      <vt:lpstr>Sr. MSK: Diagnóstico</vt:lpstr>
      <vt:lpstr>Sr. MSK: Pregunta de discusión</vt:lpstr>
      <vt:lpstr>Sr. MSK: Plan de tratamiento</vt:lpstr>
      <vt:lpstr>PowerPoint Presentation</vt:lpstr>
      <vt:lpstr>Caso: Sra. PO</vt:lpstr>
      <vt:lpstr>Preguntas de discusión</vt:lpstr>
      <vt:lpstr>Sra. PO: Historia clínica</vt:lpstr>
      <vt:lpstr>Sra. PO: Consulta preoperatoria</vt:lpstr>
      <vt:lpstr>Pregunta de discusión </vt:lpstr>
      <vt:lpstr>Sra. PO: Plan de tratamiento</vt:lpstr>
      <vt:lpstr>PowerPoint Presentation</vt:lpstr>
      <vt:lpstr>Perfil del paciente</vt:lpstr>
      <vt:lpstr>Historia clínica</vt:lpstr>
      <vt:lpstr>Preguntas de discusión</vt:lpstr>
      <vt:lpstr>Historial de dolor </vt:lpstr>
      <vt:lpstr>Evaluación clínica</vt:lpstr>
      <vt:lpstr>Resultados de pruebas adicionales y exploraciones</vt:lpstr>
      <vt:lpstr>Preguntas de discusión </vt:lpstr>
      <vt:lpstr>Diagnóstico</vt:lpstr>
      <vt:lpstr>Pregunta de discusión </vt:lpstr>
      <vt:lpstr>Plan de tratamiento</vt:lpstr>
      <vt:lpstr>Seguimiento y respuesta al tratamiento</vt:lpstr>
      <vt:lpstr>Plantilla de caso: Pregunta de discusión</vt:lpstr>
      <vt:lpstr>Otras investigaciones</vt:lpstr>
      <vt:lpstr>Cambios al tratamiento</vt:lpstr>
      <vt:lpstr>Conclusión</vt:lpstr>
      <vt:lpstr>Escenarios de “qué pasa 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Acute_FullContent_Oc19 (1)</dc:title>
  <dc:creator>LANSA TRADUCCIONES</dc:creator>
  <dc:description>Rev. A.Cristóbal</dc:description>
  <cp:lastModifiedBy>Cigeroglu, Osman</cp:lastModifiedBy>
  <cp:revision>1033</cp:revision>
  <dcterms:created xsi:type="dcterms:W3CDTF">2013-05-13T15:57:48Z</dcterms:created>
  <dcterms:modified xsi:type="dcterms:W3CDTF">2015-07-06T17:38:20Z</dcterms:modified>
</cp:coreProperties>
</file>