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845" r:id="rId3"/>
    <p:sldMasterId id="2147483857" r:id="rId4"/>
    <p:sldMasterId id="2147484360" r:id="rId5"/>
    <p:sldMasterId id="2147484385" r:id="rId6"/>
    <p:sldMasterId id="2147484606" r:id="rId7"/>
    <p:sldMasterId id="2147484618" r:id="rId8"/>
  </p:sldMasterIdLst>
  <p:notesMasterIdLst>
    <p:notesMasterId r:id="rId23"/>
  </p:notesMasterIdLst>
  <p:sldIdLst>
    <p:sldId id="256" r:id="rId9"/>
    <p:sldId id="1008" r:id="rId10"/>
    <p:sldId id="1009" r:id="rId11"/>
    <p:sldId id="299" r:id="rId12"/>
    <p:sldId id="774" r:id="rId13"/>
    <p:sldId id="936" r:id="rId14"/>
    <p:sldId id="643" r:id="rId15"/>
    <p:sldId id="1018" r:id="rId16"/>
    <p:sldId id="337" r:id="rId17"/>
    <p:sldId id="938" r:id="rId18"/>
    <p:sldId id="458" r:id="rId19"/>
    <p:sldId id="473" r:id="rId20"/>
    <p:sldId id="778" r:id="rId21"/>
    <p:sldId id="64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27" clrIdx="0"/>
  <p:cmAuthor id="1" name="Hwee"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809" autoAdjust="0"/>
    <p:restoredTop sz="65897"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125" d="100"/>
          <a:sy n="125" d="100"/>
        </p:scale>
        <p:origin x="-12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es-MX" noProof="0" dirty="0" smtClean="0">
                <a:solidFill>
                  <a:srgbClr val="002060"/>
                </a:solidFill>
              </a:rPr>
              <a:t>Duración del dolor entre los pacientes que se presentan</a:t>
            </a:r>
            <a:r>
              <a:rPr lang="es-MX" baseline="0" noProof="0" dirty="0" smtClean="0">
                <a:solidFill>
                  <a:srgbClr val="002060"/>
                </a:solidFill>
              </a:rPr>
              <a:t> a atención primaria e</a:t>
            </a:r>
            <a:r>
              <a:rPr lang="es-MX" noProof="0" dirty="0" smtClean="0">
                <a:solidFill>
                  <a:srgbClr val="002060"/>
                </a:solidFill>
              </a:rPr>
              <a:t>n </a:t>
            </a:r>
            <a:r>
              <a:rPr lang="es-MX" baseline="0" noProof="0" dirty="0" smtClean="0">
                <a:solidFill>
                  <a:srgbClr val="002060"/>
                </a:solidFill>
              </a:rPr>
              <a:t>1 año </a:t>
            </a:r>
            <a:r>
              <a:rPr lang="en-US" baseline="0" dirty="0" smtClean="0">
                <a:solidFill>
                  <a:srgbClr val="002060"/>
                </a:solidFill>
              </a:rPr>
              <a:t>(n = 6890)</a:t>
            </a:r>
            <a:endParaRPr lang="en-US" dirty="0">
              <a:solidFill>
                <a:srgbClr val="002060"/>
              </a:solidFill>
            </a:endParaRPr>
          </a:p>
        </c:rich>
      </c:tx>
      <c:layout/>
      <c:overlay val="0"/>
    </c:title>
    <c:autoTitleDeleted val="0"/>
    <c:plotArea>
      <c:layout>
        <c:manualLayout>
          <c:layoutTarget val="inner"/>
          <c:xMode val="edge"/>
          <c:yMode val="edge"/>
          <c:x val="0.32421721590356911"/>
          <c:y val="0.33829684422961664"/>
          <c:w val="0.36391124720521123"/>
          <c:h val="0.66170315577038563"/>
        </c:manualLayout>
      </c:layout>
      <c:pieChart>
        <c:varyColors val="1"/>
        <c:ser>
          <c:idx val="0"/>
          <c:order val="0"/>
          <c:tx>
            <c:strRef>
              <c:f>Sheet1!$B$1</c:f>
              <c:strCache>
                <c:ptCount val="1"/>
                <c:pt idx="0">
                  <c:v>Sales</c:v>
                </c:pt>
              </c:strCache>
            </c:strRef>
          </c:tx>
          <c:dPt>
            <c:idx val="0"/>
            <c:bubble3D val="0"/>
            <c:spPr>
              <a:solidFill>
                <a:schemeClr val="accent1"/>
              </a:solidFill>
            </c:spPr>
          </c:dPt>
          <c:dPt>
            <c:idx val="5"/>
            <c:bubble3D val="0"/>
            <c:spPr>
              <a:solidFill>
                <a:schemeClr val="bg1">
                  <a:lumMod val="65000"/>
                </a:schemeClr>
              </a:solidFill>
            </c:spPr>
          </c:dPt>
          <c:dLbls>
            <c:dLbl>
              <c:idx val="0"/>
              <c:layout>
                <c:manualLayout>
                  <c:x val="-0.14444760377175164"/>
                  <c:y val="-0.19887701247226341"/>
                </c:manualLayout>
              </c:layout>
              <c:tx>
                <c:rich>
                  <a:bodyPr/>
                  <a:lstStyle/>
                  <a:p>
                    <a:pPr>
                      <a:defRPr lang="es-MX" noProof="0">
                        <a:solidFill>
                          <a:srgbClr val="002060"/>
                        </a:solidFill>
                      </a:defRPr>
                    </a:pPr>
                    <a:r>
                      <a:rPr lang="en-US" noProof="0" dirty="0" smtClean="0">
                        <a:solidFill>
                          <a:schemeClr val="bg1"/>
                        </a:solidFill>
                      </a:rPr>
                      <a:t>S</a:t>
                    </a:r>
                    <a:r>
                      <a:rPr lang="en-US" dirty="0" smtClean="0">
                        <a:solidFill>
                          <a:schemeClr val="bg1"/>
                        </a:solidFill>
                      </a:rPr>
                      <a:t>in</a:t>
                    </a:r>
                    <a:r>
                      <a:rPr lang="en-US" baseline="0" dirty="0" smtClean="0">
                        <a:solidFill>
                          <a:schemeClr val="bg1"/>
                        </a:solidFill>
                      </a:rPr>
                      <a:t> dolor</a:t>
                    </a:r>
                    <a:r>
                      <a:rPr lang="en-US" dirty="0">
                        <a:solidFill>
                          <a:schemeClr val="bg1"/>
                        </a:solidFill>
                      </a:rPr>
                      <a:t>
72%</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4665840381063541"/>
                  <c:y val="3.9825778513876718E-2"/>
                </c:manualLayout>
              </c:layout>
              <c:tx>
                <c:rich>
                  <a:bodyPr/>
                  <a:lstStyle/>
                  <a:p>
                    <a:pPr>
                      <a:defRPr lang="es-MX" noProof="0">
                        <a:solidFill>
                          <a:schemeClr val="bg1"/>
                        </a:solidFill>
                      </a:defRPr>
                    </a:pPr>
                    <a:r>
                      <a:rPr lang="en-US" noProof="0" dirty="0" smtClean="0"/>
                      <a:t>Dolor</a:t>
                    </a:r>
                    <a:r>
                      <a:rPr lang="en-US" baseline="0" noProof="0" dirty="0" smtClean="0"/>
                      <a:t> agudo</a:t>
                    </a:r>
                    <a:r>
                      <a:rPr lang="en-US" noProof="0" dirty="0" smtClean="0"/>
                      <a:t>
10%</a:t>
                    </a:r>
                    <a:endParaRPr lang="en-US" noProof="0" dirty="0"/>
                  </a:p>
                </c:rich>
              </c:tx>
              <c:sp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226049868766405E-2"/>
                  <c:y val="5.2908077242346425E-3"/>
                </c:manualLayout>
              </c:layout>
              <c:tx>
                <c:rich>
                  <a:bodyPr/>
                  <a:lstStyle/>
                  <a:p>
                    <a:pPr>
                      <a:defRPr lang="es-MX" sz="1200" noProof="0">
                        <a:solidFill>
                          <a:srgbClr val="002060"/>
                        </a:solidFill>
                      </a:defRPr>
                    </a:pPr>
                    <a:r>
                      <a:rPr lang="es-ES" noProof="0" dirty="0" smtClean="0"/>
                      <a:t>Duración</a:t>
                    </a:r>
                    <a:r>
                      <a:rPr lang="es-ES" baseline="0" noProof="0" dirty="0" smtClean="0"/>
                      <a:t> intermedia</a:t>
                    </a:r>
                    <a:br>
                      <a:rPr lang="es-ES" baseline="0" noProof="0" dirty="0" smtClean="0"/>
                    </a:br>
                    <a:r>
                      <a:rPr lang="es-ES" baseline="0" noProof="0" dirty="0" smtClean="0"/>
                      <a:t>del dolor </a:t>
                    </a:r>
                    <a:r>
                      <a:rPr lang="es-ES" dirty="0" smtClean="0"/>
                      <a:t>4</a:t>
                    </a:r>
                    <a:r>
                      <a:rPr lang="es-ES" dirty="0"/>
                      <a:t>%</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3"/>
              <c:layout/>
              <c:tx>
                <c:rich>
                  <a:bodyPr/>
                  <a:lstStyle/>
                  <a:p>
                    <a:pPr>
                      <a:defRPr lang="es-MX" sz="1200" noProof="0">
                        <a:solidFill>
                          <a:schemeClr val="bg1"/>
                        </a:solidFill>
                      </a:defRPr>
                    </a:pPr>
                    <a:r>
                      <a:rPr lang="en-US" noProof="0" dirty="0" smtClean="0"/>
                      <a:t>Dolor</a:t>
                    </a:r>
                    <a:r>
                      <a:rPr lang="en-US" baseline="0" noProof="0" dirty="0" smtClean="0"/>
                      <a:t> crónico</a:t>
                    </a:r>
                    <a:r>
                      <a:rPr lang="en-US" dirty="0"/>
                      <a:t>
10%</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2437615436959309"/>
                  <c:y val="-3.0269801145082299E-4"/>
                </c:manualLayout>
              </c:layout>
              <c:tx>
                <c:rich>
                  <a:bodyPr/>
                  <a:lstStyle/>
                  <a:p>
                    <a:pPr>
                      <a:defRPr lang="es-MX" sz="1200" noProof="0">
                        <a:solidFill>
                          <a:srgbClr val="002060"/>
                        </a:solidFill>
                      </a:defRPr>
                    </a:pPr>
                    <a:r>
                      <a:rPr lang="en-US" noProof="0" dirty="0" smtClean="0"/>
                      <a:t>Dolor intermitente</a:t>
                    </a:r>
                    <a:r>
                      <a:rPr lang="en-US" dirty="0"/>
                      <a:t>
</a:t>
                    </a:r>
                    <a:r>
                      <a:rPr lang="en-US" sz="1200" b="0" i="0" u="none" strike="noStrike" baseline="0" noProof="0" dirty="0" smtClean="0">
                        <a:effectLst/>
                      </a:rPr>
                      <a:t>crónico </a:t>
                    </a:r>
                    <a:r>
                      <a:rPr lang="en-US" dirty="0" smtClean="0"/>
                      <a:t>3</a:t>
                    </a:r>
                    <a:r>
                      <a:rPr lang="en-US" dirty="0"/>
                      <a:t>%</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24644751871293993"/>
                  <c:y val="3.4600371235911612E-3"/>
                </c:manualLayout>
              </c:layout>
              <c:tx>
                <c:rich>
                  <a:bodyPr/>
                  <a:lstStyle/>
                  <a:p>
                    <a:pPr>
                      <a:defRPr lang="es-MX" sz="1200" noProof="0">
                        <a:solidFill>
                          <a:srgbClr val="002060"/>
                        </a:solidFill>
                      </a:defRPr>
                    </a:pPr>
                    <a:r>
                      <a:rPr lang="en-US" noProof="0" dirty="0" smtClean="0"/>
                      <a:t>Duración desconocida</a:t>
                    </a:r>
                    <a:r>
                      <a:rPr lang="en-US" dirty="0"/>
                      <a:t>
1%</a:t>
                    </a:r>
                  </a:p>
                </c:rich>
              </c:tx>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s-MX" noProof="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No pain</c:v>
                </c:pt>
                <c:pt idx="1">
                  <c:v>Acute pain</c:v>
                </c:pt>
                <c:pt idx="2">
                  <c:v>Intermediate duration pain</c:v>
                </c:pt>
                <c:pt idx="3">
                  <c:v>Chronic pain</c:v>
                </c:pt>
                <c:pt idx="4">
                  <c:v>Chronic intermittent pain</c:v>
                </c:pt>
                <c:pt idx="5">
                  <c:v>Unknown duration</c:v>
                </c:pt>
              </c:strCache>
            </c:strRef>
          </c:cat>
          <c:val>
            <c:numRef>
              <c:f>Sheet1!$B$2:$B$7</c:f>
              <c:numCache>
                <c:formatCode>General</c:formatCode>
                <c:ptCount val="6"/>
                <c:pt idx="0">
                  <c:v>72</c:v>
                </c:pt>
                <c:pt idx="1">
                  <c:v>10</c:v>
                </c:pt>
                <c:pt idx="2">
                  <c:v>4</c:v>
                </c:pt>
                <c:pt idx="3">
                  <c:v>10</c:v>
                </c:pt>
                <c:pt idx="4">
                  <c:v>3</c:v>
                </c:pt>
                <c:pt idx="5">
                  <c:v>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56289491591329"/>
          <c:y val="0.13345645998431721"/>
          <c:w val="0.47656556819286755"/>
          <c:h val="0.8665435400156829"/>
        </c:manualLayout>
      </c:layout>
      <c:pieChart>
        <c:varyColors val="1"/>
        <c:ser>
          <c:idx val="0"/>
          <c:order val="0"/>
          <c:tx>
            <c:strRef>
              <c:f>Sheet1!$B$1</c:f>
              <c:strCache>
                <c:ptCount val="1"/>
                <c:pt idx="0">
                  <c:v>Sales</c:v>
                </c:pt>
              </c:strCache>
            </c:strRef>
          </c:tx>
          <c:dPt>
            <c:idx val="0"/>
            <c:bubble3D val="0"/>
            <c:spPr>
              <a:solidFill>
                <a:schemeClr val="accent1"/>
              </a:solidFill>
            </c:spPr>
          </c:dPt>
          <c:dPt>
            <c:idx val="5"/>
            <c:bubble3D val="0"/>
            <c:spPr>
              <a:solidFill>
                <a:schemeClr val="bg1">
                  <a:lumMod val="65000"/>
                </a:schemeClr>
              </a:solidFill>
            </c:spPr>
          </c:dPt>
          <c:dLbls>
            <c:dLbl>
              <c:idx val="0"/>
              <c:layout>
                <c:manualLayout>
                  <c:x val="-1.7904393895207545E-2"/>
                  <c:y val="1.5285586735905731E-2"/>
                </c:manualLayout>
              </c:layout>
              <c:tx>
                <c:rich>
                  <a:bodyPr/>
                  <a:lstStyle/>
                  <a:p>
                    <a:r>
                      <a:rPr lang="en-US" noProof="0" dirty="0" smtClean="0"/>
                      <a:t>Cardiaco
</a:t>
                    </a:r>
                    <a:r>
                      <a:rPr lang="en-US" dirty="0" smtClean="0"/>
                      <a:t>3</a:t>
                    </a:r>
                    <a:r>
                      <a:rPr lang="en-US" dirty="0"/>
                      <a:t>%</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8633712452610214E-2"/>
                  <c:y val="5.4110031390004981E-4"/>
                </c:manualLayout>
              </c:layout>
              <c:tx>
                <c:rich>
                  <a:bodyPr/>
                  <a:lstStyle/>
                  <a:p>
                    <a:r>
                      <a:rPr lang="en-US" noProof="0" dirty="0" smtClean="0"/>
                      <a:t>Digestivo
3%</a:t>
                    </a:r>
                    <a:endParaRPr lang="en-US" noProof="0"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7959196072713116E-2"/>
                  <c:y val="8.3859722229281022E-2"/>
                </c:manualLayout>
              </c:layout>
              <c:tx>
                <c:rich>
                  <a:bodyPr/>
                  <a:lstStyle/>
                  <a:p>
                    <a:r>
                      <a:rPr lang="en-US" noProof="0" dirty="0" smtClean="0"/>
                      <a:t>Infeccioso</a:t>
                    </a:r>
                    <a:r>
                      <a:rPr lang="en-US" dirty="0"/>
                      <a:t>
4%</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8628511713813578"/>
                  <c:y val="5.9547548223438912E-2"/>
                </c:manualLayout>
              </c:layout>
              <c:tx>
                <c:rich>
                  <a:bodyPr/>
                  <a:lstStyle/>
                  <a:p>
                    <a:pPr>
                      <a:defRPr sz="1800">
                        <a:solidFill>
                          <a:schemeClr val="tx1"/>
                        </a:solidFill>
                        <a:latin typeface="+mn-lt"/>
                      </a:defRPr>
                    </a:pPr>
                    <a:r>
                      <a:rPr lang="en-US" noProof="0" dirty="0" smtClean="0"/>
                      <a:t>MSK – espalda</a:t>
                    </a:r>
                    <a:r>
                      <a:rPr lang="en-US" dirty="0"/>
                      <a:t>
23%</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6.796685136580158E-3"/>
                  <c:y val="-3.1169057281290196E-2"/>
                </c:manualLayout>
              </c:layout>
              <c:tx>
                <c:rich>
                  <a:bodyPr/>
                  <a:lstStyle/>
                  <a:p>
                    <a:pPr>
                      <a:defRPr sz="1800">
                        <a:solidFill>
                          <a:srgbClr val="FFFFFF"/>
                        </a:solidFill>
                        <a:latin typeface="+mn-lt"/>
                      </a:defRPr>
                    </a:pPr>
                    <a:r>
                      <a:rPr lang="en-US" dirty="0">
                        <a:solidFill>
                          <a:srgbClr val="002060"/>
                        </a:solidFill>
                      </a:rPr>
                      <a:t>MSK – </a:t>
                    </a:r>
                    <a:r>
                      <a:rPr lang="en-US" noProof="0" dirty="0" smtClean="0">
                        <a:solidFill>
                          <a:srgbClr val="002060"/>
                        </a:solidFill>
                      </a:rPr>
                      <a:t>cuello</a:t>
                    </a:r>
                    <a:r>
                      <a:rPr lang="en-US" baseline="0" noProof="0" dirty="0" smtClean="0">
                        <a:solidFill>
                          <a:srgbClr val="002060"/>
                        </a:solidFill>
                      </a:rPr>
                      <a:t> </a:t>
                    </a:r>
                    <a:r>
                      <a:rPr lang="en-US" dirty="0">
                        <a:solidFill>
                          <a:srgbClr val="002060"/>
                        </a:solidFill>
                      </a:rPr>
                      <a:t>
4%</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1.1836541265674596E-3"/>
                  <c:y val="-7.2956849183256692E-2"/>
                </c:manualLayout>
              </c:layout>
              <c:tx>
                <c:rich>
                  <a:bodyPr/>
                  <a:lstStyle/>
                  <a:p>
                    <a:r>
                      <a:rPr lang="en-US" dirty="0">
                        <a:solidFill>
                          <a:schemeClr val="tx1"/>
                        </a:solidFill>
                      </a:rPr>
                      <a:t>MSK – </a:t>
                    </a:r>
                    <a:r>
                      <a:rPr lang="en-US" noProof="0" dirty="0" smtClean="0">
                        <a:solidFill>
                          <a:schemeClr val="tx1"/>
                        </a:solidFill>
                      </a:rPr>
                      <a:t>tejido blando</a:t>
                    </a:r>
                    <a:r>
                      <a:rPr lang="en-US" dirty="0">
                        <a:solidFill>
                          <a:schemeClr val="tx1"/>
                        </a:solidFill>
                      </a:rPr>
                      <a:t>
25%</a:t>
                    </a:r>
                  </a:p>
                </c:rich>
              </c:tx>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462952026829985"/>
                  <c:y val="-0.10950774453967055"/>
                </c:manualLayout>
              </c:layout>
              <c:tx>
                <c:rich>
                  <a:bodyPr/>
                  <a:lstStyle/>
                  <a:p>
                    <a:pPr>
                      <a:defRPr sz="1800">
                        <a:solidFill>
                          <a:schemeClr val="bg1"/>
                        </a:solidFill>
                        <a:latin typeface="+mn-lt"/>
                      </a:defRPr>
                    </a:pPr>
                    <a:r>
                      <a:rPr lang="en-US" noProof="0" dirty="0" smtClean="0"/>
                      <a:t>MSK – otro</a:t>
                    </a:r>
                    <a:r>
                      <a:rPr lang="en-US" dirty="0" smtClean="0"/>
                      <a:t>**</a:t>
                    </a:r>
                    <a:r>
                      <a:rPr lang="en-US" dirty="0"/>
                      <a:t>
8%</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16735588606979684"/>
                  <c:y val="2.6110023435896398E-2"/>
                </c:manualLayout>
              </c:layout>
              <c:tx>
                <c:rich>
                  <a:bodyPr/>
                  <a:lstStyle/>
                  <a:p>
                    <a:pPr>
                      <a:defRPr sz="1800">
                        <a:solidFill>
                          <a:schemeClr val="bg1"/>
                        </a:solidFill>
                        <a:latin typeface="+mn-lt"/>
                      </a:defRPr>
                    </a:pPr>
                    <a:r>
                      <a:rPr lang="en-US" sz="1800" noProof="0" dirty="0" smtClean="0">
                        <a:latin typeface="+mn-lt"/>
                      </a:rPr>
                      <a:t>Síntoma*</a:t>
                    </a:r>
                    <a:r>
                      <a:rPr lang="en-US" sz="1800" dirty="0">
                        <a:latin typeface="+mn-lt"/>
                      </a:rPr>
                      <a:t>
12%</a:t>
                    </a:r>
                    <a:endParaRPr lang="en-US" dirty="0"/>
                  </a:p>
                </c:rich>
              </c:tx>
              <c:spPr/>
              <c:showLegendKey val="0"/>
              <c:showVal val="0"/>
              <c:showCatName val="1"/>
              <c:showSerName val="0"/>
              <c:showPercent val="1"/>
              <c:showBubbleSize val="0"/>
              <c:extLst>
                <c:ext xmlns:c15="http://schemas.microsoft.com/office/drawing/2012/chart" uri="{CE6537A1-D6FC-4f65-9D91-7224C49458BB}">
                  <c15:layout/>
                </c:ext>
              </c:extLst>
            </c:dLbl>
            <c:dLbl>
              <c:idx val="8"/>
              <c:layout/>
              <c:tx>
                <c:rich>
                  <a:bodyPr/>
                  <a:lstStyle/>
                  <a:p>
                    <a:r>
                      <a:rPr lang="en-US" dirty="0" smtClean="0"/>
                      <a:t>Traumatismo</a:t>
                    </a:r>
                    <a:r>
                      <a:rPr lang="en-US" dirty="0"/>
                      <a:t>
12%</a:t>
                    </a:r>
                  </a:p>
                </c:rich>
              </c:tx>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3.5352021969476038E-2"/>
                  <c:y val="0.16472052467066117"/>
                </c:manualLayout>
              </c:layout>
              <c:tx>
                <c:rich>
                  <a:bodyPr/>
                  <a:lstStyle/>
                  <a:p>
                    <a:r>
                      <a:rPr lang="en-US" noProof="0" dirty="0" smtClean="0"/>
                      <a:t>Otro</a:t>
                    </a:r>
                    <a:r>
                      <a:rPr lang="en-US" dirty="0"/>
                      <a:t>
6%</a:t>
                    </a:r>
                  </a:p>
                </c:rich>
              </c:tx>
              <c:showLegendKey val="0"/>
              <c:showVal val="0"/>
              <c:showCatName val="1"/>
              <c:showSerName val="0"/>
              <c:showPercent val="1"/>
              <c:showBubbleSize val="0"/>
              <c:extLst>
                <c:ext xmlns:c15="http://schemas.microsoft.com/office/drawing/2012/chart" uri="{CE6537A1-D6FC-4f65-9D91-7224C49458BB}">
                  <c15:layout/>
                </c:ext>
              </c:extLst>
            </c:dLbl>
            <c:dLbl>
              <c:idx val="10"/>
              <c:layout>
                <c:manualLayout>
                  <c:x val="-6.0116044522212503E-2"/>
                  <c:y val="7.4364284462776806E-2"/>
                </c:manualLayout>
              </c:layout>
              <c:showLegendKey val="0"/>
              <c:showVal val="0"/>
              <c:showCatName val="1"/>
              <c:showSerName val="0"/>
              <c:showPercent val="1"/>
              <c:showBubbleSize val="0"/>
              <c:extLst>
                <c:ext xmlns:c15="http://schemas.microsoft.com/office/drawing/2012/chart" uri="{CE6537A1-D6FC-4f65-9D91-7224C49458BB}"/>
              </c:extLst>
            </c:dLbl>
            <c:dLbl>
              <c:idx val="11"/>
              <c:layout>
                <c:manualLayout>
                  <c:x val="-5.7193666763876813E-2"/>
                  <c:y val="-6.7237845293918699E-2"/>
                </c:manualLayout>
              </c:layout>
              <c:showLegendKey val="0"/>
              <c:showVal val="0"/>
              <c:showCatName val="1"/>
              <c:showSerName val="0"/>
              <c:showPercent val="1"/>
              <c:showBubbleSize val="0"/>
              <c:extLst>
                <c:ext xmlns:c15="http://schemas.microsoft.com/office/drawing/2012/chart" uri="{CE6537A1-D6FC-4f65-9D91-7224C49458BB}"/>
              </c:extLst>
            </c:dLbl>
            <c:dLbl>
              <c:idx val="13"/>
              <c:layout>
                <c:manualLayout>
                  <c:x val="-9.0943849032759844E-2"/>
                  <c:y val="4.5849027046840914E-2"/>
                </c:manualLayout>
              </c:layout>
              <c:showLegendKey val="0"/>
              <c:showVal val="0"/>
              <c:showCatName val="1"/>
              <c:showSerName val="0"/>
              <c:showPercent val="1"/>
              <c:showBubbleSize val="0"/>
              <c:extLst>
                <c:ext xmlns:c15="http://schemas.microsoft.com/office/drawing/2012/chart" uri="{CE6537A1-D6FC-4f65-9D91-7224C49458BB}"/>
              </c:extLst>
            </c:dLbl>
            <c:dLbl>
              <c:idx val="15"/>
              <c:layout>
                <c:manualLayout>
                  <c:x val="-0.19485643287644758"/>
                  <c:y val="4.0942446944440533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800">
                    <a:solidFill>
                      <a:srgbClr val="002060"/>
                    </a:solidFill>
                    <a:latin typeface="+mn-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Sheet1!$A$2:$A$11</c:f>
              <c:strCache>
                <c:ptCount val="10"/>
                <c:pt idx="0">
                  <c:v>Cardiac</c:v>
                </c:pt>
                <c:pt idx="1">
                  <c:v>Digestive</c:v>
                </c:pt>
                <c:pt idx="2">
                  <c:v>Infectious</c:v>
                </c:pt>
                <c:pt idx="3">
                  <c:v>MSK – back</c:v>
                </c:pt>
                <c:pt idx="4">
                  <c:v>MSK – neck</c:v>
                </c:pt>
                <c:pt idx="5">
                  <c:v>MSK – soft tissue</c:v>
                </c:pt>
                <c:pt idx="6">
                  <c:v>MSK – other**</c:v>
                </c:pt>
                <c:pt idx="7">
                  <c:v>Symptom</c:v>
                </c:pt>
                <c:pt idx="8">
                  <c:v>Trauma</c:v>
                </c:pt>
                <c:pt idx="9">
                  <c:v>Other</c:v>
                </c:pt>
              </c:strCache>
            </c:strRef>
          </c:cat>
          <c:val>
            <c:numRef>
              <c:f>Sheet1!$B$2:$B$11</c:f>
              <c:numCache>
                <c:formatCode>General</c:formatCode>
                <c:ptCount val="10"/>
                <c:pt idx="0">
                  <c:v>20</c:v>
                </c:pt>
                <c:pt idx="1">
                  <c:v>24</c:v>
                </c:pt>
                <c:pt idx="2">
                  <c:v>31</c:v>
                </c:pt>
                <c:pt idx="3">
                  <c:v>176</c:v>
                </c:pt>
                <c:pt idx="4">
                  <c:v>33</c:v>
                </c:pt>
                <c:pt idx="5">
                  <c:v>198</c:v>
                </c:pt>
                <c:pt idx="6">
                  <c:v>65</c:v>
                </c:pt>
                <c:pt idx="7">
                  <c:v>95</c:v>
                </c:pt>
                <c:pt idx="8">
                  <c:v>92</c:v>
                </c:pt>
                <c:pt idx="9">
                  <c:v>43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0CC17DA-21B4-4E78-AD9B-626CF448CD6A}" type="slidenum">
              <a:rPr lang="en-CA" smtClean="0"/>
              <a:pPr/>
              <a:t>1</a:t>
            </a:fld>
            <a:endParaRPr lang="en-CA" dirty="0"/>
          </a:p>
        </p:txBody>
      </p:sp>
      <p:sp>
        <p:nvSpPr>
          <p:cNvPr id="5" name="4 Marcador de notas"/>
          <p:cNvSpPr>
            <a:spLocks noGrp="1"/>
          </p:cNvSpPr>
          <p:nvPr>
            <p:ph type="body" sz="quarter" idx="11"/>
          </p:nvPr>
        </p:nvSpPr>
        <p:spPr/>
        <p:txBody>
          <a:bodyPr/>
          <a:lstStyle/>
          <a:p>
            <a:endParaRPr lang="es-MX" dirty="0"/>
          </a:p>
        </p:txBody>
      </p:sp>
    </p:spTree>
    <p:extLst>
      <p:ext uri="{BB962C8B-B14F-4D97-AF65-F5344CB8AC3E}">
        <p14:creationId xmlns:p14="http://schemas.microsoft.com/office/powerpoint/2010/main" val="160441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D45D45EF-738A-4FA8-AB84-A0FE972A04CC}" type="slidenum">
              <a:rPr lang="en-US" smtClean="0">
                <a:solidFill>
                  <a:prstClr val="black"/>
                </a:solidFill>
                <a:ea typeface="ヒラギノ角ゴ Pro W3"/>
                <a:cs typeface="ヒラギノ角ゴ Pro W3"/>
              </a:rPr>
              <a:pPr/>
              <a:t>10</a:t>
            </a:fld>
            <a:endParaRPr lang="en-US" dirty="0" smtClean="0">
              <a:solidFill>
                <a:prstClr val="black"/>
              </a:solidFill>
              <a:ea typeface="ヒラギノ角ゴ Pro W3"/>
              <a:cs typeface="ヒラギノ角ゴ Pro W3"/>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s-MX" b="1" noProof="0" dirty="0" smtClean="0"/>
              <a:t>Notas del Ponente</a:t>
            </a:r>
          </a:p>
          <a:p>
            <a:r>
              <a:rPr lang="es-MX" noProof="0" dirty="0" smtClean="0"/>
              <a:t>Como se indica en esta diapositiva, el</a:t>
            </a:r>
            <a:r>
              <a:rPr lang="es-MX" baseline="0" noProof="0" dirty="0" smtClean="0"/>
              <a:t> dolor postoperatorio es generalizado y costoso. </a:t>
            </a:r>
          </a:p>
          <a:p>
            <a:r>
              <a:rPr lang="es-MX" baseline="0" noProof="0" dirty="0" smtClean="0"/>
              <a:t>La tendencia hacia la cirugía ambulatoria puede comprometer oportunidades para evaluar el dolor postoperatorio y establecer el manejo analgésico postoperatorio apropiado y necesario. La alta tasa de admisiones inesperadas y readmisiones desafía el sistema hospitalario. Por consecuencia, se establece un círculo viscioso. </a:t>
            </a:r>
          </a:p>
          <a:p>
            <a:endParaRPr lang="es-MX" noProof="0" dirty="0" smtClean="0"/>
          </a:p>
          <a:p>
            <a:r>
              <a:rPr lang="es-MX" b="1" noProof="0" dirty="0" smtClean="0"/>
              <a:t>Referencias</a:t>
            </a:r>
          </a:p>
          <a:p>
            <a:r>
              <a:rPr lang="en-US" dirty="0" smtClean="0"/>
              <a:t>Coley </a:t>
            </a:r>
            <a:r>
              <a:rPr lang="en-US" dirty="0"/>
              <a:t>KC </a:t>
            </a:r>
            <a:r>
              <a:rPr lang="en-US" i="1" dirty="0"/>
              <a:t>et al</a:t>
            </a:r>
            <a:r>
              <a:rPr lang="en-US" i="1" dirty="0" smtClean="0"/>
              <a:t>. </a:t>
            </a:r>
            <a:r>
              <a:rPr lang="en-CA" dirty="0"/>
              <a:t>Retrospective evaluation of unanticipated admissions and readmissions after same day surgery and associated costs.</a:t>
            </a:r>
            <a:r>
              <a:rPr lang="en-US" dirty="0" smtClean="0"/>
              <a:t> </a:t>
            </a:r>
            <a:r>
              <a:rPr lang="en-US" i="1" dirty="0"/>
              <a:t>J Clin Anesth</a:t>
            </a:r>
            <a:r>
              <a:rPr lang="en-US" dirty="0"/>
              <a:t> 2002; 14(5):</a:t>
            </a:r>
            <a:r>
              <a:rPr lang="en-US" dirty="0" smtClean="0"/>
              <a:t>349-53.</a:t>
            </a:r>
          </a:p>
          <a:p>
            <a:r>
              <a:rPr lang="en-US" dirty="0" smtClean="0"/>
              <a:t>Institute </a:t>
            </a:r>
            <a:r>
              <a:rPr lang="en-US" dirty="0"/>
              <a:t>of Medicine. </a:t>
            </a:r>
            <a:r>
              <a:rPr lang="en-US" i="1" dirty="0"/>
              <a:t>Relieving Pain in America: A Blueprint for Transforming Prevention, Care, Education, and Research. </a:t>
            </a:r>
            <a:r>
              <a:rPr lang="en-US" dirty="0"/>
              <a:t>The National Academies Press; Washington, DC: 2011.</a:t>
            </a:r>
          </a:p>
          <a:p>
            <a:endParaRPr lang="en-US" dirty="0" smtClean="0"/>
          </a:p>
          <a:p>
            <a:endParaRPr lang="en-US" dirty="0" smtClean="0"/>
          </a:p>
          <a:p>
            <a:endParaRPr lang="en-CA" dirty="0"/>
          </a:p>
        </p:txBody>
      </p:sp>
    </p:spTree>
    <p:extLst>
      <p:ext uri="{BB962C8B-B14F-4D97-AF65-F5344CB8AC3E}">
        <p14:creationId xmlns:p14="http://schemas.microsoft.com/office/powerpoint/2010/main" val="269856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Rectangle 2"/>
          <p:cNvSpPr>
            <a:spLocks noGrp="1" noRot="1" noChangeAspect="1" noChangeArrowheads="1" noTextEdit="1"/>
          </p:cNvSpPr>
          <p:nvPr>
            <p:ph type="sldImg"/>
          </p:nvPr>
        </p:nvSpPr>
        <p:spPr>
          <a:ln/>
        </p:spPr>
      </p:sp>
      <p:sp>
        <p:nvSpPr>
          <p:cNvPr id="761858" name="Rectangle 3"/>
          <p:cNvSpPr>
            <a:spLocks noGrp="1" noChangeArrowheads="1"/>
          </p:cNvSpPr>
          <p:nvPr>
            <p:ph type="body" idx="1"/>
          </p:nvPr>
        </p:nvSpPr>
        <p:spPr>
          <a:noFill/>
          <a:ln/>
        </p:spPr>
        <p:txBody>
          <a:bodyPr/>
          <a:lstStyle/>
          <a:p>
            <a:pPr>
              <a:buFontTx/>
              <a:buNone/>
            </a:pPr>
            <a:r>
              <a:rPr lang="es-MX" b="1" noProof="0" dirty="0" smtClean="0"/>
              <a:t>Notas del Ponente</a:t>
            </a:r>
          </a:p>
          <a:p>
            <a:r>
              <a:rPr lang="es-MX" noProof="0" dirty="0" smtClean="0"/>
              <a:t>Después de la cirugía, el dolor agudo puede desarrollarse en un síndrome</a:t>
            </a:r>
            <a:r>
              <a:rPr lang="es-MX" baseline="0" noProof="0" dirty="0" smtClean="0"/>
              <a:t> de dolor crónico</a:t>
            </a:r>
            <a:r>
              <a:rPr lang="es-MX" noProof="0" dirty="0" smtClean="0"/>
              <a:t>. La intensidad del dolor agudo postoperatorio es un predictor</a:t>
            </a:r>
            <a:r>
              <a:rPr lang="es-MX" baseline="0" noProof="0" dirty="0" smtClean="0"/>
              <a:t> del dolor crónico</a:t>
            </a:r>
            <a:r>
              <a:rPr lang="es-MX" kern="1200" baseline="0" noProof="0" dirty="0" smtClean="0">
                <a:solidFill>
                  <a:schemeClr val="tx1"/>
                </a:solidFill>
              </a:rPr>
              <a:t>. La información de este estudio indica el grado del problema</a:t>
            </a:r>
            <a:r>
              <a:rPr lang="es-MX" noProof="0" dirty="0" smtClean="0"/>
              <a:t>.</a:t>
            </a:r>
          </a:p>
          <a:p>
            <a:r>
              <a:rPr lang="es-MX" kern="1200" baseline="0" noProof="0" dirty="0" smtClean="0">
                <a:solidFill>
                  <a:schemeClr val="tx1"/>
                </a:solidFill>
              </a:rPr>
              <a:t>Los autores categorizaron los factores de riesgo de dolor prolongado después de la cirugía en tres subgrupos:</a:t>
            </a:r>
          </a:p>
          <a:p>
            <a:pPr marL="228600" indent="-228600">
              <a:buFont typeface="+mj-lt"/>
              <a:buAutoNum type="arabicPeriod"/>
            </a:pPr>
            <a:r>
              <a:rPr lang="es-MX" kern="1200" baseline="0" noProof="0" dirty="0" smtClean="0">
                <a:solidFill>
                  <a:schemeClr val="tx1"/>
                </a:solidFill>
              </a:rPr>
              <a:t>Factores preoperatorios: dolor, moderado a severo, que dura más de 1 mes; cirugía repetida; vulnerabilidad psicológica; compensación laboral. </a:t>
            </a:r>
          </a:p>
          <a:p>
            <a:pPr marL="228600" indent="-228600">
              <a:buFont typeface="+mj-lt"/>
              <a:buAutoNum type="arabicPeriod"/>
            </a:pPr>
            <a:r>
              <a:rPr lang="es-MX" kern="1200" baseline="0" noProof="0" dirty="0" smtClean="0">
                <a:solidFill>
                  <a:schemeClr val="tx1"/>
                </a:solidFill>
              </a:rPr>
              <a:t>Factores intraoperatorios: enfoque quirúrgico con riesgo de daño al nervio</a:t>
            </a:r>
          </a:p>
          <a:p>
            <a:pPr marL="228600" marR="0" indent="-228600" algn="l" defTabSz="914400" rtl="0" eaLnBrk="1" fontAlgn="auto" latinLnBrk="0" hangingPunct="1">
              <a:buClrTx/>
              <a:buSzTx/>
              <a:buFont typeface="+mj-lt"/>
              <a:buAutoNum type="arabicPeriod"/>
              <a:tabLst/>
              <a:defRPr/>
            </a:pPr>
            <a:r>
              <a:rPr lang="es-MX" kern="1200" baseline="0" noProof="0" dirty="0" smtClean="0">
                <a:solidFill>
                  <a:schemeClr val="tx1"/>
                </a:solidFill>
              </a:rPr>
              <a:t>Factores postoperatorios: dolor (agudo, moderado a severo); terapia con radiación en el área; quimioterapia neurotóxica; depresión; vulnerabilidad psicológica; neurosis; ansiedad. </a:t>
            </a:r>
            <a:endParaRPr lang="es-MX" kern="1200" baseline="30000" noProof="0" dirty="0" smtClean="0">
              <a:solidFill>
                <a:schemeClr val="tx1"/>
              </a:solidFill>
            </a:endParaRPr>
          </a:p>
          <a:p>
            <a:pPr marL="228600" marR="0" indent="-228600" algn="l" defTabSz="914400" rtl="0" eaLnBrk="1" fontAlgn="auto" latinLnBrk="0" hangingPunct="1">
              <a:buClrTx/>
              <a:buSzTx/>
              <a:buFontTx/>
              <a:buNone/>
              <a:tabLst/>
              <a:defRPr/>
            </a:pPr>
            <a:endParaRPr lang="es-MX" b="1" kern="1200" baseline="30000" noProof="0" dirty="0" smtClean="0">
              <a:solidFill>
                <a:schemeClr val="tx1"/>
              </a:solidFill>
            </a:endParaRPr>
          </a:p>
          <a:p>
            <a:pPr marL="228600" marR="0" indent="-228600" algn="l" defTabSz="914400" rtl="0" eaLnBrk="1" fontAlgn="auto" latinLnBrk="0" hangingPunct="1">
              <a:buClrTx/>
              <a:buSzTx/>
              <a:buFontTx/>
              <a:buNone/>
              <a:tabLst/>
              <a:defRPr/>
            </a:pPr>
            <a:r>
              <a:rPr lang="es-MX" b="1" noProof="0" dirty="0" smtClean="0"/>
              <a:t>Referencia</a:t>
            </a:r>
          </a:p>
          <a:p>
            <a:pPr marR="0" algn="l" defTabSz="914400" rtl="0" eaLnBrk="1" fontAlgn="auto" latinLnBrk="0" hangingPunct="1">
              <a:buClrTx/>
              <a:buSzTx/>
              <a:buFontTx/>
              <a:buNone/>
              <a:tabLst/>
              <a:defRPr/>
            </a:pPr>
            <a:r>
              <a:rPr lang="en-US" dirty="0" smtClean="0"/>
              <a:t>Perkins FM</a:t>
            </a:r>
            <a:r>
              <a:rPr lang="en-US" baseline="0" dirty="0" smtClean="0"/>
              <a:t> </a:t>
            </a:r>
            <a:r>
              <a:rPr lang="en-US" i="1" baseline="0" dirty="0" smtClean="0"/>
              <a:t>et al</a:t>
            </a:r>
            <a:r>
              <a:rPr lang="en-US" i="1" dirty="0" smtClean="0"/>
              <a:t>. </a:t>
            </a:r>
            <a:r>
              <a:rPr lang="en-US" dirty="0" smtClean="0"/>
              <a:t>Chronic pain as an outcome of surgery. </a:t>
            </a:r>
            <a:br>
              <a:rPr lang="en-US" dirty="0" smtClean="0"/>
            </a:br>
            <a:r>
              <a:rPr lang="en-US" dirty="0" smtClean="0"/>
              <a:t>A review of predictive factors. </a:t>
            </a:r>
            <a:r>
              <a:rPr lang="en-US" i="1" dirty="0" smtClean="0"/>
              <a:t>Anesthesiology</a:t>
            </a:r>
            <a:r>
              <a:rPr lang="en-US" dirty="0" smtClean="0"/>
              <a:t> 2000; 93(4):1123-33.</a:t>
            </a:r>
          </a:p>
          <a:p>
            <a:endParaRPr lang="zh-TW" altLang="en-US" dirty="0" smtClean="0"/>
          </a:p>
        </p:txBody>
      </p:sp>
    </p:spTree>
    <p:extLst>
      <p:ext uri="{BB962C8B-B14F-4D97-AF65-F5344CB8AC3E}">
        <p14:creationId xmlns:p14="http://schemas.microsoft.com/office/powerpoint/2010/main" val="76638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49" name="Rectangle 7"/>
          <p:cNvSpPr>
            <a:spLocks noGrp="1" noChangeArrowheads="1"/>
          </p:cNvSpPr>
          <p:nvPr>
            <p:ph type="sldNum" sz="quarter" idx="5"/>
          </p:nvPr>
        </p:nvSpPr>
        <p:spPr>
          <a:noFill/>
        </p:spPr>
        <p:txBody>
          <a:bodyPr/>
          <a:lstStyle/>
          <a:p>
            <a:fld id="{2E629795-8746-43FA-9A20-97BE3293053C}" type="slidenum">
              <a:rPr lang="en-US" smtClean="0">
                <a:ea typeface="ヒラギノ角ゴ Pro W3"/>
                <a:cs typeface="ヒラギノ角ゴ Pro W3"/>
              </a:rPr>
              <a:pPr/>
              <a:t>12</a:t>
            </a:fld>
            <a:endParaRPr lang="en-US" dirty="0" smtClean="0">
              <a:ea typeface="ヒラギノ角ゴ Pro W3"/>
              <a:cs typeface="ヒラギノ角ゴ Pro W3"/>
            </a:endParaRPr>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a:xfrm>
            <a:off x="685800" y="4343400"/>
            <a:ext cx="5551512" cy="4114800"/>
          </a:xfrm>
          <a:noFill/>
          <a:ln/>
        </p:spPr>
        <p:txBody>
          <a:bodyPr/>
          <a:lstStyle/>
          <a:p>
            <a:pPr eaLnBrk="1" hangingPunct="1">
              <a:spcBef>
                <a:spcPct val="0"/>
              </a:spcBef>
            </a:pPr>
            <a:r>
              <a:rPr lang="es-MX" b="1" noProof="0" dirty="0" smtClean="0"/>
              <a:t>Notas del Ponente</a:t>
            </a:r>
          </a:p>
          <a:p>
            <a:pPr eaLnBrk="1" hangingPunct="1">
              <a:spcBef>
                <a:spcPct val="0"/>
              </a:spcBef>
            </a:pPr>
            <a:r>
              <a:rPr lang="es-MX" noProof="0" dirty="0" smtClean="0"/>
              <a:t>Esta diapositiva</a:t>
            </a:r>
            <a:r>
              <a:rPr lang="es-MX" baseline="0" noProof="0" dirty="0" smtClean="0"/>
              <a:t> muestra la incidencia estimada de dolor postoperatorio crónico y la discapacidad después de procedimientos quirúrgicos seleccionados (la cirugía  de vesícula no está incluida).</a:t>
            </a:r>
          </a:p>
          <a:p>
            <a:pPr eaLnBrk="1" hangingPunct="1">
              <a:spcBef>
                <a:spcPct val="0"/>
              </a:spcBef>
            </a:pPr>
            <a:r>
              <a:rPr lang="es-MX" baseline="0" noProof="0" dirty="0" smtClean="0"/>
              <a:t>El dolor postoperatorio agudo es seguido de dolor persistente en 10-50% de los individuos después de operaciones comunes como reparación de una hernia inguinal, cirugía de mama y torácica, amputación de una pierna y cirugía de injerto</a:t>
            </a:r>
            <a:r>
              <a:rPr lang="es-MX" noProof="0" dirty="0" smtClean="0"/>
              <a:t> de revascularización</a:t>
            </a:r>
            <a:r>
              <a:rPr lang="es-MX" baseline="0" noProof="0" dirty="0" smtClean="0"/>
              <a:t> coronaria. El dolor crónico puede ser severo (definido como dolor con puntuación </a:t>
            </a:r>
            <a:r>
              <a:rPr lang="es-MX" noProof="0" dirty="0" smtClean="0"/>
              <a:t>&gt;5, donde la puntuación máxima de dolor es 10) en</a:t>
            </a:r>
            <a:r>
              <a:rPr lang="es-MX" baseline="0" noProof="0" dirty="0" smtClean="0"/>
              <a:t> aproximadamente 2-10% de estos pacientes; el dolor postoperatorio persistente representa un problema clínico mayor en gran parte no reconocido.</a:t>
            </a:r>
          </a:p>
          <a:p>
            <a:pPr eaLnBrk="1" hangingPunct="1">
              <a:spcBef>
                <a:spcPct val="0"/>
              </a:spcBef>
            </a:pPr>
            <a:r>
              <a:rPr lang="es-MX" baseline="0" noProof="0" dirty="0" smtClean="0"/>
              <a:t>Los autores de esta revisión sugirieron técnicas quirúrgicas que evitan el daño al nervio si se aplican cuando sea posible. También notaron que se debe investigar el efecto de la terapia temprana agresiva para el dolor postoperatorio, ya que la intensidad del dolor postoperatorio agudo se correlaciona con el riesgo de desarrollar un estado de dolor persistente. </a:t>
            </a:r>
          </a:p>
          <a:p>
            <a:pPr eaLnBrk="1" hangingPunct="1">
              <a:spcBef>
                <a:spcPct val="0"/>
              </a:spcBef>
            </a:pPr>
            <a:endParaRPr lang="es-MX" noProof="0" dirty="0" smtClean="0"/>
          </a:p>
          <a:p>
            <a:pPr eaLnBrk="1" hangingPunct="1">
              <a:spcBef>
                <a:spcPct val="0"/>
              </a:spcBef>
            </a:pPr>
            <a:r>
              <a:rPr lang="es-MX" b="1" noProof="0" dirty="0" smtClean="0"/>
              <a:t>Referencia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Kehlet H </a:t>
            </a:r>
            <a:r>
              <a:rPr lang="en-US" i="1" dirty="0" smtClean="0"/>
              <a:t>et al. </a:t>
            </a:r>
            <a:r>
              <a:rPr lang="en-US" b="0" dirty="0" smtClean="0"/>
              <a:t>Persistent postsurgical pain: risk factors and prevention</a:t>
            </a:r>
            <a:r>
              <a:rPr lang="en-US" b="1" dirty="0" smtClean="0"/>
              <a:t>.</a:t>
            </a:r>
            <a:r>
              <a:rPr lang="en-US" b="1" baseline="0" dirty="0" smtClean="0"/>
              <a:t> </a:t>
            </a:r>
            <a:r>
              <a:rPr lang="en-US" i="1" dirty="0" smtClean="0"/>
              <a:t>Lancet</a:t>
            </a:r>
            <a:r>
              <a:rPr lang="en-US" dirty="0" smtClean="0"/>
              <a:t> 2006;367(9522):1618-25.</a:t>
            </a:r>
            <a:endParaRPr lang="en-GB" dirty="0"/>
          </a:p>
          <a:p>
            <a:pPr eaLnBrk="1" hangingPunct="1"/>
            <a:endParaRPr lang="en-US" dirty="0"/>
          </a:p>
        </p:txBody>
      </p:sp>
    </p:spTree>
    <p:extLst>
      <p:ext uri="{BB962C8B-B14F-4D97-AF65-F5344CB8AC3E}">
        <p14:creationId xmlns:p14="http://schemas.microsoft.com/office/powerpoint/2010/main" val="282576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410876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noProof="0" dirty="0" smtClean="0"/>
              <a:t>Notas del Ponente</a:t>
            </a:r>
          </a:p>
          <a:p>
            <a:pPr>
              <a:spcAft>
                <a:spcPts val="600"/>
              </a:spcAft>
            </a:pPr>
            <a:r>
              <a:rPr lang="es-MX" noProof="0" dirty="0" smtClean="0"/>
              <a:t>Esta diapositiva puede ser utilizada para resumir los mensajes clave de esta sección.</a:t>
            </a:r>
          </a:p>
        </p:txBody>
      </p:sp>
      <p:sp>
        <p:nvSpPr>
          <p:cNvPr id="4" name="Slide Number Placeholder 3"/>
          <p:cNvSpPr>
            <a:spLocks noGrp="1"/>
          </p:cNvSpPr>
          <p:nvPr>
            <p:ph type="sldNum" sz="quarter" idx="10"/>
          </p:nvPr>
        </p:nvSpPr>
        <p:spPr/>
        <p:txBody>
          <a:bodyPr/>
          <a:lstStyle/>
          <a:p>
            <a:fld id="{30CC17DA-21B4-4E78-AD9B-626CF448CD6A}" type="slidenum">
              <a:rPr lang="en-CA" smtClean="0"/>
              <a:pPr/>
              <a:t>14</a:t>
            </a:fld>
            <a:endParaRPr lang="en-CA" dirty="0"/>
          </a:p>
        </p:txBody>
      </p:sp>
    </p:spTree>
    <p:extLst>
      <p:ext uri="{BB962C8B-B14F-4D97-AF65-F5344CB8AC3E}">
        <p14:creationId xmlns:p14="http://schemas.microsoft.com/office/powerpoint/2010/main" val="284341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Ponente</a:t>
            </a:r>
          </a:p>
          <a:p>
            <a:r>
              <a:rPr lang="es-MX" altLang="en-US" dirty="0" smtClean="0"/>
              <a:t>Por </a:t>
            </a:r>
            <a:r>
              <a:rPr lang="es-MX" altLang="en-US" dirty="0"/>
              <a:t>favor reconozca a los miembros del comité de desarrollo.</a:t>
            </a:r>
            <a:endParaRPr lang="es-MX" altLang="en-US" noProof="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dirty="0" smtClean="0">
              <a:solidFill>
                <a:srgbClr val="000000"/>
              </a:solidFill>
              <a:latin typeface="Calibri" pitchFamily="34" charset="0"/>
            </a:endParaRPr>
          </a:p>
        </p:txBody>
      </p:sp>
    </p:spTree>
    <p:extLst>
      <p:ext uri="{BB962C8B-B14F-4D97-AF65-F5344CB8AC3E}">
        <p14:creationId xmlns:p14="http://schemas.microsoft.com/office/powerpoint/2010/main" val="148502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414826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246537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b="0" noProof="0" dirty="0" smtClean="0"/>
              <a:t>El dolor agudo es una afección extremadamente comú</a:t>
            </a:r>
            <a:r>
              <a:rPr lang="es-MX" b="0" baseline="0" noProof="0" dirty="0" smtClean="0"/>
              <a:t>n, con sólo un estudio internacional sugiriendo una prevalencia de por vida del dolor agudo que lleva al uso de analgésicos de casi 100%.</a:t>
            </a:r>
          </a:p>
          <a:p>
            <a:r>
              <a:rPr lang="es-MX" b="0" baseline="0" noProof="0" dirty="0" smtClean="0"/>
              <a:t>La proporción de pacientes en marcos clínicos que reportan dolor refleja su alta prevalencia, siendo el dolor lo que justifica más de dos tercios de las visitas a la sala de urgencias y más de la mitad de los pacientes hospitalizados que reportan dolor. </a:t>
            </a:r>
            <a:r>
              <a:rPr lang="en-CA" b="0" baseline="30000" dirty="0" smtClean="0"/>
              <a:t>2,3</a:t>
            </a:r>
          </a:p>
          <a:p>
            <a:endParaRPr lang="es-MX" b="0" baseline="0" noProof="0" dirty="0" smtClean="0"/>
          </a:p>
          <a:p>
            <a:r>
              <a:rPr lang="es-MX" b="1" noProof="0" dirty="0" smtClean="0"/>
              <a:t>Referencias</a:t>
            </a:r>
            <a:endParaRPr lang="es-MX" b="1" baseline="0" noProof="0" dirty="0" smtClean="0"/>
          </a:p>
          <a:p>
            <a:pPr marL="228588" indent="-228588" defTabSz="914350">
              <a:spcAft>
                <a:spcPts val="0"/>
              </a:spcAft>
              <a:buFontTx/>
              <a:buAutoNum type="arabicPeriod"/>
              <a:defRPr/>
            </a:pPr>
            <a:r>
              <a:rPr lang="en-CA" dirty="0" smtClean="0"/>
              <a:t>Diener </a:t>
            </a:r>
            <a:r>
              <a:rPr lang="en-CA" dirty="0"/>
              <a:t>HC </a:t>
            </a:r>
            <a:r>
              <a:rPr lang="en-CA" i="1" dirty="0"/>
              <a:t>et al. </a:t>
            </a:r>
            <a:r>
              <a:rPr lang="en-CA" dirty="0"/>
              <a:t>Per-capita consumption of analgesics: a nine-country survey over 20 years. </a:t>
            </a:r>
            <a:r>
              <a:rPr lang="en-CA" i="1" dirty="0"/>
              <a:t>J Headache Pain</a:t>
            </a:r>
            <a:r>
              <a:rPr lang="en-CA" dirty="0"/>
              <a:t> 2008; 9(4):225-31. </a:t>
            </a:r>
          </a:p>
          <a:p>
            <a:pPr marL="228588" indent="-228588" defTabSz="914350">
              <a:spcAft>
                <a:spcPts val="0"/>
              </a:spcAft>
              <a:buFontTx/>
              <a:buAutoNum type="arabicPeriod"/>
              <a:defRPr/>
            </a:pPr>
            <a:r>
              <a:rPr lang="en-CA" dirty="0"/>
              <a:t>Todd KH, Miner JR. In: Fishman SM </a:t>
            </a:r>
            <a:r>
              <a:rPr lang="en-CA" i="1" dirty="0"/>
              <a:t>et al </a:t>
            </a:r>
            <a:r>
              <a:rPr lang="en-CA" dirty="0"/>
              <a:t>(eds).  </a:t>
            </a:r>
            <a:r>
              <a:rPr lang="en-CA" i="1" dirty="0"/>
              <a:t>Bonica’s Management of Pain. </a:t>
            </a:r>
            <a:br>
              <a:rPr lang="en-CA" i="1" dirty="0"/>
            </a:br>
            <a:r>
              <a:rPr lang="en-CA" dirty="0"/>
              <a:t>4th ed. Lippincott, Williams and Wilkins; Philadelphia, PA: 2010.</a:t>
            </a:r>
          </a:p>
          <a:p>
            <a:pPr marL="228588" indent="-228588">
              <a:spcAft>
                <a:spcPts val="0"/>
              </a:spcAft>
              <a:buFontTx/>
              <a:buAutoNum type="arabicPeriod"/>
              <a:defRPr/>
            </a:pPr>
            <a:r>
              <a:rPr lang="en-CA" dirty="0"/>
              <a:t>Dix P </a:t>
            </a:r>
            <a:r>
              <a:rPr lang="en-CA" i="1" dirty="0"/>
              <a:t>et al. </a:t>
            </a:r>
            <a:r>
              <a:rPr lang="en-CA" dirty="0"/>
              <a:t>Pain on medical wards in a district general </a:t>
            </a:r>
            <a:r>
              <a:rPr lang="en-CA" dirty="0" smtClean="0"/>
              <a:t>hospital. </a:t>
            </a:r>
            <a:r>
              <a:rPr lang="en-CA" i="1" dirty="0" smtClean="0"/>
              <a:t>Br </a:t>
            </a:r>
            <a:r>
              <a:rPr lang="en-CA" i="1" dirty="0"/>
              <a:t>J Anaesth</a:t>
            </a:r>
            <a:r>
              <a:rPr lang="en-CA" dirty="0"/>
              <a:t> 2004; 92(2):235-7.</a:t>
            </a:r>
          </a:p>
          <a:p>
            <a:endParaRPr lang="en-CA" b="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119936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 </a:t>
            </a:r>
          </a:p>
          <a:p>
            <a:r>
              <a:rPr lang="es-MX" b="0" noProof="0" dirty="0" smtClean="0"/>
              <a:t>Éste fue un estudio retrospectivo que se enfocó en estimar la prevalencia y el patrón de diagnóstico</a:t>
            </a:r>
            <a:r>
              <a:rPr lang="es-MX" b="0" baseline="0" noProof="0" dirty="0" smtClean="0"/>
              <a:t> de dolor en el nivel de atención primaria durante un año en un grupo de práctica que sirvió a aproximadamente 14,000 individuos. </a:t>
            </a:r>
            <a:endParaRPr lang="es-MX" b="0" noProof="0" dirty="0" smtClean="0"/>
          </a:p>
          <a:p>
            <a:r>
              <a:rPr lang="es-MX" b="0" noProof="0" dirty="0" smtClean="0"/>
              <a:t>Sólo menos de 30% de los pacientes que acudieron a consulta a un médico general necesitaron por lo menos tratamiento</a:t>
            </a:r>
            <a:r>
              <a:rPr lang="es-MX" b="0" baseline="0" noProof="0" dirty="0" smtClean="0"/>
              <a:t> para un problema de dolor subyacente. De estos, 37% tuvieron dolor agudo, 13% dolor de duración intermedia, 11% dolor intermitente crónico y 37% dolor crónico. El dolor asociado con afecciones musculoesqueléticas dominó el perfil de diagnóstico, representando más de dos tercios de los pacientes con problemas de dolor. </a:t>
            </a:r>
            <a:endParaRPr lang="es-MX" b="0" noProof="0" dirty="0" smtClean="0"/>
          </a:p>
          <a:p>
            <a:endParaRPr lang="es-MX" b="0" noProof="0" dirty="0" smtClean="0"/>
          </a:p>
          <a:p>
            <a:r>
              <a:rPr lang="es-MX" b="1" noProof="0" dirty="0" smtClean="0"/>
              <a:t>Referencia</a:t>
            </a:r>
          </a:p>
          <a:p>
            <a:pPr>
              <a:spcAft>
                <a:spcPts val="0"/>
              </a:spcAft>
              <a:defRPr/>
            </a:pPr>
            <a:r>
              <a:rPr lang="en-US" b="0" dirty="0" smtClean="0"/>
              <a:t>Hasselström J</a:t>
            </a:r>
            <a:r>
              <a:rPr lang="en-US" b="0" baseline="0" dirty="0" smtClean="0"/>
              <a:t> </a:t>
            </a:r>
            <a:r>
              <a:rPr lang="en-US" b="0" i="1" baseline="0" dirty="0" smtClean="0"/>
              <a:t>et al. </a:t>
            </a:r>
            <a:r>
              <a:rPr lang="en-US" dirty="0"/>
              <a:t>Prevalence of pain in general practice. </a:t>
            </a:r>
            <a:r>
              <a:rPr lang="en-US" i="1" dirty="0"/>
              <a:t>Eur J Pain </a:t>
            </a:r>
            <a:r>
              <a:rPr lang="en-US" dirty="0"/>
              <a:t>2002; </a:t>
            </a:r>
            <a:r>
              <a:rPr lang="en-US" dirty="0" smtClean="0"/>
              <a:t/>
            </a:r>
            <a:br>
              <a:rPr lang="en-US" dirty="0" smtClean="0"/>
            </a:br>
            <a:r>
              <a:rPr lang="en-US" dirty="0" smtClean="0"/>
              <a:t>6(5</a:t>
            </a:r>
            <a:r>
              <a:rPr lang="en-US" dirty="0"/>
              <a:t>):375-85.</a:t>
            </a:r>
          </a:p>
        </p:txBody>
      </p:sp>
      <p:sp>
        <p:nvSpPr>
          <p:cNvPr id="4" name="Slide Number Placeholder 3"/>
          <p:cNvSpPr>
            <a:spLocks noGrp="1"/>
          </p:cNvSpPr>
          <p:nvPr>
            <p:ph type="sldNum" sz="quarter" idx="10"/>
          </p:nvPr>
        </p:nvSpPr>
        <p:spPr/>
        <p:txBody>
          <a:bodyPr/>
          <a:lstStyle/>
          <a:p>
            <a:fld id="{30CC17DA-21B4-4E78-AD9B-626CF448CD6A}" type="slidenum">
              <a:rPr lang="en-CA" smtClean="0"/>
              <a:pPr/>
              <a:t>7</a:t>
            </a:fld>
            <a:endParaRPr lang="en-CA" dirty="0"/>
          </a:p>
        </p:txBody>
      </p:sp>
    </p:spTree>
    <p:extLst>
      <p:ext uri="{BB962C8B-B14F-4D97-AF65-F5344CB8AC3E}">
        <p14:creationId xmlns:p14="http://schemas.microsoft.com/office/powerpoint/2010/main" val="181327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Notas del Ponente</a:t>
            </a:r>
            <a:endParaRPr lang="es-MX" b="1" noProof="0" dirty="0" smtClean="0"/>
          </a:p>
          <a:p>
            <a:r>
              <a:rPr lang="es-MX" noProof="0" dirty="0" smtClean="0"/>
              <a:t>Esta diapositiva muestra la prevalencia</a:t>
            </a:r>
            <a:r>
              <a:rPr lang="es-MX" baseline="0" noProof="0" dirty="0" smtClean="0"/>
              <a:t> de dolor en el nivel primario de atención durante un año en un grupo que practica en un área de Estocolmo, Suecia con aproximadamente 14,000 habitantes.  La edad media de la población fue 37 años con un ingreso medio justo por debajo del promedio sueco en el momento. </a:t>
            </a:r>
          </a:p>
          <a:p>
            <a:r>
              <a:rPr lang="es-MX" baseline="0" noProof="0" dirty="0" smtClean="0"/>
              <a:t>En general, 28% de los 6890 individuos que consultaron un médico general tuvieron por lo menos un problema relacionado con dolor -  37% de estos pacientes tuvieron una duración del dolor de menos de 1 mes, 13% de 1-3 meses y 37% de más de 3 meses. Un total de 11% sufrieron de un estado crónico intermitente de dolor.</a:t>
            </a:r>
          </a:p>
          <a:p>
            <a:r>
              <a:rPr lang="es-MX" baseline="0" noProof="0" dirty="0" smtClean="0"/>
              <a:t>En términos de fisiopatología, 94% de los casos fueron clasificados como nociceptivos, 2% como neuropáticos, 2% como psicogénicos, &lt;1% como idiopático y 2% no pudieron ser clasificados. </a:t>
            </a:r>
          </a:p>
          <a:p>
            <a:endParaRPr lang="es-MX" noProof="0" dirty="0" smtClean="0"/>
          </a:p>
          <a:p>
            <a:r>
              <a:rPr lang="es-MX" b="1" noProof="0" dirty="0" smtClean="0"/>
              <a:t>Referencia</a:t>
            </a:r>
          </a:p>
          <a:p>
            <a:r>
              <a:rPr lang="en-US" dirty="0" smtClean="0"/>
              <a:t>Hasselström J </a:t>
            </a:r>
            <a:r>
              <a:rPr lang="en-US" i="1" dirty="0" smtClean="0"/>
              <a:t>et al. </a:t>
            </a:r>
            <a:r>
              <a:rPr lang="en-US" dirty="0" smtClean="0"/>
              <a:t>Prevalence of pain in general practice. </a:t>
            </a:r>
            <a:r>
              <a:rPr lang="en-US" i="1" dirty="0" smtClean="0"/>
              <a:t>Eur J Pain</a:t>
            </a:r>
            <a:r>
              <a:rPr lang="en-US" dirty="0" smtClean="0"/>
              <a:t> 2002; </a:t>
            </a:r>
            <a:br>
              <a:rPr lang="en-US" dirty="0" smtClean="0"/>
            </a:br>
            <a:r>
              <a:rPr lang="en-US" dirty="0" smtClean="0"/>
              <a:t>6(5):375-85.</a:t>
            </a:r>
          </a:p>
        </p:txBody>
      </p:sp>
      <p:sp>
        <p:nvSpPr>
          <p:cNvPr id="4" name="Slide Number Placeholder 3"/>
          <p:cNvSpPr>
            <a:spLocks noGrp="1"/>
          </p:cNvSpPr>
          <p:nvPr>
            <p:ph type="sldNum" sz="quarter" idx="10"/>
          </p:nvPr>
        </p:nvSpPr>
        <p:spPr/>
        <p:txBody>
          <a:bodyPr/>
          <a:lstStyle/>
          <a:p>
            <a:fld id="{0DD54537-AD8B-40F0-ABB3-413710000A11}"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291351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5A964CF-E9BE-4739-B972-5025A34A3BA3}" type="slidenum">
              <a:rPr lang="en-US" smtClean="0">
                <a:ea typeface="ヒラギノ角ゴ Pro W3"/>
                <a:cs typeface="ヒラギノ角ゴ Pro W3"/>
              </a:rPr>
              <a:pPr/>
              <a:t>9</a:t>
            </a:fld>
            <a:endParaRPr lang="en-US" dirty="0" smtClean="0">
              <a:ea typeface="ヒラギノ角ゴ Pro W3"/>
              <a:cs typeface="ヒラギノ角ゴ Pro W3"/>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685800" y="4343400"/>
            <a:ext cx="5486400" cy="4189040"/>
          </a:xfrm>
          <a:noFill/>
          <a:ln/>
        </p:spPr>
        <p:txBody>
          <a:bodyPr/>
          <a:lstStyle/>
          <a:p>
            <a:pPr>
              <a:spcBef>
                <a:spcPct val="0"/>
              </a:spcBef>
            </a:pPr>
            <a:r>
              <a:rPr lang="es-MX" b="1" noProof="0" dirty="0" smtClean="0"/>
              <a:t>Notas del Ponente</a:t>
            </a:r>
          </a:p>
          <a:p>
            <a:pPr>
              <a:spcBef>
                <a:spcPct val="0"/>
              </a:spcBef>
            </a:pPr>
            <a:r>
              <a:rPr lang="es-MX" noProof="0" dirty="0" smtClean="0"/>
              <a:t>El Instituto Nacional</a:t>
            </a:r>
            <a:r>
              <a:rPr lang="es-MX" baseline="0" noProof="0" dirty="0" smtClean="0"/>
              <a:t> de Estados Unidos de Investigación Dental estima que aproximadamente 22% de la población de Estados Unidos de </a:t>
            </a:r>
            <a:r>
              <a:rPr lang="es-MX" noProof="0" dirty="0" smtClean="0"/>
              <a:t>≥18 años de edad en 1993</a:t>
            </a:r>
            <a:r>
              <a:rPr lang="es-MX" baseline="0" noProof="0" dirty="0" smtClean="0"/>
              <a:t> experimentaron dolor orofacial más de una vez durante los 6 meses previos.</a:t>
            </a:r>
          </a:p>
          <a:p>
            <a:pPr>
              <a:spcBef>
                <a:spcPct val="0"/>
              </a:spcBef>
            </a:pPr>
            <a:r>
              <a:rPr lang="es-MX" baseline="0" noProof="0" dirty="0" smtClean="0"/>
              <a:t>Una encuesta telefónica nacional en 2003 encontró que 80% de los pacientes encuestados con dolor postoperatorio experimentaron dolor agudo después de una cirugía. De estos pacientes, 86% tenían dolor moderado, severo o extremo.</a:t>
            </a:r>
            <a:r>
              <a:rPr lang="es-MX" baseline="30000" noProof="0" dirty="0" smtClean="0"/>
              <a:t>2 </a:t>
            </a:r>
            <a:endParaRPr lang="es-MX" noProof="0" dirty="0" smtClean="0"/>
          </a:p>
          <a:p>
            <a:pPr>
              <a:spcBef>
                <a:spcPct val="0"/>
              </a:spcBef>
            </a:pPr>
            <a:r>
              <a:rPr lang="es-MX" noProof="0" dirty="0" smtClean="0"/>
              <a:t>De aproximadamente</a:t>
            </a:r>
            <a:r>
              <a:rPr lang="es-MX" baseline="0" noProof="0" dirty="0" smtClean="0"/>
              <a:t> 115.3 millones de visitas al departamento de urgencias en 2005, 43% involucraron pacientes con dolor moderado a severo.</a:t>
            </a:r>
            <a:r>
              <a:rPr lang="es-MX" baseline="30000" noProof="0" dirty="0" smtClean="0"/>
              <a:t> 3</a:t>
            </a:r>
            <a:r>
              <a:rPr lang="es-MX" baseline="0" noProof="0" dirty="0" smtClean="0"/>
              <a:t> </a:t>
            </a:r>
            <a:endParaRPr lang="es-MX" noProof="0" dirty="0" smtClean="0"/>
          </a:p>
          <a:p>
            <a:pPr>
              <a:spcBef>
                <a:spcPct val="0"/>
              </a:spcBef>
            </a:pPr>
            <a:endParaRPr lang="es-MX" b="1" noProof="0" dirty="0" smtClean="0"/>
          </a:p>
          <a:p>
            <a:pPr>
              <a:spcBef>
                <a:spcPct val="0"/>
              </a:spcBef>
            </a:pPr>
            <a:r>
              <a:rPr lang="es-MX" b="1" noProof="0" dirty="0" smtClean="0"/>
              <a:t>Referencias</a:t>
            </a:r>
          </a:p>
          <a:p>
            <a:pPr marL="228600" indent="-228600">
              <a:spcBef>
                <a:spcPct val="0"/>
              </a:spcBef>
              <a:buFont typeface="+mj-lt"/>
              <a:buAutoNum type="arabicPeriod"/>
            </a:pPr>
            <a:r>
              <a:rPr lang="en-US" dirty="0" smtClean="0"/>
              <a:t>Lipton JA</a:t>
            </a:r>
            <a:r>
              <a:rPr lang="en-US" baseline="0" dirty="0" smtClean="0"/>
              <a:t> </a:t>
            </a:r>
            <a:r>
              <a:rPr lang="en-US" i="1" baseline="0" dirty="0" smtClean="0"/>
              <a:t>et al</a:t>
            </a:r>
            <a:r>
              <a:rPr lang="en-US" dirty="0" smtClean="0"/>
              <a:t>. Estimated prevalence and distribution of reported orofacial pain in the United States. </a:t>
            </a:r>
            <a:r>
              <a:rPr lang="en-US" i="1" dirty="0" smtClean="0"/>
              <a:t>J Am Dent Assoc </a:t>
            </a:r>
            <a:r>
              <a:rPr lang="en-US" dirty="0" smtClean="0"/>
              <a:t>1993; 124(10):115-21.</a:t>
            </a:r>
          </a:p>
          <a:p>
            <a:pPr marL="228600" indent="-228600">
              <a:spcBef>
                <a:spcPct val="0"/>
              </a:spcBef>
              <a:buFont typeface="+mj-lt"/>
              <a:buAutoNum type="arabicPeriod"/>
            </a:pPr>
            <a:r>
              <a:rPr lang="en-US" dirty="0" smtClean="0"/>
              <a:t>Apfelbaum JL</a:t>
            </a:r>
            <a:r>
              <a:rPr lang="en-US" baseline="0" dirty="0" smtClean="0"/>
              <a:t> </a:t>
            </a:r>
            <a:r>
              <a:rPr lang="en-US" i="1" baseline="0" dirty="0" smtClean="0"/>
              <a:t>et al</a:t>
            </a:r>
            <a:r>
              <a:rPr lang="en-US" baseline="0" dirty="0" smtClean="0"/>
              <a:t>. </a:t>
            </a:r>
            <a:r>
              <a:rPr lang="en-US" dirty="0" smtClean="0"/>
              <a:t>Postoperative pain experience: results from a national survey suggest postoperative pain continues to be undermanaged. </a:t>
            </a:r>
            <a:r>
              <a:rPr lang="en-US" i="1" dirty="0" smtClean="0"/>
              <a:t>Anesth Analg</a:t>
            </a:r>
            <a:r>
              <a:rPr lang="en-US" dirty="0" smtClean="0"/>
              <a:t> 2003; 97(2):534-40.</a:t>
            </a:r>
          </a:p>
          <a:p>
            <a:pPr marL="228600" indent="-228600">
              <a:spcBef>
                <a:spcPct val="0"/>
              </a:spcBef>
              <a:buFont typeface="+mj-lt"/>
              <a:buAutoNum type="arabicPeriod"/>
            </a:pPr>
            <a:r>
              <a:rPr lang="en-US" dirty="0" smtClean="0"/>
              <a:t>Nawar EW </a:t>
            </a:r>
            <a:r>
              <a:rPr lang="en-US" i="1" dirty="0" smtClean="0"/>
              <a:t>et al</a:t>
            </a:r>
            <a:r>
              <a:rPr lang="en-US" dirty="0" smtClean="0"/>
              <a:t>. National Hospital Ambulatory Medical Care Survey: </a:t>
            </a:r>
            <a:br>
              <a:rPr lang="en-US" dirty="0" smtClean="0"/>
            </a:br>
            <a:r>
              <a:rPr lang="en-US" dirty="0" smtClean="0"/>
              <a:t>2005 emergency department summary. </a:t>
            </a:r>
            <a:r>
              <a:rPr lang="en-US" i="1" dirty="0" smtClean="0"/>
              <a:t>Adv Data </a:t>
            </a:r>
            <a:r>
              <a:rPr lang="en-US" dirty="0" smtClean="0"/>
              <a:t>2007; 29(386):1-32. </a:t>
            </a:r>
          </a:p>
          <a:p>
            <a:pPr>
              <a:spcBef>
                <a:spcPct val="0"/>
              </a:spcBef>
            </a:pPr>
            <a:endParaRPr lang="en-US" dirty="0" smtClean="0"/>
          </a:p>
          <a:p>
            <a:pPr>
              <a:spcBef>
                <a:spcPct val="0"/>
              </a:spcBef>
            </a:pPr>
            <a:endParaRPr lang="en-US" dirty="0" smtClean="0">
              <a:solidFill>
                <a:srgbClr val="EA0000"/>
              </a:solidFill>
            </a:endParaRPr>
          </a:p>
          <a:p>
            <a:pPr eaLnBrk="1" hangingPunct="1"/>
            <a:endParaRPr lang="en-GB" dirty="0" smtClean="0"/>
          </a:p>
        </p:txBody>
      </p:sp>
    </p:spTree>
    <p:extLst>
      <p:ext uri="{BB962C8B-B14F-4D97-AF65-F5344CB8AC3E}">
        <p14:creationId xmlns:p14="http://schemas.microsoft.com/office/powerpoint/2010/main" val="365665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12:49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56F6239-AD50-4CB8-A5B0-B356397BAA03}" type="datetime8">
              <a:rPr lang="en-US"/>
              <a:pPr>
                <a:defRPr/>
              </a:pPr>
              <a:t>7/6/2015 12:49 PM</a:t>
            </a:fld>
            <a:endParaRPr lang="zh-TW" altLang="en-GB">
              <a:ea typeface="新細明體" pitchFamily="18" charset="-12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28CD48FF-D2D0-49F6-86D0-EC340331E546}" type="slidenum">
              <a:rPr lang="zh-TW" altLang="en-GB"/>
              <a:pPr>
                <a:defRPr/>
              </a:pPr>
              <a:t>‹#›</a:t>
            </a:fld>
            <a:endParaRPr lang="en-GB" altLang="zh-TW" dirty="0"/>
          </a:p>
        </p:txBody>
      </p:sp>
    </p:spTree>
    <p:extLst>
      <p:ext uri="{BB962C8B-B14F-4D97-AF65-F5344CB8AC3E}">
        <p14:creationId xmlns:p14="http://schemas.microsoft.com/office/powerpoint/2010/main" val="3430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81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5277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93191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3058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48716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2764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38102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61454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7158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8176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55717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85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17501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75086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06959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8203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14715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67129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3437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3018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63987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99728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69709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55432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1892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0879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47975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6923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06436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94775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77365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90870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07904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639889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3149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82105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1542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30532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89145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59858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30306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13163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42533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023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766682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9220306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9862329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459399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66655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233425166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518056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3374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21070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89478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67606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3854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61228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36668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716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62142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0173464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285499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6403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67561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0531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78EC61E-7876-4C0C-AEFC-A6015B999347}"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8848972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2872ECB-3B3B-472A-9FF1-608C18E8E43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91367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FF55D90-0134-49AB-8658-FC2EE98390C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9667327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B3FB7DB-5993-4A14-8391-ADAF46319B1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2085394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1690793-F15D-4396-B6E7-8F04FD474A8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08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8CE955-105E-466A-AC27-1FDFF9D62FD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65351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9BF6109-C818-49C5-A617-ED43E18A709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21468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D3AC6AE-AB6D-4CBB-81EE-FF03444F8D4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576662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4B60E-E783-464A-A65E-EAF649E49B1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7737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7C49DE1-C824-4D7D-9727-2D2DACE82B6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28182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30DC618-F8F2-4461-878D-15443151A875}"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46147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88385446"/>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0823928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5134416"/>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67404018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96925983"/>
      </p:ext>
    </p:extLst>
  </p:cSld>
  <p:clrMap bg1="dk1" tx1="lt1" bg2="dk2" tx2="lt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174013406"/>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87CDB430-3881-429D-BEEF-A32E7C995BEB}" type="slidenum">
              <a:rPr lang="en-CA">
                <a:solidFill>
                  <a:prstClr val="white"/>
                </a:solidFill>
              </a:rPr>
              <a:pPr>
                <a:defRPr/>
              </a:pPr>
              <a:t>‹#›</a:t>
            </a:fld>
            <a:endParaRPr lang="en-CA" dirty="0">
              <a:solidFill>
                <a:prstClr val="white"/>
              </a:solidFill>
            </a:endParaRPr>
          </a:p>
        </p:txBody>
      </p:sp>
      <p:pic>
        <p:nvPicPr>
          <p:cNvPr id="2055"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2056"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3308487205"/>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V="1">
            <a:off x="9540552" y="6597352"/>
            <a:ext cx="755325" cy="72008"/>
          </a:xfrm>
        </p:spPr>
        <p:txBody>
          <a:bodyPr>
            <a:normAutofit fontScale="25000" lnSpcReduction="20000"/>
          </a:bodyPr>
          <a:lstStyle/>
          <a:p>
            <a:endParaRPr lang="en-CA"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91344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339752" y="2132856"/>
            <a:ext cx="4752528" cy="2092881"/>
          </a:xfrm>
          <a:prstGeom prst="rect">
            <a:avLst/>
          </a:prstGeom>
          <a:noFill/>
        </p:spPr>
        <p:txBody>
          <a:bodyPr wrap="square" rtlCol="0">
            <a:spAutoFit/>
          </a:bodyPr>
          <a:lstStyle/>
          <a:p>
            <a:pPr marL="531813">
              <a:lnSpc>
                <a:spcPts val="5200"/>
              </a:lnSpc>
            </a:pPr>
            <a:r>
              <a:rPr lang="es-MX" sz="4400" b="1" dirty="0" smtClean="0">
                <a:solidFill>
                  <a:schemeClr val="bg1"/>
                </a:solidFill>
                <a:latin typeface="Arial" panose="020B0604020202020204" pitchFamily="34" charset="0"/>
                <a:cs typeface="Arial" panose="020B0604020202020204" pitchFamily="34" charset="0"/>
              </a:rPr>
              <a:t>CONOCIENDO EL DOLOR</a:t>
            </a:r>
          </a:p>
          <a:p>
            <a:pPr marL="982663">
              <a:lnSpc>
                <a:spcPts val="5200"/>
              </a:lnSpc>
            </a:pPr>
            <a:r>
              <a:rPr lang="es-MX" sz="4400" b="1" dirty="0" smtClean="0">
                <a:solidFill>
                  <a:schemeClr val="bg1"/>
                </a:solidFill>
                <a:latin typeface="Arial" panose="020B0604020202020204" pitchFamily="34" charset="0"/>
                <a:cs typeface="Arial" panose="020B0604020202020204" pitchFamily="34" charset="0"/>
              </a:rPr>
              <a:t>AGUDO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2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normAutofit/>
          </a:bodyPr>
          <a:lstStyle/>
          <a:p>
            <a:r>
              <a:rPr lang="es-MX" dirty="0" smtClean="0"/>
              <a:t>Dolor postoperatorio</a:t>
            </a:r>
            <a:endParaRPr lang="es-MX" dirty="0" smtClean="0">
              <a:latin typeface="+mn-lt"/>
            </a:endParaRPr>
          </a:p>
        </p:txBody>
      </p:sp>
      <p:sp>
        <p:nvSpPr>
          <p:cNvPr id="3" name="Rectangle 2"/>
          <p:cNvSpPr/>
          <p:nvPr/>
        </p:nvSpPr>
        <p:spPr>
          <a:xfrm>
            <a:off x="442144" y="1628800"/>
            <a:ext cx="8136904" cy="769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kern="0" dirty="0" smtClean="0">
                <a:solidFill>
                  <a:prstClr val="white"/>
                </a:solidFill>
              </a:rPr>
              <a:t>80%</a:t>
            </a:r>
            <a:r>
              <a:rPr lang="es-MX" sz="2000" kern="0" dirty="0" smtClean="0">
                <a:solidFill>
                  <a:prstClr val="white"/>
                </a:solidFill>
              </a:rPr>
              <a:t> de los pacientes sometidos a cirugía experimentan dolor postoperatorio</a:t>
            </a:r>
            <a:endParaRPr lang="es-MX" sz="2000" dirty="0">
              <a:solidFill>
                <a:prstClr val="white"/>
              </a:solidFill>
            </a:endParaRPr>
          </a:p>
        </p:txBody>
      </p:sp>
      <p:sp>
        <p:nvSpPr>
          <p:cNvPr id="10" name="Rectangle 9"/>
          <p:cNvSpPr/>
          <p:nvPr/>
        </p:nvSpPr>
        <p:spPr>
          <a:xfrm>
            <a:off x="527067" y="2988551"/>
            <a:ext cx="4232509" cy="769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kern="0" dirty="0" smtClean="0">
                <a:solidFill>
                  <a:prstClr val="white"/>
                </a:solidFill>
              </a:rPr>
              <a:t>&lt;50%</a:t>
            </a:r>
            <a:r>
              <a:rPr lang="es-MX" sz="2000" kern="0" dirty="0" smtClean="0">
                <a:solidFill>
                  <a:prstClr val="white"/>
                </a:solidFill>
              </a:rPr>
              <a:t>  reportan alivio adecuado del dolor</a:t>
            </a:r>
            <a:endParaRPr lang="es-MX" sz="2000" dirty="0">
              <a:solidFill>
                <a:prstClr val="white"/>
              </a:solidFill>
            </a:endParaRPr>
          </a:p>
        </p:txBody>
      </p:sp>
      <p:sp>
        <p:nvSpPr>
          <p:cNvPr id="11" name="Rectangle 10"/>
          <p:cNvSpPr/>
          <p:nvPr/>
        </p:nvSpPr>
        <p:spPr>
          <a:xfrm>
            <a:off x="467544" y="4293096"/>
            <a:ext cx="4320480" cy="884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kern="0" dirty="0" smtClean="0">
                <a:solidFill>
                  <a:prstClr val="white"/>
                </a:solidFill>
              </a:rPr>
              <a:t>88% de estos reportan que el dolor es moderado, severo o extremo</a:t>
            </a:r>
            <a:endParaRPr lang="es-MX" dirty="0">
              <a:solidFill>
                <a:prstClr val="white"/>
              </a:solidFill>
            </a:endParaRPr>
          </a:p>
        </p:txBody>
      </p:sp>
      <p:sp>
        <p:nvSpPr>
          <p:cNvPr id="13" name="Rectangle 12"/>
          <p:cNvSpPr/>
          <p:nvPr/>
        </p:nvSpPr>
        <p:spPr>
          <a:xfrm>
            <a:off x="5329237" y="2988550"/>
            <a:ext cx="3127376" cy="769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kern="0" dirty="0" smtClean="0">
                <a:solidFill>
                  <a:prstClr val="white"/>
                </a:solidFill>
              </a:rPr>
              <a:t>10–50% desarrollan dolor crónico*</a:t>
            </a:r>
            <a:endParaRPr lang="es-MX" dirty="0">
              <a:solidFill>
                <a:prstClr val="white"/>
              </a:solidFill>
            </a:endParaRPr>
          </a:p>
        </p:txBody>
      </p:sp>
      <p:sp>
        <p:nvSpPr>
          <p:cNvPr id="14" name="Rectangle 13"/>
          <p:cNvSpPr/>
          <p:nvPr/>
        </p:nvSpPr>
        <p:spPr>
          <a:xfrm>
            <a:off x="5364088" y="4303637"/>
            <a:ext cx="3060869" cy="801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kern="0" dirty="0" smtClean="0">
                <a:solidFill>
                  <a:prstClr val="white"/>
                </a:solidFill>
              </a:rPr>
              <a:t>Para 2–10% de estos, el dolor es severo</a:t>
            </a:r>
            <a:endParaRPr lang="es-MX" sz="2000" kern="0" dirty="0">
              <a:solidFill>
                <a:prstClr val="white"/>
              </a:solidFill>
            </a:endParaRPr>
          </a:p>
        </p:txBody>
      </p:sp>
      <p:sp>
        <p:nvSpPr>
          <p:cNvPr id="6" name="Down Arrow 5"/>
          <p:cNvSpPr/>
          <p:nvPr/>
        </p:nvSpPr>
        <p:spPr>
          <a:xfrm>
            <a:off x="2088770" y="2564904"/>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6" name="Down Arrow 15"/>
          <p:cNvSpPr/>
          <p:nvPr/>
        </p:nvSpPr>
        <p:spPr>
          <a:xfrm>
            <a:off x="2088770" y="3933056"/>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7" name="Down Arrow 16"/>
          <p:cNvSpPr/>
          <p:nvPr/>
        </p:nvSpPr>
        <p:spPr>
          <a:xfrm>
            <a:off x="7158038" y="3944882"/>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8" name="Down Arrow 17"/>
          <p:cNvSpPr/>
          <p:nvPr/>
        </p:nvSpPr>
        <p:spPr>
          <a:xfrm>
            <a:off x="7158038" y="2584993"/>
            <a:ext cx="504056" cy="28803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8" name="Rectangle 7"/>
          <p:cNvSpPr/>
          <p:nvPr/>
        </p:nvSpPr>
        <p:spPr>
          <a:xfrm>
            <a:off x="517585" y="5373216"/>
            <a:ext cx="7939028" cy="707886"/>
          </a:xfrm>
          <a:prstGeom prst="rect">
            <a:avLst/>
          </a:prstGeom>
          <a:solidFill>
            <a:schemeClr val="accent2"/>
          </a:solidFill>
          <a:ln>
            <a:noFill/>
          </a:ln>
        </p:spPr>
        <p:txBody>
          <a:bodyPr wrap="square">
            <a:spAutoFit/>
          </a:bodyPr>
          <a:lstStyle/>
          <a:p>
            <a:pPr algn="ctr"/>
            <a:r>
              <a:rPr lang="es-MX" sz="2000" dirty="0" smtClean="0">
                <a:solidFill>
                  <a:prstClr val="white"/>
                </a:solidFill>
              </a:rPr>
              <a:t>El dolor justifica 38% de las admisiones no anticipadas y las readmisiones  después de cirugía ambulatoria</a:t>
            </a:r>
            <a:endParaRPr lang="es-MX" sz="2000" dirty="0">
              <a:solidFill>
                <a:prstClr val="white"/>
              </a:solidFill>
            </a:endParaRPr>
          </a:p>
        </p:txBody>
      </p:sp>
      <p:sp>
        <p:nvSpPr>
          <p:cNvPr id="9" name="Down Arrow 8"/>
          <p:cNvSpPr/>
          <p:nvPr/>
        </p:nvSpPr>
        <p:spPr>
          <a:xfrm>
            <a:off x="5004048" y="2584993"/>
            <a:ext cx="74365" cy="264420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 name="Text Box 14"/>
          <p:cNvSpPr txBox="1">
            <a:spLocks noChangeArrowheads="1"/>
          </p:cNvSpPr>
          <p:nvPr/>
        </p:nvSpPr>
        <p:spPr bwMode="auto">
          <a:xfrm>
            <a:off x="517585" y="6237312"/>
            <a:ext cx="6214655" cy="492443"/>
          </a:xfrm>
          <a:prstGeom prst="rect">
            <a:avLst/>
          </a:prstGeom>
          <a:noFill/>
          <a:ln w="9525">
            <a:noFill/>
            <a:miter lim="800000"/>
            <a:headEnd/>
            <a:tailEnd/>
          </a:ln>
        </p:spPr>
        <p:txBody>
          <a:bodyPr wrap="square" lIns="0" tIns="0" rIns="0" bIns="0" anchor="b">
            <a:spAutoFit/>
          </a:bodyPr>
          <a:lstStyle/>
          <a:p>
            <a:r>
              <a:rPr lang="es-MX" sz="1200" b="1" dirty="0" smtClean="0">
                <a:solidFill>
                  <a:srgbClr val="002060"/>
                </a:solidFill>
              </a:rPr>
              <a:t>*Dependiendo del tipo de cirugía</a:t>
            </a:r>
          </a:p>
          <a:p>
            <a:r>
              <a:rPr lang="es-MX" sz="1000" dirty="0" smtClean="0">
                <a:solidFill>
                  <a:srgbClr val="002060"/>
                </a:solidFill>
              </a:rPr>
              <a:t>Coley KC </a:t>
            </a:r>
            <a:r>
              <a:rPr lang="es-MX" sz="1000" i="1" dirty="0" smtClean="0">
                <a:solidFill>
                  <a:srgbClr val="002060"/>
                </a:solidFill>
              </a:rPr>
              <a:t>et al. J Clin Anesth</a:t>
            </a:r>
            <a:r>
              <a:rPr lang="es-MX" sz="1000" dirty="0" smtClean="0">
                <a:solidFill>
                  <a:srgbClr val="002060"/>
                </a:solidFill>
              </a:rPr>
              <a:t> 2002; 14(5):349-53; Institute of Medicine. </a:t>
            </a:r>
            <a:r>
              <a:rPr lang="es-MX" sz="1000" i="1" dirty="0" smtClean="0">
                <a:solidFill>
                  <a:srgbClr val="002060"/>
                </a:solidFill>
              </a:rPr>
              <a:t>Relieving Pain in America: A Blueprint for Transforming Prevention, Care, Education, and Research. </a:t>
            </a:r>
            <a:r>
              <a:rPr lang="es-MX" sz="1000" dirty="0" smtClean="0">
                <a:solidFill>
                  <a:srgbClr val="002060"/>
                </a:solidFill>
              </a:rPr>
              <a:t>The National Academies Press; Washington, DC: 2011.</a:t>
            </a:r>
            <a:endParaRPr lang="es-MX" sz="1000" dirty="0">
              <a:solidFill>
                <a:srgbClr val="002060"/>
              </a:solidFill>
            </a:endParaRPr>
          </a:p>
        </p:txBody>
      </p:sp>
      <p:sp>
        <p:nvSpPr>
          <p:cNvPr id="1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10</a:t>
            </a:fld>
            <a:endParaRPr lang="es-MX" dirty="0">
              <a:solidFill>
                <a:prstClr val="black"/>
              </a:solidFill>
            </a:endParaRPr>
          </a:p>
        </p:txBody>
      </p:sp>
    </p:spTree>
    <p:extLst>
      <p:ext uri="{BB962C8B-B14F-4D97-AF65-F5344CB8AC3E}">
        <p14:creationId xmlns:p14="http://schemas.microsoft.com/office/powerpoint/2010/main" val="187121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ppt_h/2"/>
                                          </p:val>
                                        </p:tav>
                                        <p:tav tm="100000">
                                          <p:val>
                                            <p:strVal val="#ppt_y"/>
                                          </p:val>
                                        </p:tav>
                                      </p:tavLst>
                                    </p:anim>
                                    <p:anim calcmode="lin" valueType="num">
                                      <p:cBhvr>
                                        <p:cTn id="13" dur="500" fill="hold"/>
                                        <p:tgtEl>
                                          <p:spTgt spid="6"/>
                                        </p:tgtEl>
                                        <p:attrNameLst>
                                          <p:attrName>ppt_w</p:attrName>
                                        </p:attrNameLst>
                                      </p:cBhvr>
                                      <p:tavLst>
                                        <p:tav tm="0">
                                          <p:val>
                                            <p:strVal val="#ppt_w"/>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ppt_h/2"/>
                                          </p:val>
                                        </p:tav>
                                        <p:tav tm="100000">
                                          <p:val>
                                            <p:strVal val="#ppt_y"/>
                                          </p:val>
                                        </p:tav>
                                      </p:tavLst>
                                    </p:anim>
                                    <p:anim calcmode="lin" valueType="num">
                                      <p:cBhvr>
                                        <p:cTn id="25" dur="500" fill="hold"/>
                                        <p:tgtEl>
                                          <p:spTgt spid="16"/>
                                        </p:tgtEl>
                                        <p:attrNameLst>
                                          <p:attrName>ppt_w</p:attrName>
                                        </p:attrNameLst>
                                      </p:cBhvr>
                                      <p:tavLst>
                                        <p:tav tm="0">
                                          <p:val>
                                            <p:strVal val="#ppt_w"/>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ppt_h/2"/>
                                          </p:val>
                                        </p:tav>
                                        <p:tav tm="100000">
                                          <p:val>
                                            <p:strVal val="#ppt_y"/>
                                          </p:val>
                                        </p:tav>
                                      </p:tavLst>
                                    </p:anim>
                                    <p:anim calcmode="lin" valueType="num">
                                      <p:cBhvr>
                                        <p:cTn id="37" dur="500" fill="hold"/>
                                        <p:tgtEl>
                                          <p:spTgt spid="18"/>
                                        </p:tgtEl>
                                        <p:attrNameLst>
                                          <p:attrName>ppt_w</p:attrName>
                                        </p:attrNameLst>
                                      </p:cBhvr>
                                      <p:tavLst>
                                        <p:tav tm="0">
                                          <p:val>
                                            <p:strVal val="#ppt_w"/>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ppt_h/2"/>
                                          </p:val>
                                        </p:tav>
                                        <p:tav tm="100000">
                                          <p:val>
                                            <p:strVal val="#ppt_y"/>
                                          </p:val>
                                        </p:tav>
                                      </p:tavLst>
                                    </p:anim>
                                    <p:anim calcmode="lin" valueType="num">
                                      <p:cBhvr>
                                        <p:cTn id="49" dur="500" fill="hold"/>
                                        <p:tgtEl>
                                          <p:spTgt spid="17"/>
                                        </p:tgtEl>
                                        <p:attrNameLst>
                                          <p:attrName>ppt_w</p:attrName>
                                        </p:attrNameLst>
                                      </p:cBhvr>
                                      <p:tavLst>
                                        <p:tav tm="0">
                                          <p:val>
                                            <p:strVal val="#ppt_w"/>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7" presetClass="entr" presetSubtype="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ppt_x</p:attrName>
                                        </p:attrNameLst>
                                      </p:cBhvr>
                                      <p:tavLst>
                                        <p:tav tm="0">
                                          <p:val>
                                            <p:strVal val="#ppt_x"/>
                                          </p:val>
                                        </p:tav>
                                        <p:tav tm="100000">
                                          <p:val>
                                            <p:strVal val="#ppt_x"/>
                                          </p:val>
                                        </p:tav>
                                      </p:tavLst>
                                    </p:anim>
                                    <p:anim calcmode="lin" valueType="num">
                                      <p:cBhvr>
                                        <p:cTn id="60" dur="500" fill="hold"/>
                                        <p:tgtEl>
                                          <p:spTgt spid="9"/>
                                        </p:tgtEl>
                                        <p:attrNameLst>
                                          <p:attrName>ppt_y</p:attrName>
                                        </p:attrNameLst>
                                      </p:cBhvr>
                                      <p:tavLst>
                                        <p:tav tm="0">
                                          <p:val>
                                            <p:strVal val="#ppt_y-#ppt_h/2"/>
                                          </p:val>
                                        </p:tav>
                                        <p:tav tm="100000">
                                          <p:val>
                                            <p:strVal val="#ppt_y"/>
                                          </p:val>
                                        </p:tav>
                                      </p:tavLst>
                                    </p:anim>
                                    <p:anim calcmode="lin" valueType="num">
                                      <p:cBhvr>
                                        <p:cTn id="61" dur="500" fill="hold"/>
                                        <p:tgtEl>
                                          <p:spTgt spid="9"/>
                                        </p:tgtEl>
                                        <p:attrNameLst>
                                          <p:attrName>ppt_w</p:attrName>
                                        </p:attrNameLst>
                                      </p:cBhvr>
                                      <p:tavLst>
                                        <p:tav tm="0">
                                          <p:val>
                                            <p:strVal val="#ppt_w"/>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6" grpId="0" animBg="1"/>
      <p:bldP spid="16" grpId="0" animBg="1"/>
      <p:bldP spid="17" grpId="0" animBg="1"/>
      <p:bldP spid="18"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3" name="Rectangle 2"/>
          <p:cNvSpPr>
            <a:spLocks noGrp="1" noChangeArrowheads="1"/>
          </p:cNvSpPr>
          <p:nvPr>
            <p:ph type="title"/>
          </p:nvPr>
        </p:nvSpPr>
        <p:spPr>
          <a:xfrm>
            <a:off x="34925" y="260648"/>
            <a:ext cx="9036050" cy="1106191"/>
          </a:xfrm>
        </p:spPr>
        <p:txBody>
          <a:bodyPr>
            <a:normAutofit fontScale="90000"/>
          </a:bodyPr>
          <a:lstStyle/>
          <a:p>
            <a:pPr eaLnBrk="1" hangingPunct="1">
              <a:spcBef>
                <a:spcPct val="50000"/>
              </a:spcBef>
            </a:pPr>
            <a:r>
              <a:rPr lang="es-MX" i="0" dirty="0" smtClean="0"/>
              <a:t>El dolor crónico como un resultado de la cirugía</a:t>
            </a:r>
            <a:endParaRPr lang="es-MX" sz="1800" i="0" dirty="0" smtClean="0"/>
          </a:p>
        </p:txBody>
      </p:sp>
      <p:graphicFrame>
        <p:nvGraphicFramePr>
          <p:cNvPr id="602187" name="Group 75"/>
          <p:cNvGraphicFramePr>
            <a:graphicFrameLocks noGrp="1"/>
          </p:cNvGraphicFramePr>
          <p:nvPr>
            <p:ph type="tbl" idx="1"/>
            <p:extLst>
              <p:ext uri="{D42A27DB-BD31-4B8C-83A1-F6EECF244321}">
                <p14:modId xmlns:p14="http://schemas.microsoft.com/office/powerpoint/2010/main" val="3439049703"/>
              </p:ext>
            </p:extLst>
          </p:nvPr>
        </p:nvGraphicFramePr>
        <p:xfrm>
          <a:off x="611188" y="1557338"/>
          <a:ext cx="7937500" cy="4315780"/>
        </p:xfrm>
        <a:graphic>
          <a:graphicData uri="http://schemas.openxmlformats.org/drawingml/2006/table">
            <a:tbl>
              <a:tblPr/>
              <a:tblGrid>
                <a:gridCol w="2320925"/>
                <a:gridCol w="1881187"/>
                <a:gridCol w="3735388"/>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chemeClr val="bg1"/>
                          </a:solidFill>
                          <a:effectLst/>
                          <a:latin typeface="Arial" pitchFamily="34" charset="0"/>
                        </a:rPr>
                        <a:t>Cirugía </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chemeClr val="bg1"/>
                          </a:solidFill>
                          <a:effectLst/>
                          <a:latin typeface="Arial" pitchFamily="34" charset="0"/>
                        </a:rPr>
                        <a:t>Incidencias</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chemeClr val="bg1"/>
                          </a:solidFill>
                          <a:effectLst/>
                          <a:latin typeface="Arial" pitchFamily="34" charset="0"/>
                        </a:rPr>
                        <a:t>Factores</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Amputación de un miembro</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30–81%</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Dolor preamputación, dolor persistente del muñón</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Toracotomía </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47 %</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Grado del dolor postoperatorio agudo, disfunción del nervio intercostal</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5000"/>
                        <a:lumOff val="75000"/>
                      </a:schemeClr>
                    </a:solidFill>
                  </a:tcPr>
                </a:tc>
              </a:tr>
              <a:tr h="915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Cirugía de mama </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11–57%</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Grado del dolor agudo postoperatorio, tipo de cirugía, lesión del nervio intercostobraquial</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Cirugía de vesícula</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3–56%</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Vulnerabilidad psicológica, síntomas preoperatorios de larga duración</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25000"/>
                        <a:lumOff val="75000"/>
                      </a:scheme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Hernia inguinal </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11%</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600" b="1" i="0" u="none" strike="noStrike" cap="none" normalizeH="0" baseline="0" noProof="0" dirty="0" smtClean="0">
                          <a:ln>
                            <a:noFill/>
                          </a:ln>
                          <a:solidFill>
                            <a:srgbClr val="002060"/>
                          </a:solidFill>
                          <a:effectLst/>
                          <a:latin typeface="Arial" pitchFamily="34" charset="0"/>
                        </a:rPr>
                        <a:t>Intensidad del dolor postoperatorio, disfunción nerviosa</a:t>
                      </a: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602188" name="Rectangle 76"/>
          <p:cNvSpPr>
            <a:spLocks noChangeArrowheads="1"/>
          </p:cNvSpPr>
          <p:nvPr/>
        </p:nvSpPr>
        <p:spPr bwMode="auto">
          <a:xfrm>
            <a:off x="107504" y="6372225"/>
            <a:ext cx="3973513" cy="485775"/>
          </a:xfrm>
          <a:prstGeom prst="rect">
            <a:avLst/>
          </a:prstGeom>
          <a:noFill/>
          <a:ln w="9525">
            <a:noFill/>
            <a:miter lim="800000"/>
            <a:headEnd/>
            <a:tailEnd/>
          </a:ln>
          <a:effectLst/>
        </p:spPr>
        <p:txBody>
          <a:bodyPr wrap="none" anchor="ctr"/>
          <a:lstStyle/>
          <a:p>
            <a:pPr>
              <a:defRPr/>
            </a:pPr>
            <a:r>
              <a:rPr lang="en-US" sz="1000" dirty="0">
                <a:solidFill>
                  <a:schemeClr val="tx2"/>
                </a:solidFill>
                <a:latin typeface="Calibri"/>
                <a:cs typeface="Calibri"/>
              </a:rPr>
              <a:t>Perkins FM, Kehlet H. </a:t>
            </a:r>
            <a:r>
              <a:rPr lang="en-US" sz="1000" i="1" dirty="0">
                <a:solidFill>
                  <a:schemeClr val="tx2"/>
                </a:solidFill>
                <a:latin typeface="Calibri"/>
                <a:cs typeface="Calibri"/>
              </a:rPr>
              <a:t>Anesthesiology</a:t>
            </a:r>
            <a:r>
              <a:rPr lang="en-US" sz="1000" dirty="0">
                <a:solidFill>
                  <a:schemeClr val="tx2"/>
                </a:solidFill>
                <a:latin typeface="Calibri"/>
                <a:cs typeface="Calibri"/>
              </a:rPr>
              <a:t> </a:t>
            </a:r>
            <a:r>
              <a:rPr lang="en-US" sz="1000" dirty="0" smtClean="0">
                <a:solidFill>
                  <a:schemeClr val="tx2"/>
                </a:solidFill>
                <a:latin typeface="Calibri"/>
                <a:cs typeface="Calibri"/>
              </a:rPr>
              <a:t>2000; 93(4):1123-33</a:t>
            </a:r>
            <a:r>
              <a:rPr lang="en-US" sz="1000" dirty="0">
                <a:solidFill>
                  <a:schemeClr val="tx2"/>
                </a:solidFill>
                <a:latin typeface="Calibri"/>
                <a:cs typeface="Calibri"/>
              </a:rPr>
              <a:t>. </a:t>
            </a:r>
          </a:p>
        </p:txBody>
      </p:sp>
    </p:spTree>
    <p:extLst>
      <p:ext uri="{BB962C8B-B14F-4D97-AF65-F5344CB8AC3E}">
        <p14:creationId xmlns:p14="http://schemas.microsoft.com/office/powerpoint/2010/main" val="394676922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normAutofit/>
          </a:bodyPr>
          <a:lstStyle/>
          <a:p>
            <a:r>
              <a:rPr lang="es-MX" sz="2400" dirty="0" smtClean="0"/>
              <a:t>Algunos procedimientos quirúrgicos están asociados con una alta incidencia estimada de dolor postoperatorio crónico</a:t>
            </a:r>
          </a:p>
        </p:txBody>
      </p:sp>
      <p:sp>
        <p:nvSpPr>
          <p:cNvPr id="176133" name="Text Box 5"/>
          <p:cNvSpPr txBox="1">
            <a:spLocks noChangeArrowheads="1"/>
          </p:cNvSpPr>
          <p:nvPr/>
        </p:nvSpPr>
        <p:spPr bwMode="auto">
          <a:xfrm>
            <a:off x="107504" y="6422559"/>
            <a:ext cx="8528050" cy="338554"/>
          </a:xfrm>
          <a:prstGeom prst="rect">
            <a:avLst/>
          </a:prstGeom>
          <a:noFill/>
          <a:ln w="9525">
            <a:noFill/>
            <a:miter lim="800000"/>
            <a:headEnd/>
            <a:tailEnd/>
          </a:ln>
        </p:spPr>
        <p:txBody>
          <a:bodyPr lIns="0" tIns="0" rIns="0" bIns="0" anchor="b">
            <a:spAutoFit/>
          </a:bodyPr>
          <a:lstStyle/>
          <a:p>
            <a:r>
              <a:rPr lang="en-US" sz="1200" b="1" dirty="0" smtClean="0">
                <a:solidFill>
                  <a:srgbClr val="002060"/>
                </a:solidFill>
              </a:rPr>
              <a:t>*</a:t>
            </a:r>
            <a:r>
              <a:rPr lang="es-MX" sz="1200" b="1" dirty="0" smtClean="0">
                <a:solidFill>
                  <a:srgbClr val="002060"/>
                </a:solidFill>
              </a:rPr>
              <a:t>Lumpectomía o mastectomía</a:t>
            </a:r>
          </a:p>
          <a:p>
            <a:r>
              <a:rPr lang="en-US" sz="1000" dirty="0" smtClean="0">
                <a:solidFill>
                  <a:srgbClr val="002060"/>
                </a:solidFill>
              </a:rPr>
              <a:t>Kehlet H </a:t>
            </a:r>
            <a:r>
              <a:rPr lang="en-US" sz="1000" i="1" dirty="0" smtClean="0">
                <a:solidFill>
                  <a:srgbClr val="002060"/>
                </a:solidFill>
              </a:rPr>
              <a:t>et al. Lancet</a:t>
            </a:r>
            <a:r>
              <a:rPr lang="en-US" sz="1000" dirty="0" smtClean="0">
                <a:solidFill>
                  <a:srgbClr val="002060"/>
                </a:solidFill>
              </a:rPr>
              <a:t> 2006; 367(9522):1618-25.</a:t>
            </a:r>
            <a:endParaRPr lang="en-US" sz="1000" dirty="0">
              <a:solidFill>
                <a:srgbClr val="002060"/>
              </a:solidFill>
            </a:endParaRPr>
          </a:p>
        </p:txBody>
      </p:sp>
      <p:graphicFrame>
        <p:nvGraphicFramePr>
          <p:cNvPr id="176131" name="Object 6"/>
          <p:cNvGraphicFramePr>
            <a:graphicFrameLocks noChangeAspect="1"/>
          </p:cNvGraphicFramePr>
          <p:nvPr>
            <p:extLst>
              <p:ext uri="{D42A27DB-BD31-4B8C-83A1-F6EECF244321}">
                <p14:modId xmlns:p14="http://schemas.microsoft.com/office/powerpoint/2010/main" val="1122127209"/>
              </p:ext>
            </p:extLst>
          </p:nvPr>
        </p:nvGraphicFramePr>
        <p:xfrm>
          <a:off x="285750" y="1658938"/>
          <a:ext cx="8270875" cy="5075237"/>
        </p:xfrm>
        <a:graphic>
          <a:graphicData uri="http://schemas.openxmlformats.org/presentationml/2006/ole">
            <mc:AlternateContent xmlns:mc="http://schemas.openxmlformats.org/markup-compatibility/2006">
              <mc:Choice xmlns:v="urn:schemas-microsoft-com:vml" Requires="v">
                <p:oleObj spid="_x0000_s11633" name="Hoja de cálculo" r:id="rId5" imgW="8258301" imgH="5067193" progId="Excel.Sheet.8">
                  <p:embed/>
                </p:oleObj>
              </mc:Choice>
              <mc:Fallback>
                <p:oleObj name="Hoja de cálculo" r:id="rId5" imgW="8258301" imgH="5067193" progId="Excel.Sheet.8">
                  <p:embed/>
                  <p:pic>
                    <p:nvPicPr>
                      <p:cNvPr id="0" name="Picture 313"/>
                      <p:cNvPicPr>
                        <a:picLocks noChangeAspect="1" noChangeArrowheads="1"/>
                      </p:cNvPicPr>
                      <p:nvPr/>
                    </p:nvPicPr>
                    <p:blipFill>
                      <a:blip r:embed="rId6"/>
                      <a:srcRect/>
                      <a:stretch>
                        <a:fillRect/>
                      </a:stretch>
                    </p:blipFill>
                    <p:spPr bwMode="auto">
                      <a:xfrm>
                        <a:off x="285750" y="1658938"/>
                        <a:ext cx="8270875" cy="507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5369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Resumen</a:t>
            </a:r>
            <a:endParaRPr lang="es-MX" sz="4000" dirty="0">
              <a:solidFill>
                <a:schemeClr val="tx1">
                  <a:lumMod val="50000"/>
                </a:schemeClr>
              </a:solidFill>
            </a:endParaRPr>
          </a:p>
        </p:txBody>
      </p:sp>
    </p:spTree>
    <p:extLst>
      <p:ext uri="{BB962C8B-B14F-4D97-AF65-F5344CB8AC3E}">
        <p14:creationId xmlns:p14="http://schemas.microsoft.com/office/powerpoint/2010/main" val="1382194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4638"/>
            <a:ext cx="8640960" cy="1143000"/>
          </a:xfrm>
        </p:spPr>
        <p:txBody>
          <a:bodyPr>
            <a:normAutofit fontScale="90000"/>
          </a:bodyPr>
          <a:lstStyle/>
          <a:p>
            <a:r>
              <a:rPr lang="es-MX" dirty="0" smtClean="0"/>
              <a:t>Epidemiología del dolor agudo: Resumen</a:t>
            </a:r>
            <a:endParaRPr lang="es-MX" dirty="0"/>
          </a:p>
        </p:txBody>
      </p:sp>
      <p:sp>
        <p:nvSpPr>
          <p:cNvPr id="5" name="Content Placeholder 4"/>
          <p:cNvSpPr>
            <a:spLocks noGrp="1"/>
          </p:cNvSpPr>
          <p:nvPr>
            <p:ph idx="1"/>
          </p:nvPr>
        </p:nvSpPr>
        <p:spPr/>
        <p:txBody>
          <a:bodyPr/>
          <a:lstStyle/>
          <a:p>
            <a:r>
              <a:rPr lang="es-MX" dirty="0" smtClean="0"/>
              <a:t>El dolor agudo es experimentado por:</a:t>
            </a:r>
          </a:p>
          <a:p>
            <a:pPr lvl="1"/>
            <a:r>
              <a:rPr lang="es-MX" dirty="0" smtClean="0"/>
              <a:t>10% de los pacientes que se presentan </a:t>
            </a:r>
            <a:r>
              <a:rPr lang="es-MX" dirty="0"/>
              <a:t>a</a:t>
            </a:r>
            <a:r>
              <a:rPr lang="es-MX" dirty="0" smtClean="0"/>
              <a:t> la atención primaria</a:t>
            </a:r>
          </a:p>
          <a:p>
            <a:pPr lvl="1"/>
            <a:r>
              <a:rPr lang="es-MX" dirty="0" smtClean="0"/>
              <a:t>&gt;50% de los pacientes hospitalizados</a:t>
            </a:r>
          </a:p>
          <a:p>
            <a:pPr lvl="1"/>
            <a:r>
              <a:rPr lang="es-MX" dirty="0" smtClean="0"/>
              <a:t>2/3 de los pacientes en la ER</a:t>
            </a:r>
          </a:p>
          <a:p>
            <a:pPr lvl="1"/>
            <a:r>
              <a:rPr lang="es-MX" dirty="0" smtClean="0"/>
              <a:t>80% de los pacientes después de una cirugía</a:t>
            </a:r>
            <a:endParaRPr lang="es-MX" dirty="0"/>
          </a:p>
        </p:txBody>
      </p:sp>
      <p:sp>
        <p:nvSpPr>
          <p:cNvPr id="6" name="Text Box 5"/>
          <p:cNvSpPr txBox="1">
            <a:spLocks noChangeArrowheads="1"/>
          </p:cNvSpPr>
          <p:nvPr/>
        </p:nvSpPr>
        <p:spPr bwMode="auto">
          <a:xfrm>
            <a:off x="107504" y="6576447"/>
            <a:ext cx="8528050" cy="184666"/>
          </a:xfrm>
          <a:prstGeom prst="rect">
            <a:avLst/>
          </a:prstGeom>
          <a:noFill/>
          <a:ln w="9525">
            <a:noFill/>
            <a:miter lim="800000"/>
            <a:headEnd/>
            <a:tailEnd/>
          </a:ln>
        </p:spPr>
        <p:txBody>
          <a:bodyPr lIns="0" tIns="0" rIns="0" bIns="0" anchor="b">
            <a:spAutoFit/>
          </a:bodyPr>
          <a:lstStyle/>
          <a:p>
            <a:r>
              <a:rPr lang="es-MX" sz="1200" b="1" dirty="0" smtClean="0">
                <a:solidFill>
                  <a:srgbClr val="002060"/>
                </a:solidFill>
              </a:rPr>
              <a:t>ER = Sala de urgencias</a:t>
            </a:r>
            <a:endParaRPr lang="es-MX" sz="1000" dirty="0">
              <a:solidFill>
                <a:srgbClr val="002060"/>
              </a:solidFill>
            </a:endParaRPr>
          </a:p>
        </p:txBody>
      </p:sp>
    </p:spTree>
    <p:extLst>
      <p:ext uri="{BB962C8B-B14F-4D97-AF65-F5344CB8AC3E}">
        <p14:creationId xmlns:p14="http://schemas.microsoft.com/office/powerpoint/2010/main" val="1044431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r>
              <a:rPr dirty="0"/>
              <a:t/>
            </a:r>
            <a:br>
              <a:rPr dirty="0"/>
            </a:br>
            <a:fld id="{CEC32654-6C2B-4E14-A90D-5D17360DC88F}" type="slidenum">
              <a:rPr/>
              <a:pPr>
                <a:defRPr/>
              </a:pPr>
              <a:t>2</a:t>
            </a:fld>
            <a:endParaRPr dirty="0"/>
          </a:p>
        </p:txBody>
      </p:sp>
      <p:sp>
        <p:nvSpPr>
          <p:cNvPr id="10243" name="Title 1"/>
          <p:cNvSpPr>
            <a:spLocks noGrp="1"/>
          </p:cNvSpPr>
          <p:nvPr>
            <p:ph type="title"/>
          </p:nvPr>
        </p:nvSpPr>
        <p:spPr>
          <a:xfrm>
            <a:off x="457200" y="263525"/>
            <a:ext cx="8229600" cy="1143000"/>
          </a:xfrm>
        </p:spPr>
        <p:txBody>
          <a:bodyPr/>
          <a:lstStyle/>
          <a:p>
            <a:pPr eaLnBrk="1" hangingPunct="1"/>
            <a:r>
              <a:rPr lang="es-MX" altLang="en-US" dirty="0" smtClean="0"/>
              <a:t>Comité de </a:t>
            </a:r>
            <a:r>
              <a:rPr lang="es-MX" altLang="en-US" dirty="0"/>
              <a:t>d</a:t>
            </a:r>
            <a:r>
              <a:rPr lang="es-MX" altLang="en-US" dirty="0" smtClean="0"/>
              <a:t>esarrollo</a:t>
            </a:r>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pPr fontAlgn="auto">
              <a:spcBef>
                <a:spcPts val="0"/>
              </a:spcBef>
              <a:spcAft>
                <a:spcPts val="0"/>
              </a:spcAft>
              <a:defRPr/>
            </a:pPr>
            <a:r>
              <a:rPr lang="es-MX" sz="1600" dirty="0" smtClean="0">
                <a:solidFill>
                  <a:srgbClr val="0C6FCF">
                    <a:lumMod val="75000"/>
                  </a:srgbClr>
                </a:solidFill>
                <a:latin typeface="Calibri"/>
                <a:ea typeface="+mn-ea"/>
              </a:rPr>
              <a:t>Reumatólogo</a:t>
            </a:r>
          </a:p>
          <a:p>
            <a:pPr fontAlgn="auto">
              <a:spcBef>
                <a:spcPts val="0"/>
              </a:spcBef>
              <a:spcAft>
                <a:spcPts val="0"/>
              </a:spcAft>
              <a:defRPr/>
            </a:pPr>
            <a:r>
              <a:rPr lang="es-MX" sz="1600" dirty="0" smtClean="0">
                <a:solidFill>
                  <a:srgbClr val="0C6FCF">
                    <a:lumMod val="75000"/>
                  </a:srgbClr>
                </a:solidFill>
                <a:latin typeface="Calibri"/>
                <a:ea typeface="+mn-ea"/>
              </a:rPr>
              <a:t>Morelia, México</a:t>
            </a:r>
          </a:p>
          <a:p>
            <a:pPr fontAlgn="auto">
              <a:spcBef>
                <a:spcPts val="0"/>
              </a:spcBef>
              <a:spcAft>
                <a:spcPts val="0"/>
              </a:spcAft>
              <a:defRPr/>
            </a:pPr>
            <a:r>
              <a:rPr lang="es-MX" sz="1600" dirty="0" smtClean="0">
                <a:solidFill>
                  <a:prstClr val="white"/>
                </a:solidFill>
                <a:latin typeface="Calibri"/>
                <a:ea typeface="+mn-ea"/>
              </a:rPr>
              <a:t> </a:t>
            </a:r>
            <a:endParaRPr lang="es-MX" sz="24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Andrei Danilov, MD, DSc</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Moscú, Rusia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Smail Daoudi, MD</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Tizi Ouzou, Algeria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João Batista S. Garcia, MD, PhD</a:t>
            </a:r>
          </a:p>
          <a:p>
            <a:pPr fontAlgn="auto">
              <a:spcBef>
                <a:spcPts val="0"/>
              </a:spcBef>
              <a:spcAft>
                <a:spcPts val="0"/>
              </a:spcAft>
              <a:defRPr/>
            </a:pPr>
            <a:r>
              <a:rPr lang="es-MX" sz="1600" dirty="0" smtClean="0">
                <a:solidFill>
                  <a:srgbClr val="0C6FCF">
                    <a:lumMod val="75000"/>
                  </a:srgbClr>
                </a:solidFill>
                <a:latin typeface="Calibri"/>
                <a:ea typeface="+mn-ea"/>
              </a:rPr>
              <a:t>Anestesiólogo</a:t>
            </a:r>
          </a:p>
          <a:p>
            <a:pPr fontAlgn="auto">
              <a:spcBef>
                <a:spcPts val="0"/>
              </a:spcBef>
              <a:spcAft>
                <a:spcPts val="0"/>
              </a:spcAft>
              <a:defRPr/>
            </a:pPr>
            <a:r>
              <a:rPr lang="es-MX" sz="1600" dirty="0" smtClean="0">
                <a:solidFill>
                  <a:srgbClr val="0C6FCF">
                    <a:lumMod val="75000"/>
                  </a:srgbClr>
                </a:solidFill>
                <a:latin typeface="Calibri"/>
                <a:ea typeface="+mn-ea"/>
              </a:rPr>
              <a:t>São Luis, Brasil</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rPr>
              <a:t>Yuzhou Guan, MD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700" dirty="0" smtClean="0">
                <a:solidFill>
                  <a:prstClr val="white"/>
                </a:solidFill>
                <a:latin typeface="Calibri"/>
                <a:ea typeface="+mn-ea"/>
              </a:rPr>
              <a:t> </a:t>
            </a:r>
            <a:endParaRPr lang="es-MX" sz="1700" dirty="0">
              <a:solidFill>
                <a:prstClr val="white"/>
              </a:solidFill>
              <a:latin typeface="Calibri"/>
              <a:ea typeface="+mn-ea"/>
            </a:endParaRPr>
          </a:p>
        </p:txBody>
      </p:sp>
      <p:sp>
        <p:nvSpPr>
          <p:cNvPr id="5" name="Rectangle 4"/>
          <p:cNvSpPr/>
          <p:nvPr/>
        </p:nvSpPr>
        <p:spPr>
          <a:xfrm>
            <a:off x="3276600" y="1443038"/>
            <a:ext cx="2805113" cy="5016758"/>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Beijing, China</a:t>
            </a:r>
          </a:p>
          <a:p>
            <a:pPr fontAlgn="auto">
              <a:spcBef>
                <a:spcPts val="0"/>
              </a:spcBef>
              <a:spcAft>
                <a:spcPts val="0"/>
              </a:spcAft>
              <a:defRPr/>
            </a:pPr>
            <a:r>
              <a:rPr lang="es-MX" sz="1600" dirty="0" smtClean="0">
                <a:solidFill>
                  <a:srgbClr val="0C6FCF">
                    <a:lumMod val="75000"/>
                  </a:srgbClr>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Supranee Niruthisard, MD</a:t>
            </a:r>
          </a:p>
          <a:p>
            <a:pPr fontAlgn="auto">
              <a:spcBef>
                <a:spcPts val="0"/>
              </a:spcBef>
              <a:spcAft>
                <a:spcPts val="0"/>
              </a:spcAft>
              <a:defRPr/>
            </a:pPr>
            <a:r>
              <a:rPr lang="es-MX" sz="1600" dirty="0" smtClean="0">
                <a:solidFill>
                  <a:srgbClr val="0C6FCF">
                    <a:lumMod val="75000"/>
                  </a:srgbClr>
                </a:solidFill>
                <a:latin typeface="Calibri"/>
              </a:rPr>
              <a:t>Especialista en Dolor</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Bangkok, Tailandia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Germán Ochoa,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Bogotá, Colombia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Milton Raff, MD, BSc</a:t>
            </a:r>
          </a:p>
          <a:p>
            <a:pPr fontAlgn="auto">
              <a:spcBef>
                <a:spcPts val="0"/>
              </a:spcBef>
              <a:spcAft>
                <a:spcPts val="0"/>
              </a:spcAft>
              <a:defRPr/>
            </a:pPr>
            <a:r>
              <a:rPr lang="es-MX" sz="1600" dirty="0" smtClean="0">
                <a:solidFill>
                  <a:srgbClr val="0C6FCF">
                    <a:lumMod val="75000"/>
                  </a:srgbClr>
                </a:solidFill>
                <a:latin typeface="Calibri"/>
              </a:rPr>
              <a:t>Especialista en Anestesiología</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Cape Town, Sud África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Raymond L. Rosales, MD, PhD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Manila, Filipinas</a:t>
            </a: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524315"/>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Jose Antonio San Juan, MD</a:t>
            </a:r>
          </a:p>
          <a:p>
            <a:pPr fontAlgn="auto">
              <a:spcBef>
                <a:spcPts val="0"/>
              </a:spcBef>
              <a:spcAft>
                <a:spcPts val="0"/>
              </a:spcAft>
              <a:defRPr/>
            </a:pPr>
            <a:r>
              <a:rPr lang="es-MX" sz="1600" dirty="0" smtClean="0">
                <a:solidFill>
                  <a:srgbClr val="0C6FCF">
                    <a:lumMod val="75000"/>
                  </a:srgbClr>
                </a:solidFill>
                <a:latin typeface="Calibri"/>
                <a:ea typeface="+mn-ea"/>
              </a:rPr>
              <a:t>Cirujano </a:t>
            </a:r>
            <a:r>
              <a:rPr lang="es-MX" sz="1600" dirty="0" smtClean="0">
                <a:solidFill>
                  <a:srgbClr val="0C6FCF">
                    <a:lumMod val="75000"/>
                  </a:srgbClr>
                </a:solidFill>
                <a:latin typeface="Calibri"/>
              </a:rPr>
              <a:t>O</a:t>
            </a:r>
            <a:r>
              <a:rPr lang="es-MX" sz="1600" dirty="0" smtClean="0">
                <a:solidFill>
                  <a:srgbClr val="0C6FCF">
                    <a:lumMod val="75000"/>
                  </a:srgbClr>
                </a:solidFill>
                <a:latin typeface="Calibri"/>
                <a:ea typeface="+mn-ea"/>
              </a:rPr>
              <a:t>rtopédico</a:t>
            </a:r>
          </a:p>
          <a:p>
            <a:pPr fontAlgn="auto">
              <a:spcBef>
                <a:spcPts val="0"/>
              </a:spcBef>
              <a:spcAft>
                <a:spcPts val="0"/>
              </a:spcAft>
              <a:defRPr/>
            </a:pPr>
            <a:r>
              <a:rPr lang="es-MX" sz="1600" dirty="0" smtClean="0">
                <a:solidFill>
                  <a:srgbClr val="0C6FCF">
                    <a:lumMod val="75000"/>
                  </a:srgbClr>
                </a:solidFill>
                <a:latin typeface="Calibri"/>
                <a:ea typeface="+mn-ea"/>
              </a:rPr>
              <a:t>Ciudad Cebú, Filipinas</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Ammar Salti, MD</a:t>
            </a:r>
          </a:p>
          <a:p>
            <a:pPr fontAlgn="auto">
              <a:spcBef>
                <a:spcPts val="0"/>
              </a:spcBef>
              <a:spcAft>
                <a:spcPts val="0"/>
              </a:spcAft>
              <a:defRPr/>
            </a:pPr>
            <a:r>
              <a:rPr lang="es-MX" sz="1600" dirty="0" smtClean="0">
                <a:solidFill>
                  <a:srgbClr val="0C6FCF">
                    <a:lumMod val="75000"/>
                  </a:srgbClr>
                </a:solidFill>
                <a:latin typeface="Calibri"/>
              </a:rPr>
              <a:t>Especialista en Anestesiología</a:t>
            </a:r>
          </a:p>
          <a:p>
            <a:pPr fontAlgn="auto">
              <a:spcBef>
                <a:spcPts val="0"/>
              </a:spcBef>
              <a:spcAft>
                <a:spcPts val="0"/>
              </a:spcAft>
              <a:defRPr/>
            </a:pPr>
            <a:r>
              <a:rPr lang="es-MX" sz="1600" dirty="0" smtClean="0">
                <a:solidFill>
                  <a:srgbClr val="0C6FCF">
                    <a:lumMod val="75000"/>
                  </a:srgbClr>
                </a:solidFill>
                <a:latin typeface="Calibri"/>
              </a:rPr>
              <a:t>Abu Dabi,  Emiratos Árabes Unidos </a:t>
            </a:r>
          </a:p>
          <a:p>
            <a:pPr fontAlgn="auto">
              <a:spcBef>
                <a:spcPts val="0"/>
              </a:spcBef>
              <a:spcAft>
                <a:spcPts val="0"/>
              </a:spcAft>
              <a:defRPr/>
            </a:pPr>
            <a:endParaRPr lang="es-MX" sz="1600" b="1" dirty="0" smtClean="0">
              <a:solidFill>
                <a:prstClr val="black"/>
              </a:solidFill>
              <a:latin typeface="Calibri"/>
            </a:endParaRPr>
          </a:p>
          <a:p>
            <a:pPr fontAlgn="auto">
              <a:spcBef>
                <a:spcPts val="0"/>
              </a:spcBef>
              <a:spcAft>
                <a:spcPts val="0"/>
              </a:spcAft>
              <a:defRPr/>
            </a:pPr>
            <a:r>
              <a:rPr lang="es-MX" sz="1600" b="1" dirty="0" smtClean="0">
                <a:solidFill>
                  <a:prstClr val="black"/>
                </a:solidFill>
                <a:latin typeface="Calibri"/>
              </a:rPr>
              <a:t>Xinping Tian, MD</a:t>
            </a:r>
          </a:p>
          <a:p>
            <a:pPr fontAlgn="auto">
              <a:spcBef>
                <a:spcPts val="0"/>
              </a:spcBef>
              <a:spcAft>
                <a:spcPts val="0"/>
              </a:spcAft>
              <a:defRPr/>
            </a:pPr>
            <a:r>
              <a:rPr lang="es-MX" sz="1600" dirty="0" smtClean="0">
                <a:solidFill>
                  <a:srgbClr val="0C6FCF">
                    <a:lumMod val="75000"/>
                  </a:srgbClr>
                </a:solidFill>
                <a:latin typeface="Calibri"/>
              </a:rPr>
              <a:t>Reumatólogo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r>
              <a:rPr lang="es-MX" sz="1600" dirty="0" smtClean="0">
                <a:solidFill>
                  <a:prstClr val="white"/>
                </a:solidFill>
                <a:latin typeface="Calibri"/>
              </a:rPr>
              <a:t> </a:t>
            </a:r>
          </a:p>
          <a:p>
            <a:pPr fontAlgn="auto">
              <a:spcBef>
                <a:spcPts val="0"/>
              </a:spcBef>
              <a:spcAft>
                <a:spcPts val="0"/>
              </a:spcAft>
              <a:defRPr/>
            </a:pPr>
            <a:r>
              <a:rPr lang="es-MX" sz="1600" b="1" dirty="0" smtClean="0">
                <a:solidFill>
                  <a:prstClr val="black"/>
                </a:solidFill>
                <a:latin typeface="Calibri"/>
              </a:rPr>
              <a:t>Işin Ünal-Çevik, MD, PhD</a:t>
            </a:r>
          </a:p>
          <a:p>
            <a:pPr>
              <a:defRPr/>
            </a:pPr>
            <a:r>
              <a:rPr lang="es-MX" sz="1600" dirty="0" smtClean="0">
                <a:solidFill>
                  <a:srgbClr val="0C6FCF">
                    <a:lumMod val="75000"/>
                  </a:srgbClr>
                </a:solidFill>
                <a:latin typeface="+mn-lt"/>
              </a:rPr>
              <a:t>Neurólogo, Neurocientífico y Especialista del Dolor</a:t>
            </a:r>
          </a:p>
          <a:p>
            <a:pPr fontAlgn="auto">
              <a:spcBef>
                <a:spcPts val="0"/>
              </a:spcBef>
              <a:spcAft>
                <a:spcPts val="0"/>
              </a:spcAft>
              <a:defRPr/>
            </a:pPr>
            <a:r>
              <a:rPr lang="es-MX" sz="1600" dirty="0" smtClean="0">
                <a:solidFill>
                  <a:srgbClr val="0C6FCF">
                    <a:lumMod val="75000"/>
                  </a:srgbClr>
                </a:solidFill>
                <a:latin typeface="+mn-lt"/>
              </a:rPr>
              <a:t>Ankara, Turquía </a:t>
            </a:r>
          </a:p>
          <a:p>
            <a:pPr fontAlgn="auto">
              <a:spcBef>
                <a:spcPts val="0"/>
              </a:spcBef>
              <a:spcAft>
                <a:spcPts val="0"/>
              </a:spcAft>
              <a:defRPr/>
            </a:pPr>
            <a:r>
              <a:rPr lang="es-MX" sz="1600" dirty="0" smtClean="0">
                <a:solidFill>
                  <a:srgbClr val="0C6FCF">
                    <a:lumMod val="75000"/>
                  </a:srgbClr>
                </a:solidFill>
                <a:latin typeface="+mn-lt"/>
              </a:rPr>
              <a:t> </a:t>
            </a:r>
            <a:endParaRPr lang="es-MX" sz="1700" dirty="0">
              <a:solidFill>
                <a:prstClr val="white"/>
              </a:solidFill>
              <a:latin typeface="+mn-lt"/>
            </a:endParaRPr>
          </a:p>
        </p:txBody>
      </p:sp>
      <p:sp>
        <p:nvSpPr>
          <p:cNvPr id="3" name="TextBox 2"/>
          <p:cNvSpPr txBox="1"/>
          <p:nvPr/>
        </p:nvSpPr>
        <p:spPr>
          <a:xfrm>
            <a:off x="2483768" y="6237312"/>
            <a:ext cx="4420954" cy="369332"/>
          </a:xfrm>
          <a:prstGeom prst="rect">
            <a:avLst/>
          </a:prstGeom>
          <a:noFill/>
        </p:spPr>
        <p:txBody>
          <a:bodyPr wrap="none">
            <a:spAutoFit/>
          </a:bodyPr>
          <a:lstStyle/>
          <a:p>
            <a:pPr fontAlgn="auto">
              <a:spcBef>
                <a:spcPts val="0"/>
              </a:spcBef>
              <a:spcAft>
                <a:spcPts val="0"/>
              </a:spcAft>
              <a:defRPr/>
            </a:pPr>
            <a:r>
              <a:rPr lang="es-MX" i="1" dirty="0" smtClean="0">
                <a:solidFill>
                  <a:srgbClr val="002060"/>
                </a:solidFill>
                <a:latin typeface="Calibri"/>
                <a:ea typeface="+mn-ea"/>
              </a:rPr>
              <a:t>Este programa fue patrocinado por </a:t>
            </a:r>
            <a:r>
              <a:rPr lang="en-CA" i="1" dirty="0" smtClean="0">
                <a:solidFill>
                  <a:srgbClr val="002060"/>
                </a:solidFill>
                <a:latin typeface="Calibri"/>
                <a:ea typeface="+mn-ea"/>
              </a:rPr>
              <a:t>Pfizer </a:t>
            </a:r>
            <a:r>
              <a:rPr lang="en-CA" i="1" dirty="0">
                <a:solidFill>
                  <a:srgbClr val="002060"/>
                </a:solidFill>
                <a:latin typeface="Calibri"/>
                <a:ea typeface="+mn-ea"/>
              </a:rPr>
              <a:t>Inc.</a:t>
            </a:r>
          </a:p>
        </p:txBody>
      </p:sp>
    </p:spTree>
    <p:extLst>
      <p:ext uri="{BB962C8B-B14F-4D97-AF65-F5344CB8AC3E}">
        <p14:creationId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251520" y="1484784"/>
            <a:ext cx="8640960" cy="4925144"/>
          </a:xfrm>
        </p:spPr>
        <p:txBody>
          <a:bodyPr>
            <a:normAutofit fontScale="92500" lnSpcReduction="10000"/>
          </a:bodyPr>
          <a:lstStyle/>
          <a:p>
            <a:pPr lvl="0"/>
            <a:r>
              <a:rPr lang="es-MX" dirty="0" smtClean="0"/>
              <a:t>Después de completar este módulo, los participantes serán capaces de:</a:t>
            </a:r>
          </a:p>
          <a:p>
            <a:pPr lvl="1">
              <a:spcBef>
                <a:spcPts val="0"/>
              </a:spcBef>
              <a:spcAft>
                <a:spcPts val="600"/>
              </a:spcAft>
            </a:pPr>
            <a:r>
              <a:rPr lang="es-MX" dirty="0" smtClean="0"/>
              <a:t>Discutir la prevalencia de dolor agudo</a:t>
            </a:r>
          </a:p>
          <a:p>
            <a:pPr lvl="1">
              <a:spcBef>
                <a:spcPts val="0"/>
              </a:spcBef>
              <a:spcAft>
                <a:spcPts val="600"/>
              </a:spcAft>
            </a:pPr>
            <a:r>
              <a:rPr lang="es-MX" dirty="0" smtClean="0"/>
              <a:t>Comprender el impacto del dolor agudo sobre el funcionamiento del paciente  y la calidad de vida</a:t>
            </a:r>
          </a:p>
          <a:p>
            <a:pPr lvl="1">
              <a:spcBef>
                <a:spcPts val="0"/>
              </a:spcBef>
              <a:spcAft>
                <a:spcPts val="600"/>
              </a:spcAft>
            </a:pPr>
            <a:r>
              <a:rPr lang="es-MX" dirty="0" smtClean="0"/>
              <a:t>Explicar la fisiopatología del dolor agudo</a:t>
            </a:r>
          </a:p>
          <a:p>
            <a:pPr lvl="1">
              <a:spcBef>
                <a:spcPts val="0"/>
              </a:spcBef>
              <a:spcAft>
                <a:spcPts val="600"/>
              </a:spcAft>
            </a:pPr>
            <a:r>
              <a:rPr lang="es-MX" dirty="0" smtClean="0"/>
              <a:t>Aplicar una técnica diagnóstica simple para el diagnóstico diferencial de dolor agudo</a:t>
            </a:r>
          </a:p>
          <a:p>
            <a:pPr lvl="1">
              <a:spcBef>
                <a:spcPts val="0"/>
              </a:spcBef>
              <a:spcAft>
                <a:spcPts val="600"/>
              </a:spcAft>
            </a:pPr>
            <a:r>
              <a:rPr lang="es-MX" spc="-10" dirty="0"/>
              <a:t>Seleccionar las estrategias  farmacológicas y </a:t>
            </a:r>
            <a:r>
              <a:rPr lang="es-MX" spc="-10" dirty="0" smtClean="0"/>
              <a:t>no  </a:t>
            </a:r>
            <a:r>
              <a:rPr lang="es-MX" spc="-10" dirty="0"/>
              <a:t>farmacológicas apropiadas para el </a:t>
            </a:r>
            <a:r>
              <a:rPr lang="es-MX" spc="-10" dirty="0" smtClean="0"/>
              <a:t>manejo del dolor </a:t>
            </a:r>
            <a:r>
              <a:rPr lang="es-MX" spc="-10" dirty="0"/>
              <a:t>agudo y asegurarse que los pacientes se </a:t>
            </a:r>
            <a:r>
              <a:rPr lang="es-MX" spc="-10" dirty="0" smtClean="0"/>
              <a:t>adhieran </a:t>
            </a:r>
            <a:r>
              <a:rPr lang="es-MX" spc="-10" dirty="0"/>
              <a:t>a la terapia recomendada </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val="8899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epidemiología</a:t>
            </a:r>
            <a:endParaRPr lang="es-MX" dirty="0"/>
          </a:p>
        </p:txBody>
      </p:sp>
    </p:spTree>
    <p:extLst>
      <p:ext uri="{BB962C8B-B14F-4D97-AF65-F5344CB8AC3E}">
        <p14:creationId xmlns:p14="http://schemas.microsoft.com/office/powerpoint/2010/main" val="427656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CA" sz="4000" dirty="0" smtClean="0">
                <a:solidFill>
                  <a:schemeClr val="tx1">
                    <a:lumMod val="50000"/>
                  </a:schemeClr>
                </a:solidFill>
              </a:rPr>
              <a:t>General</a:t>
            </a:r>
            <a:endParaRPr lang="en-CA" sz="4000" dirty="0">
              <a:solidFill>
                <a:schemeClr val="tx1">
                  <a:lumMod val="50000"/>
                </a:schemeClr>
              </a:solidFill>
            </a:endParaRPr>
          </a:p>
        </p:txBody>
      </p:sp>
    </p:spTree>
    <p:extLst>
      <p:ext uri="{BB962C8B-B14F-4D97-AF65-F5344CB8AC3E}">
        <p14:creationId xmlns:p14="http://schemas.microsoft.com/office/powerpoint/2010/main" val="418087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Prevalencia de dolor agudo</a:t>
            </a:r>
            <a:endParaRPr lang="es-MX" dirty="0"/>
          </a:p>
        </p:txBody>
      </p:sp>
      <p:sp>
        <p:nvSpPr>
          <p:cNvPr id="5" name="Content Placeholder 4"/>
          <p:cNvSpPr>
            <a:spLocks noGrp="1"/>
          </p:cNvSpPr>
          <p:nvPr>
            <p:ph idx="1"/>
          </p:nvPr>
        </p:nvSpPr>
        <p:spPr>
          <a:xfrm>
            <a:off x="457200" y="1614714"/>
            <a:ext cx="8507288" cy="4525963"/>
          </a:xfrm>
        </p:spPr>
        <p:txBody>
          <a:bodyPr>
            <a:normAutofit fontScale="92500" lnSpcReduction="20000"/>
          </a:bodyPr>
          <a:lstStyle/>
          <a:p>
            <a:r>
              <a:rPr lang="es-MX" sz="3600" b="1" dirty="0" smtClean="0"/>
              <a:t> </a:t>
            </a:r>
            <a:r>
              <a:rPr lang="es-MX" sz="3600" dirty="0" smtClean="0"/>
              <a:t>Prevalencia </a:t>
            </a:r>
            <a:r>
              <a:rPr lang="es-MX" sz="3600" b="1" dirty="0" smtClean="0">
                <a:solidFill>
                  <a:schemeClr val="accent2"/>
                </a:solidFill>
              </a:rPr>
              <a:t>durante la vida</a:t>
            </a:r>
            <a:r>
              <a:rPr lang="es-MX" sz="3600" b="1" dirty="0" smtClean="0"/>
              <a:t> </a:t>
            </a:r>
            <a:r>
              <a:rPr lang="es-MX" sz="3600" dirty="0" smtClean="0"/>
              <a:t>en la población general:</a:t>
            </a:r>
          </a:p>
          <a:p>
            <a:pPr lvl="1">
              <a:spcAft>
                <a:spcPts val="1200"/>
              </a:spcAft>
            </a:pPr>
            <a:r>
              <a:rPr lang="es-MX" sz="3200" dirty="0" smtClean="0"/>
              <a:t>Se acerca a </a:t>
            </a:r>
            <a:r>
              <a:rPr lang="es-MX" sz="3200" b="1" dirty="0" smtClean="0">
                <a:solidFill>
                  <a:schemeClr val="accent2"/>
                </a:solidFill>
              </a:rPr>
              <a:t>100%</a:t>
            </a:r>
            <a:r>
              <a:rPr lang="es-MX" sz="3200" dirty="0" smtClean="0"/>
              <a:t> para el dolor agudo que lleva al uso de analgésicos</a:t>
            </a:r>
            <a:r>
              <a:rPr lang="es-MX" sz="3200" baseline="30000" dirty="0" smtClean="0"/>
              <a:t>1</a:t>
            </a:r>
            <a:r>
              <a:rPr lang="es-MX" sz="3200" dirty="0" smtClean="0"/>
              <a:t> </a:t>
            </a:r>
          </a:p>
          <a:p>
            <a:r>
              <a:rPr lang="es-MX" sz="3600" dirty="0" smtClean="0"/>
              <a:t>Pacientes en la </a:t>
            </a:r>
            <a:r>
              <a:rPr lang="es-MX" sz="3600" b="1" dirty="0">
                <a:solidFill>
                  <a:schemeClr val="accent3"/>
                </a:solidFill>
              </a:rPr>
              <a:t>s</a:t>
            </a:r>
            <a:r>
              <a:rPr lang="es-MX" sz="3600" b="1" dirty="0" smtClean="0">
                <a:solidFill>
                  <a:schemeClr val="accent3"/>
                </a:solidFill>
              </a:rPr>
              <a:t>ala de urgencias</a:t>
            </a:r>
            <a:r>
              <a:rPr lang="es-MX" sz="3600" dirty="0" smtClean="0"/>
              <a:t>:</a:t>
            </a:r>
          </a:p>
          <a:p>
            <a:pPr lvl="1">
              <a:spcAft>
                <a:spcPts val="1200"/>
              </a:spcAft>
              <a:buClr>
                <a:srgbClr val="002060"/>
              </a:buClr>
            </a:pPr>
            <a:r>
              <a:rPr lang="es-MX" sz="3200" dirty="0" smtClean="0"/>
              <a:t>El dolor justifica </a:t>
            </a:r>
            <a:r>
              <a:rPr lang="es-MX" sz="3200" b="1" dirty="0" smtClean="0">
                <a:solidFill>
                  <a:schemeClr val="accent3"/>
                </a:solidFill>
              </a:rPr>
              <a:t>&gt;2/3</a:t>
            </a:r>
            <a:r>
              <a:rPr lang="es-MX" sz="3200" dirty="0" smtClean="0"/>
              <a:t> de las visitas a la sala de urgencias</a:t>
            </a:r>
            <a:r>
              <a:rPr lang="es-MX" sz="3200" baseline="30000" dirty="0" smtClean="0"/>
              <a:t>2</a:t>
            </a:r>
          </a:p>
          <a:p>
            <a:pPr marL="342900" lvl="1" indent="-342900">
              <a:buClr>
                <a:srgbClr val="002060"/>
              </a:buClr>
              <a:buFont typeface="Arial" pitchFamily="34" charset="0"/>
              <a:buChar char="•"/>
            </a:pPr>
            <a:r>
              <a:rPr lang="es-MX" sz="3600" dirty="0" smtClean="0"/>
              <a:t>Pacientes </a:t>
            </a:r>
            <a:r>
              <a:rPr lang="es-MX" sz="3600" b="1" dirty="0">
                <a:solidFill>
                  <a:schemeClr val="accent5"/>
                </a:solidFill>
              </a:rPr>
              <a:t>h</a:t>
            </a:r>
            <a:r>
              <a:rPr lang="es-MX" sz="3600" b="1" dirty="0" smtClean="0">
                <a:solidFill>
                  <a:schemeClr val="accent5"/>
                </a:solidFill>
              </a:rPr>
              <a:t>ospitalizados</a:t>
            </a:r>
            <a:r>
              <a:rPr lang="es-MX" sz="3600" b="1" dirty="0" smtClean="0"/>
              <a:t> </a:t>
            </a:r>
            <a:r>
              <a:rPr lang="es-MX" sz="3600" dirty="0" smtClean="0"/>
              <a:t>: </a:t>
            </a:r>
          </a:p>
          <a:p>
            <a:pPr marL="723900" lvl="2" indent="-273050">
              <a:buClr>
                <a:srgbClr val="002060"/>
              </a:buClr>
              <a:buFont typeface="Arial" pitchFamily="34" charset="0"/>
              <a:buChar char="–"/>
            </a:pPr>
            <a:r>
              <a:rPr lang="es-MX" sz="3200" b="1" dirty="0" smtClean="0">
                <a:solidFill>
                  <a:schemeClr val="accent5"/>
                </a:solidFill>
              </a:rPr>
              <a:t>&gt;50% </a:t>
            </a:r>
            <a:r>
              <a:rPr lang="es-MX" sz="3200" dirty="0" smtClean="0"/>
              <a:t>reportan dolor</a:t>
            </a:r>
            <a:r>
              <a:rPr lang="es-MX" sz="3200" baseline="30000" dirty="0" smtClean="0"/>
              <a:t>3</a:t>
            </a:r>
          </a:p>
          <a:p>
            <a:endParaRPr lang="es-MX" sz="3600" dirty="0" smtClean="0"/>
          </a:p>
        </p:txBody>
      </p:sp>
      <p:sp>
        <p:nvSpPr>
          <p:cNvPr id="6" name="Rectangle 5"/>
          <p:cNvSpPr/>
          <p:nvPr/>
        </p:nvSpPr>
        <p:spPr>
          <a:xfrm>
            <a:off x="119061" y="6465827"/>
            <a:ext cx="7272808" cy="400110"/>
          </a:xfrm>
          <a:prstGeom prst="rect">
            <a:avLst/>
          </a:prstGeom>
        </p:spPr>
        <p:txBody>
          <a:bodyPr wrap="square">
            <a:spAutoFit/>
          </a:bodyPr>
          <a:lstStyle/>
          <a:p>
            <a:r>
              <a:rPr lang="es-MX" sz="1000" dirty="0" smtClean="0">
                <a:solidFill>
                  <a:srgbClr val="002060"/>
                </a:solidFill>
              </a:rPr>
              <a:t>1. Diener HC </a:t>
            </a:r>
            <a:r>
              <a:rPr lang="es-MX" sz="1000" i="1" dirty="0" smtClean="0">
                <a:solidFill>
                  <a:srgbClr val="002060"/>
                </a:solidFill>
              </a:rPr>
              <a:t>et al. J Headache Pain </a:t>
            </a:r>
            <a:r>
              <a:rPr lang="es-MX" sz="1000" dirty="0" smtClean="0">
                <a:solidFill>
                  <a:srgbClr val="002060"/>
                </a:solidFill>
              </a:rPr>
              <a:t>2008; 9(4):225-31; 2. Todd KH, Miner JR. In: Fishman SM </a:t>
            </a:r>
            <a:r>
              <a:rPr lang="es-MX" sz="1000" i="1" dirty="0" smtClean="0">
                <a:solidFill>
                  <a:srgbClr val="002060"/>
                </a:solidFill>
              </a:rPr>
              <a:t>et al </a:t>
            </a:r>
            <a:r>
              <a:rPr lang="es-MX" sz="1000" dirty="0" smtClean="0">
                <a:solidFill>
                  <a:srgbClr val="002060"/>
                </a:solidFill>
              </a:rPr>
              <a:t>(eds). </a:t>
            </a:r>
            <a:r>
              <a:rPr lang="es-MX" sz="1000" i="1" dirty="0" smtClean="0">
                <a:solidFill>
                  <a:srgbClr val="002060"/>
                </a:solidFill>
              </a:rPr>
              <a:t>Bonica’s Management of Pain. </a:t>
            </a:r>
            <a:br>
              <a:rPr lang="es-MX" sz="1000" i="1" dirty="0" smtClean="0">
                <a:solidFill>
                  <a:srgbClr val="002060"/>
                </a:solidFill>
              </a:rPr>
            </a:br>
            <a:r>
              <a:rPr lang="es-MX" sz="1000" dirty="0" smtClean="0">
                <a:solidFill>
                  <a:srgbClr val="002060"/>
                </a:solidFill>
              </a:rPr>
              <a:t>4th ed. Lippincott, Williams and Wilkins; Philadelphia, PA: 2010; 3. Dix P </a:t>
            </a:r>
            <a:r>
              <a:rPr lang="es-MX" sz="1000" i="1" dirty="0" smtClean="0">
                <a:solidFill>
                  <a:srgbClr val="002060"/>
                </a:solidFill>
              </a:rPr>
              <a:t>et al. Br J Anaesth</a:t>
            </a:r>
            <a:r>
              <a:rPr lang="es-MX" sz="1000" dirty="0" smtClean="0">
                <a:solidFill>
                  <a:srgbClr val="002060"/>
                </a:solidFill>
              </a:rPr>
              <a:t> 2004; 92(2):235-7.</a:t>
            </a:r>
          </a:p>
        </p:txBody>
      </p:sp>
      <p:sp>
        <p:nvSpPr>
          <p:cNvPr id="9" name="Slide Number Placeholder 3"/>
          <p:cNvSpPr>
            <a:spLocks noGrp="1"/>
          </p:cNvSpPr>
          <p:nvPr>
            <p:ph type="sldNum" sz="quarter" idx="12"/>
          </p:nvPr>
        </p:nvSpPr>
        <p:spPr>
          <a:xfrm>
            <a:off x="6758880" y="6448251"/>
            <a:ext cx="2133600" cy="365125"/>
          </a:xfrm>
        </p:spPr>
        <p:txBody>
          <a:bodyPr/>
          <a:lstStyle/>
          <a:p>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t>6</a:t>
            </a:fld>
            <a:endParaRPr lang="es-MX" dirty="0">
              <a:solidFill>
                <a:prstClr val="black"/>
              </a:solidFill>
            </a:endParaRPr>
          </a:p>
        </p:txBody>
      </p:sp>
    </p:spTree>
    <p:extLst>
      <p:ext uri="{BB962C8B-B14F-4D97-AF65-F5344CB8AC3E}">
        <p14:creationId xmlns:p14="http://schemas.microsoft.com/office/powerpoint/2010/main" val="277278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Dolor agudo en la práctica general</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1003947"/>
              </p:ext>
            </p:extLst>
          </p:nvPr>
        </p:nvGraphicFramePr>
        <p:xfrm>
          <a:off x="539552" y="170080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2340" y="6525344"/>
            <a:ext cx="2706190" cy="246221"/>
          </a:xfrm>
          <a:prstGeom prst="rect">
            <a:avLst/>
          </a:prstGeom>
        </p:spPr>
        <p:txBody>
          <a:bodyPr wrap="none">
            <a:spAutoFit/>
          </a:bodyPr>
          <a:lstStyle/>
          <a:p>
            <a:r>
              <a:rPr lang="es-MX" sz="1000" dirty="0" smtClean="0">
                <a:solidFill>
                  <a:srgbClr val="002060"/>
                </a:solidFill>
              </a:rPr>
              <a:t>Hasselström J </a:t>
            </a:r>
            <a:r>
              <a:rPr lang="es-MX" sz="1000" i="1" dirty="0" smtClean="0">
                <a:solidFill>
                  <a:srgbClr val="002060"/>
                </a:solidFill>
              </a:rPr>
              <a:t>et al. Eur J Pain </a:t>
            </a:r>
            <a:r>
              <a:rPr lang="es-MX" sz="1000" dirty="0" smtClean="0">
                <a:solidFill>
                  <a:srgbClr val="002060"/>
                </a:solidFill>
              </a:rPr>
              <a:t>2002; 6(5):375-85.</a:t>
            </a:r>
            <a:endParaRPr lang="es-MX" sz="1000" dirty="0">
              <a:solidFill>
                <a:srgbClr val="002060"/>
              </a:solidFill>
            </a:endParaRPr>
          </a:p>
        </p:txBody>
      </p:sp>
    </p:spTree>
    <p:extLst>
      <p:ext uri="{BB962C8B-B14F-4D97-AF65-F5344CB8AC3E}">
        <p14:creationId xmlns:p14="http://schemas.microsoft.com/office/powerpoint/2010/main" val="3455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0878727"/>
              </p:ext>
            </p:extLst>
          </p:nvPr>
        </p:nvGraphicFramePr>
        <p:xfrm>
          <a:off x="395536" y="141277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95536" y="5873115"/>
            <a:ext cx="7920880" cy="984885"/>
          </a:xfrm>
          <a:prstGeom prst="rect">
            <a:avLst/>
          </a:prstGeom>
        </p:spPr>
        <p:txBody>
          <a:bodyPr wrap="square">
            <a:spAutoFit/>
          </a:bodyPr>
          <a:lstStyle/>
          <a:p>
            <a:r>
              <a:rPr lang="es-MX" sz="1200" b="1" dirty="0" smtClean="0">
                <a:solidFill>
                  <a:srgbClr val="002060"/>
                </a:solidFill>
              </a:rPr>
              <a:t>Nota: tipos  de dolor basado en los códigos ICD-9.</a:t>
            </a:r>
            <a:br>
              <a:rPr lang="es-MX" sz="1200" b="1" dirty="0" smtClean="0">
                <a:solidFill>
                  <a:srgbClr val="002060"/>
                </a:solidFill>
              </a:rPr>
            </a:br>
            <a:r>
              <a:rPr lang="es-MX" sz="1200" b="1" dirty="0" smtClean="0">
                <a:solidFill>
                  <a:srgbClr val="002060"/>
                </a:solidFill>
              </a:rPr>
              <a:t>*El uso del código de síntomas sugiere que el médico no pudo identificar la causa subyacente del dolor.</a:t>
            </a:r>
          </a:p>
          <a:p>
            <a:r>
              <a:rPr lang="es-MX" sz="1200" b="1" dirty="0" smtClean="0">
                <a:solidFill>
                  <a:srgbClr val="002060"/>
                </a:solidFill>
              </a:rPr>
              <a:t>**MSK –  otro se refiere al dolor musculoesquelético en lugares distintos a cuello, espalda o tejido blando</a:t>
            </a:r>
          </a:p>
          <a:p>
            <a:r>
              <a:rPr lang="es-MX" sz="1200" b="1" dirty="0" smtClean="0">
                <a:solidFill>
                  <a:srgbClr val="002060"/>
                </a:solidFill>
              </a:rPr>
              <a:t>ICD = Clasificación Internacional de la Enfermedad; MSK = musculoesquelético</a:t>
            </a:r>
          </a:p>
          <a:p>
            <a:r>
              <a:rPr lang="es-MX" sz="1000" dirty="0" smtClean="0">
                <a:solidFill>
                  <a:srgbClr val="002060"/>
                </a:solidFill>
              </a:rPr>
              <a:t>Hasselström J </a:t>
            </a:r>
            <a:r>
              <a:rPr lang="es-MX" sz="1000" i="1" dirty="0" smtClean="0">
                <a:solidFill>
                  <a:srgbClr val="002060"/>
                </a:solidFill>
              </a:rPr>
              <a:t>et al. Eur J Pain</a:t>
            </a:r>
            <a:r>
              <a:rPr lang="es-MX" sz="1000" dirty="0" smtClean="0">
                <a:solidFill>
                  <a:srgbClr val="002060"/>
                </a:solidFill>
              </a:rPr>
              <a:t> 2002; 6(5):375-85.</a:t>
            </a:r>
            <a:endParaRPr lang="es-MX" sz="1000" dirty="0">
              <a:solidFill>
                <a:srgbClr val="002060"/>
              </a:solidFill>
            </a:endParaRPr>
          </a:p>
        </p:txBody>
      </p:sp>
      <p:sp>
        <p:nvSpPr>
          <p:cNvPr id="3" name="Titre 2"/>
          <p:cNvSpPr>
            <a:spLocks noGrp="1"/>
          </p:cNvSpPr>
          <p:nvPr>
            <p:ph type="title"/>
          </p:nvPr>
        </p:nvSpPr>
        <p:spPr/>
        <p:txBody>
          <a:bodyPr>
            <a:noAutofit/>
          </a:bodyPr>
          <a:lstStyle/>
          <a:p>
            <a:r>
              <a:rPr lang="es-MX" sz="4000" dirty="0" smtClean="0"/>
              <a:t>Tipos más comunes de dolor en la práctica general</a:t>
            </a:r>
            <a:endParaRPr lang="es-MX" sz="4000" dirty="0"/>
          </a:p>
        </p:txBody>
      </p:sp>
      <p:sp>
        <p:nvSpPr>
          <p:cNvPr id="6"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8</a:t>
            </a:fld>
            <a:endParaRPr lang="es-MX" dirty="0">
              <a:solidFill>
                <a:prstClr val="black"/>
              </a:solidFill>
            </a:endParaRPr>
          </a:p>
        </p:txBody>
      </p:sp>
    </p:spTree>
    <p:extLst>
      <p:ext uri="{BB962C8B-B14F-4D97-AF65-F5344CB8AC3E}">
        <p14:creationId xmlns:p14="http://schemas.microsoft.com/office/powerpoint/2010/main" val="238864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normAutofit/>
          </a:bodyPr>
          <a:lstStyle/>
          <a:p>
            <a:r>
              <a:rPr lang="es-MX" sz="3200" dirty="0" smtClean="0"/>
              <a:t>El dolor agudo postoperatorio  es el tipo </a:t>
            </a:r>
            <a:r>
              <a:rPr lang="es-MX" sz="3200" dirty="0"/>
              <a:t>m</a:t>
            </a:r>
            <a:r>
              <a:rPr lang="es-MX" sz="3200" dirty="0" smtClean="0"/>
              <a:t>ás prevalente de dolor en US</a:t>
            </a:r>
          </a:p>
        </p:txBody>
      </p:sp>
      <p:sp>
        <p:nvSpPr>
          <p:cNvPr id="47109" name="Text Box 4"/>
          <p:cNvSpPr txBox="1">
            <a:spLocks noChangeArrowheads="1"/>
          </p:cNvSpPr>
          <p:nvPr/>
        </p:nvSpPr>
        <p:spPr bwMode="auto">
          <a:xfrm>
            <a:off x="147835" y="6360424"/>
            <a:ext cx="8456613" cy="338554"/>
          </a:xfrm>
          <a:prstGeom prst="rect">
            <a:avLst/>
          </a:prstGeom>
          <a:noFill/>
          <a:ln w="9525">
            <a:noFill/>
            <a:miter lim="800000"/>
            <a:headEnd/>
            <a:tailEnd/>
          </a:ln>
        </p:spPr>
        <p:txBody>
          <a:bodyPr lIns="0" tIns="0" rIns="0" bIns="0" anchor="b">
            <a:spAutoFit/>
          </a:bodyPr>
          <a:lstStyle/>
          <a:p>
            <a:r>
              <a:rPr lang="en-CA" sz="1200" b="1" dirty="0" smtClean="0">
                <a:solidFill>
                  <a:schemeClr val="tx2"/>
                </a:solidFill>
              </a:rPr>
              <a:t>US = Estados Unidos</a:t>
            </a:r>
            <a:endParaRPr lang="en-US" sz="1200" b="1" dirty="0" smtClean="0">
              <a:solidFill>
                <a:schemeClr val="tx2"/>
              </a:solidFill>
            </a:endParaRPr>
          </a:p>
          <a:p>
            <a:pPr marL="111125" indent="-111125">
              <a:buFontTx/>
              <a:buAutoNum type="arabicPeriod"/>
            </a:pPr>
            <a:r>
              <a:rPr lang="en-US" sz="1000" dirty="0" smtClean="0">
                <a:solidFill>
                  <a:schemeClr val="tx2"/>
                </a:solidFill>
              </a:rPr>
              <a:t>Lipton JA </a:t>
            </a:r>
            <a:r>
              <a:rPr lang="en-US" sz="1000" i="1" dirty="0" smtClean="0">
                <a:solidFill>
                  <a:schemeClr val="tx2"/>
                </a:solidFill>
              </a:rPr>
              <a:t>et al. J Am Dent Assoc</a:t>
            </a:r>
            <a:r>
              <a:rPr lang="en-US" sz="1000" dirty="0" smtClean="0">
                <a:solidFill>
                  <a:schemeClr val="tx2"/>
                </a:solidFill>
              </a:rPr>
              <a:t> 1993; 124(10):115-21; 2. Apfelbaum L </a:t>
            </a:r>
            <a:r>
              <a:rPr lang="en-US" sz="1000" i="1" dirty="0" smtClean="0">
                <a:solidFill>
                  <a:schemeClr val="tx2"/>
                </a:solidFill>
              </a:rPr>
              <a:t>et al. Anesth Analg</a:t>
            </a:r>
            <a:r>
              <a:rPr lang="en-US" sz="1000" dirty="0" smtClean="0">
                <a:solidFill>
                  <a:schemeClr val="tx2"/>
                </a:solidFill>
              </a:rPr>
              <a:t> 2003; 97(2):534-40;  3. Nawar EW </a:t>
            </a:r>
            <a:r>
              <a:rPr lang="en-US" sz="1000" i="1" dirty="0" smtClean="0">
                <a:solidFill>
                  <a:schemeClr val="tx2"/>
                </a:solidFill>
              </a:rPr>
              <a:t>et al. Adv Data</a:t>
            </a:r>
            <a:r>
              <a:rPr lang="en-US" sz="1000" dirty="0" smtClean="0">
                <a:solidFill>
                  <a:schemeClr val="tx2"/>
                </a:solidFill>
              </a:rPr>
              <a:t> 2007; 29(386):1-32.</a:t>
            </a:r>
            <a:endParaRPr lang="en-US" sz="1000" dirty="0">
              <a:solidFill>
                <a:schemeClr val="tx2"/>
              </a:solidFill>
            </a:endParaRPr>
          </a:p>
        </p:txBody>
      </p:sp>
      <p:graphicFrame>
        <p:nvGraphicFramePr>
          <p:cNvPr id="47107" name="Object 5"/>
          <p:cNvGraphicFramePr>
            <a:graphicFrameLocks noChangeAspect="1"/>
          </p:cNvGraphicFramePr>
          <p:nvPr>
            <p:extLst>
              <p:ext uri="{D42A27DB-BD31-4B8C-83A1-F6EECF244321}">
                <p14:modId xmlns:p14="http://schemas.microsoft.com/office/powerpoint/2010/main" val="1902562172"/>
              </p:ext>
            </p:extLst>
          </p:nvPr>
        </p:nvGraphicFramePr>
        <p:xfrm>
          <a:off x="249238" y="1697038"/>
          <a:ext cx="8864600" cy="4259262"/>
        </p:xfrm>
        <a:graphic>
          <a:graphicData uri="http://schemas.openxmlformats.org/presentationml/2006/ole">
            <mc:AlternateContent xmlns:mc="http://schemas.openxmlformats.org/markup-compatibility/2006">
              <mc:Choice xmlns:v="urn:schemas-microsoft-com:vml" Requires="v">
                <p:oleObj spid="_x0000_s7542" name="Hoja de cálculo" r:id="rId5" imgW="8848662" imgH="4248215" progId="Excel.Sheet.8">
                  <p:embed/>
                </p:oleObj>
              </mc:Choice>
              <mc:Fallback>
                <p:oleObj name="Hoja de cálculo" r:id="rId5" imgW="8848662" imgH="4248215" progId="Excel.Sheet.8">
                  <p:embed/>
                  <p:pic>
                    <p:nvPicPr>
                      <p:cNvPr id="0" name="Picture 317"/>
                      <p:cNvPicPr>
                        <a:picLocks noChangeAspect="1" noChangeArrowheads="1"/>
                      </p:cNvPicPr>
                      <p:nvPr/>
                    </p:nvPicPr>
                    <p:blipFill>
                      <a:blip r:embed="rId6"/>
                      <a:srcRect/>
                      <a:stretch>
                        <a:fillRect/>
                      </a:stretch>
                    </p:blipFill>
                    <p:spPr bwMode="auto">
                      <a:xfrm>
                        <a:off x="249238" y="1697038"/>
                        <a:ext cx="8864600" cy="425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0" name="Text Box 6"/>
          <p:cNvSpPr txBox="1">
            <a:spLocks noChangeArrowheads="1"/>
          </p:cNvSpPr>
          <p:nvPr/>
        </p:nvSpPr>
        <p:spPr bwMode="auto">
          <a:xfrm>
            <a:off x="2915816" y="5445224"/>
            <a:ext cx="64997" cy="153888"/>
          </a:xfrm>
          <a:prstGeom prst="rect">
            <a:avLst/>
          </a:prstGeom>
          <a:noFill/>
          <a:ln w="9525">
            <a:noFill/>
            <a:miter lim="800000"/>
            <a:headEnd/>
            <a:tailEnd/>
          </a:ln>
        </p:spPr>
        <p:txBody>
          <a:bodyPr wrap="none" lIns="0" tIns="0" rIns="0" bIns="0">
            <a:spAutoFit/>
          </a:bodyPr>
          <a:lstStyle/>
          <a:p>
            <a:pPr>
              <a:spcBef>
                <a:spcPct val="50000"/>
              </a:spcBef>
            </a:pPr>
            <a:r>
              <a:rPr lang="en-US" sz="1000" dirty="0">
                <a:solidFill>
                  <a:srgbClr val="002060"/>
                </a:solidFill>
              </a:rPr>
              <a:t>1</a:t>
            </a:r>
          </a:p>
        </p:txBody>
      </p:sp>
      <p:sp>
        <p:nvSpPr>
          <p:cNvPr id="47111" name="Text Box 7"/>
          <p:cNvSpPr txBox="1">
            <a:spLocks noChangeArrowheads="1"/>
          </p:cNvSpPr>
          <p:nvPr/>
        </p:nvSpPr>
        <p:spPr bwMode="auto">
          <a:xfrm flipH="1">
            <a:off x="5796136" y="5445224"/>
            <a:ext cx="45719" cy="153888"/>
          </a:xfrm>
          <a:prstGeom prst="rect">
            <a:avLst/>
          </a:prstGeom>
          <a:noFill/>
          <a:ln w="9525">
            <a:noFill/>
            <a:miter lim="800000"/>
            <a:headEnd/>
            <a:tailEnd/>
          </a:ln>
        </p:spPr>
        <p:txBody>
          <a:bodyPr wrap="square" lIns="0" tIns="0" rIns="0" bIns="0">
            <a:spAutoFit/>
          </a:bodyPr>
          <a:lstStyle/>
          <a:p>
            <a:pPr>
              <a:spcBef>
                <a:spcPct val="50000"/>
              </a:spcBef>
            </a:pPr>
            <a:r>
              <a:rPr lang="en-US" sz="1000" dirty="0">
                <a:solidFill>
                  <a:srgbClr val="002060"/>
                </a:solidFill>
              </a:rPr>
              <a:t>2</a:t>
            </a:r>
          </a:p>
        </p:txBody>
      </p:sp>
      <p:sp>
        <p:nvSpPr>
          <p:cNvPr id="47112" name="Text Box 8"/>
          <p:cNvSpPr txBox="1">
            <a:spLocks noChangeArrowheads="1"/>
          </p:cNvSpPr>
          <p:nvPr/>
        </p:nvSpPr>
        <p:spPr bwMode="auto">
          <a:xfrm flipH="1">
            <a:off x="8676456" y="5445224"/>
            <a:ext cx="479739" cy="153888"/>
          </a:xfrm>
          <a:prstGeom prst="rect">
            <a:avLst/>
          </a:prstGeom>
          <a:noFill/>
          <a:ln w="9525">
            <a:noFill/>
            <a:miter lim="800000"/>
            <a:headEnd/>
            <a:tailEnd/>
          </a:ln>
        </p:spPr>
        <p:txBody>
          <a:bodyPr wrap="square" lIns="0" tIns="0" rIns="0" bIns="0">
            <a:spAutoFit/>
          </a:bodyPr>
          <a:lstStyle/>
          <a:p>
            <a:pPr>
              <a:spcBef>
                <a:spcPct val="50000"/>
              </a:spcBef>
            </a:pPr>
            <a:r>
              <a:rPr lang="en-US" sz="1000" dirty="0">
                <a:solidFill>
                  <a:srgbClr val="002060"/>
                </a:solidFill>
              </a:rPr>
              <a:t>3</a:t>
            </a:r>
          </a:p>
        </p:txBody>
      </p:sp>
    </p:spTree>
    <p:extLst>
      <p:ext uri="{BB962C8B-B14F-4D97-AF65-F5344CB8AC3E}">
        <p14:creationId xmlns:p14="http://schemas.microsoft.com/office/powerpoint/2010/main" val="287091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6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19367</TotalTime>
  <Words>1829</Words>
  <Application>Microsoft Office PowerPoint</Application>
  <PresentationFormat>On-screen Show (4:3)</PresentationFormat>
  <Paragraphs>224</Paragraphs>
  <Slides>14</Slides>
  <Notes>14</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14</vt:i4>
      </vt:variant>
    </vt:vector>
  </HeadingPairs>
  <TitlesOfParts>
    <vt:vector size="23" baseType="lpstr">
      <vt:lpstr>Office Theme</vt:lpstr>
      <vt:lpstr>10_Office Theme</vt:lpstr>
      <vt:lpstr>16_Office Theme</vt:lpstr>
      <vt:lpstr>17_Office Theme</vt:lpstr>
      <vt:lpstr>1_Custom Design</vt:lpstr>
      <vt:lpstr>56_Office Theme</vt:lpstr>
      <vt:lpstr>3_Custom Design</vt:lpstr>
      <vt:lpstr>Custom Design</vt:lpstr>
      <vt:lpstr>Hoja de cálculo</vt:lpstr>
      <vt:lpstr>PowerPoint Presentation</vt:lpstr>
      <vt:lpstr>Comité de desarrollo</vt:lpstr>
      <vt:lpstr>Objetivos de aprendizaje</vt:lpstr>
      <vt:lpstr>epidemiología</vt:lpstr>
      <vt:lpstr>PowerPoint Presentation</vt:lpstr>
      <vt:lpstr>Prevalencia de dolor agudo</vt:lpstr>
      <vt:lpstr>Dolor agudo en la práctica general</vt:lpstr>
      <vt:lpstr>Tipos más comunes de dolor en la práctica general</vt:lpstr>
      <vt:lpstr>El dolor agudo postoperatorio  es el tipo más prevalente de dolor en US</vt:lpstr>
      <vt:lpstr>Dolor postoperatorio</vt:lpstr>
      <vt:lpstr>El dolor crónico como un resultado de la cirugía</vt:lpstr>
      <vt:lpstr>Algunos procedimientos quirúrgicos están asociados con una alta incidencia estimada de dolor postoperatorio crónico</vt:lpstr>
      <vt:lpstr>PowerPoint Presentation</vt:lpstr>
      <vt:lpstr>Epidemiología del dolor agudo: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Acute_FullContent_Oc19 (1)</dc:title>
  <dc:creator>LANSA TRADUCCIONES</dc:creator>
  <dc:description>Rev. A.Cristóbal</dc:description>
  <cp:lastModifiedBy>Cigeroglu, Osman</cp:lastModifiedBy>
  <cp:revision>1033</cp:revision>
  <dcterms:created xsi:type="dcterms:W3CDTF">2013-05-13T15:57:48Z</dcterms:created>
  <dcterms:modified xsi:type="dcterms:W3CDTF">2015-07-06T16:50:29Z</dcterms:modified>
</cp:coreProperties>
</file>