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200" r:id="rId2"/>
    <p:sldMasterId id="2147484360" r:id="rId3"/>
    <p:sldMasterId id="2147484606" r:id="rId4"/>
    <p:sldMasterId id="2147484618" r:id="rId5"/>
  </p:sldMasterIdLst>
  <p:notesMasterIdLst>
    <p:notesMasterId r:id="rId21"/>
  </p:notesMasterIdLst>
  <p:sldIdLst>
    <p:sldId id="256" r:id="rId6"/>
    <p:sldId id="1008" r:id="rId7"/>
    <p:sldId id="1009" r:id="rId8"/>
    <p:sldId id="306" r:id="rId9"/>
    <p:sldId id="723" r:id="rId10"/>
    <p:sldId id="868" r:id="rId11"/>
    <p:sldId id="997" r:id="rId12"/>
    <p:sldId id="998" r:id="rId13"/>
    <p:sldId id="867" r:id="rId14"/>
    <p:sldId id="872" r:id="rId15"/>
    <p:sldId id="873" r:id="rId16"/>
    <p:sldId id="1034" r:id="rId17"/>
    <p:sldId id="1035" r:id="rId18"/>
    <p:sldId id="1036" r:id="rId19"/>
    <p:sldId id="103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P" initials="S" lastIdx="27" clrIdx="0"/>
  <p:cmAuthor id="1" name="Hwee" initials="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060"/>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809" autoAdjust="0"/>
    <p:restoredTop sz="65897" autoAdjust="0"/>
  </p:normalViewPr>
  <p:slideViewPr>
    <p:cSldViewPr>
      <p:cViewPr varScale="1">
        <p:scale>
          <a:sx n="109" d="100"/>
          <a:sy n="109" d="100"/>
        </p:scale>
        <p:origin x="-1740" y="-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p:scale>
          <a:sx n="125" d="100"/>
          <a:sy n="125" d="100"/>
        </p:scale>
        <p:origin x="-126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Series 1</c:v>
                </c:pt>
              </c:strCache>
            </c:strRef>
          </c:tx>
          <c:invertIfNegative val="0"/>
          <c:errBars>
            <c:errBarType val="both"/>
            <c:errValType val="cust"/>
            <c:noEndCap val="0"/>
            <c:plus>
              <c:numLit>
                <c:formatCode>General</c:formatCode>
                <c:ptCount val="1"/>
                <c:pt idx="0">
                  <c:v>0.17</c:v>
                </c:pt>
              </c:numLit>
            </c:plus>
            <c:minus>
              <c:numLit>
                <c:formatCode>General</c:formatCode>
                <c:ptCount val="1"/>
                <c:pt idx="0">
                  <c:v>0.16</c:v>
                </c:pt>
              </c:numLit>
            </c:minus>
          </c:errBars>
          <c:cat>
            <c:strRef>
              <c:f>Sheet1!$A$2:$A$7</c:f>
              <c:strCache>
                <c:ptCount val="6"/>
                <c:pt idx="0">
                  <c:v>All nsNSAIDs/coxibs</c:v>
                </c:pt>
                <c:pt idx="1">
                  <c:v>Rofecoxib</c:v>
                </c:pt>
                <c:pt idx="2">
                  <c:v>Celecoxib</c:v>
                </c:pt>
                <c:pt idx="3">
                  <c:v>Ibuprofen</c:v>
                </c:pt>
                <c:pt idx="4">
                  <c:v>Diclofenac</c:v>
                </c:pt>
                <c:pt idx="5">
                  <c:v>Naproxen</c:v>
                </c:pt>
              </c:strCache>
            </c:strRef>
          </c:cat>
          <c:val>
            <c:numRef>
              <c:f>Sheet1!$B$2:$B$7</c:f>
              <c:numCache>
                <c:formatCode>General</c:formatCode>
                <c:ptCount val="6"/>
                <c:pt idx="0">
                  <c:v>1.45</c:v>
                </c:pt>
              </c:numCache>
            </c:numRef>
          </c:val>
        </c:ser>
        <c:ser>
          <c:idx val="1"/>
          <c:order val="1"/>
          <c:tx>
            <c:strRef>
              <c:f>Sheet1!$C$1</c:f>
              <c:strCache>
                <c:ptCount val="1"/>
                <c:pt idx="0">
                  <c:v>Series 2</c:v>
                </c:pt>
              </c:strCache>
            </c:strRef>
          </c:tx>
          <c:invertIfNegative val="0"/>
          <c:errBars>
            <c:errBarType val="both"/>
            <c:errValType val="cust"/>
            <c:noEndCap val="0"/>
            <c:plus>
              <c:numLit>
                <c:formatCode>General</c:formatCode>
                <c:ptCount val="1"/>
                <c:pt idx="0">
                  <c:v>0.56000000000000005</c:v>
                </c:pt>
              </c:numLit>
            </c:plus>
            <c:minus>
              <c:numLit>
                <c:formatCode>General</c:formatCode>
                <c:ptCount val="1"/>
                <c:pt idx="0">
                  <c:v>0.39000000000000123</c:v>
                </c:pt>
              </c:numLit>
            </c:minus>
          </c:errBars>
          <c:cat>
            <c:strRef>
              <c:f>Sheet1!$A$2:$A$7</c:f>
              <c:strCache>
                <c:ptCount val="6"/>
                <c:pt idx="0">
                  <c:v>All nsNSAIDs/coxibs</c:v>
                </c:pt>
                <c:pt idx="1">
                  <c:v>Rofecoxib</c:v>
                </c:pt>
                <c:pt idx="2">
                  <c:v>Celecoxib</c:v>
                </c:pt>
                <c:pt idx="3">
                  <c:v>Ibuprofen</c:v>
                </c:pt>
                <c:pt idx="4">
                  <c:v>Diclofenac</c:v>
                </c:pt>
                <c:pt idx="5">
                  <c:v>Naproxen</c:v>
                </c:pt>
              </c:strCache>
            </c:strRef>
          </c:cat>
          <c:val>
            <c:numRef>
              <c:f>Sheet1!$C$2:$C$7</c:f>
              <c:numCache>
                <c:formatCode>General</c:formatCode>
                <c:ptCount val="6"/>
                <c:pt idx="1">
                  <c:v>1.37</c:v>
                </c:pt>
              </c:numCache>
            </c:numRef>
          </c:val>
        </c:ser>
        <c:ser>
          <c:idx val="2"/>
          <c:order val="2"/>
          <c:tx>
            <c:strRef>
              <c:f>Sheet1!$D$1</c:f>
              <c:strCache>
                <c:ptCount val="1"/>
                <c:pt idx="0">
                  <c:v>Series 3</c:v>
                </c:pt>
              </c:strCache>
            </c:strRef>
          </c:tx>
          <c:invertIfNegative val="0"/>
          <c:errBars>
            <c:errBarType val="both"/>
            <c:errValType val="cust"/>
            <c:noEndCap val="0"/>
            <c:plus>
              <c:numLit>
                <c:formatCode>General</c:formatCode>
                <c:ptCount val="1"/>
                <c:pt idx="0">
                  <c:v>0.58000000000000007</c:v>
                </c:pt>
              </c:numLit>
            </c:plus>
            <c:minus>
              <c:numLit>
                <c:formatCode>General</c:formatCode>
                <c:ptCount val="1"/>
                <c:pt idx="0">
                  <c:v>0.4</c:v>
                </c:pt>
              </c:numLit>
            </c:minus>
          </c:errBars>
          <c:cat>
            <c:strRef>
              <c:f>Sheet1!$A$2:$A$7</c:f>
              <c:strCache>
                <c:ptCount val="6"/>
                <c:pt idx="0">
                  <c:v>All nsNSAIDs/coxibs</c:v>
                </c:pt>
                <c:pt idx="1">
                  <c:v>Rofecoxib</c:v>
                </c:pt>
                <c:pt idx="2">
                  <c:v>Celecoxib</c:v>
                </c:pt>
                <c:pt idx="3">
                  <c:v>Ibuprofen</c:v>
                </c:pt>
                <c:pt idx="4">
                  <c:v>Diclofenac</c:v>
                </c:pt>
                <c:pt idx="5">
                  <c:v>Naproxen</c:v>
                </c:pt>
              </c:strCache>
            </c:strRef>
          </c:cat>
          <c:val>
            <c:numRef>
              <c:f>Sheet1!$D$2:$D$7</c:f>
              <c:numCache>
                <c:formatCode>General</c:formatCode>
                <c:ptCount val="6"/>
                <c:pt idx="2">
                  <c:v>1.27</c:v>
                </c:pt>
              </c:numCache>
            </c:numRef>
          </c:val>
        </c:ser>
        <c:ser>
          <c:idx val="3"/>
          <c:order val="3"/>
          <c:tx>
            <c:strRef>
              <c:f>Sheet1!$E$1</c:f>
              <c:strCache>
                <c:ptCount val="1"/>
                <c:pt idx="0">
                  <c:v>Series 4</c:v>
                </c:pt>
              </c:strCache>
            </c:strRef>
          </c:tx>
          <c:invertIfNegative val="0"/>
          <c:errBars>
            <c:errBarType val="both"/>
            <c:errValType val="cust"/>
            <c:noEndCap val="0"/>
            <c:plus>
              <c:numLit>
                <c:formatCode>General</c:formatCode>
                <c:ptCount val="1"/>
                <c:pt idx="0">
                  <c:v>0.26</c:v>
                </c:pt>
              </c:numLit>
            </c:plus>
            <c:minus>
              <c:numLit>
                <c:formatCode>General</c:formatCode>
                <c:ptCount val="1"/>
                <c:pt idx="0">
                  <c:v>0.21000000000000021</c:v>
                </c:pt>
              </c:numLit>
            </c:minus>
          </c:errBars>
          <c:cat>
            <c:strRef>
              <c:f>Sheet1!$A$2:$A$7</c:f>
              <c:strCache>
                <c:ptCount val="6"/>
                <c:pt idx="0">
                  <c:v>All nsNSAIDs/coxibs</c:v>
                </c:pt>
                <c:pt idx="1">
                  <c:v>Rofecoxib</c:v>
                </c:pt>
                <c:pt idx="2">
                  <c:v>Celecoxib</c:v>
                </c:pt>
                <c:pt idx="3">
                  <c:v>Ibuprofen</c:v>
                </c:pt>
                <c:pt idx="4">
                  <c:v>Diclofenac</c:v>
                </c:pt>
                <c:pt idx="5">
                  <c:v>Naproxen</c:v>
                </c:pt>
              </c:strCache>
            </c:strRef>
          </c:cat>
          <c:val>
            <c:numRef>
              <c:f>Sheet1!$E$2:$E$7</c:f>
              <c:numCache>
                <c:formatCode>General</c:formatCode>
                <c:ptCount val="6"/>
                <c:pt idx="3">
                  <c:v>1.04</c:v>
                </c:pt>
              </c:numCache>
            </c:numRef>
          </c:val>
        </c:ser>
        <c:ser>
          <c:idx val="4"/>
          <c:order val="4"/>
          <c:tx>
            <c:strRef>
              <c:f>Sheet1!$F$1</c:f>
              <c:strCache>
                <c:ptCount val="1"/>
                <c:pt idx="0">
                  <c:v>Series 5</c:v>
                </c:pt>
              </c:strCache>
            </c:strRef>
          </c:tx>
          <c:invertIfNegative val="0"/>
          <c:errBars>
            <c:errBarType val="both"/>
            <c:errValType val="cust"/>
            <c:noEndCap val="0"/>
            <c:plus>
              <c:numLit>
                <c:formatCode>General</c:formatCode>
                <c:ptCount val="1"/>
                <c:pt idx="0">
                  <c:v>0.60000000000000064</c:v>
                </c:pt>
              </c:numLit>
            </c:plus>
            <c:minus>
              <c:numLit>
                <c:formatCode>General</c:formatCode>
                <c:ptCount val="1"/>
                <c:pt idx="0">
                  <c:v>0.51</c:v>
                </c:pt>
              </c:numLit>
            </c:minus>
          </c:errBars>
          <c:cat>
            <c:strRef>
              <c:f>Sheet1!$A$2:$A$7</c:f>
              <c:strCache>
                <c:ptCount val="6"/>
                <c:pt idx="0">
                  <c:v>All nsNSAIDs/coxibs</c:v>
                </c:pt>
                <c:pt idx="1">
                  <c:v>Rofecoxib</c:v>
                </c:pt>
                <c:pt idx="2">
                  <c:v>Celecoxib</c:v>
                </c:pt>
                <c:pt idx="3">
                  <c:v>Ibuprofen</c:v>
                </c:pt>
                <c:pt idx="4">
                  <c:v>Diclofenac</c:v>
                </c:pt>
                <c:pt idx="5">
                  <c:v>Naproxen</c:v>
                </c:pt>
              </c:strCache>
            </c:strRef>
          </c:cat>
          <c:val>
            <c:numRef>
              <c:f>Sheet1!$F$2:$F$7</c:f>
              <c:numCache>
                <c:formatCode>General</c:formatCode>
                <c:ptCount val="6"/>
                <c:pt idx="4">
                  <c:v>3.2600000000000002</c:v>
                </c:pt>
              </c:numCache>
            </c:numRef>
          </c:val>
        </c:ser>
        <c:ser>
          <c:idx val="5"/>
          <c:order val="5"/>
          <c:tx>
            <c:strRef>
              <c:f>Sheet1!$G$1</c:f>
              <c:strCache>
                <c:ptCount val="1"/>
                <c:pt idx="0">
                  <c:v>Series 6</c:v>
                </c:pt>
              </c:strCache>
            </c:strRef>
          </c:tx>
          <c:invertIfNegative val="0"/>
          <c:errBars>
            <c:errBarType val="both"/>
            <c:errValType val="cust"/>
            <c:noEndCap val="0"/>
            <c:plus>
              <c:numLit>
                <c:formatCode>General</c:formatCode>
                <c:ptCount val="1"/>
                <c:pt idx="0">
                  <c:v>1.22</c:v>
                </c:pt>
              </c:numLit>
            </c:plus>
            <c:minus>
              <c:numLit>
                <c:formatCode>General</c:formatCode>
                <c:ptCount val="1"/>
                <c:pt idx="0">
                  <c:v>0.72000000000000064</c:v>
                </c:pt>
              </c:numLit>
            </c:minus>
          </c:errBars>
          <c:cat>
            <c:strRef>
              <c:f>Sheet1!$A$2:$A$7</c:f>
              <c:strCache>
                <c:ptCount val="6"/>
                <c:pt idx="0">
                  <c:v>All nsNSAIDs/coxibs</c:v>
                </c:pt>
                <c:pt idx="1">
                  <c:v>Rofecoxib</c:v>
                </c:pt>
                <c:pt idx="2">
                  <c:v>Celecoxib</c:v>
                </c:pt>
                <c:pt idx="3">
                  <c:v>Ibuprofen</c:v>
                </c:pt>
                <c:pt idx="4">
                  <c:v>Diclofenac</c:v>
                </c:pt>
                <c:pt idx="5">
                  <c:v>Naproxen</c:v>
                </c:pt>
              </c:strCache>
            </c:strRef>
          </c:cat>
          <c:val>
            <c:numRef>
              <c:f>Sheet1!$G$2:$G$7</c:f>
              <c:numCache>
                <c:formatCode>General</c:formatCode>
                <c:ptCount val="6"/>
                <c:pt idx="5">
                  <c:v>1.76</c:v>
                </c:pt>
              </c:numCache>
            </c:numRef>
          </c:val>
        </c:ser>
        <c:dLbls>
          <c:showLegendKey val="0"/>
          <c:showVal val="0"/>
          <c:showCatName val="0"/>
          <c:showSerName val="0"/>
          <c:showPercent val="0"/>
          <c:showBubbleSize val="0"/>
        </c:dLbls>
        <c:gapWidth val="42"/>
        <c:overlap val="100"/>
        <c:axId val="177853184"/>
        <c:axId val="177854720"/>
      </c:barChart>
      <c:catAx>
        <c:axId val="177853184"/>
        <c:scaling>
          <c:orientation val="minMax"/>
        </c:scaling>
        <c:delete val="0"/>
        <c:axPos val="l"/>
        <c:numFmt formatCode="General" sourceLinked="0"/>
        <c:majorTickMark val="out"/>
        <c:minorTickMark val="none"/>
        <c:tickLblPos val="low"/>
        <c:crossAx val="177854720"/>
        <c:crossesAt val="1"/>
        <c:auto val="1"/>
        <c:lblAlgn val="ctr"/>
        <c:lblOffset val="100"/>
        <c:noMultiLvlLbl val="0"/>
      </c:catAx>
      <c:valAx>
        <c:axId val="177854720"/>
        <c:scaling>
          <c:orientation val="minMax"/>
        </c:scaling>
        <c:delete val="0"/>
        <c:axPos val="b"/>
        <c:numFmt formatCode="General" sourceLinked="1"/>
        <c:majorTickMark val="out"/>
        <c:minorTickMark val="none"/>
        <c:tickLblPos val="nextTo"/>
        <c:crossAx val="1778531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4C9AFC-7879-434C-BF58-2FE8B288C7D8}"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C17DA-21B4-4E78-AD9B-626CF448CD6A}" type="slidenum">
              <a:rPr lang="en-CA" smtClean="0"/>
              <a:pPr/>
              <a:t>‹#›</a:t>
            </a:fld>
            <a:endParaRPr lang="en-CA" dirty="0"/>
          </a:p>
        </p:txBody>
      </p:sp>
    </p:spTree>
    <p:extLst>
      <p:ext uri="{BB962C8B-B14F-4D97-AF65-F5344CB8AC3E}">
        <p14:creationId xmlns:p14="http://schemas.microsoft.com/office/powerpoint/2010/main" val="2408562651"/>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457200" algn="l" defTabSz="914400" rtl="0" eaLnBrk="1" latinLnBrk="0" hangingPunct="1">
      <a:spcAft>
        <a:spcPts val="600"/>
      </a:spcAft>
      <a:defRPr sz="1200" kern="1200">
        <a:solidFill>
          <a:schemeClr val="tx1"/>
        </a:solidFill>
        <a:latin typeface="+mn-lt"/>
        <a:ea typeface="+mn-ea"/>
        <a:cs typeface="+mn-cs"/>
      </a:defRPr>
    </a:lvl2pPr>
    <a:lvl3pPr marL="914400" algn="l" defTabSz="914400" rtl="0" eaLnBrk="1" latinLnBrk="0" hangingPunct="1">
      <a:spcAft>
        <a:spcPts val="600"/>
      </a:spcAft>
      <a:defRPr sz="1200" kern="1200">
        <a:solidFill>
          <a:schemeClr val="tx1"/>
        </a:solidFill>
        <a:latin typeface="+mn-lt"/>
        <a:ea typeface="+mn-ea"/>
        <a:cs typeface="+mn-cs"/>
      </a:defRPr>
    </a:lvl3pPr>
    <a:lvl4pPr marL="1371600" algn="l" defTabSz="914400" rtl="0" eaLnBrk="1" latinLnBrk="0" hangingPunct="1">
      <a:spcAft>
        <a:spcPts val="600"/>
      </a:spcAft>
      <a:defRPr sz="1200" kern="1200">
        <a:solidFill>
          <a:schemeClr val="tx1"/>
        </a:solidFill>
        <a:latin typeface="+mn-lt"/>
        <a:ea typeface="+mn-ea"/>
        <a:cs typeface="+mn-cs"/>
      </a:defRPr>
    </a:lvl4pPr>
    <a:lvl5pPr marL="1828800" algn="l" defTabSz="914400" rtl="0" eaLnBrk="1" latinLnBrk="0" hangingPunct="1">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ma-cmeonline.com/pain_mgmt/tables/table_nsaids_interactions.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ma-cmeonline.com/pain_mgmt/tables/table_nsaids_interactions.ht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ma-cmeonline.com/pain_mgmt/tables/table_opioid_interactions.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ma-cmeonline.com/pain_mgmt/tables/table_opioid_interactions.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0CC17DA-21B4-4E78-AD9B-626CF448CD6A}" type="slidenum">
              <a:rPr lang="en-CA" smtClean="0"/>
              <a:pPr/>
              <a:t>1</a:t>
            </a:fld>
            <a:endParaRPr lang="en-CA" dirty="0"/>
          </a:p>
        </p:txBody>
      </p:sp>
      <p:sp>
        <p:nvSpPr>
          <p:cNvPr id="5" name="4 Marcador de notas"/>
          <p:cNvSpPr>
            <a:spLocks noGrp="1"/>
          </p:cNvSpPr>
          <p:nvPr>
            <p:ph type="body" sz="quarter" idx="11"/>
          </p:nvPr>
        </p:nvSpPr>
        <p:spPr/>
        <p:txBody>
          <a:bodyPr/>
          <a:lstStyle/>
          <a:p>
            <a:endParaRPr lang="es-MX" dirty="0"/>
          </a:p>
        </p:txBody>
      </p:sp>
    </p:spTree>
    <p:extLst>
      <p:ext uri="{BB962C8B-B14F-4D97-AF65-F5344CB8AC3E}">
        <p14:creationId xmlns:p14="http://schemas.microsoft.com/office/powerpoint/2010/main" val="1604419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1" noProof="0" dirty="0" smtClean="0"/>
              <a:t>Notas del Ponente</a:t>
            </a:r>
          </a:p>
          <a:p>
            <a:pPr marL="0" marR="0" indent="0" algn="l" defTabSz="914400" rtl="0" eaLnBrk="1" fontAlgn="auto" latinLnBrk="0" hangingPunct="1">
              <a:lnSpc>
                <a:spcPct val="100000"/>
              </a:lnSpc>
              <a:spcBef>
                <a:spcPts val="0"/>
              </a:spcBef>
              <a:spcAft>
                <a:spcPts val="0"/>
              </a:spcAft>
              <a:buClrTx/>
              <a:buSzTx/>
              <a:buFontTx/>
              <a:buNone/>
              <a:tabLst/>
              <a:defRPr/>
            </a:pPr>
            <a:endParaRPr lang="es-MX" b="1" noProof="0" dirty="0" smtClean="0"/>
          </a:p>
          <a:p>
            <a:r>
              <a:rPr lang="es-MX" b="0" noProof="0" dirty="0" smtClean="0"/>
              <a:t>Esta</a:t>
            </a:r>
            <a:r>
              <a:rPr lang="es-MX" b="0" baseline="0" noProof="0" dirty="0" smtClean="0"/>
              <a:t> revisión sistemática y el meta-análisis de 36 estudios controlados aleatorizados comparó las tasas de sangrado y la severidad entre los receptores de fármacos antiinflamatorios no esteroideos (NSAID) vs. placebo o analgésicos opioides para la amigdalectomía. La cohorte de muestra incluía 1747 niños y 1446 adultos. Esta diapositiva lista los hallazgos clave de este meta-análisis. Los autores concluyeron que los resultados indican que los NSAID deben ser considerados un método seguro de analgesia entre niños con amigdalectomía.</a:t>
            </a:r>
          </a:p>
          <a:p>
            <a:endParaRPr lang="es-MX" sz="1200" b="0" kern="1200" baseline="0" noProof="0" dirty="0" smtClean="0">
              <a:latin typeface="+mn-lt"/>
              <a:ea typeface="+mn-ea"/>
              <a:cs typeface="+mn-cs"/>
            </a:endParaRPr>
          </a:p>
          <a:p>
            <a:r>
              <a:rPr lang="es-MX" sz="1200" b="1" kern="1200" baseline="0" noProof="0" dirty="0" smtClean="0">
                <a:latin typeface="+mn-lt"/>
                <a:ea typeface="+mn-ea"/>
                <a:cs typeface="+mn-cs"/>
              </a:rPr>
              <a:t>Referencia</a:t>
            </a:r>
          </a:p>
          <a:p>
            <a:r>
              <a:rPr lang="en-CA" sz="1200" dirty="0" smtClean="0"/>
              <a:t>Riggin L </a:t>
            </a:r>
            <a:r>
              <a:rPr lang="en-CA" sz="1200" i="1" dirty="0" smtClean="0"/>
              <a:t>et al</a:t>
            </a:r>
            <a:r>
              <a:rPr lang="en-CA" sz="1200" dirty="0" smtClean="0"/>
              <a:t>. </a:t>
            </a:r>
            <a:r>
              <a:rPr lang="en-CA" dirty="0"/>
              <a:t>A 2013 updated systematic review &amp; meta-analysis of 36 randomized controlled trials; no apparent effects of non steroidal anti-inflammatory agents on the risk of bleeding after tonsillectomy</a:t>
            </a:r>
            <a:r>
              <a:rPr lang="en-CA" dirty="0" smtClean="0"/>
              <a:t>. </a:t>
            </a:r>
            <a:r>
              <a:rPr lang="en-CA" sz="1200" i="1" dirty="0" smtClean="0"/>
              <a:t>Clin Otolaryngol</a:t>
            </a:r>
            <a:r>
              <a:rPr lang="en-CA" sz="1200" dirty="0" smtClean="0"/>
              <a:t> 2013; 38(2):115-29.</a:t>
            </a:r>
            <a:endParaRPr lang="en-US" sz="1200" dirty="0" smtClean="0"/>
          </a:p>
          <a:p>
            <a:endParaRPr lang="en-US" sz="1200" b="0" kern="1200" baseline="0" dirty="0" smtClean="0">
              <a:latin typeface="+mn-lt"/>
              <a:ea typeface="+mn-ea"/>
              <a:cs typeface="+mn-cs"/>
            </a:endParaRPr>
          </a:p>
          <a:p>
            <a:endParaRPr lang="en-US" b="0" dirty="0" smtClean="0"/>
          </a:p>
        </p:txBody>
      </p:sp>
      <p:sp>
        <p:nvSpPr>
          <p:cNvPr id="4" name="Slide Number Placeholder 3"/>
          <p:cNvSpPr>
            <a:spLocks noGrp="1"/>
          </p:cNvSpPr>
          <p:nvPr>
            <p:ph type="sldNum" sz="quarter" idx="10"/>
          </p:nvPr>
        </p:nvSpPr>
        <p:spPr/>
        <p:txBody>
          <a:bodyPr/>
          <a:lstStyle/>
          <a:p>
            <a:fld id="{C869435C-097B-40B4-A7F6-991F06607D84}" type="slidenum">
              <a:rPr lang="en-CA" smtClean="0"/>
              <a:pPr/>
              <a:t>10</a:t>
            </a:fld>
            <a:endParaRPr lang="en-CA" dirty="0"/>
          </a:p>
        </p:txBody>
      </p:sp>
    </p:spTree>
    <p:extLst>
      <p:ext uri="{BB962C8B-B14F-4D97-AF65-F5344CB8AC3E}">
        <p14:creationId xmlns:p14="http://schemas.microsoft.com/office/powerpoint/2010/main" val="3393641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buClrTx/>
              <a:buSzTx/>
              <a:buFontTx/>
              <a:buNone/>
              <a:tabLst/>
              <a:defRPr/>
            </a:pPr>
            <a:r>
              <a:rPr lang="es-MX" b="1" noProof="0" dirty="0" smtClean="0"/>
              <a:t>Notas del Ponente</a:t>
            </a:r>
          </a:p>
          <a:p>
            <a:pPr marL="0" marR="0" indent="0" algn="l" defTabSz="914400" rtl="0" eaLnBrk="1" fontAlgn="auto" latinLnBrk="0" hangingPunct="1">
              <a:buClrTx/>
              <a:buSzTx/>
              <a:buFontTx/>
              <a:buNone/>
              <a:tabLst/>
              <a:defRPr/>
            </a:pPr>
            <a:r>
              <a:rPr lang="es-MX" noProof="0" dirty="0" smtClean="0"/>
              <a:t>Esta revisión se enfoca en evaluar los beneficios y daños de varios grupos</a:t>
            </a:r>
            <a:r>
              <a:rPr lang="es-MX" baseline="0" noProof="0" dirty="0" smtClean="0"/>
              <a:t> de analgésicos para el dolor de espalda baja agudo o crónico. Se incluyeron ocho estudios de benzodiacepinas en una revisión Cochrane de alta calidad de los relajantes musculoesqueléticos. En general, la evidencia no apoya los beneficios de tratar el dolor agudo de espalda baja con benzodiacepinas. Notablemente, la incidencia de somnolencia, fatiga y aturdimiento se reportó más frecuentemente con las benzodiacepinas que con placebo.</a:t>
            </a:r>
            <a:endParaRPr lang="es-MX" b="1" noProof="0" dirty="0" smtClean="0"/>
          </a:p>
          <a:p>
            <a:pPr marL="0" marR="0" indent="0" algn="l" defTabSz="914400" rtl="0" eaLnBrk="1" fontAlgn="auto" latinLnBrk="0" hangingPunct="1">
              <a:buClrTx/>
              <a:buSzTx/>
              <a:buFontTx/>
              <a:buNone/>
              <a:tabLst/>
              <a:defRPr/>
            </a:pPr>
            <a:endParaRPr lang="es-MX" b="1" noProof="0" dirty="0" smtClean="0"/>
          </a:p>
          <a:p>
            <a:pPr marL="0" marR="0" indent="0" algn="l" defTabSz="914400" rtl="0" eaLnBrk="1" fontAlgn="auto" latinLnBrk="0" hangingPunct="1">
              <a:buClrTx/>
              <a:buSzTx/>
              <a:buFontTx/>
              <a:buNone/>
              <a:tabLst/>
              <a:defRPr/>
            </a:pPr>
            <a:r>
              <a:rPr lang="en-US" b="1" dirty="0" smtClean="0"/>
              <a:t>Referencia</a:t>
            </a:r>
            <a:r>
              <a:rPr lang="en-US" b="0" dirty="0" smtClean="0"/>
              <a:t/>
            </a:r>
            <a:br>
              <a:rPr lang="en-US" b="0" dirty="0" smtClean="0"/>
            </a:br>
            <a:r>
              <a:rPr lang="en-CA" b="0" dirty="0" smtClean="0"/>
              <a:t>Chou R</a:t>
            </a:r>
            <a:r>
              <a:rPr lang="en-CA" b="0" baseline="0" dirty="0" smtClean="0"/>
              <a:t> </a:t>
            </a:r>
            <a:r>
              <a:rPr lang="en-CA" b="0" i="1" baseline="0" dirty="0" smtClean="0"/>
              <a:t>et al. </a:t>
            </a:r>
            <a:r>
              <a:rPr lang="en-US" b="0" dirty="0" smtClean="0"/>
              <a:t>Medications for acute and chronic low back pain: a review of the evidence for an American Pain Society/American College of Physicians clinical practice guideline. </a:t>
            </a:r>
            <a:r>
              <a:rPr lang="en-CA" b="0" i="1" dirty="0" smtClean="0"/>
              <a:t>Ann Intern Med</a:t>
            </a:r>
            <a:r>
              <a:rPr lang="en-CA" b="0" dirty="0" smtClean="0"/>
              <a:t> 2007; 147(7):505-14.</a:t>
            </a:r>
          </a:p>
        </p:txBody>
      </p:sp>
      <p:sp>
        <p:nvSpPr>
          <p:cNvPr id="4" name="Slide Number Placeholder 3"/>
          <p:cNvSpPr>
            <a:spLocks noGrp="1"/>
          </p:cNvSpPr>
          <p:nvPr>
            <p:ph type="sldNum" sz="quarter" idx="10"/>
          </p:nvPr>
        </p:nvSpPr>
        <p:spPr/>
        <p:txBody>
          <a:bodyPr/>
          <a:lstStyle/>
          <a:p>
            <a:fld id="{C869435C-097B-40B4-A7F6-991F06607D84}" type="slidenum">
              <a:rPr lang="en-CA" smtClean="0"/>
              <a:pPr/>
              <a:t>11</a:t>
            </a:fld>
            <a:endParaRPr lang="en-CA" dirty="0"/>
          </a:p>
        </p:txBody>
      </p:sp>
    </p:spTree>
    <p:extLst>
      <p:ext uri="{BB962C8B-B14F-4D97-AF65-F5344CB8AC3E}">
        <p14:creationId xmlns:p14="http://schemas.microsoft.com/office/powerpoint/2010/main" val="3393641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MX" b="1" noProof="0" dirty="0" smtClean="0"/>
              <a:t>Notas del Ponente</a:t>
            </a:r>
          </a:p>
          <a:p>
            <a:r>
              <a:rPr lang="es-MX" noProof="0" dirty="0" smtClean="0"/>
              <a:t>Los pacientes con frecuencia necesitan combinaciones de fármacos para el manejo de su dolor.</a:t>
            </a:r>
            <a:r>
              <a:rPr lang="es-MX" baseline="0" noProof="0" dirty="0" smtClean="0"/>
              <a:t> Las interacciones farmacológicas pueden ocurrir debido a interacciones farmacocinéticas, incluyendo efectos de absorción, vías metabólicas, transporte del fármaco a través de las membranas y unión a proteínas. Los NSAID están asociados con morbilidad relacionada con los sistemas gastrointestinal, cardiovascular, hepático, renal, hematológico, nervioso central y respiratorio.  Aunque los efectos adversos pueden ocurrir en cualquier punto del uso de los NSAID, algunos investigadores han reportado mayor incidencia de efectos adversos con mayor duración y dosis de coxib y nsNSAID. Por consiguiente, sería prudente hacer el perfil de riesgo del paciente y la historia clínica antes de prescribir nsNSAID/ coxib. Esta tabla de la Asociación Médica Americana proporciona una lista de las potenciales interacciones perjudiciales con los nsNSAID/ coxib. </a:t>
            </a:r>
            <a:endParaRPr lang="es-MX" noProof="0" dirty="0" smtClean="0"/>
          </a:p>
          <a:p>
            <a:endParaRPr lang="es-MX" noProof="0" dirty="0" smtClean="0"/>
          </a:p>
          <a:p>
            <a:r>
              <a:rPr lang="es-MX" b="1" noProof="0" dirty="0" smtClean="0"/>
              <a:t>Referencia</a:t>
            </a:r>
          </a:p>
          <a:p>
            <a:pPr>
              <a:defRPr/>
            </a:pPr>
            <a:r>
              <a:rPr lang="en-US" dirty="0" smtClean="0"/>
              <a:t>American </a:t>
            </a:r>
            <a:r>
              <a:rPr lang="en-US" dirty="0"/>
              <a:t>Medical Association. </a:t>
            </a:r>
            <a:r>
              <a:rPr lang="en-US" i="1" dirty="0"/>
              <a:t>Table: Potential Drug Interactions with NSAID Analgesics. </a:t>
            </a:r>
            <a:r>
              <a:rPr lang="en-US" dirty="0" smtClean="0"/>
              <a:t>Disponible en: </a:t>
            </a:r>
            <a:r>
              <a:rPr lang="en-US" u="sng" dirty="0">
                <a:hlinkClick r:id="rId3"/>
              </a:rPr>
              <a:t>http://</a:t>
            </a:r>
            <a:r>
              <a:rPr lang="en-US" u="sng" dirty="0" smtClean="0">
                <a:hlinkClick r:id="rId3"/>
              </a:rPr>
              <a:t>www.ama-cmeonline.com/pain_mgmt/tables/table_NSAID_interactions.htm</a:t>
            </a:r>
            <a:r>
              <a:rPr lang="en-US" dirty="0"/>
              <a:t>. </a:t>
            </a:r>
            <a:br>
              <a:rPr lang="en-US" dirty="0"/>
            </a:br>
            <a:r>
              <a:rPr lang="en-US" dirty="0" smtClean="0"/>
              <a:t>Accesado: </a:t>
            </a:r>
            <a:r>
              <a:rPr lang="en-US" dirty="0"/>
              <a:t>September 5, 2013.</a:t>
            </a:r>
          </a:p>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12</a:t>
            </a:fld>
            <a:endParaRPr lang="en-CA" dirty="0">
              <a:solidFill>
                <a:prstClr val="black"/>
              </a:solidFill>
            </a:endParaRPr>
          </a:p>
        </p:txBody>
      </p:sp>
    </p:spTree>
    <p:extLst>
      <p:ext uri="{BB962C8B-B14F-4D97-AF65-F5344CB8AC3E}">
        <p14:creationId xmlns:p14="http://schemas.microsoft.com/office/powerpoint/2010/main" val="3393641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MX" b="1" dirty="0" smtClean="0"/>
              <a:t>Notas del Ponente</a:t>
            </a:r>
          </a:p>
          <a:p>
            <a:r>
              <a:rPr lang="es-MX" noProof="0" dirty="0" smtClean="0"/>
              <a:t>Los pacientes con frecuencia necesitan combinaciones de fármacos para el manejo de su dolor.</a:t>
            </a:r>
            <a:r>
              <a:rPr lang="es-MX" baseline="0" noProof="0" dirty="0" smtClean="0"/>
              <a:t> Las interacciones farmacológicas pueden ocurrir debido a interacciones farmacocinéticas, incluyendo efectos de absorción, vías metabólicas, transporte del fármaco a través de las membranas y unión a proteínas. Los NSAID están asociados con morbilidad relacionada con los sistemas gastrointestinal, cardiovascular, hepático, renal, hematológico, nervioso central y respiratorio.  Aunque los efectos adversos pueden ocurrir en cualquier punto del uso de los NSAID, algunos investigadores han reportado mayor incidencia de efectos adversos con mayor duración y dosis de coxib y nsNSAID. Por consiguiente, sería prudente hacer el perfil de riesgo del paciente y la historia clínica antes de prescribir nsNSAID/ coxib. Esta tabla de la Asociación Médica Americana proporciona una lista de las potenciales interacciones perjudiciales con los nsNSAID/ coxib</a:t>
            </a:r>
            <a:r>
              <a:rPr lang="es-MX" dirty="0" smtClean="0"/>
              <a:t>. </a:t>
            </a:r>
          </a:p>
          <a:p>
            <a:endParaRPr lang="es-MX" dirty="0" smtClean="0"/>
          </a:p>
          <a:p>
            <a:r>
              <a:rPr lang="es-MX" b="1" dirty="0" smtClean="0"/>
              <a:t>Referencia</a:t>
            </a:r>
          </a:p>
          <a:p>
            <a:pPr>
              <a:defRPr/>
            </a:pPr>
            <a:r>
              <a:rPr lang="en-US" dirty="0" smtClean="0"/>
              <a:t>American </a:t>
            </a:r>
            <a:r>
              <a:rPr lang="en-US" dirty="0"/>
              <a:t>Medical Association. </a:t>
            </a:r>
            <a:r>
              <a:rPr lang="en-US" i="1" dirty="0"/>
              <a:t>Table: Potential Drug Interactions with NSAID Analgesics. </a:t>
            </a:r>
            <a:r>
              <a:rPr lang="en-US" dirty="0" smtClean="0"/>
              <a:t>Disponible en: </a:t>
            </a:r>
            <a:r>
              <a:rPr lang="en-US" u="sng" dirty="0">
                <a:hlinkClick r:id="rId3"/>
              </a:rPr>
              <a:t>http://</a:t>
            </a:r>
            <a:r>
              <a:rPr lang="en-US" u="sng" dirty="0" smtClean="0">
                <a:hlinkClick r:id="rId3"/>
              </a:rPr>
              <a:t>www.ama-cmeonline.com/pain_mgmt/tables/table_NSAID_interactions.htm</a:t>
            </a:r>
            <a:r>
              <a:rPr lang="en-US" dirty="0"/>
              <a:t>. </a:t>
            </a:r>
            <a:br>
              <a:rPr lang="en-US" dirty="0"/>
            </a:br>
            <a:r>
              <a:rPr lang="en-US" dirty="0" smtClean="0"/>
              <a:t>Accesado: </a:t>
            </a:r>
            <a:r>
              <a:rPr lang="en-US" dirty="0"/>
              <a:t>September 5, 2013.</a:t>
            </a:r>
          </a:p>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13</a:t>
            </a:fld>
            <a:endParaRPr lang="en-CA" dirty="0">
              <a:solidFill>
                <a:prstClr val="black"/>
              </a:solidFill>
            </a:endParaRPr>
          </a:p>
        </p:txBody>
      </p:sp>
    </p:spTree>
    <p:extLst>
      <p:ext uri="{BB962C8B-B14F-4D97-AF65-F5344CB8AC3E}">
        <p14:creationId xmlns:p14="http://schemas.microsoft.com/office/powerpoint/2010/main" val="3393641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buClrTx/>
              <a:buSzTx/>
              <a:buFontTx/>
              <a:buNone/>
              <a:tabLst/>
              <a:defRPr/>
            </a:pPr>
            <a:r>
              <a:rPr lang="es-MX" b="1" noProof="0" dirty="0" smtClean="0"/>
              <a:t>Notas del Ponente</a:t>
            </a:r>
          </a:p>
          <a:p>
            <a:r>
              <a:rPr lang="es-MX" noProof="0" dirty="0" smtClean="0"/>
              <a:t>Los pacientes con frecuencia necesitan combinaciones de fármacos para el manejo del dolor. Las interacciones farmacológicas pueden ocurrir debido a interacciones farmacocinéticas, incluyendo efectos de absorción, vías</a:t>
            </a:r>
            <a:r>
              <a:rPr lang="es-MX" baseline="0" noProof="0" dirty="0" smtClean="0"/>
              <a:t> metabólicas, transporte de fármacos a través de las membranas y unión a proteínas.  Por consiguiente, los opioides pueden alterar los efectos de los fármacos con los cuales son coadministrados con y viceversa. Esta tabla, adaptada de la Asociación Médica Americana, proporciona una lista de las potenciales interacciones perjudiciales fármaco-fármaco con los opioides. </a:t>
            </a:r>
            <a:endParaRPr lang="es-MX" b="0" noProof="0" dirty="0" smtClean="0"/>
          </a:p>
          <a:p>
            <a:endParaRPr lang="es-MX" b="1" noProof="0" dirty="0" smtClean="0"/>
          </a:p>
          <a:p>
            <a:r>
              <a:rPr lang="es-MX" b="1" noProof="0" dirty="0" smtClean="0"/>
              <a:t>Referencias</a:t>
            </a:r>
          </a:p>
          <a:p>
            <a:pPr marL="0" marR="0" indent="0" algn="l" defTabSz="914400" rtl="0" eaLnBrk="1" fontAlgn="auto" latinLnBrk="0" hangingPunct="1">
              <a:buClrTx/>
              <a:buSzTx/>
              <a:buFontTx/>
              <a:buNone/>
              <a:tabLst/>
              <a:defRPr/>
            </a:pPr>
            <a:r>
              <a:rPr lang="en-CA" dirty="0" smtClean="0"/>
              <a:t>American Medical Association. </a:t>
            </a:r>
            <a:r>
              <a:rPr lang="en-CA" i="1" dirty="0" smtClean="0"/>
              <a:t>Table: Important Opioid Drug Interactions. </a:t>
            </a:r>
            <a:br>
              <a:rPr lang="en-CA" i="1" dirty="0" smtClean="0"/>
            </a:br>
            <a:r>
              <a:rPr lang="en-CA" dirty="0" smtClean="0"/>
              <a:t>Disponible en: </a:t>
            </a:r>
            <a:r>
              <a:rPr lang="en-US" u="sng" dirty="0" smtClean="0">
                <a:hlinkClick r:id="rId3"/>
              </a:rPr>
              <a:t>http://www.ama-cmeonline.com/pain_mgmt/tables/table_opioid_interactions.htm</a:t>
            </a:r>
            <a:r>
              <a:rPr lang="en-US" dirty="0" smtClean="0"/>
              <a:t>. </a:t>
            </a:r>
            <a:br>
              <a:rPr lang="en-US" dirty="0" smtClean="0"/>
            </a:br>
            <a:r>
              <a:rPr lang="en-US" dirty="0" smtClean="0"/>
              <a:t>Accesado: September 5, 2013.</a:t>
            </a:r>
          </a:p>
          <a:p>
            <a:pPr marL="0" marR="0" indent="0" algn="l" defTabSz="914400" rtl="0" eaLnBrk="1" fontAlgn="auto" latinLnBrk="0" hangingPunct="1">
              <a:buClrTx/>
              <a:buSzTx/>
              <a:buFontTx/>
              <a:buNone/>
              <a:tabLst/>
              <a:defRPr/>
            </a:pPr>
            <a:r>
              <a:rPr lang="en-CA" dirty="0" smtClean="0"/>
              <a:t>Australian and New Zealand College of Anaesthetists and Faculty of Pain Medicine. </a:t>
            </a:r>
            <a:r>
              <a:rPr lang="en-CA" i="1" dirty="0" smtClean="0"/>
              <a:t>Acute Pain Management: Scientific Evidence. </a:t>
            </a:r>
            <a:r>
              <a:rPr lang="en-CA" dirty="0" smtClean="0"/>
              <a:t>3rd ed. </a:t>
            </a:r>
            <a:r>
              <a:rPr lang="fr-CA" dirty="0" smtClean="0"/>
              <a:t>ANZCA &amp; FPM; </a:t>
            </a:r>
            <a:br>
              <a:rPr lang="fr-CA" dirty="0" smtClean="0"/>
            </a:br>
            <a:r>
              <a:rPr lang="fr-CA" dirty="0" smtClean="0"/>
              <a:t>Melbourne, VIC: 2010.</a:t>
            </a:r>
          </a:p>
          <a:p>
            <a:pPr marL="0" marR="0" indent="0" algn="l" defTabSz="914400" rtl="0" eaLnBrk="1" fontAlgn="auto" latinLnBrk="0" hangingPunct="1">
              <a:buClrTx/>
              <a:buSzTx/>
              <a:buFontTx/>
              <a:buNone/>
              <a:tabLst/>
              <a:defRPr/>
            </a:pPr>
            <a:r>
              <a:rPr lang="en-CA" dirty="0" smtClean="0"/>
              <a:t>South African Society of Anaesthesiologists. South African acute pain guidelines. </a:t>
            </a:r>
            <a:r>
              <a:rPr lang="en-CA" i="1" dirty="0" smtClean="0"/>
              <a:t>SAJAA</a:t>
            </a:r>
            <a:r>
              <a:rPr lang="en-CA" dirty="0" smtClean="0"/>
              <a:t> 2009; 15(6):1-120</a:t>
            </a:r>
            <a:r>
              <a:rPr lang="en-US" dirty="0" smtClean="0"/>
              <a:t>.</a:t>
            </a:r>
          </a:p>
          <a:p>
            <a:endParaRPr lang="en-US" b="0" dirty="0" smtClean="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14</a:t>
            </a:fld>
            <a:endParaRPr lang="en-CA" dirty="0">
              <a:solidFill>
                <a:prstClr val="black"/>
              </a:solidFill>
            </a:endParaRPr>
          </a:p>
        </p:txBody>
      </p:sp>
    </p:spTree>
    <p:extLst>
      <p:ext uri="{BB962C8B-B14F-4D97-AF65-F5344CB8AC3E}">
        <p14:creationId xmlns:p14="http://schemas.microsoft.com/office/powerpoint/2010/main" val="3393641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MX" b="1" dirty="0" smtClean="0"/>
              <a:t>Notas del Ponente</a:t>
            </a:r>
          </a:p>
          <a:p>
            <a:r>
              <a:rPr lang="es-MX" noProof="0" dirty="0" smtClean="0"/>
              <a:t>Los pacientes con frecuencia necesitan combinaciones de fármacos para el manejo del dolor. Las interacciones farmacológicas pueden ocurrir debido a interacciones farmacocinéticas, incluyendo efectos de absorción, vías</a:t>
            </a:r>
            <a:r>
              <a:rPr lang="es-MX" baseline="0" noProof="0" dirty="0" smtClean="0"/>
              <a:t> metabólicas, transporte de fármacos a través de las membranas y unión a proteínas.  Por consiguiente, los opioides pueden alterar los efectos de los fármacos con los cuales son coadministrados con y viceversa. Esta tabla, adaptada de la Asociación Médica Americana, proporciona una lista de las potenciales interacciones perjudiciales fármaco-fármaco con los opioides. </a:t>
            </a:r>
            <a:endParaRPr lang="es-MX" b="0" noProof="0" dirty="0" smtClean="0"/>
          </a:p>
          <a:p>
            <a:endParaRPr lang="es-MX" b="1" dirty="0" smtClean="0"/>
          </a:p>
          <a:p>
            <a:r>
              <a:rPr lang="es-MX" b="1" dirty="0" smtClean="0"/>
              <a:t>Referencia</a:t>
            </a:r>
          </a:p>
          <a:p>
            <a:pPr>
              <a:defRPr/>
            </a:pPr>
            <a:r>
              <a:rPr lang="en-CA" dirty="0" smtClean="0"/>
              <a:t>American </a:t>
            </a:r>
            <a:r>
              <a:rPr lang="en-CA" dirty="0"/>
              <a:t>Medical Association. </a:t>
            </a:r>
            <a:r>
              <a:rPr lang="en-CA" i="1" dirty="0"/>
              <a:t>Table: Important Opioid Drug Interactions. </a:t>
            </a:r>
            <a:br>
              <a:rPr lang="en-CA" i="1" dirty="0"/>
            </a:br>
            <a:r>
              <a:rPr lang="en-CA" dirty="0" smtClean="0"/>
              <a:t>Disponible en: </a:t>
            </a:r>
            <a:r>
              <a:rPr lang="en-US" u="sng" dirty="0">
                <a:hlinkClick r:id="rId3"/>
              </a:rPr>
              <a:t>http://www.ama-cmeonline.com/pain_mgmt/tables/table_opioid_interactions.htm</a:t>
            </a:r>
            <a:r>
              <a:rPr lang="en-US" dirty="0"/>
              <a:t>. </a:t>
            </a:r>
            <a:br>
              <a:rPr lang="en-US" dirty="0"/>
            </a:br>
            <a:r>
              <a:rPr lang="en-US" dirty="0" smtClean="0"/>
              <a:t>Accesado: </a:t>
            </a:r>
            <a:r>
              <a:rPr lang="en-US" dirty="0"/>
              <a:t>September 5, 2013</a:t>
            </a:r>
            <a:r>
              <a:rPr lang="en-US" dirty="0" smtClean="0"/>
              <a:t>.</a:t>
            </a:r>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15</a:t>
            </a:fld>
            <a:endParaRPr lang="en-CA" dirty="0">
              <a:solidFill>
                <a:prstClr val="black"/>
              </a:solidFill>
            </a:endParaRPr>
          </a:p>
        </p:txBody>
      </p:sp>
    </p:spTree>
    <p:extLst>
      <p:ext uri="{BB962C8B-B14F-4D97-AF65-F5344CB8AC3E}">
        <p14:creationId xmlns:p14="http://schemas.microsoft.com/office/powerpoint/2010/main" val="3393641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noProof="0" dirty="0" smtClean="0"/>
              <a:t>Notas del Ponente</a:t>
            </a:r>
          </a:p>
          <a:p>
            <a:r>
              <a:rPr lang="es-MX" altLang="en-US" dirty="0" smtClean="0"/>
              <a:t>Por </a:t>
            </a:r>
            <a:r>
              <a:rPr lang="es-MX" altLang="en-US" dirty="0"/>
              <a:t>favor reconozca a los miembros del comité de desarrollo.</a:t>
            </a:r>
            <a:endParaRPr lang="es-MX" altLang="en-US" noProof="0"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25639" indent="-279092" eaLnBrk="0" hangingPunct="0">
              <a:defRPr>
                <a:solidFill>
                  <a:schemeClr val="tx1"/>
                </a:solidFill>
                <a:latin typeface="Arial" pitchFamily="34" charset="0"/>
                <a:ea typeface="SimSun" pitchFamily="2" charset="-122"/>
              </a:defRPr>
            </a:lvl2pPr>
            <a:lvl3pPr marL="1116368" indent="-223274" eaLnBrk="0" hangingPunct="0">
              <a:defRPr>
                <a:solidFill>
                  <a:schemeClr val="tx1"/>
                </a:solidFill>
                <a:latin typeface="Arial" pitchFamily="34" charset="0"/>
                <a:ea typeface="SimSun" pitchFamily="2" charset="-122"/>
              </a:defRPr>
            </a:lvl3pPr>
            <a:lvl4pPr marL="1562915" indent="-223274" eaLnBrk="0" hangingPunct="0">
              <a:defRPr>
                <a:solidFill>
                  <a:schemeClr val="tx1"/>
                </a:solidFill>
                <a:latin typeface="Arial" pitchFamily="34" charset="0"/>
                <a:ea typeface="SimSun" pitchFamily="2" charset="-122"/>
              </a:defRPr>
            </a:lvl4pPr>
            <a:lvl5pPr marL="2009463" indent="-223274" eaLnBrk="0" hangingPunct="0">
              <a:defRPr>
                <a:solidFill>
                  <a:schemeClr val="tx1"/>
                </a:solidFill>
                <a:latin typeface="Arial" pitchFamily="34" charset="0"/>
                <a:ea typeface="SimSun" pitchFamily="2" charset="-122"/>
              </a:defRPr>
            </a:lvl5pPr>
            <a:lvl6pPr marL="2456010" indent="-223274" eaLnBrk="0" fontAlgn="base" hangingPunct="0">
              <a:spcBef>
                <a:spcPct val="0"/>
              </a:spcBef>
              <a:spcAft>
                <a:spcPct val="0"/>
              </a:spcAft>
              <a:defRPr>
                <a:solidFill>
                  <a:schemeClr val="tx1"/>
                </a:solidFill>
                <a:latin typeface="Arial" pitchFamily="34" charset="0"/>
                <a:ea typeface="SimSun" pitchFamily="2" charset="-122"/>
              </a:defRPr>
            </a:lvl6pPr>
            <a:lvl7pPr marL="2902557" indent="-223274" eaLnBrk="0" fontAlgn="base" hangingPunct="0">
              <a:spcBef>
                <a:spcPct val="0"/>
              </a:spcBef>
              <a:spcAft>
                <a:spcPct val="0"/>
              </a:spcAft>
              <a:defRPr>
                <a:solidFill>
                  <a:schemeClr val="tx1"/>
                </a:solidFill>
                <a:latin typeface="Arial" pitchFamily="34" charset="0"/>
                <a:ea typeface="SimSun" pitchFamily="2" charset="-122"/>
              </a:defRPr>
            </a:lvl7pPr>
            <a:lvl8pPr marL="3349104" indent="-223274" eaLnBrk="0" fontAlgn="base" hangingPunct="0">
              <a:spcBef>
                <a:spcPct val="0"/>
              </a:spcBef>
              <a:spcAft>
                <a:spcPct val="0"/>
              </a:spcAft>
              <a:defRPr>
                <a:solidFill>
                  <a:schemeClr val="tx1"/>
                </a:solidFill>
                <a:latin typeface="Arial" pitchFamily="34" charset="0"/>
                <a:ea typeface="SimSun" pitchFamily="2" charset="-122"/>
              </a:defRPr>
            </a:lvl8pPr>
            <a:lvl9pPr marL="3795652" indent="-223274"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F4AAAB2A-1D5C-4C2C-9BED-1D247D196C0F}" type="slidenum">
              <a:rPr lang="fr-CA" altLang="en-US" smtClean="0">
                <a:solidFill>
                  <a:srgbClr val="000000"/>
                </a:solidFill>
                <a:latin typeface="Calibri" pitchFamily="34" charset="0"/>
              </a:rPr>
              <a:pPr eaLnBrk="1" hangingPunct="1"/>
              <a:t>2</a:t>
            </a:fld>
            <a:endParaRPr lang="fr-CA" altLang="en-US" dirty="0" smtClean="0">
              <a:solidFill>
                <a:srgbClr val="000000"/>
              </a:solidFill>
              <a:latin typeface="Calibri" pitchFamily="34" charset="0"/>
            </a:endParaRPr>
          </a:p>
        </p:txBody>
      </p:sp>
    </p:spTree>
    <p:extLst>
      <p:ext uri="{BB962C8B-B14F-4D97-AF65-F5344CB8AC3E}">
        <p14:creationId xmlns:p14="http://schemas.microsoft.com/office/powerpoint/2010/main" val="1485021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3</a:t>
            </a:fld>
            <a:endParaRPr lang="en-CA" dirty="0"/>
          </a:p>
        </p:txBody>
      </p:sp>
    </p:spTree>
    <p:extLst>
      <p:ext uri="{BB962C8B-B14F-4D97-AF65-F5344CB8AC3E}">
        <p14:creationId xmlns:p14="http://schemas.microsoft.com/office/powerpoint/2010/main" val="41570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4</a:t>
            </a:fld>
            <a:endParaRPr lang="en-CA" dirty="0"/>
          </a:p>
        </p:txBody>
      </p:sp>
    </p:spTree>
    <p:extLst>
      <p:ext uri="{BB962C8B-B14F-4D97-AF65-F5344CB8AC3E}">
        <p14:creationId xmlns:p14="http://schemas.microsoft.com/office/powerpoint/2010/main" val="75866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noProof="0" dirty="0" smtClean="0"/>
              <a:t>Notas del Ponente</a:t>
            </a:r>
          </a:p>
          <a:p>
            <a:pPr>
              <a:spcAft>
                <a:spcPts val="600"/>
              </a:spcAft>
            </a:pPr>
            <a:r>
              <a:rPr lang="es-MX" noProof="0" dirty="0" smtClean="0"/>
              <a:t>Esta</a:t>
            </a:r>
            <a:r>
              <a:rPr lang="es-MX" baseline="0" noProof="0" dirty="0" smtClean="0"/>
              <a:t> diapositiva lista algunas de las preguntas hechas con más frecuencia  sobre dolor agudo. Las respuestas a estas preguntas pueden encontrarse en las siguientes diapositivas.</a:t>
            </a:r>
            <a:endParaRPr lang="es-MX" noProof="0" dirty="0" smtClean="0"/>
          </a:p>
          <a:p>
            <a:endParaRPr lang="en-US"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5</a:t>
            </a:fld>
            <a:endParaRPr lang="en-CA" dirty="0"/>
          </a:p>
        </p:txBody>
      </p:sp>
    </p:spTree>
    <p:extLst>
      <p:ext uri="{BB962C8B-B14F-4D97-AF65-F5344CB8AC3E}">
        <p14:creationId xmlns:p14="http://schemas.microsoft.com/office/powerpoint/2010/main" val="1499828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Ponente</a:t>
            </a:r>
          </a:p>
          <a:p>
            <a:pPr rtl="0"/>
            <a:r>
              <a:rPr lang="es-MX" sz="1200" kern="1200" noProof="0" dirty="0" smtClean="0">
                <a:latin typeface="+mn-lt"/>
                <a:ea typeface="+mn-ea"/>
                <a:cs typeface="+mn-cs"/>
              </a:rPr>
              <a:t>Aunque los pacientes críticamente enfermos experimentan</a:t>
            </a:r>
            <a:r>
              <a:rPr lang="es-MX" sz="1200" kern="1200" baseline="0" noProof="0" dirty="0" smtClean="0">
                <a:latin typeface="+mn-lt"/>
                <a:ea typeface="+mn-ea"/>
                <a:cs typeface="+mn-cs"/>
              </a:rPr>
              <a:t> dolor moderado a severo en la unidad de cuidados intensivos, muchos factores sirven para comprometer su habilidad para comunicar verbalmente haciendo desafiante para el profesional de atención a la salud el diagnóstico de severidad del dolor y administrar el tratamiento adecuado para el dolor. La Herramienta de Observación del Dolor en Cuidados Intensivos (CPOT) involucra calificar sobre cuatro categorías de indicadores del comportamiento - expresión facial, movimientos corporales, tensión muscular y vocalización. Gelinas y Johnston validaron la CPOT en los pacientes en cuidados intensivos conscientes e inconscientes y reportaron que los indicadores del comportamiento detallados en la CPOT representan información más válida en la evaluación del dolor que los indicadores psicológicos de los indicadores que se midieron en paralelo. </a:t>
            </a:r>
            <a:endParaRPr lang="es-MX" sz="1200" kern="1200" noProof="0" dirty="0" smtClean="0">
              <a:latin typeface="+mn-lt"/>
              <a:ea typeface="+mn-ea"/>
              <a:cs typeface="+mn-cs"/>
            </a:endParaRPr>
          </a:p>
          <a:p>
            <a:pPr rtl="0"/>
            <a:endParaRPr lang="es-MX" sz="1200" b="1" kern="1200" noProof="0" dirty="0" smtClean="0">
              <a:latin typeface="+mn-lt"/>
              <a:ea typeface="+mn-ea"/>
              <a:cs typeface="+mn-cs"/>
            </a:endParaRPr>
          </a:p>
          <a:p>
            <a:pPr rtl="0"/>
            <a:r>
              <a:rPr lang="es-MX" b="1" noProof="0" dirty="0" smtClean="0"/>
              <a:t>Referencia</a:t>
            </a:r>
            <a:endParaRPr lang="es-MX" sz="1200" b="1" kern="1200" noProof="0" dirty="0" smtClean="0"/>
          </a:p>
          <a:p>
            <a:r>
              <a:rPr lang="fi-FI" sz="1200" dirty="0" smtClean="0"/>
              <a:t>Gélinas C </a:t>
            </a:r>
            <a:r>
              <a:rPr lang="fi-FI" sz="1200" i="1" dirty="0" smtClean="0"/>
              <a:t>et al</a:t>
            </a:r>
            <a:r>
              <a:rPr lang="fi-FI" sz="1200" dirty="0" smtClean="0"/>
              <a:t>. </a:t>
            </a:r>
            <a:r>
              <a:rPr lang="en-US" b="0" dirty="0" smtClean="0"/>
              <a:t>Pain assessment in the critically ill ventilated adult: validation of the Critical-Care Pain Observation Tool and physiologic indicators. </a:t>
            </a:r>
            <a:r>
              <a:rPr lang="fi-FI" sz="1200" i="1" dirty="0" smtClean="0"/>
              <a:t>Clin J Pain</a:t>
            </a:r>
            <a:r>
              <a:rPr lang="fi-FI" sz="1200" dirty="0" smtClean="0"/>
              <a:t> 2007; 23(6):497-505.</a:t>
            </a:r>
            <a:endParaRPr lang="en-US" sz="1200"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6</a:t>
            </a:fld>
            <a:endParaRPr lang="en-CA" dirty="0"/>
          </a:p>
        </p:txBody>
      </p:sp>
    </p:spTree>
    <p:extLst>
      <p:ext uri="{BB962C8B-B14F-4D97-AF65-F5344CB8AC3E}">
        <p14:creationId xmlns:p14="http://schemas.microsoft.com/office/powerpoint/2010/main" val="339364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551512" cy="4405064"/>
          </a:xfrm>
        </p:spPr>
        <p:txBody>
          <a:bodyPr/>
          <a:lstStyle/>
          <a:p>
            <a:r>
              <a:rPr lang="es-MX" sz="1050" b="1" noProof="0" dirty="0" smtClean="0"/>
              <a:t>Notas del Ponente</a:t>
            </a:r>
          </a:p>
          <a:p>
            <a:r>
              <a:rPr lang="es-MX" sz="1050" b="0" baseline="0" noProof="0" dirty="0" smtClean="0"/>
              <a:t>La meta de este estudio era determinar si la duración del tratamiento con NSAID influye en el riesgo cardiovascular de los NSAID en una población de pacientes con infarto de miocardio previo.</a:t>
            </a:r>
          </a:p>
          <a:p>
            <a:r>
              <a:rPr lang="es-MX" sz="1050" b="0" baseline="0" noProof="0" dirty="0" smtClean="0"/>
              <a:t>Se admitieron un total de 102,138 pacientes con un primer infarto de miocardio durante el periodo de estudio seleccionado de 10 años. Un total de 83,675 (81.9%) fueron dados de alta vivos e incluidos en el estudio. Se identificó por lo menos una reclamación de prescripción para el tratamiento con NSAID en 35,405 pacientes (42.3%) con infarto de miocardio previo. Los NSAID más comúnmente utilizados fueron ibuprofeno (23.2%) y diclofenaco (13.4%). Rofecoxib (4.7%) y celecoxib (4.8%) fueron los coxib utilizados más comúnmente. </a:t>
            </a:r>
          </a:p>
          <a:p>
            <a:r>
              <a:rPr lang="es-MX" sz="1050" kern="1200" baseline="0" noProof="0" dirty="0" smtClean="0">
                <a:solidFill>
                  <a:schemeClr val="tx1"/>
                </a:solidFill>
              </a:rPr>
              <a:t>Esta diapositiva muestra la proporción de riesgo </a:t>
            </a:r>
            <a:r>
              <a:rPr lang="es-MX" sz="1050" dirty="0" smtClean="0"/>
              <a:t>de</a:t>
            </a:r>
            <a:r>
              <a:rPr lang="es-MX" sz="1050" kern="1200" baseline="0" noProof="0" dirty="0" smtClean="0">
                <a:solidFill>
                  <a:schemeClr val="tx1"/>
                </a:solidFill>
              </a:rPr>
              <a:t> muerte/ infarto de miocardio recurrente. </a:t>
            </a:r>
          </a:p>
          <a:p>
            <a:r>
              <a:rPr lang="es-MX" sz="1050" kern="1200" baseline="0" noProof="0" dirty="0" smtClean="0">
                <a:solidFill>
                  <a:schemeClr val="tx1"/>
                </a:solidFill>
              </a:rPr>
              <a:t>En general, el tratamiento con NSAID estuvo asociado con mayor riesgo significativo de muerte/ infarto de miocardio recurrente. Rofecoxib se asoció con un mayor riesgo de muerte/ infarto de miocardio recurrente en la primera semana de tratamiento. Diclofenaco se asoció con un mayor riesgo desde el inicio del tratamiento y el riesgo persistió durante el curso del tratamiento. Ibuprofeno mostró un mayor riesgo cuando se utilizó por una semana. El riesgo asociado con ibuprofeno fue menor que el riesgo con los coxib y diclofenaco. </a:t>
            </a:r>
            <a:r>
              <a:rPr lang="es-MX" sz="1050" dirty="0"/>
              <a:t>N</a:t>
            </a:r>
            <a:r>
              <a:rPr lang="es-MX" sz="1050" kern="1200" baseline="0" noProof="0" dirty="0" smtClean="0">
                <a:solidFill>
                  <a:schemeClr val="tx1"/>
                </a:solidFill>
              </a:rPr>
              <a:t>aproxeno no se asoció con un mayor riesgo de muerte o infarto de miocardio recurrente durante toda la duración del tratamiento. Los NSAID no están recomendados en esta población y cualquier uso de NSAID debe ser limitado desde el punto de vista de seguridad cardiovascular. </a:t>
            </a:r>
          </a:p>
          <a:p>
            <a:endParaRPr lang="es-MX" sz="1050" b="0" kern="1200" baseline="0" noProof="0" dirty="0" smtClean="0">
              <a:solidFill>
                <a:schemeClr val="tx1"/>
              </a:solidFill>
            </a:endParaRPr>
          </a:p>
          <a:p>
            <a:r>
              <a:rPr lang="es-MX" sz="1050" b="1" baseline="0" noProof="0" dirty="0" smtClean="0"/>
              <a:t>Referencia</a:t>
            </a:r>
          </a:p>
          <a:p>
            <a:pPr marL="0" marR="0" indent="0" algn="l" defTabSz="914400" rtl="0" eaLnBrk="1" fontAlgn="auto" latinLnBrk="0" hangingPunct="1">
              <a:lnSpc>
                <a:spcPct val="100000"/>
              </a:lnSpc>
              <a:spcBef>
                <a:spcPts val="0"/>
              </a:spcBef>
              <a:spcAft>
                <a:spcPts val="0"/>
              </a:spcAft>
              <a:buClrTx/>
              <a:buSzTx/>
              <a:buFontTx/>
              <a:buNone/>
              <a:tabLst/>
              <a:defRPr/>
            </a:pPr>
            <a:r>
              <a:rPr lang="en-CA" sz="1050" dirty="0" smtClean="0"/>
              <a:t>Schjerning Olsen AM </a:t>
            </a:r>
            <a:r>
              <a:rPr lang="en-CA" sz="1050" i="1" dirty="0" smtClean="0"/>
              <a:t>et al. </a:t>
            </a:r>
            <a:r>
              <a:rPr lang="en-US" sz="1050" b="0" dirty="0" smtClean="0"/>
              <a:t>Duration of treatment with nonsteroidal anti-inflammatory drugs and impact on risk of death and recurrent myocardial infarction in patients with prior myocardial infarction: a nationwide cohort study. </a:t>
            </a:r>
            <a:r>
              <a:rPr lang="en-CA" sz="1050" b="0" i="1" dirty="0" smtClean="0"/>
              <a:t>C</a:t>
            </a:r>
            <a:r>
              <a:rPr lang="en-CA" sz="1050" i="1" dirty="0" smtClean="0"/>
              <a:t>irculation </a:t>
            </a:r>
            <a:r>
              <a:rPr lang="en-CA" sz="1050" dirty="0" smtClean="0"/>
              <a:t>2011; 123(20):2226-35.</a:t>
            </a:r>
            <a:endParaRPr lang="en-US" sz="1050" dirty="0" smtClean="0"/>
          </a:p>
          <a:p>
            <a:endParaRPr lang="en-US" sz="1050" b="1" dirty="0" smtClean="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7</a:t>
            </a:fld>
            <a:endParaRPr lang="en-CA" dirty="0">
              <a:solidFill>
                <a:prstClr val="black"/>
              </a:solidFill>
            </a:endParaRPr>
          </a:p>
        </p:txBody>
      </p:sp>
    </p:spTree>
    <p:extLst>
      <p:ext uri="{BB962C8B-B14F-4D97-AF65-F5344CB8AC3E}">
        <p14:creationId xmlns:p14="http://schemas.microsoft.com/office/powerpoint/2010/main" val="3393641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p:txBody>
          <a:bodyPr/>
          <a:lstStyle>
            <a:lvl1pPr defTabSz="903288" eaLnBrk="0" hangingPunct="0">
              <a:defRPr sz="2000">
                <a:solidFill>
                  <a:schemeClr val="tx1"/>
                </a:solidFill>
                <a:latin typeface="Arial" pitchFamily="34" charset="0"/>
                <a:ea typeface="MS PGothic" pitchFamily="34" charset="-128"/>
              </a:defRPr>
            </a:lvl1pPr>
            <a:lvl2pPr marL="742950" indent="-285750" defTabSz="903288" eaLnBrk="0" hangingPunct="0">
              <a:defRPr sz="2000">
                <a:solidFill>
                  <a:schemeClr val="tx1"/>
                </a:solidFill>
                <a:latin typeface="Arial" pitchFamily="34" charset="0"/>
                <a:ea typeface="MS PGothic" pitchFamily="34" charset="-128"/>
              </a:defRPr>
            </a:lvl2pPr>
            <a:lvl3pPr marL="1143000" indent="-228600" defTabSz="903288" eaLnBrk="0" hangingPunct="0">
              <a:defRPr sz="2000">
                <a:solidFill>
                  <a:schemeClr val="tx1"/>
                </a:solidFill>
                <a:latin typeface="Arial" pitchFamily="34" charset="0"/>
                <a:ea typeface="MS PGothic" pitchFamily="34" charset="-128"/>
              </a:defRPr>
            </a:lvl3pPr>
            <a:lvl4pPr marL="1600200" indent="-228600" defTabSz="903288" eaLnBrk="0" hangingPunct="0">
              <a:defRPr sz="2000">
                <a:solidFill>
                  <a:schemeClr val="tx1"/>
                </a:solidFill>
                <a:latin typeface="Arial" pitchFamily="34" charset="0"/>
                <a:ea typeface="MS PGothic" pitchFamily="34" charset="-128"/>
              </a:defRPr>
            </a:lvl4pPr>
            <a:lvl5pPr marL="2057400" indent="-228600" defTabSz="903288" eaLnBrk="0" hangingPunct="0">
              <a:defRPr sz="2000">
                <a:solidFill>
                  <a:schemeClr val="tx1"/>
                </a:solidFill>
                <a:latin typeface="Arial" pitchFamily="34" charset="0"/>
                <a:ea typeface="MS PGothic" pitchFamily="34" charset="-128"/>
              </a:defRPr>
            </a:lvl5pPr>
            <a:lvl6pPr marL="2514600" indent="-228600" defTabSz="903288"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defTabSz="903288"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defTabSz="903288"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defTabSz="903288" eaLnBrk="0" fontAlgn="base" hangingPunct="0">
              <a:spcBef>
                <a:spcPct val="0"/>
              </a:spcBef>
              <a:spcAft>
                <a:spcPct val="0"/>
              </a:spcAft>
              <a:defRPr sz="2000">
                <a:solidFill>
                  <a:schemeClr val="tx1"/>
                </a:solidFill>
                <a:latin typeface="Arial" pitchFamily="34" charset="0"/>
                <a:ea typeface="MS PGothic" pitchFamily="34" charset="-128"/>
              </a:defRPr>
            </a:lvl9pPr>
          </a:lstStyle>
          <a:p>
            <a:fld id="{BFB86362-1898-4EE1-B663-E48190CA708B}" type="slidenum">
              <a:rPr lang="en-CA" smtClean="0">
                <a:solidFill>
                  <a:prstClr val="black"/>
                </a:solidFill>
              </a:rPr>
              <a:pPr/>
              <a:t>8</a:t>
            </a:fld>
            <a:endParaRPr lang="en-CA" dirty="0" smtClean="0">
              <a:solidFill>
                <a:prstClr val="black"/>
              </a:solidFill>
            </a:endParaRPr>
          </a:p>
        </p:txBody>
      </p:sp>
      <p:sp>
        <p:nvSpPr>
          <p:cNvPr id="175108" name="Rectangle 3"/>
          <p:cNvSpPr>
            <a:spLocks noGrp="1" noChangeArrowheads="1"/>
          </p:cNvSpPr>
          <p:nvPr>
            <p:ph type="body" idx="1"/>
          </p:nvPr>
        </p:nvSpPr>
        <p:spPr>
          <a:xfrm>
            <a:off x="685800" y="4343400"/>
            <a:ext cx="5551512" cy="4333056"/>
          </a:xfrm>
        </p:spPr>
        <p:txBody>
          <a:bodyPr/>
          <a:lstStyle/>
          <a:p>
            <a:r>
              <a:rPr lang="en-GB" b="1" dirty="0" smtClean="0"/>
              <a:t>Notas del Ponente</a:t>
            </a:r>
          </a:p>
          <a:p>
            <a:r>
              <a:rPr lang="es-MX" noProof="0" dirty="0" smtClean="0"/>
              <a:t>Se realizó un meta-análisis para comprobar los riesgos asociados con los nsNSAID y coxibs</a:t>
            </a:r>
            <a:r>
              <a:rPr lang="es-MX" baseline="0" noProof="0" dirty="0" smtClean="0"/>
              <a:t> sin ácido acetilsalicílico (ASA). La información de los pacientes fue recolectada y analizada de tres estudios de casos-controles retrospectivos utilizando protocolos similares de recolección de información realizados en hospitales en Catalonia, Inglaterra, Escocia y Suecia. Estos estudios incluyeron 2472 casos de sangrado gastrointestinal superior y 5877 controles.</a:t>
            </a:r>
          </a:p>
          <a:p>
            <a:r>
              <a:rPr lang="es-MX" baseline="0" noProof="0" dirty="0" smtClean="0"/>
              <a:t>En esta clase, el riesgo de sangrado gastrointestinal fue más alto durante la primera semana de uso, disminuyó a partir de ahí con el uso continuo y cayó a una proporción de riesgo de 3.2 una semana después de descontinuar el uso. Además, se observó la relación dosis-respuesta, con un aumento de ocho veces el riesgo dentro del rango de dosis de uso convencional de todos los fármacos, excepto ketoprofeno, para el cual los números fueron muy bajos para permitir el análisis de dosis.</a:t>
            </a:r>
          </a:p>
          <a:p>
            <a:r>
              <a:rPr lang="es-MX" spc="-10" baseline="0" noProof="0" dirty="0" smtClean="0"/>
              <a:t>Estos</a:t>
            </a:r>
            <a:r>
              <a:rPr lang="es-MX" spc="-10" noProof="0" dirty="0" smtClean="0"/>
              <a:t> datos </a:t>
            </a:r>
            <a:r>
              <a:rPr lang="es-MX" spc="-10" baseline="0" noProof="0" dirty="0" smtClean="0"/>
              <a:t>sugieren que los pacientes que reciben dosis altas de NSAID para uso a corto plazo, como para el dolor agudo, están en mayor riesgo de sangrado gastrointestinal.</a:t>
            </a:r>
            <a:r>
              <a:rPr lang="es-MX" baseline="0" noProof="0" dirty="0" smtClean="0"/>
              <a:t> </a:t>
            </a:r>
            <a:endParaRPr lang="es-MX" noProof="0" dirty="0" smtClean="0"/>
          </a:p>
          <a:p>
            <a:endParaRPr lang="en-GB" dirty="0" smtClean="0"/>
          </a:p>
          <a:p>
            <a:r>
              <a:rPr lang="en-GB" b="1" dirty="0" smtClean="0"/>
              <a:t>Referencia</a:t>
            </a:r>
          </a:p>
          <a:p>
            <a:r>
              <a:rPr lang="en-GB" dirty="0" smtClean="0"/>
              <a:t>Lewis SC </a:t>
            </a:r>
            <a:r>
              <a:rPr lang="en-GB" i="1" dirty="0" smtClean="0"/>
              <a:t>et al. </a:t>
            </a:r>
            <a:r>
              <a:rPr lang="en-US" dirty="0" smtClean="0"/>
              <a:t>Dose-response relationships between individual nonaspirin nonsteroidal anti-inflammatory drugs (NANSAID) and serious upper gastrointestinal bleeding: a meta-analysis based on individual patient data. </a:t>
            </a:r>
            <a:r>
              <a:rPr lang="en-GB" i="1" dirty="0" smtClean="0"/>
              <a:t>Br J Clin Pharmacol </a:t>
            </a:r>
            <a:r>
              <a:rPr lang="en-GB" dirty="0" smtClean="0"/>
              <a:t>2002; 54(3):320-6.</a:t>
            </a:r>
          </a:p>
          <a:p>
            <a:endParaRPr lang="en-GB" dirty="0" smtClean="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437811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11960"/>
            <a:ext cx="5486400" cy="4608512"/>
          </a:xfrm>
        </p:spPr>
        <p:txBody>
          <a:bodyPr/>
          <a:lstStyle/>
          <a:p>
            <a:r>
              <a:rPr lang="es-MX" sz="1000" b="1" noProof="0" dirty="0" smtClean="0"/>
              <a:t>Notas del Ponente</a:t>
            </a:r>
          </a:p>
          <a:p>
            <a:r>
              <a:rPr lang="es-MX" sz="1000" baseline="0" noProof="0" dirty="0" smtClean="0"/>
              <a:t>La literatura disponible indica que las prostaglandinas  tienen papeles fundamentales en múltiples pasos a lo largo de la sanación de una fractura y la cascada de remodelación. También es bien sabido que los fármacos antiinflamatorios no esteroideos (NSAID), a través de sus acciones en la red de trabajo de las prostaglandinas, pueden manejar efectivamente el dolor agudo y reducir la hinchazón regional con menos efectos colaterales en comparación con los opioides.</a:t>
            </a:r>
          </a:p>
          <a:p>
            <a:r>
              <a:rPr lang="es-MX" sz="1000" baseline="0" noProof="0" dirty="0" smtClean="0"/>
              <a:t>Sin embargo, muchos médicos empezaron a alejarse del uso de los NSAID para manejar el dolor postfractura. Mientras no todos están de acuerdo, la evidencia colectiva de los estudios </a:t>
            </a:r>
            <a:r>
              <a:rPr lang="es-MX" sz="1000" i="1" baseline="0" noProof="0" dirty="0" smtClean="0"/>
              <a:t>in vitro</a:t>
            </a:r>
            <a:r>
              <a:rPr lang="es-MX" sz="1000" i="0" baseline="0" noProof="0" dirty="0" smtClean="0"/>
              <a:t> y basados predominantemente en roedores demuestra una fuerte tendencia hacia que los NSAID en retrasan significativamente el proceso intrínseco de sanación de la fractura y suprimir la remodelación biomecánica reparadora y la unión. Aunque un estudio clínico mostró que la administración perioperatoria a corto plazo de celecoxib, rofecoxib o dosis bajas de ketorolaco no tuvieron un efecto deletéreo significativo </a:t>
            </a:r>
            <a:r>
              <a:rPr lang="es-MX" sz="1000" dirty="0" smtClean="0"/>
              <a:t>sobre</a:t>
            </a:r>
            <a:r>
              <a:rPr lang="es-MX" sz="1000" i="0" baseline="0" noProof="0" dirty="0" smtClean="0"/>
              <a:t> la no unión, no hay información de grandes estudios, prospectivos aleatorizados que exploren el efecto del uso de NSAID en la reparación de las fracturas.</a:t>
            </a:r>
          </a:p>
          <a:p>
            <a:r>
              <a:rPr lang="es-MX" sz="1000" i="0" baseline="0" noProof="0" dirty="0" smtClean="0"/>
              <a:t>En ausencia de evidencia clínica paralela sólida y convincente, permanece controversial hasta donde la información preclínica puede ser confiable o debe ser extrapolada a la condición humana considerando la diferencia en la carga psicológica, el cumplimiento con el tratamiento y la comorbilidad. En consecuencia, a pesar de las preocupaciones teóricas, la evidencia disponible sostiene que el uso a corto plazo de los NSAID es segura para el control del dolor postfractura. Sin embargo, aun no hay un consenso claro sobre el intervalo seguro “verdadero” y la duración durante el cual dicha terapia puede aplicarse con confianza. Además, no hay información clara sobre el uso a largo plazo de NSAID. </a:t>
            </a:r>
            <a:endParaRPr lang="es-MX" sz="1000" baseline="0" noProof="0" dirty="0" smtClean="0"/>
          </a:p>
          <a:p>
            <a:r>
              <a:rPr lang="es-MX" sz="1000" b="1" dirty="0" smtClean="0"/>
              <a:t>Referencias</a:t>
            </a:r>
          </a:p>
          <a:p>
            <a:pPr marL="0" marR="0" indent="0" algn="l" defTabSz="914400" rtl="0" eaLnBrk="1" fontAlgn="auto" latinLnBrk="0" hangingPunct="1">
              <a:buClrTx/>
              <a:buSzTx/>
              <a:buFontTx/>
              <a:buNone/>
              <a:tabLst/>
              <a:defRPr/>
            </a:pPr>
            <a:r>
              <a:rPr lang="en-US" sz="1000" b="0" dirty="0" smtClean="0"/>
              <a:t>Kurmis AP</a:t>
            </a:r>
            <a:r>
              <a:rPr lang="en-US" sz="1000" b="0" baseline="0" dirty="0" smtClean="0"/>
              <a:t> </a:t>
            </a:r>
            <a:r>
              <a:rPr lang="en-US" sz="1000" b="0" i="1" baseline="0" dirty="0" smtClean="0"/>
              <a:t>et al</a:t>
            </a:r>
            <a:r>
              <a:rPr lang="en-US" sz="1000" b="0" dirty="0" smtClean="0"/>
              <a:t>. The effect of nonsteroidal anti-inflammatory drug administration on acute phase fracture-healing: a review.</a:t>
            </a:r>
            <a:r>
              <a:rPr lang="en-US" sz="1000" b="0" baseline="0" dirty="0" smtClean="0"/>
              <a:t> </a:t>
            </a:r>
            <a:r>
              <a:rPr lang="en-US" sz="1000" b="0" i="1" dirty="0" smtClean="0"/>
              <a:t>J Bone Joint Surg Am</a:t>
            </a:r>
            <a:r>
              <a:rPr lang="en-US" sz="1000" b="0" dirty="0" smtClean="0"/>
              <a:t> 2012; 94(9):815-23. </a:t>
            </a:r>
          </a:p>
          <a:p>
            <a:pPr marL="0" marR="0" indent="0" algn="l" defTabSz="914400" rtl="0" eaLnBrk="1" fontAlgn="auto" latinLnBrk="0" hangingPunct="1">
              <a:buClrTx/>
              <a:buSzTx/>
              <a:buFontTx/>
              <a:buNone/>
              <a:tabLst/>
              <a:defRPr/>
            </a:pPr>
            <a:r>
              <a:rPr lang="en-US" sz="1000" dirty="0" smtClean="0"/>
              <a:t>Pountos I </a:t>
            </a:r>
            <a:r>
              <a:rPr lang="en-US" sz="1000" i="1" dirty="0" smtClean="0"/>
              <a:t>et al. </a:t>
            </a:r>
            <a:r>
              <a:rPr lang="en-US" sz="1000" b="0" dirty="0" smtClean="0"/>
              <a:t>Do nonsteroidal anti-inflammatory drugs affect bone healing? A critical analysis.</a:t>
            </a:r>
            <a:r>
              <a:rPr lang="en-US" sz="1000" b="0" baseline="0" dirty="0" smtClean="0"/>
              <a:t> </a:t>
            </a:r>
            <a:r>
              <a:rPr lang="en-US" sz="1000" i="1" dirty="0" smtClean="0"/>
              <a:t>ScientificWorldJournal </a:t>
            </a:r>
            <a:r>
              <a:rPr lang="en-US" sz="1000" dirty="0" smtClean="0"/>
              <a:t>2012; 2012:606404. </a:t>
            </a:r>
            <a:endParaRPr lang="en-US" sz="1000" b="0" dirty="0" smtClean="0"/>
          </a:p>
        </p:txBody>
      </p:sp>
      <p:sp>
        <p:nvSpPr>
          <p:cNvPr id="4" name="Slide Number Placeholder 3"/>
          <p:cNvSpPr>
            <a:spLocks noGrp="1"/>
          </p:cNvSpPr>
          <p:nvPr>
            <p:ph type="sldNum" sz="quarter" idx="10"/>
          </p:nvPr>
        </p:nvSpPr>
        <p:spPr/>
        <p:txBody>
          <a:bodyPr/>
          <a:lstStyle/>
          <a:p>
            <a:fld id="{C869435C-097B-40B4-A7F6-991F06607D84}" type="slidenum">
              <a:rPr lang="en-CA" smtClean="0"/>
              <a:pPr/>
              <a:t>9</a:t>
            </a:fld>
            <a:endParaRPr lang="en-CA" dirty="0"/>
          </a:p>
        </p:txBody>
      </p:sp>
    </p:spTree>
    <p:extLst>
      <p:ext uri="{BB962C8B-B14F-4D97-AF65-F5344CB8AC3E}">
        <p14:creationId xmlns:p14="http://schemas.microsoft.com/office/powerpoint/2010/main" val="3393641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02690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14570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800962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pPr>
                <a:defRPr/>
              </a:pPr>
              <a:t>7/6/2015 1:39 PM</a:t>
            </a:fld>
            <a:endParaRPr lang="zh-TW" altLang="en-GB">
              <a:ea typeface="新細明體" pitchFamily="18" charset="-12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pPr>
                <a:defRPr/>
              </a:pPr>
              <a:t>‹#›</a:t>
            </a:fld>
            <a:endParaRPr lang="en-GB" altLang="zh-TW" dirty="0"/>
          </a:p>
        </p:txBody>
      </p:sp>
    </p:spTree>
    <p:extLst>
      <p:ext uri="{BB962C8B-B14F-4D97-AF65-F5344CB8AC3E}">
        <p14:creationId xmlns:p14="http://schemas.microsoft.com/office/powerpoint/2010/main" val="47792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6B2A03D2-CAB0-476D-B43D-E6ACEB8CBF65}"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89B47E61-F476-40B7-8EBB-EBAD599B17D3}" type="slidenum">
              <a:rPr lang="en-CA" altLang="zh-CN"/>
              <a:pPr>
                <a:defRPr/>
              </a:pPr>
              <a:t>‹#›</a:t>
            </a:fld>
            <a:endParaRPr lang="en-CA" altLang="zh-CN" dirty="0"/>
          </a:p>
        </p:txBody>
      </p:sp>
    </p:spTree>
    <p:extLst>
      <p:ext uri="{BB962C8B-B14F-4D97-AF65-F5344CB8AC3E}">
        <p14:creationId xmlns:p14="http://schemas.microsoft.com/office/powerpoint/2010/main" val="3214025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6508575-3C8F-40C4-92FB-909037F8D950}"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08735E24-C8D5-4228-AFB3-86B641F98465}" type="slidenum">
              <a:rPr lang="en-CA" altLang="zh-CN"/>
              <a:pPr>
                <a:defRPr/>
              </a:pPr>
              <a:t>‹#›</a:t>
            </a:fld>
            <a:endParaRPr lang="en-CA" altLang="zh-CN" dirty="0"/>
          </a:p>
        </p:txBody>
      </p:sp>
    </p:spTree>
    <p:extLst>
      <p:ext uri="{BB962C8B-B14F-4D97-AF65-F5344CB8AC3E}">
        <p14:creationId xmlns:p14="http://schemas.microsoft.com/office/powerpoint/2010/main" val="1464813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2765782-C814-4D8B-BF6E-0B0B95693D8F}"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BD6A8509-EB58-43D3-9367-E6522F33DF9A}" type="slidenum">
              <a:rPr lang="en-CA" altLang="zh-CN"/>
              <a:pPr>
                <a:defRPr/>
              </a:pPr>
              <a:t>‹#›</a:t>
            </a:fld>
            <a:endParaRPr lang="en-CA" altLang="zh-CN" dirty="0"/>
          </a:p>
        </p:txBody>
      </p:sp>
    </p:spTree>
    <p:extLst>
      <p:ext uri="{BB962C8B-B14F-4D97-AF65-F5344CB8AC3E}">
        <p14:creationId xmlns:p14="http://schemas.microsoft.com/office/powerpoint/2010/main" val="3574580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0ADBB830-5A21-4955-9F23-F3316577AB05}" type="datetimeFigureOut">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5C824D00-6EC5-4A3F-B7E6-1AD46A3F6CA0}" type="slidenum">
              <a:rPr lang="en-CA" altLang="zh-CN"/>
              <a:pPr>
                <a:defRPr/>
              </a:pPr>
              <a:t>‹#›</a:t>
            </a:fld>
            <a:endParaRPr lang="en-CA" altLang="zh-CN" dirty="0"/>
          </a:p>
        </p:txBody>
      </p:sp>
    </p:spTree>
    <p:extLst>
      <p:ext uri="{BB962C8B-B14F-4D97-AF65-F5344CB8AC3E}">
        <p14:creationId xmlns:p14="http://schemas.microsoft.com/office/powerpoint/2010/main" val="3415535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B0FC3459-DF8A-4B8F-AA6C-95ACA6CF7C1D}" type="datetimeFigureOut">
              <a:rPr lang="en-CA" altLang="zh-CN"/>
              <a:pPr>
                <a:defRPr/>
              </a:pPr>
              <a:t>2015-07-06</a:t>
            </a:fld>
            <a:endParaRPr lang="en-CA" altLang="zh-CN" dirty="0"/>
          </a:p>
        </p:txBody>
      </p:sp>
      <p:sp>
        <p:nvSpPr>
          <p:cNvPr id="8" name="Footer Placeholder 4"/>
          <p:cNvSpPr>
            <a:spLocks noGrp="1"/>
          </p:cNvSpPr>
          <p:nvPr>
            <p:ph type="ftr" sz="quarter" idx="11"/>
          </p:nvPr>
        </p:nvSpPr>
        <p:spPr/>
        <p:txBody>
          <a:bodyPr/>
          <a:lstStyle>
            <a:lvl1pPr>
              <a:defRPr/>
            </a:lvl1pPr>
          </a:lstStyle>
          <a:p>
            <a:pPr>
              <a:defRPr/>
            </a:pPr>
            <a:endParaRPr lang="en-CA" altLang="zh-CN" dirty="0"/>
          </a:p>
        </p:txBody>
      </p:sp>
      <p:sp>
        <p:nvSpPr>
          <p:cNvPr id="9" name="Slide Number Placeholder 5"/>
          <p:cNvSpPr>
            <a:spLocks noGrp="1"/>
          </p:cNvSpPr>
          <p:nvPr>
            <p:ph type="sldNum" sz="quarter" idx="12"/>
          </p:nvPr>
        </p:nvSpPr>
        <p:spPr/>
        <p:txBody>
          <a:bodyPr/>
          <a:lstStyle>
            <a:lvl1pPr>
              <a:defRPr/>
            </a:lvl1pPr>
          </a:lstStyle>
          <a:p>
            <a:pPr>
              <a:defRPr/>
            </a:pPr>
            <a:fld id="{7EA9A61A-C48C-4E15-8CEE-EBA1AA32AE1C}" type="slidenum">
              <a:rPr lang="en-CA" altLang="zh-CN"/>
              <a:pPr>
                <a:defRPr/>
              </a:pPr>
              <a:t>‹#›</a:t>
            </a:fld>
            <a:endParaRPr lang="en-CA" altLang="zh-CN" dirty="0"/>
          </a:p>
        </p:txBody>
      </p:sp>
    </p:spTree>
    <p:extLst>
      <p:ext uri="{BB962C8B-B14F-4D97-AF65-F5344CB8AC3E}">
        <p14:creationId xmlns:p14="http://schemas.microsoft.com/office/powerpoint/2010/main" val="3531097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BB5DAC6A-F093-4661-94DD-5B4EFFE8E7D8}" type="datetimeFigureOut">
              <a:rPr lang="en-CA" altLang="zh-CN"/>
              <a:pPr>
                <a:defRPr/>
              </a:pPr>
              <a:t>2015-07-06</a:t>
            </a:fld>
            <a:endParaRPr lang="en-CA" altLang="zh-CN" dirty="0"/>
          </a:p>
        </p:txBody>
      </p:sp>
      <p:sp>
        <p:nvSpPr>
          <p:cNvPr id="4" name="Footer Placeholder 4"/>
          <p:cNvSpPr>
            <a:spLocks noGrp="1"/>
          </p:cNvSpPr>
          <p:nvPr>
            <p:ph type="ftr" sz="quarter" idx="11"/>
          </p:nvPr>
        </p:nvSpPr>
        <p:spPr/>
        <p:txBody>
          <a:bodyPr/>
          <a:lstStyle>
            <a:lvl1pPr>
              <a:defRPr/>
            </a:lvl1pPr>
          </a:lstStyle>
          <a:p>
            <a:pPr>
              <a:defRPr/>
            </a:pPr>
            <a:endParaRPr lang="en-CA" altLang="zh-CN" dirty="0"/>
          </a:p>
        </p:txBody>
      </p:sp>
      <p:sp>
        <p:nvSpPr>
          <p:cNvPr id="5" name="Slide Number Placeholder 5"/>
          <p:cNvSpPr>
            <a:spLocks noGrp="1"/>
          </p:cNvSpPr>
          <p:nvPr>
            <p:ph type="sldNum" sz="quarter" idx="12"/>
          </p:nvPr>
        </p:nvSpPr>
        <p:spPr/>
        <p:txBody>
          <a:bodyPr/>
          <a:lstStyle>
            <a:lvl1pPr>
              <a:defRPr/>
            </a:lvl1pPr>
          </a:lstStyle>
          <a:p>
            <a:pPr>
              <a:defRPr/>
            </a:pPr>
            <a:fld id="{2D19A171-A2AF-4087-BB0F-EE6503D4034F}" type="slidenum">
              <a:rPr lang="en-CA" altLang="zh-CN"/>
              <a:pPr>
                <a:defRPr/>
              </a:pPr>
              <a:t>‹#›</a:t>
            </a:fld>
            <a:endParaRPr lang="en-CA" altLang="zh-CN" dirty="0"/>
          </a:p>
        </p:txBody>
      </p:sp>
    </p:spTree>
    <p:extLst>
      <p:ext uri="{BB962C8B-B14F-4D97-AF65-F5344CB8AC3E}">
        <p14:creationId xmlns:p14="http://schemas.microsoft.com/office/powerpoint/2010/main" val="3926680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EB0AED-4652-431C-A57F-259DCC71E934}" type="datetimeFigureOut">
              <a:rPr lang="en-CA" altLang="zh-CN"/>
              <a:pPr>
                <a:defRPr/>
              </a:pPr>
              <a:t>2015-07-06</a:t>
            </a:fld>
            <a:endParaRPr lang="en-CA" altLang="zh-CN" dirty="0"/>
          </a:p>
        </p:txBody>
      </p:sp>
      <p:sp>
        <p:nvSpPr>
          <p:cNvPr id="3" name="Footer Placeholder 4"/>
          <p:cNvSpPr>
            <a:spLocks noGrp="1"/>
          </p:cNvSpPr>
          <p:nvPr>
            <p:ph type="ftr" sz="quarter" idx="11"/>
          </p:nvPr>
        </p:nvSpPr>
        <p:spPr/>
        <p:txBody>
          <a:bodyPr/>
          <a:lstStyle>
            <a:lvl1pPr>
              <a:defRPr/>
            </a:lvl1pPr>
          </a:lstStyle>
          <a:p>
            <a:pPr>
              <a:defRPr/>
            </a:pPr>
            <a:endParaRPr lang="en-CA" altLang="zh-CN" dirty="0"/>
          </a:p>
        </p:txBody>
      </p:sp>
      <p:sp>
        <p:nvSpPr>
          <p:cNvPr id="4" name="Slide Number Placeholder 5"/>
          <p:cNvSpPr>
            <a:spLocks noGrp="1"/>
          </p:cNvSpPr>
          <p:nvPr>
            <p:ph type="sldNum" sz="quarter" idx="12"/>
          </p:nvPr>
        </p:nvSpPr>
        <p:spPr/>
        <p:txBody>
          <a:bodyPr/>
          <a:lstStyle>
            <a:lvl1pPr>
              <a:defRPr/>
            </a:lvl1pPr>
          </a:lstStyle>
          <a:p>
            <a:pPr>
              <a:defRPr/>
            </a:pPr>
            <a:fld id="{E4C149D9-7143-42B2-80B5-1C76280578E5}" type="slidenum">
              <a:rPr lang="en-CA" altLang="zh-CN"/>
              <a:pPr>
                <a:defRPr/>
              </a:pPr>
              <a:t>‹#›</a:t>
            </a:fld>
            <a:endParaRPr lang="en-CA" altLang="zh-CN" dirty="0"/>
          </a:p>
        </p:txBody>
      </p:sp>
    </p:spTree>
    <p:extLst>
      <p:ext uri="{BB962C8B-B14F-4D97-AF65-F5344CB8AC3E}">
        <p14:creationId xmlns:p14="http://schemas.microsoft.com/office/powerpoint/2010/main" val="101886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4067975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6A296E-349D-4B1A-AA20-6107252E6E4F}" type="datetimeFigureOut">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E262AA13-8CA8-4110-B252-8892283791AC}" type="slidenum">
              <a:rPr lang="en-CA" altLang="zh-CN"/>
              <a:pPr>
                <a:defRPr/>
              </a:pPr>
              <a:t>‹#›</a:t>
            </a:fld>
            <a:endParaRPr lang="en-CA" altLang="zh-CN" dirty="0"/>
          </a:p>
        </p:txBody>
      </p:sp>
    </p:spTree>
    <p:extLst>
      <p:ext uri="{BB962C8B-B14F-4D97-AF65-F5344CB8AC3E}">
        <p14:creationId xmlns:p14="http://schemas.microsoft.com/office/powerpoint/2010/main" val="1888110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DEB72F-554F-498C-BE00-97FC082AC263}" type="datetimeFigureOut">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CD418E20-95D5-4A78-8238-438965BD1ECF}" type="slidenum">
              <a:rPr lang="en-CA" altLang="zh-CN"/>
              <a:pPr>
                <a:defRPr/>
              </a:pPr>
              <a:t>‹#›</a:t>
            </a:fld>
            <a:endParaRPr lang="en-CA" altLang="zh-CN" dirty="0"/>
          </a:p>
        </p:txBody>
      </p:sp>
    </p:spTree>
    <p:extLst>
      <p:ext uri="{BB962C8B-B14F-4D97-AF65-F5344CB8AC3E}">
        <p14:creationId xmlns:p14="http://schemas.microsoft.com/office/powerpoint/2010/main" val="4113166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3B95B630-290B-461B-838B-AF909453A3EE}"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8A7E243E-7B3E-4EDC-8BC4-4BF42A0F5A1F}" type="slidenum">
              <a:rPr lang="en-CA" altLang="zh-CN"/>
              <a:pPr>
                <a:defRPr/>
              </a:pPr>
              <a:t>‹#›</a:t>
            </a:fld>
            <a:endParaRPr lang="en-CA" altLang="zh-CN" dirty="0"/>
          </a:p>
        </p:txBody>
      </p:sp>
    </p:spTree>
    <p:extLst>
      <p:ext uri="{BB962C8B-B14F-4D97-AF65-F5344CB8AC3E}">
        <p14:creationId xmlns:p14="http://schemas.microsoft.com/office/powerpoint/2010/main" val="760908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B7CF043-634A-4068-ACA3-811C015DBBEA}"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61801758-7759-4AE3-B593-67435B86F38E}" type="slidenum">
              <a:rPr lang="en-CA" altLang="zh-CN"/>
              <a:pPr>
                <a:defRPr/>
              </a:pPr>
              <a:t>‹#›</a:t>
            </a:fld>
            <a:endParaRPr lang="en-CA" altLang="zh-CN" dirty="0"/>
          </a:p>
        </p:txBody>
      </p:sp>
    </p:spTree>
    <p:extLst>
      <p:ext uri="{BB962C8B-B14F-4D97-AF65-F5344CB8AC3E}">
        <p14:creationId xmlns:p14="http://schemas.microsoft.com/office/powerpoint/2010/main" val="3406283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54100" y="114300"/>
            <a:ext cx="7920038" cy="838200"/>
          </a:xfrm>
        </p:spPr>
        <p:txBody>
          <a:bodyPr/>
          <a:lstStyle/>
          <a:p>
            <a:r>
              <a:rPr lang="en-US" smtClean="0"/>
              <a:t>Click to edit Master title style</a:t>
            </a:r>
            <a:endParaRPr lang="es-MX"/>
          </a:p>
        </p:txBody>
      </p:sp>
      <p:sp>
        <p:nvSpPr>
          <p:cNvPr id="3" name="Chart Placeholder 2"/>
          <p:cNvSpPr>
            <a:spLocks noGrp="1"/>
          </p:cNvSpPr>
          <p:nvPr>
            <p:ph type="chart" idx="1"/>
          </p:nvPr>
        </p:nvSpPr>
        <p:spPr>
          <a:xfrm>
            <a:off x="900113" y="1279525"/>
            <a:ext cx="7586662" cy="4368800"/>
          </a:xfrm>
        </p:spPr>
        <p:txBody>
          <a:bodyPr rtlCol="0">
            <a:normAutofit/>
          </a:bodyPr>
          <a:lstStyle/>
          <a:p>
            <a:pPr lvl="0"/>
            <a:endParaRPr lang="es-MX" noProof="0" dirty="0" smtClean="0"/>
          </a:p>
        </p:txBody>
      </p:sp>
    </p:spTree>
    <p:extLst>
      <p:ext uri="{BB962C8B-B14F-4D97-AF65-F5344CB8AC3E}">
        <p14:creationId xmlns:p14="http://schemas.microsoft.com/office/powerpoint/2010/main" val="1652666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49288"/>
            <a:ext cx="8229600" cy="5259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0045326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607904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639889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031498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382105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301875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351542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930532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789145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259858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730306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3131636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7425336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F215CA3-F9BE-4F73-8F8E-6F268D4E8DF8}"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6760683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767BEA0-4C96-4466-883E-FA401DBD1A8B}"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5438542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48EFBD23-2189-4320-A119-93195A321891}"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161228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879478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95A29781-42F7-421E-BCD0-5F08ED373A7A}"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936668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0EDDC745-485D-41A8-96A6-526FE6F5B61F}"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17167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7B400C20-7994-4E43-B05E-B4495DCCE6EB}"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621423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627143BE-2A4D-4AA5-99F6-E9DE886952BD}"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0173464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EEC7323E-6E44-41D1-A539-264ABECC1B4C}"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2854996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C78DD29F-B621-4858-8C2A-42F753533444}"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564030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34FD3EB-8322-4B31-9573-F613AA986E8E}"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867561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99F2773-FC4D-4979-B996-B3084123FCEC}"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5053199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178EC61E-7876-4C0C-AEFC-A6015B999347}"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8848972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2872ECB-3B3B-472A-9FF1-608C18E8E439}"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39136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3171125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5FF55D90-0134-49AB-8658-FC2EE98390C3}"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9667327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DB3FB7DB-5993-4A14-8391-ADAF46319B13}"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2085394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A1690793-F15D-4396-B6E7-8F04FD474A89}"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80208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828CE955-105E-466A-AC27-1FDFF9D62FDF}"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365351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F9BF6109-C818-49C5-A617-ED43E18A7093}"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6214689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3D3AC6AE-AB6D-4CBB-81EE-FF03444F8D4F}"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8576662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E544B60E-E783-464A-A65E-EAF649E49B1A}"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8027737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7C49DE1-C824-4D7D-9727-2D2DACE82B6A}"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42818240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C30DC618-F8F2-4461-878D-15443151A875}"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461474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6424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1077427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72700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168640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910777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PPT_fond_23mai2013_3.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CA" altLang="zh-CN"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altLang="zh-C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宋体" pitchFamily="2" charset="-122"/>
              </a:defRPr>
            </a:lvl1pPr>
          </a:lstStyle>
          <a:p>
            <a:pPr fontAlgn="base">
              <a:spcBef>
                <a:spcPct val="0"/>
              </a:spcBef>
              <a:spcAft>
                <a:spcPct val="0"/>
              </a:spcAft>
              <a:defRPr/>
            </a:pPr>
            <a:fld id="{CE5D76C5-E0A7-409D-B117-DF0B8498AB22}" type="datetimeFigureOut">
              <a:rPr lang="en-CA" altLang="zh-CN"/>
              <a:pPr fontAlgn="base">
                <a:spcBef>
                  <a:spcPct val="0"/>
                </a:spcBef>
                <a:spcAft>
                  <a:spcPct val="0"/>
                </a:spcAft>
                <a:defRPr/>
              </a:pPr>
              <a:t>2015-07-06</a:t>
            </a:fld>
            <a:endParaRPr lang="en-CA" altLang="zh-C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宋体" pitchFamily="2" charset="-122"/>
              </a:defRPr>
            </a:lvl1pPr>
          </a:lstStyle>
          <a:p>
            <a:pPr fontAlgn="base">
              <a:spcBef>
                <a:spcPct val="0"/>
              </a:spcBef>
              <a:spcAft>
                <a:spcPct val="0"/>
              </a:spcAft>
              <a:defRPr/>
            </a:pPr>
            <a:endParaRPr lang="en-CA" altLang="zh-C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宋体" pitchFamily="2" charset="-122"/>
              </a:defRPr>
            </a:lvl1pPr>
          </a:lstStyle>
          <a:p>
            <a:pPr fontAlgn="base">
              <a:spcBef>
                <a:spcPct val="0"/>
              </a:spcBef>
              <a:spcAft>
                <a:spcPct val="0"/>
              </a:spcAft>
              <a:defRPr/>
            </a:pPr>
            <a:fld id="{15BFE0CA-18BA-478E-8FE1-2AFC3FB88871}" type="slidenum">
              <a:rPr lang="en-CA" altLang="zh-CN"/>
              <a:pPr fontAlgn="base">
                <a:spcBef>
                  <a:spcPct val="0"/>
                </a:spcBef>
                <a:spcAft>
                  <a:spcPct val="0"/>
                </a:spcAft>
                <a:defRPr/>
              </a:pPr>
              <a:t>‹#›</a:t>
            </a:fld>
            <a:endParaRPr lang="en-CA" altLang="zh-CN" dirty="0"/>
          </a:p>
        </p:txBody>
      </p:sp>
    </p:spTree>
    <p:extLst>
      <p:ext uri="{BB962C8B-B14F-4D97-AF65-F5344CB8AC3E}">
        <p14:creationId xmlns:p14="http://schemas.microsoft.com/office/powerpoint/2010/main" val="546390268"/>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 id="2147484213"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2922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smtClean="0"/>
              <a:t>Click to edit Master text styles</a:t>
            </a:r>
          </a:p>
          <a:p>
            <a:pPr lvl="1" eaLnBrk="0" fontAlgn="base" hangingPunct="0">
              <a:spcAft>
                <a:spcPct val="0"/>
              </a:spcAft>
            </a:pPr>
            <a:r>
              <a:rPr lang="en-US" smtClean="0"/>
              <a:t>Second level</a:t>
            </a:r>
          </a:p>
          <a:p>
            <a:pPr lvl="2" eaLnBrk="0" fontAlgn="base" hangingPunct="0">
              <a:spcAft>
                <a:spcPct val="0"/>
              </a:spcAft>
            </a:pPr>
            <a:r>
              <a:rPr lang="en-US" smtClean="0"/>
              <a:t>Third level</a:t>
            </a:r>
          </a:p>
          <a:p>
            <a:pPr lvl="3" eaLnBrk="0" fontAlgn="base" hangingPunct="0">
              <a:spcAft>
                <a:spcPct val="0"/>
              </a:spcAft>
            </a:pPr>
            <a:r>
              <a:rPr lang="en-US" smtClean="0"/>
              <a:t>Fourth level</a:t>
            </a:r>
          </a:p>
          <a:p>
            <a:pPr lvl="4" eaLnBrk="0" fontAlgn="base" hangingPunct="0">
              <a:spcAft>
                <a:spcPct val="0"/>
              </a:spcAft>
            </a:pPr>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t="16460" r="14211" b="38980"/>
          <a:stretch/>
        </p:blipFill>
        <p:spPr>
          <a:xfrm>
            <a:off x="1855107" y="7937"/>
            <a:ext cx="7288893" cy="1370919"/>
          </a:xfrm>
          <a:prstGeom prst="rect">
            <a:avLst/>
          </a:prstGeom>
        </p:spPr>
      </p:pic>
      <p:sp>
        <p:nvSpPr>
          <p:cNvPr id="2" name="Title Placeholder 1"/>
          <p:cNvSpPr>
            <a:spLocks noGrp="1"/>
          </p:cNvSpPr>
          <p:nvPr>
            <p:ph type="title"/>
          </p:nvPr>
        </p:nvSpPr>
        <p:spPr>
          <a:xfrm>
            <a:off x="457200" y="328426"/>
            <a:ext cx="8229600" cy="1143000"/>
          </a:xfrm>
          <a:prstGeom prst="rect">
            <a:avLst/>
          </a:prstGeom>
        </p:spPr>
        <p:txBody>
          <a:bodyPr vert="horz" lIns="91440" tIns="45720" rIns="91440" bIns="45720" rtlCol="0" anchor="ctr">
            <a:normAutofit/>
          </a:bodyPr>
          <a:lstStyle/>
          <a:p>
            <a:pPr lvl="0">
              <a:lnSpc>
                <a:spcPct val="85000"/>
              </a:lnSpc>
            </a:pPr>
            <a:r>
              <a:rPr lang="en-US" smtClean="0"/>
              <a:t>Click to edit Master title style</a:t>
            </a:r>
            <a:endParaRPr lang="en-CA"/>
          </a:p>
        </p:txBody>
      </p:sp>
    </p:spTree>
    <p:extLst>
      <p:ext uri="{BB962C8B-B14F-4D97-AF65-F5344CB8AC3E}">
        <p14:creationId xmlns:p14="http://schemas.microsoft.com/office/powerpoint/2010/main" val="3674040188"/>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lang="en-CA" sz="4000" b="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075" name="Text Placeholder 2"/>
          <p:cNvSpPr>
            <a:spLocks noGrp="1"/>
          </p:cNvSpPr>
          <p:nvPr>
            <p:ph type="body" idx="1"/>
          </p:nvPr>
        </p:nvSpPr>
        <p:spPr bwMode="auto">
          <a:xfrm>
            <a:off x="457200"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a:defRPr/>
            </a:pPr>
            <a:fld id="{88ECA968-5388-4E7B-8F6E-39842C9C82EE}" type="slidenum">
              <a:rPr lang="en-CA">
                <a:solidFill>
                  <a:prstClr val="white"/>
                </a:solidFill>
              </a:rPr>
              <a:pPr>
                <a:defRPr/>
              </a:pPr>
              <a:t>‹#›</a:t>
            </a:fld>
            <a:endParaRPr lang="en-CA" dirty="0">
              <a:solidFill>
                <a:prstClr val="white"/>
              </a:solidFill>
            </a:endParaRPr>
          </a:p>
        </p:txBody>
      </p:sp>
      <p:pic>
        <p:nvPicPr>
          <p:cNvPr id="3079" name="Picture 7"/>
          <p:cNvPicPr>
            <a:picLocks noChangeAspect="1"/>
          </p:cNvPicPr>
          <p:nvPr userDrawn="1"/>
        </p:nvPicPr>
        <p:blipFill>
          <a:blip r:embed="rId14" cstate="print"/>
          <a:srcRect t="16460" r="14211" b="38980"/>
          <a:stretch>
            <a:fillRect/>
          </a:stretch>
        </p:blipFill>
        <p:spPr bwMode="auto">
          <a:xfrm>
            <a:off x="1855788" y="7938"/>
            <a:ext cx="7288212" cy="1371600"/>
          </a:xfrm>
          <a:prstGeom prst="rect">
            <a:avLst/>
          </a:prstGeom>
          <a:noFill/>
          <a:ln w="9525">
            <a:noFill/>
            <a:miter lim="800000"/>
            <a:headEnd/>
            <a:tailEnd/>
          </a:ln>
        </p:spPr>
      </p:pic>
      <p:sp>
        <p:nvSpPr>
          <p:cNvPr id="3080" name="Title Placeholder 1"/>
          <p:cNvSpPr>
            <a:spLocks noGrp="1"/>
          </p:cNvSpPr>
          <p:nvPr>
            <p:ph type="title"/>
          </p:nvPr>
        </p:nvSpPr>
        <p:spPr bwMode="auto">
          <a:xfrm>
            <a:off x="457200" y="3286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Tree>
    <p:extLst>
      <p:ext uri="{BB962C8B-B14F-4D97-AF65-F5344CB8AC3E}">
        <p14:creationId xmlns:p14="http://schemas.microsoft.com/office/powerpoint/2010/main" val="1174013406"/>
      </p:ext>
    </p:extLst>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Lst>
  <p:txStyles>
    <p:titleStyle>
      <a:lvl1pPr algn="ctr" rtl="0" eaLnBrk="0" fontAlgn="base" hangingPunct="0">
        <a:spcBef>
          <a:spcPct val="0"/>
        </a:spcBef>
        <a:spcAft>
          <a:spcPct val="0"/>
        </a:spcAft>
        <a:defRPr lang="en-CA" sz="4000" kern="1200">
          <a:solidFill>
            <a:srgbClr val="002060"/>
          </a:solidFill>
          <a:latin typeface="+mj-lt"/>
          <a:ea typeface="+mj-ea"/>
          <a:cs typeface="+mj-cs"/>
        </a:defRPr>
      </a:lvl1pPr>
      <a:lvl2pPr algn="ctr" rtl="0" eaLnBrk="0" fontAlgn="base" hangingPunct="0">
        <a:spcBef>
          <a:spcPct val="0"/>
        </a:spcBef>
        <a:spcAft>
          <a:spcPct val="0"/>
        </a:spcAft>
        <a:defRPr sz="4000">
          <a:solidFill>
            <a:srgbClr val="002060"/>
          </a:solidFill>
          <a:latin typeface="Calibri" pitchFamily="34" charset="0"/>
        </a:defRPr>
      </a:lvl2pPr>
      <a:lvl3pPr algn="ctr" rtl="0" eaLnBrk="0" fontAlgn="base" hangingPunct="0">
        <a:spcBef>
          <a:spcPct val="0"/>
        </a:spcBef>
        <a:spcAft>
          <a:spcPct val="0"/>
        </a:spcAft>
        <a:defRPr sz="4000">
          <a:solidFill>
            <a:srgbClr val="002060"/>
          </a:solidFill>
          <a:latin typeface="Calibri" pitchFamily="34" charset="0"/>
        </a:defRPr>
      </a:lvl3pPr>
      <a:lvl4pPr algn="ctr" rtl="0" eaLnBrk="0" fontAlgn="base" hangingPunct="0">
        <a:spcBef>
          <a:spcPct val="0"/>
        </a:spcBef>
        <a:spcAft>
          <a:spcPct val="0"/>
        </a:spcAft>
        <a:defRPr sz="4000">
          <a:solidFill>
            <a:srgbClr val="002060"/>
          </a:solidFill>
          <a:latin typeface="Calibri" pitchFamily="34" charset="0"/>
        </a:defRPr>
      </a:lvl4pPr>
      <a:lvl5pPr algn="ctr" rtl="0" eaLnBrk="0" fontAlgn="base" hangingPunct="0">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n-US"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ext Placeholder 2"/>
          <p:cNvSpPr>
            <a:spLocks noGrp="1"/>
          </p:cNvSpPr>
          <p:nvPr>
            <p:ph type="body" idx="1"/>
          </p:nvPr>
        </p:nvSpPr>
        <p:spPr bwMode="auto">
          <a:xfrm>
            <a:off x="457200"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mn-lt"/>
                <a:cs typeface="+mn-cs"/>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87CDB430-3881-429D-BEEF-A32E7C995BEB}" type="slidenum">
              <a:rPr lang="en-CA">
                <a:solidFill>
                  <a:prstClr val="white"/>
                </a:solidFill>
              </a:rPr>
              <a:pPr>
                <a:defRPr/>
              </a:pPr>
              <a:t>‹#›</a:t>
            </a:fld>
            <a:endParaRPr lang="en-CA" dirty="0">
              <a:solidFill>
                <a:prstClr val="white"/>
              </a:solidFill>
            </a:endParaRPr>
          </a:p>
        </p:txBody>
      </p:sp>
      <p:pic>
        <p:nvPicPr>
          <p:cNvPr id="2055" name="Picture 7"/>
          <p:cNvPicPr>
            <a:picLocks noChangeAspect="1"/>
          </p:cNvPicPr>
          <p:nvPr userDrawn="1"/>
        </p:nvPicPr>
        <p:blipFill>
          <a:blip r:embed="rId14" cstate="print"/>
          <a:srcRect t="16460" r="14211" b="38980"/>
          <a:stretch>
            <a:fillRect/>
          </a:stretch>
        </p:blipFill>
        <p:spPr bwMode="auto">
          <a:xfrm>
            <a:off x="1855788" y="7938"/>
            <a:ext cx="7288212" cy="1371600"/>
          </a:xfrm>
          <a:prstGeom prst="rect">
            <a:avLst/>
          </a:prstGeom>
          <a:noFill/>
          <a:ln w="9525">
            <a:noFill/>
            <a:miter lim="800000"/>
            <a:headEnd/>
            <a:tailEnd/>
          </a:ln>
        </p:spPr>
      </p:pic>
      <p:sp>
        <p:nvSpPr>
          <p:cNvPr id="2056" name="Title Placeholder 1"/>
          <p:cNvSpPr>
            <a:spLocks noGrp="1"/>
          </p:cNvSpPr>
          <p:nvPr>
            <p:ph type="title"/>
          </p:nvPr>
        </p:nvSpPr>
        <p:spPr bwMode="auto">
          <a:xfrm>
            <a:off x="457200" y="3286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Tree>
    <p:extLst>
      <p:ext uri="{BB962C8B-B14F-4D97-AF65-F5344CB8AC3E}">
        <p14:creationId xmlns:p14="http://schemas.microsoft.com/office/powerpoint/2010/main" val="3308487205"/>
      </p:ext>
    </p:extLst>
  </p:cSld>
  <p:clrMap bg1="lt1" tx1="dk1" bg2="lt2" tx2="dk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 id="2147484623" r:id="rId5"/>
    <p:sldLayoutId id="2147484624" r:id="rId6"/>
    <p:sldLayoutId id="2147484625" r:id="rId7"/>
    <p:sldLayoutId id="2147484626" r:id="rId8"/>
    <p:sldLayoutId id="2147484627" r:id="rId9"/>
    <p:sldLayoutId id="2147484628" r:id="rId10"/>
    <p:sldLayoutId id="2147484629" r:id="rId11"/>
  </p:sldLayoutIdLst>
  <p:txStyles>
    <p:titleStyle>
      <a:lvl1pPr algn="ctr" rtl="0" fontAlgn="base">
        <a:spcBef>
          <a:spcPct val="0"/>
        </a:spcBef>
        <a:spcAft>
          <a:spcPct val="0"/>
        </a:spcAft>
        <a:defRPr lang="en-CA" sz="4000" kern="1200">
          <a:solidFill>
            <a:srgbClr val="002060"/>
          </a:solidFill>
          <a:latin typeface="+mj-lt"/>
          <a:ea typeface="+mj-ea"/>
          <a:cs typeface="+mj-cs"/>
        </a:defRPr>
      </a:lvl1pPr>
      <a:lvl2pPr algn="ctr" rtl="0" fontAlgn="base">
        <a:spcBef>
          <a:spcPct val="0"/>
        </a:spcBef>
        <a:spcAft>
          <a:spcPct val="0"/>
        </a:spcAft>
        <a:defRPr sz="4000">
          <a:solidFill>
            <a:srgbClr val="002060"/>
          </a:solidFill>
          <a:latin typeface="Calibri" pitchFamily="34" charset="0"/>
        </a:defRPr>
      </a:lvl2pPr>
      <a:lvl3pPr algn="ctr" rtl="0" fontAlgn="base">
        <a:spcBef>
          <a:spcPct val="0"/>
        </a:spcBef>
        <a:spcAft>
          <a:spcPct val="0"/>
        </a:spcAft>
        <a:defRPr sz="4000">
          <a:solidFill>
            <a:srgbClr val="002060"/>
          </a:solidFill>
          <a:latin typeface="Calibri" pitchFamily="34" charset="0"/>
        </a:defRPr>
      </a:lvl3pPr>
      <a:lvl4pPr algn="ctr" rtl="0" fontAlgn="base">
        <a:spcBef>
          <a:spcPct val="0"/>
        </a:spcBef>
        <a:spcAft>
          <a:spcPct val="0"/>
        </a:spcAft>
        <a:defRPr sz="4000">
          <a:solidFill>
            <a:srgbClr val="002060"/>
          </a:solidFill>
          <a:latin typeface="Calibri" pitchFamily="34" charset="0"/>
        </a:defRPr>
      </a:lvl4pPr>
      <a:lvl5pPr algn="ctr" rtl="0" fontAlgn="base">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lang="en-US" sz="3200" kern="1200">
          <a:solidFill>
            <a:srgbClr val="002060"/>
          </a:solidFill>
          <a:latin typeface="+mn-lt"/>
          <a:ea typeface="+mn-ea"/>
          <a:cs typeface="+mn-cs"/>
        </a:defRPr>
      </a:lvl1pPr>
      <a:lvl2pPr marL="742950" indent="-285750" algn="l" rtl="0" fontAlgn="base">
        <a:spcBef>
          <a:spcPct val="20000"/>
        </a:spcBef>
        <a:spcAft>
          <a:spcPct val="0"/>
        </a:spcAft>
        <a:buFont typeface="Arial" pitchFamily="34" charset="0"/>
        <a:buChar char="–"/>
        <a:defRPr lang="en-US" sz="2800" kern="1200">
          <a:solidFill>
            <a:srgbClr val="002060"/>
          </a:solidFill>
          <a:latin typeface="+mn-lt"/>
          <a:ea typeface="+mn-ea"/>
          <a:cs typeface="+mn-cs"/>
        </a:defRPr>
      </a:lvl2pPr>
      <a:lvl3pPr marL="1143000" indent="-228600" algn="l" rtl="0" fontAlgn="base">
        <a:spcBef>
          <a:spcPct val="20000"/>
        </a:spcBef>
        <a:spcAft>
          <a:spcPct val="0"/>
        </a:spcAft>
        <a:buFont typeface="Arial" pitchFamily="34" charset="0"/>
        <a:buChar char="•"/>
        <a:defRPr lang="en-US" sz="2400" kern="1200">
          <a:solidFill>
            <a:srgbClr val="002060"/>
          </a:solidFill>
          <a:latin typeface="+mn-lt"/>
          <a:ea typeface="+mn-ea"/>
          <a:cs typeface="+mn-cs"/>
        </a:defRPr>
      </a:lvl3pPr>
      <a:lvl4pPr marL="1600200" indent="-228600" algn="l" rtl="0" fontAlgn="base">
        <a:spcBef>
          <a:spcPct val="20000"/>
        </a:spcBef>
        <a:spcAft>
          <a:spcPct val="0"/>
        </a:spcAft>
        <a:buFont typeface="Arial" pitchFamily="34" charset="0"/>
        <a:buChar char="–"/>
        <a:defRPr lang="en-US" sz="2000" kern="1200">
          <a:solidFill>
            <a:srgbClr val="002060"/>
          </a:solidFill>
          <a:latin typeface="+mn-lt"/>
          <a:ea typeface="+mn-ea"/>
          <a:cs typeface="+mn-cs"/>
        </a:defRPr>
      </a:lvl4pPr>
      <a:lvl5pPr marL="2057400" indent="-228600" algn="l" rtl="0" fontAlgn="base">
        <a:spcBef>
          <a:spcPct val="20000"/>
        </a:spcBef>
        <a:spcAft>
          <a:spcPct val="0"/>
        </a:spcAft>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ma-cmeonline.com/pain_mgmt/tables/table_nsaids_interactions.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ma-cmeonline.com/pain_mgmt/tables/table_nsaids_interactions.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ma-cmeonline.com/pain_mgmt/tables/table_opioid_interactions.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ma-cmeonline.com/pain_mgmt/tables/table_opioid_interactions.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flipV="1">
            <a:off x="9540552" y="6597352"/>
            <a:ext cx="755325" cy="72008"/>
          </a:xfrm>
        </p:spPr>
        <p:txBody>
          <a:bodyPr>
            <a:normAutofit fontScale="25000" lnSpcReduction="20000"/>
          </a:bodyPr>
          <a:lstStyle/>
          <a:p>
            <a:endParaRPr lang="en-CA"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4288"/>
            <a:ext cx="9134475" cy="682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2339752" y="2132856"/>
            <a:ext cx="4752528" cy="2092881"/>
          </a:xfrm>
          <a:prstGeom prst="rect">
            <a:avLst/>
          </a:prstGeom>
          <a:noFill/>
        </p:spPr>
        <p:txBody>
          <a:bodyPr wrap="square" rtlCol="0">
            <a:spAutoFit/>
          </a:bodyPr>
          <a:lstStyle/>
          <a:p>
            <a:pPr marL="531813">
              <a:lnSpc>
                <a:spcPts val="5200"/>
              </a:lnSpc>
            </a:pPr>
            <a:r>
              <a:rPr lang="es-MX" sz="4400" b="1" dirty="0" smtClean="0">
                <a:solidFill>
                  <a:schemeClr val="bg1"/>
                </a:solidFill>
                <a:latin typeface="Arial" panose="020B0604020202020204" pitchFamily="34" charset="0"/>
                <a:cs typeface="Arial" panose="020B0604020202020204" pitchFamily="34" charset="0"/>
              </a:rPr>
              <a:t>CONOCIENDO EL DOLOR</a:t>
            </a:r>
          </a:p>
          <a:p>
            <a:pPr marL="982663">
              <a:lnSpc>
                <a:spcPts val="5200"/>
              </a:lnSpc>
            </a:pPr>
            <a:r>
              <a:rPr lang="es-MX" sz="4400" b="1" dirty="0" smtClean="0">
                <a:solidFill>
                  <a:schemeClr val="bg1"/>
                </a:solidFill>
                <a:latin typeface="Arial" panose="020B0604020202020204" pitchFamily="34" charset="0"/>
                <a:cs typeface="Arial" panose="020B0604020202020204" pitchFamily="34" charset="0"/>
              </a:rPr>
              <a:t>AGUDO</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5626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3200" dirty="0" smtClean="0"/>
              <a:t>¿El uso perioperatorio de los nsNSAID/ coxib aumenta el riesgo de sangrado?</a:t>
            </a:r>
            <a:endParaRPr lang="es-MX" sz="3200" dirty="0"/>
          </a:p>
        </p:txBody>
      </p:sp>
      <p:sp>
        <p:nvSpPr>
          <p:cNvPr id="3" name="Content Placeholder 2"/>
          <p:cNvSpPr>
            <a:spLocks noGrp="1"/>
          </p:cNvSpPr>
          <p:nvPr>
            <p:ph idx="1"/>
          </p:nvPr>
        </p:nvSpPr>
        <p:spPr>
          <a:xfrm>
            <a:off x="518864" y="1484784"/>
            <a:ext cx="8229600" cy="4525963"/>
          </a:xfrm>
        </p:spPr>
        <p:txBody>
          <a:bodyPr>
            <a:normAutofit/>
          </a:bodyPr>
          <a:lstStyle/>
          <a:p>
            <a:pPr marL="266700" indent="-266700"/>
            <a:r>
              <a:rPr lang="es-MX" sz="2800" dirty="0" smtClean="0"/>
              <a:t>Un meta-análisis de 36 estudios sugiere  que el uso postoperatorio de nsNSAID/ coxib no tuvo algún efecto sobre:</a:t>
            </a:r>
          </a:p>
          <a:p>
            <a:pPr marL="533400" lvl="1" indent="-266700"/>
            <a:r>
              <a:rPr lang="es-MX" sz="2400" dirty="0" smtClean="0"/>
              <a:t>Sangrado que puede ser manejado de manera conservadora</a:t>
            </a:r>
          </a:p>
          <a:p>
            <a:pPr marL="533400" lvl="1" indent="-266700"/>
            <a:r>
              <a:rPr lang="es-MX" sz="2400" dirty="0" smtClean="0"/>
              <a:t>Sangrado tratado con reoperación</a:t>
            </a:r>
          </a:p>
          <a:p>
            <a:pPr marL="533400" lvl="1" indent="-266700"/>
            <a:r>
              <a:rPr lang="es-MX" sz="2400" dirty="0" smtClean="0"/>
              <a:t>Readmisión</a:t>
            </a:r>
          </a:p>
          <a:p>
            <a:pPr marL="266700" indent="-266700"/>
            <a:r>
              <a:rPr lang="es-MX" sz="2800" dirty="0" smtClean="0"/>
              <a:t>De manera similar, no hubo una diferencia significativa en las tasas de sangrado en los estudios que administraron múltiples veces nsNSAID/ coxib (por ejemplo, antes y después de la cirugía)</a:t>
            </a:r>
          </a:p>
          <a:p>
            <a:pPr lvl="1"/>
            <a:endParaRPr lang="es-MX" sz="2400" dirty="0" smtClean="0"/>
          </a:p>
          <a:p>
            <a:endParaRPr lang="es-MX" sz="2800" dirty="0" smtClean="0"/>
          </a:p>
        </p:txBody>
      </p:sp>
      <p:sp>
        <p:nvSpPr>
          <p:cNvPr id="5" name="Rectangle 4"/>
          <p:cNvSpPr/>
          <p:nvPr/>
        </p:nvSpPr>
        <p:spPr>
          <a:xfrm>
            <a:off x="397051" y="6382489"/>
            <a:ext cx="6839245" cy="430887"/>
          </a:xfrm>
          <a:prstGeom prst="rect">
            <a:avLst/>
          </a:prstGeom>
        </p:spPr>
        <p:txBody>
          <a:bodyPr wrap="none">
            <a:spAutoFit/>
          </a:bodyPr>
          <a:lstStyle/>
          <a:p>
            <a:r>
              <a:rPr lang="es-MX" sz="1200" b="1" dirty="0" smtClean="0">
                <a:solidFill>
                  <a:srgbClr val="002060"/>
                </a:solidFill>
              </a:rPr>
              <a:t>Coxib = inhibidor específico de la COX-2; nsNSAID = fármaco antiinflamatorio no esteroideo no específico</a:t>
            </a:r>
          </a:p>
          <a:p>
            <a:r>
              <a:rPr lang="es-MX" sz="1000" dirty="0" smtClean="0">
                <a:solidFill>
                  <a:schemeClr val="tx2"/>
                </a:solidFill>
              </a:rPr>
              <a:t>Riggin L </a:t>
            </a:r>
            <a:r>
              <a:rPr lang="es-MX" sz="1000" i="1" dirty="0" smtClean="0">
                <a:solidFill>
                  <a:schemeClr val="tx2"/>
                </a:solidFill>
              </a:rPr>
              <a:t>et al. Clin Otolaryngol</a:t>
            </a:r>
            <a:r>
              <a:rPr lang="es-MX" sz="1000" dirty="0" smtClean="0">
                <a:solidFill>
                  <a:schemeClr val="tx2"/>
                </a:solidFill>
              </a:rPr>
              <a:t> 2013; 38(2):115-29.</a:t>
            </a:r>
            <a:endParaRPr lang="es-MX" sz="1000" dirty="0">
              <a:solidFill>
                <a:schemeClr val="tx2"/>
              </a:solidFill>
            </a:endParaRPr>
          </a:p>
        </p:txBody>
      </p:sp>
    </p:spTree>
    <p:extLst>
      <p:ext uri="{BB962C8B-B14F-4D97-AF65-F5344CB8AC3E}">
        <p14:creationId xmlns:p14="http://schemas.microsoft.com/office/powerpoint/2010/main" val="460672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3600" dirty="0" smtClean="0"/>
              <a:t>¿Se pueden utilizar benzodiacepinas para tratar el dolor agudo?</a:t>
            </a:r>
            <a:endParaRPr lang="es-MX" sz="3600" dirty="0"/>
          </a:p>
        </p:txBody>
      </p:sp>
      <p:sp>
        <p:nvSpPr>
          <p:cNvPr id="3" name="Content Placeholder 2"/>
          <p:cNvSpPr>
            <a:spLocks noGrp="1"/>
          </p:cNvSpPr>
          <p:nvPr>
            <p:ph idx="1"/>
          </p:nvPr>
        </p:nvSpPr>
        <p:spPr/>
        <p:txBody>
          <a:bodyPr>
            <a:normAutofit/>
          </a:bodyPr>
          <a:lstStyle/>
          <a:p>
            <a:r>
              <a:rPr lang="es-MX" sz="2800" dirty="0" smtClean="0"/>
              <a:t>No – las benzodiacepinas no son efectivas en el tratamiento del dolor agudo</a:t>
            </a:r>
          </a:p>
          <a:p>
            <a:r>
              <a:rPr lang="es-MX" sz="2800" dirty="0" smtClean="0"/>
              <a:t>Hay poca evidencia de eficacia en dolor agudo</a:t>
            </a:r>
          </a:p>
          <a:p>
            <a:r>
              <a:rPr lang="es-MX" sz="2800" dirty="0" smtClean="0"/>
              <a:t>Los efectos colaterales incluyen somnolencia, fatiga y </a:t>
            </a:r>
            <a:br>
              <a:rPr lang="es-MX" sz="2800" dirty="0" smtClean="0"/>
            </a:br>
            <a:r>
              <a:rPr lang="es-MX" sz="2800" dirty="0" smtClean="0"/>
              <a:t>aturdimiento</a:t>
            </a:r>
          </a:p>
          <a:p>
            <a:pPr lvl="1"/>
            <a:r>
              <a:rPr lang="es-MX" sz="2400" dirty="0" smtClean="0"/>
              <a:t>1 estudio de mayor calidad en el dolor agudo de espalda baja no encontró diferencia entre diacepam y placebo, mientras que un estudio de menor calidad encontró que diacepam era superior</a:t>
            </a:r>
          </a:p>
        </p:txBody>
      </p:sp>
      <p:sp>
        <p:nvSpPr>
          <p:cNvPr id="5" name="Rectangle 4"/>
          <p:cNvSpPr/>
          <p:nvPr/>
        </p:nvSpPr>
        <p:spPr>
          <a:xfrm>
            <a:off x="323528" y="6298363"/>
            <a:ext cx="2900153" cy="400110"/>
          </a:xfrm>
          <a:prstGeom prst="rect">
            <a:avLst/>
          </a:prstGeom>
        </p:spPr>
        <p:txBody>
          <a:bodyPr wrap="none">
            <a:spAutoFit/>
          </a:bodyPr>
          <a:lstStyle/>
          <a:p>
            <a:endParaRPr lang="es-MX" sz="1000" dirty="0" smtClean="0">
              <a:solidFill>
                <a:schemeClr val="tx2"/>
              </a:solidFill>
            </a:endParaRPr>
          </a:p>
          <a:p>
            <a:r>
              <a:rPr lang="es-MX" sz="1000" dirty="0" smtClean="0">
                <a:solidFill>
                  <a:schemeClr val="tx2"/>
                </a:solidFill>
              </a:rPr>
              <a:t>Chou R </a:t>
            </a:r>
            <a:r>
              <a:rPr lang="es-MX" sz="1000" i="1" dirty="0" smtClean="0">
                <a:solidFill>
                  <a:schemeClr val="tx2"/>
                </a:solidFill>
              </a:rPr>
              <a:t>et al. Ann Intern Med</a:t>
            </a:r>
            <a:r>
              <a:rPr lang="es-MX" sz="1000" dirty="0" smtClean="0">
                <a:solidFill>
                  <a:schemeClr val="tx2"/>
                </a:solidFill>
              </a:rPr>
              <a:t> 2007; 147(7):505-14.</a:t>
            </a:r>
            <a:endParaRPr lang="es-MX" sz="1000" dirty="0">
              <a:solidFill>
                <a:schemeClr val="tx2"/>
              </a:solidFill>
            </a:endParaRPr>
          </a:p>
        </p:txBody>
      </p:sp>
    </p:spTree>
    <p:extLst>
      <p:ext uri="{BB962C8B-B14F-4D97-AF65-F5344CB8AC3E}">
        <p14:creationId xmlns:p14="http://schemas.microsoft.com/office/powerpoint/2010/main" val="2405553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96" y="260648"/>
            <a:ext cx="8686800" cy="1143000"/>
          </a:xfrm>
        </p:spPr>
        <p:txBody>
          <a:bodyPr>
            <a:noAutofit/>
          </a:bodyPr>
          <a:lstStyle/>
          <a:p>
            <a:r>
              <a:rPr lang="es-MX" sz="2800" dirty="0" smtClean="0"/>
              <a:t>¿Cuáles son las interacciones fármaco-fármaco que los médicos deben considerar cuando tratan el dolor agudo</a:t>
            </a:r>
            <a:r>
              <a:rPr lang="es-MX" sz="2800"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8284647"/>
              </p:ext>
            </p:extLst>
          </p:nvPr>
        </p:nvGraphicFramePr>
        <p:xfrm>
          <a:off x="611560" y="1556792"/>
          <a:ext cx="8229600" cy="4409440"/>
        </p:xfrm>
        <a:graphic>
          <a:graphicData uri="http://schemas.openxmlformats.org/drawingml/2006/table">
            <a:tbl>
              <a:tblPr firstRow="1" bandRow="1">
                <a:tableStyleId>{5C22544A-7EE6-4342-B048-85BDC9FD1C3A}</a:tableStyleId>
              </a:tblPr>
              <a:tblGrid>
                <a:gridCol w="2026568"/>
                <a:gridCol w="3096344"/>
                <a:gridCol w="3106688"/>
              </a:tblGrid>
              <a:tr h="370840">
                <a:tc gridSpan="3">
                  <a:txBody>
                    <a:bodyPr/>
                    <a:lstStyle/>
                    <a:p>
                      <a:pPr algn="ctr">
                        <a:lnSpc>
                          <a:spcPts val="2000"/>
                        </a:lnSpc>
                      </a:pPr>
                      <a:r>
                        <a:rPr lang="es-MX" sz="1800" noProof="0" dirty="0" smtClean="0"/>
                        <a:t>Interacciones con nsNSAID/ coxib</a:t>
                      </a:r>
                      <a:endParaRPr lang="es-MX" sz="1800" noProof="0" dirty="0"/>
                    </a:p>
                  </a:txBody>
                  <a:tcPr/>
                </a:tc>
                <a:tc hMerge="1">
                  <a:txBody>
                    <a:bodyPr/>
                    <a:lstStyle/>
                    <a:p>
                      <a:endParaRPr lang="en-US" dirty="0"/>
                    </a:p>
                  </a:txBody>
                  <a:tcPr/>
                </a:tc>
                <a:tc hMerge="1">
                  <a:txBody>
                    <a:bodyPr/>
                    <a:lstStyle/>
                    <a:p>
                      <a:endParaRPr lang="en-US" dirty="0"/>
                    </a:p>
                  </a:txBody>
                  <a:tcPr/>
                </a:tc>
              </a:tr>
              <a:tr h="370840">
                <a:tc>
                  <a:txBody>
                    <a:bodyPr/>
                    <a:lstStyle/>
                    <a:p>
                      <a:pPr algn="ctr">
                        <a:lnSpc>
                          <a:spcPts val="2000"/>
                        </a:lnSpc>
                      </a:pPr>
                      <a:r>
                        <a:rPr lang="es-MX" sz="1800" b="1" noProof="0" dirty="0" smtClean="0">
                          <a:solidFill>
                            <a:schemeClr val="bg1"/>
                          </a:solidFill>
                        </a:rPr>
                        <a:t>Fármaco</a:t>
                      </a:r>
                      <a:endParaRPr lang="es-MX" sz="1800" b="1" noProof="0" dirty="0">
                        <a:solidFill>
                          <a:schemeClr val="bg1"/>
                        </a:solidFill>
                      </a:endParaRPr>
                    </a:p>
                  </a:txBody>
                  <a:tcPr>
                    <a:solidFill>
                      <a:schemeClr val="accent1"/>
                    </a:solidFill>
                  </a:tcPr>
                </a:tc>
                <a:tc>
                  <a:txBody>
                    <a:bodyPr/>
                    <a:lstStyle/>
                    <a:p>
                      <a:pPr algn="ctr">
                        <a:lnSpc>
                          <a:spcPts val="2000"/>
                        </a:lnSpc>
                      </a:pPr>
                      <a:r>
                        <a:rPr lang="es-MX" sz="1800" b="1" noProof="0" dirty="0" smtClean="0">
                          <a:solidFill>
                            <a:schemeClr val="bg1"/>
                          </a:solidFill>
                        </a:rPr>
                        <a:t>Efecto</a:t>
                      </a:r>
                      <a:endParaRPr lang="es-MX" sz="1800" b="1" noProof="0" dirty="0">
                        <a:solidFill>
                          <a:schemeClr val="bg1"/>
                        </a:solidFill>
                      </a:endParaRPr>
                    </a:p>
                  </a:txBody>
                  <a:tcPr>
                    <a:solidFill>
                      <a:schemeClr val="accent1"/>
                    </a:solidFill>
                  </a:tcPr>
                </a:tc>
                <a:tc>
                  <a:txBody>
                    <a:bodyPr/>
                    <a:lstStyle/>
                    <a:p>
                      <a:pPr algn="ctr">
                        <a:lnSpc>
                          <a:spcPts val="2000"/>
                        </a:lnSpc>
                      </a:pPr>
                      <a:r>
                        <a:rPr lang="es-MX" sz="1800" b="1" noProof="0" dirty="0" smtClean="0">
                          <a:solidFill>
                            <a:schemeClr val="bg1"/>
                          </a:solidFill>
                        </a:rPr>
                        <a:t>Manejo </a:t>
                      </a:r>
                      <a:endParaRPr lang="es-MX" sz="1800" b="1" noProof="0" dirty="0">
                        <a:solidFill>
                          <a:schemeClr val="bg1"/>
                        </a:solidFill>
                      </a:endParaRPr>
                    </a:p>
                  </a:txBody>
                  <a:tcPr>
                    <a:solidFill>
                      <a:schemeClr val="accent1"/>
                    </a:solidFill>
                  </a:tcPr>
                </a:tc>
              </a:tr>
              <a:tr h="370840">
                <a:tc>
                  <a:txBody>
                    <a:bodyPr/>
                    <a:lstStyle/>
                    <a:p>
                      <a:pPr>
                        <a:lnSpc>
                          <a:spcPts val="2000"/>
                        </a:lnSpc>
                      </a:pPr>
                      <a:r>
                        <a:rPr lang="es-MX" sz="1800" noProof="0" dirty="0" smtClean="0"/>
                        <a:t>Antibióticos aminoglucósidos</a:t>
                      </a:r>
                      <a:endParaRPr lang="es-MX" sz="1800" noProof="0" dirty="0"/>
                    </a:p>
                  </a:txBody>
                  <a:tcPr/>
                </a:tc>
                <a:tc>
                  <a:txBody>
                    <a:bodyPr/>
                    <a:lstStyle/>
                    <a:p>
                      <a:pPr>
                        <a:lnSpc>
                          <a:spcPts val="2000"/>
                        </a:lnSpc>
                      </a:pPr>
                      <a:r>
                        <a:rPr lang="es-MX" sz="1800" noProof="0" dirty="0" smtClean="0"/>
                        <a:t>Inhibición</a:t>
                      </a:r>
                      <a:r>
                        <a:rPr lang="es-MX" sz="1800" baseline="0" noProof="0" dirty="0" smtClean="0"/>
                        <a:t> del aclaramiento renal</a:t>
                      </a:r>
                      <a:endParaRPr lang="es-MX" sz="1800" noProof="0" dirty="0"/>
                    </a:p>
                  </a:txBody>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s-MX" sz="1800" noProof="0" dirty="0" smtClean="0"/>
                        <a:t>Monitorear</a:t>
                      </a:r>
                      <a:r>
                        <a:rPr lang="es-MX" sz="1800" baseline="0" noProof="0" dirty="0" smtClean="0"/>
                        <a:t> la concentración de antibiótico y ajustar la dosis conforme sea necesario</a:t>
                      </a:r>
                      <a:endParaRPr lang="es-MX" sz="1800" noProof="0" dirty="0"/>
                    </a:p>
                  </a:txBody>
                  <a:tcPr/>
                </a:tc>
              </a:tr>
              <a:tr h="370840">
                <a:tc>
                  <a:txBody>
                    <a:bodyPr/>
                    <a:lstStyle/>
                    <a:p>
                      <a:pPr>
                        <a:lnSpc>
                          <a:spcPts val="2000"/>
                        </a:lnSpc>
                      </a:pPr>
                      <a:r>
                        <a:rPr lang="es-MX" sz="1800" noProof="0" dirty="0" smtClean="0"/>
                        <a:t>Anticoagulantes</a:t>
                      </a:r>
                      <a:endParaRPr lang="es-MX" sz="1800" noProof="0" dirty="0"/>
                    </a:p>
                  </a:txBody>
                  <a:tcPr/>
                </a:tc>
                <a:tc>
                  <a:txBody>
                    <a:bodyPr/>
                    <a:lstStyle/>
                    <a:p>
                      <a:pPr>
                        <a:lnSpc>
                          <a:spcPts val="2000"/>
                        </a:lnSpc>
                      </a:pPr>
                      <a:r>
                        <a:rPr lang="es-MX" sz="1800" noProof="0" dirty="0" smtClean="0"/>
                        <a:t>Mayor riesgo de sangrado</a:t>
                      </a:r>
                      <a:endParaRPr lang="es-MX" sz="1800" noProof="0" dirty="0"/>
                    </a:p>
                  </a:txBody>
                  <a:tcPr/>
                </a:tc>
                <a:tc>
                  <a:txBody>
                    <a:bodyPr/>
                    <a:lstStyle/>
                    <a:p>
                      <a:pPr>
                        <a:lnSpc>
                          <a:spcPts val="2000"/>
                        </a:lnSpc>
                      </a:pPr>
                      <a:r>
                        <a:rPr lang="es-MX" sz="1800" noProof="0" dirty="0" smtClean="0"/>
                        <a:t>Monitorear el tiempo de protrombina y evitar el uso de ASA</a:t>
                      </a:r>
                      <a:endParaRPr lang="es-MX" sz="1800" noProof="0" dirty="0"/>
                    </a:p>
                  </a:txBody>
                  <a:tcPr/>
                </a:tc>
              </a:tr>
              <a:tr h="370840">
                <a:tc>
                  <a:txBody>
                    <a:bodyPr/>
                    <a:lstStyle/>
                    <a:p>
                      <a:pPr>
                        <a:lnSpc>
                          <a:spcPts val="2000"/>
                        </a:lnSpc>
                      </a:pPr>
                      <a:r>
                        <a:rPr lang="es-MX" sz="1800" noProof="0" dirty="0" smtClean="0"/>
                        <a:t>Agentes antihipertensivos</a:t>
                      </a:r>
                      <a:r>
                        <a:rPr lang="es-MX" sz="1800" baseline="0" noProof="0" dirty="0" smtClean="0"/>
                        <a:t> (con algunos NSAID)</a:t>
                      </a:r>
                      <a:endParaRPr lang="es-MX" sz="1800" noProof="0" dirty="0"/>
                    </a:p>
                  </a:txBody>
                  <a:tcPr/>
                </a:tc>
                <a:tc>
                  <a:txBody>
                    <a:bodyPr/>
                    <a:lstStyle/>
                    <a:p>
                      <a:pPr>
                        <a:lnSpc>
                          <a:spcPts val="2000"/>
                        </a:lnSpc>
                      </a:pPr>
                      <a:r>
                        <a:rPr lang="es-MX" sz="1800" noProof="0" dirty="0" smtClean="0"/>
                        <a:t>Menor efecto antihipertensivo.</a:t>
                      </a:r>
                      <a:r>
                        <a:rPr lang="es-MX" sz="1800" baseline="0" noProof="0" dirty="0" smtClean="0"/>
                        <a:t> Hiperkalemia potencial con diuréticos  y ACE-Is</a:t>
                      </a:r>
                      <a:endParaRPr lang="es-MX" sz="1800" noProof="0" dirty="0"/>
                    </a:p>
                  </a:txBody>
                  <a:tcPr/>
                </a:tc>
                <a:tc>
                  <a:txBody>
                    <a:bodyPr/>
                    <a:lstStyle/>
                    <a:p>
                      <a:pPr>
                        <a:lnSpc>
                          <a:spcPts val="2000"/>
                        </a:lnSpc>
                      </a:pPr>
                      <a:r>
                        <a:rPr lang="es-MX" sz="1800" noProof="0" dirty="0" smtClean="0"/>
                        <a:t>Monitorear presión arterial</a:t>
                      </a:r>
                      <a:r>
                        <a:rPr lang="es-MX" sz="1800" baseline="0" noProof="0" dirty="0" smtClean="0"/>
                        <a:t>, función cardiaca y concentración de potasio</a:t>
                      </a:r>
                      <a:endParaRPr lang="es-MX" sz="1800" noProof="0" dirty="0"/>
                    </a:p>
                  </a:txBody>
                  <a:tcPr/>
                </a:tc>
              </a:tr>
              <a:tr h="370840">
                <a:tc>
                  <a:txBody>
                    <a:bodyPr/>
                    <a:lstStyle/>
                    <a:p>
                      <a:pPr>
                        <a:lnSpc>
                          <a:spcPts val="2000"/>
                        </a:lnSpc>
                      </a:pPr>
                      <a:r>
                        <a:rPr lang="es-MX" sz="1800" noProof="0" dirty="0" smtClean="0"/>
                        <a:t>Digoxina</a:t>
                      </a:r>
                      <a:endParaRPr lang="es-MX" sz="1800" noProof="0" dirty="0"/>
                    </a:p>
                  </a:txBody>
                  <a:tcPr/>
                </a:tc>
                <a:tc>
                  <a:txBody>
                    <a:bodyPr/>
                    <a:lstStyle/>
                    <a:p>
                      <a:pPr>
                        <a:lnSpc>
                          <a:spcPts val="2000"/>
                        </a:lnSpc>
                      </a:pPr>
                      <a:r>
                        <a:rPr lang="es-MX" sz="1800" noProof="0" dirty="0" smtClean="0"/>
                        <a:t>Inhibición</a:t>
                      </a:r>
                      <a:r>
                        <a:rPr lang="es-MX" sz="1800" baseline="0" noProof="0" dirty="0" smtClean="0"/>
                        <a:t> del aclaramiento renal</a:t>
                      </a:r>
                      <a:endParaRPr lang="es-MX" sz="1800" noProof="0" dirty="0"/>
                    </a:p>
                  </a:txBody>
                  <a:tcPr/>
                </a:tc>
                <a:tc>
                  <a:txBody>
                    <a:bodyPr/>
                    <a:lstStyle/>
                    <a:p>
                      <a:pPr>
                        <a:lnSpc>
                          <a:spcPts val="2000"/>
                        </a:lnSpc>
                      </a:pPr>
                      <a:r>
                        <a:rPr lang="es-MX" sz="1800" noProof="0" dirty="0" smtClean="0"/>
                        <a:t>Monitorear la concentración de digoxina y ajustar la dosis conforme sea necesario</a:t>
                      </a:r>
                      <a:endParaRPr lang="es-MX" sz="1800" noProof="0" dirty="0"/>
                    </a:p>
                  </a:txBody>
                  <a:tcPr/>
                </a:tc>
              </a:tr>
            </a:tbl>
          </a:graphicData>
        </a:graphic>
      </p:graphicFrame>
      <p:sp>
        <p:nvSpPr>
          <p:cNvPr id="5" name="Rectangle 4"/>
          <p:cNvSpPr/>
          <p:nvPr/>
        </p:nvSpPr>
        <p:spPr>
          <a:xfrm>
            <a:off x="108520" y="6043935"/>
            <a:ext cx="9144000" cy="769441"/>
          </a:xfrm>
          <a:prstGeom prst="rect">
            <a:avLst/>
          </a:prstGeom>
        </p:spPr>
        <p:txBody>
          <a:bodyPr wrap="square">
            <a:spAutoFit/>
          </a:bodyPr>
          <a:lstStyle/>
          <a:p>
            <a:r>
              <a:rPr lang="es-MX" sz="1200" b="1" spc="-20" dirty="0" smtClean="0">
                <a:solidFill>
                  <a:srgbClr val="002060"/>
                </a:solidFill>
              </a:rPr>
              <a:t>ACE-I = inhibidor de la enzima convertidora de la angiotensina; ASA = ácido acetilsalicílico; coxib = inhibidor específico de la COX-2; NSAID = fármaco antiinflamatorio no esteroideo; nsNSAID = NSAID no específico</a:t>
            </a:r>
            <a:endParaRPr lang="es-MX" sz="1200" i="1" dirty="0" smtClean="0">
              <a:solidFill>
                <a:prstClr val="black"/>
              </a:solidFill>
            </a:endParaRPr>
          </a:p>
          <a:p>
            <a:r>
              <a:rPr lang="es-MX" sz="1000" dirty="0" smtClean="0">
                <a:solidFill>
                  <a:prstClr val="black"/>
                </a:solidFill>
              </a:rPr>
              <a:t>American Medical Association. </a:t>
            </a:r>
            <a:r>
              <a:rPr lang="es-MX" sz="1000" i="1" dirty="0" smtClean="0">
                <a:solidFill>
                  <a:prstClr val="black"/>
                </a:solidFill>
              </a:rPr>
              <a:t>Tabla: Potential Drug Interactions with NSAID Analgesics. </a:t>
            </a:r>
            <a:r>
              <a:rPr lang="es-MX" sz="1000" dirty="0" smtClean="0">
                <a:solidFill>
                  <a:prstClr val="black"/>
                </a:solidFill>
              </a:rPr>
              <a:t>Disponible en: </a:t>
            </a:r>
            <a:r>
              <a:rPr lang="es-MX" sz="1000" u="sng" dirty="0" smtClean="0">
                <a:solidFill>
                  <a:prstClr val="black"/>
                </a:solidFill>
                <a:hlinkClick r:id="rId3"/>
              </a:rPr>
              <a:t>http://www.ama-cmeonline.com/pain_mgmt/tables/table_NSAID_interactions.htm</a:t>
            </a:r>
            <a:r>
              <a:rPr lang="es-MX" sz="1000" dirty="0" smtClean="0">
                <a:solidFill>
                  <a:prstClr val="black"/>
                </a:solidFill>
              </a:rPr>
              <a:t>. Accesado: 5 de septiembre de 2013.</a:t>
            </a:r>
            <a:endParaRPr lang="es-MX" sz="1000" dirty="0">
              <a:solidFill>
                <a:prstClr val="black"/>
              </a:solidFill>
            </a:endParaRPr>
          </a:p>
        </p:txBody>
      </p:sp>
    </p:spTree>
    <p:extLst>
      <p:ext uri="{BB962C8B-B14F-4D97-AF65-F5344CB8AC3E}">
        <p14:creationId xmlns:p14="http://schemas.microsoft.com/office/powerpoint/2010/main" val="2649287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Autofit/>
          </a:bodyPr>
          <a:lstStyle/>
          <a:p>
            <a:r>
              <a:rPr lang="es-MX" sz="3600" dirty="0" smtClean="0"/>
              <a:t>Interacciones fármaco-fármaco con  nsNSAID/</a:t>
            </a:r>
            <a:r>
              <a:rPr lang="es-MX" sz="3600" dirty="0"/>
              <a:t> </a:t>
            </a:r>
            <a:r>
              <a:rPr lang="es-MX" sz="3600" dirty="0" smtClean="0"/>
              <a:t>coxib (continuación)</a:t>
            </a:r>
            <a:endParaRPr lang="es-MX"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4950515"/>
              </p:ext>
            </p:extLst>
          </p:nvPr>
        </p:nvGraphicFramePr>
        <p:xfrm>
          <a:off x="457200" y="1600200"/>
          <a:ext cx="8229600" cy="3810000"/>
        </p:xfrm>
        <a:graphic>
          <a:graphicData uri="http://schemas.openxmlformats.org/drawingml/2006/table">
            <a:tbl>
              <a:tblPr firstRow="1" bandRow="1">
                <a:tableStyleId>{5C22544A-7EE6-4342-B048-85BDC9FD1C3A}</a:tableStyleId>
              </a:tblPr>
              <a:tblGrid>
                <a:gridCol w="1954560"/>
                <a:gridCol w="2808312"/>
                <a:gridCol w="3466728"/>
              </a:tblGrid>
              <a:tr h="370840">
                <a:tc>
                  <a:txBody>
                    <a:bodyPr/>
                    <a:lstStyle/>
                    <a:p>
                      <a:pPr algn="ctr"/>
                      <a:r>
                        <a:rPr lang="es-MX" sz="2000" b="1" noProof="0" dirty="0" smtClean="0">
                          <a:solidFill>
                            <a:schemeClr val="bg1"/>
                          </a:solidFill>
                        </a:rPr>
                        <a:t>Fármaco</a:t>
                      </a:r>
                      <a:endParaRPr lang="es-MX" sz="2000" b="1" noProof="0" dirty="0">
                        <a:solidFill>
                          <a:schemeClr val="bg1"/>
                        </a:solidFill>
                      </a:endParaRPr>
                    </a:p>
                  </a:txBody>
                  <a:tcPr>
                    <a:solidFill>
                      <a:schemeClr val="accent1"/>
                    </a:solidFill>
                  </a:tcPr>
                </a:tc>
                <a:tc>
                  <a:txBody>
                    <a:bodyPr/>
                    <a:lstStyle/>
                    <a:p>
                      <a:pPr algn="ctr"/>
                      <a:r>
                        <a:rPr lang="es-MX" sz="2000" b="1" noProof="0" dirty="0" smtClean="0">
                          <a:solidFill>
                            <a:schemeClr val="bg1"/>
                          </a:solidFill>
                        </a:rPr>
                        <a:t>Efecto</a:t>
                      </a:r>
                      <a:endParaRPr lang="es-MX" sz="2000" b="1" noProof="0" dirty="0">
                        <a:solidFill>
                          <a:schemeClr val="bg1"/>
                        </a:solidFill>
                      </a:endParaRPr>
                    </a:p>
                  </a:txBody>
                  <a:tcPr>
                    <a:solidFill>
                      <a:schemeClr val="accent1"/>
                    </a:solidFill>
                  </a:tcPr>
                </a:tc>
                <a:tc>
                  <a:txBody>
                    <a:bodyPr/>
                    <a:lstStyle/>
                    <a:p>
                      <a:pPr algn="ctr"/>
                      <a:r>
                        <a:rPr lang="es-MX" sz="2000" b="1" noProof="0" dirty="0" smtClean="0">
                          <a:solidFill>
                            <a:schemeClr val="bg1"/>
                          </a:solidFill>
                        </a:rPr>
                        <a:t>Manejo </a:t>
                      </a:r>
                      <a:endParaRPr lang="es-MX" sz="2000" b="1" noProof="0" dirty="0">
                        <a:solidFill>
                          <a:schemeClr val="bg1"/>
                        </a:solidFill>
                      </a:endParaRPr>
                    </a:p>
                  </a:txBody>
                  <a:tcPr>
                    <a:solidFill>
                      <a:schemeClr val="accent1"/>
                    </a:solidFill>
                  </a:tcPr>
                </a:tc>
              </a:tr>
              <a:tr h="370840">
                <a:tc>
                  <a:txBody>
                    <a:bodyPr/>
                    <a:lstStyle/>
                    <a:p>
                      <a:r>
                        <a:rPr lang="es-MX" sz="2000" noProof="0" dirty="0" smtClean="0"/>
                        <a:t>Litio</a:t>
                      </a:r>
                      <a:endParaRPr lang="es-MX" sz="2000" noProof="0" dirty="0"/>
                    </a:p>
                  </a:txBody>
                  <a:tcPr/>
                </a:tc>
                <a:tc>
                  <a:txBody>
                    <a:bodyPr/>
                    <a:lstStyle/>
                    <a:p>
                      <a:r>
                        <a:rPr lang="es-MX" sz="2000" noProof="0" dirty="0" smtClean="0"/>
                        <a:t>Aumento de la concentración de litio</a:t>
                      </a:r>
                      <a:endParaRPr lang="es-MX" sz="2000" noProof="0" dirty="0"/>
                    </a:p>
                  </a:txBody>
                  <a:tcPr/>
                </a:tc>
                <a:tc>
                  <a:txBody>
                    <a:bodyPr/>
                    <a:lstStyle/>
                    <a:p>
                      <a:r>
                        <a:rPr lang="es-MX" sz="2000" noProof="0" dirty="0" smtClean="0"/>
                        <a:t>Monitorear</a:t>
                      </a:r>
                      <a:r>
                        <a:rPr lang="es-MX" sz="2000" baseline="0" noProof="0" dirty="0" smtClean="0"/>
                        <a:t> las concentraciones de litio</a:t>
                      </a:r>
                      <a:endParaRPr lang="es-MX" sz="2000" noProof="0" dirty="0"/>
                    </a:p>
                  </a:txBody>
                  <a:tcPr/>
                </a:tc>
              </a:tr>
              <a:tr h="370840">
                <a:tc>
                  <a:txBody>
                    <a:bodyPr/>
                    <a:lstStyle/>
                    <a:p>
                      <a:r>
                        <a:rPr lang="es-MX" sz="2000" noProof="0" dirty="0" smtClean="0"/>
                        <a:t>Metotrexato</a:t>
                      </a:r>
                      <a:endParaRPr lang="es-MX" sz="2000" noProof="0" dirty="0"/>
                    </a:p>
                  </a:txBody>
                  <a:tcPr/>
                </a:tc>
                <a:tc>
                  <a:txBody>
                    <a:bodyPr/>
                    <a:lstStyle/>
                    <a:p>
                      <a:r>
                        <a:rPr lang="es-MX" sz="2000" noProof="0" dirty="0" smtClean="0"/>
                        <a:t>Aumento</a:t>
                      </a:r>
                      <a:r>
                        <a:rPr lang="es-MX" sz="2000" baseline="0" noProof="0" dirty="0" smtClean="0"/>
                        <a:t> de la concentración de </a:t>
                      </a:r>
                      <a:r>
                        <a:rPr lang="es-MX" sz="2000" noProof="0" dirty="0" smtClean="0"/>
                        <a:t>metotrexato</a:t>
                      </a:r>
                      <a:endParaRPr lang="es-MX"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noProof="0" dirty="0" smtClean="0"/>
                        <a:t>Monitorear la concentración de metotrexato</a:t>
                      </a:r>
                      <a:r>
                        <a:rPr lang="es-MX" sz="2000" baseline="0" noProof="0" dirty="0" smtClean="0"/>
                        <a:t>. Evitar los </a:t>
                      </a:r>
                      <a:r>
                        <a:rPr lang="es-MX" sz="2000" noProof="0" dirty="0" smtClean="0"/>
                        <a:t>NSAID  con dosis altas</a:t>
                      </a:r>
                      <a:r>
                        <a:rPr lang="es-MX" sz="2000" baseline="0" noProof="0" dirty="0" smtClean="0"/>
                        <a:t> de </a:t>
                      </a:r>
                      <a:r>
                        <a:rPr lang="es-MX" sz="2000" noProof="0" dirty="0" smtClean="0"/>
                        <a:t>metotrexato</a:t>
                      </a:r>
                      <a:endParaRPr lang="es-MX" sz="2000" noProof="0" dirty="0"/>
                    </a:p>
                  </a:txBody>
                  <a:tcPr/>
                </a:tc>
              </a:tr>
              <a:tr h="370840">
                <a:tc>
                  <a:txBody>
                    <a:bodyPr/>
                    <a:lstStyle/>
                    <a:p>
                      <a:r>
                        <a:rPr lang="es-MX" sz="2000" noProof="0" dirty="0" smtClean="0"/>
                        <a:t>Fenitoína</a:t>
                      </a:r>
                      <a:br>
                        <a:rPr lang="es-MX" sz="2000" noProof="0" dirty="0" smtClean="0"/>
                      </a:br>
                      <a:r>
                        <a:rPr lang="es-MX" sz="2000" noProof="0" dirty="0" smtClean="0"/>
                        <a:t>(con ibuprofeno)</a:t>
                      </a:r>
                      <a:endParaRPr lang="es-MX" sz="2000" noProof="0" dirty="0"/>
                    </a:p>
                  </a:txBody>
                  <a:tcPr/>
                </a:tc>
                <a:tc>
                  <a:txBody>
                    <a:bodyPr/>
                    <a:lstStyle/>
                    <a:p>
                      <a:r>
                        <a:rPr lang="es-MX" sz="2000" noProof="0" dirty="0" smtClean="0"/>
                        <a:t>Aumento de los niveles de fenitoína</a:t>
                      </a:r>
                      <a:endParaRPr lang="es-MX"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noProof="0" dirty="0" smtClean="0"/>
                        <a:t>Monitorear la concentración de fenitoína y ajustar la dosis cuando sea necesario</a:t>
                      </a:r>
                      <a:endParaRPr lang="es-MX" sz="2000" noProof="0" dirty="0"/>
                    </a:p>
                  </a:txBody>
                  <a:tcPr/>
                </a:tc>
              </a:tr>
              <a:tr h="370840">
                <a:tc>
                  <a:txBody>
                    <a:bodyPr/>
                    <a:lstStyle/>
                    <a:p>
                      <a:r>
                        <a:rPr lang="es-MX" sz="2000" noProof="0" dirty="0" smtClean="0"/>
                        <a:t>Probenacid </a:t>
                      </a:r>
                      <a:br>
                        <a:rPr lang="es-MX" sz="2000" noProof="0" dirty="0" smtClean="0"/>
                      </a:br>
                      <a:r>
                        <a:rPr lang="es-MX" sz="2000" noProof="0" dirty="0" smtClean="0"/>
                        <a:t>(con </a:t>
                      </a:r>
                      <a:r>
                        <a:rPr lang="es-MX" sz="2000" baseline="0" noProof="0" dirty="0" smtClean="0"/>
                        <a:t>naproxeno)</a:t>
                      </a:r>
                      <a:endParaRPr lang="es-MX" sz="2000" noProof="0" dirty="0"/>
                    </a:p>
                  </a:txBody>
                  <a:tcPr/>
                </a:tc>
                <a:tc>
                  <a:txBody>
                    <a:bodyPr/>
                    <a:lstStyle/>
                    <a:p>
                      <a:r>
                        <a:rPr lang="es-MX" sz="2000" noProof="0" dirty="0" smtClean="0"/>
                        <a:t>Menor aclaramiento de naproxeno</a:t>
                      </a:r>
                      <a:endParaRPr lang="es-MX" sz="2000" noProof="0" dirty="0"/>
                    </a:p>
                  </a:txBody>
                  <a:tcPr/>
                </a:tc>
                <a:tc>
                  <a:txBody>
                    <a:bodyPr/>
                    <a:lstStyle/>
                    <a:p>
                      <a:r>
                        <a:rPr lang="es-MX" sz="2000" noProof="0" dirty="0" smtClean="0"/>
                        <a:t>Monitorear los efectos adversos</a:t>
                      </a:r>
                      <a:endParaRPr lang="es-MX" sz="2000" noProof="0" dirty="0"/>
                    </a:p>
                  </a:txBody>
                  <a:tcPr/>
                </a:tc>
              </a:tr>
            </a:tbl>
          </a:graphicData>
        </a:graphic>
      </p:graphicFrame>
      <p:sp>
        <p:nvSpPr>
          <p:cNvPr id="6" name="Rectangle 5"/>
          <p:cNvSpPr/>
          <p:nvPr/>
        </p:nvSpPr>
        <p:spPr>
          <a:xfrm>
            <a:off x="323528" y="6228601"/>
            <a:ext cx="8317640" cy="584775"/>
          </a:xfrm>
          <a:prstGeom prst="rect">
            <a:avLst/>
          </a:prstGeom>
        </p:spPr>
        <p:txBody>
          <a:bodyPr wrap="square">
            <a:spAutoFit/>
          </a:bodyPr>
          <a:lstStyle/>
          <a:p>
            <a:r>
              <a:rPr lang="es-MX" sz="1200" b="1" spc="-20" dirty="0" smtClean="0">
                <a:solidFill>
                  <a:srgbClr val="002060"/>
                </a:solidFill>
              </a:rPr>
              <a:t>Coxib = inhibidor específico de la COX-2; NSAID = fármaco antiinflamatorio no esteroideo; nsNSAID = NSAID no específico</a:t>
            </a:r>
            <a:endParaRPr lang="es-MX" sz="1200" i="1" dirty="0" smtClean="0">
              <a:solidFill>
                <a:prstClr val="black"/>
              </a:solidFill>
            </a:endParaRPr>
          </a:p>
          <a:p>
            <a:r>
              <a:rPr lang="en-US" sz="1000" dirty="0" smtClean="0">
                <a:solidFill>
                  <a:prstClr val="black"/>
                </a:solidFill>
              </a:rPr>
              <a:t>American </a:t>
            </a:r>
            <a:r>
              <a:rPr lang="en-US" sz="1000" dirty="0">
                <a:solidFill>
                  <a:prstClr val="black"/>
                </a:solidFill>
              </a:rPr>
              <a:t>Medical Association. </a:t>
            </a:r>
            <a:r>
              <a:rPr lang="en-US" sz="1000" i="1" dirty="0">
                <a:solidFill>
                  <a:prstClr val="black"/>
                </a:solidFill>
              </a:rPr>
              <a:t>Table: Potential Drug Interactions with NSAID Analgesics. </a:t>
            </a:r>
            <a:r>
              <a:rPr lang="en-US" sz="1000" i="1" dirty="0" smtClean="0">
                <a:solidFill>
                  <a:prstClr val="black"/>
                </a:solidFill>
              </a:rPr>
              <a:t/>
            </a:r>
            <a:br>
              <a:rPr lang="en-US" sz="1000" i="1" dirty="0" smtClean="0">
                <a:solidFill>
                  <a:prstClr val="black"/>
                </a:solidFill>
              </a:rPr>
            </a:br>
            <a:r>
              <a:rPr lang="en-US" sz="1000" dirty="0" smtClean="0">
                <a:solidFill>
                  <a:prstClr val="black"/>
                </a:solidFill>
              </a:rPr>
              <a:t>Disponible en: </a:t>
            </a:r>
            <a:r>
              <a:rPr lang="en-US" sz="1000" u="sng" dirty="0">
                <a:solidFill>
                  <a:prstClr val="black"/>
                </a:solidFill>
                <a:hlinkClick r:id="rId3"/>
              </a:rPr>
              <a:t>http://</a:t>
            </a:r>
            <a:r>
              <a:rPr lang="en-US" sz="1000" u="sng" dirty="0" smtClean="0">
                <a:solidFill>
                  <a:prstClr val="black"/>
                </a:solidFill>
                <a:hlinkClick r:id="rId3"/>
              </a:rPr>
              <a:t>www.ama-cmeonline.com/pain_mgmt/tables/table_NSAID_interactions.htm</a:t>
            </a:r>
            <a:r>
              <a:rPr lang="en-US" sz="1000" dirty="0">
                <a:solidFill>
                  <a:prstClr val="black"/>
                </a:solidFill>
              </a:rPr>
              <a:t>. </a:t>
            </a:r>
            <a:r>
              <a:rPr lang="en-US" sz="1000" dirty="0" smtClean="0">
                <a:solidFill>
                  <a:prstClr val="black"/>
                </a:solidFill>
              </a:rPr>
              <a:t>Accesado: 5 de septiembre de 2013.</a:t>
            </a:r>
            <a:endParaRPr lang="en-US" sz="1000" dirty="0">
              <a:solidFill>
                <a:prstClr val="black"/>
              </a:solidFill>
            </a:endParaRPr>
          </a:p>
        </p:txBody>
      </p:sp>
    </p:spTree>
    <p:extLst>
      <p:ext uri="{BB962C8B-B14F-4D97-AF65-F5344CB8AC3E}">
        <p14:creationId xmlns:p14="http://schemas.microsoft.com/office/powerpoint/2010/main" val="2159736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435280" cy="1143000"/>
          </a:xfrm>
        </p:spPr>
        <p:txBody>
          <a:bodyPr>
            <a:noAutofit/>
          </a:bodyPr>
          <a:lstStyle/>
          <a:p>
            <a:r>
              <a:rPr lang="es-MX" sz="3600" dirty="0" smtClean="0"/>
              <a:t>Interacciones fármaco-fármaco con opioides</a:t>
            </a:r>
            <a:endParaRPr lang="es-MX"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3681740"/>
              </p:ext>
            </p:extLst>
          </p:nvPr>
        </p:nvGraphicFramePr>
        <p:xfrm>
          <a:off x="251519" y="1124744"/>
          <a:ext cx="8750349" cy="4536440"/>
        </p:xfrm>
        <a:graphic>
          <a:graphicData uri="http://schemas.openxmlformats.org/drawingml/2006/table">
            <a:tbl>
              <a:tblPr firstRow="1" bandRow="1">
                <a:tableStyleId>{5C22544A-7EE6-4342-B048-85BDC9FD1C3A}</a:tableStyleId>
              </a:tblPr>
              <a:tblGrid>
                <a:gridCol w="1776222"/>
                <a:gridCol w="1392131"/>
                <a:gridCol w="5581996"/>
              </a:tblGrid>
              <a:tr h="370840">
                <a:tc>
                  <a:txBody>
                    <a:bodyPr/>
                    <a:lstStyle/>
                    <a:p>
                      <a:pPr algn="ctr">
                        <a:lnSpc>
                          <a:spcPts val="1800"/>
                        </a:lnSpc>
                      </a:pPr>
                      <a:r>
                        <a:rPr lang="es-MX" sz="1600" b="1" noProof="0" dirty="0" smtClean="0">
                          <a:solidFill>
                            <a:schemeClr val="bg1"/>
                          </a:solidFill>
                        </a:rPr>
                        <a:t>Fármaco</a:t>
                      </a:r>
                      <a:endParaRPr lang="es-MX" sz="1600" b="1" noProof="0" dirty="0">
                        <a:solidFill>
                          <a:schemeClr val="bg1"/>
                        </a:solidFill>
                      </a:endParaRPr>
                    </a:p>
                  </a:txBody>
                  <a:tcPr>
                    <a:solidFill>
                      <a:schemeClr val="accent1"/>
                    </a:solidFill>
                  </a:tcPr>
                </a:tc>
                <a:tc>
                  <a:txBody>
                    <a:bodyPr/>
                    <a:lstStyle/>
                    <a:p>
                      <a:pPr algn="ctr">
                        <a:lnSpc>
                          <a:spcPts val="1800"/>
                        </a:lnSpc>
                      </a:pPr>
                      <a:r>
                        <a:rPr lang="es-MX" sz="1600" b="1" noProof="0" dirty="0" smtClean="0">
                          <a:solidFill>
                            <a:schemeClr val="bg1"/>
                          </a:solidFill>
                        </a:rPr>
                        <a:t>Opioide(s)</a:t>
                      </a:r>
                      <a:endParaRPr lang="es-MX" sz="1600" b="1" noProof="0" dirty="0">
                        <a:solidFill>
                          <a:schemeClr val="bg1"/>
                        </a:solidFill>
                      </a:endParaRPr>
                    </a:p>
                  </a:txBody>
                  <a:tcPr>
                    <a:solidFill>
                      <a:schemeClr val="accent1"/>
                    </a:solidFill>
                  </a:tcPr>
                </a:tc>
                <a:tc>
                  <a:txBody>
                    <a:bodyPr/>
                    <a:lstStyle/>
                    <a:p>
                      <a:pPr algn="ctr">
                        <a:lnSpc>
                          <a:spcPts val="1800"/>
                        </a:lnSpc>
                      </a:pPr>
                      <a:r>
                        <a:rPr lang="es-MX" sz="1600" b="1" noProof="0" dirty="0" smtClean="0">
                          <a:solidFill>
                            <a:schemeClr val="bg1"/>
                          </a:solidFill>
                        </a:rPr>
                        <a:t>Efecto </a:t>
                      </a:r>
                      <a:endParaRPr lang="es-MX" sz="1600" b="1" noProof="0" dirty="0">
                        <a:solidFill>
                          <a:schemeClr val="bg1"/>
                        </a:solidFill>
                      </a:endParaRPr>
                    </a:p>
                  </a:txBody>
                  <a:tcPr>
                    <a:solidFill>
                      <a:schemeClr val="accent1"/>
                    </a:solidFill>
                  </a:tcPr>
                </a:tc>
              </a:tr>
              <a:tr h="370840">
                <a:tc>
                  <a:txBody>
                    <a:bodyPr/>
                    <a:lstStyle/>
                    <a:p>
                      <a:pPr>
                        <a:lnSpc>
                          <a:spcPts val="1800"/>
                        </a:lnSpc>
                      </a:pPr>
                      <a:r>
                        <a:rPr lang="es-MX" sz="1600" noProof="0" dirty="0" smtClean="0"/>
                        <a:t>Antibióticos</a:t>
                      </a:r>
                    </a:p>
                    <a:p>
                      <a:pPr>
                        <a:lnSpc>
                          <a:spcPts val="1800"/>
                        </a:lnSpc>
                      </a:pPr>
                      <a:r>
                        <a:rPr lang="es-MX" sz="1600" noProof="0" dirty="0" smtClean="0"/>
                        <a:t>   Claritromicina</a:t>
                      </a:r>
                    </a:p>
                    <a:p>
                      <a:pPr>
                        <a:lnSpc>
                          <a:spcPts val="1800"/>
                        </a:lnSpc>
                      </a:pPr>
                      <a:r>
                        <a:rPr lang="es-MX" sz="1600" noProof="0" dirty="0" smtClean="0"/>
                        <a:t>   Eritromicina</a:t>
                      </a:r>
                    </a:p>
                    <a:p>
                      <a:pPr>
                        <a:lnSpc>
                          <a:spcPts val="1800"/>
                        </a:lnSpc>
                      </a:pPr>
                      <a:r>
                        <a:rPr lang="es-MX" sz="1600" noProof="0" dirty="0" smtClean="0"/>
                        <a:t>   Rifampicina</a:t>
                      </a:r>
                      <a:r>
                        <a:rPr lang="es-MX" sz="1600" baseline="0" noProof="0" dirty="0" smtClean="0"/>
                        <a:t>   </a:t>
                      </a:r>
                      <a:endParaRPr lang="es-MX" sz="1600" noProof="0" dirty="0"/>
                    </a:p>
                  </a:txBody>
                  <a:tcPr/>
                </a:tc>
                <a:tc>
                  <a:txBody>
                    <a:bodyPr/>
                    <a:lstStyle/>
                    <a:p>
                      <a:pPr>
                        <a:lnSpc>
                          <a:spcPts val="1800"/>
                        </a:lnSpc>
                      </a:pPr>
                      <a:endParaRPr lang="es-MX" sz="1600" noProof="0" dirty="0" smtClean="0"/>
                    </a:p>
                    <a:p>
                      <a:pPr>
                        <a:lnSpc>
                          <a:spcPts val="1800"/>
                        </a:lnSpc>
                      </a:pPr>
                      <a:r>
                        <a:rPr lang="es-MX" sz="1600" noProof="0" dirty="0" smtClean="0"/>
                        <a:t>Fentanilo</a:t>
                      </a:r>
                    </a:p>
                    <a:p>
                      <a:pPr>
                        <a:lnSpc>
                          <a:spcPts val="1800"/>
                        </a:lnSpc>
                      </a:pPr>
                      <a:r>
                        <a:rPr lang="es-MX" sz="1600" noProof="0" dirty="0" smtClean="0"/>
                        <a:t>Metadona</a:t>
                      </a:r>
                    </a:p>
                    <a:p>
                      <a:pPr>
                        <a:lnSpc>
                          <a:spcPts val="1800"/>
                        </a:lnSpc>
                      </a:pPr>
                      <a:r>
                        <a:rPr lang="es-MX" sz="1600" noProof="0" dirty="0" smtClean="0"/>
                        <a:t>Morfina</a:t>
                      </a:r>
                      <a:endParaRPr lang="es-MX" sz="1600" noProof="0" dirty="0"/>
                    </a:p>
                  </a:txBody>
                  <a:tcPr/>
                </a:tc>
                <a:tc>
                  <a:txBody>
                    <a:bodyPr/>
                    <a:lstStyle/>
                    <a:p>
                      <a:pPr>
                        <a:lnSpc>
                          <a:spcPts val="1800"/>
                        </a:lnSpc>
                      </a:pPr>
                      <a:endParaRPr lang="es-MX" sz="1600" noProof="0" dirty="0" smtClean="0"/>
                    </a:p>
                    <a:p>
                      <a:pPr marL="0" marR="0" indent="0" algn="l" defTabSz="914400" rtl="0" eaLnBrk="1" fontAlgn="auto" latinLnBrk="0" hangingPunct="1">
                        <a:lnSpc>
                          <a:spcPts val="1800"/>
                        </a:lnSpc>
                        <a:spcBef>
                          <a:spcPts val="0"/>
                        </a:spcBef>
                        <a:spcAft>
                          <a:spcPts val="0"/>
                        </a:spcAft>
                        <a:buClrTx/>
                        <a:buSzTx/>
                        <a:buFontTx/>
                        <a:buNone/>
                        <a:tabLst/>
                        <a:defRPr/>
                      </a:pPr>
                      <a:r>
                        <a:rPr lang="es-MX" sz="1600" noProof="0" dirty="0" smtClean="0"/>
                        <a:t>Disminución</a:t>
                      </a:r>
                      <a:r>
                        <a:rPr lang="es-MX" sz="1600" baseline="0" noProof="0" dirty="0" smtClean="0"/>
                        <a:t> del aclaramiento de fentanilo, depresión respiratoria</a:t>
                      </a:r>
                      <a:endParaRPr lang="es-MX" sz="1600" noProof="0" dirty="0" smtClean="0"/>
                    </a:p>
                    <a:p>
                      <a:pPr marL="0" marR="0" indent="0" algn="l" defTabSz="914400" rtl="0" eaLnBrk="1" fontAlgn="auto" latinLnBrk="0" hangingPunct="1">
                        <a:lnSpc>
                          <a:spcPts val="1800"/>
                        </a:lnSpc>
                        <a:spcBef>
                          <a:spcPts val="0"/>
                        </a:spcBef>
                        <a:spcAft>
                          <a:spcPts val="0"/>
                        </a:spcAft>
                        <a:buClrTx/>
                        <a:buSzTx/>
                        <a:buFontTx/>
                        <a:buNone/>
                        <a:tabLst/>
                        <a:defRPr/>
                      </a:pPr>
                      <a:r>
                        <a:rPr lang="es-MX" sz="1600" baseline="0" noProof="0" dirty="0" smtClean="0"/>
                        <a:t>Mayor metabolismo del opioide (puede inducir abstinencia)</a:t>
                      </a:r>
                      <a:endParaRPr lang="es-MX" sz="1600" noProof="0" dirty="0" smtClean="0"/>
                    </a:p>
                    <a:p>
                      <a:pPr>
                        <a:lnSpc>
                          <a:spcPts val="1800"/>
                        </a:lnSpc>
                      </a:pPr>
                      <a:r>
                        <a:rPr lang="es-MX" sz="1600" noProof="0" dirty="0" smtClean="0"/>
                        <a:t>Efecto analgésico reducido</a:t>
                      </a:r>
                      <a:r>
                        <a:rPr lang="es-MX" sz="1600" baseline="0" noProof="0" dirty="0" smtClean="0"/>
                        <a:t>,  mayor dosis si es necesario </a:t>
                      </a:r>
                      <a:endParaRPr lang="es-MX" sz="1600" noProof="0" dirty="0"/>
                    </a:p>
                  </a:txBody>
                  <a:tcPr/>
                </a:tc>
              </a:tr>
              <a:tr h="370840">
                <a:tc>
                  <a:txBody>
                    <a:bodyPr/>
                    <a:lstStyle/>
                    <a:p>
                      <a:pPr>
                        <a:lnSpc>
                          <a:spcPts val="1800"/>
                        </a:lnSpc>
                      </a:pPr>
                      <a:r>
                        <a:rPr lang="es-MX" sz="1600" noProof="0" dirty="0" smtClean="0"/>
                        <a:t>Antifúngicos</a:t>
                      </a:r>
                      <a:r>
                        <a:rPr lang="es-MX" sz="1600" baseline="0" noProof="0" dirty="0" smtClean="0"/>
                        <a:t/>
                      </a:r>
                      <a:br>
                        <a:rPr lang="es-MX" sz="1600" baseline="0" noProof="0" dirty="0" smtClean="0"/>
                      </a:br>
                      <a:r>
                        <a:rPr lang="es-MX" sz="1600" baseline="0" noProof="0" dirty="0" smtClean="0"/>
                        <a:t>(ketoconazol, </a:t>
                      </a:r>
                      <a:br>
                        <a:rPr lang="es-MX" sz="1600" baseline="0" noProof="0" dirty="0" smtClean="0"/>
                      </a:br>
                      <a:r>
                        <a:rPr lang="es-MX" sz="1600" baseline="0" noProof="0" dirty="0" smtClean="0"/>
                        <a:t>itraconazol)</a:t>
                      </a:r>
                      <a:endParaRPr lang="es-MX" sz="1600" noProof="0" dirty="0"/>
                    </a:p>
                  </a:txBody>
                  <a:tcPr/>
                </a:tc>
                <a:tc>
                  <a:txBody>
                    <a:bodyPr/>
                    <a:lstStyle/>
                    <a:p>
                      <a:pPr>
                        <a:lnSpc>
                          <a:spcPts val="1800"/>
                        </a:lnSpc>
                      </a:pPr>
                      <a:r>
                        <a:rPr lang="es-MX" sz="1600" noProof="0" dirty="0" smtClean="0"/>
                        <a:t>Fentanilo</a:t>
                      </a:r>
                      <a:endParaRPr lang="es-MX" sz="1600" noProof="0" dirty="0"/>
                    </a:p>
                  </a:txBody>
                  <a:tcPr/>
                </a:tc>
                <a:tc>
                  <a:txBody>
                    <a:bodyPr/>
                    <a:lstStyle/>
                    <a:p>
                      <a:pPr>
                        <a:lnSpc>
                          <a:spcPts val="1800"/>
                        </a:lnSpc>
                      </a:pPr>
                      <a:r>
                        <a:rPr lang="es-MX" sz="1600" noProof="0" dirty="0" smtClean="0"/>
                        <a:t>Aclaramiento de fentanilo reducido y depresión respiratoria</a:t>
                      </a:r>
                      <a:endParaRPr lang="es-MX" sz="1600" noProof="0" dirty="0"/>
                    </a:p>
                  </a:txBody>
                  <a:tcPr/>
                </a:tc>
              </a:tr>
              <a:tr h="370840">
                <a:tc>
                  <a:txBody>
                    <a:bodyPr/>
                    <a:lstStyle/>
                    <a:p>
                      <a:pPr>
                        <a:lnSpc>
                          <a:spcPts val="1800"/>
                        </a:lnSpc>
                      </a:pPr>
                      <a:r>
                        <a:rPr lang="es-MX" sz="1600" noProof="0" dirty="0" smtClean="0"/>
                        <a:t>Antihistamínicos</a:t>
                      </a:r>
                      <a:endParaRPr lang="es-MX" sz="1600" noProof="0" dirty="0"/>
                    </a:p>
                  </a:txBody>
                  <a:tcPr/>
                </a:tc>
                <a:tc>
                  <a:txBody>
                    <a:bodyPr/>
                    <a:lstStyle/>
                    <a:p>
                      <a:pPr>
                        <a:lnSpc>
                          <a:spcPts val="1800"/>
                        </a:lnSpc>
                      </a:pPr>
                      <a:r>
                        <a:rPr lang="es-MX" sz="1600" noProof="0" dirty="0" smtClean="0"/>
                        <a:t>Todos</a:t>
                      </a:r>
                      <a:endParaRPr lang="es-MX" sz="1600" noProof="0" dirty="0"/>
                    </a:p>
                  </a:txBody>
                  <a:tcPr/>
                </a:tc>
                <a:tc>
                  <a:txBody>
                    <a:bodyPr/>
                    <a:lstStyle/>
                    <a:p>
                      <a:pPr>
                        <a:lnSpc>
                          <a:spcPts val="1800"/>
                        </a:lnSpc>
                      </a:pPr>
                      <a:r>
                        <a:rPr lang="es-MX" sz="1600" noProof="0" dirty="0" smtClean="0"/>
                        <a:t>Mayor sedación</a:t>
                      </a:r>
                      <a:endParaRPr lang="es-MX" sz="1600" noProof="0" dirty="0"/>
                    </a:p>
                  </a:txBody>
                  <a:tcPr/>
                </a:tc>
              </a:tr>
              <a:tr h="370840">
                <a:tc>
                  <a:txBody>
                    <a:bodyPr/>
                    <a:lstStyle/>
                    <a:p>
                      <a:pPr>
                        <a:lnSpc>
                          <a:spcPts val="1800"/>
                        </a:lnSpc>
                      </a:pPr>
                      <a:r>
                        <a:rPr lang="es-MX" sz="1600" noProof="0" dirty="0" smtClean="0"/>
                        <a:t>Antirretrovirales</a:t>
                      </a:r>
                    </a:p>
                    <a:p>
                      <a:pPr>
                        <a:lnSpc>
                          <a:spcPts val="1800"/>
                        </a:lnSpc>
                      </a:pPr>
                      <a:r>
                        <a:rPr lang="es-MX" sz="1600" noProof="0" dirty="0" smtClean="0"/>
                        <a:t>   Lopinavir</a:t>
                      </a:r>
                    </a:p>
                    <a:p>
                      <a:pPr>
                        <a:lnSpc>
                          <a:spcPts val="1800"/>
                        </a:lnSpc>
                      </a:pPr>
                      <a:r>
                        <a:rPr lang="es-MX" sz="1600" noProof="0" dirty="0" smtClean="0"/>
                        <a:t>   Nelfinavir</a:t>
                      </a:r>
                    </a:p>
                    <a:p>
                      <a:pPr>
                        <a:lnSpc>
                          <a:spcPts val="1800"/>
                        </a:lnSpc>
                      </a:pPr>
                      <a:r>
                        <a:rPr lang="es-MX" sz="1600" noProof="0" dirty="0" smtClean="0"/>
                        <a:t>   Ritonavir</a:t>
                      </a:r>
                    </a:p>
                    <a:p>
                      <a:pPr>
                        <a:lnSpc>
                          <a:spcPts val="1800"/>
                        </a:lnSpc>
                      </a:pPr>
                      <a:r>
                        <a:rPr lang="es-MX" sz="1600" noProof="0" dirty="0" smtClean="0"/>
                        <a:t>   Zidovudina  </a:t>
                      </a:r>
                      <a:endParaRPr lang="es-MX" sz="1600" noProof="0" dirty="0"/>
                    </a:p>
                  </a:txBody>
                  <a:tcPr/>
                </a:tc>
                <a:tc>
                  <a:txBody>
                    <a:bodyPr/>
                    <a:lstStyle/>
                    <a:p>
                      <a:pPr>
                        <a:lnSpc>
                          <a:spcPts val="1800"/>
                        </a:lnSpc>
                      </a:pPr>
                      <a:endParaRPr lang="es-MX" sz="1600" noProof="0" dirty="0" smtClean="0"/>
                    </a:p>
                    <a:p>
                      <a:pPr>
                        <a:lnSpc>
                          <a:spcPts val="1800"/>
                        </a:lnSpc>
                      </a:pPr>
                      <a:r>
                        <a:rPr lang="es-MX" sz="1600" noProof="0" dirty="0" smtClean="0"/>
                        <a:t>Metadona</a:t>
                      </a:r>
                    </a:p>
                    <a:p>
                      <a:pPr>
                        <a:lnSpc>
                          <a:spcPts val="1800"/>
                        </a:lnSpc>
                      </a:pPr>
                      <a:r>
                        <a:rPr lang="es-MX" sz="1600" noProof="0" dirty="0" smtClean="0"/>
                        <a:t>Fentanilo</a:t>
                      </a:r>
                    </a:p>
                    <a:p>
                      <a:pPr>
                        <a:lnSpc>
                          <a:spcPts val="1800"/>
                        </a:lnSpc>
                      </a:pPr>
                      <a:r>
                        <a:rPr lang="es-MX" sz="1600" noProof="0" dirty="0" smtClean="0"/>
                        <a:t>Fentanilo</a:t>
                      </a:r>
                    </a:p>
                    <a:p>
                      <a:pPr>
                        <a:lnSpc>
                          <a:spcPts val="1800"/>
                        </a:lnSpc>
                      </a:pPr>
                      <a:r>
                        <a:rPr lang="es-MX" sz="1600" noProof="0" dirty="0" smtClean="0"/>
                        <a:t>Metadona</a:t>
                      </a:r>
                      <a:endParaRPr lang="es-MX" sz="1600" noProof="0" dirty="0"/>
                    </a:p>
                  </a:txBody>
                  <a:tcPr/>
                </a:tc>
                <a:tc>
                  <a:txBody>
                    <a:bodyPr/>
                    <a:lstStyle/>
                    <a:p>
                      <a:pPr>
                        <a:lnSpc>
                          <a:spcPts val="1800"/>
                        </a:lnSpc>
                      </a:pPr>
                      <a:endParaRPr lang="es-MX" sz="1600" noProof="0" dirty="0" smtClean="0"/>
                    </a:p>
                    <a:p>
                      <a:pPr marL="0" marR="0" indent="0" algn="l" defTabSz="914400" rtl="0" eaLnBrk="1" fontAlgn="auto" latinLnBrk="0" hangingPunct="1">
                        <a:lnSpc>
                          <a:spcPts val="1800"/>
                        </a:lnSpc>
                        <a:spcBef>
                          <a:spcPts val="0"/>
                        </a:spcBef>
                        <a:spcAft>
                          <a:spcPts val="0"/>
                        </a:spcAft>
                        <a:buClrTx/>
                        <a:buSzTx/>
                        <a:buFontTx/>
                        <a:buNone/>
                        <a:tabLst/>
                        <a:defRPr/>
                      </a:pPr>
                      <a:r>
                        <a:rPr lang="es-MX" sz="1600" baseline="0" noProof="0" dirty="0" smtClean="0"/>
                        <a:t>Metabolismo del opioide aumentado (puede inducir abstinencia)</a:t>
                      </a:r>
                      <a:endParaRPr lang="es-MX" sz="1600" noProof="0" dirty="0" smtClean="0"/>
                    </a:p>
                    <a:p>
                      <a:pPr marL="0" marR="0" indent="0" algn="l" defTabSz="914400" rtl="0" eaLnBrk="1" fontAlgn="auto" latinLnBrk="0" hangingPunct="1">
                        <a:lnSpc>
                          <a:spcPts val="1800"/>
                        </a:lnSpc>
                        <a:spcBef>
                          <a:spcPts val="0"/>
                        </a:spcBef>
                        <a:spcAft>
                          <a:spcPts val="0"/>
                        </a:spcAft>
                        <a:buClrTx/>
                        <a:buSzTx/>
                        <a:buFontTx/>
                        <a:buNone/>
                        <a:tabLst/>
                        <a:defRPr/>
                      </a:pPr>
                      <a:r>
                        <a:rPr lang="es-MX" sz="1600" noProof="0" dirty="0" smtClean="0"/>
                        <a:t>Menor aclaramiento del fentanilo, depresión respiratoria</a:t>
                      </a:r>
                    </a:p>
                    <a:p>
                      <a:pPr marL="0" marR="0" indent="0" algn="l" defTabSz="914400" rtl="0" eaLnBrk="1" fontAlgn="auto" latinLnBrk="0" hangingPunct="1">
                        <a:lnSpc>
                          <a:spcPts val="1800"/>
                        </a:lnSpc>
                        <a:spcBef>
                          <a:spcPts val="0"/>
                        </a:spcBef>
                        <a:spcAft>
                          <a:spcPts val="0"/>
                        </a:spcAft>
                        <a:buClrTx/>
                        <a:buSzTx/>
                        <a:buFontTx/>
                        <a:buNone/>
                        <a:tabLst/>
                        <a:defRPr/>
                      </a:pPr>
                      <a:r>
                        <a:rPr lang="es-MX" sz="1600" noProof="0" dirty="0" smtClean="0"/>
                        <a:t>Reducción del aclaramiento</a:t>
                      </a:r>
                      <a:r>
                        <a:rPr lang="es-MX" sz="1600" baseline="0" noProof="0" dirty="0" smtClean="0"/>
                        <a:t> de fentanilo</a:t>
                      </a:r>
                      <a:r>
                        <a:rPr lang="es-MX" sz="1600" noProof="0" dirty="0" smtClean="0"/>
                        <a:t>, depresión respiratoria</a:t>
                      </a:r>
                    </a:p>
                    <a:p>
                      <a:pPr>
                        <a:lnSpc>
                          <a:spcPts val="1800"/>
                        </a:lnSpc>
                      </a:pPr>
                      <a:r>
                        <a:rPr lang="es-MX" sz="1600" noProof="0" dirty="0" smtClean="0"/>
                        <a:t>Inhibición del metabolismo de zidovudina</a:t>
                      </a:r>
                      <a:endParaRPr lang="es-MX" sz="1600" noProof="0" dirty="0"/>
                    </a:p>
                  </a:txBody>
                  <a:tcPr/>
                </a:tc>
              </a:tr>
              <a:tr h="370840">
                <a:tc>
                  <a:txBody>
                    <a:bodyPr/>
                    <a:lstStyle/>
                    <a:p>
                      <a:pPr>
                        <a:lnSpc>
                          <a:spcPts val="1800"/>
                        </a:lnSpc>
                      </a:pPr>
                      <a:r>
                        <a:rPr lang="es-MX" sz="1600" noProof="0" dirty="0" smtClean="0"/>
                        <a:t>Beta-bloqueadores </a:t>
                      </a:r>
                      <a:br>
                        <a:rPr lang="es-MX" sz="1600" noProof="0" dirty="0" smtClean="0"/>
                      </a:br>
                      <a:r>
                        <a:rPr lang="es-MX" sz="1600" noProof="0" dirty="0" smtClean="0"/>
                        <a:t>(metoprolol,</a:t>
                      </a:r>
                      <a:r>
                        <a:rPr lang="es-MX" sz="1600" baseline="0" noProof="0" dirty="0" smtClean="0"/>
                        <a:t> </a:t>
                      </a:r>
                      <a:br>
                        <a:rPr lang="es-MX" sz="1600" baseline="0" noProof="0" dirty="0" smtClean="0"/>
                      </a:br>
                      <a:r>
                        <a:rPr lang="es-MX" sz="1600" baseline="0" noProof="0" dirty="0" smtClean="0"/>
                        <a:t>propanolol)</a:t>
                      </a:r>
                      <a:endParaRPr lang="es-MX" sz="1600" noProof="0" dirty="0"/>
                    </a:p>
                  </a:txBody>
                  <a:tcPr/>
                </a:tc>
                <a:tc>
                  <a:txBody>
                    <a:bodyPr/>
                    <a:lstStyle/>
                    <a:p>
                      <a:pPr>
                        <a:lnSpc>
                          <a:spcPts val="1800"/>
                        </a:lnSpc>
                      </a:pPr>
                      <a:r>
                        <a:rPr lang="es-MX" sz="1600" noProof="0" dirty="0" smtClean="0"/>
                        <a:t>Propoxifeno</a:t>
                      </a:r>
                      <a:endParaRPr lang="es-MX" sz="1600" noProof="0" dirty="0"/>
                    </a:p>
                  </a:txBody>
                  <a:tcPr/>
                </a:tc>
                <a:tc>
                  <a:txBody>
                    <a:bodyPr/>
                    <a:lstStyle/>
                    <a:p>
                      <a:pPr>
                        <a:lnSpc>
                          <a:spcPts val="1800"/>
                        </a:lnSpc>
                      </a:pPr>
                      <a:r>
                        <a:rPr lang="es-MX" sz="1600" noProof="0" dirty="0" smtClean="0"/>
                        <a:t>Aumenta los niveles plasmáticos de beta-bloqueadores</a:t>
                      </a:r>
                      <a:endParaRPr lang="es-MX" sz="1600" noProof="0" dirty="0"/>
                    </a:p>
                  </a:txBody>
                  <a:tcPr/>
                </a:tc>
              </a:tr>
            </a:tbl>
          </a:graphicData>
        </a:graphic>
      </p:graphicFrame>
      <p:sp>
        <p:nvSpPr>
          <p:cNvPr id="7" name="Rectangle 6"/>
          <p:cNvSpPr/>
          <p:nvPr/>
        </p:nvSpPr>
        <p:spPr>
          <a:xfrm>
            <a:off x="179512" y="6021288"/>
            <a:ext cx="8712968" cy="815608"/>
          </a:xfrm>
          <a:prstGeom prst="rect">
            <a:avLst/>
          </a:prstGeom>
        </p:spPr>
        <p:txBody>
          <a:bodyPr wrap="square">
            <a:spAutoFit/>
          </a:bodyPr>
          <a:lstStyle/>
          <a:p>
            <a:endParaRPr lang="en-CA" sz="700" i="1" dirty="0">
              <a:solidFill>
                <a:schemeClr val="tx2"/>
              </a:solidFill>
            </a:endParaRPr>
          </a:p>
          <a:p>
            <a:r>
              <a:rPr lang="en-CA" sz="1000" dirty="0" smtClean="0">
                <a:solidFill>
                  <a:schemeClr val="tx2"/>
                </a:solidFill>
              </a:rPr>
              <a:t>American Medical Association. </a:t>
            </a:r>
            <a:r>
              <a:rPr lang="en-CA" sz="1000" i="1" dirty="0" smtClean="0">
                <a:solidFill>
                  <a:schemeClr val="tx2"/>
                </a:solidFill>
              </a:rPr>
              <a:t>Table: Important Opioid Drug Interactions. </a:t>
            </a:r>
            <a:r>
              <a:rPr lang="en-CA" sz="1000" dirty="0" smtClean="0">
                <a:solidFill>
                  <a:schemeClr val="tx2"/>
                </a:solidFill>
              </a:rPr>
              <a:t>Disponible en: </a:t>
            </a:r>
            <a:r>
              <a:rPr lang="en-US" sz="1000" u="sng" dirty="0" smtClean="0">
                <a:solidFill>
                  <a:schemeClr val="tx2"/>
                </a:solidFill>
                <a:hlinkClick r:id="rId3"/>
              </a:rPr>
              <a:t>http://www.ama-cmeonline.com/pain_mgmt/tables/table_opioid_interactions.htm</a:t>
            </a:r>
            <a:r>
              <a:rPr lang="en-US" sz="1000" dirty="0" smtClean="0">
                <a:solidFill>
                  <a:schemeClr val="tx2"/>
                </a:solidFill>
              </a:rPr>
              <a:t>. Accesado: 5 de septiembre de 2013; </a:t>
            </a:r>
            <a:r>
              <a:rPr lang="en-CA" sz="1000" dirty="0">
                <a:solidFill>
                  <a:schemeClr val="tx2"/>
                </a:solidFill>
              </a:rPr>
              <a:t>Australian and New Zealand College of Anaesthetists and Faculty of Pain Medicine. Acute Pain Management: Scientific Evidence. 3rd ed. ANZCA &amp; FPM; </a:t>
            </a:r>
            <a:r>
              <a:rPr lang="en-CA" sz="1000" dirty="0" smtClean="0">
                <a:solidFill>
                  <a:schemeClr val="tx2"/>
                </a:solidFill>
              </a:rPr>
              <a:t>Melbourne</a:t>
            </a:r>
            <a:r>
              <a:rPr lang="en-CA" sz="1000" dirty="0">
                <a:solidFill>
                  <a:schemeClr val="tx2"/>
                </a:solidFill>
              </a:rPr>
              <a:t>, VIC: </a:t>
            </a:r>
            <a:r>
              <a:rPr lang="en-CA" sz="1000" dirty="0" smtClean="0">
                <a:solidFill>
                  <a:schemeClr val="tx2"/>
                </a:solidFill>
              </a:rPr>
              <a:t>2010; South African Society of Anaesthesiologists. </a:t>
            </a:r>
            <a:r>
              <a:rPr lang="en-CA" sz="1000" i="1" dirty="0" smtClean="0">
                <a:solidFill>
                  <a:schemeClr val="tx2"/>
                </a:solidFill>
              </a:rPr>
              <a:t>SAJAA</a:t>
            </a:r>
            <a:r>
              <a:rPr lang="en-CA" sz="1000" dirty="0" smtClean="0">
                <a:solidFill>
                  <a:schemeClr val="tx2"/>
                </a:solidFill>
              </a:rPr>
              <a:t> 2009; 15(6):1-120</a:t>
            </a:r>
            <a:r>
              <a:rPr lang="en-US" sz="1000" dirty="0" smtClean="0">
                <a:solidFill>
                  <a:schemeClr val="tx2"/>
                </a:solidFill>
              </a:rPr>
              <a:t>.</a:t>
            </a:r>
            <a:endParaRPr lang="en-US" sz="1000" dirty="0">
              <a:solidFill>
                <a:schemeClr val="tx2"/>
              </a:solidFill>
            </a:endParaRPr>
          </a:p>
        </p:txBody>
      </p:sp>
    </p:spTree>
    <p:extLst>
      <p:ext uri="{BB962C8B-B14F-4D97-AF65-F5344CB8AC3E}">
        <p14:creationId xmlns:p14="http://schemas.microsoft.com/office/powerpoint/2010/main" val="49489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435280" cy="1143000"/>
          </a:xfrm>
        </p:spPr>
        <p:txBody>
          <a:bodyPr>
            <a:noAutofit/>
          </a:bodyPr>
          <a:lstStyle/>
          <a:p>
            <a:r>
              <a:rPr lang="es-MX" sz="3600" dirty="0" smtClean="0"/>
              <a:t>Interacciones fármaco-fármaco con opioides (continuación)</a:t>
            </a:r>
            <a:endParaRPr lang="es-MX"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2581169"/>
              </p:ext>
            </p:extLst>
          </p:nvPr>
        </p:nvGraphicFramePr>
        <p:xfrm>
          <a:off x="251519" y="1556856"/>
          <a:ext cx="8750349" cy="4536440"/>
        </p:xfrm>
        <a:graphic>
          <a:graphicData uri="http://schemas.openxmlformats.org/drawingml/2006/table">
            <a:tbl>
              <a:tblPr firstRow="1" bandRow="1">
                <a:tableStyleId>{5C22544A-7EE6-4342-B048-85BDC9FD1C3A}</a:tableStyleId>
              </a:tblPr>
              <a:tblGrid>
                <a:gridCol w="1584177"/>
                <a:gridCol w="1440160"/>
                <a:gridCol w="5726012"/>
              </a:tblGrid>
              <a:tr h="370840">
                <a:tc>
                  <a:txBody>
                    <a:bodyPr/>
                    <a:lstStyle/>
                    <a:p>
                      <a:pPr algn="ctr">
                        <a:lnSpc>
                          <a:spcPts val="1700"/>
                        </a:lnSpc>
                      </a:pPr>
                      <a:r>
                        <a:rPr lang="es-MX" sz="1600" b="1" noProof="0" dirty="0" smtClean="0">
                          <a:solidFill>
                            <a:schemeClr val="bg1"/>
                          </a:solidFill>
                        </a:rPr>
                        <a:t>Fármaco</a:t>
                      </a:r>
                      <a:endParaRPr lang="es-MX" sz="1600" b="1" noProof="0" dirty="0">
                        <a:solidFill>
                          <a:schemeClr val="bg1"/>
                        </a:solidFill>
                      </a:endParaRPr>
                    </a:p>
                  </a:txBody>
                  <a:tcPr>
                    <a:solidFill>
                      <a:schemeClr val="accent1"/>
                    </a:solidFill>
                  </a:tcPr>
                </a:tc>
                <a:tc>
                  <a:txBody>
                    <a:bodyPr/>
                    <a:lstStyle/>
                    <a:p>
                      <a:pPr algn="ctr">
                        <a:lnSpc>
                          <a:spcPts val="1700"/>
                        </a:lnSpc>
                      </a:pPr>
                      <a:r>
                        <a:rPr lang="es-MX" sz="1600" b="1" noProof="0" dirty="0" smtClean="0">
                          <a:solidFill>
                            <a:schemeClr val="bg1"/>
                          </a:solidFill>
                        </a:rPr>
                        <a:t>Opioide (s)</a:t>
                      </a:r>
                      <a:endParaRPr lang="es-MX" sz="1600" b="1" noProof="0" dirty="0">
                        <a:solidFill>
                          <a:schemeClr val="bg1"/>
                        </a:solidFill>
                      </a:endParaRPr>
                    </a:p>
                  </a:txBody>
                  <a:tcPr>
                    <a:solidFill>
                      <a:schemeClr val="accent1"/>
                    </a:solidFill>
                  </a:tcPr>
                </a:tc>
                <a:tc>
                  <a:txBody>
                    <a:bodyPr/>
                    <a:lstStyle/>
                    <a:p>
                      <a:pPr algn="ctr">
                        <a:lnSpc>
                          <a:spcPts val="1700"/>
                        </a:lnSpc>
                      </a:pPr>
                      <a:r>
                        <a:rPr lang="es-MX" sz="1600" b="1" noProof="0" dirty="0" smtClean="0">
                          <a:solidFill>
                            <a:schemeClr val="bg1"/>
                          </a:solidFill>
                        </a:rPr>
                        <a:t>Efecto </a:t>
                      </a:r>
                      <a:endParaRPr lang="es-MX" sz="1600" b="1" noProof="0" dirty="0">
                        <a:solidFill>
                          <a:schemeClr val="bg1"/>
                        </a:solidFill>
                      </a:endParaRPr>
                    </a:p>
                  </a:txBody>
                  <a:tcPr>
                    <a:solidFill>
                      <a:schemeClr val="accent1"/>
                    </a:solidFill>
                  </a:tcPr>
                </a:tc>
              </a:tr>
              <a:tr h="370840">
                <a:tc>
                  <a:txBody>
                    <a:bodyPr/>
                    <a:lstStyle/>
                    <a:p>
                      <a:pPr>
                        <a:lnSpc>
                          <a:spcPts val="1700"/>
                        </a:lnSpc>
                      </a:pPr>
                      <a:r>
                        <a:rPr lang="es-MX" sz="1600" noProof="0" dirty="0" smtClean="0"/>
                        <a:t>Butirofenonas</a:t>
                      </a:r>
                      <a:endParaRPr lang="es-MX" sz="1600" noProof="0" dirty="0"/>
                    </a:p>
                  </a:txBody>
                  <a:tcPr/>
                </a:tc>
                <a:tc>
                  <a:txBody>
                    <a:bodyPr/>
                    <a:lstStyle/>
                    <a:p>
                      <a:pPr>
                        <a:lnSpc>
                          <a:spcPts val="1700"/>
                        </a:lnSpc>
                      </a:pPr>
                      <a:r>
                        <a:rPr lang="es-MX" sz="1600" noProof="0" dirty="0" smtClean="0"/>
                        <a:t>Todos</a:t>
                      </a:r>
                      <a:endParaRPr lang="es-MX" sz="1600" noProof="0" dirty="0"/>
                    </a:p>
                  </a:txBody>
                  <a:tcPr/>
                </a:tc>
                <a:tc>
                  <a:txBody>
                    <a:bodyPr/>
                    <a:lstStyle/>
                    <a:p>
                      <a:pPr>
                        <a:lnSpc>
                          <a:spcPts val="1700"/>
                        </a:lnSpc>
                      </a:pPr>
                      <a:r>
                        <a:rPr lang="es-MX" sz="1600" noProof="0" dirty="0" smtClean="0"/>
                        <a:t>Aumento</a:t>
                      </a:r>
                      <a:r>
                        <a:rPr lang="es-MX" sz="1600" baseline="0" noProof="0" dirty="0" smtClean="0"/>
                        <a:t> de</a:t>
                      </a:r>
                      <a:r>
                        <a:rPr lang="es-MX" sz="1600" noProof="0" dirty="0" smtClean="0"/>
                        <a:t> sedación </a:t>
                      </a:r>
                      <a:endParaRPr lang="es-MX" sz="1600" noProof="0" dirty="0"/>
                    </a:p>
                  </a:txBody>
                  <a:tcPr/>
                </a:tc>
              </a:tr>
              <a:tr h="370840">
                <a:tc>
                  <a:txBody>
                    <a:bodyPr/>
                    <a:lstStyle/>
                    <a:p>
                      <a:pPr>
                        <a:lnSpc>
                          <a:spcPts val="1700"/>
                        </a:lnSpc>
                      </a:pPr>
                      <a:r>
                        <a:rPr lang="es-MX" sz="1600" noProof="0" dirty="0" smtClean="0"/>
                        <a:t>Carbamazepina</a:t>
                      </a:r>
                      <a:endParaRPr lang="es-MX" sz="1600" noProof="0" dirty="0"/>
                    </a:p>
                  </a:txBody>
                  <a:tcPr/>
                </a:tc>
                <a:tc>
                  <a:txBody>
                    <a:bodyPr/>
                    <a:lstStyle/>
                    <a:p>
                      <a:pPr>
                        <a:lnSpc>
                          <a:spcPts val="1700"/>
                        </a:lnSpc>
                      </a:pPr>
                      <a:r>
                        <a:rPr lang="es-MX" sz="1600" noProof="0" dirty="0" smtClean="0"/>
                        <a:t>Metadona</a:t>
                      </a:r>
                    </a:p>
                    <a:p>
                      <a:pPr>
                        <a:lnSpc>
                          <a:spcPts val="1700"/>
                        </a:lnSpc>
                      </a:pPr>
                      <a:r>
                        <a:rPr lang="es-MX" sz="1600" noProof="0" dirty="0" smtClean="0"/>
                        <a:t>P</a:t>
                      </a:r>
                      <a:r>
                        <a:rPr lang="es-MX" sz="1600" baseline="0" noProof="0" dirty="0" smtClean="0"/>
                        <a:t>ropoxifeno</a:t>
                      </a:r>
                      <a:endParaRPr lang="es-MX" sz="1600" noProof="0" dirty="0"/>
                    </a:p>
                  </a:txBody>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es-MX" sz="1600" noProof="0" dirty="0" smtClean="0"/>
                        <a:t>Aumento del metabolismo del opioide </a:t>
                      </a:r>
                      <a:r>
                        <a:rPr lang="es-MX" sz="1600" baseline="0" noProof="0" dirty="0" smtClean="0"/>
                        <a:t>(puede inducir abstinencia)</a:t>
                      </a:r>
                    </a:p>
                    <a:p>
                      <a:pPr marL="0" marR="0" indent="0" algn="l" defTabSz="914400" rtl="0" eaLnBrk="1" fontAlgn="auto" latinLnBrk="0" hangingPunct="1">
                        <a:lnSpc>
                          <a:spcPts val="1700"/>
                        </a:lnSpc>
                        <a:spcBef>
                          <a:spcPts val="0"/>
                        </a:spcBef>
                        <a:spcAft>
                          <a:spcPts val="0"/>
                        </a:spcAft>
                        <a:buClrTx/>
                        <a:buSzTx/>
                        <a:buFontTx/>
                        <a:buNone/>
                        <a:tabLst/>
                        <a:defRPr/>
                      </a:pPr>
                      <a:r>
                        <a:rPr lang="es-MX" sz="1600" baseline="0" noProof="0" dirty="0" smtClean="0"/>
                        <a:t>Aumento de los niveles de carbamazepina, toxicidad potencial</a:t>
                      </a:r>
                      <a:endParaRPr lang="es-MX" sz="1600" noProof="0" dirty="0"/>
                    </a:p>
                  </a:txBody>
                  <a:tcPr/>
                </a:tc>
              </a:tr>
              <a:tr h="370840">
                <a:tc>
                  <a:txBody>
                    <a:bodyPr/>
                    <a:lstStyle/>
                    <a:p>
                      <a:pPr>
                        <a:lnSpc>
                          <a:spcPts val="1700"/>
                        </a:lnSpc>
                      </a:pPr>
                      <a:r>
                        <a:rPr lang="es-MX" sz="1600" noProof="0" dirty="0" smtClean="0"/>
                        <a:t>Cimetidina</a:t>
                      </a:r>
                      <a:endParaRPr lang="es-MX" sz="1600" noProof="0" dirty="0"/>
                    </a:p>
                  </a:txBody>
                  <a:tcPr/>
                </a:tc>
                <a:tc>
                  <a:txBody>
                    <a:bodyPr/>
                    <a:lstStyle/>
                    <a:p>
                      <a:pPr>
                        <a:lnSpc>
                          <a:spcPts val="1700"/>
                        </a:lnSpc>
                      </a:pPr>
                      <a:r>
                        <a:rPr lang="es-MX" sz="1600" noProof="0" dirty="0" smtClean="0"/>
                        <a:t>Meperidina,</a:t>
                      </a:r>
                      <a:r>
                        <a:rPr lang="es-MX" sz="1600" baseline="0" noProof="0" dirty="0" smtClean="0"/>
                        <a:t> </a:t>
                      </a:r>
                      <a:br>
                        <a:rPr lang="es-MX" sz="1600" baseline="0" noProof="0" dirty="0" smtClean="0"/>
                      </a:br>
                      <a:r>
                        <a:rPr lang="es-MX" sz="1600" baseline="0" noProof="0" dirty="0" smtClean="0"/>
                        <a:t>morfina</a:t>
                      </a:r>
                      <a:endParaRPr lang="es-MX" sz="1600" noProof="0" dirty="0"/>
                    </a:p>
                  </a:txBody>
                  <a:tcPr/>
                </a:tc>
                <a:tc>
                  <a:txBody>
                    <a:bodyPr/>
                    <a:lstStyle/>
                    <a:p>
                      <a:pPr>
                        <a:lnSpc>
                          <a:spcPts val="1700"/>
                        </a:lnSpc>
                      </a:pPr>
                      <a:r>
                        <a:rPr lang="es-MX" sz="1600" noProof="0" dirty="0" smtClean="0"/>
                        <a:t>Mayores efectos del opioide</a:t>
                      </a:r>
                      <a:endParaRPr lang="es-MX" sz="1600" noProof="0" dirty="0"/>
                    </a:p>
                  </a:txBody>
                  <a:tcPr/>
                </a:tc>
              </a:tr>
              <a:tr h="370840">
                <a:tc>
                  <a:txBody>
                    <a:bodyPr/>
                    <a:lstStyle/>
                    <a:p>
                      <a:pPr>
                        <a:lnSpc>
                          <a:spcPts val="1700"/>
                        </a:lnSpc>
                      </a:pPr>
                      <a:r>
                        <a:rPr lang="es-MX" sz="1600" noProof="0" dirty="0" smtClean="0"/>
                        <a:t>Desipramina</a:t>
                      </a:r>
                      <a:endParaRPr lang="es-MX" sz="1600" noProof="0" dirty="0"/>
                    </a:p>
                  </a:txBody>
                  <a:tcPr/>
                </a:tc>
                <a:tc>
                  <a:txBody>
                    <a:bodyPr/>
                    <a:lstStyle/>
                    <a:p>
                      <a:pPr>
                        <a:lnSpc>
                          <a:spcPts val="1700"/>
                        </a:lnSpc>
                      </a:pPr>
                      <a:r>
                        <a:rPr lang="es-MX" sz="1600" noProof="0" dirty="0" smtClean="0"/>
                        <a:t>Metadona,</a:t>
                      </a:r>
                      <a:r>
                        <a:rPr lang="es-MX" sz="1600" baseline="0" noProof="0" dirty="0" smtClean="0"/>
                        <a:t> </a:t>
                      </a:r>
                      <a:br>
                        <a:rPr lang="es-MX" sz="1600" baseline="0" noProof="0" dirty="0" smtClean="0"/>
                      </a:br>
                      <a:r>
                        <a:rPr lang="es-MX" sz="1600" baseline="0" noProof="0" dirty="0" smtClean="0"/>
                        <a:t>morfina</a:t>
                      </a:r>
                      <a:endParaRPr lang="es-MX" sz="1600" noProof="0" dirty="0"/>
                    </a:p>
                  </a:txBody>
                  <a:tcPr/>
                </a:tc>
                <a:tc>
                  <a:txBody>
                    <a:bodyPr/>
                    <a:lstStyle/>
                    <a:p>
                      <a:pPr>
                        <a:lnSpc>
                          <a:spcPts val="1700"/>
                        </a:lnSpc>
                      </a:pPr>
                      <a:r>
                        <a:rPr lang="es-MX" sz="1600" noProof="0" dirty="0" smtClean="0"/>
                        <a:t>Posible toxicidad debido a inhibición</a:t>
                      </a:r>
                      <a:r>
                        <a:rPr lang="es-MX" sz="1600" baseline="0" noProof="0" dirty="0" smtClean="0"/>
                        <a:t> del metabolismo de </a:t>
                      </a:r>
                      <a:r>
                        <a:rPr lang="es-MX" sz="1600" noProof="0" dirty="0" smtClean="0"/>
                        <a:t>desipramina </a:t>
                      </a:r>
                      <a:endParaRPr lang="es-MX" sz="1600" noProof="0" dirty="0"/>
                    </a:p>
                  </a:txBody>
                  <a:tcPr/>
                </a:tc>
              </a:tr>
              <a:tr h="370840">
                <a:tc>
                  <a:txBody>
                    <a:bodyPr/>
                    <a:lstStyle/>
                    <a:p>
                      <a:pPr>
                        <a:lnSpc>
                          <a:spcPts val="1700"/>
                        </a:lnSpc>
                      </a:pPr>
                      <a:r>
                        <a:rPr lang="es-MX" sz="1600" noProof="0" dirty="0" smtClean="0"/>
                        <a:t>Doxepina</a:t>
                      </a:r>
                      <a:endParaRPr lang="es-MX" sz="1600" noProof="0" dirty="0"/>
                    </a:p>
                  </a:txBody>
                  <a:tcPr/>
                </a:tc>
                <a:tc>
                  <a:txBody>
                    <a:bodyPr/>
                    <a:lstStyle/>
                    <a:p>
                      <a:pPr>
                        <a:lnSpc>
                          <a:spcPts val="1700"/>
                        </a:lnSpc>
                      </a:pPr>
                      <a:r>
                        <a:rPr lang="es-MX" sz="1600" noProof="0" dirty="0" smtClean="0"/>
                        <a:t>Propoxifeno</a:t>
                      </a:r>
                      <a:endParaRPr lang="es-MX" sz="1600" noProof="0" dirty="0"/>
                    </a:p>
                  </a:txBody>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es-MX" sz="1600" noProof="0" dirty="0" smtClean="0"/>
                        <a:t>Posible toxicidad debido a mayores niveles de doxepina</a:t>
                      </a:r>
                      <a:endParaRPr lang="es-MX" sz="1600" noProof="0" dirty="0"/>
                    </a:p>
                  </a:txBody>
                  <a:tcPr/>
                </a:tc>
              </a:tr>
              <a:tr h="370840">
                <a:tc>
                  <a:txBody>
                    <a:bodyPr/>
                    <a:lstStyle/>
                    <a:p>
                      <a:pPr>
                        <a:lnSpc>
                          <a:spcPts val="1700"/>
                        </a:lnSpc>
                      </a:pPr>
                      <a:r>
                        <a:rPr lang="es-MX" sz="1600" noProof="0" dirty="0" smtClean="0"/>
                        <a:t>Eritromicina</a:t>
                      </a:r>
                      <a:endParaRPr lang="es-MX" sz="1600" noProof="0" dirty="0"/>
                    </a:p>
                  </a:txBody>
                  <a:tcPr/>
                </a:tc>
                <a:tc>
                  <a:txBody>
                    <a:bodyPr/>
                    <a:lstStyle/>
                    <a:p>
                      <a:pPr>
                        <a:lnSpc>
                          <a:spcPts val="1700"/>
                        </a:lnSpc>
                      </a:pPr>
                      <a:r>
                        <a:rPr lang="es-MX" sz="1600" noProof="0" dirty="0" smtClean="0"/>
                        <a:t>Metadona</a:t>
                      </a:r>
                      <a:endParaRPr lang="es-MX" sz="1600" noProof="0" dirty="0"/>
                    </a:p>
                  </a:txBody>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es-MX" sz="1600" baseline="0" noProof="0" dirty="0" smtClean="0"/>
                        <a:t>Aumento del metabolismo del opioides (puede inducir abstinencia)</a:t>
                      </a:r>
                      <a:endParaRPr lang="es-MX" sz="1600" noProof="0" dirty="0"/>
                    </a:p>
                  </a:txBody>
                  <a:tcPr/>
                </a:tc>
              </a:tr>
              <a:tr h="370840">
                <a:tc>
                  <a:txBody>
                    <a:bodyPr/>
                    <a:lstStyle/>
                    <a:p>
                      <a:pPr>
                        <a:lnSpc>
                          <a:spcPts val="1700"/>
                        </a:lnSpc>
                      </a:pPr>
                      <a:r>
                        <a:rPr lang="es-MX" sz="1600" noProof="0" dirty="0" smtClean="0"/>
                        <a:t>MAOI</a:t>
                      </a:r>
                      <a:endParaRPr lang="es-MX" sz="1600" noProof="0" dirty="0"/>
                    </a:p>
                  </a:txBody>
                  <a:tcPr/>
                </a:tc>
                <a:tc>
                  <a:txBody>
                    <a:bodyPr/>
                    <a:lstStyle/>
                    <a:p>
                      <a:pPr>
                        <a:lnSpc>
                          <a:spcPts val="1700"/>
                        </a:lnSpc>
                      </a:pPr>
                      <a:r>
                        <a:rPr lang="es-MX" sz="1600" noProof="0" dirty="0" smtClean="0"/>
                        <a:t>Meperidina</a:t>
                      </a:r>
                      <a:endParaRPr lang="es-MX" sz="1600" noProof="0" dirty="0"/>
                    </a:p>
                  </a:txBody>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es-MX" sz="1600" noProof="0" dirty="0" smtClean="0"/>
                        <a:t>Respuesta excitatorias</a:t>
                      </a:r>
                      <a:r>
                        <a:rPr lang="es-MX" sz="1600" baseline="0" noProof="0" dirty="0" smtClean="0"/>
                        <a:t> (incluye convulsiones, arritmia, hiperpirexia)</a:t>
                      </a:r>
                      <a:endParaRPr lang="es-MX" sz="1600" noProof="0" dirty="0"/>
                    </a:p>
                  </a:txBody>
                  <a:tcPr/>
                </a:tc>
              </a:tr>
              <a:tr h="370840">
                <a:tc>
                  <a:txBody>
                    <a:bodyPr/>
                    <a:lstStyle/>
                    <a:p>
                      <a:pPr>
                        <a:lnSpc>
                          <a:spcPts val="1700"/>
                        </a:lnSpc>
                      </a:pPr>
                      <a:r>
                        <a:rPr lang="es-MX" sz="1600" noProof="0" dirty="0" smtClean="0"/>
                        <a:t>Fenitoína</a:t>
                      </a:r>
                      <a:endParaRPr lang="es-MX" sz="1600" noProof="0" dirty="0"/>
                    </a:p>
                  </a:txBody>
                  <a:tcPr/>
                </a:tc>
                <a:tc>
                  <a:txBody>
                    <a:bodyPr/>
                    <a:lstStyle/>
                    <a:p>
                      <a:pPr>
                        <a:lnSpc>
                          <a:spcPts val="1700"/>
                        </a:lnSpc>
                      </a:pPr>
                      <a:r>
                        <a:rPr lang="es-MX" sz="1600" kern="1200" noProof="0" dirty="0" smtClean="0">
                          <a:solidFill>
                            <a:schemeClr val="dk1"/>
                          </a:solidFill>
                          <a:effectLst/>
                          <a:latin typeface="+mn-lt"/>
                          <a:ea typeface="+mn-ea"/>
                          <a:cs typeface="+mn-cs"/>
                        </a:rPr>
                        <a:t>Metadona</a:t>
                      </a:r>
                      <a:endParaRPr lang="es-MX" sz="1600" noProof="0" dirty="0"/>
                    </a:p>
                  </a:txBody>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es-MX" sz="1600" baseline="0" noProof="0" dirty="0" smtClean="0"/>
                        <a:t>Aumento del metabolismo del opioide (puede inducir retiro)</a:t>
                      </a:r>
                      <a:endParaRPr lang="es-MX" sz="1600" noProof="0" dirty="0"/>
                    </a:p>
                  </a:txBody>
                  <a:tcPr/>
                </a:tc>
              </a:tr>
              <a:tr h="370840">
                <a:tc>
                  <a:txBody>
                    <a:bodyPr/>
                    <a:lstStyle/>
                    <a:p>
                      <a:pPr>
                        <a:lnSpc>
                          <a:spcPts val="1700"/>
                        </a:lnSpc>
                      </a:pPr>
                      <a:r>
                        <a:rPr lang="es-MX" sz="1600" noProof="0" dirty="0" smtClean="0"/>
                        <a:t>Quinidina</a:t>
                      </a:r>
                      <a:endParaRPr lang="es-MX" sz="1600" noProof="0" dirty="0"/>
                    </a:p>
                  </a:txBody>
                  <a:tcPr/>
                </a:tc>
                <a:tc>
                  <a:txBody>
                    <a:bodyPr/>
                    <a:lstStyle/>
                    <a:p>
                      <a:pPr>
                        <a:lnSpc>
                          <a:spcPts val="1700"/>
                        </a:lnSpc>
                      </a:pPr>
                      <a:r>
                        <a:rPr lang="es-MX" sz="1600" noProof="0" dirty="0" smtClean="0"/>
                        <a:t>Codeína</a:t>
                      </a:r>
                      <a:endParaRPr lang="es-MX" sz="1600" noProof="0" dirty="0"/>
                    </a:p>
                  </a:txBody>
                  <a:tcPr/>
                </a:tc>
                <a:tc>
                  <a:txBody>
                    <a:bodyPr/>
                    <a:lstStyle/>
                    <a:p>
                      <a:pPr>
                        <a:lnSpc>
                          <a:spcPts val="1700"/>
                        </a:lnSpc>
                      </a:pPr>
                      <a:r>
                        <a:rPr lang="es-MX" sz="1600" noProof="0" dirty="0" smtClean="0"/>
                        <a:t>Analgesia disminuida</a:t>
                      </a:r>
                      <a:endParaRPr lang="es-MX" sz="1600" noProof="0" dirty="0"/>
                    </a:p>
                  </a:txBody>
                  <a:tcPr/>
                </a:tc>
              </a:tr>
              <a:tr h="370840">
                <a:tc>
                  <a:txBody>
                    <a:bodyPr/>
                    <a:lstStyle/>
                    <a:p>
                      <a:r>
                        <a:rPr lang="es-MX" sz="1600" noProof="0" dirty="0" smtClean="0"/>
                        <a:t>TCA</a:t>
                      </a:r>
                      <a:endParaRPr lang="es-MX" sz="1600" noProof="0" dirty="0"/>
                    </a:p>
                  </a:txBody>
                  <a:tcPr/>
                </a:tc>
                <a:tc>
                  <a:txBody>
                    <a:bodyPr/>
                    <a:lstStyle/>
                    <a:p>
                      <a:r>
                        <a:rPr lang="es-MX" sz="1600" noProof="0" dirty="0" smtClean="0"/>
                        <a:t>Todos</a:t>
                      </a:r>
                      <a:endParaRPr lang="es-MX" sz="1600" noProof="0" dirty="0"/>
                    </a:p>
                  </a:txBody>
                  <a:tcPr/>
                </a:tc>
                <a:tc>
                  <a:txBody>
                    <a:bodyPr/>
                    <a:lstStyle/>
                    <a:p>
                      <a:r>
                        <a:rPr lang="es-MX" sz="1600" noProof="0" dirty="0" smtClean="0"/>
                        <a:t>Aumento de la sedación</a:t>
                      </a:r>
                      <a:endParaRPr lang="es-MX" sz="1600" noProof="0" dirty="0"/>
                    </a:p>
                  </a:txBody>
                  <a:tcPr/>
                </a:tc>
              </a:tr>
            </a:tbl>
          </a:graphicData>
        </a:graphic>
      </p:graphicFrame>
      <p:sp>
        <p:nvSpPr>
          <p:cNvPr id="7" name="Rectangle 6"/>
          <p:cNvSpPr/>
          <p:nvPr/>
        </p:nvSpPr>
        <p:spPr>
          <a:xfrm>
            <a:off x="251520" y="6228601"/>
            <a:ext cx="8712968" cy="584775"/>
          </a:xfrm>
          <a:prstGeom prst="rect">
            <a:avLst/>
          </a:prstGeom>
        </p:spPr>
        <p:txBody>
          <a:bodyPr wrap="square">
            <a:spAutoFit/>
          </a:bodyPr>
          <a:lstStyle/>
          <a:p>
            <a:r>
              <a:rPr lang="es-MX" sz="1200" b="1" dirty="0" smtClean="0">
                <a:solidFill>
                  <a:schemeClr val="tx2"/>
                </a:solidFill>
              </a:rPr>
              <a:t>MAOI =inhibidor de la monoaminooxidasa; TCA = antidepresivo tricíclico</a:t>
            </a:r>
          </a:p>
          <a:p>
            <a:r>
              <a:rPr lang="es-MX" sz="1000" dirty="0" smtClean="0">
                <a:solidFill>
                  <a:schemeClr val="tx2"/>
                </a:solidFill>
              </a:rPr>
              <a:t>American Medical Association. </a:t>
            </a:r>
            <a:r>
              <a:rPr lang="es-MX" sz="1000" i="1" dirty="0" smtClean="0">
                <a:solidFill>
                  <a:schemeClr val="tx2"/>
                </a:solidFill>
              </a:rPr>
              <a:t>Tabla: Important Opioid Drug Interactions. </a:t>
            </a:r>
            <a:r>
              <a:rPr lang="es-MX" sz="1000" dirty="0" smtClean="0">
                <a:solidFill>
                  <a:schemeClr val="tx2"/>
                </a:solidFill>
              </a:rPr>
              <a:t>Disponible en: </a:t>
            </a:r>
            <a:r>
              <a:rPr lang="es-MX" sz="1000" u="sng" dirty="0" smtClean="0">
                <a:solidFill>
                  <a:schemeClr val="tx2"/>
                </a:solidFill>
                <a:hlinkClick r:id="rId3"/>
              </a:rPr>
              <a:t>http://www.ama-cmeonline.com/pain_mgmt/tables/table_opioid_interactions.htm</a:t>
            </a:r>
            <a:r>
              <a:rPr lang="es-MX" sz="1000" dirty="0" smtClean="0">
                <a:solidFill>
                  <a:schemeClr val="tx2"/>
                </a:solidFill>
              </a:rPr>
              <a:t>. Accesado: 5 de septiembre de 2013.</a:t>
            </a:r>
            <a:endParaRPr lang="es-MX" sz="1000" dirty="0">
              <a:solidFill>
                <a:schemeClr val="tx2"/>
              </a:solidFill>
            </a:endParaRPr>
          </a:p>
        </p:txBody>
      </p:sp>
    </p:spTree>
    <p:extLst>
      <p:ext uri="{BB962C8B-B14F-4D97-AF65-F5344CB8AC3E}">
        <p14:creationId xmlns:p14="http://schemas.microsoft.com/office/powerpoint/2010/main" val="2482222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r>
              <a:rPr dirty="0"/>
              <a:t/>
            </a:r>
            <a:br>
              <a:rPr dirty="0"/>
            </a:br>
            <a:fld id="{CEC32654-6C2B-4E14-A90D-5D17360DC88F}" type="slidenum">
              <a:rPr/>
              <a:pPr>
                <a:defRPr/>
              </a:pPr>
              <a:t>2</a:t>
            </a:fld>
            <a:endParaRPr dirty="0"/>
          </a:p>
        </p:txBody>
      </p:sp>
      <p:sp>
        <p:nvSpPr>
          <p:cNvPr id="10243" name="Title 1"/>
          <p:cNvSpPr>
            <a:spLocks noGrp="1"/>
          </p:cNvSpPr>
          <p:nvPr>
            <p:ph type="title"/>
          </p:nvPr>
        </p:nvSpPr>
        <p:spPr>
          <a:xfrm>
            <a:off x="457200" y="263525"/>
            <a:ext cx="8229600" cy="1143000"/>
          </a:xfrm>
        </p:spPr>
        <p:txBody>
          <a:bodyPr/>
          <a:lstStyle/>
          <a:p>
            <a:pPr eaLnBrk="1" hangingPunct="1"/>
            <a:r>
              <a:rPr lang="es-MX" altLang="en-US" dirty="0" smtClean="0"/>
              <a:t>Comité de </a:t>
            </a:r>
            <a:r>
              <a:rPr lang="es-MX" altLang="en-US" dirty="0"/>
              <a:t>d</a:t>
            </a:r>
            <a:r>
              <a:rPr lang="es-MX" altLang="en-US" dirty="0" smtClean="0"/>
              <a:t>esarrollo</a:t>
            </a:r>
          </a:p>
        </p:txBody>
      </p:sp>
      <p:sp>
        <p:nvSpPr>
          <p:cNvPr id="4" name="Rectangle 3"/>
          <p:cNvSpPr/>
          <p:nvPr/>
        </p:nvSpPr>
        <p:spPr>
          <a:xfrm>
            <a:off x="395288" y="1443038"/>
            <a:ext cx="2881312" cy="5402262"/>
          </a:xfrm>
          <a:prstGeom prst="rect">
            <a:avLst/>
          </a:prstGeom>
        </p:spPr>
        <p:txBody>
          <a:bodyPr>
            <a:spAutoFit/>
          </a:bodyPr>
          <a:lstStyle/>
          <a:p>
            <a:pPr fontAlgn="auto">
              <a:spcBef>
                <a:spcPts val="0"/>
              </a:spcBef>
              <a:spcAft>
                <a:spcPts val="0"/>
              </a:spcAft>
              <a:defRPr/>
            </a:pPr>
            <a:r>
              <a:rPr lang="en-CA" sz="1600" b="1" dirty="0">
                <a:solidFill>
                  <a:prstClr val="black"/>
                </a:solidFill>
                <a:latin typeface="Calibri"/>
                <a:ea typeface="+mn-ea"/>
              </a:rPr>
              <a:t>Mario H. Cardiel, MD, MSc</a:t>
            </a:r>
          </a:p>
          <a:p>
            <a:pPr fontAlgn="auto">
              <a:spcBef>
                <a:spcPts val="0"/>
              </a:spcBef>
              <a:spcAft>
                <a:spcPts val="0"/>
              </a:spcAft>
              <a:defRPr/>
            </a:pPr>
            <a:r>
              <a:rPr lang="es-MX" sz="1600" dirty="0" smtClean="0">
                <a:solidFill>
                  <a:srgbClr val="0C6FCF">
                    <a:lumMod val="75000"/>
                  </a:srgbClr>
                </a:solidFill>
                <a:latin typeface="Calibri"/>
                <a:ea typeface="+mn-ea"/>
              </a:rPr>
              <a:t>Reumatólogo</a:t>
            </a:r>
          </a:p>
          <a:p>
            <a:pPr fontAlgn="auto">
              <a:spcBef>
                <a:spcPts val="0"/>
              </a:spcBef>
              <a:spcAft>
                <a:spcPts val="0"/>
              </a:spcAft>
              <a:defRPr/>
            </a:pPr>
            <a:r>
              <a:rPr lang="es-MX" sz="1600" dirty="0" smtClean="0">
                <a:solidFill>
                  <a:srgbClr val="0C6FCF">
                    <a:lumMod val="75000"/>
                  </a:srgbClr>
                </a:solidFill>
                <a:latin typeface="Calibri"/>
                <a:ea typeface="+mn-ea"/>
              </a:rPr>
              <a:t>Morelia, México</a:t>
            </a:r>
          </a:p>
          <a:p>
            <a:pPr fontAlgn="auto">
              <a:spcBef>
                <a:spcPts val="0"/>
              </a:spcBef>
              <a:spcAft>
                <a:spcPts val="0"/>
              </a:spcAft>
              <a:defRPr/>
            </a:pPr>
            <a:r>
              <a:rPr lang="es-MX" sz="1600" dirty="0" smtClean="0">
                <a:solidFill>
                  <a:prstClr val="white"/>
                </a:solidFill>
                <a:latin typeface="Calibri"/>
                <a:ea typeface="+mn-ea"/>
              </a:rPr>
              <a:t> </a:t>
            </a:r>
            <a:endParaRPr lang="es-MX" sz="24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ea typeface="+mn-ea"/>
              </a:rPr>
              <a:t>Andrei Danilov, MD, DSc</a:t>
            </a:r>
          </a:p>
          <a:p>
            <a:pPr fontAlgn="auto">
              <a:spcBef>
                <a:spcPts val="0"/>
              </a:spcBef>
              <a:spcAft>
                <a:spcPts val="0"/>
              </a:spcAft>
              <a:defRPr/>
            </a:pPr>
            <a:r>
              <a:rPr lang="es-MX" sz="1600" dirty="0" smtClean="0">
                <a:solidFill>
                  <a:srgbClr val="0C6FCF">
                    <a:lumMod val="75000"/>
                  </a:srgbClr>
                </a:solidFill>
                <a:latin typeface="Calibri"/>
                <a:ea typeface="+mn-ea"/>
              </a:rPr>
              <a:t>Neurólogo</a:t>
            </a:r>
          </a:p>
          <a:p>
            <a:pPr fontAlgn="auto">
              <a:spcBef>
                <a:spcPts val="0"/>
              </a:spcBef>
              <a:spcAft>
                <a:spcPts val="0"/>
              </a:spcAft>
              <a:defRPr/>
            </a:pPr>
            <a:r>
              <a:rPr lang="es-MX" sz="1600" dirty="0" smtClean="0">
                <a:solidFill>
                  <a:srgbClr val="0C6FCF">
                    <a:lumMod val="75000"/>
                  </a:srgbClr>
                </a:solidFill>
                <a:latin typeface="Calibri"/>
                <a:ea typeface="+mn-ea"/>
              </a:rPr>
              <a:t>Moscú, Rusia</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ea typeface="+mn-ea"/>
              </a:rPr>
              <a:t>Smail Daoudi, MD</a:t>
            </a:r>
          </a:p>
          <a:p>
            <a:pPr fontAlgn="auto">
              <a:spcBef>
                <a:spcPts val="0"/>
              </a:spcBef>
              <a:spcAft>
                <a:spcPts val="0"/>
              </a:spcAft>
              <a:defRPr/>
            </a:pPr>
            <a:r>
              <a:rPr lang="es-MX" sz="1600" dirty="0" smtClean="0">
                <a:solidFill>
                  <a:srgbClr val="0C6FCF">
                    <a:lumMod val="75000"/>
                  </a:srgbClr>
                </a:solidFill>
                <a:latin typeface="Calibri"/>
                <a:ea typeface="+mn-ea"/>
              </a:rPr>
              <a:t>Neurólogo</a:t>
            </a:r>
          </a:p>
          <a:p>
            <a:pPr fontAlgn="auto">
              <a:spcBef>
                <a:spcPts val="0"/>
              </a:spcBef>
              <a:spcAft>
                <a:spcPts val="0"/>
              </a:spcAft>
              <a:defRPr/>
            </a:pPr>
            <a:r>
              <a:rPr lang="es-MX" sz="1600" dirty="0" smtClean="0">
                <a:solidFill>
                  <a:srgbClr val="0C6FCF">
                    <a:lumMod val="75000"/>
                  </a:srgbClr>
                </a:solidFill>
                <a:latin typeface="Calibri"/>
                <a:ea typeface="+mn-ea"/>
              </a:rPr>
              <a:t>Tizi Ouzou, Algeria</a:t>
            </a:r>
          </a:p>
          <a:p>
            <a:pPr fontAlgn="auto">
              <a:spcBef>
                <a:spcPts val="0"/>
              </a:spcBef>
              <a:spcAft>
                <a:spcPts val="0"/>
              </a:spcAft>
              <a:defRPr/>
            </a:pPr>
            <a:endParaRPr lang="es-MX" sz="16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ea typeface="+mn-ea"/>
              </a:rPr>
              <a:t>João Batista S. Garcia, MD, PhD</a:t>
            </a:r>
          </a:p>
          <a:p>
            <a:pPr fontAlgn="auto">
              <a:spcBef>
                <a:spcPts val="0"/>
              </a:spcBef>
              <a:spcAft>
                <a:spcPts val="0"/>
              </a:spcAft>
              <a:defRPr/>
            </a:pPr>
            <a:r>
              <a:rPr lang="es-MX" sz="1600" dirty="0" smtClean="0">
                <a:solidFill>
                  <a:srgbClr val="0C6FCF">
                    <a:lumMod val="75000"/>
                  </a:srgbClr>
                </a:solidFill>
                <a:latin typeface="Calibri"/>
                <a:ea typeface="+mn-ea"/>
              </a:rPr>
              <a:t>Anestesiólogo</a:t>
            </a:r>
          </a:p>
          <a:p>
            <a:pPr fontAlgn="auto">
              <a:spcBef>
                <a:spcPts val="0"/>
              </a:spcBef>
              <a:spcAft>
                <a:spcPts val="0"/>
              </a:spcAft>
              <a:defRPr/>
            </a:pPr>
            <a:r>
              <a:rPr lang="es-MX" sz="1600" dirty="0" smtClean="0">
                <a:solidFill>
                  <a:srgbClr val="0C6FCF">
                    <a:lumMod val="75000"/>
                  </a:srgbClr>
                </a:solidFill>
                <a:latin typeface="Calibri"/>
                <a:ea typeface="+mn-ea"/>
              </a:rPr>
              <a:t>São Luis, Brasil</a:t>
            </a:r>
          </a:p>
          <a:p>
            <a:pPr fontAlgn="auto">
              <a:spcBef>
                <a:spcPts val="0"/>
              </a:spcBef>
              <a:spcAft>
                <a:spcPts val="0"/>
              </a:spcAft>
              <a:defRPr/>
            </a:pPr>
            <a:endParaRPr lang="es-MX" sz="17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rPr>
              <a:t>Yuzhou Guan, MD</a:t>
            </a:r>
          </a:p>
          <a:p>
            <a:pPr fontAlgn="auto">
              <a:spcBef>
                <a:spcPts val="0"/>
              </a:spcBef>
              <a:spcAft>
                <a:spcPts val="0"/>
              </a:spcAft>
              <a:defRPr/>
            </a:pPr>
            <a:r>
              <a:rPr lang="es-MX" sz="1600" dirty="0" smtClean="0">
                <a:solidFill>
                  <a:srgbClr val="0C6FCF">
                    <a:lumMod val="75000"/>
                  </a:srgbClr>
                </a:solidFill>
                <a:latin typeface="Calibri"/>
              </a:rPr>
              <a:t>Neurólogo</a:t>
            </a:r>
          </a:p>
          <a:p>
            <a:pPr fontAlgn="auto">
              <a:spcBef>
                <a:spcPts val="0"/>
              </a:spcBef>
              <a:spcAft>
                <a:spcPts val="0"/>
              </a:spcAft>
              <a:defRPr/>
            </a:pPr>
            <a:r>
              <a:rPr lang="es-MX" sz="1600" dirty="0" smtClean="0">
                <a:solidFill>
                  <a:srgbClr val="0C6FCF">
                    <a:lumMod val="75000"/>
                  </a:srgbClr>
                </a:solidFill>
                <a:latin typeface="Calibri"/>
              </a:rPr>
              <a:t>Beijing, China</a:t>
            </a:r>
          </a:p>
          <a:p>
            <a:pPr fontAlgn="auto">
              <a:spcBef>
                <a:spcPts val="0"/>
              </a:spcBef>
              <a:spcAft>
                <a:spcPts val="0"/>
              </a:spcAft>
              <a:defRPr/>
            </a:pPr>
            <a:endParaRPr lang="es-MX" sz="1700" dirty="0" smtClean="0">
              <a:solidFill>
                <a:prstClr val="white"/>
              </a:solidFill>
              <a:latin typeface="Calibri"/>
              <a:ea typeface="+mn-ea"/>
            </a:endParaRPr>
          </a:p>
          <a:p>
            <a:pPr fontAlgn="auto">
              <a:spcBef>
                <a:spcPts val="0"/>
              </a:spcBef>
              <a:spcAft>
                <a:spcPts val="0"/>
              </a:spcAft>
              <a:defRPr/>
            </a:pPr>
            <a:r>
              <a:rPr lang="es-MX" sz="1700" dirty="0" smtClean="0">
                <a:solidFill>
                  <a:prstClr val="white"/>
                </a:solidFill>
                <a:latin typeface="Calibri"/>
                <a:ea typeface="+mn-ea"/>
              </a:rPr>
              <a:t> </a:t>
            </a:r>
            <a:endParaRPr lang="es-MX" sz="1700" dirty="0">
              <a:solidFill>
                <a:prstClr val="white"/>
              </a:solidFill>
              <a:latin typeface="Calibri"/>
              <a:ea typeface="+mn-ea"/>
            </a:endParaRPr>
          </a:p>
        </p:txBody>
      </p:sp>
      <p:sp>
        <p:nvSpPr>
          <p:cNvPr id="5" name="Rectangle 4"/>
          <p:cNvSpPr/>
          <p:nvPr/>
        </p:nvSpPr>
        <p:spPr>
          <a:xfrm>
            <a:off x="3276600" y="1443038"/>
            <a:ext cx="2805113" cy="5016758"/>
          </a:xfrm>
          <a:prstGeom prst="rect">
            <a:avLst/>
          </a:prstGeom>
        </p:spPr>
        <p:txBody>
          <a:bodyPr>
            <a:spAutoFit/>
          </a:bodyPr>
          <a:lstStyle/>
          <a:p>
            <a:pPr fontAlgn="auto">
              <a:spcBef>
                <a:spcPts val="0"/>
              </a:spcBef>
              <a:spcAft>
                <a:spcPts val="0"/>
              </a:spcAft>
              <a:defRPr/>
            </a:pPr>
            <a:r>
              <a:rPr lang="en-CA" sz="1600" b="1" dirty="0">
                <a:solidFill>
                  <a:prstClr val="black"/>
                </a:solidFill>
                <a:latin typeface="Calibri"/>
                <a:ea typeface="+mn-ea"/>
              </a:rPr>
              <a:t>Jianhao Lin, MD</a:t>
            </a:r>
          </a:p>
          <a:p>
            <a:pPr fontAlgn="auto">
              <a:spcBef>
                <a:spcPts val="0"/>
              </a:spcBef>
              <a:spcAft>
                <a:spcPts val="0"/>
              </a:spcAft>
              <a:defRPr/>
            </a:pPr>
            <a:r>
              <a:rPr lang="es-MX" sz="1600" dirty="0" smtClean="0">
                <a:solidFill>
                  <a:srgbClr val="0C6FCF">
                    <a:lumMod val="75000"/>
                  </a:srgbClr>
                </a:solidFill>
                <a:latin typeface="Calibri"/>
                <a:ea typeface="+mn-ea"/>
              </a:rPr>
              <a:t>Ortopedista</a:t>
            </a:r>
          </a:p>
          <a:p>
            <a:pPr fontAlgn="auto">
              <a:spcBef>
                <a:spcPts val="0"/>
              </a:spcBef>
              <a:spcAft>
                <a:spcPts val="0"/>
              </a:spcAft>
              <a:defRPr/>
            </a:pPr>
            <a:r>
              <a:rPr lang="es-MX" sz="1600" dirty="0" smtClean="0">
                <a:solidFill>
                  <a:srgbClr val="0C6FCF">
                    <a:lumMod val="75000"/>
                  </a:srgbClr>
                </a:solidFill>
                <a:latin typeface="Calibri"/>
                <a:ea typeface="+mn-ea"/>
              </a:rPr>
              <a:t>Beijing, China</a:t>
            </a:r>
          </a:p>
          <a:p>
            <a:pPr fontAlgn="auto">
              <a:spcBef>
                <a:spcPts val="0"/>
              </a:spcBef>
              <a:spcAft>
                <a:spcPts val="0"/>
              </a:spcAft>
              <a:defRPr/>
            </a:pPr>
            <a:r>
              <a:rPr lang="es-MX" sz="1600" dirty="0" smtClean="0">
                <a:solidFill>
                  <a:srgbClr val="0C6FCF">
                    <a:lumMod val="75000"/>
                  </a:srgbClr>
                </a:solidFill>
                <a:latin typeface="Calibri"/>
                <a:ea typeface="+mn-ea"/>
              </a:rPr>
              <a:t> </a:t>
            </a:r>
          </a:p>
          <a:p>
            <a:pPr fontAlgn="auto">
              <a:spcBef>
                <a:spcPts val="0"/>
              </a:spcBef>
              <a:spcAft>
                <a:spcPts val="0"/>
              </a:spcAft>
              <a:defRPr/>
            </a:pPr>
            <a:r>
              <a:rPr lang="es-MX" sz="1600" b="1" dirty="0" smtClean="0">
                <a:solidFill>
                  <a:prstClr val="black"/>
                </a:solidFill>
                <a:latin typeface="Calibri"/>
                <a:ea typeface="+mn-ea"/>
              </a:rPr>
              <a:t>Supranee Niruthisard, MD</a:t>
            </a:r>
          </a:p>
          <a:p>
            <a:pPr fontAlgn="auto">
              <a:spcBef>
                <a:spcPts val="0"/>
              </a:spcBef>
              <a:spcAft>
                <a:spcPts val="0"/>
              </a:spcAft>
              <a:defRPr/>
            </a:pPr>
            <a:r>
              <a:rPr lang="es-MX" sz="1600" dirty="0" smtClean="0">
                <a:solidFill>
                  <a:srgbClr val="0C6FCF">
                    <a:lumMod val="75000"/>
                  </a:srgbClr>
                </a:solidFill>
                <a:latin typeface="Calibri"/>
              </a:rPr>
              <a:t>Especialista en Dolor</a:t>
            </a:r>
            <a:endParaRPr lang="es-MX" sz="1600" dirty="0" smtClean="0">
              <a:solidFill>
                <a:srgbClr val="0C6FCF">
                  <a:lumMod val="75000"/>
                </a:srgbClr>
              </a:solidFill>
              <a:latin typeface="Calibri"/>
              <a:ea typeface="+mn-ea"/>
            </a:endParaRPr>
          </a:p>
          <a:p>
            <a:pPr fontAlgn="auto">
              <a:spcBef>
                <a:spcPts val="0"/>
              </a:spcBef>
              <a:spcAft>
                <a:spcPts val="0"/>
              </a:spcAft>
              <a:defRPr/>
            </a:pPr>
            <a:r>
              <a:rPr lang="es-MX" sz="1600" dirty="0" smtClean="0">
                <a:solidFill>
                  <a:srgbClr val="0C6FCF">
                    <a:lumMod val="75000"/>
                  </a:srgbClr>
                </a:solidFill>
                <a:latin typeface="Calibri"/>
                <a:ea typeface="+mn-ea"/>
              </a:rPr>
              <a:t>Bangkok, Tailandia</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ea typeface="+mn-ea"/>
              </a:rPr>
              <a:t>Germán Ochoa, MD</a:t>
            </a:r>
          </a:p>
          <a:p>
            <a:pPr fontAlgn="auto">
              <a:spcBef>
                <a:spcPts val="0"/>
              </a:spcBef>
              <a:spcAft>
                <a:spcPts val="0"/>
              </a:spcAft>
              <a:defRPr/>
            </a:pPr>
            <a:r>
              <a:rPr lang="es-MX" sz="1600" dirty="0" smtClean="0">
                <a:solidFill>
                  <a:srgbClr val="0C6FCF">
                    <a:lumMod val="75000"/>
                  </a:srgbClr>
                </a:solidFill>
                <a:latin typeface="Calibri"/>
                <a:ea typeface="+mn-ea"/>
              </a:rPr>
              <a:t>Ortopedista</a:t>
            </a:r>
          </a:p>
          <a:p>
            <a:pPr fontAlgn="auto">
              <a:spcBef>
                <a:spcPts val="0"/>
              </a:spcBef>
              <a:spcAft>
                <a:spcPts val="0"/>
              </a:spcAft>
              <a:defRPr/>
            </a:pPr>
            <a:r>
              <a:rPr lang="es-MX" sz="1600" dirty="0" smtClean="0">
                <a:solidFill>
                  <a:srgbClr val="0C6FCF">
                    <a:lumMod val="75000"/>
                  </a:srgbClr>
                </a:solidFill>
                <a:latin typeface="Calibri"/>
                <a:ea typeface="+mn-ea"/>
              </a:rPr>
              <a:t>Bogotá, Colombia</a:t>
            </a:r>
          </a:p>
          <a:p>
            <a:pPr fontAlgn="auto">
              <a:spcBef>
                <a:spcPts val="0"/>
              </a:spcBef>
              <a:spcAft>
                <a:spcPts val="0"/>
              </a:spcAft>
              <a:defRPr/>
            </a:pPr>
            <a:endParaRPr lang="es-MX" sz="16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ea typeface="+mn-ea"/>
              </a:rPr>
              <a:t>Milton Raff, MD, BSc</a:t>
            </a:r>
          </a:p>
          <a:p>
            <a:pPr fontAlgn="auto">
              <a:spcBef>
                <a:spcPts val="0"/>
              </a:spcBef>
              <a:spcAft>
                <a:spcPts val="0"/>
              </a:spcAft>
              <a:defRPr/>
            </a:pPr>
            <a:r>
              <a:rPr lang="es-MX" sz="1600" dirty="0" smtClean="0">
                <a:solidFill>
                  <a:srgbClr val="0C6FCF">
                    <a:lumMod val="75000"/>
                  </a:srgbClr>
                </a:solidFill>
                <a:latin typeface="Calibri"/>
              </a:rPr>
              <a:t>Especialista en Anestesiología</a:t>
            </a:r>
            <a:endParaRPr lang="es-MX" sz="1600" dirty="0" smtClean="0">
              <a:solidFill>
                <a:srgbClr val="0C6FCF">
                  <a:lumMod val="75000"/>
                </a:srgbClr>
              </a:solidFill>
              <a:latin typeface="Calibri"/>
              <a:ea typeface="+mn-ea"/>
            </a:endParaRPr>
          </a:p>
          <a:p>
            <a:pPr fontAlgn="auto">
              <a:spcBef>
                <a:spcPts val="0"/>
              </a:spcBef>
              <a:spcAft>
                <a:spcPts val="0"/>
              </a:spcAft>
              <a:defRPr/>
            </a:pPr>
            <a:r>
              <a:rPr lang="es-MX" sz="1600" dirty="0" smtClean="0">
                <a:solidFill>
                  <a:srgbClr val="0C6FCF">
                    <a:lumMod val="75000"/>
                  </a:srgbClr>
                </a:solidFill>
                <a:latin typeface="Calibri"/>
                <a:ea typeface="+mn-ea"/>
              </a:rPr>
              <a:t>Cape Town, Sud África</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rPr>
              <a:t>Raymond L. Rosales, MD, PhD</a:t>
            </a:r>
          </a:p>
          <a:p>
            <a:pPr fontAlgn="auto">
              <a:spcBef>
                <a:spcPts val="0"/>
              </a:spcBef>
              <a:spcAft>
                <a:spcPts val="0"/>
              </a:spcAft>
              <a:defRPr/>
            </a:pPr>
            <a:r>
              <a:rPr lang="es-MX" sz="1600" dirty="0" smtClean="0">
                <a:solidFill>
                  <a:srgbClr val="0C6FCF">
                    <a:lumMod val="75000"/>
                  </a:srgbClr>
                </a:solidFill>
                <a:latin typeface="Calibri"/>
              </a:rPr>
              <a:t>Neurólogo</a:t>
            </a:r>
          </a:p>
          <a:p>
            <a:pPr fontAlgn="auto">
              <a:spcBef>
                <a:spcPts val="0"/>
              </a:spcBef>
              <a:spcAft>
                <a:spcPts val="0"/>
              </a:spcAft>
              <a:defRPr/>
            </a:pPr>
            <a:r>
              <a:rPr lang="es-MX" sz="1600" dirty="0" smtClean="0">
                <a:solidFill>
                  <a:srgbClr val="0C6FCF">
                    <a:lumMod val="75000"/>
                  </a:srgbClr>
                </a:solidFill>
                <a:latin typeface="Calibri"/>
              </a:rPr>
              <a:t>Manila, Filipinas</a:t>
            </a:r>
          </a:p>
          <a:p>
            <a:pPr fontAlgn="auto">
              <a:spcBef>
                <a:spcPts val="0"/>
              </a:spcBef>
              <a:spcAft>
                <a:spcPts val="0"/>
              </a:spcAft>
              <a:defRPr/>
            </a:pPr>
            <a:endParaRPr lang="en-CA" sz="1600" dirty="0">
              <a:solidFill>
                <a:prstClr val="white"/>
              </a:solidFill>
              <a:latin typeface="Calibri"/>
              <a:ea typeface="+mn-ea"/>
            </a:endParaRPr>
          </a:p>
        </p:txBody>
      </p:sp>
      <p:sp>
        <p:nvSpPr>
          <p:cNvPr id="6" name="Rectangle 5"/>
          <p:cNvSpPr/>
          <p:nvPr/>
        </p:nvSpPr>
        <p:spPr>
          <a:xfrm>
            <a:off x="6008688" y="1447800"/>
            <a:ext cx="2955925" cy="4524315"/>
          </a:xfrm>
          <a:prstGeom prst="rect">
            <a:avLst/>
          </a:prstGeom>
        </p:spPr>
        <p:txBody>
          <a:bodyPr>
            <a:spAutoFit/>
          </a:bodyPr>
          <a:lstStyle/>
          <a:p>
            <a:pPr fontAlgn="auto">
              <a:spcBef>
                <a:spcPts val="0"/>
              </a:spcBef>
              <a:spcAft>
                <a:spcPts val="0"/>
              </a:spcAft>
              <a:defRPr/>
            </a:pPr>
            <a:r>
              <a:rPr lang="en-CA" sz="1600" b="1" dirty="0">
                <a:solidFill>
                  <a:prstClr val="black"/>
                </a:solidFill>
                <a:latin typeface="Calibri"/>
                <a:ea typeface="+mn-ea"/>
              </a:rPr>
              <a:t>Jose Antonio San Juan, MD</a:t>
            </a:r>
          </a:p>
          <a:p>
            <a:pPr fontAlgn="auto">
              <a:spcBef>
                <a:spcPts val="0"/>
              </a:spcBef>
              <a:spcAft>
                <a:spcPts val="0"/>
              </a:spcAft>
              <a:defRPr/>
            </a:pPr>
            <a:r>
              <a:rPr lang="es-MX" sz="1600" dirty="0" smtClean="0">
                <a:solidFill>
                  <a:srgbClr val="0C6FCF">
                    <a:lumMod val="75000"/>
                  </a:srgbClr>
                </a:solidFill>
                <a:latin typeface="Calibri"/>
                <a:ea typeface="+mn-ea"/>
              </a:rPr>
              <a:t>Cirujano </a:t>
            </a:r>
            <a:r>
              <a:rPr lang="es-MX" sz="1600" dirty="0" smtClean="0">
                <a:solidFill>
                  <a:srgbClr val="0C6FCF">
                    <a:lumMod val="75000"/>
                  </a:srgbClr>
                </a:solidFill>
                <a:latin typeface="Calibri"/>
              </a:rPr>
              <a:t>O</a:t>
            </a:r>
            <a:r>
              <a:rPr lang="es-MX" sz="1600" dirty="0" smtClean="0">
                <a:solidFill>
                  <a:srgbClr val="0C6FCF">
                    <a:lumMod val="75000"/>
                  </a:srgbClr>
                </a:solidFill>
                <a:latin typeface="Calibri"/>
                <a:ea typeface="+mn-ea"/>
              </a:rPr>
              <a:t>rtopédico</a:t>
            </a:r>
          </a:p>
          <a:p>
            <a:pPr fontAlgn="auto">
              <a:spcBef>
                <a:spcPts val="0"/>
              </a:spcBef>
              <a:spcAft>
                <a:spcPts val="0"/>
              </a:spcAft>
              <a:defRPr/>
            </a:pPr>
            <a:r>
              <a:rPr lang="es-MX" sz="1600" dirty="0" smtClean="0">
                <a:solidFill>
                  <a:srgbClr val="0C6FCF">
                    <a:lumMod val="75000"/>
                  </a:srgbClr>
                </a:solidFill>
                <a:latin typeface="Calibri"/>
                <a:ea typeface="+mn-ea"/>
              </a:rPr>
              <a:t>Ciudad Cebú, Filipinas</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rPr>
              <a:t>Ammar Salti, MD</a:t>
            </a:r>
          </a:p>
          <a:p>
            <a:pPr fontAlgn="auto">
              <a:spcBef>
                <a:spcPts val="0"/>
              </a:spcBef>
              <a:spcAft>
                <a:spcPts val="0"/>
              </a:spcAft>
              <a:defRPr/>
            </a:pPr>
            <a:r>
              <a:rPr lang="es-MX" sz="1600" dirty="0" smtClean="0">
                <a:solidFill>
                  <a:srgbClr val="0C6FCF">
                    <a:lumMod val="75000"/>
                  </a:srgbClr>
                </a:solidFill>
                <a:latin typeface="Calibri"/>
              </a:rPr>
              <a:t>Especialista en Anestesiología</a:t>
            </a:r>
          </a:p>
          <a:p>
            <a:pPr fontAlgn="auto">
              <a:spcBef>
                <a:spcPts val="0"/>
              </a:spcBef>
              <a:spcAft>
                <a:spcPts val="0"/>
              </a:spcAft>
              <a:defRPr/>
            </a:pPr>
            <a:r>
              <a:rPr lang="es-MX" sz="1600" dirty="0" smtClean="0">
                <a:solidFill>
                  <a:srgbClr val="0C6FCF">
                    <a:lumMod val="75000"/>
                  </a:srgbClr>
                </a:solidFill>
                <a:latin typeface="Calibri"/>
              </a:rPr>
              <a:t>Abu Dabi,  Emiratos Árabes Unidos </a:t>
            </a:r>
          </a:p>
          <a:p>
            <a:pPr fontAlgn="auto">
              <a:spcBef>
                <a:spcPts val="0"/>
              </a:spcBef>
              <a:spcAft>
                <a:spcPts val="0"/>
              </a:spcAft>
              <a:defRPr/>
            </a:pPr>
            <a:endParaRPr lang="es-MX" sz="1600" b="1" dirty="0" smtClean="0">
              <a:solidFill>
                <a:prstClr val="black"/>
              </a:solidFill>
              <a:latin typeface="Calibri"/>
            </a:endParaRPr>
          </a:p>
          <a:p>
            <a:pPr fontAlgn="auto">
              <a:spcBef>
                <a:spcPts val="0"/>
              </a:spcBef>
              <a:spcAft>
                <a:spcPts val="0"/>
              </a:spcAft>
              <a:defRPr/>
            </a:pPr>
            <a:r>
              <a:rPr lang="es-MX" sz="1600" b="1" dirty="0" smtClean="0">
                <a:solidFill>
                  <a:prstClr val="black"/>
                </a:solidFill>
                <a:latin typeface="Calibri"/>
              </a:rPr>
              <a:t>Xinping Tian, MD</a:t>
            </a:r>
          </a:p>
          <a:p>
            <a:pPr fontAlgn="auto">
              <a:spcBef>
                <a:spcPts val="0"/>
              </a:spcBef>
              <a:spcAft>
                <a:spcPts val="0"/>
              </a:spcAft>
              <a:defRPr/>
            </a:pPr>
            <a:r>
              <a:rPr lang="es-MX" sz="1600" dirty="0" smtClean="0">
                <a:solidFill>
                  <a:srgbClr val="0C6FCF">
                    <a:lumMod val="75000"/>
                  </a:srgbClr>
                </a:solidFill>
                <a:latin typeface="Calibri"/>
              </a:rPr>
              <a:t>Reumatólogo</a:t>
            </a:r>
          </a:p>
          <a:p>
            <a:pPr fontAlgn="auto">
              <a:spcBef>
                <a:spcPts val="0"/>
              </a:spcBef>
              <a:spcAft>
                <a:spcPts val="0"/>
              </a:spcAft>
              <a:defRPr/>
            </a:pPr>
            <a:r>
              <a:rPr lang="es-MX" sz="1600" dirty="0" smtClean="0">
                <a:solidFill>
                  <a:srgbClr val="0C6FCF">
                    <a:lumMod val="75000"/>
                  </a:srgbClr>
                </a:solidFill>
                <a:latin typeface="Calibri"/>
              </a:rPr>
              <a:t>Beijing, China</a:t>
            </a:r>
          </a:p>
          <a:p>
            <a:pPr fontAlgn="auto">
              <a:spcBef>
                <a:spcPts val="0"/>
              </a:spcBef>
              <a:spcAft>
                <a:spcPts val="0"/>
              </a:spcAft>
              <a:defRPr/>
            </a:pPr>
            <a:r>
              <a:rPr lang="es-MX" sz="1600" dirty="0" smtClean="0">
                <a:solidFill>
                  <a:prstClr val="white"/>
                </a:solidFill>
                <a:latin typeface="Calibri"/>
              </a:rPr>
              <a:t> </a:t>
            </a:r>
          </a:p>
          <a:p>
            <a:pPr fontAlgn="auto">
              <a:spcBef>
                <a:spcPts val="0"/>
              </a:spcBef>
              <a:spcAft>
                <a:spcPts val="0"/>
              </a:spcAft>
              <a:defRPr/>
            </a:pPr>
            <a:r>
              <a:rPr lang="es-MX" sz="1600" b="1" dirty="0" smtClean="0">
                <a:solidFill>
                  <a:prstClr val="black"/>
                </a:solidFill>
                <a:latin typeface="Calibri"/>
              </a:rPr>
              <a:t>Işin Ünal-Çevik, MD, PhD</a:t>
            </a:r>
          </a:p>
          <a:p>
            <a:pPr>
              <a:defRPr/>
            </a:pPr>
            <a:r>
              <a:rPr lang="es-MX" sz="1600" dirty="0" smtClean="0">
                <a:solidFill>
                  <a:srgbClr val="0C6FCF">
                    <a:lumMod val="75000"/>
                  </a:srgbClr>
                </a:solidFill>
                <a:latin typeface="+mn-lt"/>
              </a:rPr>
              <a:t>Neurólogo, Neurocientífico y Especialista del Dolor</a:t>
            </a:r>
          </a:p>
          <a:p>
            <a:pPr fontAlgn="auto">
              <a:spcBef>
                <a:spcPts val="0"/>
              </a:spcBef>
              <a:spcAft>
                <a:spcPts val="0"/>
              </a:spcAft>
              <a:defRPr/>
            </a:pPr>
            <a:r>
              <a:rPr lang="es-MX" sz="1600" dirty="0" smtClean="0">
                <a:solidFill>
                  <a:srgbClr val="0C6FCF">
                    <a:lumMod val="75000"/>
                  </a:srgbClr>
                </a:solidFill>
                <a:latin typeface="+mn-lt"/>
              </a:rPr>
              <a:t>Ankara, Turquía </a:t>
            </a:r>
          </a:p>
          <a:p>
            <a:pPr fontAlgn="auto">
              <a:spcBef>
                <a:spcPts val="0"/>
              </a:spcBef>
              <a:spcAft>
                <a:spcPts val="0"/>
              </a:spcAft>
              <a:defRPr/>
            </a:pPr>
            <a:r>
              <a:rPr lang="es-MX" sz="1600" dirty="0" smtClean="0">
                <a:solidFill>
                  <a:srgbClr val="0C6FCF">
                    <a:lumMod val="75000"/>
                  </a:srgbClr>
                </a:solidFill>
                <a:latin typeface="+mn-lt"/>
              </a:rPr>
              <a:t> </a:t>
            </a:r>
            <a:endParaRPr lang="es-MX" sz="1700" dirty="0">
              <a:solidFill>
                <a:prstClr val="white"/>
              </a:solidFill>
              <a:latin typeface="+mn-lt"/>
            </a:endParaRPr>
          </a:p>
        </p:txBody>
      </p:sp>
      <p:sp>
        <p:nvSpPr>
          <p:cNvPr id="3" name="TextBox 2"/>
          <p:cNvSpPr txBox="1"/>
          <p:nvPr/>
        </p:nvSpPr>
        <p:spPr>
          <a:xfrm>
            <a:off x="2483768" y="6237312"/>
            <a:ext cx="4420954" cy="369332"/>
          </a:xfrm>
          <a:prstGeom prst="rect">
            <a:avLst/>
          </a:prstGeom>
          <a:noFill/>
        </p:spPr>
        <p:txBody>
          <a:bodyPr wrap="none">
            <a:spAutoFit/>
          </a:bodyPr>
          <a:lstStyle/>
          <a:p>
            <a:pPr fontAlgn="auto">
              <a:spcBef>
                <a:spcPts val="0"/>
              </a:spcBef>
              <a:spcAft>
                <a:spcPts val="0"/>
              </a:spcAft>
              <a:defRPr/>
            </a:pPr>
            <a:r>
              <a:rPr lang="es-MX" i="1" dirty="0" smtClean="0">
                <a:solidFill>
                  <a:srgbClr val="002060"/>
                </a:solidFill>
                <a:latin typeface="Calibri"/>
                <a:ea typeface="+mn-ea"/>
              </a:rPr>
              <a:t>Este programa fue patrocinado por </a:t>
            </a:r>
            <a:r>
              <a:rPr lang="en-CA" i="1" dirty="0" smtClean="0">
                <a:solidFill>
                  <a:srgbClr val="002060"/>
                </a:solidFill>
                <a:latin typeface="Calibri"/>
                <a:ea typeface="+mn-ea"/>
              </a:rPr>
              <a:t>Pfizer </a:t>
            </a:r>
            <a:r>
              <a:rPr lang="en-CA" i="1" dirty="0">
                <a:solidFill>
                  <a:srgbClr val="002060"/>
                </a:solidFill>
                <a:latin typeface="Calibri"/>
                <a:ea typeface="+mn-ea"/>
              </a:rPr>
              <a:t>Inc.</a:t>
            </a:r>
          </a:p>
        </p:txBody>
      </p:sp>
    </p:spTree>
    <p:extLst>
      <p:ext uri="{BB962C8B-B14F-4D97-AF65-F5344CB8AC3E}">
        <p14:creationId xmlns:p14="http://schemas.microsoft.com/office/powerpoint/2010/main" val="127030562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Objetivos de aprendizaje</a:t>
            </a:r>
            <a:endParaRPr lang="es-MX" dirty="0"/>
          </a:p>
        </p:txBody>
      </p:sp>
      <p:sp>
        <p:nvSpPr>
          <p:cNvPr id="3" name="Content Placeholder 2"/>
          <p:cNvSpPr>
            <a:spLocks noGrp="1"/>
          </p:cNvSpPr>
          <p:nvPr>
            <p:ph idx="1"/>
          </p:nvPr>
        </p:nvSpPr>
        <p:spPr>
          <a:xfrm>
            <a:off x="251520" y="1484784"/>
            <a:ext cx="8640960" cy="4925144"/>
          </a:xfrm>
        </p:spPr>
        <p:txBody>
          <a:bodyPr>
            <a:normAutofit fontScale="92500" lnSpcReduction="10000"/>
          </a:bodyPr>
          <a:lstStyle/>
          <a:p>
            <a:pPr lvl="0"/>
            <a:r>
              <a:rPr lang="es-MX" dirty="0" smtClean="0"/>
              <a:t>Después de completar este módulo, los participantes serán capaces de:</a:t>
            </a:r>
          </a:p>
          <a:p>
            <a:pPr lvl="1">
              <a:spcBef>
                <a:spcPts val="0"/>
              </a:spcBef>
              <a:spcAft>
                <a:spcPts val="600"/>
              </a:spcAft>
            </a:pPr>
            <a:r>
              <a:rPr lang="es-MX" dirty="0" smtClean="0"/>
              <a:t>Discutir la prevalencia de dolor agudo</a:t>
            </a:r>
          </a:p>
          <a:p>
            <a:pPr lvl="1">
              <a:spcBef>
                <a:spcPts val="0"/>
              </a:spcBef>
              <a:spcAft>
                <a:spcPts val="600"/>
              </a:spcAft>
            </a:pPr>
            <a:r>
              <a:rPr lang="es-MX" dirty="0" smtClean="0"/>
              <a:t>Comprender el impacto del dolor agudo sobre el funcionamiento del paciente  y la calidad de vida</a:t>
            </a:r>
          </a:p>
          <a:p>
            <a:pPr lvl="1">
              <a:spcBef>
                <a:spcPts val="0"/>
              </a:spcBef>
              <a:spcAft>
                <a:spcPts val="600"/>
              </a:spcAft>
            </a:pPr>
            <a:r>
              <a:rPr lang="es-MX" dirty="0" smtClean="0"/>
              <a:t>Explicar la fisiopatología del dolor agudo</a:t>
            </a:r>
          </a:p>
          <a:p>
            <a:pPr lvl="1">
              <a:spcBef>
                <a:spcPts val="0"/>
              </a:spcBef>
              <a:spcAft>
                <a:spcPts val="600"/>
              </a:spcAft>
            </a:pPr>
            <a:r>
              <a:rPr lang="es-MX" dirty="0" smtClean="0"/>
              <a:t>Aplicar una técnica diagnóstica simple para el diagnóstico diferencial de dolor agudo</a:t>
            </a:r>
          </a:p>
          <a:p>
            <a:pPr lvl="1">
              <a:spcBef>
                <a:spcPts val="0"/>
              </a:spcBef>
              <a:spcAft>
                <a:spcPts val="600"/>
              </a:spcAft>
            </a:pPr>
            <a:r>
              <a:rPr lang="es-MX" spc="-10" dirty="0"/>
              <a:t>Seleccionar las estrategias  farmacológicas y </a:t>
            </a:r>
            <a:r>
              <a:rPr lang="es-MX" spc="-10" dirty="0" smtClean="0"/>
              <a:t>no  </a:t>
            </a:r>
            <a:r>
              <a:rPr lang="es-MX" spc="-10" dirty="0"/>
              <a:t>farmacológicas apropiadas para el </a:t>
            </a:r>
            <a:r>
              <a:rPr lang="es-MX" spc="-10" dirty="0" smtClean="0"/>
              <a:t>manejo del dolor </a:t>
            </a:r>
            <a:r>
              <a:rPr lang="es-MX" spc="-10" dirty="0"/>
              <a:t>agudo y asegurarse que los pacientes se </a:t>
            </a:r>
            <a:r>
              <a:rPr lang="es-MX" spc="-10" dirty="0" smtClean="0"/>
              <a:t>adhieran </a:t>
            </a:r>
            <a:r>
              <a:rPr lang="es-MX" spc="-10" dirty="0"/>
              <a:t>a la terapia recomendada </a:t>
            </a:r>
            <a:endParaRPr lang="es-MX" dirty="0"/>
          </a:p>
        </p:txBody>
      </p:sp>
      <p:sp>
        <p:nvSpPr>
          <p:cNvPr id="5" name="Slide Number Placeholder 4"/>
          <p:cNvSpPr>
            <a:spLocks noGrp="1"/>
          </p:cNvSpPr>
          <p:nvPr>
            <p:ph type="sldNum" sz="quarter" idx="12"/>
          </p:nvPr>
        </p:nvSpPr>
        <p:spPr/>
        <p:txBody>
          <a:bodyPr/>
          <a:lstStyle/>
          <a:p>
            <a:fld id="{903B8EED-60FF-4798-B00A-5F8F0039E366}" type="slidenum">
              <a:rPr lang="en-CA" smtClean="0">
                <a:solidFill>
                  <a:schemeClr val="bg1"/>
                </a:solidFill>
              </a:rPr>
              <a:pPr/>
              <a:t>3</a:t>
            </a:fld>
            <a:endParaRPr lang="en-CA" dirty="0">
              <a:solidFill>
                <a:schemeClr val="bg1"/>
              </a:solidFill>
            </a:endParaRPr>
          </a:p>
        </p:txBody>
      </p:sp>
    </p:spTree>
    <p:extLst>
      <p:ext uri="{BB962C8B-B14F-4D97-AF65-F5344CB8AC3E}">
        <p14:creationId xmlns:p14="http://schemas.microsoft.com/office/powerpoint/2010/main" val="8899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Preguntas más frecuentes </a:t>
            </a:r>
            <a:endParaRPr lang="es-MX" dirty="0"/>
          </a:p>
        </p:txBody>
      </p:sp>
    </p:spTree>
    <p:extLst>
      <p:ext uri="{BB962C8B-B14F-4D97-AF65-F5344CB8AC3E}">
        <p14:creationId xmlns:p14="http://schemas.microsoft.com/office/powerpoint/2010/main" val="2213745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8640"/>
            <a:ext cx="8229600" cy="1143000"/>
          </a:xfrm>
        </p:spPr>
        <p:txBody>
          <a:bodyPr>
            <a:noAutofit/>
          </a:bodyPr>
          <a:lstStyle/>
          <a:p>
            <a:r>
              <a:rPr lang="es-MX" sz="3600" dirty="0" smtClean="0"/>
              <a:t>Preguntas más frecuentes: </a:t>
            </a:r>
            <a:br>
              <a:rPr lang="es-MX" sz="3600" dirty="0" smtClean="0"/>
            </a:br>
            <a:r>
              <a:rPr lang="es-MX" sz="3600" dirty="0" smtClean="0"/>
              <a:t>Tabla de contenido </a:t>
            </a:r>
            <a:endParaRPr lang="es-MX" sz="3600" dirty="0"/>
          </a:p>
        </p:txBody>
      </p:sp>
      <p:sp>
        <p:nvSpPr>
          <p:cNvPr id="5" name="Content Placeholder 4"/>
          <p:cNvSpPr>
            <a:spLocks noGrp="1"/>
          </p:cNvSpPr>
          <p:nvPr>
            <p:ph idx="1"/>
          </p:nvPr>
        </p:nvSpPr>
        <p:spPr>
          <a:xfrm>
            <a:off x="457200" y="1484784"/>
            <a:ext cx="8363272" cy="4680520"/>
          </a:xfrm>
        </p:spPr>
        <p:txBody>
          <a:bodyPr>
            <a:noAutofit/>
          </a:bodyPr>
          <a:lstStyle/>
          <a:p>
            <a:pPr marL="266700" indent="-266700">
              <a:spcBef>
                <a:spcPts val="300"/>
              </a:spcBef>
            </a:pPr>
            <a:r>
              <a:rPr lang="es-MX" sz="2400" dirty="0" smtClean="0"/>
              <a:t>¿Cómo se debe evaluar el dolor en una persona inconsciente?</a:t>
            </a:r>
          </a:p>
          <a:p>
            <a:pPr marL="266700" indent="-266700">
              <a:spcBef>
                <a:spcPts val="300"/>
              </a:spcBef>
            </a:pPr>
            <a:r>
              <a:rPr lang="es-MX" sz="2400" dirty="0" smtClean="0"/>
              <a:t>¿Cuál es el riesgo cardiovascular asociado con el uso de nsNSAID/ coxib en el dolor agudo (es decir, por 7–10 días)?</a:t>
            </a:r>
          </a:p>
          <a:p>
            <a:pPr marL="266700" indent="-266700">
              <a:spcBef>
                <a:spcPts val="300"/>
              </a:spcBef>
            </a:pPr>
            <a:r>
              <a:rPr lang="es-MX" sz="2400" dirty="0" smtClean="0"/>
              <a:t>¿Cuál es el riesgo gastrointestinal asociado con el uso de nsNSAID/ coxib en el dolor agudo (es decir, por 7–10 días)?</a:t>
            </a:r>
          </a:p>
          <a:p>
            <a:pPr marL="266700" indent="-266700">
              <a:spcBef>
                <a:spcPts val="300"/>
              </a:spcBef>
            </a:pPr>
            <a:r>
              <a:rPr lang="es-MX" sz="2400" dirty="0" smtClean="0"/>
              <a:t>¿Los nsNSAID/ coxib interfieren con la curación del hueso?</a:t>
            </a:r>
          </a:p>
          <a:p>
            <a:pPr marL="266700" indent="-266700">
              <a:spcBef>
                <a:spcPts val="300"/>
              </a:spcBef>
            </a:pPr>
            <a:r>
              <a:rPr lang="es-MX" sz="2400" dirty="0" smtClean="0"/>
              <a:t>¿El uso perioperatorio de los nsNSAID/ coxib aumenta el riesgo de sangrado?</a:t>
            </a:r>
          </a:p>
          <a:p>
            <a:pPr marL="266700" indent="-266700">
              <a:spcBef>
                <a:spcPts val="300"/>
              </a:spcBef>
            </a:pPr>
            <a:r>
              <a:rPr lang="es-MX" sz="2400" dirty="0" smtClean="0"/>
              <a:t>¿Las benzodiacepinas pueden ser utilizadas para tratar el dolor agudo?</a:t>
            </a:r>
          </a:p>
          <a:p>
            <a:pPr marL="266700" indent="-266700"/>
            <a:r>
              <a:rPr lang="es-MX" sz="2400" dirty="0" smtClean="0"/>
              <a:t>¿Qué interacciones fármaco-fármaco deben considerar los médicos cuando tratan el dolor agudo?</a:t>
            </a:r>
          </a:p>
        </p:txBody>
      </p:sp>
      <p:sp>
        <p:nvSpPr>
          <p:cNvPr id="6" name="TextBox 5"/>
          <p:cNvSpPr txBox="1"/>
          <p:nvPr/>
        </p:nvSpPr>
        <p:spPr>
          <a:xfrm>
            <a:off x="107504" y="6453336"/>
            <a:ext cx="7200800" cy="276999"/>
          </a:xfrm>
          <a:prstGeom prst="rect">
            <a:avLst/>
          </a:prstGeom>
          <a:noFill/>
        </p:spPr>
        <p:txBody>
          <a:bodyPr wrap="square" rtlCol="0">
            <a:spAutoFit/>
          </a:bodyPr>
          <a:lstStyle/>
          <a:p>
            <a:r>
              <a:rPr lang="es-MX" sz="1200" b="1" dirty="0" smtClean="0">
                <a:solidFill>
                  <a:srgbClr val="002060"/>
                </a:solidFill>
              </a:rPr>
              <a:t>Coxib = inhibidor específico de la COX-2; nsNSAID = fármaco antiinflamatorio no esteroideo no específico</a:t>
            </a:r>
            <a:endParaRPr lang="es-MX" sz="1200" b="1" dirty="0"/>
          </a:p>
        </p:txBody>
      </p:sp>
    </p:spTree>
    <p:extLst>
      <p:ext uri="{BB962C8B-B14F-4D97-AF65-F5344CB8AC3E}">
        <p14:creationId xmlns:p14="http://schemas.microsoft.com/office/powerpoint/2010/main" val="3187121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fontScale="90000"/>
          </a:bodyPr>
          <a:lstStyle/>
          <a:p>
            <a:r>
              <a:rPr lang="es-MX" dirty="0" smtClean="0"/>
              <a:t>¿Cómo se debe evaluar el dolor en un paciente inconsciente?</a:t>
            </a:r>
            <a:endParaRPr lang="es-MX" dirty="0"/>
          </a:p>
        </p:txBody>
      </p:sp>
      <p:sp>
        <p:nvSpPr>
          <p:cNvPr id="3" name="Content Placeholder 2"/>
          <p:cNvSpPr>
            <a:spLocks noGrp="1" noChangeAspect="1"/>
          </p:cNvSpPr>
          <p:nvPr>
            <p:ph idx="1"/>
          </p:nvPr>
        </p:nvSpPr>
        <p:spPr>
          <a:xfrm>
            <a:off x="457200" y="1484784"/>
            <a:ext cx="8363272" cy="4836729"/>
          </a:xfrm>
        </p:spPr>
        <p:txBody>
          <a:bodyPr>
            <a:normAutofit fontScale="62500" lnSpcReduction="20000"/>
          </a:bodyPr>
          <a:lstStyle/>
          <a:p>
            <a:pPr marL="266700" indent="-266700">
              <a:lnSpc>
                <a:spcPct val="120000"/>
              </a:lnSpc>
            </a:pPr>
            <a:r>
              <a:rPr lang="es-MX" sz="3800" dirty="0" smtClean="0"/>
              <a:t>Basarse en los indicadores de comportamiento y fisiológicos</a:t>
            </a:r>
          </a:p>
          <a:p>
            <a:pPr marL="457200" lvl="1" indent="0">
              <a:lnSpc>
                <a:spcPct val="120000"/>
              </a:lnSpc>
              <a:buNone/>
            </a:pPr>
            <a:r>
              <a:rPr lang="es-MX" sz="3500" u="sng" dirty="0" smtClean="0"/>
              <a:t>Indicadores del comportamiento</a:t>
            </a:r>
          </a:p>
          <a:p>
            <a:pPr lvl="1">
              <a:lnSpc>
                <a:spcPct val="120000"/>
              </a:lnSpc>
            </a:pPr>
            <a:r>
              <a:rPr lang="es-MX" sz="3500" dirty="0" smtClean="0"/>
              <a:t>Expresión facial</a:t>
            </a:r>
          </a:p>
          <a:p>
            <a:pPr lvl="1">
              <a:lnSpc>
                <a:spcPct val="120000"/>
              </a:lnSpc>
            </a:pPr>
            <a:r>
              <a:rPr lang="es-MX" sz="3500" dirty="0" smtClean="0"/>
              <a:t>Movimientos corporales</a:t>
            </a:r>
          </a:p>
          <a:p>
            <a:pPr lvl="1">
              <a:lnSpc>
                <a:spcPct val="120000"/>
              </a:lnSpc>
            </a:pPr>
            <a:r>
              <a:rPr lang="es-MX" sz="3500" dirty="0" smtClean="0"/>
              <a:t>Tensión muscular</a:t>
            </a:r>
          </a:p>
          <a:p>
            <a:pPr lvl="1">
              <a:lnSpc>
                <a:spcPct val="120000"/>
              </a:lnSpc>
            </a:pPr>
            <a:r>
              <a:rPr lang="es-MX" sz="3500" dirty="0" smtClean="0"/>
              <a:t>Vocalización </a:t>
            </a:r>
            <a:br>
              <a:rPr lang="es-MX" sz="3500" dirty="0" smtClean="0"/>
            </a:br>
            <a:r>
              <a:rPr lang="es-MX" sz="3500" dirty="0" smtClean="0"/>
              <a:t>(pacientes extubados)/</a:t>
            </a:r>
            <a:br>
              <a:rPr lang="es-MX" sz="3500" dirty="0" smtClean="0"/>
            </a:br>
            <a:r>
              <a:rPr lang="es-MX" sz="3500" dirty="0" smtClean="0"/>
              <a:t>conformidad con el ventilador</a:t>
            </a:r>
            <a:br>
              <a:rPr lang="es-MX" sz="3500" dirty="0" smtClean="0"/>
            </a:br>
            <a:r>
              <a:rPr lang="es-MX" sz="3500" dirty="0" smtClean="0"/>
              <a:t>(pacientes intubados)</a:t>
            </a:r>
          </a:p>
          <a:p>
            <a:pPr>
              <a:lnSpc>
                <a:spcPct val="120000"/>
              </a:lnSpc>
            </a:pPr>
            <a:r>
              <a:rPr lang="es-MX" sz="3800" dirty="0" smtClean="0"/>
              <a:t>Herramienta de Observación del Dolor en Cuidados Intensivos (CPOT) validada en pacientes conscientes e inconscientes en cuidados intensivos</a:t>
            </a:r>
          </a:p>
        </p:txBody>
      </p:sp>
      <p:sp>
        <p:nvSpPr>
          <p:cNvPr id="6" name="Rectangle 5"/>
          <p:cNvSpPr/>
          <p:nvPr/>
        </p:nvSpPr>
        <p:spPr>
          <a:xfrm>
            <a:off x="4734272" y="1916832"/>
            <a:ext cx="4014192" cy="2394502"/>
          </a:xfrm>
          <a:prstGeom prst="rect">
            <a:avLst/>
          </a:prstGeom>
        </p:spPr>
        <p:txBody>
          <a:bodyPr wrap="square">
            <a:spAutoFit/>
          </a:bodyPr>
          <a:lstStyle/>
          <a:p>
            <a:pPr lvl="1">
              <a:spcBef>
                <a:spcPct val="20000"/>
              </a:spcBef>
            </a:pPr>
            <a:r>
              <a:rPr lang="es-MX" sz="2200" u="sng" dirty="0" smtClean="0">
                <a:solidFill>
                  <a:srgbClr val="002060"/>
                </a:solidFill>
              </a:rPr>
              <a:t>Indicadores fisiológicos</a:t>
            </a:r>
          </a:p>
          <a:p>
            <a:pPr marL="742950" lvl="1" indent="-285750">
              <a:spcBef>
                <a:spcPct val="20000"/>
              </a:spcBef>
              <a:buFont typeface="Arial" pitchFamily="34" charset="0"/>
              <a:buChar char="–"/>
            </a:pPr>
            <a:r>
              <a:rPr lang="es-MX" sz="2200" dirty="0" smtClean="0">
                <a:solidFill>
                  <a:srgbClr val="002060"/>
                </a:solidFill>
              </a:rPr>
              <a:t>Presión arterial media</a:t>
            </a:r>
          </a:p>
          <a:p>
            <a:pPr marL="742950" lvl="1" indent="-285750">
              <a:spcBef>
                <a:spcPct val="20000"/>
              </a:spcBef>
              <a:buFont typeface="Arial" pitchFamily="34" charset="0"/>
              <a:buChar char="–"/>
            </a:pPr>
            <a:r>
              <a:rPr lang="es-MX" sz="2200" dirty="0" smtClean="0">
                <a:solidFill>
                  <a:srgbClr val="002060"/>
                </a:solidFill>
              </a:rPr>
              <a:t>Frecuencia cardiaca</a:t>
            </a:r>
          </a:p>
          <a:p>
            <a:pPr marL="742950" lvl="1" indent="-285750">
              <a:spcBef>
                <a:spcPct val="20000"/>
              </a:spcBef>
              <a:buFont typeface="Arial" pitchFamily="34" charset="0"/>
              <a:buChar char="–"/>
            </a:pPr>
            <a:r>
              <a:rPr lang="es-MX" sz="2200" dirty="0" smtClean="0">
                <a:solidFill>
                  <a:srgbClr val="002060"/>
                </a:solidFill>
              </a:rPr>
              <a:t>Frecuencia respiratoria</a:t>
            </a:r>
          </a:p>
          <a:p>
            <a:pPr marL="742950" lvl="1" indent="-285750">
              <a:spcBef>
                <a:spcPct val="20000"/>
              </a:spcBef>
              <a:buFont typeface="Arial" pitchFamily="34" charset="0"/>
              <a:buChar char="–"/>
            </a:pPr>
            <a:r>
              <a:rPr lang="es-MX" sz="2200" dirty="0" smtClean="0">
                <a:solidFill>
                  <a:srgbClr val="002060"/>
                </a:solidFill>
              </a:rPr>
              <a:t>Saturación transcutánea de oxigeno</a:t>
            </a:r>
            <a:endParaRPr lang="es-MX" sz="2200" dirty="0">
              <a:solidFill>
                <a:srgbClr val="002060"/>
              </a:solidFill>
            </a:endParaRPr>
          </a:p>
        </p:txBody>
      </p:sp>
      <p:sp>
        <p:nvSpPr>
          <p:cNvPr id="7" name="Rectangle 6"/>
          <p:cNvSpPr/>
          <p:nvPr/>
        </p:nvSpPr>
        <p:spPr>
          <a:xfrm>
            <a:off x="289776" y="6413266"/>
            <a:ext cx="2626040" cy="400110"/>
          </a:xfrm>
          <a:prstGeom prst="rect">
            <a:avLst/>
          </a:prstGeom>
        </p:spPr>
        <p:txBody>
          <a:bodyPr wrap="none">
            <a:spAutoFit/>
          </a:bodyPr>
          <a:lstStyle/>
          <a:p>
            <a:endParaRPr lang="es-MX" sz="1000" dirty="0" smtClean="0">
              <a:solidFill>
                <a:schemeClr val="tx2"/>
              </a:solidFill>
            </a:endParaRPr>
          </a:p>
          <a:p>
            <a:r>
              <a:rPr lang="es-MX" sz="1000" dirty="0" smtClean="0">
                <a:solidFill>
                  <a:schemeClr val="tx2"/>
                </a:solidFill>
              </a:rPr>
              <a:t>Gélinas C </a:t>
            </a:r>
            <a:r>
              <a:rPr lang="es-MX" sz="1000" i="1" dirty="0" smtClean="0">
                <a:solidFill>
                  <a:schemeClr val="tx2"/>
                </a:solidFill>
              </a:rPr>
              <a:t>et al</a:t>
            </a:r>
            <a:r>
              <a:rPr lang="es-MX" sz="1000" dirty="0" smtClean="0">
                <a:solidFill>
                  <a:schemeClr val="tx2"/>
                </a:solidFill>
              </a:rPr>
              <a:t>. </a:t>
            </a:r>
            <a:r>
              <a:rPr lang="es-MX" sz="1000" i="1" dirty="0" smtClean="0">
                <a:solidFill>
                  <a:schemeClr val="tx2"/>
                </a:solidFill>
              </a:rPr>
              <a:t>Clin J Pain</a:t>
            </a:r>
            <a:r>
              <a:rPr lang="es-MX" sz="1000" dirty="0" smtClean="0">
                <a:solidFill>
                  <a:schemeClr val="tx2"/>
                </a:solidFill>
              </a:rPr>
              <a:t> 2007; 23(6):497-505.</a:t>
            </a:r>
            <a:endParaRPr lang="es-MX" sz="1000" dirty="0">
              <a:solidFill>
                <a:schemeClr val="tx2"/>
              </a:solidFill>
            </a:endParaRPr>
          </a:p>
        </p:txBody>
      </p:sp>
    </p:spTree>
    <p:extLst>
      <p:ext uri="{BB962C8B-B14F-4D97-AF65-F5344CB8AC3E}">
        <p14:creationId xmlns:p14="http://schemas.microsoft.com/office/powerpoint/2010/main" val="818688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es-MX" sz="2700" dirty="0" smtClean="0"/>
              <a:t>¿Cuál es el riesgo cardiovascular asociado con  el uso de nsNSAID/ coxib en el dolor agudo (es decir, por 7–10 días)?</a:t>
            </a:r>
            <a:endParaRPr lang="es-MX"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3900982"/>
              </p:ext>
            </p:extLst>
          </p:nvPr>
        </p:nvGraphicFramePr>
        <p:xfrm>
          <a:off x="395536" y="1916832"/>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53035" y="6382489"/>
            <a:ext cx="6839245" cy="430887"/>
          </a:xfrm>
          <a:prstGeom prst="rect">
            <a:avLst/>
          </a:prstGeom>
        </p:spPr>
        <p:txBody>
          <a:bodyPr wrap="none">
            <a:spAutoFit/>
          </a:bodyPr>
          <a:lstStyle/>
          <a:p>
            <a:r>
              <a:rPr lang="es-MX" sz="1200" b="1" dirty="0" smtClean="0">
                <a:solidFill>
                  <a:srgbClr val="002060"/>
                </a:solidFill>
              </a:rPr>
              <a:t>Coxib = inhibidor específico de la COX-2; nsNSAID = fármaco antiinflamatorio no esteroideo no específico</a:t>
            </a:r>
          </a:p>
          <a:p>
            <a:r>
              <a:rPr lang="es-MX" sz="1000" dirty="0" smtClean="0">
                <a:solidFill>
                  <a:srgbClr val="002060"/>
                </a:solidFill>
              </a:rPr>
              <a:t>chjerning Olsen AM </a:t>
            </a:r>
            <a:r>
              <a:rPr lang="es-MX" sz="1000" i="1" dirty="0" smtClean="0">
                <a:solidFill>
                  <a:srgbClr val="002060"/>
                </a:solidFill>
              </a:rPr>
              <a:t>et al. Circulation</a:t>
            </a:r>
            <a:r>
              <a:rPr lang="es-MX" sz="1000" dirty="0" smtClean="0">
                <a:solidFill>
                  <a:srgbClr val="002060"/>
                </a:solidFill>
              </a:rPr>
              <a:t> 2011; 123(20):2226-35.</a:t>
            </a:r>
            <a:endParaRPr lang="es-MX" sz="1000" dirty="0">
              <a:solidFill>
                <a:srgbClr val="002060"/>
              </a:solidFill>
            </a:endParaRPr>
          </a:p>
        </p:txBody>
      </p:sp>
      <p:sp>
        <p:nvSpPr>
          <p:cNvPr id="7" name="TextBox 6"/>
          <p:cNvSpPr txBox="1"/>
          <p:nvPr/>
        </p:nvSpPr>
        <p:spPr>
          <a:xfrm>
            <a:off x="466638" y="1437966"/>
            <a:ext cx="8223213" cy="646331"/>
          </a:xfrm>
          <a:prstGeom prst="rect">
            <a:avLst/>
          </a:prstGeom>
          <a:noFill/>
        </p:spPr>
        <p:txBody>
          <a:bodyPr wrap="none" rtlCol="0">
            <a:spAutoFit/>
          </a:bodyPr>
          <a:lstStyle/>
          <a:p>
            <a:pPr algn="ctr"/>
            <a:r>
              <a:rPr lang="es-MX" b="1" dirty="0" smtClean="0">
                <a:solidFill>
                  <a:prstClr val="black"/>
                </a:solidFill>
              </a:rPr>
              <a:t>Riesgo de muerte/ infarto de miocardio en los primeros 7 días de tratamiento con</a:t>
            </a:r>
          </a:p>
          <a:p>
            <a:pPr algn="ctr"/>
            <a:r>
              <a:rPr lang="es-MX" b="1" dirty="0" smtClean="0">
                <a:solidFill>
                  <a:prstClr val="black"/>
                </a:solidFill>
              </a:rPr>
              <a:t> nsNSAID/ coxib en pacientes con muerte previa/ infarto de miocardio</a:t>
            </a:r>
            <a:endParaRPr lang="es-MX" b="1" dirty="0">
              <a:solidFill>
                <a:prstClr val="black"/>
              </a:solidFill>
            </a:endParaRPr>
          </a:p>
        </p:txBody>
      </p:sp>
    </p:spTree>
    <p:extLst>
      <p:ext uri="{BB962C8B-B14F-4D97-AF65-F5344CB8AC3E}">
        <p14:creationId xmlns:p14="http://schemas.microsoft.com/office/powerpoint/2010/main" val="3979941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13"/>
          <p:cNvSpPr>
            <a:spLocks noChangeArrowheads="1"/>
          </p:cNvSpPr>
          <p:nvPr/>
        </p:nvSpPr>
        <p:spPr bwMode="gray">
          <a:xfrm>
            <a:off x="2643418" y="2281921"/>
            <a:ext cx="766763" cy="3159125"/>
          </a:xfrm>
          <a:prstGeom prst="rect">
            <a:avLst/>
          </a:prstGeom>
          <a:gradFill flip="none" rotWithShape="1">
            <a:gsLst>
              <a:gs pos="0">
                <a:srgbClr val="F9E449"/>
              </a:gs>
              <a:gs pos="100000">
                <a:srgbClr val="FFFFB9"/>
              </a:gs>
            </a:gsLst>
            <a:lin ang="5400000" scaled="1"/>
            <a:tileRec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s-MX" sz="1600" b="1" dirty="0">
              <a:solidFill>
                <a:prstClr val="white"/>
              </a:solidFill>
            </a:endParaRPr>
          </a:p>
        </p:txBody>
      </p:sp>
      <p:sp>
        <p:nvSpPr>
          <p:cNvPr id="89097" name="Rectangle 14"/>
          <p:cNvSpPr>
            <a:spLocks noChangeArrowheads="1"/>
          </p:cNvSpPr>
          <p:nvPr/>
        </p:nvSpPr>
        <p:spPr bwMode="gray">
          <a:xfrm>
            <a:off x="4540481" y="3932921"/>
            <a:ext cx="768350" cy="1508125"/>
          </a:xfrm>
          <a:prstGeom prst="rect">
            <a:avLst/>
          </a:prstGeom>
          <a:gradFill flip="none" rotWithShape="1">
            <a:gsLst>
              <a:gs pos="0">
                <a:srgbClr val="EAB200"/>
              </a:gs>
              <a:gs pos="100000">
                <a:srgbClr val="FFFF99"/>
              </a:gs>
            </a:gsLst>
            <a:lin ang="5400000" scaled="1"/>
            <a:tileRec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s-MX" sz="1600" b="1" dirty="0">
              <a:solidFill>
                <a:prstClr val="white"/>
              </a:solidFill>
            </a:endParaRPr>
          </a:p>
        </p:txBody>
      </p:sp>
      <p:sp>
        <p:nvSpPr>
          <p:cNvPr id="89096" name="Rectangle 15"/>
          <p:cNvSpPr>
            <a:spLocks noChangeArrowheads="1"/>
          </p:cNvSpPr>
          <p:nvPr/>
        </p:nvSpPr>
        <p:spPr bwMode="gray">
          <a:xfrm>
            <a:off x="6440718" y="4579034"/>
            <a:ext cx="766763" cy="862012"/>
          </a:xfrm>
          <a:prstGeom prst="rect">
            <a:avLst/>
          </a:prstGeom>
          <a:gradFill flip="none" rotWithShape="1">
            <a:gsLst>
              <a:gs pos="0">
                <a:srgbClr val="FF6600"/>
              </a:gs>
              <a:gs pos="100000">
                <a:srgbClr val="FFA365"/>
              </a:gs>
            </a:gsLst>
            <a:lin ang="5400000" scaled="1"/>
            <a:tileRec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s-MX" sz="1600" b="1" dirty="0">
              <a:solidFill>
                <a:prstClr val="white"/>
              </a:solidFill>
            </a:endParaRPr>
          </a:p>
        </p:txBody>
      </p:sp>
      <p:sp>
        <p:nvSpPr>
          <p:cNvPr id="22539" name="Line 17"/>
          <p:cNvSpPr>
            <a:spLocks noChangeShapeType="1"/>
          </p:cNvSpPr>
          <p:nvPr/>
        </p:nvSpPr>
        <p:spPr bwMode="gray">
          <a:xfrm flipH="1">
            <a:off x="2060575" y="5440363"/>
            <a:ext cx="53975"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MX" dirty="0">
              <a:solidFill>
                <a:prstClr val="black"/>
              </a:solidFill>
            </a:endParaRPr>
          </a:p>
        </p:txBody>
      </p:sp>
      <p:sp>
        <p:nvSpPr>
          <p:cNvPr id="22540" name="Line 18"/>
          <p:cNvSpPr>
            <a:spLocks noChangeShapeType="1"/>
          </p:cNvSpPr>
          <p:nvPr/>
        </p:nvSpPr>
        <p:spPr bwMode="gray">
          <a:xfrm flipH="1">
            <a:off x="2060575" y="4362450"/>
            <a:ext cx="53975"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MX" dirty="0">
              <a:solidFill>
                <a:prstClr val="black"/>
              </a:solidFill>
            </a:endParaRPr>
          </a:p>
        </p:txBody>
      </p:sp>
      <p:sp>
        <p:nvSpPr>
          <p:cNvPr id="22541" name="Line 19"/>
          <p:cNvSpPr>
            <a:spLocks noChangeShapeType="1"/>
          </p:cNvSpPr>
          <p:nvPr/>
        </p:nvSpPr>
        <p:spPr bwMode="gray">
          <a:xfrm flipH="1">
            <a:off x="2060575" y="3276600"/>
            <a:ext cx="53975"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MX" dirty="0">
              <a:solidFill>
                <a:prstClr val="black"/>
              </a:solidFill>
            </a:endParaRPr>
          </a:p>
        </p:txBody>
      </p:sp>
      <p:sp>
        <p:nvSpPr>
          <p:cNvPr id="22542" name="Line 20"/>
          <p:cNvSpPr>
            <a:spLocks noChangeShapeType="1"/>
          </p:cNvSpPr>
          <p:nvPr/>
        </p:nvSpPr>
        <p:spPr bwMode="gray">
          <a:xfrm flipH="1">
            <a:off x="2060575" y="2198688"/>
            <a:ext cx="53975"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MX" dirty="0">
              <a:solidFill>
                <a:prstClr val="black"/>
              </a:solidFill>
            </a:endParaRPr>
          </a:p>
        </p:txBody>
      </p:sp>
      <p:sp>
        <p:nvSpPr>
          <p:cNvPr id="22543" name="Rectangle 21"/>
          <p:cNvSpPr>
            <a:spLocks noChangeArrowheads="1"/>
          </p:cNvSpPr>
          <p:nvPr/>
        </p:nvSpPr>
        <p:spPr bwMode="gray">
          <a:xfrm>
            <a:off x="1766888" y="5308600"/>
            <a:ext cx="117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93763" eaLnBrk="0" hangingPunct="0"/>
            <a:r>
              <a:rPr lang="es-MX" dirty="0" smtClean="0">
                <a:solidFill>
                  <a:prstClr val="black"/>
                </a:solidFill>
              </a:rPr>
              <a:t>0</a:t>
            </a:r>
            <a:endParaRPr lang="es-MX" sz="1400" dirty="0">
              <a:solidFill>
                <a:prstClr val="black"/>
              </a:solidFill>
            </a:endParaRPr>
          </a:p>
        </p:txBody>
      </p:sp>
      <p:sp>
        <p:nvSpPr>
          <p:cNvPr id="22544" name="Rectangle 22"/>
          <p:cNvSpPr>
            <a:spLocks noChangeArrowheads="1"/>
          </p:cNvSpPr>
          <p:nvPr/>
        </p:nvSpPr>
        <p:spPr bwMode="gray">
          <a:xfrm>
            <a:off x="1766888" y="4232275"/>
            <a:ext cx="117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93763" eaLnBrk="0" hangingPunct="0"/>
            <a:r>
              <a:rPr lang="es-MX" dirty="0" smtClean="0">
                <a:solidFill>
                  <a:prstClr val="black"/>
                </a:solidFill>
              </a:rPr>
              <a:t>4</a:t>
            </a:r>
            <a:endParaRPr lang="es-MX" sz="1400" dirty="0">
              <a:solidFill>
                <a:prstClr val="black"/>
              </a:solidFill>
            </a:endParaRPr>
          </a:p>
        </p:txBody>
      </p:sp>
      <p:sp>
        <p:nvSpPr>
          <p:cNvPr id="22545" name="Rectangle 23"/>
          <p:cNvSpPr>
            <a:spLocks noChangeArrowheads="1"/>
          </p:cNvSpPr>
          <p:nvPr/>
        </p:nvSpPr>
        <p:spPr bwMode="gray">
          <a:xfrm>
            <a:off x="1766888" y="3144838"/>
            <a:ext cx="117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93763" eaLnBrk="0" hangingPunct="0"/>
            <a:r>
              <a:rPr lang="es-MX" dirty="0" smtClean="0">
                <a:solidFill>
                  <a:prstClr val="black"/>
                </a:solidFill>
              </a:rPr>
              <a:t>8</a:t>
            </a:r>
            <a:endParaRPr lang="es-MX" sz="1400" dirty="0">
              <a:solidFill>
                <a:prstClr val="black"/>
              </a:solidFill>
            </a:endParaRPr>
          </a:p>
        </p:txBody>
      </p:sp>
      <p:sp>
        <p:nvSpPr>
          <p:cNvPr id="22546" name="Rectangle 24"/>
          <p:cNvSpPr>
            <a:spLocks noChangeArrowheads="1"/>
          </p:cNvSpPr>
          <p:nvPr/>
        </p:nvSpPr>
        <p:spPr bwMode="gray">
          <a:xfrm>
            <a:off x="1666875" y="2071688"/>
            <a:ext cx="234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93763" eaLnBrk="0" hangingPunct="0"/>
            <a:r>
              <a:rPr lang="es-MX" dirty="0" smtClean="0">
                <a:solidFill>
                  <a:prstClr val="black"/>
                </a:solidFill>
              </a:rPr>
              <a:t>12</a:t>
            </a:r>
            <a:endParaRPr lang="es-MX" sz="1400" dirty="0">
              <a:solidFill>
                <a:prstClr val="black"/>
              </a:solidFill>
            </a:endParaRPr>
          </a:p>
        </p:txBody>
      </p:sp>
      <p:sp>
        <p:nvSpPr>
          <p:cNvPr id="22547" name="Line 27"/>
          <p:cNvSpPr>
            <a:spLocks noChangeShapeType="1"/>
          </p:cNvSpPr>
          <p:nvPr/>
        </p:nvSpPr>
        <p:spPr bwMode="gray">
          <a:xfrm>
            <a:off x="4013200" y="5440363"/>
            <a:ext cx="1588" cy="555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MX" dirty="0">
              <a:solidFill>
                <a:prstClr val="black"/>
              </a:solidFill>
            </a:endParaRPr>
          </a:p>
        </p:txBody>
      </p:sp>
      <p:sp>
        <p:nvSpPr>
          <p:cNvPr id="22548" name="Line 28"/>
          <p:cNvSpPr>
            <a:spLocks noChangeShapeType="1"/>
          </p:cNvSpPr>
          <p:nvPr/>
        </p:nvSpPr>
        <p:spPr bwMode="gray">
          <a:xfrm>
            <a:off x="5903913" y="5440363"/>
            <a:ext cx="1587" cy="555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MX" dirty="0">
              <a:solidFill>
                <a:prstClr val="black"/>
              </a:solidFill>
            </a:endParaRPr>
          </a:p>
        </p:txBody>
      </p:sp>
      <p:sp>
        <p:nvSpPr>
          <p:cNvPr id="22549" name="Line 29"/>
          <p:cNvSpPr>
            <a:spLocks noChangeShapeType="1"/>
          </p:cNvSpPr>
          <p:nvPr/>
        </p:nvSpPr>
        <p:spPr bwMode="gray">
          <a:xfrm>
            <a:off x="7800975" y="5440363"/>
            <a:ext cx="1588" cy="555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MX" dirty="0">
              <a:solidFill>
                <a:prstClr val="black"/>
              </a:solidFill>
            </a:endParaRPr>
          </a:p>
        </p:txBody>
      </p:sp>
      <p:sp>
        <p:nvSpPr>
          <p:cNvPr id="22550" name="Rectangle 30"/>
          <p:cNvSpPr>
            <a:spLocks noChangeArrowheads="1"/>
          </p:cNvSpPr>
          <p:nvPr/>
        </p:nvSpPr>
        <p:spPr bwMode="gray">
          <a:xfrm>
            <a:off x="2258203" y="5551488"/>
            <a:ext cx="14938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93763" eaLnBrk="0" hangingPunct="0"/>
            <a:r>
              <a:rPr lang="es-MX" sz="1200" b="1" dirty="0" smtClean="0">
                <a:solidFill>
                  <a:prstClr val="black"/>
                </a:solidFill>
              </a:rPr>
              <a:t>Durante la semana 1</a:t>
            </a:r>
          </a:p>
          <a:p>
            <a:pPr algn="ctr" defTabSz="893763" eaLnBrk="0" hangingPunct="0"/>
            <a:r>
              <a:rPr lang="es-MX" sz="1200" b="1" dirty="0" smtClean="0">
                <a:solidFill>
                  <a:prstClr val="black"/>
                </a:solidFill>
              </a:rPr>
              <a:t>(53 casos, 22 controles)</a:t>
            </a:r>
            <a:endParaRPr lang="es-MX" sz="1200" b="1" dirty="0">
              <a:solidFill>
                <a:prstClr val="black"/>
              </a:solidFill>
            </a:endParaRPr>
          </a:p>
        </p:txBody>
      </p:sp>
      <p:sp>
        <p:nvSpPr>
          <p:cNvPr id="22551" name="Rectangle 31"/>
          <p:cNvSpPr>
            <a:spLocks noChangeArrowheads="1"/>
          </p:cNvSpPr>
          <p:nvPr/>
        </p:nvSpPr>
        <p:spPr bwMode="gray">
          <a:xfrm>
            <a:off x="4065437" y="5561013"/>
            <a:ext cx="16862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93763" eaLnBrk="0" hangingPunct="0"/>
            <a:r>
              <a:rPr lang="es-MX" sz="1200" b="1" dirty="0" smtClean="0">
                <a:solidFill>
                  <a:prstClr val="black"/>
                </a:solidFill>
              </a:rPr>
              <a:t>Después de 1 semana </a:t>
            </a:r>
          </a:p>
          <a:p>
            <a:pPr algn="ctr" defTabSz="893763" eaLnBrk="0" hangingPunct="0"/>
            <a:r>
              <a:rPr lang="es-MX" sz="1200" b="1" dirty="0">
                <a:solidFill>
                  <a:prstClr val="black"/>
                </a:solidFill>
              </a:rPr>
              <a:t>d</a:t>
            </a:r>
            <a:r>
              <a:rPr lang="es-MX" sz="1200" b="1" dirty="0" smtClean="0">
                <a:solidFill>
                  <a:prstClr val="black"/>
                </a:solidFill>
              </a:rPr>
              <a:t>e la descontinuación</a:t>
            </a:r>
          </a:p>
          <a:p>
            <a:pPr algn="ctr" defTabSz="893763" eaLnBrk="0" hangingPunct="0"/>
            <a:r>
              <a:rPr lang="es-MX" sz="1200" b="1" dirty="0" smtClean="0">
                <a:solidFill>
                  <a:prstClr val="black"/>
                </a:solidFill>
              </a:rPr>
              <a:t> (353 casos, 268 controles)</a:t>
            </a:r>
            <a:endParaRPr lang="es-MX" sz="1200" b="1" dirty="0">
              <a:solidFill>
                <a:prstClr val="black"/>
              </a:solidFill>
            </a:endParaRPr>
          </a:p>
        </p:txBody>
      </p:sp>
      <p:sp>
        <p:nvSpPr>
          <p:cNvPr id="22552" name="Rectangle 32"/>
          <p:cNvSpPr>
            <a:spLocks noChangeArrowheads="1"/>
          </p:cNvSpPr>
          <p:nvPr/>
        </p:nvSpPr>
        <p:spPr bwMode="gray">
          <a:xfrm>
            <a:off x="5834407" y="5551488"/>
            <a:ext cx="19582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93763" eaLnBrk="0" hangingPunct="0"/>
            <a:r>
              <a:rPr lang="es-MX" sz="1200" b="1" dirty="0" smtClean="0">
                <a:solidFill>
                  <a:prstClr val="black"/>
                </a:solidFill>
              </a:rPr>
              <a:t>Primera semana</a:t>
            </a:r>
          </a:p>
          <a:p>
            <a:pPr algn="ctr" defTabSz="893763" eaLnBrk="0" hangingPunct="0"/>
            <a:r>
              <a:rPr lang="es-MX" sz="1200" b="1" dirty="0" smtClean="0">
                <a:solidFill>
                  <a:prstClr val="black"/>
                </a:solidFill>
              </a:rPr>
              <a:t>después de la descontinuación</a:t>
            </a:r>
          </a:p>
          <a:p>
            <a:pPr algn="ctr" defTabSz="893763" eaLnBrk="0" hangingPunct="0"/>
            <a:r>
              <a:rPr lang="es-MX" sz="1200" b="1" dirty="0" smtClean="0">
                <a:solidFill>
                  <a:prstClr val="black"/>
                </a:solidFill>
              </a:rPr>
              <a:t> (52 casos, 59 controles)</a:t>
            </a:r>
            <a:endParaRPr lang="es-MX" sz="1200" b="1" dirty="0">
              <a:solidFill>
                <a:prstClr val="black"/>
              </a:solidFill>
            </a:endParaRPr>
          </a:p>
        </p:txBody>
      </p:sp>
      <p:sp>
        <p:nvSpPr>
          <p:cNvPr id="22553" name="Rectangle 33"/>
          <p:cNvSpPr>
            <a:spLocks noChangeArrowheads="1"/>
          </p:cNvSpPr>
          <p:nvPr/>
        </p:nvSpPr>
        <p:spPr bwMode="gray">
          <a:xfrm>
            <a:off x="179512" y="6383939"/>
            <a:ext cx="8712968" cy="42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3" tIns="45002" rIns="90003" bIns="45002">
            <a:spAutoFit/>
          </a:bodyPr>
          <a:lstStyle/>
          <a:p>
            <a:pPr defTabSz="893763" eaLnBrk="0" hangingPunct="0"/>
            <a:r>
              <a:rPr lang="es-MX" sz="1200" b="1" dirty="0" smtClean="0">
                <a:solidFill>
                  <a:srgbClr val="002060"/>
                </a:solidFill>
              </a:rPr>
              <a:t>CI = intervalo de confianza; coxib = inhibidor específico de la COX-2; nsNSAID = fármaco antiinflamatorio no esteroideo no específico</a:t>
            </a:r>
          </a:p>
          <a:p>
            <a:pPr defTabSz="893763" eaLnBrk="0" hangingPunct="0"/>
            <a:r>
              <a:rPr lang="es-MX" sz="1000" dirty="0" smtClean="0">
                <a:solidFill>
                  <a:srgbClr val="002060"/>
                </a:solidFill>
              </a:rPr>
              <a:t>Lewis SC </a:t>
            </a:r>
            <a:r>
              <a:rPr lang="es-MX" sz="1000" i="1" dirty="0" smtClean="0">
                <a:solidFill>
                  <a:srgbClr val="002060"/>
                </a:solidFill>
              </a:rPr>
              <a:t>et</a:t>
            </a:r>
            <a:r>
              <a:rPr lang="es-MX" sz="1000" dirty="0" smtClean="0">
                <a:solidFill>
                  <a:srgbClr val="002060"/>
                </a:solidFill>
              </a:rPr>
              <a:t> </a:t>
            </a:r>
            <a:r>
              <a:rPr lang="es-MX" sz="1000" i="1" dirty="0" smtClean="0">
                <a:solidFill>
                  <a:srgbClr val="002060"/>
                </a:solidFill>
              </a:rPr>
              <a:t>al</a:t>
            </a:r>
            <a:r>
              <a:rPr lang="es-MX" sz="1000" dirty="0" smtClean="0">
                <a:solidFill>
                  <a:srgbClr val="002060"/>
                </a:solidFill>
              </a:rPr>
              <a:t>. </a:t>
            </a:r>
            <a:r>
              <a:rPr lang="es-MX" sz="1000" i="1" dirty="0" smtClean="0">
                <a:solidFill>
                  <a:srgbClr val="002060"/>
                </a:solidFill>
              </a:rPr>
              <a:t>Br J Clin Pharmacol </a:t>
            </a:r>
            <a:r>
              <a:rPr lang="es-MX" sz="1000" dirty="0" smtClean="0">
                <a:solidFill>
                  <a:srgbClr val="002060"/>
                </a:solidFill>
              </a:rPr>
              <a:t>2002; 54(3):320-6.</a:t>
            </a:r>
            <a:endParaRPr lang="es-MX" sz="1000" dirty="0">
              <a:solidFill>
                <a:srgbClr val="002060"/>
              </a:solidFill>
            </a:endParaRPr>
          </a:p>
        </p:txBody>
      </p:sp>
      <p:sp>
        <p:nvSpPr>
          <p:cNvPr id="22554" name="Rectangle 34"/>
          <p:cNvSpPr>
            <a:spLocks noChangeArrowheads="1"/>
          </p:cNvSpPr>
          <p:nvPr/>
        </p:nvSpPr>
        <p:spPr bwMode="gray">
          <a:xfrm rot="-5400000">
            <a:off x="-600075" y="3489741"/>
            <a:ext cx="3995738" cy="48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3" tIns="45002" rIns="90003" bIns="45002">
            <a:spAutoFit/>
          </a:bodyPr>
          <a:lstStyle/>
          <a:p>
            <a:pPr algn="ctr" defTabSz="893763" eaLnBrk="0" hangingPunct="0">
              <a:lnSpc>
                <a:spcPct val="80000"/>
              </a:lnSpc>
            </a:pPr>
            <a:r>
              <a:rPr lang="es-MX" sz="1600" b="1" dirty="0" smtClean="0">
                <a:solidFill>
                  <a:prstClr val="black"/>
                </a:solidFill>
              </a:rPr>
              <a:t>Proporción de riesgo de sangrado gastrointestinal</a:t>
            </a:r>
            <a:endParaRPr lang="es-MX" sz="1600" b="1" dirty="0">
              <a:solidFill>
                <a:prstClr val="black"/>
              </a:solidFill>
            </a:endParaRPr>
          </a:p>
        </p:txBody>
      </p:sp>
      <p:sp>
        <p:nvSpPr>
          <p:cNvPr id="22555" name="Text Box 35"/>
          <p:cNvSpPr txBox="1">
            <a:spLocks noChangeArrowheads="1"/>
          </p:cNvSpPr>
          <p:nvPr/>
        </p:nvSpPr>
        <p:spPr bwMode="gray">
          <a:xfrm>
            <a:off x="3841750" y="3287713"/>
            <a:ext cx="21653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9383" tIns="44691" rIns="89383" bIns="44691">
            <a:spAutoFit/>
          </a:bodyPr>
          <a:lstStyle>
            <a:lvl1pPr defTabSz="893763" eaLnBrk="0" hangingPunct="0">
              <a:defRPr sz="2000">
                <a:solidFill>
                  <a:schemeClr val="tx1"/>
                </a:solidFill>
                <a:latin typeface="Arial" pitchFamily="34" charset="0"/>
                <a:ea typeface="MS PGothic" pitchFamily="34" charset="-128"/>
              </a:defRPr>
            </a:lvl1pPr>
            <a:lvl2pPr marL="742950" indent="-285750" defTabSz="893763" eaLnBrk="0" hangingPunct="0">
              <a:defRPr sz="2000">
                <a:solidFill>
                  <a:schemeClr val="tx1"/>
                </a:solidFill>
                <a:latin typeface="Arial" pitchFamily="34" charset="0"/>
                <a:ea typeface="MS PGothic" pitchFamily="34" charset="-128"/>
              </a:defRPr>
            </a:lvl2pPr>
            <a:lvl3pPr marL="1143000" indent="-228600" defTabSz="893763" eaLnBrk="0" hangingPunct="0">
              <a:defRPr sz="2000">
                <a:solidFill>
                  <a:schemeClr val="tx1"/>
                </a:solidFill>
                <a:latin typeface="Arial" pitchFamily="34" charset="0"/>
                <a:ea typeface="MS PGothic" pitchFamily="34" charset="-128"/>
              </a:defRPr>
            </a:lvl3pPr>
            <a:lvl4pPr marL="1600200" indent="-228600" defTabSz="893763" eaLnBrk="0" hangingPunct="0">
              <a:defRPr sz="2000">
                <a:solidFill>
                  <a:schemeClr val="tx1"/>
                </a:solidFill>
                <a:latin typeface="Arial" pitchFamily="34" charset="0"/>
                <a:ea typeface="MS PGothic" pitchFamily="34" charset="-128"/>
              </a:defRPr>
            </a:lvl4pPr>
            <a:lvl5pPr marL="2057400" indent="-228600" defTabSz="893763" eaLnBrk="0" hangingPunct="0">
              <a:defRPr sz="2000">
                <a:solidFill>
                  <a:schemeClr val="tx1"/>
                </a:solidFill>
                <a:latin typeface="Arial" pitchFamily="34" charset="0"/>
                <a:ea typeface="MS PGothic" pitchFamily="34" charset="-128"/>
              </a:defRPr>
            </a:lvl5pPr>
            <a:lvl6pPr marL="2514600" indent="-228600" defTabSz="893763"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defTabSz="893763"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defTabSz="893763"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defTabSz="893763"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spcBef>
                <a:spcPct val="50000"/>
              </a:spcBef>
            </a:pPr>
            <a:r>
              <a:rPr lang="es-MX" sz="1600" b="1" dirty="0" smtClean="0">
                <a:solidFill>
                  <a:prstClr val="black"/>
                </a:solidFill>
              </a:rPr>
              <a:t>5.6</a:t>
            </a:r>
            <a:r>
              <a:rPr lang="es-MX" sz="1400" dirty="0" smtClean="0">
                <a:solidFill>
                  <a:prstClr val="black"/>
                </a:solidFill>
              </a:rPr>
              <a:t/>
            </a:r>
            <a:br>
              <a:rPr lang="es-MX" sz="1400" dirty="0" smtClean="0">
                <a:solidFill>
                  <a:prstClr val="black"/>
                </a:solidFill>
              </a:rPr>
            </a:br>
            <a:r>
              <a:rPr lang="es-MX" sz="1400" dirty="0" smtClean="0">
                <a:solidFill>
                  <a:prstClr val="black"/>
                </a:solidFill>
              </a:rPr>
              <a:t>(95% CI 4.6–7.0)</a:t>
            </a:r>
            <a:endParaRPr lang="es-MX" sz="1400" dirty="0">
              <a:solidFill>
                <a:prstClr val="black"/>
              </a:solidFill>
            </a:endParaRPr>
          </a:p>
        </p:txBody>
      </p:sp>
      <p:sp>
        <p:nvSpPr>
          <p:cNvPr id="22556" name="Text Box 36"/>
          <p:cNvSpPr txBox="1">
            <a:spLocks noChangeArrowheads="1"/>
          </p:cNvSpPr>
          <p:nvPr/>
        </p:nvSpPr>
        <p:spPr bwMode="gray">
          <a:xfrm>
            <a:off x="1738313" y="1609725"/>
            <a:ext cx="25749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9383" tIns="44691" rIns="89383" bIns="44691">
            <a:spAutoFit/>
          </a:bodyPr>
          <a:lstStyle>
            <a:lvl1pPr defTabSz="893763" eaLnBrk="0" hangingPunct="0">
              <a:defRPr sz="2000">
                <a:solidFill>
                  <a:schemeClr val="tx1"/>
                </a:solidFill>
                <a:latin typeface="Arial" pitchFamily="34" charset="0"/>
                <a:ea typeface="MS PGothic" pitchFamily="34" charset="-128"/>
              </a:defRPr>
            </a:lvl1pPr>
            <a:lvl2pPr marL="742950" indent="-285750" defTabSz="893763" eaLnBrk="0" hangingPunct="0">
              <a:defRPr sz="2000">
                <a:solidFill>
                  <a:schemeClr val="tx1"/>
                </a:solidFill>
                <a:latin typeface="Arial" pitchFamily="34" charset="0"/>
                <a:ea typeface="MS PGothic" pitchFamily="34" charset="-128"/>
              </a:defRPr>
            </a:lvl2pPr>
            <a:lvl3pPr marL="1143000" indent="-228600" defTabSz="893763" eaLnBrk="0" hangingPunct="0">
              <a:defRPr sz="2000">
                <a:solidFill>
                  <a:schemeClr val="tx1"/>
                </a:solidFill>
                <a:latin typeface="Arial" pitchFamily="34" charset="0"/>
                <a:ea typeface="MS PGothic" pitchFamily="34" charset="-128"/>
              </a:defRPr>
            </a:lvl3pPr>
            <a:lvl4pPr marL="1600200" indent="-228600" defTabSz="893763" eaLnBrk="0" hangingPunct="0">
              <a:defRPr sz="2000">
                <a:solidFill>
                  <a:schemeClr val="tx1"/>
                </a:solidFill>
                <a:latin typeface="Arial" pitchFamily="34" charset="0"/>
                <a:ea typeface="MS PGothic" pitchFamily="34" charset="-128"/>
              </a:defRPr>
            </a:lvl4pPr>
            <a:lvl5pPr marL="2057400" indent="-228600" defTabSz="893763" eaLnBrk="0" hangingPunct="0">
              <a:defRPr sz="2000">
                <a:solidFill>
                  <a:schemeClr val="tx1"/>
                </a:solidFill>
                <a:latin typeface="Arial" pitchFamily="34" charset="0"/>
                <a:ea typeface="MS PGothic" pitchFamily="34" charset="-128"/>
              </a:defRPr>
            </a:lvl5pPr>
            <a:lvl6pPr marL="2514600" indent="-228600" defTabSz="893763"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defTabSz="893763"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defTabSz="893763"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defTabSz="893763"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spcBef>
                <a:spcPct val="50000"/>
              </a:spcBef>
            </a:pPr>
            <a:r>
              <a:rPr lang="es-MX" sz="1600" b="1" dirty="0" smtClean="0">
                <a:solidFill>
                  <a:prstClr val="black"/>
                </a:solidFill>
              </a:rPr>
              <a:t>11.7</a:t>
            </a:r>
            <a:r>
              <a:rPr lang="es-MX" sz="1400" dirty="0" smtClean="0">
                <a:solidFill>
                  <a:prstClr val="black"/>
                </a:solidFill>
              </a:rPr>
              <a:t/>
            </a:r>
            <a:br>
              <a:rPr lang="es-MX" sz="1400" dirty="0" smtClean="0">
                <a:solidFill>
                  <a:prstClr val="black"/>
                </a:solidFill>
              </a:rPr>
            </a:br>
            <a:r>
              <a:rPr lang="es-MX" sz="1400" dirty="0" smtClean="0">
                <a:solidFill>
                  <a:prstClr val="black"/>
                </a:solidFill>
              </a:rPr>
              <a:t>(95% CI 6.5–21.0)</a:t>
            </a:r>
            <a:endParaRPr lang="es-MX" sz="1400" dirty="0">
              <a:solidFill>
                <a:prstClr val="black"/>
              </a:solidFill>
            </a:endParaRPr>
          </a:p>
        </p:txBody>
      </p:sp>
      <p:sp>
        <p:nvSpPr>
          <p:cNvPr id="22557" name="Text Box 37"/>
          <p:cNvSpPr txBox="1">
            <a:spLocks noChangeArrowheads="1"/>
          </p:cNvSpPr>
          <p:nvPr/>
        </p:nvSpPr>
        <p:spPr bwMode="gray">
          <a:xfrm>
            <a:off x="5903913" y="4017963"/>
            <a:ext cx="2032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9383" tIns="44691" rIns="89383" bIns="44691">
            <a:spAutoFit/>
          </a:bodyPr>
          <a:lstStyle>
            <a:lvl1pPr defTabSz="893763" eaLnBrk="0" hangingPunct="0">
              <a:defRPr sz="2000">
                <a:solidFill>
                  <a:schemeClr val="tx1"/>
                </a:solidFill>
                <a:latin typeface="Arial" pitchFamily="34" charset="0"/>
                <a:ea typeface="MS PGothic" pitchFamily="34" charset="-128"/>
              </a:defRPr>
            </a:lvl1pPr>
            <a:lvl2pPr marL="742950" indent="-285750" defTabSz="893763" eaLnBrk="0" hangingPunct="0">
              <a:defRPr sz="2000">
                <a:solidFill>
                  <a:schemeClr val="tx1"/>
                </a:solidFill>
                <a:latin typeface="Arial" pitchFamily="34" charset="0"/>
                <a:ea typeface="MS PGothic" pitchFamily="34" charset="-128"/>
              </a:defRPr>
            </a:lvl2pPr>
            <a:lvl3pPr marL="1143000" indent="-228600" defTabSz="893763" eaLnBrk="0" hangingPunct="0">
              <a:defRPr sz="2000">
                <a:solidFill>
                  <a:schemeClr val="tx1"/>
                </a:solidFill>
                <a:latin typeface="Arial" pitchFamily="34" charset="0"/>
                <a:ea typeface="MS PGothic" pitchFamily="34" charset="-128"/>
              </a:defRPr>
            </a:lvl3pPr>
            <a:lvl4pPr marL="1600200" indent="-228600" defTabSz="893763" eaLnBrk="0" hangingPunct="0">
              <a:defRPr sz="2000">
                <a:solidFill>
                  <a:schemeClr val="tx1"/>
                </a:solidFill>
                <a:latin typeface="Arial" pitchFamily="34" charset="0"/>
                <a:ea typeface="MS PGothic" pitchFamily="34" charset="-128"/>
              </a:defRPr>
            </a:lvl4pPr>
            <a:lvl5pPr marL="2057400" indent="-228600" defTabSz="893763" eaLnBrk="0" hangingPunct="0">
              <a:defRPr sz="2000">
                <a:solidFill>
                  <a:schemeClr val="tx1"/>
                </a:solidFill>
                <a:latin typeface="Arial" pitchFamily="34" charset="0"/>
                <a:ea typeface="MS PGothic" pitchFamily="34" charset="-128"/>
              </a:defRPr>
            </a:lvl5pPr>
            <a:lvl6pPr marL="2514600" indent="-228600" defTabSz="893763"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defTabSz="893763"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defTabSz="893763"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defTabSz="893763"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a:spcBef>
                <a:spcPct val="50000"/>
              </a:spcBef>
            </a:pPr>
            <a:r>
              <a:rPr lang="es-MX" sz="1600" b="1" dirty="0" smtClean="0">
                <a:solidFill>
                  <a:prstClr val="black"/>
                </a:solidFill>
              </a:rPr>
              <a:t>3.2</a:t>
            </a:r>
            <a:r>
              <a:rPr lang="es-MX" sz="1400" dirty="0" smtClean="0">
                <a:solidFill>
                  <a:prstClr val="black"/>
                </a:solidFill>
              </a:rPr>
              <a:t/>
            </a:r>
            <a:br>
              <a:rPr lang="es-MX" sz="1400" dirty="0" smtClean="0">
                <a:solidFill>
                  <a:prstClr val="black"/>
                </a:solidFill>
              </a:rPr>
            </a:br>
            <a:r>
              <a:rPr lang="es-MX" sz="1400" dirty="0" smtClean="0">
                <a:solidFill>
                  <a:prstClr val="black"/>
                </a:solidFill>
              </a:rPr>
              <a:t>(95% CI 2.1–5.1)</a:t>
            </a:r>
            <a:endParaRPr lang="es-MX" sz="1400" dirty="0">
              <a:solidFill>
                <a:prstClr val="black"/>
              </a:solidFill>
            </a:endParaRPr>
          </a:p>
        </p:txBody>
      </p:sp>
      <p:sp>
        <p:nvSpPr>
          <p:cNvPr id="22558" name="Rectangle 35"/>
          <p:cNvSpPr>
            <a:spLocks noGrp="1" noChangeArrowheads="1"/>
          </p:cNvSpPr>
          <p:nvPr>
            <p:ph type="title"/>
          </p:nvPr>
        </p:nvSpPr>
        <p:spPr>
          <a:xfrm>
            <a:off x="457200" y="260648"/>
            <a:ext cx="8363272" cy="1143000"/>
          </a:xfrm>
        </p:spPr>
        <p:txBody>
          <a:bodyPr>
            <a:noAutofit/>
          </a:bodyPr>
          <a:lstStyle/>
          <a:p>
            <a:pPr>
              <a:lnSpc>
                <a:spcPct val="100000"/>
              </a:lnSpc>
            </a:pPr>
            <a:r>
              <a:rPr lang="es-MX" sz="2700" dirty="0" smtClean="0">
                <a:cs typeface="Arial" pitchFamily="34" charset="0"/>
              </a:rPr>
              <a:t>¿Cuál es el riesgo gastrointestinal asociado con el uso de nsNSAID/ coxib en el dolor agudo (es decir, por 7–10 días)?</a:t>
            </a:r>
          </a:p>
        </p:txBody>
      </p:sp>
      <p:sp>
        <p:nvSpPr>
          <p:cNvPr id="22559" name="Line 35"/>
          <p:cNvSpPr>
            <a:spLocks noChangeShapeType="1"/>
          </p:cNvSpPr>
          <p:nvPr/>
        </p:nvSpPr>
        <p:spPr bwMode="auto">
          <a:xfrm>
            <a:off x="2117725" y="2090738"/>
            <a:ext cx="0" cy="34083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MX" dirty="0">
              <a:solidFill>
                <a:prstClr val="black"/>
              </a:solidFill>
            </a:endParaRPr>
          </a:p>
        </p:txBody>
      </p:sp>
      <p:sp>
        <p:nvSpPr>
          <p:cNvPr id="22560" name="Rectangle 7"/>
          <p:cNvSpPr>
            <a:spLocks noChangeArrowheads="1"/>
          </p:cNvSpPr>
          <p:nvPr/>
        </p:nvSpPr>
        <p:spPr bwMode="gray">
          <a:xfrm>
            <a:off x="2114550" y="5454650"/>
            <a:ext cx="5686425" cy="1588"/>
          </a:xfrm>
          <a:prstGeom prst="rect">
            <a:avLst/>
          </a:prstGeom>
          <a:solidFill>
            <a:srgbClr val="808080"/>
          </a:solidFill>
          <a:ln w="19050">
            <a:solidFill>
              <a:schemeClr val="tx1"/>
            </a:solidFill>
            <a:miter lim="800000"/>
            <a:headEnd/>
            <a:tailEnd/>
          </a:ln>
        </p:spPr>
        <p:txBody>
          <a:bodyPr/>
          <a:lstStyle/>
          <a:p>
            <a:pPr algn="ctr"/>
            <a:endParaRPr lang="es-MX" dirty="0">
              <a:solidFill>
                <a:prstClr val="black"/>
              </a:solidFill>
            </a:endParaRPr>
          </a:p>
        </p:txBody>
      </p:sp>
    </p:spTree>
    <p:extLst>
      <p:ext uri="{BB962C8B-B14F-4D97-AF65-F5344CB8AC3E}">
        <p14:creationId xmlns:p14="http://schemas.microsoft.com/office/powerpoint/2010/main" val="419428316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fontScale="90000"/>
          </a:bodyPr>
          <a:lstStyle/>
          <a:p>
            <a:r>
              <a:rPr lang="es-MX" dirty="0" smtClean="0"/>
              <a:t>¿Los nsNSAID/ coxib interfieren con la sanación del hueso?</a:t>
            </a:r>
            <a:endParaRPr lang="es-MX" dirty="0"/>
          </a:p>
        </p:txBody>
      </p:sp>
      <p:sp>
        <p:nvSpPr>
          <p:cNvPr id="3" name="Content Placeholder 2"/>
          <p:cNvSpPr>
            <a:spLocks noGrp="1"/>
          </p:cNvSpPr>
          <p:nvPr>
            <p:ph idx="1"/>
          </p:nvPr>
        </p:nvSpPr>
        <p:spPr>
          <a:xfrm>
            <a:off x="457200" y="1484784"/>
            <a:ext cx="8229600" cy="4525963"/>
          </a:xfrm>
        </p:spPr>
        <p:txBody>
          <a:bodyPr>
            <a:normAutofit fontScale="92500"/>
          </a:bodyPr>
          <a:lstStyle/>
          <a:p>
            <a:pPr marL="266700" indent="-266700"/>
            <a:r>
              <a:rPr lang="es-MX" dirty="0" smtClean="0"/>
              <a:t>Algunos estudios animales e </a:t>
            </a:r>
            <a:r>
              <a:rPr lang="es-MX" i="1" dirty="0" smtClean="0"/>
              <a:t>in vitro </a:t>
            </a:r>
            <a:r>
              <a:rPr lang="es-MX" dirty="0" smtClean="0"/>
              <a:t>sugieren que los nsNSAID pueden retrasar la sanación del hueso, aunque estos resultados son contradictorios</a:t>
            </a:r>
          </a:p>
          <a:p>
            <a:pPr marL="266700" indent="-266700"/>
            <a:r>
              <a:rPr lang="es-MX" dirty="0" smtClean="0"/>
              <a:t>Sin embargo, la experiencia clínica y la mayoría de los estudios </a:t>
            </a:r>
            <a:r>
              <a:rPr lang="es-MX" i="1" dirty="0" smtClean="0"/>
              <a:t>in vivo </a:t>
            </a:r>
            <a:r>
              <a:rPr lang="es-MX" dirty="0" smtClean="0"/>
              <a:t>no fundamentan esto</a:t>
            </a:r>
          </a:p>
          <a:p>
            <a:pPr marL="266700" indent="-266700"/>
            <a:r>
              <a:rPr lang="es-MX" dirty="0" smtClean="0"/>
              <a:t>El equilibrio de evidencia sugiere que la duración corta del uso de nsNSAID/ coxib es segura y efectiva para el control del dolor postfractura</a:t>
            </a:r>
            <a:endParaRPr lang="es-MX" dirty="0"/>
          </a:p>
        </p:txBody>
      </p:sp>
      <p:sp>
        <p:nvSpPr>
          <p:cNvPr id="5" name="Rectangle 4"/>
          <p:cNvSpPr/>
          <p:nvPr/>
        </p:nvSpPr>
        <p:spPr>
          <a:xfrm>
            <a:off x="286571" y="6382489"/>
            <a:ext cx="6877717" cy="430887"/>
          </a:xfrm>
          <a:prstGeom prst="rect">
            <a:avLst/>
          </a:prstGeom>
        </p:spPr>
        <p:txBody>
          <a:bodyPr wrap="none">
            <a:spAutoFit/>
          </a:bodyPr>
          <a:lstStyle/>
          <a:p>
            <a:r>
              <a:rPr lang="es-MX" sz="1200" b="1" dirty="0" smtClean="0">
                <a:solidFill>
                  <a:srgbClr val="002060"/>
                </a:solidFill>
              </a:rPr>
              <a:t>Coxib = Inhibidor específico de la COX-2; nsNSAID = fármaco antiinflamatorio no esteroideo no específico</a:t>
            </a:r>
            <a:endParaRPr lang="es-MX" sz="1200" b="1" dirty="0" smtClean="0"/>
          </a:p>
          <a:p>
            <a:r>
              <a:rPr lang="es-MX" sz="1000" dirty="0" smtClean="0">
                <a:solidFill>
                  <a:srgbClr val="002060"/>
                </a:solidFill>
              </a:rPr>
              <a:t>Kurmis AP </a:t>
            </a:r>
            <a:r>
              <a:rPr lang="es-MX" sz="1000" i="1" dirty="0" smtClean="0">
                <a:solidFill>
                  <a:srgbClr val="002060"/>
                </a:solidFill>
              </a:rPr>
              <a:t>et al</a:t>
            </a:r>
            <a:r>
              <a:rPr lang="es-MX" sz="1000" dirty="0" smtClean="0">
                <a:solidFill>
                  <a:srgbClr val="002060"/>
                </a:solidFill>
              </a:rPr>
              <a:t>. </a:t>
            </a:r>
            <a:r>
              <a:rPr lang="es-MX" sz="1000" i="1" dirty="0" smtClean="0">
                <a:solidFill>
                  <a:srgbClr val="002060"/>
                </a:solidFill>
              </a:rPr>
              <a:t>J Bone Joint Surg Am</a:t>
            </a:r>
            <a:r>
              <a:rPr lang="es-MX" sz="1000" dirty="0" smtClean="0">
                <a:solidFill>
                  <a:srgbClr val="002060"/>
                </a:solidFill>
              </a:rPr>
              <a:t> 2012; 94(9):815-23; Pountos I </a:t>
            </a:r>
            <a:r>
              <a:rPr lang="es-MX" sz="1000" i="1" dirty="0" smtClean="0">
                <a:solidFill>
                  <a:srgbClr val="002060"/>
                </a:solidFill>
              </a:rPr>
              <a:t>et al</a:t>
            </a:r>
            <a:r>
              <a:rPr lang="es-MX" sz="1000" dirty="0" smtClean="0">
                <a:solidFill>
                  <a:srgbClr val="002060"/>
                </a:solidFill>
              </a:rPr>
              <a:t>. S</a:t>
            </a:r>
            <a:r>
              <a:rPr lang="es-MX" sz="1000" i="1" dirty="0" smtClean="0">
                <a:solidFill>
                  <a:srgbClr val="002060"/>
                </a:solidFill>
              </a:rPr>
              <a:t>cientificWorldJournal</a:t>
            </a:r>
            <a:r>
              <a:rPr lang="es-MX" sz="1000" dirty="0" smtClean="0">
                <a:solidFill>
                  <a:srgbClr val="002060"/>
                </a:solidFill>
              </a:rPr>
              <a:t> 2012; 2012:606404. </a:t>
            </a:r>
            <a:endParaRPr lang="es-MX" sz="1000" dirty="0">
              <a:solidFill>
                <a:srgbClr val="002060"/>
              </a:solidFill>
            </a:endParaRPr>
          </a:p>
        </p:txBody>
      </p:sp>
    </p:spTree>
    <p:extLst>
      <p:ext uri="{BB962C8B-B14F-4D97-AF65-F5344CB8AC3E}">
        <p14:creationId xmlns:p14="http://schemas.microsoft.com/office/powerpoint/2010/main" val="1034095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3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19366</TotalTime>
  <Words>3358</Words>
  <Application>Microsoft Office PowerPoint</Application>
  <PresentationFormat>On-screen Show (4:3)</PresentationFormat>
  <Paragraphs>334</Paragraphs>
  <Slides>15</Slides>
  <Notes>15</Notes>
  <HiddenSlides>0</HiddenSlides>
  <MMClips>0</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Office Theme</vt:lpstr>
      <vt:lpstr>43_Office Theme</vt:lpstr>
      <vt:lpstr>1_Custom Design</vt:lpstr>
      <vt:lpstr>3_Custom Design</vt:lpstr>
      <vt:lpstr>Custom Design</vt:lpstr>
      <vt:lpstr>PowerPoint Presentation</vt:lpstr>
      <vt:lpstr>Comité de desarrollo</vt:lpstr>
      <vt:lpstr>Objetivos de aprendizaje</vt:lpstr>
      <vt:lpstr>Preguntas más frecuentes </vt:lpstr>
      <vt:lpstr>Preguntas más frecuentes:  Tabla de contenido </vt:lpstr>
      <vt:lpstr>¿Cómo se debe evaluar el dolor en un paciente inconsciente?</vt:lpstr>
      <vt:lpstr>¿Cuál es el riesgo cardiovascular asociado con  el uso de nsNSAID/ coxib en el dolor agudo (es decir, por 7–10 días)?</vt:lpstr>
      <vt:lpstr>¿Cuál es el riesgo gastrointestinal asociado con el uso de nsNSAID/ coxib en el dolor agudo (es decir, por 7–10 días)?</vt:lpstr>
      <vt:lpstr>¿Los nsNSAID/ coxib interfieren con la sanación del hueso?</vt:lpstr>
      <vt:lpstr>¿El uso perioperatorio de los nsNSAID/ coxib aumenta el riesgo de sangrado?</vt:lpstr>
      <vt:lpstr>¿Se pueden utilizar benzodiacepinas para tratar el dolor agudo?</vt:lpstr>
      <vt:lpstr>¿Cuáles son las interacciones fármaco-fármaco que los médicos deben considerar cuando tratan el dolor agudo?</vt:lpstr>
      <vt:lpstr>Interacciones fármaco-fármaco con  nsNSAID/ coxib (continuación)</vt:lpstr>
      <vt:lpstr>Interacciones fármaco-fármaco con opioides</vt:lpstr>
      <vt:lpstr>Interacciones fármaco-fármaco con opioides (continuación)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Acute_FullContent_Oc19 (1)</dc:title>
  <dc:creator>LANSA TRADUCCIONES</dc:creator>
  <dc:description>Rev. A.Cristóbal</dc:description>
  <cp:lastModifiedBy>Cigeroglu, Osman</cp:lastModifiedBy>
  <cp:revision>1033</cp:revision>
  <dcterms:created xsi:type="dcterms:W3CDTF">2013-05-13T15:57:48Z</dcterms:created>
  <dcterms:modified xsi:type="dcterms:W3CDTF">2015-07-06T17:40:25Z</dcterms:modified>
</cp:coreProperties>
</file>