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360" r:id="rId2"/>
    <p:sldMasterId id="2147484606" r:id="rId3"/>
    <p:sldMasterId id="2147484618" r:id="rId4"/>
  </p:sldMasterIdLst>
  <p:notesMasterIdLst>
    <p:notesMasterId r:id="rId33"/>
  </p:notesMasterIdLst>
  <p:sldIdLst>
    <p:sldId id="256" r:id="rId5"/>
    <p:sldId id="1008" r:id="rId6"/>
    <p:sldId id="1009" r:id="rId7"/>
    <p:sldId id="305" r:id="rId8"/>
    <p:sldId id="634" r:id="rId9"/>
    <p:sldId id="622" r:id="rId10"/>
    <p:sldId id="618" r:id="rId11"/>
    <p:sldId id="619" r:id="rId12"/>
    <p:sldId id="623" r:id="rId13"/>
    <p:sldId id="863" r:id="rId14"/>
    <p:sldId id="624" r:id="rId15"/>
    <p:sldId id="635" r:id="rId16"/>
    <p:sldId id="625" r:id="rId17"/>
    <p:sldId id="636" r:id="rId18"/>
    <p:sldId id="626" r:id="rId19"/>
    <p:sldId id="627" r:id="rId20"/>
    <p:sldId id="628" r:id="rId21"/>
    <p:sldId id="638" r:id="rId22"/>
    <p:sldId id="866" r:id="rId23"/>
    <p:sldId id="637" r:id="rId24"/>
    <p:sldId id="629" r:id="rId25"/>
    <p:sldId id="631" r:id="rId26"/>
    <p:sldId id="620" r:id="rId27"/>
    <p:sldId id="621" r:id="rId28"/>
    <p:sldId id="864" r:id="rId29"/>
    <p:sldId id="865" r:id="rId30"/>
    <p:sldId id="632" r:id="rId31"/>
    <p:sldId id="63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OMONP" initials="S" lastIdx="27" clrIdx="0"/>
  <p:cmAuthor id="1" name="Hwee" initials="H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060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809" autoAdjust="0"/>
    <p:restoredTop sz="65897" autoAdjust="0"/>
  </p:normalViewPr>
  <p:slideViewPr>
    <p:cSldViewPr>
      <p:cViewPr varScale="1">
        <p:scale>
          <a:sx n="109" d="100"/>
          <a:sy n="109" d="100"/>
        </p:scale>
        <p:origin x="-17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5" d="100"/>
          <a:sy n="125" d="100"/>
        </p:scale>
        <p:origin x="-12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C9AFC-7879-434C-BF58-2FE8B288C7D8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17DA-21B4-4E78-AD9B-626CF448CD6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856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</a:t>
            </a:fld>
            <a:endParaRPr lang="en-CA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4419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375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a los participantes para estimular el debate o promover la interactividad a través de la tecnología </a:t>
            </a:r>
            <a:r>
              <a:rPr lang="es-MX" b="0" baseline="0" dirty="0" smtClean="0"/>
              <a:t>touch-pad  durante las sesiones largas.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s-MX" b="0" baseline="0" dirty="0" smtClean="0"/>
          </a:p>
          <a:p>
            <a:pPr>
              <a:spcAft>
                <a:spcPts val="600"/>
              </a:spcAft>
            </a:pPr>
            <a:r>
              <a:rPr lang="es-MX" b="1" noProof="0" dirty="0" smtClean="0"/>
              <a:t>Tome en cuenta</a:t>
            </a:r>
            <a:r>
              <a:rPr lang="es-MX" b="1" baseline="0" noProof="0" dirty="0" smtClean="0"/>
              <a:t> que la respuesta correcta es</a:t>
            </a:r>
            <a:r>
              <a:rPr lang="es-MX" b="1" noProof="0" dirty="0" smtClean="0"/>
              <a:t>: D.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3881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4048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6798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4675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</a:t>
            </a: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744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a los participantes para estimular el debate o promover la interactividad a través de la tecnología </a:t>
            </a:r>
            <a:r>
              <a:rPr lang="es-MX" b="0" baseline="0" dirty="0" smtClean="0"/>
              <a:t>touch-pad  durante las sesiones largas.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s-MX" b="0" baseline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Tome en cuenta</a:t>
            </a:r>
            <a:r>
              <a:rPr lang="es-MX" b="1" baseline="0" dirty="0" smtClean="0"/>
              <a:t> que la respuesta correcta es E.</a:t>
            </a:r>
            <a:endParaRPr lang="es-MX" dirty="0" smtClean="0"/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185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a los participantes para estimular el debate o promover la interactividad a través de la tecnología </a:t>
            </a:r>
            <a:r>
              <a:rPr lang="es-MX" b="0" baseline="0" dirty="0" smtClean="0"/>
              <a:t>touch-pad  durante las sesiones largas.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s-MX" b="0" baseline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Tome en cuenta</a:t>
            </a:r>
            <a:r>
              <a:rPr lang="es-MX" b="1" baseline="0" dirty="0" smtClean="0"/>
              <a:t> que la respuesta correcta es 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185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</a:t>
            </a: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7444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debate.</a:t>
            </a: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744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 b="1" noProof="0" dirty="0" smtClean="0"/>
              <a:t>Notas del Ponente</a:t>
            </a:r>
          </a:p>
          <a:p>
            <a:r>
              <a:rPr lang="es-MX" altLang="en-US" dirty="0" smtClean="0"/>
              <a:t>Por </a:t>
            </a:r>
            <a:r>
              <a:rPr lang="es-MX" altLang="en-US" dirty="0"/>
              <a:t>favor reconozca a los miembros del comité de desarrollo.</a:t>
            </a:r>
            <a:endParaRPr lang="es-MX" altLang="en-US" noProof="0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25639" indent="-279092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16368" indent="-223274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62915" indent="-223274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09463" indent="-223274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456010" indent="-223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02557" indent="-223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349104" indent="-223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795652" indent="-223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F4AAAB2A-1D5C-4C2C-9BED-1D247D196C0F}" type="slidenum">
              <a:rPr lang="fr-CA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fr-CA" alt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21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3381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debate. 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9131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4207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a los participantes para estimular el debate o promover la interactividad a través de la tecnología </a:t>
            </a:r>
            <a:r>
              <a:rPr lang="es-MX" b="0" baseline="0" dirty="0" smtClean="0"/>
              <a:t>touch-pad  durante las sesiones largas.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s-MX" b="0" baseline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Tenga en cuenta</a:t>
            </a:r>
            <a:r>
              <a:rPr lang="es-MX" b="1" baseline="0" dirty="0" smtClean="0"/>
              <a:t> que las respuestas correctas son </a:t>
            </a:r>
            <a:r>
              <a:rPr lang="es-MX" b="1" dirty="0" smtClean="0"/>
              <a:t>:</a:t>
            </a:r>
            <a:endParaRPr lang="es-MX" dirty="0" smtClean="0"/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No</a:t>
            </a:r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Sí</a:t>
            </a:r>
            <a:r>
              <a:rPr lang="es-MX" baseline="0" dirty="0" smtClean="0"/>
              <a:t> </a:t>
            </a:r>
            <a:endParaRPr lang="es-MX" dirty="0" smtClean="0"/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Sí</a:t>
            </a:r>
            <a:r>
              <a:rPr lang="es-MX" baseline="0" dirty="0" smtClean="0"/>
              <a:t> </a:t>
            </a:r>
            <a:endParaRPr lang="es-MX" dirty="0" smtClean="0"/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Sí</a:t>
            </a:r>
            <a:r>
              <a:rPr lang="es-MX" baseline="0" dirty="0" smtClean="0"/>
              <a:t> </a:t>
            </a:r>
          </a:p>
          <a:p>
            <a:pPr marL="228600" indent="-228600">
              <a:buFontTx/>
              <a:buAutoNum type="arabicParenR"/>
            </a:pPr>
            <a:r>
              <a:rPr lang="es-MX" baseline="0" dirty="0" smtClean="0"/>
              <a:t>Sí </a:t>
            </a:r>
            <a:endParaRPr lang="en-US" dirty="0" smtClean="0"/>
          </a:p>
          <a:p>
            <a:pPr marL="228600" indent="-228600"/>
            <a:endParaRPr lang="zh-TW" alt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3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a los participantes para estimular el debate o promover la interactividad a través de la tecnología </a:t>
            </a:r>
            <a:r>
              <a:rPr lang="es-MX" b="0" baseline="0" dirty="0" smtClean="0"/>
              <a:t>touch-pad  durante las sesiones largas.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s-MX" b="0" baseline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Tenga en cuenta</a:t>
            </a:r>
            <a:r>
              <a:rPr lang="es-MX" b="1" baseline="0" dirty="0" smtClean="0"/>
              <a:t> que las respuestas correctas son</a:t>
            </a:r>
            <a:r>
              <a:rPr lang="es-MX" b="1" dirty="0" smtClean="0"/>
              <a:t>:</a:t>
            </a:r>
            <a:endParaRPr lang="es-MX" dirty="0" smtClean="0"/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 Sí</a:t>
            </a:r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 No</a:t>
            </a:r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 Sí</a:t>
            </a:r>
          </a:p>
        </p:txBody>
      </p:sp>
    </p:spTree>
    <p:extLst>
      <p:ext uri="{BB962C8B-B14F-4D97-AF65-F5344CB8AC3E}">
        <p14:creationId xmlns:p14="http://schemas.microsoft.com/office/powerpoint/2010/main" val="1393464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354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debate. 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3428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06454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393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70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30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</a:t>
            </a:r>
            <a:endParaRPr lang="es-MX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debate. </a:t>
            </a:r>
            <a:endParaRPr lang="es-MX" noProof="0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220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a los participantes para estimular el debate o promover la interactividad a través de la tecnología </a:t>
            </a:r>
            <a:r>
              <a:rPr lang="es-MX" b="0" baseline="0" dirty="0" smtClean="0"/>
              <a:t>touch-pad  durante las sesiones largas.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s-MX" b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Tome en cuenta que la respuesta correcta es: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356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a los participantes para estimular el debate o promover la interactividad a través de la tecnología </a:t>
            </a:r>
            <a:r>
              <a:rPr lang="es-MX" b="0" baseline="0" dirty="0" smtClean="0"/>
              <a:t>touch-pad  durante las sesiones largas.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s-MX" b="0" baseline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Tome en cuenta que las respuestas correctas son:</a:t>
            </a:r>
            <a:endParaRPr lang="es-MX" dirty="0" smtClean="0"/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 No</a:t>
            </a:r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Sí</a:t>
            </a:r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 No</a:t>
            </a:r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 Sí</a:t>
            </a:r>
          </a:p>
          <a:p>
            <a:pPr marL="228600" indent="-228600"/>
            <a:endParaRPr lang="es-MX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027048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a los participantes para estimular el debate o promover la interactividad a través de la tecnología </a:t>
            </a:r>
            <a:r>
              <a:rPr lang="es-MX" b="0" baseline="0" dirty="0" smtClean="0"/>
              <a:t>touch-pad  durante las sesiones largas.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s-MX" b="0" baseline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Tome en cuenta</a:t>
            </a:r>
            <a:r>
              <a:rPr lang="es-MX" b="1" baseline="0" dirty="0" smtClean="0"/>
              <a:t> que las respuestas correctas son </a:t>
            </a:r>
            <a:r>
              <a:rPr lang="es-MX" b="1" dirty="0" smtClean="0"/>
              <a:t>:</a:t>
            </a:r>
            <a:endParaRPr lang="es-MX" dirty="0" smtClean="0"/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 Sí</a:t>
            </a:r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 No</a:t>
            </a:r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 Sí</a:t>
            </a:r>
          </a:p>
          <a:p>
            <a:pPr marL="228600" indent="-228600">
              <a:buFontTx/>
              <a:buAutoNum type="arabicParenR"/>
            </a:pPr>
            <a:r>
              <a:rPr lang="es-MX" dirty="0" smtClean="0"/>
              <a:t> Sí</a:t>
            </a:r>
          </a:p>
          <a:p>
            <a:pPr marL="228600" indent="-228600"/>
            <a:endParaRPr lang="es-MX" altLang="zh-TW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36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0" noProof="0" dirty="0" smtClean="0"/>
              <a:t>Haga</a:t>
            </a:r>
            <a:r>
              <a:rPr lang="es-MX" b="0" baseline="0" noProof="0" dirty="0" smtClean="0"/>
              <a:t> la pregunta mostrada en la diapositiva para estimular el debate.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657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690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570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096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1F39-4A8B-447D-9364-D65B41948ADA}" type="datetime8">
              <a:rPr lang="en-US"/>
              <a:pPr>
                <a:defRPr/>
              </a:pPr>
              <a:t>7/6/2015 1:38 PM</a:t>
            </a:fld>
            <a:endParaRPr lang="zh-TW" altLang="en-GB">
              <a:ea typeface="新細明體" pitchFamily="18" charset="-12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84AC9-CD8B-4276-B309-7A82F35BF3F1}" type="slidenum">
              <a:rPr lang="zh-TW" altLang="en-GB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47792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0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89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9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05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4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32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4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7975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5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0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63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3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5CA3-F9BE-4F73-8F8E-6F268D4E8DF8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68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BEA0-4C96-4466-883E-FA401DBD1A8B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54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BD23-2189-4320-A119-93195A321891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28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9781-42F7-421E-BCD0-5F08ED373A7A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68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DC745-485D-41A8-96A6-526FE6F5B61F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0C20-7994-4E43-B05E-B4495DCCE6EB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1875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43BE-2A4D-4AA5-99F6-E9DE886952BD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46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323E-6E44-41D1-A539-264ABECC1B4C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99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D29F-B621-4858-8C2A-42F753533444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3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D3EB-8322-4B31-9573-F613AA986E8E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61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2773-FC4D-4979-B996-B3084123FCEC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19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C61E-7876-4C0C-AEFC-A6015B999347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97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72ECB-3B3B-472A-9FF1-608C18E8E439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67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5D90-0134-49AB-8658-FC2EE98390C3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32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B7DB-5993-4A14-8391-ADAF46319B13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39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793-F15D-4396-B6E7-8F04FD474A89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947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E955-105E-466A-AC27-1FDFF9D62FDF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5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6109-C818-49C5-A617-ED43E18A7093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68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AC6AE-AB6D-4CBB-81EE-FF03444F8D4F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66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B60E-E783-464A-A65E-EAF649E49B1A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73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9DE1-C824-4D7D-9727-2D2DACE82B6A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24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C618-F8F2-4461-878D-15443151A875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7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711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248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742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700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640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07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922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02060"/>
              </a:buClr>
            </a:pPr>
            <a:r>
              <a:rPr lang="en-US" smtClean="0"/>
              <a:t>Click to edit Master text styles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smtClean="0"/>
              <a:t>Second level</a:t>
            </a:r>
          </a:p>
          <a:p>
            <a:pPr lvl="2" eaLnBrk="0" fontAlgn="base" hangingPunct="0">
              <a:spcAft>
                <a:spcPct val="0"/>
              </a:spcAft>
            </a:pPr>
            <a:r>
              <a:rPr lang="en-US" smtClean="0"/>
              <a:t>Third level</a:t>
            </a:r>
          </a:p>
          <a:p>
            <a:pPr lvl="3" eaLnBrk="0" fontAlgn="base" hangingPunct="0">
              <a:spcAft>
                <a:spcPct val="0"/>
              </a:spcAft>
            </a:pPr>
            <a:r>
              <a:rPr lang="en-US" smtClean="0"/>
              <a:t>Fourth level</a:t>
            </a:r>
          </a:p>
          <a:p>
            <a:pPr lvl="4" eaLnBrk="0" fontAlgn="base" hangingPunct="0">
              <a:spcAft>
                <a:spcPct val="0"/>
              </a:spcAft>
            </a:pPr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0" r="14211" b="38980"/>
          <a:stretch/>
        </p:blipFill>
        <p:spPr>
          <a:xfrm>
            <a:off x="1855107" y="7937"/>
            <a:ext cx="7288893" cy="13709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404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CA" sz="4000" b="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ECA968-5388-4E7B-8F6E-39842C9C82EE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3079" name="Picture 7"/>
          <p:cNvPicPr>
            <a:picLocks noChangeAspect="1"/>
          </p:cNvPicPr>
          <p:nvPr userDrawn="1"/>
        </p:nvPicPr>
        <p:blipFill>
          <a:blip r:embed="rId14" cstate="print"/>
          <a:srcRect t="16460" r="14211" b="38980"/>
          <a:stretch>
            <a:fillRect/>
          </a:stretch>
        </p:blipFill>
        <p:spPr bwMode="auto">
          <a:xfrm>
            <a:off x="1855788" y="7938"/>
            <a:ext cx="7288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86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740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CA" sz="40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n-CA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DB430-3881-429D-BEEF-A32E7C995BEB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055" name="Picture 7"/>
          <p:cNvPicPr>
            <a:picLocks noChangeAspect="1"/>
          </p:cNvPicPr>
          <p:nvPr userDrawn="1"/>
        </p:nvPicPr>
        <p:blipFill>
          <a:blip r:embed="rId14" cstate="print"/>
          <a:srcRect t="16460" r="14211" b="38980"/>
          <a:stretch>
            <a:fillRect/>
          </a:stretch>
        </p:blipFill>
        <p:spPr bwMode="auto">
          <a:xfrm>
            <a:off x="1855788" y="7938"/>
            <a:ext cx="7288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86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0848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28" r:id="rId10"/>
    <p:sldLayoutId id="21474846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lang="en-CA" sz="40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en-US"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lang="en-US"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en-US"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lang="en-US"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lang="en-CA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V="1">
            <a:off x="9540552" y="6597352"/>
            <a:ext cx="755325" cy="72008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288"/>
            <a:ext cx="913447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339752" y="2132856"/>
            <a:ext cx="47525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>
              <a:lnSpc>
                <a:spcPts val="5200"/>
              </a:lnSpc>
            </a:pPr>
            <a:r>
              <a:rPr lang="es-MX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CONOCIENDO EL DOLOR</a:t>
            </a:r>
          </a:p>
          <a:p>
            <a:pPr marL="982663">
              <a:lnSpc>
                <a:spcPts val="5200"/>
              </a:lnSpc>
            </a:pPr>
            <a:r>
              <a:rPr lang="es-MX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AGUDO</a:t>
            </a:r>
            <a:endParaRPr lang="es-MX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¿Cuáles son los tipos más comunes de dolor agudo que ve en su práctica?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Epidemiología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39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Pregunta de opción múltiple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 smtClean="0"/>
              <a:t>¿Cual de las siguientes afirmaciones sobre la prevalencia de dolor agudo es falsa?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El dolor agudo justifica más de dos tercios de las visitas al departamento de urgencias.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Más de 50% de los pacientes hospitalizados reportan que padecen dolor agudo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La prevalencia de por vida de dolor agudo en la población general se acerca a 100%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El dolor agudo es más prevalente entre hombres que entre mujeres</a:t>
            </a:r>
          </a:p>
          <a:p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Epidemiología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28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proporción de sus pacientes sometidos a cirugía desarrollan dolor crónico?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Epidemiología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1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¿Cómo cree usted que la prevalencia de dolor en su región difiere de aquella en otras regiones?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Epidemiología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42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¿Cómo ha afectado el dolor la vida del día a día de algunos de sus pacientes?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372200" y="188640"/>
            <a:ext cx="2552569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Carga de la enfermedad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02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¿Cuáles son algunos ejemplos de preguntas que pudiera hacer para cada una de las letras en la nemotécnica PQRST?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63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Pregunta de opción múltiple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¿Cuál de las siguientes no es una herramienta de evaluación unidimensional para el dolor?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/>
              <a:t>E</a:t>
            </a:r>
            <a:r>
              <a:rPr lang="es-MX" dirty="0" smtClean="0"/>
              <a:t>scala analógica visual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Escala verbal de intensidad del dolor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Escala de dolor en la expresión facial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Escala numérica de intensidad del dolor 0-10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Inventario Breve de Dolor</a:t>
            </a:r>
          </a:p>
          <a:p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25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opción múltiple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 smtClean="0"/>
              <a:t>¿Cuál de las siguientes es más apropiada  cuando se trata de determinar la intensidad del dolor del paciente?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Preguntar sobre los precipitantes del dolor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Preguntar al paciente acerca de la ubicación del dolor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Ofrecer al paciente una escala de dolor para hacer objetiva la información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Utilizar preguntas abiertas para saber sobre la sensación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876256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12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¿Cómo evalúa el dolor agudo en su práctica?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6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es-MX" dirty="0" smtClean="0"/>
              <a:t>En su práctica, ¿regularmente evalúa el riesgo de desarrollar dolor crónico?</a:t>
            </a:r>
          </a:p>
          <a:p>
            <a:pPr lvl="1"/>
            <a:r>
              <a:rPr lang="es-MX" dirty="0" smtClean="0"/>
              <a:t>Si es así, ¿cómo?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26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/>
              <a:t/>
            </a:r>
            <a:br>
              <a:rPr dirty="0"/>
            </a:br>
            <a:fld id="{CEC32654-6C2B-4E14-A90D-5D17360DC88F}" type="slidenum">
              <a:rPr/>
              <a:pPr>
                <a:defRPr/>
              </a:pPr>
              <a:t>2</a:t>
            </a:fld>
            <a:endParaRPr dirty="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263525"/>
            <a:ext cx="8229600" cy="1143000"/>
          </a:xfrm>
        </p:spPr>
        <p:txBody>
          <a:bodyPr/>
          <a:lstStyle/>
          <a:p>
            <a:pPr eaLnBrk="1" hangingPunct="1"/>
            <a:r>
              <a:rPr lang="es-MX" altLang="en-US" dirty="0" smtClean="0"/>
              <a:t>Comité de </a:t>
            </a:r>
            <a:r>
              <a:rPr lang="es-MX" altLang="en-US" dirty="0"/>
              <a:t>d</a:t>
            </a:r>
            <a:r>
              <a:rPr lang="es-MX" altLang="en-US" dirty="0" smtClean="0"/>
              <a:t>esarrollo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288" y="1443038"/>
            <a:ext cx="2881312" cy="5402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prstClr val="black"/>
                </a:solidFill>
                <a:latin typeface="Calibri"/>
                <a:ea typeface="+mn-ea"/>
              </a:rPr>
              <a:t>Mario H. Cardiel, MD, MSc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Reumatólogo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Morelia, México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  <a:latin typeface="Calibri"/>
                <a:ea typeface="+mn-ea"/>
              </a:rPr>
              <a:t> </a:t>
            </a:r>
            <a:endParaRPr lang="es-MX" sz="2400" dirty="0" smtClean="0">
              <a:solidFill>
                <a:prstClr val="white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  <a:latin typeface="Calibri"/>
                <a:ea typeface="+mn-ea"/>
              </a:rPr>
              <a:t>Andrei Danilov, MD, DSc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Neurólogo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Moscú, Rusia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  <a:latin typeface="Calibri"/>
                <a:ea typeface="+mn-ea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  <a:latin typeface="Calibri"/>
                <a:ea typeface="+mn-ea"/>
              </a:rPr>
              <a:t>Smail Daoudi,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Neurólogo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Tizi Ouzou, Algeria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 smtClean="0">
              <a:solidFill>
                <a:prstClr val="white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  <a:latin typeface="Calibri"/>
                <a:ea typeface="+mn-ea"/>
              </a:rPr>
              <a:t>João Batista S. Garcia, MD, PhD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Anestesiólogo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São Luis, Brasil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700" dirty="0" smtClean="0">
              <a:solidFill>
                <a:prstClr val="white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  <a:latin typeface="Calibri"/>
              </a:rPr>
              <a:t>Yuzhou Guan,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</a:rPr>
              <a:t>Neurólogo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</a:rPr>
              <a:t>Beijing, China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700" dirty="0" smtClean="0">
              <a:solidFill>
                <a:prstClr val="white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700" dirty="0" smtClean="0">
                <a:solidFill>
                  <a:prstClr val="white"/>
                </a:solidFill>
                <a:latin typeface="Calibri"/>
                <a:ea typeface="+mn-ea"/>
              </a:rPr>
              <a:t> </a:t>
            </a:r>
            <a:endParaRPr lang="es-MX" sz="17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1443038"/>
            <a:ext cx="2805113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prstClr val="black"/>
                </a:solidFill>
                <a:latin typeface="Calibri"/>
                <a:ea typeface="+mn-ea"/>
              </a:rPr>
              <a:t>Jianhao Lin,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Ortopedista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Beijing, China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  <a:latin typeface="Calibri"/>
                <a:ea typeface="+mn-ea"/>
              </a:rPr>
              <a:t>Supranee Niruthisard,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</a:rPr>
              <a:t>Especialista en Dolor</a:t>
            </a:r>
            <a:endParaRPr lang="es-MX" sz="1600" dirty="0" smtClean="0">
              <a:solidFill>
                <a:srgbClr val="0C6FCF">
                  <a:lumMod val="75000"/>
                </a:srgbClr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Bangkok, Tailandia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  <a:latin typeface="Calibri"/>
                <a:ea typeface="+mn-ea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  <a:latin typeface="Calibri"/>
                <a:ea typeface="+mn-ea"/>
              </a:rPr>
              <a:t>Germán Ochoa,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Ortopedista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Bogotá, Colombia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 smtClean="0">
              <a:solidFill>
                <a:prstClr val="white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  <a:latin typeface="Calibri"/>
                <a:ea typeface="+mn-ea"/>
              </a:rPr>
              <a:t>Milton Raff, MD, BSc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</a:rPr>
              <a:t>Especialista en Anestesiología</a:t>
            </a:r>
            <a:endParaRPr lang="es-MX" sz="1600" dirty="0" smtClean="0">
              <a:solidFill>
                <a:srgbClr val="0C6FCF">
                  <a:lumMod val="75000"/>
                </a:srgbClr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Cape Town, Sud África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  <a:latin typeface="Calibri"/>
                <a:ea typeface="+mn-ea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  <a:latin typeface="Calibri"/>
              </a:rPr>
              <a:t>Raymond L. Rosales, MD, PhD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</a:rPr>
              <a:t>Neurólogo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</a:rPr>
              <a:t>Manila, Filipinas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8688" y="1447800"/>
            <a:ext cx="29559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prstClr val="black"/>
                </a:solidFill>
                <a:latin typeface="Calibri"/>
                <a:ea typeface="+mn-ea"/>
              </a:rPr>
              <a:t>Jose Antonio San Juan,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Cirujano </a:t>
            </a: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</a:rPr>
              <a:t>O</a:t>
            </a: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rtopédico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  <a:ea typeface="+mn-ea"/>
              </a:rPr>
              <a:t>Ciudad Cebú, Filipinas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  <a:latin typeface="Calibri"/>
                <a:ea typeface="+mn-ea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  <a:latin typeface="Calibri"/>
              </a:rPr>
              <a:t>Ammar Salti,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</a:rPr>
              <a:t>Especialista en Anestesiología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</a:rPr>
              <a:t>Abu Dabi,  Emiratos Árabes Unidos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  <a:latin typeface="Calibri"/>
              </a:rPr>
              <a:t>Xinping Tian,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</a:rPr>
              <a:t>Reumatólogo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Calibri"/>
              </a:rPr>
              <a:t>Beijing, China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  <a:latin typeface="Calibri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  <a:latin typeface="Calibri"/>
              </a:rPr>
              <a:t>Işin Ünal-Çevik, MD, PhD</a:t>
            </a:r>
          </a:p>
          <a:p>
            <a:pPr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+mn-lt"/>
              </a:rPr>
              <a:t>Neurólogo, Neurocientífico y Especialista del Dolor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+mn-lt"/>
              </a:rPr>
              <a:t>Ankara, Turquía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latin typeface="+mn-lt"/>
              </a:rPr>
              <a:t> </a:t>
            </a:r>
            <a:endParaRPr lang="es-MX" sz="17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6237312"/>
            <a:ext cx="44209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i="1" dirty="0" smtClean="0">
                <a:solidFill>
                  <a:srgbClr val="002060"/>
                </a:solidFill>
                <a:latin typeface="Calibri"/>
                <a:ea typeface="+mn-ea"/>
              </a:rPr>
              <a:t>Este programa fue patrocinado por </a:t>
            </a:r>
            <a:r>
              <a:rPr lang="en-CA" i="1" dirty="0" smtClean="0">
                <a:solidFill>
                  <a:srgbClr val="002060"/>
                </a:solidFill>
                <a:latin typeface="Calibri"/>
                <a:ea typeface="+mn-ea"/>
              </a:rPr>
              <a:t>Pfizer </a:t>
            </a:r>
            <a:r>
              <a:rPr lang="en-CA" i="1" dirty="0">
                <a:solidFill>
                  <a:srgbClr val="002060"/>
                </a:solidFill>
                <a:latin typeface="Calibri"/>
                <a:ea typeface="+mn-ea"/>
              </a:rPr>
              <a:t>Inc.</a:t>
            </a:r>
          </a:p>
        </p:txBody>
      </p:sp>
    </p:spTree>
    <p:extLst>
      <p:ext uri="{BB962C8B-B14F-4D97-AF65-F5344CB8AC3E}">
        <p14:creationId xmlns:p14="http://schemas.microsoft.com/office/powerpoint/2010/main" val="1270305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es lo que usted considera más desafiante en el manejo del dolor agudo?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Manejo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55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Preguntas de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¿Cuáles enfoques no farmacológicos para el manejo del dolor agudo incorpora usted a su práctica? </a:t>
            </a:r>
          </a:p>
          <a:p>
            <a:r>
              <a:rPr lang="es-MX" dirty="0" smtClean="0"/>
              <a:t>¿Hay modalidades no farmacológicas por las que sus pacientes preguntan de manera regular? 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Manejo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45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s-MX" dirty="0" smtClean="0"/>
              <a:t>¿Cuál es su experiencia acerca de proporcionar preparación o asesoría sobre el dolor preoperatorio?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Manejo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37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zh-TW" dirty="0" smtClean="0">
                <a:ea typeface="PMingLiU" pitchFamily="18" charset="-120"/>
              </a:rPr>
              <a:t>Preguntas verdadero-falso</a:t>
            </a:r>
          </a:p>
        </p:txBody>
      </p:sp>
      <p:sp>
        <p:nvSpPr>
          <p:cNvPr id="32771" name="Rectangle 1029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s-MX" altLang="zh-TW" sz="2400" dirty="0" smtClean="0">
                <a:ea typeface="PMingLiU" pitchFamily="18" charset="-120"/>
              </a:rPr>
              <a:t>¿Cuál de las siguientes declaraciones es correcta?</a:t>
            </a:r>
          </a:p>
          <a:p>
            <a:pPr marL="355600" indent="-355600" eaLnBrk="1" hangingPunct="1">
              <a:lnSpc>
                <a:spcPct val="90000"/>
              </a:lnSpc>
              <a:spcBef>
                <a:spcPct val="70000"/>
              </a:spcBef>
              <a:buFontTx/>
              <a:buAutoNum type="arabicPeriod"/>
            </a:pPr>
            <a:r>
              <a:rPr lang="es-MX" altLang="zh-TW" sz="1800" i="0" dirty="0" smtClean="0">
                <a:ea typeface="PMingLiU" pitchFamily="18" charset="-120"/>
              </a:rPr>
              <a:t>La analgesia puede obtenerse solamente disminuyendo la hiperexcitabilidad espinal a través de la acción en los receptores o enzimas involucradas en la sensibilización (sí/no)</a:t>
            </a:r>
          </a:p>
          <a:p>
            <a:pPr marL="355600" indent="-355600" eaLnBrk="1" hangingPunct="1">
              <a:lnSpc>
                <a:spcPct val="90000"/>
              </a:lnSpc>
              <a:spcBef>
                <a:spcPct val="70000"/>
              </a:spcBef>
              <a:buFontTx/>
              <a:buAutoNum type="arabicPeriod"/>
            </a:pPr>
            <a:r>
              <a:rPr lang="es-MX" altLang="zh-TW" sz="1800" i="0" dirty="0" smtClean="0">
                <a:ea typeface="PMingLiU" pitchFamily="18" charset="-120"/>
              </a:rPr>
              <a:t>La inhibición selectiva de la COX-1 es analgésica y reduce el edema neurógeno en el dolor inflamatorio agudo (sí/no)</a:t>
            </a:r>
          </a:p>
          <a:p>
            <a:pPr marL="355600" indent="-355600" eaLnBrk="1" hangingPunct="1">
              <a:lnSpc>
                <a:spcPct val="90000"/>
              </a:lnSpc>
              <a:spcBef>
                <a:spcPct val="70000"/>
              </a:spcBef>
              <a:buFontTx/>
              <a:buAutoNum type="arabicPeriod"/>
            </a:pPr>
            <a:r>
              <a:rPr lang="es-MX" altLang="zh-TW" sz="1800" i="0" dirty="0" smtClean="0">
                <a:ea typeface="PMingLiU" pitchFamily="18" charset="-120"/>
              </a:rPr>
              <a:t>Las concentraciones de PGE</a:t>
            </a:r>
            <a:r>
              <a:rPr lang="es-MX" altLang="zh-TW" sz="2000" i="0" baseline="-25000" dirty="0" smtClean="0">
                <a:ea typeface="PMingLiU" pitchFamily="18" charset="-120"/>
              </a:rPr>
              <a:t>2</a:t>
            </a:r>
            <a:r>
              <a:rPr lang="es-MX" altLang="zh-TW" sz="1800" i="0" dirty="0" smtClean="0">
                <a:ea typeface="PMingLiU" pitchFamily="18" charset="-120"/>
              </a:rPr>
              <a:t> </a:t>
            </a:r>
            <a:r>
              <a:rPr lang="es-MX" altLang="zh-TW" sz="1800" dirty="0" smtClean="0">
                <a:ea typeface="PMingLiU" pitchFamily="18" charset="-120"/>
              </a:rPr>
              <a:t>espinales en el CSF son una medida de sensibilización central</a:t>
            </a:r>
            <a:r>
              <a:rPr lang="es-MX" altLang="zh-TW" sz="1800" i="0" dirty="0" smtClean="0">
                <a:ea typeface="PMingLiU" pitchFamily="18" charset="-120"/>
              </a:rPr>
              <a:t> (sí/no)</a:t>
            </a:r>
          </a:p>
          <a:p>
            <a:pPr marL="355600" indent="-355600" eaLnBrk="1" hangingPunct="1">
              <a:lnSpc>
                <a:spcPct val="90000"/>
              </a:lnSpc>
              <a:spcBef>
                <a:spcPct val="70000"/>
              </a:spcBef>
              <a:buFontTx/>
              <a:buAutoNum type="arabicPeriod"/>
            </a:pPr>
            <a:r>
              <a:rPr lang="es-MX" altLang="zh-TW" sz="1800" i="0" dirty="0" smtClean="0">
                <a:ea typeface="PMingLiU" pitchFamily="18" charset="-120"/>
              </a:rPr>
              <a:t>La inhibición selectiva de la COX-2 disminuye significativamente la sensibilización central (sí/no)</a:t>
            </a:r>
          </a:p>
          <a:p>
            <a:pPr marL="355600" indent="-355600" eaLnBrk="1" hangingPunct="1">
              <a:lnSpc>
                <a:spcPct val="90000"/>
              </a:lnSpc>
              <a:spcBef>
                <a:spcPct val="70000"/>
              </a:spcBef>
              <a:buFontTx/>
              <a:buAutoNum type="arabicPeriod"/>
            </a:pPr>
            <a:r>
              <a:rPr lang="es-MX" altLang="zh-TW" sz="1800" i="0" dirty="0" smtClean="0">
                <a:ea typeface="PMingLiU" pitchFamily="18" charset="-120"/>
              </a:rPr>
              <a:t>La inhibición selectiva de la COX-2 ejerce un efecto antihiperanalgésico (sí/no)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Manejo</a:t>
            </a:r>
            <a:endParaRPr lang="es-MX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93" y="6536377"/>
            <a:ext cx="8424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n-US" sz="1200" b="1" dirty="0" smtClean="0"/>
              <a:t>PGE = prostaglandina E; CSF = líquido cefalorraquídeo</a:t>
            </a:r>
            <a:endParaRPr lang="es-MX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1458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altLang="zh-TW" dirty="0" smtClean="0">
                <a:ea typeface="PMingLiU" pitchFamily="18" charset="-120"/>
              </a:rPr>
              <a:t>Pregunta verdadero-falso</a:t>
            </a:r>
            <a:endParaRPr lang="es-MX" altLang="zh-TW" dirty="0" smtClean="0"/>
          </a:p>
        </p:txBody>
      </p:sp>
      <p:sp>
        <p:nvSpPr>
          <p:cNvPr id="41987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s-MX" altLang="zh-TW" dirty="0" smtClean="0"/>
              <a:t>¿Cuál de las siguientes declaraciones es correcta?</a:t>
            </a:r>
          </a:p>
          <a:p>
            <a:pPr marL="533400" indent="-533400" eaLnBrk="1" hangingPunct="1">
              <a:spcBef>
                <a:spcPct val="70000"/>
              </a:spcBef>
              <a:buFontTx/>
              <a:buAutoNum type="arabicPeriod"/>
            </a:pPr>
            <a:r>
              <a:rPr lang="es-MX" altLang="zh-TW" sz="2000" i="0" dirty="0" smtClean="0"/>
              <a:t>El principal mecanismo inhibidor de los opioides en la médula espinal es controlar la liberación de neurotransmisores a través de los receptores µ presinápticos (sí/no)</a:t>
            </a:r>
          </a:p>
          <a:p>
            <a:pPr marL="533400" indent="-533400" eaLnBrk="1" hangingPunct="1">
              <a:spcBef>
                <a:spcPct val="70000"/>
              </a:spcBef>
              <a:buFontTx/>
              <a:buAutoNum type="arabicPeriod"/>
            </a:pPr>
            <a:r>
              <a:rPr lang="es-MX" altLang="zh-TW" sz="2000" i="0" dirty="0" smtClean="0"/>
              <a:t>En el cerebro los opioides estimulan las neuronas inhibitorias que producen GABA y glicina (sí/no)</a:t>
            </a:r>
          </a:p>
          <a:p>
            <a:pPr marL="533400" indent="-533400" eaLnBrk="1" hangingPunct="1">
              <a:spcBef>
                <a:spcPct val="70000"/>
              </a:spcBef>
              <a:buFontTx/>
              <a:buAutoNum type="arabicPeriod"/>
            </a:pPr>
            <a:r>
              <a:rPr lang="es-MX" altLang="zh-TW" sz="2000" i="0" dirty="0" smtClean="0"/>
              <a:t>Los opioides aumentan la actividad de las neuronas inhibitorias descendentes que entregan la norepinefrina y la serotonina en el asta dorsal (sí/no)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Manejo</a:t>
            </a:r>
            <a:endParaRPr lang="es-MX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601" y="6525344"/>
            <a:ext cx="8424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06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n-US" sz="1200" b="1" dirty="0" smtClean="0"/>
              <a:t>GABA = ácido γ-aminobutírico</a:t>
            </a:r>
            <a:endParaRPr lang="es-MX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5538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¿Cómo funcionan estos medicamentos para reducir el dolor agudo?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Manejo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69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¿Cuáles potenciales efectos colaterales discute con sus pacientes en quienes está considerando prescribir un opioide?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Manejo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49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/>
            <a:r>
              <a:rPr lang="es-MX" dirty="0" smtClean="0"/>
              <a:t>¿La falta de adherencia al tratamiento es un problema para sus pacientes con dolor agudo?</a:t>
            </a:r>
          </a:p>
          <a:p>
            <a:pPr marL="533400" lvl="1" indent="-266700"/>
            <a:r>
              <a:rPr lang="es-MX" dirty="0" smtClean="0"/>
              <a:t>Si es así, ¿cómo maneja esto en su práctica clínica?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Manejo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37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¿Cuáles son algunas estrategias que usted utiliza en su práctica para mejorar la comunicación con sus pacientes?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Manejo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15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 de aprendizaje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251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MX" dirty="0" smtClean="0"/>
              <a:t>Después de completar este módulo, los participantes serán capaces de: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s-MX" dirty="0" smtClean="0"/>
              <a:t>Discutir la prevalencia de dolor agudo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s-MX" dirty="0" smtClean="0"/>
              <a:t>Comprender el impacto del dolor agudo sobre el funcionamiento del paciente  y la calidad de vida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s-MX" dirty="0" smtClean="0"/>
              <a:t>Explicar la fisiopatología del dolor agudo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s-MX" dirty="0" smtClean="0"/>
              <a:t>Aplicar una técnica diagnóstica simple para el diagnóstico diferencial de dolor agudo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s-MX" spc="-10" dirty="0"/>
              <a:t>Seleccionar las estrategias  farmacológicas y </a:t>
            </a:r>
            <a:r>
              <a:rPr lang="es-MX" spc="-10" dirty="0" smtClean="0"/>
              <a:t>no  </a:t>
            </a:r>
            <a:r>
              <a:rPr lang="es-MX" spc="-10" dirty="0"/>
              <a:t>farmacológicas apropiadas para el </a:t>
            </a:r>
            <a:r>
              <a:rPr lang="es-MX" spc="-10" dirty="0" smtClean="0"/>
              <a:t>manejo del dolor </a:t>
            </a:r>
            <a:r>
              <a:rPr lang="es-MX" spc="-10" dirty="0"/>
              <a:t>agudo y asegurarse que los pacientes se </a:t>
            </a:r>
            <a:r>
              <a:rPr lang="es-MX" spc="-10" dirty="0" smtClean="0"/>
              <a:t>adhieran </a:t>
            </a:r>
            <a:r>
              <a:rPr lang="es-MX" spc="-10" dirty="0"/>
              <a:t>a la terapia recomendada </a:t>
            </a:r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schemeClr val="bg1"/>
                </a:solidFill>
              </a:rPr>
              <a:pPr/>
              <a:t>3</a:t>
            </a:fld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PREGUNTAS INTERACTIVAS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13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es el dolor agudo?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Fisiopatología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78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Pregunta de opción múltiple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¿Cuál de las siguientes declaraciones acerca del dolor agudo es falsa?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Generalmente el hay daño tisular suele ser evidente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Usualmente no tiene alguna función protectora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Se acompaña de mayor actividad del sistema nervioso central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El dolor se resuelve con la sanación</a:t>
            </a:r>
            <a:endParaRPr lang="es-MX" b="1" dirty="0" smtClean="0"/>
          </a:p>
          <a:p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Fisiopatología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97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altLang="zh-TW" dirty="0" smtClean="0">
                <a:ea typeface="PMingLiU" pitchFamily="18" charset="-120"/>
              </a:rPr>
              <a:t>Preguntas verdadero-falso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s-MX" altLang="zh-TW" sz="2400" dirty="0" smtClean="0">
                <a:ea typeface="PMingLiU" pitchFamily="18" charset="-120"/>
              </a:rPr>
              <a:t>¿Cuál de las siguientes afirmaciones es correcta?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70000"/>
              </a:spcBef>
              <a:buFontTx/>
              <a:buAutoNum type="arabicPeriod"/>
            </a:pPr>
            <a:r>
              <a:rPr lang="es-MX" altLang="zh-TW" sz="1800" i="0" dirty="0" smtClean="0">
                <a:ea typeface="PMingLiU" pitchFamily="18" charset="-120"/>
              </a:rPr>
              <a:t>En el dolor agudo la influencia de la inflamación </a:t>
            </a:r>
            <a:r>
              <a:rPr lang="es-MX" altLang="zh-TW" sz="1800" dirty="0" smtClean="0">
                <a:ea typeface="PMingLiU" pitchFamily="18" charset="-120"/>
              </a:rPr>
              <a:t>sobre</a:t>
            </a:r>
            <a:r>
              <a:rPr lang="es-MX" altLang="zh-TW" sz="1800" i="0" dirty="0" smtClean="0">
                <a:ea typeface="PMingLiU" pitchFamily="18" charset="-120"/>
              </a:rPr>
              <a:t> la nocicepción está limitada al lugar de la  lesión (sí/no)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70000"/>
              </a:spcBef>
              <a:buFontTx/>
              <a:buAutoNum type="arabicPeriod"/>
            </a:pPr>
            <a:r>
              <a:rPr lang="es-MX" altLang="zh-TW" sz="1800" i="0" dirty="0" smtClean="0">
                <a:ea typeface="PMingLiU" pitchFamily="18" charset="-120"/>
              </a:rPr>
              <a:t>Los nervios sensoriales nociceptivos son capaces de modificar su función y perfil químico (sí/no)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70000"/>
              </a:spcBef>
              <a:buFontTx/>
              <a:buAutoNum type="arabicPeriod"/>
            </a:pPr>
            <a:r>
              <a:rPr lang="es-MX" altLang="zh-TW" sz="1800" i="0" dirty="0" smtClean="0">
                <a:ea typeface="PMingLiU" pitchFamily="18" charset="-120"/>
              </a:rPr>
              <a:t>La activación de la proteína cinasa no es un elemento clave en el proceso de sensibilización periférica (sí/no)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70000"/>
              </a:spcBef>
              <a:buFontTx/>
              <a:buAutoNum type="arabicPeriod"/>
            </a:pPr>
            <a:r>
              <a:rPr lang="es-MX" altLang="zh-TW" sz="1800" i="0" dirty="0" smtClean="0">
                <a:ea typeface="PMingLiU" pitchFamily="18" charset="-120"/>
              </a:rPr>
              <a:t>La sensibilización disminuye el umbral para los estímulos nocivos (sí/no)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Fisiopatología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86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altLang="zh-TW" dirty="0" smtClean="0">
                <a:ea typeface="PMingLiU" pitchFamily="18" charset="-120"/>
              </a:rPr>
              <a:t>Preguntas verdadero-falso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s-MX" altLang="zh-TW" dirty="0" smtClean="0">
                <a:ea typeface="PMingLiU" pitchFamily="18" charset="-120"/>
              </a:rPr>
              <a:t>Sensibilización central: </a:t>
            </a:r>
          </a:p>
          <a:p>
            <a:pPr marL="533400" indent="-533400" eaLnBrk="1" hangingPunct="1">
              <a:spcBef>
                <a:spcPct val="70000"/>
              </a:spcBef>
              <a:buFontTx/>
              <a:buAutoNum type="arabicPeriod"/>
            </a:pPr>
            <a:r>
              <a:rPr lang="es-MX" altLang="zh-TW" sz="2000" i="0" dirty="0" smtClean="0">
                <a:ea typeface="PMingLiU" pitchFamily="18" charset="-120"/>
              </a:rPr>
              <a:t>Induce hiperalgesia y alodinia (sí/no)</a:t>
            </a:r>
          </a:p>
          <a:p>
            <a:pPr marL="533400" indent="-533400" eaLnBrk="1" hangingPunct="1">
              <a:spcBef>
                <a:spcPct val="70000"/>
              </a:spcBef>
              <a:buFontTx/>
              <a:buAutoNum type="arabicPeriod"/>
            </a:pPr>
            <a:r>
              <a:rPr lang="es-MX" altLang="zh-TW" sz="2000" i="0" dirty="0" smtClean="0">
                <a:ea typeface="PMingLiU" pitchFamily="18" charset="-120"/>
              </a:rPr>
              <a:t>No tiene efecto sobre los campos receptores periféricos de las neuronas espinales (sí/no)</a:t>
            </a:r>
          </a:p>
          <a:p>
            <a:pPr marL="533400" indent="-533400" eaLnBrk="1" hangingPunct="1">
              <a:spcBef>
                <a:spcPct val="70000"/>
              </a:spcBef>
              <a:buFontTx/>
              <a:buAutoNum type="arabicPeriod"/>
            </a:pPr>
            <a:r>
              <a:rPr lang="es-MX" altLang="zh-TW" sz="2000" i="0" dirty="0" smtClean="0">
                <a:ea typeface="PMingLiU" pitchFamily="18" charset="-120"/>
              </a:rPr>
              <a:t>Aumenta la activación espontánea de las neuronas espinales (sí/no)</a:t>
            </a:r>
          </a:p>
          <a:p>
            <a:pPr marL="533400" indent="-533400" eaLnBrk="1" hangingPunct="1">
              <a:spcBef>
                <a:spcPct val="70000"/>
              </a:spcBef>
              <a:buFontTx/>
              <a:buAutoNum type="arabicPeriod"/>
            </a:pPr>
            <a:r>
              <a:rPr lang="es-MX" altLang="zh-TW" sz="2000" i="0" dirty="0" smtClean="0">
                <a:ea typeface="PMingLiU" pitchFamily="18" charset="-120"/>
              </a:rPr>
              <a:t>Es un proceso dependiente de la actividad (sí/no)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Fisiopatología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84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¿Cuantos pacientes con dolor agudo ve durante una semana típica?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Epidemiología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13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plan_Know_pain_hyperliensOK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C6FCF"/>
      </a:hlink>
      <a:folHlink>
        <a:srgbClr val="0C6F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19367</TotalTime>
  <Words>1689</Words>
  <Application>Microsoft Office PowerPoint</Application>
  <PresentationFormat>On-screen Show (4:3)</PresentationFormat>
  <Paragraphs>286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1_Custom Design</vt:lpstr>
      <vt:lpstr>3_Custom Design</vt:lpstr>
      <vt:lpstr>Custom Design</vt:lpstr>
      <vt:lpstr>PowerPoint Presentation</vt:lpstr>
      <vt:lpstr>Comité de desarrollo</vt:lpstr>
      <vt:lpstr>Objetivos de aprendizaje</vt:lpstr>
      <vt:lpstr>PREGUNTAS INTERACTIVAS</vt:lpstr>
      <vt:lpstr>Pregunta de discusión</vt:lpstr>
      <vt:lpstr>Pregunta de opción múltiple</vt:lpstr>
      <vt:lpstr>Preguntas verdadero-falso</vt:lpstr>
      <vt:lpstr>Preguntas verdadero-falso</vt:lpstr>
      <vt:lpstr>Pregunta de discusión</vt:lpstr>
      <vt:lpstr>Pregunta de discusión</vt:lpstr>
      <vt:lpstr>Pregunta de opción múltiple</vt:lpstr>
      <vt:lpstr>Pregunta de discusión </vt:lpstr>
      <vt:lpstr>Pregunta de discusión </vt:lpstr>
      <vt:lpstr>Pregunta de discusión </vt:lpstr>
      <vt:lpstr>Pregunta de discusión </vt:lpstr>
      <vt:lpstr>Pregunta de opción múltiple</vt:lpstr>
      <vt:lpstr>Pregunta de opción múltiple </vt:lpstr>
      <vt:lpstr>Pregunta de discusión </vt:lpstr>
      <vt:lpstr>Pregunta de discusión </vt:lpstr>
      <vt:lpstr>Pregunta de discusión </vt:lpstr>
      <vt:lpstr>Preguntas de discusión</vt:lpstr>
      <vt:lpstr>Pregunta de discusión </vt:lpstr>
      <vt:lpstr>Preguntas verdadero-falso</vt:lpstr>
      <vt:lpstr>Pregunta verdadero-falso</vt:lpstr>
      <vt:lpstr>Pregunta de discusión</vt:lpstr>
      <vt:lpstr>Pregunta de discusión </vt:lpstr>
      <vt:lpstr>Pregunta de discusión</vt:lpstr>
      <vt:lpstr>Pregunta de discusión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Acute_FullContent_Oc19 (1)</dc:title>
  <dc:creator>LANSA TRADUCCIONES</dc:creator>
  <dc:description>Rev. A.Cristóbal</dc:description>
  <cp:lastModifiedBy>Cigeroglu, Osman</cp:lastModifiedBy>
  <cp:revision>1033</cp:revision>
  <dcterms:created xsi:type="dcterms:W3CDTF">2013-05-13T15:57:48Z</dcterms:created>
  <dcterms:modified xsi:type="dcterms:W3CDTF">2015-07-06T17:39:27Z</dcterms:modified>
</cp:coreProperties>
</file>