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59" r:id="rId3"/>
    <p:sldMasterId id="2147483771" r:id="rId4"/>
    <p:sldMasterId id="2147483833" r:id="rId5"/>
    <p:sldMasterId id="2147484360" r:id="rId6"/>
    <p:sldMasterId id="2147484385" r:id="rId7"/>
    <p:sldMasterId id="2147484397" r:id="rId8"/>
    <p:sldMasterId id="2147484410" r:id="rId9"/>
    <p:sldMasterId id="2147484438" r:id="rId10"/>
    <p:sldMasterId id="2147484451" r:id="rId11"/>
    <p:sldMasterId id="2147484606" r:id="rId12"/>
    <p:sldMasterId id="2147484618" r:id="rId13"/>
  </p:sldMasterIdLst>
  <p:notesMasterIdLst>
    <p:notesMasterId r:id="rId44"/>
  </p:notesMasterIdLst>
  <p:sldIdLst>
    <p:sldId id="256" r:id="rId14"/>
    <p:sldId id="1008" r:id="rId15"/>
    <p:sldId id="1009" r:id="rId16"/>
    <p:sldId id="298" r:id="rId17"/>
    <p:sldId id="747" r:id="rId18"/>
    <p:sldId id="915" r:id="rId19"/>
    <p:sldId id="1010" r:id="rId20"/>
    <p:sldId id="1011" r:id="rId21"/>
    <p:sldId id="918" r:id="rId22"/>
    <p:sldId id="919" r:id="rId23"/>
    <p:sldId id="1012" r:id="rId24"/>
    <p:sldId id="1013" r:id="rId25"/>
    <p:sldId id="755" r:id="rId26"/>
    <p:sldId id="336" r:id="rId27"/>
    <p:sldId id="1014" r:id="rId28"/>
    <p:sldId id="756" r:id="rId29"/>
    <p:sldId id="462" r:id="rId30"/>
    <p:sldId id="1015" r:id="rId31"/>
    <p:sldId id="925" r:id="rId32"/>
    <p:sldId id="1016" r:id="rId33"/>
    <p:sldId id="927" r:id="rId34"/>
    <p:sldId id="928" r:id="rId35"/>
    <p:sldId id="1004" r:id="rId36"/>
    <p:sldId id="1005" r:id="rId37"/>
    <p:sldId id="931" r:id="rId38"/>
    <p:sldId id="1017" r:id="rId39"/>
    <p:sldId id="934" r:id="rId40"/>
    <p:sldId id="935" r:id="rId41"/>
    <p:sldId id="773" r:id="rId42"/>
    <p:sldId id="36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27" clrIdx="0"/>
  <p:cmAuthor id="1" name="Hwee" initials="H"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809" autoAdjust="0"/>
    <p:restoredTop sz="65897" autoAdjust="0"/>
  </p:normalViewPr>
  <p:slideViewPr>
    <p:cSldViewPr>
      <p:cViewPr varScale="1">
        <p:scale>
          <a:sx n="109" d="100"/>
          <a:sy n="109" d="100"/>
        </p:scale>
        <p:origin x="-174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90" d="100"/>
        <a:sy n="90" d="100"/>
      </p:scale>
      <p:origin x="0" y="0"/>
    </p:cViewPr>
  </p:sorterViewPr>
  <p:notesViewPr>
    <p:cSldViewPr>
      <p:cViewPr>
        <p:scale>
          <a:sx n="125" d="100"/>
          <a:sy n="125" d="100"/>
        </p:scale>
        <p:origin x="-126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theme" Target="theme/theme1.xml"/><Relationship Id="rId8" Type="http://schemas.openxmlformats.org/officeDocument/2006/relationships/slideMaster" Target="slideMasters/slideMaster8.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E892F-09E7-4C18-8024-660D28593B94}"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CA"/>
        </a:p>
      </dgm:t>
    </dgm:pt>
    <dgm:pt modelId="{AAF9B0EB-9571-43C7-A27E-0A56AB9E294D}">
      <dgm:prSet phldrT="[Tex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Temperatura</a:t>
          </a:r>
          <a:endParaRPr lang="es-MX" noProof="0" dirty="0"/>
        </a:p>
      </dgm:t>
    </dgm:pt>
    <dgm:pt modelId="{4D40BA10-F253-4DA2-A3B9-67068343FF3A}" type="parTrans" cxnId="{4198143E-8418-4E94-9A6A-E7750E5344DA}">
      <dgm:prSet/>
      <dgm:spPr/>
      <dgm:t>
        <a:bodyPr/>
        <a:lstStyle/>
        <a:p>
          <a:endParaRPr lang="en-CA"/>
        </a:p>
      </dgm:t>
    </dgm:pt>
    <dgm:pt modelId="{AC664724-0C6C-46CE-8865-3D003348C4F9}" type="sibTrans" cxnId="{4198143E-8418-4E94-9A6A-E7750E5344DA}">
      <dgm:prSet/>
      <dgm:spPr/>
      <dgm:t>
        <a:bodyPr/>
        <a:lstStyle/>
        <a:p>
          <a:endParaRPr lang="en-CA"/>
        </a:p>
      </dgm:t>
    </dgm:pt>
    <dgm:pt modelId="{6A11D43F-EC58-4591-B9B8-A1DC0D99F7D1}">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Respiración</a:t>
          </a:r>
        </a:p>
      </dgm:t>
    </dgm:pt>
    <dgm:pt modelId="{49DFFD38-E1E5-489E-ACC4-D6AA7CC67680}" type="parTrans" cxnId="{69050D06-C71D-4633-AD26-32ACFC19C06C}">
      <dgm:prSet/>
      <dgm:spPr/>
      <dgm:t>
        <a:bodyPr/>
        <a:lstStyle/>
        <a:p>
          <a:endParaRPr lang="en-CA"/>
        </a:p>
      </dgm:t>
    </dgm:pt>
    <dgm:pt modelId="{14A2B582-F3D9-4A7E-A9E6-2F3B66098E22}" type="sibTrans" cxnId="{69050D06-C71D-4633-AD26-32ACFC19C06C}">
      <dgm:prSet/>
      <dgm:spPr/>
      <dgm:t>
        <a:bodyPr/>
        <a:lstStyle/>
        <a:p>
          <a:endParaRPr lang="en-CA"/>
        </a:p>
      </dgm:t>
    </dgm:pt>
    <dgm:pt modelId="{9AD010F3-B6B6-426D-BDA4-FCC0DDD4794F}">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Pulso</a:t>
          </a:r>
        </a:p>
      </dgm:t>
    </dgm:pt>
    <dgm:pt modelId="{5D66ED10-FD8C-4796-9D3D-0F546B58B409}" type="parTrans" cxnId="{A1DA24EB-1A0A-4E1B-93D3-77E22C557F3C}">
      <dgm:prSet/>
      <dgm:spPr/>
      <dgm:t>
        <a:bodyPr/>
        <a:lstStyle/>
        <a:p>
          <a:endParaRPr lang="en-CA"/>
        </a:p>
      </dgm:t>
    </dgm:pt>
    <dgm:pt modelId="{6927FBCE-1C8C-4194-B37C-32610F4CF792}" type="sibTrans" cxnId="{A1DA24EB-1A0A-4E1B-93D3-77E22C557F3C}">
      <dgm:prSet/>
      <dgm:spPr/>
      <dgm:t>
        <a:bodyPr/>
        <a:lstStyle/>
        <a:p>
          <a:endParaRPr lang="en-CA"/>
        </a:p>
      </dgm:t>
    </dgm:pt>
    <dgm:pt modelId="{B98FE5F0-E81A-42B4-9D5F-6DD1946EEBB4}">
      <dgm:prSet/>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noProof="0" dirty="0" smtClean="0"/>
            <a:t>Presión</a:t>
          </a:r>
          <a:r>
            <a:rPr lang="en-GB" dirty="0" smtClean="0"/>
            <a:t> </a:t>
          </a:r>
          <a:r>
            <a:rPr lang="es-MX" noProof="0" dirty="0" smtClean="0"/>
            <a:t>arterial</a:t>
          </a:r>
        </a:p>
      </dgm:t>
    </dgm:pt>
    <dgm:pt modelId="{2B6EE3DB-4B70-47C1-957C-BD50BD9F3E35}" type="parTrans" cxnId="{AF624987-CC6B-4819-A6BF-BDEE13FCFD3F}">
      <dgm:prSet/>
      <dgm:spPr/>
      <dgm:t>
        <a:bodyPr/>
        <a:lstStyle/>
        <a:p>
          <a:endParaRPr lang="en-CA"/>
        </a:p>
      </dgm:t>
    </dgm:pt>
    <dgm:pt modelId="{0C2A6E65-FF1B-4EAC-93F4-BD5B3F757CF3}" type="sibTrans" cxnId="{AF624987-CC6B-4819-A6BF-BDEE13FCFD3F}">
      <dgm:prSet/>
      <dgm:spPr/>
      <dgm:t>
        <a:bodyPr/>
        <a:lstStyle/>
        <a:p>
          <a:endParaRPr lang="en-CA"/>
        </a:p>
      </dgm:t>
    </dgm:pt>
    <dgm:pt modelId="{F2380CB5-0122-4BB0-A292-559549C18EC6}">
      <dgm:prSet/>
      <dgm:spPr>
        <a:gradFill rotWithShape="0">
          <a:gsLst>
            <a:gs pos="52100">
              <a:schemeClr val="accent2"/>
            </a:gs>
            <a:gs pos="0">
              <a:srgbClr val="FF0000"/>
            </a:gs>
            <a:gs pos="100000">
              <a:schemeClr val="accent2">
                <a:lumMod val="60000"/>
                <a:lumOff val="40000"/>
              </a:schemeClr>
            </a:gs>
          </a:gsLst>
          <a:lin ang="0" scaled="1"/>
        </a:gradFill>
      </dgm:spPr>
      <dgm:t>
        <a:bodyPr/>
        <a:lstStyle/>
        <a:p>
          <a:r>
            <a:rPr lang="es-MX" noProof="0" dirty="0" smtClean="0"/>
            <a:t>Dolor</a:t>
          </a:r>
        </a:p>
      </dgm:t>
    </dgm:pt>
    <dgm:pt modelId="{CFA0F778-04C3-450A-9153-FBD7419F58E8}" type="parTrans" cxnId="{EDFA6B5E-4B6E-40E8-8733-F77E20875DDB}">
      <dgm:prSet/>
      <dgm:spPr/>
      <dgm:t>
        <a:bodyPr/>
        <a:lstStyle/>
        <a:p>
          <a:endParaRPr lang="en-CA"/>
        </a:p>
      </dgm:t>
    </dgm:pt>
    <dgm:pt modelId="{002B6A15-E098-4328-9F75-582930C5C9F3}" type="sibTrans" cxnId="{EDFA6B5E-4B6E-40E8-8733-F77E20875DDB}">
      <dgm:prSet/>
      <dgm:spPr/>
      <dgm:t>
        <a:bodyPr/>
        <a:lstStyle/>
        <a:p>
          <a:endParaRPr lang="en-CA"/>
        </a:p>
      </dgm:t>
    </dgm:pt>
    <dgm:pt modelId="{1E1AF3C3-EE2E-46E6-AA6E-BF36CF175B1A}" type="pres">
      <dgm:prSet presAssocID="{D1FE892F-09E7-4C18-8024-660D28593B94}" presName="Name0" presStyleCnt="0">
        <dgm:presLayoutVars>
          <dgm:dir/>
          <dgm:resizeHandles val="exact"/>
        </dgm:presLayoutVars>
      </dgm:prSet>
      <dgm:spPr/>
      <dgm:t>
        <a:bodyPr/>
        <a:lstStyle/>
        <a:p>
          <a:endParaRPr lang="en-CA"/>
        </a:p>
      </dgm:t>
    </dgm:pt>
    <dgm:pt modelId="{E5A3C95D-DE42-4853-8A64-A6DCF5ADCF19}" type="pres">
      <dgm:prSet presAssocID="{AAF9B0EB-9571-43C7-A27E-0A56AB9E294D}" presName="composite" presStyleCnt="0"/>
      <dgm:spPr/>
    </dgm:pt>
    <dgm:pt modelId="{C0121C31-991E-4059-A142-0D61F957B959}" type="pres">
      <dgm:prSet presAssocID="{AAF9B0EB-9571-43C7-A27E-0A56AB9E294D}" presName="rect1" presStyleLbl="bgImgPlace1" presStyleIdx="0" presStyleCnt="5" custScaleX="43757" custScaleY="66211" custLinFactX="100000" custLinFactNeighborX="130325" custLinFactNeighborY="-83"/>
      <dgm:spPr>
        <a:blipFill rotWithShape="1">
          <a:blip xmlns:r="http://schemas.openxmlformats.org/officeDocument/2006/relationships" r:embed="rId1"/>
          <a:stretch>
            <a:fillRect/>
          </a:stretch>
        </a:blipFill>
      </dgm:spPr>
    </dgm:pt>
    <dgm:pt modelId="{1A3C396C-D012-4C61-A828-A43F51C5D625}" type="pres">
      <dgm:prSet presAssocID="{AAF9B0EB-9571-43C7-A27E-0A56AB9E294D}" presName="wedgeRectCallout1" presStyleLbl="node1" presStyleIdx="0" presStyleCnt="5" custLinFactX="100000" custLinFactNeighborX="158796" custLinFactNeighborY="-236">
        <dgm:presLayoutVars>
          <dgm:bulletEnabled val="1"/>
        </dgm:presLayoutVars>
      </dgm:prSet>
      <dgm:spPr/>
      <dgm:t>
        <a:bodyPr/>
        <a:lstStyle/>
        <a:p>
          <a:endParaRPr lang="en-CA"/>
        </a:p>
      </dgm:t>
    </dgm:pt>
    <dgm:pt modelId="{6064F14F-D2E6-436E-AABC-DAE98CC8CE2B}" type="pres">
      <dgm:prSet presAssocID="{AC664724-0C6C-46CE-8865-3D003348C4F9}" presName="sibTrans" presStyleCnt="0"/>
      <dgm:spPr/>
    </dgm:pt>
    <dgm:pt modelId="{98632329-61CA-4654-97ED-B6EA33040B2B}" type="pres">
      <dgm:prSet presAssocID="{6A11D43F-EC58-4591-B9B8-A1DC0D99F7D1}" presName="composite" presStyleCnt="0"/>
      <dgm:spPr/>
    </dgm:pt>
    <dgm:pt modelId="{0E618A2A-096B-4AB9-85CF-8CF376A1B4E1}" type="pres">
      <dgm:prSet presAssocID="{6A11D43F-EC58-4591-B9B8-A1DC0D99F7D1}" presName="rect1" presStyleLbl="bgImgPlace1" presStyleIdx="1" presStyleCnt="5" custScaleX="43757" custScaleY="66211" custLinFactX="-42051" custLinFactNeighborX="-100000" custLinFactNeighborY="-83"/>
      <dgm:spPr>
        <a:blipFill rotWithShape="1">
          <a:blip xmlns:r="http://schemas.openxmlformats.org/officeDocument/2006/relationships" r:embed="rId2"/>
          <a:stretch>
            <a:fillRect/>
          </a:stretch>
        </a:blipFill>
      </dgm:spPr>
    </dgm:pt>
    <dgm:pt modelId="{10AB1F27-E194-4561-9F18-8E2F2BD920A5}" type="pres">
      <dgm:prSet presAssocID="{6A11D43F-EC58-4591-B9B8-A1DC0D99F7D1}" presName="wedgeRectCallout1" presStyleLbl="node1" presStyleIdx="1" presStyleCnt="5" custLinFactX="-55926" custLinFactNeighborX="-100000" custLinFactNeighborY="-236">
        <dgm:presLayoutVars>
          <dgm:bulletEnabled val="1"/>
        </dgm:presLayoutVars>
      </dgm:prSet>
      <dgm:spPr/>
      <dgm:t>
        <a:bodyPr/>
        <a:lstStyle/>
        <a:p>
          <a:endParaRPr lang="en-CA"/>
        </a:p>
      </dgm:t>
    </dgm:pt>
    <dgm:pt modelId="{463FFE1B-C262-49DA-94C1-75F7CD3512DE}" type="pres">
      <dgm:prSet presAssocID="{14A2B582-F3D9-4A7E-A9E6-2F3B66098E22}" presName="sibTrans" presStyleCnt="0"/>
      <dgm:spPr/>
    </dgm:pt>
    <dgm:pt modelId="{559E8544-4CF2-45DD-AC93-F73D9CC7B4DD}" type="pres">
      <dgm:prSet presAssocID="{9AD010F3-B6B6-426D-BDA4-FCC0DDD4794F}" presName="composite" presStyleCnt="0"/>
      <dgm:spPr/>
    </dgm:pt>
    <dgm:pt modelId="{5F6156F6-FFAB-428D-AF82-8C5D38257837}" type="pres">
      <dgm:prSet presAssocID="{9AD010F3-B6B6-426D-BDA4-FCC0DDD4794F}" presName="rect1" presStyleLbl="bgImgPlace1" presStyleIdx="2" presStyleCnt="5" custScaleX="43757" custScaleY="66211" custLinFactX="-47337" custLinFactNeighborX="-100000"/>
      <dgm:spPr>
        <a:blipFill rotWithShape="1">
          <a:blip xmlns:r="http://schemas.openxmlformats.org/officeDocument/2006/relationships" r:embed="rId3"/>
          <a:stretch>
            <a:fillRect/>
          </a:stretch>
        </a:blipFill>
      </dgm:spPr>
      <dgm:t>
        <a:bodyPr/>
        <a:lstStyle/>
        <a:p>
          <a:endParaRPr lang="en-CA"/>
        </a:p>
      </dgm:t>
    </dgm:pt>
    <dgm:pt modelId="{570351D5-9C15-4B16-9517-9DF69157A4A3}" type="pres">
      <dgm:prSet presAssocID="{9AD010F3-B6B6-426D-BDA4-FCC0DDD4794F}" presName="wedgeRectCallout1" presStyleLbl="node1" presStyleIdx="2" presStyleCnt="5" custLinFactX="-66500" custLinFactNeighborX="-100000" custLinFactNeighborY="1990">
        <dgm:presLayoutVars>
          <dgm:bulletEnabled val="1"/>
        </dgm:presLayoutVars>
      </dgm:prSet>
      <dgm:spPr/>
      <dgm:t>
        <a:bodyPr/>
        <a:lstStyle/>
        <a:p>
          <a:endParaRPr lang="en-CA"/>
        </a:p>
      </dgm:t>
    </dgm:pt>
    <dgm:pt modelId="{9891B013-176C-4F2A-A9AD-638B536EB3C2}" type="pres">
      <dgm:prSet presAssocID="{6927FBCE-1C8C-4194-B37C-32610F4CF792}" presName="sibTrans" presStyleCnt="0"/>
      <dgm:spPr/>
    </dgm:pt>
    <dgm:pt modelId="{3D8CA943-AFC3-4311-B008-F4B7560534A9}" type="pres">
      <dgm:prSet presAssocID="{B98FE5F0-E81A-42B4-9D5F-6DD1946EEBB4}" presName="composite" presStyleCnt="0"/>
      <dgm:spPr/>
    </dgm:pt>
    <dgm:pt modelId="{998CB861-F74C-4E09-93C7-A601E27B2D8E}" type="pres">
      <dgm:prSet presAssocID="{B98FE5F0-E81A-42B4-9D5F-6DD1946EEBB4}" presName="rect1" presStyleLbl="bgImgPlace1" presStyleIdx="3" presStyleCnt="5" custScaleX="43757" custScaleY="66211" custLinFactX="12083" custLinFactY="-35298" custLinFactNeighborX="100000" custLinFactNeighborY="-100000"/>
      <dgm:spPr>
        <a:blipFill rotWithShape="1">
          <a:blip xmlns:r="http://schemas.openxmlformats.org/officeDocument/2006/relationships" r:embed="rId4"/>
          <a:stretch>
            <a:fillRect/>
          </a:stretch>
        </a:blipFill>
      </dgm:spPr>
    </dgm:pt>
    <dgm:pt modelId="{0B974417-3A10-40CE-9FE6-217B74ABC027}" type="pres">
      <dgm:prSet presAssocID="{B98FE5F0-E81A-42B4-9D5F-6DD1946EEBB4}" presName="wedgeRectCallout1" presStyleLbl="node1" presStyleIdx="3" presStyleCnt="5" custLinFactX="21926" custLinFactY="-183913" custLinFactNeighborX="100000" custLinFactNeighborY="-200000">
        <dgm:presLayoutVars>
          <dgm:bulletEnabled val="1"/>
        </dgm:presLayoutVars>
      </dgm:prSet>
      <dgm:spPr/>
      <dgm:t>
        <a:bodyPr/>
        <a:lstStyle/>
        <a:p>
          <a:endParaRPr lang="en-CA"/>
        </a:p>
      </dgm:t>
    </dgm:pt>
    <dgm:pt modelId="{FA2086BC-F6C3-4123-B172-4F7F35971711}" type="pres">
      <dgm:prSet presAssocID="{0C2A6E65-FF1B-4EAC-93F4-BD5B3F757CF3}" presName="sibTrans" presStyleCnt="0"/>
      <dgm:spPr/>
    </dgm:pt>
    <dgm:pt modelId="{E6DE6B64-70E5-4CF1-B055-07A0D41C2201}" type="pres">
      <dgm:prSet presAssocID="{F2380CB5-0122-4BB0-A292-559549C18EC6}" presName="composite" presStyleCnt="0"/>
      <dgm:spPr/>
    </dgm:pt>
    <dgm:pt modelId="{A29D4025-BDF8-4560-8FAD-7484FE94BFA4}" type="pres">
      <dgm:prSet presAssocID="{F2380CB5-0122-4BB0-A292-559549C18EC6}" presName="rect1" presStyleLbl="bgImgPlace1" presStyleIdx="4" presStyleCnt="5" custScaleX="125039" custScaleY="124652" custLinFactNeighborX="-53118" custLinFactNeighborY="-3104"/>
      <dgm:spPr>
        <a:blipFill rotWithShape="1">
          <a:blip xmlns:r="http://schemas.openxmlformats.org/officeDocument/2006/relationships" r:embed="rId5"/>
          <a:stretch>
            <a:fillRect/>
          </a:stretch>
        </a:blipFill>
      </dgm:spPr>
      <dgm:t>
        <a:bodyPr/>
        <a:lstStyle/>
        <a:p>
          <a:endParaRPr lang="en-US"/>
        </a:p>
      </dgm:t>
    </dgm:pt>
    <dgm:pt modelId="{D4FDD591-B216-4670-8FEF-72D1286BAA7F}" type="pres">
      <dgm:prSet presAssocID="{F2380CB5-0122-4BB0-A292-559549C18EC6}" presName="wedgeRectCallout1" presStyleLbl="node1" presStyleIdx="4" presStyleCnt="5" custLinFactNeighborX="-65737" custLinFactNeighborY="31103">
        <dgm:presLayoutVars>
          <dgm:bulletEnabled val="1"/>
        </dgm:presLayoutVars>
      </dgm:prSet>
      <dgm:spPr/>
      <dgm:t>
        <a:bodyPr/>
        <a:lstStyle/>
        <a:p>
          <a:endParaRPr lang="en-CA"/>
        </a:p>
      </dgm:t>
    </dgm:pt>
  </dgm:ptLst>
  <dgm:cxnLst>
    <dgm:cxn modelId="{0DB24834-7BF8-401E-AE3F-5F3C3EEA7112}" type="presOf" srcId="{B98FE5F0-E81A-42B4-9D5F-6DD1946EEBB4}" destId="{0B974417-3A10-40CE-9FE6-217B74ABC027}" srcOrd="0" destOrd="0" presId="urn:microsoft.com/office/officeart/2008/layout/BendingPictureCaptionList"/>
    <dgm:cxn modelId="{A1DA24EB-1A0A-4E1B-93D3-77E22C557F3C}" srcId="{D1FE892F-09E7-4C18-8024-660D28593B94}" destId="{9AD010F3-B6B6-426D-BDA4-FCC0DDD4794F}" srcOrd="2" destOrd="0" parTransId="{5D66ED10-FD8C-4796-9D3D-0F546B58B409}" sibTransId="{6927FBCE-1C8C-4194-B37C-32610F4CF792}"/>
    <dgm:cxn modelId="{E746A308-F5DE-4ED3-9073-DCAF8C2055BC}" type="presOf" srcId="{9AD010F3-B6B6-426D-BDA4-FCC0DDD4794F}" destId="{570351D5-9C15-4B16-9517-9DF69157A4A3}" srcOrd="0" destOrd="0" presId="urn:microsoft.com/office/officeart/2008/layout/BendingPictureCaptionList"/>
    <dgm:cxn modelId="{AF624987-CC6B-4819-A6BF-BDEE13FCFD3F}" srcId="{D1FE892F-09E7-4C18-8024-660D28593B94}" destId="{B98FE5F0-E81A-42B4-9D5F-6DD1946EEBB4}" srcOrd="3" destOrd="0" parTransId="{2B6EE3DB-4B70-47C1-957C-BD50BD9F3E35}" sibTransId="{0C2A6E65-FF1B-4EAC-93F4-BD5B3F757CF3}"/>
    <dgm:cxn modelId="{3F9D494F-410F-4074-AD79-C6057340A0BC}" type="presOf" srcId="{F2380CB5-0122-4BB0-A292-559549C18EC6}" destId="{D4FDD591-B216-4670-8FEF-72D1286BAA7F}" srcOrd="0" destOrd="0" presId="urn:microsoft.com/office/officeart/2008/layout/BendingPictureCaptionList"/>
    <dgm:cxn modelId="{EDFA6B5E-4B6E-40E8-8733-F77E20875DDB}" srcId="{D1FE892F-09E7-4C18-8024-660D28593B94}" destId="{F2380CB5-0122-4BB0-A292-559549C18EC6}" srcOrd="4" destOrd="0" parTransId="{CFA0F778-04C3-450A-9153-FBD7419F58E8}" sibTransId="{002B6A15-E098-4328-9F75-582930C5C9F3}"/>
    <dgm:cxn modelId="{69050D06-C71D-4633-AD26-32ACFC19C06C}" srcId="{D1FE892F-09E7-4C18-8024-660D28593B94}" destId="{6A11D43F-EC58-4591-B9B8-A1DC0D99F7D1}" srcOrd="1" destOrd="0" parTransId="{49DFFD38-E1E5-489E-ACC4-D6AA7CC67680}" sibTransId="{14A2B582-F3D9-4A7E-A9E6-2F3B66098E22}"/>
    <dgm:cxn modelId="{4198143E-8418-4E94-9A6A-E7750E5344DA}" srcId="{D1FE892F-09E7-4C18-8024-660D28593B94}" destId="{AAF9B0EB-9571-43C7-A27E-0A56AB9E294D}" srcOrd="0" destOrd="0" parTransId="{4D40BA10-F253-4DA2-A3B9-67068343FF3A}" sibTransId="{AC664724-0C6C-46CE-8865-3D003348C4F9}"/>
    <dgm:cxn modelId="{E8D97D12-A4C3-4A32-ACA4-4194361890DD}" type="presOf" srcId="{6A11D43F-EC58-4591-B9B8-A1DC0D99F7D1}" destId="{10AB1F27-E194-4561-9F18-8E2F2BD920A5}" srcOrd="0" destOrd="0" presId="urn:microsoft.com/office/officeart/2008/layout/BendingPictureCaptionList"/>
    <dgm:cxn modelId="{AF6AB39D-1BA4-4F86-A902-CE398407BF6E}" type="presOf" srcId="{AAF9B0EB-9571-43C7-A27E-0A56AB9E294D}" destId="{1A3C396C-D012-4C61-A828-A43F51C5D625}" srcOrd="0" destOrd="0" presId="urn:microsoft.com/office/officeart/2008/layout/BendingPictureCaptionList"/>
    <dgm:cxn modelId="{A063A9DF-DE34-4538-AD08-BA4DE36ABCBC}" type="presOf" srcId="{D1FE892F-09E7-4C18-8024-660D28593B94}" destId="{1E1AF3C3-EE2E-46E6-AA6E-BF36CF175B1A}" srcOrd="0" destOrd="0" presId="urn:microsoft.com/office/officeart/2008/layout/BendingPictureCaptionList"/>
    <dgm:cxn modelId="{1534A1CD-250D-478B-AEDA-D0B64E8A4B7D}" type="presParOf" srcId="{1E1AF3C3-EE2E-46E6-AA6E-BF36CF175B1A}" destId="{E5A3C95D-DE42-4853-8A64-A6DCF5ADCF19}" srcOrd="0" destOrd="0" presId="urn:microsoft.com/office/officeart/2008/layout/BendingPictureCaptionList"/>
    <dgm:cxn modelId="{D9BF80CE-286C-46BF-8F7B-8ED04326ACD0}" type="presParOf" srcId="{E5A3C95D-DE42-4853-8A64-A6DCF5ADCF19}" destId="{C0121C31-991E-4059-A142-0D61F957B959}" srcOrd="0" destOrd="0" presId="urn:microsoft.com/office/officeart/2008/layout/BendingPictureCaptionList"/>
    <dgm:cxn modelId="{E4F8E903-8686-4008-8F86-9EC571059A3A}" type="presParOf" srcId="{E5A3C95D-DE42-4853-8A64-A6DCF5ADCF19}" destId="{1A3C396C-D012-4C61-A828-A43F51C5D625}" srcOrd="1" destOrd="0" presId="urn:microsoft.com/office/officeart/2008/layout/BendingPictureCaptionList"/>
    <dgm:cxn modelId="{E48F97D3-A4E3-4BE4-96F4-4452276DC5ED}" type="presParOf" srcId="{1E1AF3C3-EE2E-46E6-AA6E-BF36CF175B1A}" destId="{6064F14F-D2E6-436E-AABC-DAE98CC8CE2B}" srcOrd="1" destOrd="0" presId="urn:microsoft.com/office/officeart/2008/layout/BendingPictureCaptionList"/>
    <dgm:cxn modelId="{97CE6554-0A24-48E7-B6C8-F406F3C8B0E8}" type="presParOf" srcId="{1E1AF3C3-EE2E-46E6-AA6E-BF36CF175B1A}" destId="{98632329-61CA-4654-97ED-B6EA33040B2B}" srcOrd="2" destOrd="0" presId="urn:microsoft.com/office/officeart/2008/layout/BendingPictureCaptionList"/>
    <dgm:cxn modelId="{35D09C78-A515-4118-8969-E2AE8B2E97D5}" type="presParOf" srcId="{98632329-61CA-4654-97ED-B6EA33040B2B}" destId="{0E618A2A-096B-4AB9-85CF-8CF376A1B4E1}" srcOrd="0" destOrd="0" presId="urn:microsoft.com/office/officeart/2008/layout/BendingPictureCaptionList"/>
    <dgm:cxn modelId="{1ED78408-9B28-45B0-9DB5-0C4DC6D1B5D0}" type="presParOf" srcId="{98632329-61CA-4654-97ED-B6EA33040B2B}" destId="{10AB1F27-E194-4561-9F18-8E2F2BD920A5}" srcOrd="1" destOrd="0" presId="urn:microsoft.com/office/officeart/2008/layout/BendingPictureCaptionList"/>
    <dgm:cxn modelId="{60CBB4E9-E579-40B9-BFC1-461FFDBCAC29}" type="presParOf" srcId="{1E1AF3C3-EE2E-46E6-AA6E-BF36CF175B1A}" destId="{463FFE1B-C262-49DA-94C1-75F7CD3512DE}" srcOrd="3" destOrd="0" presId="urn:microsoft.com/office/officeart/2008/layout/BendingPictureCaptionList"/>
    <dgm:cxn modelId="{3FE85AF8-7BB5-4355-B8FD-AD8F0F05617C}" type="presParOf" srcId="{1E1AF3C3-EE2E-46E6-AA6E-BF36CF175B1A}" destId="{559E8544-4CF2-45DD-AC93-F73D9CC7B4DD}" srcOrd="4" destOrd="0" presId="urn:microsoft.com/office/officeart/2008/layout/BendingPictureCaptionList"/>
    <dgm:cxn modelId="{345645F9-7B24-4F6D-B438-60D79E4A8C2B}" type="presParOf" srcId="{559E8544-4CF2-45DD-AC93-F73D9CC7B4DD}" destId="{5F6156F6-FFAB-428D-AF82-8C5D38257837}" srcOrd="0" destOrd="0" presId="urn:microsoft.com/office/officeart/2008/layout/BendingPictureCaptionList"/>
    <dgm:cxn modelId="{31A5D981-0FE7-4FBE-BE3A-C7A63F34E0A6}" type="presParOf" srcId="{559E8544-4CF2-45DD-AC93-F73D9CC7B4DD}" destId="{570351D5-9C15-4B16-9517-9DF69157A4A3}" srcOrd="1" destOrd="0" presId="urn:microsoft.com/office/officeart/2008/layout/BendingPictureCaptionList"/>
    <dgm:cxn modelId="{7CFD0284-23E6-4E22-AC09-C9F175D95506}" type="presParOf" srcId="{1E1AF3C3-EE2E-46E6-AA6E-BF36CF175B1A}" destId="{9891B013-176C-4F2A-A9AD-638B536EB3C2}" srcOrd="5" destOrd="0" presId="urn:microsoft.com/office/officeart/2008/layout/BendingPictureCaptionList"/>
    <dgm:cxn modelId="{43AA0D18-29FA-45DC-8B99-4245655393DD}" type="presParOf" srcId="{1E1AF3C3-EE2E-46E6-AA6E-BF36CF175B1A}" destId="{3D8CA943-AFC3-4311-B008-F4B7560534A9}" srcOrd="6" destOrd="0" presId="urn:microsoft.com/office/officeart/2008/layout/BendingPictureCaptionList"/>
    <dgm:cxn modelId="{A595FFE9-F69C-4269-8CC0-9ED626A3675A}" type="presParOf" srcId="{3D8CA943-AFC3-4311-B008-F4B7560534A9}" destId="{998CB861-F74C-4E09-93C7-A601E27B2D8E}" srcOrd="0" destOrd="0" presId="urn:microsoft.com/office/officeart/2008/layout/BendingPictureCaptionList"/>
    <dgm:cxn modelId="{F0D8CAA7-3EFA-435A-891C-E3137AB2B215}" type="presParOf" srcId="{3D8CA943-AFC3-4311-B008-F4B7560534A9}" destId="{0B974417-3A10-40CE-9FE6-217B74ABC027}" srcOrd="1" destOrd="0" presId="urn:microsoft.com/office/officeart/2008/layout/BendingPictureCaptionList"/>
    <dgm:cxn modelId="{D67CBFDD-FD16-444F-A141-54F534C7AEB0}" type="presParOf" srcId="{1E1AF3C3-EE2E-46E6-AA6E-BF36CF175B1A}" destId="{FA2086BC-F6C3-4123-B172-4F7F35971711}" srcOrd="7" destOrd="0" presId="urn:microsoft.com/office/officeart/2008/layout/BendingPictureCaptionList"/>
    <dgm:cxn modelId="{B3BC1F3B-2A0E-43BD-9D91-4452D180128A}" type="presParOf" srcId="{1E1AF3C3-EE2E-46E6-AA6E-BF36CF175B1A}" destId="{E6DE6B64-70E5-4CF1-B055-07A0D41C2201}" srcOrd="8" destOrd="0" presId="urn:microsoft.com/office/officeart/2008/layout/BendingPictureCaptionList"/>
    <dgm:cxn modelId="{55918FBA-F8C8-41B4-9B62-BCB8B2CEEEE0}" type="presParOf" srcId="{E6DE6B64-70E5-4CF1-B055-07A0D41C2201}" destId="{A29D4025-BDF8-4560-8FAD-7484FE94BFA4}" srcOrd="0" destOrd="0" presId="urn:microsoft.com/office/officeart/2008/layout/BendingPictureCaptionList"/>
    <dgm:cxn modelId="{0E4DBC08-FADD-4F1E-A000-73C4274632A4}" type="presParOf" srcId="{E6DE6B64-70E5-4CF1-B055-07A0D41C2201}" destId="{D4FDD591-B216-4670-8FEF-72D1286BAA7F}" srcOrd="1" destOrd="0" presId="urn:microsoft.com/office/officeart/2008/layout/BendingPictureCa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0692A6-D4E8-465C-BF59-791A1994186D}" type="doc">
      <dgm:prSet loTypeId="urn:microsoft.com/office/officeart/2005/8/layout/vList3#1" loCatId="picture" qsTypeId="urn:microsoft.com/office/officeart/2005/8/quickstyle/simple1" qsCatId="simple" csTypeId="urn:microsoft.com/office/officeart/2005/8/colors/accent1_2" csCatId="accent1" phldr="1"/>
      <dgm:spPr/>
    </dgm:pt>
    <dgm:pt modelId="{9ED4ACB8-0D1A-48C6-B8A5-66B412A2FE55}">
      <dgm:prSet phldrT="[Tex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2000" b="1" u="sng" noProof="0" dirty="0" smtClean="0"/>
            <a:t>Papel protector:</a:t>
          </a:r>
          <a:r>
            <a:rPr lang="es-MX" sz="2000" b="1" noProof="0" dirty="0" smtClean="0"/>
            <a:t> sistema de alerta vital temprano</a:t>
          </a:r>
          <a:endParaRPr lang="es-MX" sz="2000" b="1" noProof="0" dirty="0"/>
        </a:p>
      </dgm:t>
    </dgm:pt>
    <dgm:pt modelId="{EABAD7E2-5D08-4D9E-8102-C49B42234B8A}" type="parTrans" cxnId="{535068A2-43C8-4CB6-ADBA-0FCFC1F57B8E}">
      <dgm:prSet/>
      <dgm:spPr/>
      <dgm:t>
        <a:bodyPr/>
        <a:lstStyle/>
        <a:p>
          <a:endParaRPr lang="en-CA"/>
        </a:p>
      </dgm:t>
    </dgm:pt>
    <dgm:pt modelId="{A36B5BBA-4924-4ADE-A03F-4B1CAD429CA6}" type="sibTrans" cxnId="{535068A2-43C8-4CB6-ADBA-0FCFC1F57B8E}">
      <dgm:prSet/>
      <dgm:spPr/>
      <dgm:t>
        <a:bodyPr/>
        <a:lstStyle/>
        <a:p>
          <a:endParaRPr lang="en-CA"/>
        </a:p>
      </dgm:t>
    </dgm:pt>
    <dgm:pt modelId="{C11F6C84-3458-445D-AE87-EF92EFFAB6AF}">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t>Experiencia no placentera: </a:t>
          </a:r>
          <a:endParaRPr lang="es-MX" sz="2000" b="1" u="sng" noProof="0" dirty="0"/>
        </a:p>
      </dgm:t>
    </dgm:pt>
    <dgm:pt modelId="{CA2F6358-9637-4DB1-B459-10C50AD5C2BA}" type="parTrans" cxnId="{ADBF6124-4312-4B12-96EE-9A1C4ADB8692}">
      <dgm:prSet/>
      <dgm:spPr/>
      <dgm:t>
        <a:bodyPr/>
        <a:lstStyle/>
        <a:p>
          <a:endParaRPr lang="en-CA"/>
        </a:p>
      </dgm:t>
    </dgm:pt>
    <dgm:pt modelId="{F6782C22-A064-4476-9E79-E4E2C6191F49}" type="sibTrans" cxnId="{ADBF6124-4312-4B12-96EE-9A1C4ADB8692}">
      <dgm:prSet/>
      <dgm:spPr/>
      <dgm:t>
        <a:bodyPr/>
        <a:lstStyle/>
        <a:p>
          <a:endParaRPr lang="en-CA"/>
        </a:p>
      </dgm:t>
    </dgm:pt>
    <dgm:pt modelId="{C879B1B7-8E5F-4BD0-B932-D00C93DBBBD0}">
      <dgm:prSet phldrT="[Tex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2000" b="1" u="sng" noProof="0" dirty="0" smtClean="0"/>
            <a:t>Respuesta mal adaptada</a:t>
          </a:r>
          <a:r>
            <a:rPr lang="es-MX" sz="2000" b="0" u="sng" noProof="0" dirty="0" smtClean="0"/>
            <a:t>:</a:t>
          </a:r>
          <a:endParaRPr lang="es-MX" sz="2000" b="0" u="sng" noProof="0" dirty="0"/>
        </a:p>
      </dgm:t>
    </dgm:pt>
    <dgm:pt modelId="{1353098B-CAD1-41CF-9F0A-14534C0FC2C4}" type="parTrans" cxnId="{C2336C49-AD22-4275-845C-483E462486D2}">
      <dgm:prSet/>
      <dgm:spPr/>
      <dgm:t>
        <a:bodyPr/>
        <a:lstStyle/>
        <a:p>
          <a:endParaRPr lang="en-CA"/>
        </a:p>
      </dgm:t>
    </dgm:pt>
    <dgm:pt modelId="{A63BF798-2ECB-47E1-97A2-F504509916E2}" type="sibTrans" cxnId="{C2336C49-AD22-4275-845C-483E462486D2}">
      <dgm:prSet/>
      <dgm:spPr/>
      <dgm:t>
        <a:bodyPr/>
        <a:lstStyle/>
        <a:p>
          <a:endParaRPr lang="en-CA"/>
        </a:p>
      </dgm:t>
    </dgm:pt>
    <dgm:pt modelId="{919CA316-1612-406E-9174-1C447DB941DA}">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El dolor continuo sin alivio puede afectar  el estado físico (por ejemplo, sistemas cardiovascular, renal, gastrointestinal, etc.)  y psicológico.</a:t>
          </a:r>
          <a:endParaRPr lang="es-MX" sz="1600" noProof="0" dirty="0"/>
        </a:p>
      </dgm:t>
    </dgm:pt>
    <dgm:pt modelId="{EAA6BAB2-DB19-45C6-91FE-109D63E069B2}" type="parTrans" cxnId="{80712148-4A94-423B-A5D9-47FE7166CFA4}">
      <dgm:prSet/>
      <dgm:spPr/>
      <dgm:t>
        <a:bodyPr/>
        <a:lstStyle/>
        <a:p>
          <a:endParaRPr lang="en-CA"/>
        </a:p>
      </dgm:t>
    </dgm:pt>
    <dgm:pt modelId="{7384F87A-E289-486A-B40B-D4D18C9255DB}" type="sibTrans" cxnId="{80712148-4A94-423B-A5D9-47FE7166CFA4}">
      <dgm:prSet/>
      <dgm:spPr/>
      <dgm:t>
        <a:bodyPr/>
        <a:lstStyle/>
        <a:p>
          <a:endParaRPr lang="en-CA"/>
        </a:p>
      </dgm:t>
    </dgm:pt>
    <dgm:pt modelId="{A3A78F6C-BAD3-427A-8E37-5FFEDC803825}">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No protector</a:t>
          </a:r>
          <a:endParaRPr lang="es-MX" sz="1600" noProof="0" dirty="0"/>
        </a:p>
      </dgm:t>
    </dgm:pt>
    <dgm:pt modelId="{9B8B194B-1292-4B6B-8E29-CE2B7DAA61CD}" type="parTrans" cxnId="{DAE8667C-66CF-4F46-927A-CA00C0651AA5}">
      <dgm:prSet/>
      <dgm:spPr/>
      <dgm:t>
        <a:bodyPr/>
        <a:lstStyle/>
        <a:p>
          <a:endParaRPr lang="en-CA"/>
        </a:p>
      </dgm:t>
    </dgm:pt>
    <dgm:pt modelId="{B3DB6AF8-DA54-48EC-BD6A-DBE3C13CEFA9}" type="sibTrans" cxnId="{DAE8667C-66CF-4F46-927A-CA00C0651AA5}">
      <dgm:prSet/>
      <dgm:spPr/>
      <dgm:t>
        <a:bodyPr/>
        <a:lstStyle/>
        <a:p>
          <a:endParaRPr lang="en-CA"/>
        </a:p>
      </dgm:t>
    </dgm:pt>
    <dgm:pt modelId="{E0067983-8EE3-4627-A563-42C3EA0BA973}">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Disminuye la calidad de vida</a:t>
          </a:r>
          <a:endParaRPr lang="es-MX" sz="1600" noProof="0" dirty="0"/>
        </a:p>
      </dgm:t>
    </dgm:pt>
    <dgm:pt modelId="{8F3BEF12-C91A-4AAB-B946-614A4600F737}" type="parTrans" cxnId="{2391580B-9950-4AD5-B8BA-5FB35D9C6CD5}">
      <dgm:prSet/>
      <dgm:spPr/>
      <dgm:t>
        <a:bodyPr/>
        <a:lstStyle/>
        <a:p>
          <a:endParaRPr lang="en-CA"/>
        </a:p>
      </dgm:t>
    </dgm:pt>
    <dgm:pt modelId="{E143F4DC-08C7-48E6-93B8-8866D208BF27}" type="sibTrans" cxnId="{2391580B-9950-4AD5-B8BA-5FB35D9C6CD5}">
      <dgm:prSet/>
      <dgm:spPr/>
      <dgm:t>
        <a:bodyPr/>
        <a:lstStyle/>
        <a:p>
          <a:endParaRPr lang="en-CA"/>
        </a:p>
      </dgm:t>
    </dgm:pt>
    <dgm:pt modelId="{AC605155-B024-478C-B6C8-056FEA9D218F}">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Sentido de estímulo nocivo</a:t>
          </a:r>
          <a:endParaRPr lang="es-MX" sz="1600" noProof="0" dirty="0"/>
        </a:p>
      </dgm:t>
    </dgm:pt>
    <dgm:pt modelId="{BBEE01B7-1C1D-4635-B45B-9B1EFB1513DD}" type="sibTrans" cxnId="{1A1787B1-B368-4E3D-B927-C445A3C53B64}">
      <dgm:prSet/>
      <dgm:spPr/>
      <dgm:t>
        <a:bodyPr/>
        <a:lstStyle/>
        <a:p>
          <a:endParaRPr lang="en-CA"/>
        </a:p>
      </dgm:t>
    </dgm:pt>
    <dgm:pt modelId="{EE5ACFDB-D80D-4940-87BB-E4F07E660E2F}" type="parTrans" cxnId="{1A1787B1-B368-4E3D-B927-C445A3C53B64}">
      <dgm:prSet/>
      <dgm:spPr/>
      <dgm:t>
        <a:bodyPr/>
        <a:lstStyle/>
        <a:p>
          <a:endParaRPr lang="en-CA"/>
        </a:p>
      </dgm:t>
    </dgm:pt>
    <dgm:pt modelId="{CBF9422F-4F96-46C6-B1A4-DE2921C1D0C9}">
      <dgm:prSet custT="1"/>
      <dgm:spPr>
        <a:gradFill flip="none" rotWithShape="0">
          <a:gsLst>
            <a:gs pos="52100">
              <a:schemeClr val="accent1">
                <a:lumMod val="75000"/>
              </a:schemeClr>
            </a:gs>
            <a:gs pos="0">
              <a:srgbClr val="0092FF"/>
            </a:gs>
            <a:gs pos="100000">
              <a:schemeClr val="bg2">
                <a:lumMod val="25000"/>
                <a:lumOff val="75000"/>
              </a:schemeClr>
            </a:gs>
          </a:gsLst>
          <a:lin ang="0" scaled="1"/>
          <a:tileRect/>
        </a:gradFill>
      </dgm:spPr>
      <dgm:t>
        <a:bodyPr/>
        <a:lstStyle/>
        <a:p>
          <a:r>
            <a:rPr lang="es-MX" sz="1600" noProof="0" dirty="0" smtClean="0"/>
            <a:t>Desencadena el reflejo de retirada y aumenta la sensibilidad después del daño tisular para reducir un mayor daño</a:t>
          </a:r>
          <a:endParaRPr lang="es-MX" sz="1600" noProof="0" dirty="0"/>
        </a:p>
      </dgm:t>
    </dgm:pt>
    <dgm:pt modelId="{DFCDE0C8-8226-4A50-9D22-6A34FDE100B3}" type="parTrans" cxnId="{59854AA3-5595-4894-8865-1C96A7481D05}">
      <dgm:prSet/>
      <dgm:spPr/>
      <dgm:t>
        <a:bodyPr/>
        <a:lstStyle/>
        <a:p>
          <a:endParaRPr lang="en-US"/>
        </a:p>
      </dgm:t>
    </dgm:pt>
    <dgm:pt modelId="{9F9365F2-FD01-4ECC-B4A0-DCF7FB02DF03}" type="sibTrans" cxnId="{59854AA3-5595-4894-8865-1C96A7481D05}">
      <dgm:prSet/>
      <dgm:spPr/>
      <dgm:t>
        <a:bodyPr/>
        <a:lstStyle/>
        <a:p>
          <a:endParaRPr lang="en-US"/>
        </a:p>
      </dgm:t>
    </dgm:pt>
    <dgm:pt modelId="{3A8F1A4D-58CD-44BE-B73B-92F23898A21B}">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Sufrimiento – dimensiones físicas, emocionales y cognitivas</a:t>
          </a:r>
          <a:endParaRPr lang="es-MX" sz="1600" noProof="0" dirty="0"/>
        </a:p>
      </dgm:t>
    </dgm:pt>
    <dgm:pt modelId="{C397CE93-7B86-40A2-BD43-854E31210D8F}" type="parTrans" cxnId="{87B72360-AEA9-4918-BB6F-C776E3845BB9}">
      <dgm:prSet/>
      <dgm:spPr/>
      <dgm:t>
        <a:bodyPr/>
        <a:lstStyle/>
        <a:p>
          <a:endParaRPr lang="en-US"/>
        </a:p>
      </dgm:t>
    </dgm:pt>
    <dgm:pt modelId="{B9B003F6-6397-4678-AB0A-CE8ED138030A}" type="sibTrans" cxnId="{87B72360-AEA9-4918-BB6F-C776E3845BB9}">
      <dgm:prSet/>
      <dgm:spPr/>
      <dgm:t>
        <a:bodyPr/>
        <a:lstStyle/>
        <a:p>
          <a:endParaRPr lang="en-US"/>
        </a:p>
      </dgm:t>
    </dgm:pt>
    <dgm:pt modelId="{BD474519-40C2-400F-AA19-D1FED806ED6E}">
      <dgm:prSet custT="1"/>
      <dgm:spPr>
        <a:gradFill rotWithShape="0">
          <a:gsLst>
            <a:gs pos="52100">
              <a:schemeClr val="accent1">
                <a:lumMod val="75000"/>
              </a:schemeClr>
            </a:gs>
            <a:gs pos="0">
              <a:srgbClr val="0092FF"/>
            </a:gs>
            <a:gs pos="100000">
              <a:schemeClr val="bg2">
                <a:lumMod val="25000"/>
                <a:lumOff val="75000"/>
              </a:schemeClr>
            </a:gs>
          </a:gsLst>
          <a:lin ang="0" scaled="1"/>
        </a:gradFill>
      </dgm:spPr>
      <dgm:t>
        <a:bodyPr/>
        <a:lstStyle/>
        <a:p>
          <a:r>
            <a:rPr lang="es-MX" sz="1600" noProof="0" dirty="0" smtClean="0"/>
            <a:t>Sensibilización neuropática y central/ dolor disfuncional</a:t>
          </a:r>
          <a:endParaRPr lang="es-MX" sz="1600" noProof="0" dirty="0"/>
        </a:p>
      </dgm:t>
    </dgm:pt>
    <dgm:pt modelId="{49142475-B74C-45A8-9BEE-6A0FF9B10D30}" type="parTrans" cxnId="{C6E96ECB-CBD2-4F58-9262-A4C6D4EB0EE2}">
      <dgm:prSet/>
      <dgm:spPr/>
      <dgm:t>
        <a:bodyPr/>
        <a:lstStyle/>
        <a:p>
          <a:endParaRPr lang="en-US"/>
        </a:p>
      </dgm:t>
    </dgm:pt>
    <dgm:pt modelId="{7924AE75-A623-4136-A2BD-C96B6C8CFEE2}" type="sibTrans" cxnId="{C6E96ECB-CBD2-4F58-9262-A4C6D4EB0EE2}">
      <dgm:prSet/>
      <dgm:spPr/>
      <dgm:t>
        <a:bodyPr/>
        <a:lstStyle/>
        <a:p>
          <a:endParaRPr lang="en-US"/>
        </a:p>
      </dgm:t>
    </dgm:pt>
    <dgm:pt modelId="{F783513E-65DE-4990-AE25-5C55D530552A}" type="pres">
      <dgm:prSet presAssocID="{0F0692A6-D4E8-465C-BF59-791A1994186D}" presName="linearFlow" presStyleCnt="0">
        <dgm:presLayoutVars>
          <dgm:dir/>
          <dgm:resizeHandles val="exact"/>
        </dgm:presLayoutVars>
      </dgm:prSet>
      <dgm:spPr/>
    </dgm:pt>
    <dgm:pt modelId="{9D5AA6E0-9296-4968-B303-ECE5B87AC926}" type="pres">
      <dgm:prSet presAssocID="{9ED4ACB8-0D1A-48C6-B8A5-66B412A2FE55}" presName="composite" presStyleCnt="0"/>
      <dgm:spPr/>
    </dgm:pt>
    <dgm:pt modelId="{E9E87EF5-CB6D-411A-B4FA-0B5F7669B6B5}" type="pres">
      <dgm:prSet presAssocID="{9ED4ACB8-0D1A-48C6-B8A5-66B412A2FE55}" presName="imgShp" presStyleLbl="fgImgPlace1" presStyleIdx="0" presStyleCnt="3"/>
      <dgm:spPr>
        <a:blipFill rotWithShape="1">
          <a:blip xmlns:r="http://schemas.openxmlformats.org/officeDocument/2006/relationships" r:embed="rId1"/>
          <a:stretch>
            <a:fillRect/>
          </a:stretch>
        </a:blipFill>
      </dgm:spPr>
    </dgm:pt>
    <dgm:pt modelId="{C9523BFA-90A5-410B-8301-4245E5A981C1}" type="pres">
      <dgm:prSet presAssocID="{9ED4ACB8-0D1A-48C6-B8A5-66B412A2FE55}" presName="txShp" presStyleLbl="node1" presStyleIdx="0" presStyleCnt="3">
        <dgm:presLayoutVars>
          <dgm:bulletEnabled val="1"/>
        </dgm:presLayoutVars>
      </dgm:prSet>
      <dgm:spPr/>
      <dgm:t>
        <a:bodyPr/>
        <a:lstStyle/>
        <a:p>
          <a:endParaRPr lang="en-CA"/>
        </a:p>
      </dgm:t>
    </dgm:pt>
    <dgm:pt modelId="{D6C5493A-4144-4BE7-BA9E-E4EA384E732F}" type="pres">
      <dgm:prSet presAssocID="{A36B5BBA-4924-4ADE-A03F-4B1CAD429CA6}" presName="spacing" presStyleCnt="0"/>
      <dgm:spPr/>
    </dgm:pt>
    <dgm:pt modelId="{C0E60782-3A22-4299-B917-A7FC54A79A0A}" type="pres">
      <dgm:prSet presAssocID="{C11F6C84-3458-445D-AE87-EF92EFFAB6AF}" presName="composite" presStyleCnt="0"/>
      <dgm:spPr/>
    </dgm:pt>
    <dgm:pt modelId="{BC0A7619-57B8-45D8-B4BB-6300A035A2A3}" type="pres">
      <dgm:prSet presAssocID="{C11F6C84-3458-445D-AE87-EF92EFFAB6AF}" presName="imgShp" presStyleLbl="fgImgPlace1" presStyleIdx="1" presStyleCnt="3"/>
      <dgm:spPr>
        <a:blipFill rotWithShape="1">
          <a:blip xmlns:r="http://schemas.openxmlformats.org/officeDocument/2006/relationships" r:embed="rId2"/>
          <a:stretch>
            <a:fillRect/>
          </a:stretch>
        </a:blipFill>
      </dgm:spPr>
      <dgm:t>
        <a:bodyPr/>
        <a:lstStyle/>
        <a:p>
          <a:endParaRPr lang="en-US"/>
        </a:p>
      </dgm:t>
    </dgm:pt>
    <dgm:pt modelId="{AB51CAE5-2DAC-46A6-A2D0-520FA38B1619}" type="pres">
      <dgm:prSet presAssocID="{C11F6C84-3458-445D-AE87-EF92EFFAB6AF}" presName="txShp" presStyleLbl="node1" presStyleIdx="1" presStyleCnt="3">
        <dgm:presLayoutVars>
          <dgm:bulletEnabled val="1"/>
        </dgm:presLayoutVars>
      </dgm:prSet>
      <dgm:spPr/>
      <dgm:t>
        <a:bodyPr/>
        <a:lstStyle/>
        <a:p>
          <a:endParaRPr lang="en-CA"/>
        </a:p>
      </dgm:t>
    </dgm:pt>
    <dgm:pt modelId="{BC296D6F-A106-4CAE-9231-FFE6B69BFDDA}" type="pres">
      <dgm:prSet presAssocID="{F6782C22-A064-4476-9E79-E4E2C6191F49}" presName="spacing" presStyleCnt="0"/>
      <dgm:spPr/>
    </dgm:pt>
    <dgm:pt modelId="{BB3501F4-895E-4816-A791-3FB796361F6A}" type="pres">
      <dgm:prSet presAssocID="{C879B1B7-8E5F-4BD0-B932-D00C93DBBBD0}" presName="composite" presStyleCnt="0"/>
      <dgm:spPr/>
    </dgm:pt>
    <dgm:pt modelId="{02B654D3-C44A-4BD2-BA1D-6BB8BCE0DF0A}" type="pres">
      <dgm:prSet presAssocID="{C879B1B7-8E5F-4BD0-B932-D00C93DBBBD0}" presName="imgShp" presStyleLbl="fgImgPlace1" presStyleIdx="2" presStyleCnt="3"/>
      <dgm:spPr>
        <a:blipFill rotWithShape="1">
          <a:blip xmlns:r="http://schemas.openxmlformats.org/officeDocument/2006/relationships" r:embed="rId3"/>
          <a:stretch>
            <a:fillRect/>
          </a:stretch>
        </a:blipFill>
      </dgm:spPr>
    </dgm:pt>
    <dgm:pt modelId="{97459EBF-FD2B-43B1-ACEC-6A6C237E15D4}" type="pres">
      <dgm:prSet presAssocID="{C879B1B7-8E5F-4BD0-B932-D00C93DBBBD0}" presName="txShp" presStyleLbl="node1" presStyleIdx="2" presStyleCnt="3">
        <dgm:presLayoutVars>
          <dgm:bulletEnabled val="1"/>
        </dgm:presLayoutVars>
      </dgm:prSet>
      <dgm:spPr/>
      <dgm:t>
        <a:bodyPr/>
        <a:lstStyle/>
        <a:p>
          <a:endParaRPr lang="en-CA"/>
        </a:p>
      </dgm:t>
    </dgm:pt>
  </dgm:ptLst>
  <dgm:cxnLst>
    <dgm:cxn modelId="{96379FE3-3103-4116-A75A-D93235AAFBC4}" type="presOf" srcId="{0F0692A6-D4E8-465C-BF59-791A1994186D}" destId="{F783513E-65DE-4990-AE25-5C55D530552A}" srcOrd="0" destOrd="0" presId="urn:microsoft.com/office/officeart/2005/8/layout/vList3#1"/>
    <dgm:cxn modelId="{2391580B-9950-4AD5-B8BA-5FB35D9C6CD5}" srcId="{C879B1B7-8E5F-4BD0-B932-D00C93DBBBD0}" destId="{E0067983-8EE3-4627-A563-42C3EA0BA973}" srcOrd="2" destOrd="0" parTransId="{8F3BEF12-C91A-4AAB-B946-614A4600F737}" sibTransId="{E143F4DC-08C7-48E6-93B8-8866D208BF27}"/>
    <dgm:cxn modelId="{1A1787B1-B368-4E3D-B927-C445A3C53B64}" srcId="{9ED4ACB8-0D1A-48C6-B8A5-66B412A2FE55}" destId="{AC605155-B024-478C-B6C8-056FEA9D218F}" srcOrd="0" destOrd="0" parTransId="{EE5ACFDB-D80D-4940-87BB-E4F07E660E2F}" sibTransId="{BBEE01B7-1C1D-4635-B45B-9B1EFB1513DD}"/>
    <dgm:cxn modelId="{DAE8667C-66CF-4F46-927A-CA00C0651AA5}" srcId="{C879B1B7-8E5F-4BD0-B932-D00C93DBBBD0}" destId="{A3A78F6C-BAD3-427A-8E37-5FFEDC803825}" srcOrd="1" destOrd="0" parTransId="{9B8B194B-1292-4B6B-8E29-CE2B7DAA61CD}" sibTransId="{B3DB6AF8-DA54-48EC-BD6A-DBE3C13CEFA9}"/>
    <dgm:cxn modelId="{59854AA3-5595-4894-8865-1C96A7481D05}" srcId="{9ED4ACB8-0D1A-48C6-B8A5-66B412A2FE55}" destId="{CBF9422F-4F96-46C6-B1A4-DE2921C1D0C9}" srcOrd="1" destOrd="0" parTransId="{DFCDE0C8-8226-4A50-9D22-6A34FDE100B3}" sibTransId="{9F9365F2-FD01-4ECC-B4A0-DCF7FB02DF03}"/>
    <dgm:cxn modelId="{E7E5CD17-F866-4E44-89BD-8A6F8565D6A8}" type="presOf" srcId="{C11F6C84-3458-445D-AE87-EF92EFFAB6AF}" destId="{AB51CAE5-2DAC-46A6-A2D0-520FA38B1619}" srcOrd="0" destOrd="0" presId="urn:microsoft.com/office/officeart/2005/8/layout/vList3#1"/>
    <dgm:cxn modelId="{C2336C49-AD22-4275-845C-483E462486D2}" srcId="{0F0692A6-D4E8-465C-BF59-791A1994186D}" destId="{C879B1B7-8E5F-4BD0-B932-D00C93DBBBD0}" srcOrd="2" destOrd="0" parTransId="{1353098B-CAD1-41CF-9F0A-14534C0FC2C4}" sibTransId="{A63BF798-2ECB-47E1-97A2-F504509916E2}"/>
    <dgm:cxn modelId="{692D34B0-D81F-4283-92C1-B24AAFC97AFF}" type="presOf" srcId="{AC605155-B024-478C-B6C8-056FEA9D218F}" destId="{C9523BFA-90A5-410B-8301-4245E5A981C1}" srcOrd="0" destOrd="1" presId="urn:microsoft.com/office/officeart/2005/8/layout/vList3#1"/>
    <dgm:cxn modelId="{DB296AB6-89A3-44C0-863E-4DDD6C89C1B0}" type="presOf" srcId="{3A8F1A4D-58CD-44BE-B73B-92F23898A21B}" destId="{AB51CAE5-2DAC-46A6-A2D0-520FA38B1619}" srcOrd="0" destOrd="1" presId="urn:microsoft.com/office/officeart/2005/8/layout/vList3#1"/>
    <dgm:cxn modelId="{97EF2C64-CB15-46C5-AFD0-257EA27F5D12}" type="presOf" srcId="{A3A78F6C-BAD3-427A-8E37-5FFEDC803825}" destId="{97459EBF-FD2B-43B1-ACEC-6A6C237E15D4}" srcOrd="0" destOrd="2" presId="urn:microsoft.com/office/officeart/2005/8/layout/vList3#1"/>
    <dgm:cxn modelId="{EA903A61-1478-4B1B-8DED-BC4C8DFE466E}" type="presOf" srcId="{CBF9422F-4F96-46C6-B1A4-DE2921C1D0C9}" destId="{C9523BFA-90A5-410B-8301-4245E5A981C1}" srcOrd="0" destOrd="2" presId="urn:microsoft.com/office/officeart/2005/8/layout/vList3#1"/>
    <dgm:cxn modelId="{8F6DC354-E48A-4428-B509-C7DD5848148C}" type="presOf" srcId="{E0067983-8EE3-4627-A563-42C3EA0BA973}" destId="{97459EBF-FD2B-43B1-ACEC-6A6C237E15D4}" srcOrd="0" destOrd="3" presId="urn:microsoft.com/office/officeart/2005/8/layout/vList3#1"/>
    <dgm:cxn modelId="{C6E96ECB-CBD2-4F58-9262-A4C6D4EB0EE2}" srcId="{C879B1B7-8E5F-4BD0-B932-D00C93DBBBD0}" destId="{BD474519-40C2-400F-AA19-D1FED806ED6E}" srcOrd="0" destOrd="0" parTransId="{49142475-B74C-45A8-9BEE-6A0FF9B10D30}" sibTransId="{7924AE75-A623-4136-A2BD-C96B6C8CFEE2}"/>
    <dgm:cxn modelId="{914066B6-4BD3-4281-83CB-6EFA30AE3F43}" type="presOf" srcId="{919CA316-1612-406E-9174-1C447DB941DA}" destId="{AB51CAE5-2DAC-46A6-A2D0-520FA38B1619}" srcOrd="0" destOrd="2" presId="urn:microsoft.com/office/officeart/2005/8/layout/vList3#1"/>
    <dgm:cxn modelId="{87B72360-AEA9-4918-BB6F-C776E3845BB9}" srcId="{C11F6C84-3458-445D-AE87-EF92EFFAB6AF}" destId="{3A8F1A4D-58CD-44BE-B73B-92F23898A21B}" srcOrd="0" destOrd="0" parTransId="{C397CE93-7B86-40A2-BD43-854E31210D8F}" sibTransId="{B9B003F6-6397-4678-AB0A-CE8ED138030A}"/>
    <dgm:cxn modelId="{7A3CBC69-12A4-4764-95D1-AE1588636395}" type="presOf" srcId="{9ED4ACB8-0D1A-48C6-B8A5-66B412A2FE55}" destId="{C9523BFA-90A5-410B-8301-4245E5A981C1}" srcOrd="0" destOrd="0" presId="urn:microsoft.com/office/officeart/2005/8/layout/vList3#1"/>
    <dgm:cxn modelId="{80712148-4A94-423B-A5D9-47FE7166CFA4}" srcId="{C11F6C84-3458-445D-AE87-EF92EFFAB6AF}" destId="{919CA316-1612-406E-9174-1C447DB941DA}" srcOrd="1" destOrd="0" parTransId="{EAA6BAB2-DB19-45C6-91FE-109D63E069B2}" sibTransId="{7384F87A-E289-486A-B40B-D4D18C9255DB}"/>
    <dgm:cxn modelId="{C3EEC68A-D15E-48A5-BD5F-A74B5F55DD14}" type="presOf" srcId="{BD474519-40C2-400F-AA19-D1FED806ED6E}" destId="{97459EBF-FD2B-43B1-ACEC-6A6C237E15D4}" srcOrd="0" destOrd="1" presId="urn:microsoft.com/office/officeart/2005/8/layout/vList3#1"/>
    <dgm:cxn modelId="{06FDC74A-C342-4377-8A1A-BF23A6849171}" type="presOf" srcId="{C879B1B7-8E5F-4BD0-B932-D00C93DBBBD0}" destId="{97459EBF-FD2B-43B1-ACEC-6A6C237E15D4}" srcOrd="0" destOrd="0" presId="urn:microsoft.com/office/officeart/2005/8/layout/vList3#1"/>
    <dgm:cxn modelId="{ADBF6124-4312-4B12-96EE-9A1C4ADB8692}" srcId="{0F0692A6-D4E8-465C-BF59-791A1994186D}" destId="{C11F6C84-3458-445D-AE87-EF92EFFAB6AF}" srcOrd="1" destOrd="0" parTransId="{CA2F6358-9637-4DB1-B459-10C50AD5C2BA}" sibTransId="{F6782C22-A064-4476-9E79-E4E2C6191F49}"/>
    <dgm:cxn modelId="{535068A2-43C8-4CB6-ADBA-0FCFC1F57B8E}" srcId="{0F0692A6-D4E8-465C-BF59-791A1994186D}" destId="{9ED4ACB8-0D1A-48C6-B8A5-66B412A2FE55}" srcOrd="0" destOrd="0" parTransId="{EABAD7E2-5D08-4D9E-8102-C49B42234B8A}" sibTransId="{A36B5BBA-4924-4ADE-A03F-4B1CAD429CA6}"/>
    <dgm:cxn modelId="{CB302061-DEE6-45F9-AF1A-497404A4F777}" type="presParOf" srcId="{F783513E-65DE-4990-AE25-5C55D530552A}" destId="{9D5AA6E0-9296-4968-B303-ECE5B87AC926}" srcOrd="0" destOrd="0" presId="urn:microsoft.com/office/officeart/2005/8/layout/vList3#1"/>
    <dgm:cxn modelId="{83546839-5A9A-4F0A-A82F-813E2DDC1C1F}" type="presParOf" srcId="{9D5AA6E0-9296-4968-B303-ECE5B87AC926}" destId="{E9E87EF5-CB6D-411A-B4FA-0B5F7669B6B5}" srcOrd="0" destOrd="0" presId="urn:microsoft.com/office/officeart/2005/8/layout/vList3#1"/>
    <dgm:cxn modelId="{750CF87D-B501-4AC7-8D1F-2BF93FAC4D65}" type="presParOf" srcId="{9D5AA6E0-9296-4968-B303-ECE5B87AC926}" destId="{C9523BFA-90A5-410B-8301-4245E5A981C1}" srcOrd="1" destOrd="0" presId="urn:microsoft.com/office/officeart/2005/8/layout/vList3#1"/>
    <dgm:cxn modelId="{29784B9D-37A1-4DD8-84C7-441AB50AC566}" type="presParOf" srcId="{F783513E-65DE-4990-AE25-5C55D530552A}" destId="{D6C5493A-4144-4BE7-BA9E-E4EA384E732F}" srcOrd="1" destOrd="0" presId="urn:microsoft.com/office/officeart/2005/8/layout/vList3#1"/>
    <dgm:cxn modelId="{F82EA2CB-B80A-4BA4-AA3D-C8E9A3AA8D9A}" type="presParOf" srcId="{F783513E-65DE-4990-AE25-5C55D530552A}" destId="{C0E60782-3A22-4299-B917-A7FC54A79A0A}" srcOrd="2" destOrd="0" presId="urn:microsoft.com/office/officeart/2005/8/layout/vList3#1"/>
    <dgm:cxn modelId="{F7AD55C6-C8FC-429E-85F7-C6B32B20ECC4}" type="presParOf" srcId="{C0E60782-3A22-4299-B917-A7FC54A79A0A}" destId="{BC0A7619-57B8-45D8-B4BB-6300A035A2A3}" srcOrd="0" destOrd="0" presId="urn:microsoft.com/office/officeart/2005/8/layout/vList3#1"/>
    <dgm:cxn modelId="{CEB3DD3E-BEA5-4697-8218-27A360768009}" type="presParOf" srcId="{C0E60782-3A22-4299-B917-A7FC54A79A0A}" destId="{AB51CAE5-2DAC-46A6-A2D0-520FA38B1619}" srcOrd="1" destOrd="0" presId="urn:microsoft.com/office/officeart/2005/8/layout/vList3#1"/>
    <dgm:cxn modelId="{A65530AC-CF47-4FFD-955D-0A3762A2A377}" type="presParOf" srcId="{F783513E-65DE-4990-AE25-5C55D530552A}" destId="{BC296D6F-A106-4CAE-9231-FFE6B69BFDDA}" srcOrd="3" destOrd="0" presId="urn:microsoft.com/office/officeart/2005/8/layout/vList3#1"/>
    <dgm:cxn modelId="{66642958-DC01-4BAE-8932-2CC9EBE0185F}" type="presParOf" srcId="{F783513E-65DE-4990-AE25-5C55D530552A}" destId="{BB3501F4-895E-4816-A791-3FB796361F6A}" srcOrd="4" destOrd="0" presId="urn:microsoft.com/office/officeart/2005/8/layout/vList3#1"/>
    <dgm:cxn modelId="{729BC2F7-A302-4AB7-9B5F-55302B7E3ECA}" type="presParOf" srcId="{BB3501F4-895E-4816-A791-3FB796361F6A}" destId="{02B654D3-C44A-4BD2-BA1D-6BB8BCE0DF0A}" srcOrd="0" destOrd="0" presId="urn:microsoft.com/office/officeart/2005/8/layout/vList3#1"/>
    <dgm:cxn modelId="{C80E8FF7-C2F4-4E5F-9F55-1201066DFF95}" type="presParOf" srcId="{BB3501F4-895E-4816-A791-3FB796361F6A}" destId="{97459EBF-FD2B-43B1-ACEC-6A6C237E15D4}"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781E5A-9BCD-4F28-8B14-A843ADB99FD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9C12E537-A174-4710-90A9-489362BCDA49}">
      <dgm:prSet phldrT="[Text]"/>
      <dgm:spPr/>
      <dgm:t>
        <a:bodyPr/>
        <a:lstStyle/>
        <a:p>
          <a:r>
            <a:rPr lang="es-MX" noProof="0" dirty="0" smtClean="0"/>
            <a:t>De nacimiento </a:t>
          </a:r>
          <a:endParaRPr lang="es-MX" noProof="0" dirty="0"/>
        </a:p>
      </dgm:t>
    </dgm:pt>
    <dgm:pt modelId="{E068C3E2-AC9F-45EB-9F67-94BDDE5B7D0C}" type="parTrans" cxnId="{241F2FE7-831E-4CED-B335-7CFE76ECA1D1}">
      <dgm:prSet/>
      <dgm:spPr/>
      <dgm:t>
        <a:bodyPr/>
        <a:lstStyle/>
        <a:p>
          <a:endParaRPr lang="en-CA"/>
        </a:p>
      </dgm:t>
    </dgm:pt>
    <dgm:pt modelId="{1A991CF0-FF10-4A0D-97AD-441BF911709C}" type="sibTrans" cxnId="{241F2FE7-831E-4CED-B335-7CFE76ECA1D1}">
      <dgm:prSet/>
      <dgm:spPr/>
      <dgm:t>
        <a:bodyPr/>
        <a:lstStyle/>
        <a:p>
          <a:endParaRPr lang="en-CA"/>
        </a:p>
      </dgm:t>
    </dgm:pt>
    <dgm:pt modelId="{A2D98A71-2B18-46B6-AF85-99060B1A6836}">
      <dgm:prSet phldrT="[Text]" custT="1"/>
      <dgm:spPr/>
      <dgm:t>
        <a:bodyPr/>
        <a:lstStyle/>
        <a:p>
          <a:r>
            <a:rPr lang="es-MX" sz="1400" noProof="0" dirty="0" smtClean="0"/>
            <a:t>Genética</a:t>
          </a:r>
        </a:p>
        <a:p>
          <a:r>
            <a:rPr lang="es-MX" sz="1400" noProof="0" dirty="0" smtClean="0"/>
            <a:t>Sexo femenino</a:t>
          </a:r>
          <a:endParaRPr lang="es-MX" sz="1400" noProof="0" dirty="0"/>
        </a:p>
      </dgm:t>
    </dgm:pt>
    <dgm:pt modelId="{00AFBBAE-2AB3-497D-89AA-6DB381F49E46}" type="parTrans" cxnId="{362B6957-3DB7-4701-B448-6E2979C21A28}">
      <dgm:prSet/>
      <dgm:spPr/>
      <dgm:t>
        <a:bodyPr/>
        <a:lstStyle/>
        <a:p>
          <a:endParaRPr lang="en-CA"/>
        </a:p>
      </dgm:t>
    </dgm:pt>
    <dgm:pt modelId="{234BEF46-9C62-41FE-879F-0C72C248A5C4}" type="sibTrans" cxnId="{362B6957-3DB7-4701-B448-6E2979C21A28}">
      <dgm:prSet/>
      <dgm:spPr/>
      <dgm:t>
        <a:bodyPr/>
        <a:lstStyle/>
        <a:p>
          <a:endParaRPr lang="en-CA"/>
        </a:p>
      </dgm:t>
    </dgm:pt>
    <dgm:pt modelId="{C565644B-7ACA-45CF-8B97-FF058020EF68}">
      <dgm:prSet phldrT="[Text]"/>
      <dgm:spPr/>
      <dgm:t>
        <a:bodyPr/>
        <a:lstStyle/>
        <a:p>
          <a:r>
            <a:rPr lang="es-MX" noProof="0" dirty="0" smtClean="0"/>
            <a:t>Niñez</a:t>
          </a:r>
          <a:endParaRPr lang="es-MX" noProof="0" dirty="0"/>
        </a:p>
      </dgm:t>
    </dgm:pt>
    <dgm:pt modelId="{9831F284-C791-40BE-91EA-A341C7796DCA}" type="parTrans" cxnId="{E44C88D9-D77A-4276-A5E3-DB9751BE446F}">
      <dgm:prSet/>
      <dgm:spPr/>
      <dgm:t>
        <a:bodyPr/>
        <a:lstStyle/>
        <a:p>
          <a:endParaRPr lang="en-CA"/>
        </a:p>
      </dgm:t>
    </dgm:pt>
    <dgm:pt modelId="{2571222C-DB79-47D1-AE33-09CD59A1E895}" type="sibTrans" cxnId="{E44C88D9-D77A-4276-A5E3-DB9751BE446F}">
      <dgm:prSet/>
      <dgm:spPr/>
      <dgm:t>
        <a:bodyPr/>
        <a:lstStyle/>
        <a:p>
          <a:endParaRPr lang="en-CA"/>
        </a:p>
      </dgm:t>
    </dgm:pt>
    <dgm:pt modelId="{29E374D3-182E-473D-9041-78738B3F95F7}">
      <dgm:prSet phldrT="[Text]" custT="1"/>
      <dgm:spPr/>
      <dgm:t>
        <a:bodyPr/>
        <a:lstStyle/>
        <a:p>
          <a:r>
            <a:rPr lang="es-MX" sz="1400" noProof="0" dirty="0" smtClean="0"/>
            <a:t>Abuso físico/ sexual y otros eventos traumáticos</a:t>
          </a:r>
          <a:endParaRPr lang="es-MX" sz="1400" noProof="0" dirty="0"/>
        </a:p>
      </dgm:t>
    </dgm:pt>
    <dgm:pt modelId="{4B3E623D-E819-4CE8-A928-977249E3A0B3}" type="parTrans" cxnId="{9FE412FA-333D-4828-9735-F4028DFACAED}">
      <dgm:prSet/>
      <dgm:spPr/>
      <dgm:t>
        <a:bodyPr/>
        <a:lstStyle/>
        <a:p>
          <a:endParaRPr lang="en-CA"/>
        </a:p>
      </dgm:t>
    </dgm:pt>
    <dgm:pt modelId="{0F159307-E3D5-435A-AFDF-CBA96D655A5A}" type="sibTrans" cxnId="{9FE412FA-333D-4828-9735-F4028DFACAED}">
      <dgm:prSet/>
      <dgm:spPr/>
      <dgm:t>
        <a:bodyPr/>
        <a:lstStyle/>
        <a:p>
          <a:endParaRPr lang="en-CA"/>
        </a:p>
      </dgm:t>
    </dgm:pt>
    <dgm:pt modelId="{69D63E63-3521-4D68-89E1-3A2BB0306ED9}">
      <dgm:prSet phldrT="[Text]"/>
      <dgm:spPr/>
      <dgm:t>
        <a:bodyPr/>
        <a:lstStyle/>
        <a:p>
          <a:r>
            <a:rPr lang="es-MX" noProof="0" dirty="0" smtClean="0"/>
            <a:t>Adolescencia</a:t>
          </a:r>
          <a:endParaRPr lang="es-MX" noProof="0" dirty="0"/>
        </a:p>
      </dgm:t>
    </dgm:pt>
    <dgm:pt modelId="{25D50007-4DA5-4D25-9BBD-4B8FE9E9F3B8}" type="parTrans" cxnId="{B1A69610-A1EA-4059-82FC-4702220CC53B}">
      <dgm:prSet/>
      <dgm:spPr/>
      <dgm:t>
        <a:bodyPr/>
        <a:lstStyle/>
        <a:p>
          <a:endParaRPr lang="en-CA"/>
        </a:p>
      </dgm:t>
    </dgm:pt>
    <dgm:pt modelId="{D59DB701-30A5-42E0-958F-D0C1C9165AF5}" type="sibTrans" cxnId="{B1A69610-A1EA-4059-82FC-4702220CC53B}">
      <dgm:prSet/>
      <dgm:spPr/>
      <dgm:t>
        <a:bodyPr/>
        <a:lstStyle/>
        <a:p>
          <a:endParaRPr lang="en-CA"/>
        </a:p>
      </dgm:t>
    </dgm:pt>
    <dgm:pt modelId="{4BC84515-36A8-4EEB-9044-134482CA4697}">
      <dgm:prSet custT="1"/>
      <dgm:spPr/>
      <dgm:t>
        <a:bodyPr/>
        <a:lstStyle/>
        <a:p>
          <a:r>
            <a:rPr lang="es-MX" sz="1400" noProof="0" dirty="0" smtClean="0"/>
            <a:t>Raza minoritaria/ etnicidad</a:t>
          </a:r>
        </a:p>
        <a:p>
          <a:r>
            <a:rPr lang="es-MX" sz="1400" noProof="0" dirty="0" smtClean="0"/>
            <a:t>Trastornos congénitos</a:t>
          </a:r>
        </a:p>
        <a:p>
          <a:r>
            <a:rPr lang="es-MX" sz="1400" noProof="0" dirty="0" smtClean="0"/>
            <a:t>Prematuridad</a:t>
          </a:r>
          <a:endParaRPr lang="es-MX" sz="1400" noProof="0" dirty="0"/>
        </a:p>
      </dgm:t>
    </dgm:pt>
    <dgm:pt modelId="{80C22344-73AF-4D0F-A16E-7FF83903A376}" type="parTrans" cxnId="{7FF03581-76D9-4786-A810-F262C0EF7AC7}">
      <dgm:prSet/>
      <dgm:spPr/>
      <dgm:t>
        <a:bodyPr/>
        <a:lstStyle/>
        <a:p>
          <a:endParaRPr lang="en-CA"/>
        </a:p>
      </dgm:t>
    </dgm:pt>
    <dgm:pt modelId="{D86E1641-29CD-4F0B-A8FE-0FBAAF353FBB}" type="sibTrans" cxnId="{7FF03581-76D9-4786-A810-F262C0EF7AC7}">
      <dgm:prSet/>
      <dgm:spPr/>
      <dgm:t>
        <a:bodyPr/>
        <a:lstStyle/>
        <a:p>
          <a:endParaRPr lang="en-CA"/>
        </a:p>
      </dgm:t>
    </dgm:pt>
    <dgm:pt modelId="{8F123327-DAEA-40F0-B7B8-CD02D4C90C92}">
      <dgm:prSet custT="1"/>
      <dgm:spPr/>
      <dgm:t>
        <a:bodyPr/>
        <a:lstStyle/>
        <a:p>
          <a:r>
            <a:rPr lang="es-MX" sz="1400" noProof="0" dirty="0" smtClean="0"/>
            <a:t>Ansiedad de los padres</a:t>
          </a:r>
          <a:endParaRPr lang="es-MX" sz="1400" noProof="0" dirty="0"/>
        </a:p>
      </dgm:t>
    </dgm:pt>
    <dgm:pt modelId="{2971D0E4-F004-4143-85CC-3B73BBB8FDFA}" type="parTrans" cxnId="{CF23B0B9-357D-43F2-99A0-0BA58E15AD4E}">
      <dgm:prSet/>
      <dgm:spPr/>
      <dgm:t>
        <a:bodyPr/>
        <a:lstStyle/>
        <a:p>
          <a:endParaRPr lang="en-CA"/>
        </a:p>
      </dgm:t>
    </dgm:pt>
    <dgm:pt modelId="{2309336C-341A-4617-841E-33EC05CAA01C}" type="sibTrans" cxnId="{CF23B0B9-357D-43F2-99A0-0BA58E15AD4E}">
      <dgm:prSet/>
      <dgm:spPr/>
      <dgm:t>
        <a:bodyPr/>
        <a:lstStyle/>
        <a:p>
          <a:endParaRPr lang="en-CA"/>
        </a:p>
      </dgm:t>
    </dgm:pt>
    <dgm:pt modelId="{57C15542-00AE-4472-878C-44D8CA8ECEE7}">
      <dgm:prSet custT="1"/>
      <dgm:spPr/>
      <dgm:t>
        <a:bodyPr/>
        <a:lstStyle/>
        <a:p>
          <a:r>
            <a:rPr lang="es-MX" sz="1400" noProof="0" dirty="0" smtClean="0"/>
            <a:t>Alimentación/ sueño irregular</a:t>
          </a:r>
        </a:p>
        <a:p>
          <a:r>
            <a:rPr lang="es-MX" sz="1400" noProof="0" dirty="0" smtClean="0"/>
            <a:t>Exposición al dolor y reacciones de los padres </a:t>
          </a:r>
          <a:endParaRPr lang="es-MX" sz="1400" noProof="0" dirty="0"/>
        </a:p>
      </dgm:t>
    </dgm:pt>
    <dgm:pt modelId="{650AF4A3-1DAC-4C91-8105-E6B578B067C5}" type="parTrans" cxnId="{70BA1838-3839-4D75-A716-CA5944C7C3BF}">
      <dgm:prSet/>
      <dgm:spPr/>
      <dgm:t>
        <a:bodyPr/>
        <a:lstStyle/>
        <a:p>
          <a:endParaRPr lang="en-CA"/>
        </a:p>
      </dgm:t>
    </dgm:pt>
    <dgm:pt modelId="{3A6BFE70-3962-4029-A04F-4FB2A14AF425}" type="sibTrans" cxnId="{70BA1838-3839-4D75-A716-CA5944C7C3BF}">
      <dgm:prSet/>
      <dgm:spPr/>
      <dgm:t>
        <a:bodyPr/>
        <a:lstStyle/>
        <a:p>
          <a:endParaRPr lang="en-CA"/>
        </a:p>
      </dgm:t>
    </dgm:pt>
    <dgm:pt modelId="{8EDE74C5-3D03-4D90-829E-09F5C4390DAA}">
      <dgm:prSet custT="1"/>
      <dgm:spPr/>
      <dgm:t>
        <a:bodyPr/>
        <a:lstStyle/>
        <a:p>
          <a:r>
            <a:rPr lang="es-MX" sz="1400" noProof="0" dirty="0" smtClean="0"/>
            <a:t>Personalidad</a:t>
          </a:r>
          <a:endParaRPr lang="es-MX" sz="1400" noProof="0" dirty="0"/>
        </a:p>
      </dgm:t>
    </dgm:pt>
    <dgm:pt modelId="{7C75559E-250D-423C-9F26-A074B5439CC6}" type="parTrans" cxnId="{015CE504-98F2-4FAA-B837-E4FA753222AB}">
      <dgm:prSet/>
      <dgm:spPr/>
      <dgm:t>
        <a:bodyPr/>
        <a:lstStyle/>
        <a:p>
          <a:endParaRPr lang="en-CA"/>
        </a:p>
      </dgm:t>
    </dgm:pt>
    <dgm:pt modelId="{90B43E74-C8E2-4703-8F61-7A252835D666}" type="sibTrans" cxnId="{015CE504-98F2-4FAA-B837-E4FA753222AB}">
      <dgm:prSet/>
      <dgm:spPr/>
      <dgm:t>
        <a:bodyPr/>
        <a:lstStyle/>
        <a:p>
          <a:endParaRPr lang="en-CA"/>
        </a:p>
      </dgm:t>
    </dgm:pt>
    <dgm:pt modelId="{FEA8566F-4A5C-4D9A-A702-41A4BDE1D0D4}">
      <dgm:prSet custT="1"/>
      <dgm:spPr/>
      <dgm:t>
        <a:bodyPr/>
        <a:lstStyle/>
        <a:p>
          <a:r>
            <a:rPr lang="es-MX" sz="1400" noProof="0" dirty="0" smtClean="0"/>
            <a:t>Estado socioeconómico bajo</a:t>
          </a:r>
          <a:endParaRPr lang="es-MX" sz="1400" noProof="0" dirty="0"/>
        </a:p>
      </dgm:t>
    </dgm:pt>
    <dgm:pt modelId="{E593DE7C-D2E5-4013-B4AA-B97198C04B41}" type="parTrans" cxnId="{912659A7-E200-4E62-88E7-ED36C0471A99}">
      <dgm:prSet/>
      <dgm:spPr/>
      <dgm:t>
        <a:bodyPr/>
        <a:lstStyle/>
        <a:p>
          <a:endParaRPr lang="en-CA"/>
        </a:p>
      </dgm:t>
    </dgm:pt>
    <dgm:pt modelId="{6ADCD76F-263F-4435-B899-743C0B1B1FA1}" type="sibTrans" cxnId="{912659A7-E200-4E62-88E7-ED36C0471A99}">
      <dgm:prSet/>
      <dgm:spPr/>
      <dgm:t>
        <a:bodyPr/>
        <a:lstStyle/>
        <a:p>
          <a:endParaRPr lang="en-CA"/>
        </a:p>
      </dgm:t>
    </dgm:pt>
    <dgm:pt modelId="{BF50E0BF-CD37-42EB-835C-8FDA05A991DE}">
      <dgm:prSet custT="1"/>
      <dgm:spPr/>
      <dgm:t>
        <a:bodyPr/>
        <a:lstStyle/>
        <a:p>
          <a:r>
            <a:rPr lang="es-MX" sz="1400" noProof="0" dirty="0" smtClean="0"/>
            <a:t>Problemas emocionales, de conducta y con los compañeros</a:t>
          </a:r>
          <a:endParaRPr lang="es-MX" sz="1400" noProof="0" dirty="0"/>
        </a:p>
      </dgm:t>
    </dgm:pt>
    <dgm:pt modelId="{033055C4-26EF-413C-A5A2-167D04600F34}" type="parTrans" cxnId="{ED9F4396-5CBD-4C3D-AFB6-FFDC29D38003}">
      <dgm:prSet/>
      <dgm:spPr/>
      <dgm:t>
        <a:bodyPr/>
        <a:lstStyle/>
        <a:p>
          <a:endParaRPr lang="en-CA"/>
        </a:p>
      </dgm:t>
    </dgm:pt>
    <dgm:pt modelId="{41F8BBC3-0230-4ADC-AAB8-5A81E50352D3}" type="sibTrans" cxnId="{ED9F4396-5CBD-4C3D-AFB6-FFDC29D38003}">
      <dgm:prSet/>
      <dgm:spPr/>
      <dgm:t>
        <a:bodyPr/>
        <a:lstStyle/>
        <a:p>
          <a:endParaRPr lang="en-CA"/>
        </a:p>
      </dgm:t>
    </dgm:pt>
    <dgm:pt modelId="{FDBC9D09-3599-468A-9345-164FFBFFCF7C}">
      <dgm:prSet custT="1"/>
      <dgm:spPr/>
      <dgm:t>
        <a:bodyPr/>
        <a:lstStyle/>
        <a:p>
          <a:r>
            <a:rPr lang="es-MX" sz="1400" noProof="0" dirty="0" smtClean="0"/>
            <a:t>Hiperactividad</a:t>
          </a:r>
          <a:endParaRPr lang="es-MX" sz="1400" noProof="0" dirty="0"/>
        </a:p>
      </dgm:t>
    </dgm:pt>
    <dgm:pt modelId="{E5157BCA-959B-46E4-80A8-1E4988A35966}" type="parTrans" cxnId="{7B5D231C-3C43-4571-9EF0-BCD964D6E88C}">
      <dgm:prSet/>
      <dgm:spPr/>
      <dgm:t>
        <a:bodyPr/>
        <a:lstStyle/>
        <a:p>
          <a:endParaRPr lang="en-CA"/>
        </a:p>
      </dgm:t>
    </dgm:pt>
    <dgm:pt modelId="{187C6D4C-B51F-4FDC-85DF-C87FE83AE8CE}" type="sibTrans" cxnId="{7B5D231C-3C43-4571-9EF0-BCD964D6E88C}">
      <dgm:prSet/>
      <dgm:spPr/>
      <dgm:t>
        <a:bodyPr/>
        <a:lstStyle/>
        <a:p>
          <a:endParaRPr lang="en-CA"/>
        </a:p>
      </dgm:t>
    </dgm:pt>
    <dgm:pt modelId="{50224E6A-A1F7-4DF1-BA43-D0F41CF307E9}">
      <dgm:prSet custT="1"/>
      <dgm:spPr/>
      <dgm:t>
        <a:bodyPr/>
        <a:lstStyle/>
        <a:p>
          <a:r>
            <a:rPr lang="es-MX" sz="1400" noProof="0" dirty="0" smtClean="0"/>
            <a:t>Enfermedad o lesión seria</a:t>
          </a:r>
          <a:endParaRPr lang="es-MX" sz="1400" noProof="0" dirty="0"/>
        </a:p>
      </dgm:t>
    </dgm:pt>
    <dgm:pt modelId="{229E935E-E675-4045-A1C2-1477C389677F}" type="parTrans" cxnId="{203D2F60-2A58-417F-893E-C829BA36D994}">
      <dgm:prSet/>
      <dgm:spPr/>
      <dgm:t>
        <a:bodyPr/>
        <a:lstStyle/>
        <a:p>
          <a:endParaRPr lang="en-CA"/>
        </a:p>
      </dgm:t>
    </dgm:pt>
    <dgm:pt modelId="{6A5E242A-4F3F-4C21-8969-A2124F561D37}" type="sibTrans" cxnId="{203D2F60-2A58-417F-893E-C829BA36D994}">
      <dgm:prSet/>
      <dgm:spPr/>
      <dgm:t>
        <a:bodyPr/>
        <a:lstStyle/>
        <a:p>
          <a:endParaRPr lang="en-CA"/>
        </a:p>
      </dgm:t>
    </dgm:pt>
    <dgm:pt modelId="{9DA4A7FE-53CE-4E8A-B1B7-589169E09C4F}">
      <dgm:prSet custT="1"/>
      <dgm:spPr/>
      <dgm:t>
        <a:bodyPr/>
        <a:lstStyle/>
        <a:p>
          <a:r>
            <a:rPr lang="es-MX" sz="1400" noProof="0" dirty="0" smtClean="0"/>
            <a:t>Separación de la madre</a:t>
          </a:r>
          <a:endParaRPr lang="es-MX" sz="1400" noProof="0" dirty="0"/>
        </a:p>
      </dgm:t>
    </dgm:pt>
    <dgm:pt modelId="{D4BA32E3-6B51-4741-9FC5-60D89F36947B}" type="parTrans" cxnId="{922F5EF9-1FD8-4CB3-A3E5-634D9C79011C}">
      <dgm:prSet/>
      <dgm:spPr/>
      <dgm:t>
        <a:bodyPr/>
        <a:lstStyle/>
        <a:p>
          <a:endParaRPr lang="en-CA"/>
        </a:p>
      </dgm:t>
    </dgm:pt>
    <dgm:pt modelId="{37A7EDAB-D7B5-4429-9EDB-A9BEA6423E37}" type="sibTrans" cxnId="{922F5EF9-1FD8-4CB3-A3E5-634D9C79011C}">
      <dgm:prSet/>
      <dgm:spPr/>
      <dgm:t>
        <a:bodyPr/>
        <a:lstStyle/>
        <a:p>
          <a:endParaRPr lang="en-CA"/>
        </a:p>
      </dgm:t>
    </dgm:pt>
    <dgm:pt modelId="{CC932BDF-A6DE-4CF2-99DC-4F8A13B53812}">
      <dgm:prSet custT="1"/>
      <dgm:spPr/>
      <dgm:t>
        <a:bodyPr/>
        <a:lstStyle/>
        <a:p>
          <a:r>
            <a:rPr lang="es-MX" sz="1400" noProof="0" dirty="0" smtClean="0"/>
            <a:t>Experiencia de dolor agudo o recurrente</a:t>
          </a:r>
          <a:endParaRPr lang="es-MX" sz="1400" noProof="0" dirty="0"/>
        </a:p>
      </dgm:t>
    </dgm:pt>
    <dgm:pt modelId="{2945E8E3-3075-477C-8019-9A7DA276A0D9}" type="parTrans" cxnId="{6B53BF2A-127C-4E8D-9C1C-275D3B460C44}">
      <dgm:prSet/>
      <dgm:spPr/>
      <dgm:t>
        <a:bodyPr/>
        <a:lstStyle/>
        <a:p>
          <a:endParaRPr lang="en-CA"/>
        </a:p>
      </dgm:t>
    </dgm:pt>
    <dgm:pt modelId="{D7E95DD8-7D9F-4AE4-830A-9A962044CC50}" type="sibTrans" cxnId="{6B53BF2A-127C-4E8D-9C1C-275D3B460C44}">
      <dgm:prSet/>
      <dgm:spPr/>
      <dgm:t>
        <a:bodyPr/>
        <a:lstStyle/>
        <a:p>
          <a:endParaRPr lang="en-CA"/>
        </a:p>
      </dgm:t>
    </dgm:pt>
    <dgm:pt modelId="{1B1054C9-1F68-4B39-BA34-F57508724F2A}">
      <dgm:prSet phldrT="[Text]"/>
      <dgm:spPr/>
      <dgm:t>
        <a:bodyPr/>
        <a:lstStyle/>
        <a:p>
          <a:r>
            <a:rPr lang="es-MX" noProof="0" dirty="0" smtClean="0"/>
            <a:t>Adulto</a:t>
          </a:r>
          <a:endParaRPr lang="es-MX" noProof="0" dirty="0"/>
        </a:p>
      </dgm:t>
    </dgm:pt>
    <dgm:pt modelId="{E14777D2-F8C3-4ADA-B9E1-4AC7418589BC}" type="parTrans" cxnId="{A2E54C80-FAEE-499B-990A-8BD7B828D9F5}">
      <dgm:prSet/>
      <dgm:spPr/>
      <dgm:t>
        <a:bodyPr/>
        <a:lstStyle/>
        <a:p>
          <a:endParaRPr lang="en-CA"/>
        </a:p>
      </dgm:t>
    </dgm:pt>
    <dgm:pt modelId="{6DA7DC29-C50C-43E6-B254-0A089EC34EE6}" type="sibTrans" cxnId="{A2E54C80-FAEE-499B-990A-8BD7B828D9F5}">
      <dgm:prSet/>
      <dgm:spPr/>
      <dgm:t>
        <a:bodyPr/>
        <a:lstStyle/>
        <a:p>
          <a:endParaRPr lang="en-CA"/>
        </a:p>
      </dgm:t>
    </dgm:pt>
    <dgm:pt modelId="{45C8FB42-7CB4-439B-837C-7D486871BA0F}">
      <dgm:prSet phldrT="[Text]" custT="1"/>
      <dgm:spPr/>
      <dgm:t>
        <a:bodyPr/>
        <a:lstStyle/>
        <a:p>
          <a:r>
            <a:rPr lang="es-MX" sz="1400" noProof="0" dirty="0" smtClean="0"/>
            <a:t>Cambios de la pubertad</a:t>
          </a:r>
        </a:p>
        <a:p>
          <a:r>
            <a:rPr lang="es-MX" sz="1400" noProof="0" dirty="0" smtClean="0"/>
            <a:t>Roles de género</a:t>
          </a:r>
          <a:endParaRPr lang="es-MX" sz="1400" noProof="0" dirty="0"/>
        </a:p>
      </dgm:t>
    </dgm:pt>
    <dgm:pt modelId="{859A3963-41AE-4157-A835-E4544305CBE3}" type="parTrans" cxnId="{D5E7818F-B2CB-4667-96A8-B6278206BB2A}">
      <dgm:prSet/>
      <dgm:spPr/>
      <dgm:t>
        <a:bodyPr/>
        <a:lstStyle/>
        <a:p>
          <a:endParaRPr lang="en-CA"/>
        </a:p>
      </dgm:t>
    </dgm:pt>
    <dgm:pt modelId="{CDA82FB8-D036-45E7-BF82-6F5BBE7D0EE3}" type="sibTrans" cxnId="{D5E7818F-B2CB-4667-96A8-B6278206BB2A}">
      <dgm:prSet/>
      <dgm:spPr/>
      <dgm:t>
        <a:bodyPr/>
        <a:lstStyle/>
        <a:p>
          <a:endParaRPr lang="en-CA"/>
        </a:p>
      </dgm:t>
    </dgm:pt>
    <dgm:pt modelId="{C2958DF8-75C7-4D9A-A72B-DA225C8F7152}">
      <dgm:prSet custT="1"/>
      <dgm:spPr/>
      <dgm:t>
        <a:bodyPr/>
        <a:lstStyle/>
        <a:p>
          <a:r>
            <a:rPr lang="es-MX" sz="1400" noProof="0" dirty="0" smtClean="0"/>
            <a:t>Nivel de educación</a:t>
          </a:r>
          <a:endParaRPr lang="es-MX" sz="1400" noProof="0" dirty="0"/>
        </a:p>
      </dgm:t>
    </dgm:pt>
    <dgm:pt modelId="{6A331395-3EF2-4A11-85E9-19D97325E3FD}" type="parTrans" cxnId="{6C9E8BB7-A7DB-41F7-BAF3-14CCD0E2E1D1}">
      <dgm:prSet/>
      <dgm:spPr/>
      <dgm:t>
        <a:bodyPr/>
        <a:lstStyle/>
        <a:p>
          <a:endParaRPr lang="en-CA"/>
        </a:p>
      </dgm:t>
    </dgm:pt>
    <dgm:pt modelId="{BDF4271A-183D-4751-94D8-548E4FD30EAD}" type="sibTrans" cxnId="{6C9E8BB7-A7DB-41F7-BAF3-14CCD0E2E1D1}">
      <dgm:prSet/>
      <dgm:spPr/>
      <dgm:t>
        <a:bodyPr/>
        <a:lstStyle/>
        <a:p>
          <a:endParaRPr lang="en-CA"/>
        </a:p>
      </dgm:t>
    </dgm:pt>
    <dgm:pt modelId="{8F792A39-77FD-48AB-B4A3-76F73B3926E6}">
      <dgm:prSet custT="1"/>
      <dgm:spPr/>
      <dgm:t>
        <a:bodyPr/>
        <a:lstStyle/>
        <a:p>
          <a:r>
            <a:rPr lang="es-MX" sz="1400" noProof="0" dirty="0" smtClean="0"/>
            <a:t>Lesiones</a:t>
          </a:r>
          <a:endParaRPr lang="es-MX" sz="1400" noProof="0" dirty="0"/>
        </a:p>
      </dgm:t>
    </dgm:pt>
    <dgm:pt modelId="{CD8D7B4E-C4D2-4C3B-BF7B-FCFAE8F3F990}" type="parTrans" cxnId="{BE7AB681-EB09-43CE-B647-F9814A03AB7C}">
      <dgm:prSet/>
      <dgm:spPr/>
      <dgm:t>
        <a:bodyPr/>
        <a:lstStyle/>
        <a:p>
          <a:endParaRPr lang="en-CA"/>
        </a:p>
      </dgm:t>
    </dgm:pt>
    <dgm:pt modelId="{061011BD-2A06-43A9-9D7F-20A54EDBA3B7}" type="sibTrans" cxnId="{BE7AB681-EB09-43CE-B647-F9814A03AB7C}">
      <dgm:prSet/>
      <dgm:spPr/>
      <dgm:t>
        <a:bodyPr/>
        <a:lstStyle/>
        <a:p>
          <a:endParaRPr lang="en-CA"/>
        </a:p>
      </dgm:t>
    </dgm:pt>
    <dgm:pt modelId="{50A8F7F2-901C-4A82-99E2-4ED19A5F4338}">
      <dgm:prSet custT="1"/>
      <dgm:spPr/>
      <dgm:t>
        <a:bodyPr/>
        <a:lstStyle/>
        <a:p>
          <a:r>
            <a:rPr lang="es-MX" sz="1400" noProof="0" dirty="0" smtClean="0"/>
            <a:t>Obesidad</a:t>
          </a:r>
          <a:endParaRPr lang="es-MX" sz="1400" noProof="0" dirty="0"/>
        </a:p>
      </dgm:t>
    </dgm:pt>
    <dgm:pt modelId="{4DE724BE-B915-4FAC-909F-E3A93ECAE83D}" type="parTrans" cxnId="{82D124D7-4AEE-46F6-9050-DCD88B5A323A}">
      <dgm:prSet/>
      <dgm:spPr/>
      <dgm:t>
        <a:bodyPr/>
        <a:lstStyle/>
        <a:p>
          <a:endParaRPr lang="en-CA"/>
        </a:p>
      </dgm:t>
    </dgm:pt>
    <dgm:pt modelId="{79081C02-6DB3-4DA6-8528-E6E38F07DC9E}" type="sibTrans" cxnId="{82D124D7-4AEE-46F6-9050-DCD88B5A323A}">
      <dgm:prSet/>
      <dgm:spPr/>
      <dgm:t>
        <a:bodyPr/>
        <a:lstStyle/>
        <a:p>
          <a:endParaRPr lang="en-CA"/>
        </a:p>
      </dgm:t>
    </dgm:pt>
    <dgm:pt modelId="{852AC907-8383-4EC2-A11B-8512AA10810B}">
      <dgm:prSet custT="1"/>
      <dgm:spPr/>
      <dgm:t>
        <a:bodyPr/>
        <a:lstStyle/>
        <a:p>
          <a:r>
            <a:rPr lang="es-MX" sz="1400" noProof="0" dirty="0" smtClean="0"/>
            <a:t>Bajos niveles de estado físico</a:t>
          </a:r>
          <a:endParaRPr lang="es-MX" sz="1400" noProof="0" dirty="0"/>
        </a:p>
      </dgm:t>
    </dgm:pt>
    <dgm:pt modelId="{ED8AEDAA-ACDC-4C87-B194-A1DF36E998A8}" type="parTrans" cxnId="{22C454E9-23B6-49A6-BB0C-67A330625B20}">
      <dgm:prSet/>
      <dgm:spPr/>
      <dgm:t>
        <a:bodyPr/>
        <a:lstStyle/>
        <a:p>
          <a:endParaRPr lang="en-CA"/>
        </a:p>
      </dgm:t>
    </dgm:pt>
    <dgm:pt modelId="{CEAD32D1-C1FB-4D5F-8F04-385D69DD1674}" type="sibTrans" cxnId="{22C454E9-23B6-49A6-BB0C-67A330625B20}">
      <dgm:prSet/>
      <dgm:spPr/>
      <dgm:t>
        <a:bodyPr/>
        <a:lstStyle/>
        <a:p>
          <a:endParaRPr lang="en-CA"/>
        </a:p>
      </dgm:t>
    </dgm:pt>
    <dgm:pt modelId="{BC4BFA0D-8E1F-44DA-A24A-0090E5AAEB63}">
      <dgm:prSet phldrT="[Text]" custT="1"/>
      <dgm:spPr/>
      <dgm:t>
        <a:bodyPr/>
        <a:lstStyle/>
        <a:p>
          <a:r>
            <a:rPr lang="es-MX" sz="1400" noProof="0" dirty="0" smtClean="0"/>
            <a:t>Recuerdo vívido de traumatismo de la infancia</a:t>
          </a:r>
          <a:endParaRPr lang="es-MX" sz="1400" noProof="0" dirty="0"/>
        </a:p>
      </dgm:t>
    </dgm:pt>
    <dgm:pt modelId="{E594D087-3A16-45BE-8D70-DADF4D95F9C6}" type="parTrans" cxnId="{EA57760F-1003-4221-B297-EBDD4750FE16}">
      <dgm:prSet/>
      <dgm:spPr/>
      <dgm:t>
        <a:bodyPr/>
        <a:lstStyle/>
        <a:p>
          <a:endParaRPr lang="en-CA"/>
        </a:p>
      </dgm:t>
    </dgm:pt>
    <dgm:pt modelId="{F34058E6-406F-48EE-BC3B-2282E4F9F41F}" type="sibTrans" cxnId="{EA57760F-1003-4221-B297-EBDD4750FE16}">
      <dgm:prSet/>
      <dgm:spPr/>
      <dgm:t>
        <a:bodyPr/>
        <a:lstStyle/>
        <a:p>
          <a:endParaRPr lang="en-CA"/>
        </a:p>
      </dgm:t>
    </dgm:pt>
    <dgm:pt modelId="{130EB3E3-FFB2-427D-910B-74088B23B004}">
      <dgm:prSet custT="1"/>
      <dgm:spPr/>
      <dgm:t>
        <a:bodyPr/>
        <a:lstStyle/>
        <a:p>
          <a:r>
            <a:rPr lang="es-MX" sz="1400" noProof="0" dirty="0" smtClean="0"/>
            <a:t>Enfermedad crónica</a:t>
          </a:r>
        </a:p>
        <a:p>
          <a:r>
            <a:rPr lang="es-MX" sz="1400" noProof="0" dirty="0" smtClean="0"/>
            <a:t>Edad</a:t>
          </a:r>
          <a:endParaRPr lang="es-MX" sz="1400" noProof="0" dirty="0"/>
        </a:p>
      </dgm:t>
    </dgm:pt>
    <dgm:pt modelId="{AEE6C06E-8B9E-41F5-969E-8697C9AC5AC8}" type="sibTrans" cxnId="{FD26D4D2-6AFA-44BF-9398-50E4CCACC9C0}">
      <dgm:prSet/>
      <dgm:spPr/>
      <dgm:t>
        <a:bodyPr/>
        <a:lstStyle/>
        <a:p>
          <a:endParaRPr lang="en-CA"/>
        </a:p>
      </dgm:t>
    </dgm:pt>
    <dgm:pt modelId="{73E40E8B-C69B-41AA-9116-B7215B141514}" type="parTrans" cxnId="{FD26D4D2-6AFA-44BF-9398-50E4CCACC9C0}">
      <dgm:prSet/>
      <dgm:spPr/>
      <dgm:t>
        <a:bodyPr/>
        <a:lstStyle/>
        <a:p>
          <a:endParaRPr lang="en-CA"/>
        </a:p>
      </dgm:t>
    </dgm:pt>
    <dgm:pt modelId="{B604F212-FFD7-4583-8953-E32196EC8CDF}">
      <dgm:prSet custT="1"/>
      <dgm:spPr/>
      <dgm:t>
        <a:bodyPr/>
        <a:lstStyle/>
        <a:p>
          <a:r>
            <a:rPr lang="es-MX" sz="1400" noProof="0" dirty="0" smtClean="0"/>
            <a:t>Ocupación</a:t>
          </a:r>
          <a:endParaRPr lang="es-MX" sz="1400" noProof="0" dirty="0"/>
        </a:p>
      </dgm:t>
    </dgm:pt>
    <dgm:pt modelId="{8F2453D6-3ECB-4516-B136-50B3081FBA80}" type="sibTrans" cxnId="{A9EFB4EA-F320-4366-8E62-4243BA345302}">
      <dgm:prSet/>
      <dgm:spPr/>
      <dgm:t>
        <a:bodyPr/>
        <a:lstStyle/>
        <a:p>
          <a:endParaRPr lang="en-CA"/>
        </a:p>
      </dgm:t>
    </dgm:pt>
    <dgm:pt modelId="{195A3D88-CA41-4CFE-8873-3B17AB1D65FE}" type="parTrans" cxnId="{A9EFB4EA-F320-4366-8E62-4243BA345302}">
      <dgm:prSet/>
      <dgm:spPr/>
      <dgm:t>
        <a:bodyPr/>
        <a:lstStyle/>
        <a:p>
          <a:endParaRPr lang="en-CA"/>
        </a:p>
      </dgm:t>
    </dgm:pt>
    <dgm:pt modelId="{A1904B0F-4DBA-42E2-BCB5-CF9309039F41}">
      <dgm:prSet custT="1"/>
      <dgm:spPr/>
      <dgm:t>
        <a:bodyPr/>
        <a:lstStyle/>
        <a:p>
          <a:r>
            <a:rPr lang="es-MX" sz="1400" noProof="0" dirty="0" smtClean="0"/>
            <a:t>Uso excesivo de articulaciones y músculos</a:t>
          </a:r>
          <a:endParaRPr lang="es-MX" sz="1400" noProof="0" dirty="0"/>
        </a:p>
      </dgm:t>
    </dgm:pt>
    <dgm:pt modelId="{F545BCA8-7151-4384-9D39-3DB786006DE2}" type="sibTrans" cxnId="{23A0D5EE-14AC-419E-8B62-DA622960C527}">
      <dgm:prSet/>
      <dgm:spPr/>
      <dgm:t>
        <a:bodyPr/>
        <a:lstStyle/>
        <a:p>
          <a:endParaRPr lang="en-CA"/>
        </a:p>
      </dgm:t>
    </dgm:pt>
    <dgm:pt modelId="{E48356D4-2127-4FC5-8F11-BE1F8A0CA13A}" type="parTrans" cxnId="{23A0D5EE-14AC-419E-8B62-DA622960C527}">
      <dgm:prSet/>
      <dgm:spPr/>
      <dgm:t>
        <a:bodyPr/>
        <a:lstStyle/>
        <a:p>
          <a:endParaRPr lang="en-CA"/>
        </a:p>
      </dgm:t>
    </dgm:pt>
    <dgm:pt modelId="{B55842EA-E300-4D74-9557-BE3E31786F63}">
      <dgm:prSet custT="1"/>
      <dgm:spPr/>
      <dgm:t>
        <a:bodyPr/>
        <a:lstStyle/>
        <a:p>
          <a:r>
            <a:rPr lang="es-MX" sz="1400" noProof="0" dirty="0" smtClean="0"/>
            <a:t>Cirugía</a:t>
          </a:r>
          <a:endParaRPr lang="es-MX" sz="1400" noProof="0" dirty="0"/>
        </a:p>
      </dgm:t>
    </dgm:pt>
    <dgm:pt modelId="{73197644-0BEF-4ADD-9375-D1EC631CFC4F}" type="sibTrans" cxnId="{23202865-7714-45AC-B35D-4A3BAB6B3B13}">
      <dgm:prSet/>
      <dgm:spPr/>
      <dgm:t>
        <a:bodyPr/>
        <a:lstStyle/>
        <a:p>
          <a:endParaRPr lang="en-CA"/>
        </a:p>
      </dgm:t>
    </dgm:pt>
    <dgm:pt modelId="{264546A1-BB5C-4143-B40B-B07FFC7421C3}" type="parTrans" cxnId="{23202865-7714-45AC-B35D-4A3BAB6B3B13}">
      <dgm:prSet/>
      <dgm:spPr/>
      <dgm:t>
        <a:bodyPr/>
        <a:lstStyle/>
        <a:p>
          <a:endParaRPr lang="en-CA"/>
        </a:p>
      </dgm:t>
    </dgm:pt>
    <dgm:pt modelId="{EB3ABC41-E376-412F-8DA7-ACF2EB95F2BA}">
      <dgm:prSet custT="1"/>
      <dgm:spPr/>
      <dgm:t>
        <a:bodyPr/>
        <a:lstStyle/>
        <a:p>
          <a:r>
            <a:rPr lang="es-MX" sz="1400" noProof="0" dirty="0" smtClean="0"/>
            <a:t>Estrés acumulado</a:t>
          </a:r>
          <a:endParaRPr lang="es-MX" sz="1400" noProof="0" dirty="0"/>
        </a:p>
      </dgm:t>
    </dgm:pt>
    <dgm:pt modelId="{69CC7901-B35E-4C47-A3F8-D7CA0CB5EE53}" type="sibTrans" cxnId="{7B843252-56A4-4D01-8043-82B6A233BA71}">
      <dgm:prSet/>
      <dgm:spPr/>
      <dgm:t>
        <a:bodyPr/>
        <a:lstStyle/>
        <a:p>
          <a:endParaRPr lang="en-CA"/>
        </a:p>
      </dgm:t>
    </dgm:pt>
    <dgm:pt modelId="{E426A599-5E55-45E7-AE91-2433BB0D3C13}" type="parTrans" cxnId="{7B843252-56A4-4D01-8043-82B6A233BA71}">
      <dgm:prSet/>
      <dgm:spPr/>
      <dgm:t>
        <a:bodyPr/>
        <a:lstStyle/>
        <a:p>
          <a:endParaRPr lang="en-CA"/>
        </a:p>
      </dgm:t>
    </dgm:pt>
    <dgm:pt modelId="{6A79F213-E0A9-43A4-BED1-96FC4AE91680}">
      <dgm:prSet custT="1"/>
      <dgm:spPr/>
      <dgm:t>
        <a:bodyPr/>
        <a:lstStyle/>
        <a:p>
          <a:r>
            <a:rPr lang="es-MX" sz="1400" noProof="0" dirty="0" smtClean="0"/>
            <a:t>Falta de apoyo social</a:t>
          </a:r>
          <a:endParaRPr lang="es-MX" sz="1400" noProof="0" dirty="0"/>
        </a:p>
      </dgm:t>
    </dgm:pt>
    <dgm:pt modelId="{616B0151-7909-4941-9854-440D50CC7A2B}" type="sibTrans" cxnId="{75CCDCD7-C510-4C3E-ABEB-6AC7E4F33B5E}">
      <dgm:prSet/>
      <dgm:spPr/>
      <dgm:t>
        <a:bodyPr/>
        <a:lstStyle/>
        <a:p>
          <a:endParaRPr lang="en-CA"/>
        </a:p>
      </dgm:t>
    </dgm:pt>
    <dgm:pt modelId="{03990744-7F14-4880-A26C-387A9F1FE178}" type="parTrans" cxnId="{75CCDCD7-C510-4C3E-ABEB-6AC7E4F33B5E}">
      <dgm:prSet/>
      <dgm:spPr/>
      <dgm:t>
        <a:bodyPr/>
        <a:lstStyle/>
        <a:p>
          <a:endParaRPr lang="en-CA"/>
        </a:p>
      </dgm:t>
    </dgm:pt>
    <dgm:pt modelId="{D4081FB3-8C29-4561-9C2D-2809CDC5363A}" type="pres">
      <dgm:prSet presAssocID="{F6781E5A-9BCD-4F28-8B14-A843ADB99FDD}" presName="Name0" presStyleCnt="0">
        <dgm:presLayoutVars>
          <dgm:chMax val="5"/>
          <dgm:chPref val="5"/>
          <dgm:dir/>
          <dgm:animLvl val="lvl"/>
        </dgm:presLayoutVars>
      </dgm:prSet>
      <dgm:spPr/>
      <dgm:t>
        <a:bodyPr/>
        <a:lstStyle/>
        <a:p>
          <a:endParaRPr lang="en-CA"/>
        </a:p>
      </dgm:t>
    </dgm:pt>
    <dgm:pt modelId="{F9D9E3FA-ADF6-44C3-8FF4-0EEF14E6F798}" type="pres">
      <dgm:prSet presAssocID="{9C12E537-A174-4710-90A9-489362BCDA49}" presName="parentText1" presStyleLbl="node1" presStyleIdx="0" presStyleCnt="4">
        <dgm:presLayoutVars>
          <dgm:chMax/>
          <dgm:chPref val="3"/>
          <dgm:bulletEnabled val="1"/>
        </dgm:presLayoutVars>
      </dgm:prSet>
      <dgm:spPr/>
      <dgm:t>
        <a:bodyPr/>
        <a:lstStyle/>
        <a:p>
          <a:endParaRPr lang="en-CA"/>
        </a:p>
      </dgm:t>
    </dgm:pt>
    <dgm:pt modelId="{BCDED3D9-2C2E-4B7A-96B4-CD9E2249D948}" type="pres">
      <dgm:prSet presAssocID="{9C12E537-A174-4710-90A9-489362BCDA49}" presName="childText1" presStyleLbl="solidAlignAcc1" presStyleIdx="0" presStyleCnt="4" custScaleY="134717" custLinFactNeighborX="404" custLinFactNeighborY="13550">
        <dgm:presLayoutVars>
          <dgm:chMax val="0"/>
          <dgm:chPref val="0"/>
          <dgm:bulletEnabled val="1"/>
        </dgm:presLayoutVars>
      </dgm:prSet>
      <dgm:spPr/>
      <dgm:t>
        <a:bodyPr/>
        <a:lstStyle/>
        <a:p>
          <a:endParaRPr lang="en-CA"/>
        </a:p>
      </dgm:t>
    </dgm:pt>
    <dgm:pt modelId="{4FB4B844-24E9-4D26-9FEA-5D1824D95419}" type="pres">
      <dgm:prSet presAssocID="{C565644B-7ACA-45CF-8B97-FF058020EF68}" presName="parentText2" presStyleLbl="node1" presStyleIdx="1" presStyleCnt="4">
        <dgm:presLayoutVars>
          <dgm:chMax/>
          <dgm:chPref val="3"/>
          <dgm:bulletEnabled val="1"/>
        </dgm:presLayoutVars>
      </dgm:prSet>
      <dgm:spPr/>
      <dgm:t>
        <a:bodyPr/>
        <a:lstStyle/>
        <a:p>
          <a:endParaRPr lang="en-CA"/>
        </a:p>
      </dgm:t>
    </dgm:pt>
    <dgm:pt modelId="{6906F744-A576-4201-AF8B-E5605762DECE}" type="pres">
      <dgm:prSet presAssocID="{C565644B-7ACA-45CF-8B97-FF058020EF68}" presName="childText2" presStyleLbl="solidAlignAcc1" presStyleIdx="1" presStyleCnt="4" custScaleY="163349" custLinFactNeighborX="354" custLinFactNeighborY="19312">
        <dgm:presLayoutVars>
          <dgm:chMax val="0"/>
          <dgm:chPref val="0"/>
          <dgm:bulletEnabled val="1"/>
        </dgm:presLayoutVars>
      </dgm:prSet>
      <dgm:spPr/>
      <dgm:t>
        <a:bodyPr/>
        <a:lstStyle/>
        <a:p>
          <a:endParaRPr lang="en-CA"/>
        </a:p>
      </dgm:t>
    </dgm:pt>
    <dgm:pt modelId="{E924C637-F96B-419A-BFC8-9C8DF134831B}" type="pres">
      <dgm:prSet presAssocID="{69D63E63-3521-4D68-89E1-3A2BB0306ED9}" presName="parentText3" presStyleLbl="node1" presStyleIdx="2" presStyleCnt="4">
        <dgm:presLayoutVars>
          <dgm:chMax/>
          <dgm:chPref val="3"/>
          <dgm:bulletEnabled val="1"/>
        </dgm:presLayoutVars>
      </dgm:prSet>
      <dgm:spPr/>
      <dgm:t>
        <a:bodyPr/>
        <a:lstStyle/>
        <a:p>
          <a:endParaRPr lang="en-CA"/>
        </a:p>
      </dgm:t>
    </dgm:pt>
    <dgm:pt modelId="{98316CF7-1BB7-4A91-9424-20882BCB9592}" type="pres">
      <dgm:prSet presAssocID="{69D63E63-3521-4D68-89E1-3A2BB0306ED9}" presName="childText3" presStyleLbl="solidAlignAcc1" presStyleIdx="2" presStyleCnt="4" custScaleY="134714" custLinFactNeighborX="840" custLinFactNeighborY="13286">
        <dgm:presLayoutVars>
          <dgm:chMax val="0"/>
          <dgm:chPref val="0"/>
          <dgm:bulletEnabled val="1"/>
        </dgm:presLayoutVars>
      </dgm:prSet>
      <dgm:spPr/>
      <dgm:t>
        <a:bodyPr/>
        <a:lstStyle/>
        <a:p>
          <a:endParaRPr lang="en-CA"/>
        </a:p>
      </dgm:t>
    </dgm:pt>
    <dgm:pt modelId="{015BCAD4-3EC1-441C-98CC-0C7055C7D0C4}" type="pres">
      <dgm:prSet presAssocID="{1B1054C9-1F68-4B39-BA34-F57508724F2A}" presName="parentText4" presStyleLbl="node1" presStyleIdx="3" presStyleCnt="4" custLinFactNeighborX="1586" custLinFactNeighborY="405">
        <dgm:presLayoutVars>
          <dgm:chMax/>
          <dgm:chPref val="3"/>
          <dgm:bulletEnabled val="1"/>
        </dgm:presLayoutVars>
      </dgm:prSet>
      <dgm:spPr/>
      <dgm:t>
        <a:bodyPr/>
        <a:lstStyle/>
        <a:p>
          <a:endParaRPr lang="en-CA"/>
        </a:p>
      </dgm:t>
    </dgm:pt>
    <dgm:pt modelId="{7C7E650C-504A-4734-83C2-62553CE3602D}" type="pres">
      <dgm:prSet presAssocID="{1B1054C9-1F68-4B39-BA34-F57508724F2A}" presName="childText4" presStyleLbl="solidAlignAcc1" presStyleIdx="3" presStyleCnt="4" custScaleX="108281" custScaleY="120957" custLinFactNeighborX="-178" custLinFactNeighborY="8004">
        <dgm:presLayoutVars>
          <dgm:chMax val="0"/>
          <dgm:chPref val="0"/>
          <dgm:bulletEnabled val="1"/>
        </dgm:presLayoutVars>
      </dgm:prSet>
      <dgm:spPr/>
      <dgm:t>
        <a:bodyPr/>
        <a:lstStyle/>
        <a:p>
          <a:endParaRPr lang="en-CA"/>
        </a:p>
      </dgm:t>
    </dgm:pt>
  </dgm:ptLst>
  <dgm:cxnLst>
    <dgm:cxn modelId="{7B5D231C-3C43-4571-9EF0-BCD964D6E88C}" srcId="{C565644B-7ACA-45CF-8B97-FF058020EF68}" destId="{FDBC9D09-3599-468A-9345-164FFBFFCF7C}" srcOrd="3" destOrd="0" parTransId="{E5157BCA-959B-46E4-80A8-1E4988A35966}" sibTransId="{187C6D4C-B51F-4FDC-85DF-C87FE83AE8CE}"/>
    <dgm:cxn modelId="{ED9F4396-5CBD-4C3D-AFB6-FFDC29D38003}" srcId="{C565644B-7ACA-45CF-8B97-FF058020EF68}" destId="{BF50E0BF-CD37-42EB-835C-8FDA05A991DE}" srcOrd="2" destOrd="0" parTransId="{033055C4-26EF-413C-A5A2-167D04600F34}" sibTransId="{41F8BBC3-0230-4ADC-AAB8-5A81E50352D3}"/>
    <dgm:cxn modelId="{9D0CFD04-8FF7-4B9E-961C-91656E748BBE}" type="presOf" srcId="{FEA8566F-4A5C-4D9A-A702-41A4BDE1D0D4}" destId="{6906F744-A576-4201-AF8B-E5605762DECE}" srcOrd="0" destOrd="1" presId="urn:microsoft.com/office/officeart/2009/3/layout/IncreasingArrowsProcess"/>
    <dgm:cxn modelId="{E7F5F766-1F74-43DD-B51F-44F9930F3670}" type="presOf" srcId="{8F123327-DAEA-40F0-B7B8-CD02D4C90C92}" destId="{BCDED3D9-2C2E-4B7A-96B4-CD9E2249D948}" srcOrd="0" destOrd="2" presId="urn:microsoft.com/office/officeart/2009/3/layout/IncreasingArrowsProcess"/>
    <dgm:cxn modelId="{691657C4-DAF6-4B6C-8478-6F2B9B851EFD}" type="presOf" srcId="{50A8F7F2-901C-4A82-99E2-4ED19A5F4338}" destId="{98316CF7-1BB7-4A91-9424-20882BCB9592}" srcOrd="0" destOrd="3" presId="urn:microsoft.com/office/officeart/2009/3/layout/IncreasingArrowsProcess"/>
    <dgm:cxn modelId="{5D7CCC1C-75DF-4066-BF6C-10D0B25797DE}" type="presOf" srcId="{FDBC9D09-3599-468A-9345-164FFBFFCF7C}" destId="{6906F744-A576-4201-AF8B-E5605762DECE}" srcOrd="0" destOrd="3" presId="urn:microsoft.com/office/officeart/2009/3/layout/IncreasingArrowsProcess"/>
    <dgm:cxn modelId="{E18F0AE7-D15D-45CF-BE5E-6122CF9BE74F}" type="presOf" srcId="{6A79F213-E0A9-43A4-BED1-96FC4AE91680}" destId="{7C7E650C-504A-4734-83C2-62553CE3602D}" srcOrd="0" destOrd="1" presId="urn:microsoft.com/office/officeart/2009/3/layout/IncreasingArrowsProcess"/>
    <dgm:cxn modelId="{20981C2E-AAC4-456B-8B68-E5A6BE8314FA}" type="presOf" srcId="{45C8FB42-7CB4-439B-837C-7D486871BA0F}" destId="{98316CF7-1BB7-4A91-9424-20882BCB9592}" srcOrd="0" destOrd="0" presId="urn:microsoft.com/office/officeart/2009/3/layout/IncreasingArrowsProcess"/>
    <dgm:cxn modelId="{6B53BF2A-127C-4E8D-9C1C-275D3B460C44}" srcId="{C565644B-7ACA-45CF-8B97-FF058020EF68}" destId="{CC932BDF-A6DE-4CF2-99DC-4F8A13B53812}" srcOrd="6" destOrd="0" parTransId="{2945E8E3-3075-477C-8019-9A7DA276A0D9}" sibTransId="{D7E95DD8-7D9F-4AE4-830A-9A962044CC50}"/>
    <dgm:cxn modelId="{8D2CE13F-3DE8-4346-988E-3E3B266AE8B7}" type="presOf" srcId="{BC4BFA0D-8E1F-44DA-A24A-0090E5AAEB63}" destId="{7C7E650C-504A-4734-83C2-62553CE3602D}" srcOrd="0" destOrd="0" presId="urn:microsoft.com/office/officeart/2009/3/layout/IncreasingArrowsProcess"/>
    <dgm:cxn modelId="{22C454E9-23B6-49A6-BB0C-67A330625B20}" srcId="{69D63E63-3521-4D68-89E1-3A2BB0306ED9}" destId="{852AC907-8383-4EC2-A11B-8512AA10810B}" srcOrd="4" destOrd="0" parTransId="{ED8AEDAA-ACDC-4C87-B194-A1DF36E998A8}" sibTransId="{CEAD32D1-C1FB-4D5F-8F04-385D69DD1674}"/>
    <dgm:cxn modelId="{BAEECEF6-62D3-4620-86E4-77AA5B0598F9}" type="presOf" srcId="{9DA4A7FE-53CE-4E8A-B1B7-589169E09C4F}" destId="{6906F744-A576-4201-AF8B-E5605762DECE}" srcOrd="0" destOrd="5" presId="urn:microsoft.com/office/officeart/2009/3/layout/IncreasingArrowsProcess"/>
    <dgm:cxn modelId="{9DF889B6-F23E-4D20-B0F9-A48EA82C0280}" type="presOf" srcId="{B604F212-FFD7-4583-8953-E32196EC8CDF}" destId="{7C7E650C-504A-4734-83C2-62553CE3602D}" srcOrd="0" destOrd="5" presId="urn:microsoft.com/office/officeart/2009/3/layout/IncreasingArrowsProcess"/>
    <dgm:cxn modelId="{6EBA764E-B88F-4D51-BD29-5D7F4C5E8049}" type="presOf" srcId="{852AC907-8383-4EC2-A11B-8512AA10810B}" destId="{98316CF7-1BB7-4A91-9424-20882BCB9592}" srcOrd="0" destOrd="4" presId="urn:microsoft.com/office/officeart/2009/3/layout/IncreasingArrowsProcess"/>
    <dgm:cxn modelId="{464559E9-086C-4E61-A080-D78D86B61676}" type="presOf" srcId="{9C12E537-A174-4710-90A9-489362BCDA49}" destId="{F9D9E3FA-ADF6-44C3-8FF4-0EEF14E6F798}" srcOrd="0" destOrd="0" presId="urn:microsoft.com/office/officeart/2009/3/layout/IncreasingArrowsProcess"/>
    <dgm:cxn modelId="{2C221A99-688D-4AFB-BC3A-C9DBD21EC2BF}" type="presOf" srcId="{A2D98A71-2B18-46B6-AF85-99060B1A6836}" destId="{BCDED3D9-2C2E-4B7A-96B4-CD9E2249D948}" srcOrd="0" destOrd="0" presId="urn:microsoft.com/office/officeart/2009/3/layout/IncreasingArrowsProcess"/>
    <dgm:cxn modelId="{1783249A-5947-4E01-912F-86F308036DAF}" type="presOf" srcId="{8EDE74C5-3D03-4D90-829E-09F5C4390DAA}" destId="{BCDED3D9-2C2E-4B7A-96B4-CD9E2249D948}" srcOrd="0" destOrd="4" presId="urn:microsoft.com/office/officeart/2009/3/layout/IncreasingArrowsProcess"/>
    <dgm:cxn modelId="{A6B6F1D8-67E4-4322-84DE-8B84AA545204}" type="presOf" srcId="{A1904B0F-4DBA-42E2-BCB5-CF9309039F41}" destId="{7C7E650C-504A-4734-83C2-62553CE3602D}" srcOrd="0" destOrd="4" presId="urn:microsoft.com/office/officeart/2009/3/layout/IncreasingArrowsProcess"/>
    <dgm:cxn modelId="{912659A7-E200-4E62-88E7-ED36C0471A99}" srcId="{C565644B-7ACA-45CF-8B97-FF058020EF68}" destId="{FEA8566F-4A5C-4D9A-A702-41A4BDE1D0D4}" srcOrd="1" destOrd="0" parTransId="{E593DE7C-D2E5-4013-B4AA-B97198C04B41}" sibTransId="{6ADCD76F-263F-4435-B899-743C0B1B1FA1}"/>
    <dgm:cxn modelId="{BE7AB681-EB09-43CE-B647-F9814A03AB7C}" srcId="{69D63E63-3521-4D68-89E1-3A2BB0306ED9}" destId="{8F792A39-77FD-48AB-B4A3-76F73B3926E6}" srcOrd="2" destOrd="0" parTransId="{CD8D7B4E-C4D2-4C3B-BF7B-FCFAE8F3F990}" sibTransId="{061011BD-2A06-43A9-9D7F-20A54EDBA3B7}"/>
    <dgm:cxn modelId="{F69006C3-C4E7-43C7-A6B4-E69DE4101C1C}" type="presOf" srcId="{C565644B-7ACA-45CF-8B97-FF058020EF68}" destId="{4FB4B844-24E9-4D26-9FEA-5D1824D95419}" srcOrd="0" destOrd="0" presId="urn:microsoft.com/office/officeart/2009/3/layout/IncreasingArrowsProcess"/>
    <dgm:cxn modelId="{241F2FE7-831E-4CED-B335-7CFE76ECA1D1}" srcId="{F6781E5A-9BCD-4F28-8B14-A843ADB99FDD}" destId="{9C12E537-A174-4710-90A9-489362BCDA49}" srcOrd="0" destOrd="0" parTransId="{E068C3E2-AC9F-45EB-9F67-94BDDE5B7D0C}" sibTransId="{1A991CF0-FF10-4A0D-97AD-441BF911709C}"/>
    <dgm:cxn modelId="{015CE504-98F2-4FAA-B837-E4FA753222AB}" srcId="{9C12E537-A174-4710-90A9-489362BCDA49}" destId="{8EDE74C5-3D03-4D90-829E-09F5C4390DAA}" srcOrd="4" destOrd="0" parTransId="{7C75559E-250D-423C-9F26-A074B5439CC6}" sibTransId="{90B43E74-C8E2-4703-8F61-7A252835D666}"/>
    <dgm:cxn modelId="{9E604BCF-47FE-4A86-B918-84A7E9AD3C90}" type="presOf" srcId="{EB3ABC41-E376-412F-8DA7-ACF2EB95F2BA}" destId="{7C7E650C-504A-4734-83C2-62553CE3602D}" srcOrd="0" destOrd="2" presId="urn:microsoft.com/office/officeart/2009/3/layout/IncreasingArrowsProcess"/>
    <dgm:cxn modelId="{9F8EF201-E517-43F7-B717-E97E16AD2EF7}" type="presOf" srcId="{4BC84515-36A8-4EEB-9044-134482CA4697}" destId="{BCDED3D9-2C2E-4B7A-96B4-CD9E2249D948}" srcOrd="0" destOrd="1" presId="urn:microsoft.com/office/officeart/2009/3/layout/IncreasingArrowsProcess"/>
    <dgm:cxn modelId="{75CCDCD7-C510-4C3E-ABEB-6AC7E4F33B5E}" srcId="{1B1054C9-1F68-4B39-BA34-F57508724F2A}" destId="{6A79F213-E0A9-43A4-BED1-96FC4AE91680}" srcOrd="1" destOrd="0" parTransId="{03990744-7F14-4880-A26C-387A9F1FE178}" sibTransId="{616B0151-7909-4941-9854-440D50CC7A2B}"/>
    <dgm:cxn modelId="{A9EFB4EA-F320-4366-8E62-4243BA345302}" srcId="{1B1054C9-1F68-4B39-BA34-F57508724F2A}" destId="{B604F212-FFD7-4583-8953-E32196EC8CDF}" srcOrd="5" destOrd="0" parTransId="{195A3D88-CA41-4CFE-8873-3B17AB1D65FE}" sibTransId="{8F2453D6-3ECB-4516-B136-50B3081FBA80}"/>
    <dgm:cxn modelId="{22367D33-E43E-4D7C-8B11-B3DF33820063}" type="presOf" srcId="{B55842EA-E300-4D74-9557-BE3E31786F63}" destId="{7C7E650C-504A-4734-83C2-62553CE3602D}" srcOrd="0" destOrd="3" presId="urn:microsoft.com/office/officeart/2009/3/layout/IncreasingArrowsProcess"/>
    <dgm:cxn modelId="{7B843252-56A4-4D01-8043-82B6A233BA71}" srcId="{1B1054C9-1F68-4B39-BA34-F57508724F2A}" destId="{EB3ABC41-E376-412F-8DA7-ACF2EB95F2BA}" srcOrd="2" destOrd="0" parTransId="{E426A599-5E55-45E7-AE91-2433BB0D3C13}" sibTransId="{69CC7901-B35E-4C47-A3F8-D7CA0CB5EE53}"/>
    <dgm:cxn modelId="{EA57760F-1003-4221-B297-EBDD4750FE16}" srcId="{1B1054C9-1F68-4B39-BA34-F57508724F2A}" destId="{BC4BFA0D-8E1F-44DA-A24A-0090E5AAEB63}" srcOrd="0" destOrd="0" parTransId="{E594D087-3A16-45BE-8D70-DADF4D95F9C6}" sibTransId="{F34058E6-406F-48EE-BC3B-2282E4F9F41F}"/>
    <dgm:cxn modelId="{203D2F60-2A58-417F-893E-C829BA36D994}" srcId="{C565644B-7ACA-45CF-8B97-FF058020EF68}" destId="{50224E6A-A1F7-4DF1-BA43-D0F41CF307E9}" srcOrd="4" destOrd="0" parTransId="{229E935E-E675-4045-A1C2-1477C389677F}" sibTransId="{6A5E242A-4F3F-4C21-8969-A2124F561D37}"/>
    <dgm:cxn modelId="{1CFA8B44-B35F-4D30-AE46-9051E7FFF9B6}" type="presOf" srcId="{BF50E0BF-CD37-42EB-835C-8FDA05A991DE}" destId="{6906F744-A576-4201-AF8B-E5605762DECE}" srcOrd="0" destOrd="2" presId="urn:microsoft.com/office/officeart/2009/3/layout/IncreasingArrowsProcess"/>
    <dgm:cxn modelId="{23202865-7714-45AC-B35D-4A3BAB6B3B13}" srcId="{1B1054C9-1F68-4B39-BA34-F57508724F2A}" destId="{B55842EA-E300-4D74-9557-BE3E31786F63}" srcOrd="3" destOrd="0" parTransId="{264546A1-BB5C-4143-B40B-B07FFC7421C3}" sibTransId="{73197644-0BEF-4ADD-9375-D1EC631CFC4F}"/>
    <dgm:cxn modelId="{FD26D4D2-6AFA-44BF-9398-50E4CCACC9C0}" srcId="{1B1054C9-1F68-4B39-BA34-F57508724F2A}" destId="{130EB3E3-FFB2-427D-910B-74088B23B004}" srcOrd="6" destOrd="0" parTransId="{73E40E8B-C69B-41AA-9116-B7215B141514}" sibTransId="{AEE6C06E-8B9E-41F5-969E-8697C9AC5AC8}"/>
    <dgm:cxn modelId="{B308B6CA-0C79-4ED2-B9FB-054151763155}" type="presOf" srcId="{8F792A39-77FD-48AB-B4A3-76F73B3926E6}" destId="{98316CF7-1BB7-4A91-9424-20882BCB9592}" srcOrd="0" destOrd="2" presId="urn:microsoft.com/office/officeart/2009/3/layout/IncreasingArrowsProcess"/>
    <dgm:cxn modelId="{E5BDC3B1-7774-4CCD-8CF6-F7A1E1B1E899}" type="presOf" srcId="{29E374D3-182E-473D-9041-78738B3F95F7}" destId="{6906F744-A576-4201-AF8B-E5605762DECE}" srcOrd="0" destOrd="0" presId="urn:microsoft.com/office/officeart/2009/3/layout/IncreasingArrowsProcess"/>
    <dgm:cxn modelId="{2B563D43-8E7A-41B6-BAE7-AF18FDE60E15}" type="presOf" srcId="{1B1054C9-1F68-4B39-BA34-F57508724F2A}" destId="{015BCAD4-3EC1-441C-98CC-0C7055C7D0C4}" srcOrd="0" destOrd="0" presId="urn:microsoft.com/office/officeart/2009/3/layout/IncreasingArrowsProcess"/>
    <dgm:cxn modelId="{6C9E8BB7-A7DB-41F7-BAF3-14CCD0E2E1D1}" srcId="{69D63E63-3521-4D68-89E1-3A2BB0306ED9}" destId="{C2958DF8-75C7-4D9A-A72B-DA225C8F7152}" srcOrd="1" destOrd="0" parTransId="{6A331395-3EF2-4A11-85E9-19D97325E3FD}" sibTransId="{BDF4271A-183D-4751-94D8-548E4FD30EAD}"/>
    <dgm:cxn modelId="{70BA1838-3839-4D75-A716-CA5944C7C3BF}" srcId="{9C12E537-A174-4710-90A9-489362BCDA49}" destId="{57C15542-00AE-4472-878C-44D8CA8ECEE7}" srcOrd="3" destOrd="0" parTransId="{650AF4A3-1DAC-4C91-8105-E6B578B067C5}" sibTransId="{3A6BFE70-3962-4029-A04F-4FB2A14AF425}"/>
    <dgm:cxn modelId="{B1A69610-A1EA-4059-82FC-4702220CC53B}" srcId="{F6781E5A-9BCD-4F28-8B14-A843ADB99FDD}" destId="{69D63E63-3521-4D68-89E1-3A2BB0306ED9}" srcOrd="2" destOrd="0" parTransId="{25D50007-4DA5-4D25-9BBD-4B8FE9E9F3B8}" sibTransId="{D59DB701-30A5-42E0-958F-D0C1C9165AF5}"/>
    <dgm:cxn modelId="{922F5EF9-1FD8-4CB3-A3E5-634D9C79011C}" srcId="{C565644B-7ACA-45CF-8B97-FF058020EF68}" destId="{9DA4A7FE-53CE-4E8A-B1B7-589169E09C4F}" srcOrd="5" destOrd="0" parTransId="{D4BA32E3-6B51-4741-9FC5-60D89F36947B}" sibTransId="{37A7EDAB-D7B5-4429-9EDB-A9BEA6423E37}"/>
    <dgm:cxn modelId="{23A0D5EE-14AC-419E-8B62-DA622960C527}" srcId="{1B1054C9-1F68-4B39-BA34-F57508724F2A}" destId="{A1904B0F-4DBA-42E2-BCB5-CF9309039F41}" srcOrd="4" destOrd="0" parTransId="{E48356D4-2127-4FC5-8F11-BE1F8A0CA13A}" sibTransId="{F545BCA8-7151-4384-9D39-3DB786006DE2}"/>
    <dgm:cxn modelId="{756C3D73-8164-4685-A020-1E5D20A683AE}" type="presOf" srcId="{69D63E63-3521-4D68-89E1-3A2BB0306ED9}" destId="{E924C637-F96B-419A-BFC8-9C8DF134831B}" srcOrd="0" destOrd="0" presId="urn:microsoft.com/office/officeart/2009/3/layout/IncreasingArrowsProcess"/>
    <dgm:cxn modelId="{1648177D-3EF1-4390-ABB4-351D8193CBA4}" type="presOf" srcId="{C2958DF8-75C7-4D9A-A72B-DA225C8F7152}" destId="{98316CF7-1BB7-4A91-9424-20882BCB9592}" srcOrd="0" destOrd="1" presId="urn:microsoft.com/office/officeart/2009/3/layout/IncreasingArrowsProcess"/>
    <dgm:cxn modelId="{EFDF1CDD-8DFD-45BA-AC45-BFA945A4BFD5}" type="presOf" srcId="{57C15542-00AE-4472-878C-44D8CA8ECEE7}" destId="{BCDED3D9-2C2E-4B7A-96B4-CD9E2249D948}" srcOrd="0" destOrd="3" presId="urn:microsoft.com/office/officeart/2009/3/layout/IncreasingArrowsProcess"/>
    <dgm:cxn modelId="{362B6957-3DB7-4701-B448-6E2979C21A28}" srcId="{9C12E537-A174-4710-90A9-489362BCDA49}" destId="{A2D98A71-2B18-46B6-AF85-99060B1A6836}" srcOrd="0" destOrd="0" parTransId="{00AFBBAE-2AB3-497D-89AA-6DB381F49E46}" sibTransId="{234BEF46-9C62-41FE-879F-0C72C248A5C4}"/>
    <dgm:cxn modelId="{CF23B0B9-357D-43F2-99A0-0BA58E15AD4E}" srcId="{9C12E537-A174-4710-90A9-489362BCDA49}" destId="{8F123327-DAEA-40F0-B7B8-CD02D4C90C92}" srcOrd="2" destOrd="0" parTransId="{2971D0E4-F004-4143-85CC-3B73BBB8FDFA}" sibTransId="{2309336C-341A-4617-841E-33EC05CAA01C}"/>
    <dgm:cxn modelId="{7FF03581-76D9-4786-A810-F262C0EF7AC7}" srcId="{9C12E537-A174-4710-90A9-489362BCDA49}" destId="{4BC84515-36A8-4EEB-9044-134482CA4697}" srcOrd="1" destOrd="0" parTransId="{80C22344-73AF-4D0F-A16E-7FF83903A376}" sibTransId="{D86E1641-29CD-4F0B-A8FE-0FBAAF353FBB}"/>
    <dgm:cxn modelId="{A2E54C80-FAEE-499B-990A-8BD7B828D9F5}" srcId="{F6781E5A-9BCD-4F28-8B14-A843ADB99FDD}" destId="{1B1054C9-1F68-4B39-BA34-F57508724F2A}" srcOrd="3" destOrd="0" parTransId="{E14777D2-F8C3-4ADA-B9E1-4AC7418589BC}" sibTransId="{6DA7DC29-C50C-43E6-B254-0A089EC34EE6}"/>
    <dgm:cxn modelId="{C25FEB91-1B6E-4F11-B144-1C969A35C970}" type="presOf" srcId="{F6781E5A-9BCD-4F28-8B14-A843ADB99FDD}" destId="{D4081FB3-8C29-4561-9C2D-2809CDC5363A}" srcOrd="0" destOrd="0" presId="urn:microsoft.com/office/officeart/2009/3/layout/IncreasingArrowsProcess"/>
    <dgm:cxn modelId="{82D124D7-4AEE-46F6-9050-DCD88B5A323A}" srcId="{69D63E63-3521-4D68-89E1-3A2BB0306ED9}" destId="{50A8F7F2-901C-4A82-99E2-4ED19A5F4338}" srcOrd="3" destOrd="0" parTransId="{4DE724BE-B915-4FAC-909F-E3A93ECAE83D}" sibTransId="{79081C02-6DB3-4DA6-8528-E6E38F07DC9E}"/>
    <dgm:cxn modelId="{6807632F-AB68-4B15-A8E8-0E9B318020CD}" type="presOf" srcId="{50224E6A-A1F7-4DF1-BA43-D0F41CF307E9}" destId="{6906F744-A576-4201-AF8B-E5605762DECE}" srcOrd="0" destOrd="4" presId="urn:microsoft.com/office/officeart/2009/3/layout/IncreasingArrowsProcess"/>
    <dgm:cxn modelId="{E44C88D9-D77A-4276-A5E3-DB9751BE446F}" srcId="{F6781E5A-9BCD-4F28-8B14-A843ADB99FDD}" destId="{C565644B-7ACA-45CF-8B97-FF058020EF68}" srcOrd="1" destOrd="0" parTransId="{9831F284-C791-40BE-91EA-A341C7796DCA}" sibTransId="{2571222C-DB79-47D1-AE33-09CD59A1E895}"/>
    <dgm:cxn modelId="{37936CED-B88D-4A0F-BF32-674670ACF4C7}" type="presOf" srcId="{CC932BDF-A6DE-4CF2-99DC-4F8A13B53812}" destId="{6906F744-A576-4201-AF8B-E5605762DECE}" srcOrd="0" destOrd="6" presId="urn:microsoft.com/office/officeart/2009/3/layout/IncreasingArrowsProcess"/>
    <dgm:cxn modelId="{D5E7818F-B2CB-4667-96A8-B6278206BB2A}" srcId="{69D63E63-3521-4D68-89E1-3A2BB0306ED9}" destId="{45C8FB42-7CB4-439B-837C-7D486871BA0F}" srcOrd="0" destOrd="0" parTransId="{859A3963-41AE-4157-A835-E4544305CBE3}" sibTransId="{CDA82FB8-D036-45E7-BF82-6F5BBE7D0EE3}"/>
    <dgm:cxn modelId="{9FE412FA-333D-4828-9735-F4028DFACAED}" srcId="{C565644B-7ACA-45CF-8B97-FF058020EF68}" destId="{29E374D3-182E-473D-9041-78738B3F95F7}" srcOrd="0" destOrd="0" parTransId="{4B3E623D-E819-4CE8-A928-977249E3A0B3}" sibTransId="{0F159307-E3D5-435A-AFDF-CBA96D655A5A}"/>
    <dgm:cxn modelId="{5B1588F0-C092-484E-903B-68074EE42F31}" type="presOf" srcId="{130EB3E3-FFB2-427D-910B-74088B23B004}" destId="{7C7E650C-504A-4734-83C2-62553CE3602D}" srcOrd="0" destOrd="6" presId="urn:microsoft.com/office/officeart/2009/3/layout/IncreasingArrowsProcess"/>
    <dgm:cxn modelId="{6FC0A420-2565-43B6-A8E7-41137C1D392D}" type="presParOf" srcId="{D4081FB3-8C29-4561-9C2D-2809CDC5363A}" destId="{F9D9E3FA-ADF6-44C3-8FF4-0EEF14E6F798}" srcOrd="0" destOrd="0" presId="urn:microsoft.com/office/officeart/2009/3/layout/IncreasingArrowsProcess"/>
    <dgm:cxn modelId="{E1E36224-5EC8-412E-9027-5B9409290190}" type="presParOf" srcId="{D4081FB3-8C29-4561-9C2D-2809CDC5363A}" destId="{BCDED3D9-2C2E-4B7A-96B4-CD9E2249D948}" srcOrd="1" destOrd="0" presId="urn:microsoft.com/office/officeart/2009/3/layout/IncreasingArrowsProcess"/>
    <dgm:cxn modelId="{3F7EFA63-F531-4ECF-B698-5D0336EB8BBB}" type="presParOf" srcId="{D4081FB3-8C29-4561-9C2D-2809CDC5363A}" destId="{4FB4B844-24E9-4D26-9FEA-5D1824D95419}" srcOrd="2" destOrd="0" presId="urn:microsoft.com/office/officeart/2009/3/layout/IncreasingArrowsProcess"/>
    <dgm:cxn modelId="{B787DD80-942E-4EB7-AD1D-CDC9BE21ABAE}" type="presParOf" srcId="{D4081FB3-8C29-4561-9C2D-2809CDC5363A}" destId="{6906F744-A576-4201-AF8B-E5605762DECE}" srcOrd="3" destOrd="0" presId="urn:microsoft.com/office/officeart/2009/3/layout/IncreasingArrowsProcess"/>
    <dgm:cxn modelId="{B3D86592-599E-4A9A-8323-7C88BF731DF8}" type="presParOf" srcId="{D4081FB3-8C29-4561-9C2D-2809CDC5363A}" destId="{E924C637-F96B-419A-BFC8-9C8DF134831B}" srcOrd="4" destOrd="0" presId="urn:microsoft.com/office/officeart/2009/3/layout/IncreasingArrowsProcess"/>
    <dgm:cxn modelId="{26A55541-6A49-40D5-903F-FD2536EFE0CA}" type="presParOf" srcId="{D4081FB3-8C29-4561-9C2D-2809CDC5363A}" destId="{98316CF7-1BB7-4A91-9424-20882BCB9592}" srcOrd="5" destOrd="0" presId="urn:microsoft.com/office/officeart/2009/3/layout/IncreasingArrowsProcess"/>
    <dgm:cxn modelId="{F1E5A01A-D83F-4A6A-8133-C8354D51F753}" type="presParOf" srcId="{D4081FB3-8C29-4561-9C2D-2809CDC5363A}" destId="{015BCAD4-3EC1-441C-98CC-0C7055C7D0C4}" srcOrd="6" destOrd="0" presId="urn:microsoft.com/office/officeart/2009/3/layout/IncreasingArrowsProcess"/>
    <dgm:cxn modelId="{3988F345-EC13-4319-91B4-A7325EEDE43C}" type="presParOf" srcId="{D4081FB3-8C29-4561-9C2D-2809CDC5363A}" destId="{7C7E650C-504A-4734-83C2-62553CE3602D}"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89C49D-7E24-44E4-AB29-DF5C53F3B7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55496BD-9008-4BE5-8591-13DC812DA0C1}">
      <dgm:prSet phldrT="[Text]"/>
      <dgm:spPr/>
      <dgm:t>
        <a:bodyPr/>
        <a:lstStyle/>
        <a:p>
          <a:r>
            <a:rPr lang="es-MX" noProof="0" dirty="0" smtClean="0"/>
            <a:t>Factores preoperatorios</a:t>
          </a:r>
          <a:endParaRPr lang="es-MX" noProof="0" dirty="0"/>
        </a:p>
      </dgm:t>
    </dgm:pt>
    <dgm:pt modelId="{79232638-B082-4EE4-8E6A-76BBAB8A5880}" type="parTrans" cxnId="{FDAF0EAF-7A8D-4AAD-A0BB-E36A8D99D47E}">
      <dgm:prSet/>
      <dgm:spPr/>
      <dgm:t>
        <a:bodyPr/>
        <a:lstStyle/>
        <a:p>
          <a:endParaRPr lang="en-US"/>
        </a:p>
      </dgm:t>
    </dgm:pt>
    <dgm:pt modelId="{4AAA2263-70AE-4B9C-B495-A469D7FFBFD0}" type="sibTrans" cxnId="{FDAF0EAF-7A8D-4AAD-A0BB-E36A8D99D47E}">
      <dgm:prSet/>
      <dgm:spPr/>
      <dgm:t>
        <a:bodyPr/>
        <a:lstStyle/>
        <a:p>
          <a:endParaRPr lang="en-US"/>
        </a:p>
      </dgm:t>
    </dgm:pt>
    <dgm:pt modelId="{7E615BF2-6E18-4E90-9036-08CD4122CAEE}">
      <dgm:prSet phldrT="[Text]"/>
      <dgm:spPr/>
      <dgm:t>
        <a:bodyPr/>
        <a:lstStyle/>
        <a:p>
          <a:r>
            <a:rPr lang="es-ES" noProof="0" dirty="0" smtClean="0"/>
            <a:t>Dolor moderado a severo, que dura &gt;1 mes</a:t>
          </a:r>
          <a:endParaRPr lang="es-ES" noProof="0" dirty="0"/>
        </a:p>
      </dgm:t>
    </dgm:pt>
    <dgm:pt modelId="{F45EC354-24E2-4500-BDD0-AE8AF91393DB}" type="parTrans" cxnId="{C34BEFF6-44A6-4795-8A2E-1D522704AB2C}">
      <dgm:prSet/>
      <dgm:spPr/>
      <dgm:t>
        <a:bodyPr/>
        <a:lstStyle/>
        <a:p>
          <a:endParaRPr lang="en-US"/>
        </a:p>
      </dgm:t>
    </dgm:pt>
    <dgm:pt modelId="{CDDEEDEA-E3C5-457D-B182-9C7AFE64F854}" type="sibTrans" cxnId="{C34BEFF6-44A6-4795-8A2E-1D522704AB2C}">
      <dgm:prSet/>
      <dgm:spPr/>
      <dgm:t>
        <a:bodyPr/>
        <a:lstStyle/>
        <a:p>
          <a:endParaRPr lang="en-US"/>
        </a:p>
      </dgm:t>
    </dgm:pt>
    <dgm:pt modelId="{E5A3ABD5-B8A4-460C-9652-003CBF9DC7E8}">
      <dgm:prSet phldrT="[Text]"/>
      <dgm:spPr/>
      <dgm:t>
        <a:bodyPr/>
        <a:lstStyle/>
        <a:p>
          <a:r>
            <a:rPr lang="es-MX" noProof="0" dirty="0" smtClean="0"/>
            <a:t>Factores intraoperatorios</a:t>
          </a:r>
          <a:endParaRPr lang="es-MX" noProof="0" dirty="0"/>
        </a:p>
      </dgm:t>
    </dgm:pt>
    <dgm:pt modelId="{010D8E67-E87C-4864-8C13-0E4231773109}" type="parTrans" cxnId="{1FD045E9-F86C-4F1A-99FF-744B3205F0B0}">
      <dgm:prSet/>
      <dgm:spPr/>
      <dgm:t>
        <a:bodyPr/>
        <a:lstStyle/>
        <a:p>
          <a:endParaRPr lang="en-US"/>
        </a:p>
      </dgm:t>
    </dgm:pt>
    <dgm:pt modelId="{6BA96EEF-8C7E-4964-B5B6-68E29D43943F}" type="sibTrans" cxnId="{1FD045E9-F86C-4F1A-99FF-744B3205F0B0}">
      <dgm:prSet/>
      <dgm:spPr/>
      <dgm:t>
        <a:bodyPr/>
        <a:lstStyle/>
        <a:p>
          <a:endParaRPr lang="en-US"/>
        </a:p>
      </dgm:t>
    </dgm:pt>
    <dgm:pt modelId="{3C7E46E7-D366-418C-ACBD-F42F2D1BCB36}">
      <dgm:prSet phldrT="[Text]"/>
      <dgm:spPr/>
      <dgm:t>
        <a:bodyPr/>
        <a:lstStyle/>
        <a:p>
          <a:r>
            <a:rPr lang="es-MX" noProof="0" dirty="0" smtClean="0"/>
            <a:t>Enfoque quirúrgico con riesgo de daño al nervio</a:t>
          </a:r>
          <a:endParaRPr lang="es-MX" noProof="0" dirty="0"/>
        </a:p>
      </dgm:t>
    </dgm:pt>
    <dgm:pt modelId="{AD524A3B-D983-4DEF-A377-4391CFAD3FE8}" type="parTrans" cxnId="{91B7829F-AA82-445C-86EE-756A21BBB44D}">
      <dgm:prSet/>
      <dgm:spPr/>
      <dgm:t>
        <a:bodyPr/>
        <a:lstStyle/>
        <a:p>
          <a:endParaRPr lang="en-US"/>
        </a:p>
      </dgm:t>
    </dgm:pt>
    <dgm:pt modelId="{203EA5DB-1B7A-4F1F-9F93-EDE3EC58F8ED}" type="sibTrans" cxnId="{91B7829F-AA82-445C-86EE-756A21BBB44D}">
      <dgm:prSet/>
      <dgm:spPr/>
      <dgm:t>
        <a:bodyPr/>
        <a:lstStyle/>
        <a:p>
          <a:endParaRPr lang="en-US"/>
        </a:p>
      </dgm:t>
    </dgm:pt>
    <dgm:pt modelId="{3B65D87D-0D81-49E3-AEBC-443132E2475D}">
      <dgm:prSet phldrT="[Text]"/>
      <dgm:spPr/>
      <dgm:t>
        <a:bodyPr/>
        <a:lstStyle/>
        <a:p>
          <a:r>
            <a:rPr lang="es-MX" noProof="0" dirty="0" smtClean="0"/>
            <a:t>Factores postoperatorios</a:t>
          </a:r>
          <a:endParaRPr lang="es-MX" noProof="0" dirty="0"/>
        </a:p>
      </dgm:t>
    </dgm:pt>
    <dgm:pt modelId="{D227E4CD-74F2-46AE-99E6-E736CFB8380D}" type="parTrans" cxnId="{4CA9FD6B-DA77-43AF-B0E7-0A71022A94D0}">
      <dgm:prSet/>
      <dgm:spPr/>
      <dgm:t>
        <a:bodyPr/>
        <a:lstStyle/>
        <a:p>
          <a:endParaRPr lang="en-US"/>
        </a:p>
      </dgm:t>
    </dgm:pt>
    <dgm:pt modelId="{E9CA3C92-D042-4D98-BDFB-85BD5F0A0256}" type="sibTrans" cxnId="{4CA9FD6B-DA77-43AF-B0E7-0A71022A94D0}">
      <dgm:prSet/>
      <dgm:spPr/>
      <dgm:t>
        <a:bodyPr/>
        <a:lstStyle/>
        <a:p>
          <a:endParaRPr lang="en-US"/>
        </a:p>
      </dgm:t>
    </dgm:pt>
    <dgm:pt modelId="{3ADEA003-2FE2-4A18-B141-84927537FB6F}">
      <dgm:prSet phldrT="[Text]"/>
      <dgm:spPr/>
      <dgm:t>
        <a:bodyPr/>
        <a:lstStyle/>
        <a:p>
          <a:r>
            <a:rPr lang="es-MX" noProof="0" dirty="0" smtClean="0"/>
            <a:t>Dolor moderado a severo</a:t>
          </a:r>
          <a:endParaRPr lang="es-MX" noProof="0" dirty="0"/>
        </a:p>
      </dgm:t>
    </dgm:pt>
    <dgm:pt modelId="{A5445322-70F6-414D-A906-38FE318F9E66}" type="parTrans" cxnId="{5D397F8F-1067-49C2-90D6-0C298F276E59}">
      <dgm:prSet/>
      <dgm:spPr/>
      <dgm:t>
        <a:bodyPr/>
        <a:lstStyle/>
        <a:p>
          <a:endParaRPr lang="en-US"/>
        </a:p>
      </dgm:t>
    </dgm:pt>
    <dgm:pt modelId="{AB9CC298-C20C-4FC9-8980-6C514CC5A4B5}" type="sibTrans" cxnId="{5D397F8F-1067-49C2-90D6-0C298F276E59}">
      <dgm:prSet/>
      <dgm:spPr/>
      <dgm:t>
        <a:bodyPr/>
        <a:lstStyle/>
        <a:p>
          <a:endParaRPr lang="en-US"/>
        </a:p>
      </dgm:t>
    </dgm:pt>
    <dgm:pt modelId="{79D4D4D6-7B90-4528-8ADB-4A9F48AB5EF1}">
      <dgm:prSet/>
      <dgm:spPr/>
      <dgm:t>
        <a:bodyPr/>
        <a:lstStyle/>
        <a:p>
          <a:r>
            <a:rPr lang="es-ES" noProof="0" dirty="0" smtClean="0"/>
            <a:t>Cirugias repetidas</a:t>
          </a:r>
          <a:endParaRPr lang="es-ES" noProof="0" dirty="0"/>
        </a:p>
      </dgm:t>
    </dgm:pt>
    <dgm:pt modelId="{05788442-39FC-4975-A48C-5ECA38FA78E0}" type="parTrans" cxnId="{EF4E291A-E409-445D-936F-EEB593A443A8}">
      <dgm:prSet/>
      <dgm:spPr/>
      <dgm:t>
        <a:bodyPr/>
        <a:lstStyle/>
        <a:p>
          <a:endParaRPr lang="en-US"/>
        </a:p>
      </dgm:t>
    </dgm:pt>
    <dgm:pt modelId="{9BB5DD8A-E7B1-4C08-8654-AA4F0230C4EE}" type="sibTrans" cxnId="{EF4E291A-E409-445D-936F-EEB593A443A8}">
      <dgm:prSet/>
      <dgm:spPr/>
      <dgm:t>
        <a:bodyPr/>
        <a:lstStyle/>
        <a:p>
          <a:endParaRPr lang="en-US"/>
        </a:p>
      </dgm:t>
    </dgm:pt>
    <dgm:pt modelId="{80B2AFC1-4B47-43AF-AC50-D84931B73E23}">
      <dgm:prSet/>
      <dgm:spPr/>
      <dgm:t>
        <a:bodyPr/>
        <a:lstStyle/>
        <a:p>
          <a:r>
            <a:rPr lang="es-ES" noProof="0" dirty="0" smtClean="0"/>
            <a:t>Vulnerabilidad psicológica </a:t>
          </a:r>
          <a:br>
            <a:rPr lang="es-ES" noProof="0" dirty="0" smtClean="0"/>
          </a:br>
          <a:r>
            <a:rPr lang="es-ES" noProof="0" dirty="0" smtClean="0"/>
            <a:t>(por ejemplo, catastrofismo)</a:t>
          </a:r>
          <a:endParaRPr lang="es-ES" noProof="0" dirty="0"/>
        </a:p>
      </dgm:t>
    </dgm:pt>
    <dgm:pt modelId="{DA4A8BB5-9116-4E39-9D2F-7AD31A16FEFA}" type="parTrans" cxnId="{DA4E6201-61C3-4D22-A865-C52A66555B8E}">
      <dgm:prSet/>
      <dgm:spPr/>
      <dgm:t>
        <a:bodyPr/>
        <a:lstStyle/>
        <a:p>
          <a:endParaRPr lang="en-US"/>
        </a:p>
      </dgm:t>
    </dgm:pt>
    <dgm:pt modelId="{648FA559-64FD-4CCB-B070-E939AB2928B2}" type="sibTrans" cxnId="{DA4E6201-61C3-4D22-A865-C52A66555B8E}">
      <dgm:prSet/>
      <dgm:spPr/>
      <dgm:t>
        <a:bodyPr/>
        <a:lstStyle/>
        <a:p>
          <a:endParaRPr lang="en-US"/>
        </a:p>
      </dgm:t>
    </dgm:pt>
    <dgm:pt modelId="{3DF0DACA-9944-4536-89EA-81149F6A7115}">
      <dgm:prSet/>
      <dgm:spPr/>
      <dgm:t>
        <a:bodyPr/>
        <a:lstStyle/>
        <a:p>
          <a:r>
            <a:rPr lang="es-ES" noProof="0" dirty="0" smtClean="0"/>
            <a:t>Ansiedad preoperatoria</a:t>
          </a:r>
          <a:endParaRPr lang="es-ES" noProof="0" dirty="0"/>
        </a:p>
      </dgm:t>
    </dgm:pt>
    <dgm:pt modelId="{374AD9F3-2964-4BB6-A6C6-EE1E1C1131B9}" type="parTrans" cxnId="{B742D89C-242F-4F0A-A8D2-3CDF8C081661}">
      <dgm:prSet/>
      <dgm:spPr/>
      <dgm:t>
        <a:bodyPr/>
        <a:lstStyle/>
        <a:p>
          <a:endParaRPr lang="en-US"/>
        </a:p>
      </dgm:t>
    </dgm:pt>
    <dgm:pt modelId="{62BD720B-D4C6-4EDE-B64E-E3EB7230F4A4}" type="sibTrans" cxnId="{B742D89C-242F-4F0A-A8D2-3CDF8C081661}">
      <dgm:prSet/>
      <dgm:spPr/>
      <dgm:t>
        <a:bodyPr/>
        <a:lstStyle/>
        <a:p>
          <a:endParaRPr lang="en-US"/>
        </a:p>
      </dgm:t>
    </dgm:pt>
    <dgm:pt modelId="{35F8C530-6A9C-4DD1-8E56-B8127D9E70DC}">
      <dgm:prSet/>
      <dgm:spPr/>
      <dgm:t>
        <a:bodyPr/>
        <a:lstStyle/>
        <a:p>
          <a:r>
            <a:rPr lang="es-ES" noProof="0" dirty="0" smtClean="0"/>
            <a:t>Género femenino</a:t>
          </a:r>
          <a:endParaRPr lang="es-ES" noProof="0" dirty="0"/>
        </a:p>
      </dgm:t>
    </dgm:pt>
    <dgm:pt modelId="{74F6E000-2739-4B5B-A40D-D76E8DC2FAAF}" type="parTrans" cxnId="{48F7BF03-2E9A-4DA6-AD7F-7B9251DB45F9}">
      <dgm:prSet/>
      <dgm:spPr/>
      <dgm:t>
        <a:bodyPr/>
        <a:lstStyle/>
        <a:p>
          <a:endParaRPr lang="en-US"/>
        </a:p>
      </dgm:t>
    </dgm:pt>
    <dgm:pt modelId="{670E07B3-6EC3-4575-8D02-B52C7A5DE044}" type="sibTrans" cxnId="{48F7BF03-2E9A-4DA6-AD7F-7B9251DB45F9}">
      <dgm:prSet/>
      <dgm:spPr/>
      <dgm:t>
        <a:bodyPr/>
        <a:lstStyle/>
        <a:p>
          <a:endParaRPr lang="en-US"/>
        </a:p>
      </dgm:t>
    </dgm:pt>
    <dgm:pt modelId="{D739BC10-060E-425B-B606-C55D7509F9E2}">
      <dgm:prSet/>
      <dgm:spPr/>
      <dgm:t>
        <a:bodyPr/>
        <a:lstStyle/>
        <a:p>
          <a:r>
            <a:rPr lang="es-ES" noProof="0" dirty="0" smtClean="0"/>
            <a:t>Jóvenes (adultos)</a:t>
          </a:r>
          <a:endParaRPr lang="es-ES" noProof="0" dirty="0"/>
        </a:p>
      </dgm:t>
    </dgm:pt>
    <dgm:pt modelId="{ACB91351-6C5F-42F1-B3EF-13660F8F3AC6}" type="parTrans" cxnId="{9DAD7559-2934-48B3-BBC4-40347EE7D795}">
      <dgm:prSet/>
      <dgm:spPr/>
      <dgm:t>
        <a:bodyPr/>
        <a:lstStyle/>
        <a:p>
          <a:endParaRPr lang="en-US"/>
        </a:p>
      </dgm:t>
    </dgm:pt>
    <dgm:pt modelId="{D569DCA5-2A96-434D-99A7-817FD9287FA4}" type="sibTrans" cxnId="{9DAD7559-2934-48B3-BBC4-40347EE7D795}">
      <dgm:prSet/>
      <dgm:spPr/>
      <dgm:t>
        <a:bodyPr/>
        <a:lstStyle/>
        <a:p>
          <a:endParaRPr lang="en-US"/>
        </a:p>
      </dgm:t>
    </dgm:pt>
    <dgm:pt modelId="{9347D72D-0ABA-4202-B3DB-66BB11F24AA6}">
      <dgm:prSet/>
      <dgm:spPr/>
      <dgm:t>
        <a:bodyPr/>
        <a:lstStyle/>
        <a:p>
          <a:r>
            <a:rPr lang="es-ES" noProof="0" dirty="0" smtClean="0"/>
            <a:t>Compensación del trabajador</a:t>
          </a:r>
          <a:endParaRPr lang="es-ES" noProof="0" dirty="0"/>
        </a:p>
      </dgm:t>
    </dgm:pt>
    <dgm:pt modelId="{B985A9BA-3AE4-457B-B959-5953147ADB34}" type="parTrans" cxnId="{3F6732B7-8271-4BDF-BA8C-5BB3F69BEECF}">
      <dgm:prSet/>
      <dgm:spPr/>
      <dgm:t>
        <a:bodyPr/>
        <a:lstStyle/>
        <a:p>
          <a:endParaRPr lang="en-US"/>
        </a:p>
      </dgm:t>
    </dgm:pt>
    <dgm:pt modelId="{F47032E3-07EC-4139-9B97-8ACD6572F9C4}" type="sibTrans" cxnId="{3F6732B7-8271-4BDF-BA8C-5BB3F69BEECF}">
      <dgm:prSet/>
      <dgm:spPr/>
      <dgm:t>
        <a:bodyPr/>
        <a:lstStyle/>
        <a:p>
          <a:endParaRPr lang="en-US"/>
        </a:p>
      </dgm:t>
    </dgm:pt>
    <dgm:pt modelId="{06182313-B0D3-4500-9BA0-B6A8F3A3DA97}">
      <dgm:prSet/>
      <dgm:spPr/>
      <dgm:t>
        <a:bodyPr/>
        <a:lstStyle/>
        <a:p>
          <a:r>
            <a:rPr lang="es-ES" noProof="0" dirty="0" smtClean="0"/>
            <a:t>Predisposición genética</a:t>
          </a:r>
          <a:endParaRPr lang="es-ES" noProof="0" dirty="0"/>
        </a:p>
      </dgm:t>
    </dgm:pt>
    <dgm:pt modelId="{1FDDC8DC-2316-4137-A167-5B14DA580081}" type="parTrans" cxnId="{B67D3580-64DF-4FE1-B549-08F7C4AB0C35}">
      <dgm:prSet/>
      <dgm:spPr/>
      <dgm:t>
        <a:bodyPr/>
        <a:lstStyle/>
        <a:p>
          <a:endParaRPr lang="en-US"/>
        </a:p>
      </dgm:t>
    </dgm:pt>
    <dgm:pt modelId="{1E057966-0393-4392-B910-1FFE1418D6BF}" type="sibTrans" cxnId="{B67D3580-64DF-4FE1-B549-08F7C4AB0C35}">
      <dgm:prSet/>
      <dgm:spPr/>
      <dgm:t>
        <a:bodyPr/>
        <a:lstStyle/>
        <a:p>
          <a:endParaRPr lang="en-US"/>
        </a:p>
      </dgm:t>
    </dgm:pt>
    <dgm:pt modelId="{0C1A2482-CCCB-4DF8-9B9D-A59724AD0555}">
      <dgm:prSet/>
      <dgm:spPr/>
      <dgm:t>
        <a:bodyPr/>
        <a:lstStyle/>
        <a:p>
          <a:r>
            <a:rPr lang="es-ES" noProof="0" dirty="0" smtClean="0"/>
            <a:t>Control inhibitorio nocivo difuso ineficiente</a:t>
          </a:r>
          <a:endParaRPr lang="es-ES" noProof="0" dirty="0"/>
        </a:p>
      </dgm:t>
    </dgm:pt>
    <dgm:pt modelId="{918963CD-B159-48BC-BD6B-C98DBDB785EA}" type="parTrans" cxnId="{FF8B6019-2B9C-4205-9E94-60B8C9036C20}">
      <dgm:prSet/>
      <dgm:spPr/>
      <dgm:t>
        <a:bodyPr/>
        <a:lstStyle/>
        <a:p>
          <a:endParaRPr lang="en-US"/>
        </a:p>
      </dgm:t>
    </dgm:pt>
    <dgm:pt modelId="{FB95C91A-78B9-4A26-A5B4-120FA49F001E}" type="sibTrans" cxnId="{FF8B6019-2B9C-4205-9E94-60B8C9036C20}">
      <dgm:prSet/>
      <dgm:spPr/>
      <dgm:t>
        <a:bodyPr/>
        <a:lstStyle/>
        <a:p>
          <a:endParaRPr lang="en-US"/>
        </a:p>
      </dgm:t>
    </dgm:pt>
    <dgm:pt modelId="{AA061F26-A725-4339-AB7A-CCEF6C4E1724}">
      <dgm:prSet/>
      <dgm:spPr/>
      <dgm:t>
        <a:bodyPr/>
        <a:lstStyle/>
        <a:p>
          <a:r>
            <a:rPr lang="es-MX" noProof="0" dirty="0" smtClean="0"/>
            <a:t>Radioterapia en el área</a:t>
          </a:r>
          <a:endParaRPr lang="es-MX" noProof="0" dirty="0"/>
        </a:p>
      </dgm:t>
    </dgm:pt>
    <dgm:pt modelId="{59B5AA3F-D781-453E-A2EF-F286B5F156D5}" type="parTrans" cxnId="{D1EE9DE6-6C66-4043-8176-4BC2BC65CCCA}">
      <dgm:prSet/>
      <dgm:spPr/>
      <dgm:t>
        <a:bodyPr/>
        <a:lstStyle/>
        <a:p>
          <a:endParaRPr lang="en-US"/>
        </a:p>
      </dgm:t>
    </dgm:pt>
    <dgm:pt modelId="{44045415-2B31-4CB0-BA77-7D1AC8F81284}" type="sibTrans" cxnId="{D1EE9DE6-6C66-4043-8176-4BC2BC65CCCA}">
      <dgm:prSet/>
      <dgm:spPr/>
      <dgm:t>
        <a:bodyPr/>
        <a:lstStyle/>
        <a:p>
          <a:endParaRPr lang="en-US"/>
        </a:p>
      </dgm:t>
    </dgm:pt>
    <dgm:pt modelId="{BF4D8530-27A1-4910-B667-68DECA7E1132}">
      <dgm:prSet/>
      <dgm:spPr/>
      <dgm:t>
        <a:bodyPr/>
        <a:lstStyle/>
        <a:p>
          <a:r>
            <a:rPr lang="es-MX" noProof="0" dirty="0" smtClean="0"/>
            <a:t>Quimioterapia neurotóxica</a:t>
          </a:r>
          <a:endParaRPr lang="es-MX" noProof="0" dirty="0"/>
        </a:p>
      </dgm:t>
    </dgm:pt>
    <dgm:pt modelId="{23769445-0206-40DA-A4E7-CB3FC7E476D6}" type="parTrans" cxnId="{FBCB853D-99EE-4B3F-9773-76F7A9873DFD}">
      <dgm:prSet/>
      <dgm:spPr/>
      <dgm:t>
        <a:bodyPr/>
        <a:lstStyle/>
        <a:p>
          <a:endParaRPr lang="en-US"/>
        </a:p>
      </dgm:t>
    </dgm:pt>
    <dgm:pt modelId="{37B87C2C-182E-4AF4-9EC8-4D5198BACC08}" type="sibTrans" cxnId="{FBCB853D-99EE-4B3F-9773-76F7A9873DFD}">
      <dgm:prSet/>
      <dgm:spPr/>
      <dgm:t>
        <a:bodyPr/>
        <a:lstStyle/>
        <a:p>
          <a:endParaRPr lang="en-US"/>
        </a:p>
      </dgm:t>
    </dgm:pt>
    <dgm:pt modelId="{6B51C063-48DC-4354-90DB-DA0C456AF3B3}">
      <dgm:prSet/>
      <dgm:spPr/>
      <dgm:t>
        <a:bodyPr/>
        <a:lstStyle/>
        <a:p>
          <a:r>
            <a:rPr lang="es-MX" noProof="0" dirty="0" smtClean="0"/>
            <a:t>Depresión</a:t>
          </a:r>
          <a:endParaRPr lang="es-MX" noProof="0" dirty="0"/>
        </a:p>
      </dgm:t>
    </dgm:pt>
    <dgm:pt modelId="{4EA8CA56-A29D-480A-B262-95B345C844FD}" type="parTrans" cxnId="{E6E9ABBC-7456-4A62-ACCC-C91B0DE744E7}">
      <dgm:prSet/>
      <dgm:spPr/>
      <dgm:t>
        <a:bodyPr/>
        <a:lstStyle/>
        <a:p>
          <a:endParaRPr lang="en-US"/>
        </a:p>
      </dgm:t>
    </dgm:pt>
    <dgm:pt modelId="{A452209C-EC45-4DEF-9631-BD7E74036A12}" type="sibTrans" cxnId="{E6E9ABBC-7456-4A62-ACCC-C91B0DE744E7}">
      <dgm:prSet/>
      <dgm:spPr/>
      <dgm:t>
        <a:bodyPr/>
        <a:lstStyle/>
        <a:p>
          <a:endParaRPr lang="en-US"/>
        </a:p>
      </dgm:t>
    </dgm:pt>
    <dgm:pt modelId="{A6ADC85B-04CE-4E14-A0EB-4150ABFF1264}">
      <dgm:prSet/>
      <dgm:spPr/>
      <dgm:t>
        <a:bodyPr/>
        <a:lstStyle/>
        <a:p>
          <a:r>
            <a:rPr lang="es-MX" noProof="0" dirty="0" smtClean="0"/>
            <a:t>Neurosis</a:t>
          </a:r>
          <a:endParaRPr lang="es-MX" noProof="0" dirty="0"/>
        </a:p>
      </dgm:t>
    </dgm:pt>
    <dgm:pt modelId="{B7BC7BC6-74F2-43C7-9A1E-5A9F2F72781A}" type="parTrans" cxnId="{F926D562-0718-4FC8-BE1D-69F8CB728384}">
      <dgm:prSet/>
      <dgm:spPr/>
      <dgm:t>
        <a:bodyPr/>
        <a:lstStyle/>
        <a:p>
          <a:endParaRPr lang="en-US"/>
        </a:p>
      </dgm:t>
    </dgm:pt>
    <dgm:pt modelId="{297AD1C9-4CAF-4DDB-9F02-DF5B671E4D80}" type="sibTrans" cxnId="{F926D562-0718-4FC8-BE1D-69F8CB728384}">
      <dgm:prSet/>
      <dgm:spPr/>
      <dgm:t>
        <a:bodyPr/>
        <a:lstStyle/>
        <a:p>
          <a:endParaRPr lang="en-US"/>
        </a:p>
      </dgm:t>
    </dgm:pt>
    <dgm:pt modelId="{AF4EFBEF-EFE1-49C7-A91C-FA4BC8EB2788}">
      <dgm:prSet/>
      <dgm:spPr/>
      <dgm:t>
        <a:bodyPr/>
        <a:lstStyle/>
        <a:p>
          <a:r>
            <a:rPr lang="es-MX" noProof="0" dirty="0" smtClean="0"/>
            <a:t>Ansiedad</a:t>
          </a:r>
          <a:endParaRPr lang="es-MX" noProof="0" dirty="0"/>
        </a:p>
      </dgm:t>
    </dgm:pt>
    <dgm:pt modelId="{29CC3015-F6EC-48FE-BDAC-576011E388E4}" type="parTrans" cxnId="{5B19D38A-F922-421F-BA9D-DF89D57313E0}">
      <dgm:prSet/>
      <dgm:spPr/>
      <dgm:t>
        <a:bodyPr/>
        <a:lstStyle/>
        <a:p>
          <a:endParaRPr lang="en-US"/>
        </a:p>
      </dgm:t>
    </dgm:pt>
    <dgm:pt modelId="{94D9746A-CC3E-4D06-88AD-73301D12D64F}" type="sibTrans" cxnId="{5B19D38A-F922-421F-BA9D-DF89D57313E0}">
      <dgm:prSet/>
      <dgm:spPr/>
      <dgm:t>
        <a:bodyPr/>
        <a:lstStyle/>
        <a:p>
          <a:endParaRPr lang="en-US"/>
        </a:p>
      </dgm:t>
    </dgm:pt>
    <dgm:pt modelId="{E9A09977-3855-4899-BFAB-8ECF218D5A65}">
      <dgm:prSet/>
      <dgm:spPr/>
      <dgm:t>
        <a:bodyPr/>
        <a:lstStyle/>
        <a:p>
          <a:r>
            <a:rPr lang="es-MX" noProof="0" dirty="0" smtClean="0"/>
            <a:t>Vulnerabilidad psicológica</a:t>
          </a:r>
          <a:endParaRPr lang="es-MX" noProof="0" dirty="0"/>
        </a:p>
      </dgm:t>
    </dgm:pt>
    <dgm:pt modelId="{83013738-E0BC-4D97-B538-B08FBD84584B}" type="parTrans" cxnId="{800D84EC-8B1A-4A41-A0A7-9263F7EBAF52}">
      <dgm:prSet/>
      <dgm:spPr/>
      <dgm:t>
        <a:bodyPr/>
        <a:lstStyle/>
        <a:p>
          <a:endParaRPr lang="es-MX"/>
        </a:p>
      </dgm:t>
    </dgm:pt>
    <dgm:pt modelId="{8CCAFD9D-EE66-49E3-8550-81221ACA82FF}" type="sibTrans" cxnId="{800D84EC-8B1A-4A41-A0A7-9263F7EBAF52}">
      <dgm:prSet/>
      <dgm:spPr/>
      <dgm:t>
        <a:bodyPr/>
        <a:lstStyle/>
        <a:p>
          <a:endParaRPr lang="es-MX"/>
        </a:p>
      </dgm:t>
    </dgm:pt>
    <dgm:pt modelId="{A670ECC3-C0BA-4C19-9057-A5B01B58BCB6}" type="pres">
      <dgm:prSet presAssocID="{DE89C49D-7E24-44E4-AB29-DF5C53F3B7FD}" presName="Name0" presStyleCnt="0">
        <dgm:presLayoutVars>
          <dgm:dir/>
          <dgm:animLvl val="lvl"/>
          <dgm:resizeHandles val="exact"/>
        </dgm:presLayoutVars>
      </dgm:prSet>
      <dgm:spPr/>
      <dgm:t>
        <a:bodyPr/>
        <a:lstStyle/>
        <a:p>
          <a:endParaRPr lang="en-US"/>
        </a:p>
      </dgm:t>
    </dgm:pt>
    <dgm:pt modelId="{A3B42D0D-61A3-4B35-BA25-D6BC28782AB2}" type="pres">
      <dgm:prSet presAssocID="{355496BD-9008-4BE5-8591-13DC812DA0C1}" presName="composite" presStyleCnt="0"/>
      <dgm:spPr/>
    </dgm:pt>
    <dgm:pt modelId="{6E1DE581-272C-4677-98D8-B1BF288688D7}" type="pres">
      <dgm:prSet presAssocID="{355496BD-9008-4BE5-8591-13DC812DA0C1}" presName="parTx" presStyleLbl="alignNode1" presStyleIdx="0" presStyleCnt="3">
        <dgm:presLayoutVars>
          <dgm:chMax val="0"/>
          <dgm:chPref val="0"/>
          <dgm:bulletEnabled val="1"/>
        </dgm:presLayoutVars>
      </dgm:prSet>
      <dgm:spPr/>
      <dgm:t>
        <a:bodyPr/>
        <a:lstStyle/>
        <a:p>
          <a:endParaRPr lang="en-US"/>
        </a:p>
      </dgm:t>
    </dgm:pt>
    <dgm:pt modelId="{402C5E6F-5379-45B4-A5FC-81AB4319F435}" type="pres">
      <dgm:prSet presAssocID="{355496BD-9008-4BE5-8591-13DC812DA0C1}" presName="desTx" presStyleLbl="alignAccFollowNode1" presStyleIdx="0" presStyleCnt="3">
        <dgm:presLayoutVars>
          <dgm:bulletEnabled val="1"/>
        </dgm:presLayoutVars>
      </dgm:prSet>
      <dgm:spPr/>
      <dgm:t>
        <a:bodyPr/>
        <a:lstStyle/>
        <a:p>
          <a:endParaRPr lang="en-US"/>
        </a:p>
      </dgm:t>
    </dgm:pt>
    <dgm:pt modelId="{EDB389B1-6038-4B98-B28F-1FC57052DE20}" type="pres">
      <dgm:prSet presAssocID="{4AAA2263-70AE-4B9C-B495-A469D7FFBFD0}" presName="space" presStyleCnt="0"/>
      <dgm:spPr/>
    </dgm:pt>
    <dgm:pt modelId="{BD9A4844-27C9-466C-9F90-3A82DB576184}" type="pres">
      <dgm:prSet presAssocID="{E5A3ABD5-B8A4-460C-9652-003CBF9DC7E8}" presName="composite" presStyleCnt="0"/>
      <dgm:spPr/>
    </dgm:pt>
    <dgm:pt modelId="{41D5A53B-4144-4C09-ACA3-D3320AA3552C}" type="pres">
      <dgm:prSet presAssocID="{E5A3ABD5-B8A4-460C-9652-003CBF9DC7E8}" presName="parTx" presStyleLbl="alignNode1" presStyleIdx="1" presStyleCnt="3">
        <dgm:presLayoutVars>
          <dgm:chMax val="0"/>
          <dgm:chPref val="0"/>
          <dgm:bulletEnabled val="1"/>
        </dgm:presLayoutVars>
      </dgm:prSet>
      <dgm:spPr/>
      <dgm:t>
        <a:bodyPr/>
        <a:lstStyle/>
        <a:p>
          <a:endParaRPr lang="en-US"/>
        </a:p>
      </dgm:t>
    </dgm:pt>
    <dgm:pt modelId="{E5A01F78-A960-4A9D-951F-9C48298846B9}" type="pres">
      <dgm:prSet presAssocID="{E5A3ABD5-B8A4-460C-9652-003CBF9DC7E8}" presName="desTx" presStyleLbl="alignAccFollowNode1" presStyleIdx="1" presStyleCnt="3">
        <dgm:presLayoutVars>
          <dgm:bulletEnabled val="1"/>
        </dgm:presLayoutVars>
      </dgm:prSet>
      <dgm:spPr/>
      <dgm:t>
        <a:bodyPr/>
        <a:lstStyle/>
        <a:p>
          <a:endParaRPr lang="en-US"/>
        </a:p>
      </dgm:t>
    </dgm:pt>
    <dgm:pt modelId="{286F34F7-5432-477D-8A71-DFDD3DEBD9B5}" type="pres">
      <dgm:prSet presAssocID="{6BA96EEF-8C7E-4964-B5B6-68E29D43943F}" presName="space" presStyleCnt="0"/>
      <dgm:spPr/>
    </dgm:pt>
    <dgm:pt modelId="{711E124F-8C14-4D2E-A143-8C82198516E5}" type="pres">
      <dgm:prSet presAssocID="{3B65D87D-0D81-49E3-AEBC-443132E2475D}" presName="composite" presStyleCnt="0"/>
      <dgm:spPr/>
    </dgm:pt>
    <dgm:pt modelId="{D50634EF-A2C0-48D3-8DA3-AEF6FA5890BD}" type="pres">
      <dgm:prSet presAssocID="{3B65D87D-0D81-49E3-AEBC-443132E2475D}" presName="parTx" presStyleLbl="alignNode1" presStyleIdx="2" presStyleCnt="3">
        <dgm:presLayoutVars>
          <dgm:chMax val="0"/>
          <dgm:chPref val="0"/>
          <dgm:bulletEnabled val="1"/>
        </dgm:presLayoutVars>
      </dgm:prSet>
      <dgm:spPr/>
      <dgm:t>
        <a:bodyPr/>
        <a:lstStyle/>
        <a:p>
          <a:endParaRPr lang="en-US"/>
        </a:p>
      </dgm:t>
    </dgm:pt>
    <dgm:pt modelId="{6CDFBE5C-D81E-4348-809B-F09357D9A089}" type="pres">
      <dgm:prSet presAssocID="{3B65D87D-0D81-49E3-AEBC-443132E2475D}" presName="desTx" presStyleLbl="alignAccFollowNode1" presStyleIdx="2" presStyleCnt="3">
        <dgm:presLayoutVars>
          <dgm:bulletEnabled val="1"/>
        </dgm:presLayoutVars>
      </dgm:prSet>
      <dgm:spPr/>
      <dgm:t>
        <a:bodyPr/>
        <a:lstStyle/>
        <a:p>
          <a:endParaRPr lang="en-US"/>
        </a:p>
      </dgm:t>
    </dgm:pt>
  </dgm:ptLst>
  <dgm:cxnLst>
    <dgm:cxn modelId="{FDAF0EAF-7A8D-4AAD-A0BB-E36A8D99D47E}" srcId="{DE89C49D-7E24-44E4-AB29-DF5C53F3B7FD}" destId="{355496BD-9008-4BE5-8591-13DC812DA0C1}" srcOrd="0" destOrd="0" parTransId="{79232638-B082-4EE4-8E6A-76BBAB8A5880}" sibTransId="{4AAA2263-70AE-4B9C-B495-A469D7FFBFD0}"/>
    <dgm:cxn modelId="{F26A874E-514B-4380-8119-553FFC5D508A}" type="presOf" srcId="{AA061F26-A725-4339-AB7A-CCEF6C4E1724}" destId="{6CDFBE5C-D81E-4348-809B-F09357D9A089}" srcOrd="0" destOrd="1" presId="urn:microsoft.com/office/officeart/2005/8/layout/hList1"/>
    <dgm:cxn modelId="{FBCB853D-99EE-4B3F-9773-76F7A9873DFD}" srcId="{3B65D87D-0D81-49E3-AEBC-443132E2475D}" destId="{BF4D8530-27A1-4910-B667-68DECA7E1132}" srcOrd="2" destOrd="0" parTransId="{23769445-0206-40DA-A4E7-CB3FC7E476D6}" sibTransId="{37B87C2C-182E-4AF4-9EC8-4D5198BACC08}"/>
    <dgm:cxn modelId="{C03D14B4-B688-4389-BE5F-67E64D44BEA2}" type="presOf" srcId="{BF4D8530-27A1-4910-B667-68DECA7E1132}" destId="{6CDFBE5C-D81E-4348-809B-F09357D9A089}" srcOrd="0" destOrd="2" presId="urn:microsoft.com/office/officeart/2005/8/layout/hList1"/>
    <dgm:cxn modelId="{2CDB5CE2-4396-4545-B5F1-F51A945CD35A}" type="presOf" srcId="{AF4EFBEF-EFE1-49C7-A91C-FA4BC8EB2788}" destId="{6CDFBE5C-D81E-4348-809B-F09357D9A089}" srcOrd="0" destOrd="6" presId="urn:microsoft.com/office/officeart/2005/8/layout/hList1"/>
    <dgm:cxn modelId="{4DB85E6A-754C-400D-942E-061B907467A0}" type="presOf" srcId="{DE89C49D-7E24-44E4-AB29-DF5C53F3B7FD}" destId="{A670ECC3-C0BA-4C19-9057-A5B01B58BCB6}" srcOrd="0" destOrd="0" presId="urn:microsoft.com/office/officeart/2005/8/layout/hList1"/>
    <dgm:cxn modelId="{2C1502D9-0BDC-47F9-828E-FA148CC409F1}" type="presOf" srcId="{E5A3ABD5-B8A4-460C-9652-003CBF9DC7E8}" destId="{41D5A53B-4144-4C09-ACA3-D3320AA3552C}" srcOrd="0" destOrd="0" presId="urn:microsoft.com/office/officeart/2005/8/layout/hList1"/>
    <dgm:cxn modelId="{1F9E474E-218C-4493-A6BB-5F2BE9609DE9}" type="presOf" srcId="{79D4D4D6-7B90-4528-8ADB-4A9F48AB5EF1}" destId="{402C5E6F-5379-45B4-A5FC-81AB4319F435}" srcOrd="0" destOrd="1" presId="urn:microsoft.com/office/officeart/2005/8/layout/hList1"/>
    <dgm:cxn modelId="{D1EE9DE6-6C66-4043-8176-4BC2BC65CCCA}" srcId="{3B65D87D-0D81-49E3-AEBC-443132E2475D}" destId="{AA061F26-A725-4339-AB7A-CCEF6C4E1724}" srcOrd="1" destOrd="0" parTransId="{59B5AA3F-D781-453E-A2EF-F286B5F156D5}" sibTransId="{44045415-2B31-4CB0-BA77-7D1AC8F81284}"/>
    <dgm:cxn modelId="{5B19D38A-F922-421F-BA9D-DF89D57313E0}" srcId="{3B65D87D-0D81-49E3-AEBC-443132E2475D}" destId="{AF4EFBEF-EFE1-49C7-A91C-FA4BC8EB2788}" srcOrd="6" destOrd="0" parTransId="{29CC3015-F6EC-48FE-BDAC-576011E388E4}" sibTransId="{94D9746A-CC3E-4D06-88AD-73301D12D64F}"/>
    <dgm:cxn modelId="{91B7829F-AA82-445C-86EE-756A21BBB44D}" srcId="{E5A3ABD5-B8A4-460C-9652-003CBF9DC7E8}" destId="{3C7E46E7-D366-418C-ACBD-F42F2D1BCB36}" srcOrd="0" destOrd="0" parTransId="{AD524A3B-D983-4DEF-A377-4391CFAD3FE8}" sibTransId="{203EA5DB-1B7A-4F1F-9F93-EDE3EC58F8ED}"/>
    <dgm:cxn modelId="{1FD045E9-F86C-4F1A-99FF-744B3205F0B0}" srcId="{DE89C49D-7E24-44E4-AB29-DF5C53F3B7FD}" destId="{E5A3ABD5-B8A4-460C-9652-003CBF9DC7E8}" srcOrd="1" destOrd="0" parTransId="{010D8E67-E87C-4864-8C13-0E4231773109}" sibTransId="{6BA96EEF-8C7E-4964-B5B6-68E29D43943F}"/>
    <dgm:cxn modelId="{068C749A-CE1E-4D75-AD51-676D5BA227A1}" type="presOf" srcId="{3DF0DACA-9944-4536-89EA-81149F6A7115}" destId="{402C5E6F-5379-45B4-A5FC-81AB4319F435}" srcOrd="0" destOrd="3" presId="urn:microsoft.com/office/officeart/2005/8/layout/hList1"/>
    <dgm:cxn modelId="{B742D89C-242F-4F0A-A8D2-3CDF8C081661}" srcId="{355496BD-9008-4BE5-8591-13DC812DA0C1}" destId="{3DF0DACA-9944-4536-89EA-81149F6A7115}" srcOrd="3" destOrd="0" parTransId="{374AD9F3-2964-4BB6-A6C6-EE1E1C1131B9}" sibTransId="{62BD720B-D4C6-4EDE-B64E-E3EB7230F4A4}"/>
    <dgm:cxn modelId="{5D397F8F-1067-49C2-90D6-0C298F276E59}" srcId="{3B65D87D-0D81-49E3-AEBC-443132E2475D}" destId="{3ADEA003-2FE2-4A18-B141-84927537FB6F}" srcOrd="0" destOrd="0" parTransId="{A5445322-70F6-414D-A906-38FE318F9E66}" sibTransId="{AB9CC298-C20C-4FC9-8980-6C514CC5A4B5}"/>
    <dgm:cxn modelId="{4C2A4BD8-FB24-4CEE-B7ED-5450D260DFEB}" type="presOf" srcId="{0C1A2482-CCCB-4DF8-9B9D-A59724AD0555}" destId="{402C5E6F-5379-45B4-A5FC-81AB4319F435}" srcOrd="0" destOrd="8" presId="urn:microsoft.com/office/officeart/2005/8/layout/hList1"/>
    <dgm:cxn modelId="{525EDFA7-FE44-45EA-ABB6-BD70CE71B9C5}" type="presOf" srcId="{3C7E46E7-D366-418C-ACBD-F42F2D1BCB36}" destId="{E5A01F78-A960-4A9D-951F-9C48298846B9}" srcOrd="0" destOrd="0" presId="urn:microsoft.com/office/officeart/2005/8/layout/hList1"/>
    <dgm:cxn modelId="{800D84EC-8B1A-4A41-A0A7-9263F7EBAF52}" srcId="{3B65D87D-0D81-49E3-AEBC-443132E2475D}" destId="{E9A09977-3855-4899-BFAB-8ECF218D5A65}" srcOrd="4" destOrd="0" parTransId="{83013738-E0BC-4D97-B538-B08FBD84584B}" sibTransId="{8CCAFD9D-EE66-49E3-8550-81221ACA82FF}"/>
    <dgm:cxn modelId="{920ACA19-39DB-49F7-98DF-BED4AFB18B80}" type="presOf" srcId="{355496BD-9008-4BE5-8591-13DC812DA0C1}" destId="{6E1DE581-272C-4677-98D8-B1BF288688D7}" srcOrd="0" destOrd="0" presId="urn:microsoft.com/office/officeart/2005/8/layout/hList1"/>
    <dgm:cxn modelId="{BDA7E204-7665-4302-B5B5-3C2ACD58D84F}" type="presOf" srcId="{6B51C063-48DC-4354-90DB-DA0C456AF3B3}" destId="{6CDFBE5C-D81E-4348-809B-F09357D9A089}" srcOrd="0" destOrd="3" presId="urn:microsoft.com/office/officeart/2005/8/layout/hList1"/>
    <dgm:cxn modelId="{F926D562-0718-4FC8-BE1D-69F8CB728384}" srcId="{3B65D87D-0D81-49E3-AEBC-443132E2475D}" destId="{A6ADC85B-04CE-4E14-A0EB-4150ABFF1264}" srcOrd="5" destOrd="0" parTransId="{B7BC7BC6-74F2-43C7-9A1E-5A9F2F72781A}" sibTransId="{297AD1C9-4CAF-4DDB-9F02-DF5B671E4D80}"/>
    <dgm:cxn modelId="{7DC19666-BEFA-44FB-904D-A5E9C5A2FA5F}" type="presOf" srcId="{7E615BF2-6E18-4E90-9036-08CD4122CAEE}" destId="{402C5E6F-5379-45B4-A5FC-81AB4319F435}" srcOrd="0" destOrd="0" presId="urn:microsoft.com/office/officeart/2005/8/layout/hList1"/>
    <dgm:cxn modelId="{776B92AB-6A20-403C-B811-9FCD8FD6D387}" type="presOf" srcId="{80B2AFC1-4B47-43AF-AC50-D84931B73E23}" destId="{402C5E6F-5379-45B4-A5FC-81AB4319F435}" srcOrd="0" destOrd="2" presId="urn:microsoft.com/office/officeart/2005/8/layout/hList1"/>
    <dgm:cxn modelId="{D512F5AE-4D69-4AE3-A139-6CCE43F07907}" type="presOf" srcId="{A6ADC85B-04CE-4E14-A0EB-4150ABFF1264}" destId="{6CDFBE5C-D81E-4348-809B-F09357D9A089}" srcOrd="0" destOrd="5" presId="urn:microsoft.com/office/officeart/2005/8/layout/hList1"/>
    <dgm:cxn modelId="{60B244FA-E1DA-4CD3-802C-7CDBB33650B5}" type="presOf" srcId="{9347D72D-0ABA-4202-B3DB-66BB11F24AA6}" destId="{402C5E6F-5379-45B4-A5FC-81AB4319F435}" srcOrd="0" destOrd="6" presId="urn:microsoft.com/office/officeart/2005/8/layout/hList1"/>
    <dgm:cxn modelId="{C34BEFF6-44A6-4795-8A2E-1D522704AB2C}" srcId="{355496BD-9008-4BE5-8591-13DC812DA0C1}" destId="{7E615BF2-6E18-4E90-9036-08CD4122CAEE}" srcOrd="0" destOrd="0" parTransId="{F45EC354-24E2-4500-BDD0-AE8AF91393DB}" sibTransId="{CDDEEDEA-E3C5-457D-B182-9C7AFE64F854}"/>
    <dgm:cxn modelId="{3F6732B7-8271-4BDF-BA8C-5BB3F69BEECF}" srcId="{355496BD-9008-4BE5-8591-13DC812DA0C1}" destId="{9347D72D-0ABA-4202-B3DB-66BB11F24AA6}" srcOrd="6" destOrd="0" parTransId="{B985A9BA-3AE4-457B-B959-5953147ADB34}" sibTransId="{F47032E3-07EC-4139-9B97-8ACD6572F9C4}"/>
    <dgm:cxn modelId="{FF8B6019-2B9C-4205-9E94-60B8C9036C20}" srcId="{355496BD-9008-4BE5-8591-13DC812DA0C1}" destId="{0C1A2482-CCCB-4DF8-9B9D-A59724AD0555}" srcOrd="8" destOrd="0" parTransId="{918963CD-B159-48BC-BD6B-C98DBDB785EA}" sibTransId="{FB95C91A-78B9-4A26-A5B4-120FA49F001E}"/>
    <dgm:cxn modelId="{9DAD7559-2934-48B3-BBC4-40347EE7D795}" srcId="{355496BD-9008-4BE5-8591-13DC812DA0C1}" destId="{D739BC10-060E-425B-B606-C55D7509F9E2}" srcOrd="5" destOrd="0" parTransId="{ACB91351-6C5F-42F1-B3EF-13660F8F3AC6}" sibTransId="{D569DCA5-2A96-434D-99A7-817FD9287FA4}"/>
    <dgm:cxn modelId="{D3090809-DECD-4979-B867-B8134B09F24D}" type="presOf" srcId="{3ADEA003-2FE2-4A18-B141-84927537FB6F}" destId="{6CDFBE5C-D81E-4348-809B-F09357D9A089}" srcOrd="0" destOrd="0" presId="urn:microsoft.com/office/officeart/2005/8/layout/hList1"/>
    <dgm:cxn modelId="{EF4E291A-E409-445D-936F-EEB593A443A8}" srcId="{355496BD-9008-4BE5-8591-13DC812DA0C1}" destId="{79D4D4D6-7B90-4528-8ADB-4A9F48AB5EF1}" srcOrd="1" destOrd="0" parTransId="{05788442-39FC-4975-A48C-5ECA38FA78E0}" sibTransId="{9BB5DD8A-E7B1-4C08-8654-AA4F0230C4EE}"/>
    <dgm:cxn modelId="{DA4E6201-61C3-4D22-A865-C52A66555B8E}" srcId="{355496BD-9008-4BE5-8591-13DC812DA0C1}" destId="{80B2AFC1-4B47-43AF-AC50-D84931B73E23}" srcOrd="2" destOrd="0" parTransId="{DA4A8BB5-9116-4E39-9D2F-7AD31A16FEFA}" sibTransId="{648FA559-64FD-4CCB-B070-E939AB2928B2}"/>
    <dgm:cxn modelId="{447E4A96-9E01-4A46-AA7C-876282C334FD}" type="presOf" srcId="{E9A09977-3855-4899-BFAB-8ECF218D5A65}" destId="{6CDFBE5C-D81E-4348-809B-F09357D9A089}" srcOrd="0" destOrd="4" presId="urn:microsoft.com/office/officeart/2005/8/layout/hList1"/>
    <dgm:cxn modelId="{B67D3580-64DF-4FE1-B549-08F7C4AB0C35}" srcId="{355496BD-9008-4BE5-8591-13DC812DA0C1}" destId="{06182313-B0D3-4500-9BA0-B6A8F3A3DA97}" srcOrd="7" destOrd="0" parTransId="{1FDDC8DC-2316-4137-A167-5B14DA580081}" sibTransId="{1E057966-0393-4392-B910-1FFE1418D6BF}"/>
    <dgm:cxn modelId="{47F31B5C-BECA-4910-90B4-3D821AB1D35D}" type="presOf" srcId="{D739BC10-060E-425B-B606-C55D7509F9E2}" destId="{402C5E6F-5379-45B4-A5FC-81AB4319F435}" srcOrd="0" destOrd="5" presId="urn:microsoft.com/office/officeart/2005/8/layout/hList1"/>
    <dgm:cxn modelId="{E6E9ABBC-7456-4A62-ACCC-C91B0DE744E7}" srcId="{3B65D87D-0D81-49E3-AEBC-443132E2475D}" destId="{6B51C063-48DC-4354-90DB-DA0C456AF3B3}" srcOrd="3" destOrd="0" parTransId="{4EA8CA56-A29D-480A-B262-95B345C844FD}" sibTransId="{A452209C-EC45-4DEF-9631-BD7E74036A12}"/>
    <dgm:cxn modelId="{E3838A63-4130-4E13-A737-52FB0FCF60FB}" type="presOf" srcId="{06182313-B0D3-4500-9BA0-B6A8F3A3DA97}" destId="{402C5E6F-5379-45B4-A5FC-81AB4319F435}" srcOrd="0" destOrd="7" presId="urn:microsoft.com/office/officeart/2005/8/layout/hList1"/>
    <dgm:cxn modelId="{0ECADB18-F65B-4050-8252-7F395F1C76A3}" type="presOf" srcId="{3B65D87D-0D81-49E3-AEBC-443132E2475D}" destId="{D50634EF-A2C0-48D3-8DA3-AEF6FA5890BD}" srcOrd="0" destOrd="0" presId="urn:microsoft.com/office/officeart/2005/8/layout/hList1"/>
    <dgm:cxn modelId="{4CA9FD6B-DA77-43AF-B0E7-0A71022A94D0}" srcId="{DE89C49D-7E24-44E4-AB29-DF5C53F3B7FD}" destId="{3B65D87D-0D81-49E3-AEBC-443132E2475D}" srcOrd="2" destOrd="0" parTransId="{D227E4CD-74F2-46AE-99E6-E736CFB8380D}" sibTransId="{E9CA3C92-D042-4D98-BDFB-85BD5F0A0256}"/>
    <dgm:cxn modelId="{48F7BF03-2E9A-4DA6-AD7F-7B9251DB45F9}" srcId="{355496BD-9008-4BE5-8591-13DC812DA0C1}" destId="{35F8C530-6A9C-4DD1-8E56-B8127D9E70DC}" srcOrd="4" destOrd="0" parTransId="{74F6E000-2739-4B5B-A40D-D76E8DC2FAAF}" sibTransId="{670E07B3-6EC3-4575-8D02-B52C7A5DE044}"/>
    <dgm:cxn modelId="{5E5579A5-810A-428F-AA8A-3FC8CE5F3FED}" type="presOf" srcId="{35F8C530-6A9C-4DD1-8E56-B8127D9E70DC}" destId="{402C5E6F-5379-45B4-A5FC-81AB4319F435}" srcOrd="0" destOrd="4" presId="urn:microsoft.com/office/officeart/2005/8/layout/hList1"/>
    <dgm:cxn modelId="{D8542856-A54D-420D-B742-7E83820A63A0}" type="presParOf" srcId="{A670ECC3-C0BA-4C19-9057-A5B01B58BCB6}" destId="{A3B42D0D-61A3-4B35-BA25-D6BC28782AB2}" srcOrd="0" destOrd="0" presId="urn:microsoft.com/office/officeart/2005/8/layout/hList1"/>
    <dgm:cxn modelId="{441DA002-4314-4775-A924-F07044B69457}" type="presParOf" srcId="{A3B42D0D-61A3-4B35-BA25-D6BC28782AB2}" destId="{6E1DE581-272C-4677-98D8-B1BF288688D7}" srcOrd="0" destOrd="0" presId="urn:microsoft.com/office/officeart/2005/8/layout/hList1"/>
    <dgm:cxn modelId="{774F18A2-B50D-4EF8-9E46-5D42E3DF3F77}" type="presParOf" srcId="{A3B42D0D-61A3-4B35-BA25-D6BC28782AB2}" destId="{402C5E6F-5379-45B4-A5FC-81AB4319F435}" srcOrd="1" destOrd="0" presId="urn:microsoft.com/office/officeart/2005/8/layout/hList1"/>
    <dgm:cxn modelId="{44FBEC11-E6DC-484D-B99F-7F4F37FD3CC8}" type="presParOf" srcId="{A670ECC3-C0BA-4C19-9057-A5B01B58BCB6}" destId="{EDB389B1-6038-4B98-B28F-1FC57052DE20}" srcOrd="1" destOrd="0" presId="urn:microsoft.com/office/officeart/2005/8/layout/hList1"/>
    <dgm:cxn modelId="{6A1FFC68-75CF-4F63-9979-67ACA1094128}" type="presParOf" srcId="{A670ECC3-C0BA-4C19-9057-A5B01B58BCB6}" destId="{BD9A4844-27C9-466C-9F90-3A82DB576184}" srcOrd="2" destOrd="0" presId="urn:microsoft.com/office/officeart/2005/8/layout/hList1"/>
    <dgm:cxn modelId="{A3A10769-0E18-46AA-81DF-B6C1C8B2A990}" type="presParOf" srcId="{BD9A4844-27C9-466C-9F90-3A82DB576184}" destId="{41D5A53B-4144-4C09-ACA3-D3320AA3552C}" srcOrd="0" destOrd="0" presId="urn:microsoft.com/office/officeart/2005/8/layout/hList1"/>
    <dgm:cxn modelId="{48EAD8BD-5B15-465F-89D6-7EA9923661A5}" type="presParOf" srcId="{BD9A4844-27C9-466C-9F90-3A82DB576184}" destId="{E5A01F78-A960-4A9D-951F-9C48298846B9}" srcOrd="1" destOrd="0" presId="urn:microsoft.com/office/officeart/2005/8/layout/hList1"/>
    <dgm:cxn modelId="{B626A677-3462-4B12-95C6-64151054A2D5}" type="presParOf" srcId="{A670ECC3-C0BA-4C19-9057-A5B01B58BCB6}" destId="{286F34F7-5432-477D-8A71-DFDD3DEBD9B5}" srcOrd="3" destOrd="0" presId="urn:microsoft.com/office/officeart/2005/8/layout/hList1"/>
    <dgm:cxn modelId="{2CB27E72-AB24-45F2-8F45-3C34323A8E6E}" type="presParOf" srcId="{A670ECC3-C0BA-4C19-9057-A5B01B58BCB6}" destId="{711E124F-8C14-4D2E-A143-8C82198516E5}" srcOrd="4" destOrd="0" presId="urn:microsoft.com/office/officeart/2005/8/layout/hList1"/>
    <dgm:cxn modelId="{21E48180-C239-499C-8286-CAE7820330E2}" type="presParOf" srcId="{711E124F-8C14-4D2E-A143-8C82198516E5}" destId="{D50634EF-A2C0-48D3-8DA3-AEF6FA5890BD}" srcOrd="0" destOrd="0" presId="urn:microsoft.com/office/officeart/2005/8/layout/hList1"/>
    <dgm:cxn modelId="{39AA4ABC-599E-4CF7-ABFF-D9E2FD9272FC}" type="presParOf" srcId="{711E124F-8C14-4D2E-A143-8C82198516E5}" destId="{6CDFBE5C-D81E-4348-809B-F09357D9A08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A9C0AC-3595-40C9-9648-743F53EA9382}"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en-CA"/>
        </a:p>
      </dgm:t>
    </dgm:pt>
    <dgm:pt modelId="{8466F5FD-F6B7-42AA-A68E-625B9DB5CD62}">
      <dgm:prSet phldrT="[Text]"/>
      <dgm:spPr>
        <a:solidFill>
          <a:schemeClr val="accent1"/>
        </a:solidFill>
        <a:scene3d>
          <a:camera prst="orthographicFront"/>
          <a:lightRig rig="threePt" dir="t">
            <a:rot lat="0" lon="0" rev="7500000"/>
          </a:lightRig>
        </a:scene3d>
        <a:sp3d prstMaterial="plastic"/>
      </dgm:spPr>
      <dgm:t>
        <a:bodyPr/>
        <a:lstStyle/>
        <a:p>
          <a:r>
            <a:rPr lang="es-MX" b="1" noProof="0" dirty="0" smtClean="0">
              <a:solidFill>
                <a:schemeClr val="tx1"/>
              </a:solidFill>
            </a:rPr>
            <a:t>Transducción</a:t>
          </a:r>
          <a:endParaRPr lang="es-MX" b="1" noProof="0" dirty="0">
            <a:solidFill>
              <a:schemeClr val="tx1"/>
            </a:solidFill>
          </a:endParaRPr>
        </a:p>
      </dgm:t>
    </dgm:pt>
    <dgm:pt modelId="{0A3FEB7C-5F90-4686-86F8-051BCA232C10}" type="parTrans" cxnId="{A9453941-A3BF-4BBC-8A76-D9D21175A61C}">
      <dgm:prSet/>
      <dgm:spPr/>
      <dgm:t>
        <a:bodyPr/>
        <a:lstStyle/>
        <a:p>
          <a:endParaRPr lang="en-CA"/>
        </a:p>
      </dgm:t>
    </dgm:pt>
    <dgm:pt modelId="{9855DC1A-3322-4FEA-BA8D-72EB6979B8ED}" type="sibTrans" cxnId="{A9453941-A3BF-4BBC-8A76-D9D21175A61C}">
      <dgm:prSet/>
      <dgm:spPr/>
      <dgm:t>
        <a:bodyPr/>
        <a:lstStyle/>
        <a:p>
          <a:endParaRPr lang="en-CA"/>
        </a:p>
      </dgm:t>
    </dgm:pt>
    <dgm:pt modelId="{31E324BB-91B2-4572-8B9D-1EDEB4EB11A6}">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Transducción de los estímulos nocivos mecánicos y químicos  en señales eléctricas en los nociceptores</a:t>
          </a:r>
          <a:endParaRPr lang="es-MX" sz="1600" noProof="0" dirty="0"/>
        </a:p>
      </dgm:t>
    </dgm:pt>
    <dgm:pt modelId="{C92C2DA5-3B49-4717-93AC-7B51F1DE0EB9}" type="parTrans" cxnId="{F7F69C20-7591-4D47-9B42-5F57C76EB0C5}">
      <dgm:prSet/>
      <dgm:spPr/>
      <dgm:t>
        <a:bodyPr/>
        <a:lstStyle/>
        <a:p>
          <a:endParaRPr lang="en-CA"/>
        </a:p>
      </dgm:t>
    </dgm:pt>
    <dgm:pt modelId="{42321A2A-E896-4580-9DD6-744ADB08F2CF}" type="sibTrans" cxnId="{F7F69C20-7591-4D47-9B42-5F57C76EB0C5}">
      <dgm:prSet/>
      <dgm:spPr/>
      <dgm:t>
        <a:bodyPr/>
        <a:lstStyle/>
        <a:p>
          <a:endParaRPr lang="en-CA"/>
        </a:p>
      </dgm:t>
    </dgm:pt>
    <dgm:pt modelId="{60481D91-A5A1-4B94-BC1B-9B3F69C5628E}">
      <dgm:prSet phldrT="[Text]"/>
      <dgm:spPr>
        <a:solidFill>
          <a:srgbClr val="0C6FCF"/>
        </a:solidFill>
        <a:scene3d>
          <a:camera prst="orthographicFront"/>
          <a:lightRig rig="threePt" dir="t">
            <a:rot lat="0" lon="0" rev="7500000"/>
          </a:lightRig>
        </a:scene3d>
        <a:sp3d prstMaterial="plastic"/>
      </dgm:spPr>
      <dgm:t>
        <a:bodyPr/>
        <a:lstStyle/>
        <a:p>
          <a:r>
            <a:rPr lang="es-MX" b="1" noProof="0" dirty="0" smtClean="0">
              <a:solidFill>
                <a:srgbClr val="FFFFFF"/>
              </a:solidFill>
            </a:rPr>
            <a:t>Transmisión</a:t>
          </a:r>
          <a:endParaRPr lang="es-MX" b="1" noProof="0" dirty="0">
            <a:solidFill>
              <a:srgbClr val="FFFFFF"/>
            </a:solidFill>
          </a:endParaRPr>
        </a:p>
      </dgm:t>
    </dgm:pt>
    <dgm:pt modelId="{C6FD7767-91A6-4B60-BB9C-905935613A94}" type="parTrans" cxnId="{D1FE8C84-227F-4E31-A0A6-17FDD8CE22C0}">
      <dgm:prSet/>
      <dgm:spPr/>
      <dgm:t>
        <a:bodyPr/>
        <a:lstStyle/>
        <a:p>
          <a:endParaRPr lang="en-CA"/>
        </a:p>
      </dgm:t>
    </dgm:pt>
    <dgm:pt modelId="{93D8AD38-30AA-419D-A202-A80652390C0E}" type="sibTrans" cxnId="{D1FE8C84-227F-4E31-A0A6-17FDD8CE22C0}">
      <dgm:prSet/>
      <dgm:spPr/>
      <dgm:t>
        <a:bodyPr/>
        <a:lstStyle/>
        <a:p>
          <a:endParaRPr lang="en-CA"/>
        </a:p>
      </dgm:t>
    </dgm:pt>
    <dgm:pt modelId="{F4162EB0-8F1F-4F4A-8E29-F94236A0C410}">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Las señales neuronales son transmitidas por la columna vertebral a los centros más altos donde son percibidos como “dolor”</a:t>
          </a:r>
          <a:endParaRPr lang="es-MX" sz="1600" noProof="0" dirty="0"/>
        </a:p>
      </dgm:t>
    </dgm:pt>
    <dgm:pt modelId="{86833198-79AB-4FB0-AE9A-7F8B32C3287E}" type="parTrans" cxnId="{FA49031F-EB02-4C13-AA9D-2EF0394092D8}">
      <dgm:prSet/>
      <dgm:spPr/>
      <dgm:t>
        <a:bodyPr/>
        <a:lstStyle/>
        <a:p>
          <a:endParaRPr lang="en-CA"/>
        </a:p>
      </dgm:t>
    </dgm:pt>
    <dgm:pt modelId="{281EC6C9-3A5E-4C49-AF1A-9B9DBBC53900}" type="sibTrans" cxnId="{FA49031F-EB02-4C13-AA9D-2EF0394092D8}">
      <dgm:prSet/>
      <dgm:spPr/>
      <dgm:t>
        <a:bodyPr/>
        <a:lstStyle/>
        <a:p>
          <a:endParaRPr lang="en-CA"/>
        </a:p>
      </dgm:t>
    </dgm:pt>
    <dgm:pt modelId="{0A3C69E6-0817-42AA-8AEE-2A63D5534CC9}">
      <dgm:prSet phldrT="[Text]" custT="1"/>
      <dgm:spPr>
        <a:solidFill>
          <a:srgbClr val="0C6FCF"/>
        </a:solidFill>
        <a:scene3d>
          <a:camera prst="orthographicFront"/>
          <a:lightRig rig="threePt" dir="t">
            <a:rot lat="0" lon="0" rev="7500000"/>
          </a:lightRig>
        </a:scene3d>
        <a:sp3d prstMaterial="plastic"/>
      </dgm:spPr>
      <dgm:t>
        <a:bodyPr/>
        <a:lstStyle/>
        <a:p>
          <a:r>
            <a:rPr lang="es-MX" sz="1600" b="1" noProof="0" dirty="0" smtClean="0">
              <a:solidFill>
                <a:srgbClr val="FFFFFF"/>
              </a:solidFill>
            </a:rPr>
            <a:t>Modulación</a:t>
          </a:r>
          <a:endParaRPr lang="es-MX" sz="1400" b="1" noProof="0" dirty="0">
            <a:solidFill>
              <a:srgbClr val="FFFFFF"/>
            </a:solidFill>
          </a:endParaRPr>
        </a:p>
      </dgm:t>
    </dgm:pt>
    <dgm:pt modelId="{28A818F3-B2A0-4B14-BF66-2C88B44F82F1}" type="parTrans" cxnId="{5031CF90-936B-4C20-8122-4730F1452A0C}">
      <dgm:prSet/>
      <dgm:spPr/>
      <dgm:t>
        <a:bodyPr/>
        <a:lstStyle/>
        <a:p>
          <a:endParaRPr lang="en-CA"/>
        </a:p>
      </dgm:t>
    </dgm:pt>
    <dgm:pt modelId="{40E660E6-FA34-4BAF-BD9A-938BB5B89FBE}" type="sibTrans" cxnId="{5031CF90-936B-4C20-8122-4730F1452A0C}">
      <dgm:prSet/>
      <dgm:spPr/>
      <dgm:t>
        <a:bodyPr/>
        <a:lstStyle/>
        <a:p>
          <a:endParaRPr lang="en-CA"/>
        </a:p>
      </dgm:t>
    </dgm:pt>
    <dgm:pt modelId="{4EB25CF5-58A2-42CC-8B18-93770AEBDFC6}">
      <dgm:prSet phldrT="[Text]" custT="1"/>
      <dgm:spPr>
        <a:solidFill>
          <a:schemeClr val="accent1">
            <a:lumMod val="40000"/>
            <a:lumOff val="60000"/>
            <a:alpha val="90000"/>
          </a:schemeClr>
        </a:solidFill>
        <a:ln>
          <a:noFill/>
        </a:ln>
        <a:scene3d>
          <a:camera prst="orthographicFront"/>
          <a:lightRig rig="threePt" dir="t">
            <a:rot lat="0" lon="0" rev="7500000"/>
          </a:lightRig>
        </a:scene3d>
        <a:sp3d extrusionH="190500" prstMaterial="dkEdge">
          <a:contourClr>
            <a:schemeClr val="bg1"/>
          </a:contourClr>
        </a:sp3d>
      </dgm:spPr>
      <dgm:t>
        <a:bodyPr/>
        <a:lstStyle/>
        <a:p>
          <a:r>
            <a:rPr lang="es-MX" sz="1600" noProof="0" dirty="0" smtClean="0"/>
            <a:t>El sistema nervioso puede alterar la sensibilidad al dolor a través de la inhibición o la facilitación</a:t>
          </a:r>
          <a:endParaRPr lang="es-MX" sz="1600" noProof="0" dirty="0"/>
        </a:p>
      </dgm:t>
    </dgm:pt>
    <dgm:pt modelId="{1B1686D6-3380-4152-9DBD-7669B5ECF4A9}" type="parTrans" cxnId="{1B583980-7DF7-40BF-B610-4B0DB620096D}">
      <dgm:prSet/>
      <dgm:spPr/>
      <dgm:t>
        <a:bodyPr/>
        <a:lstStyle/>
        <a:p>
          <a:endParaRPr lang="en-CA"/>
        </a:p>
      </dgm:t>
    </dgm:pt>
    <dgm:pt modelId="{948A4022-0C8A-4DA0-847D-F49B146F70BD}" type="sibTrans" cxnId="{1B583980-7DF7-40BF-B610-4B0DB620096D}">
      <dgm:prSet/>
      <dgm:spPr/>
      <dgm:t>
        <a:bodyPr/>
        <a:lstStyle/>
        <a:p>
          <a:endParaRPr lang="en-CA"/>
        </a:p>
      </dgm:t>
    </dgm:pt>
    <dgm:pt modelId="{2416221E-AEF3-4F9A-AB2F-ECB9EB96FACD}" type="pres">
      <dgm:prSet presAssocID="{91A9C0AC-3595-40C9-9648-743F53EA9382}" presName="linearFlow" presStyleCnt="0">
        <dgm:presLayoutVars>
          <dgm:dir/>
          <dgm:animLvl val="lvl"/>
          <dgm:resizeHandles val="exact"/>
        </dgm:presLayoutVars>
      </dgm:prSet>
      <dgm:spPr/>
      <dgm:t>
        <a:bodyPr/>
        <a:lstStyle/>
        <a:p>
          <a:endParaRPr lang="en-CA"/>
        </a:p>
      </dgm:t>
    </dgm:pt>
    <dgm:pt modelId="{9E63C200-40DF-4765-9ADC-5C12C1DB4839}" type="pres">
      <dgm:prSet presAssocID="{8466F5FD-F6B7-42AA-A68E-625B9DB5CD62}" presName="composite" presStyleCnt="0"/>
      <dgm:spPr/>
    </dgm:pt>
    <dgm:pt modelId="{862E1D1E-4B28-40EF-A6F5-86C6FF08219B}" type="pres">
      <dgm:prSet presAssocID="{8466F5FD-F6B7-42AA-A68E-625B9DB5CD62}" presName="parentText" presStyleLbl="alignNode1" presStyleIdx="0" presStyleCnt="3">
        <dgm:presLayoutVars>
          <dgm:chMax val="1"/>
          <dgm:bulletEnabled val="1"/>
        </dgm:presLayoutVars>
      </dgm:prSet>
      <dgm:spPr/>
      <dgm:t>
        <a:bodyPr/>
        <a:lstStyle/>
        <a:p>
          <a:endParaRPr lang="en-CA"/>
        </a:p>
      </dgm:t>
    </dgm:pt>
    <dgm:pt modelId="{7569C8CA-1FAF-4CD7-9359-B669E808AA86}" type="pres">
      <dgm:prSet presAssocID="{8466F5FD-F6B7-42AA-A68E-625B9DB5CD62}" presName="descendantText" presStyleLbl="alignAcc1" presStyleIdx="0" presStyleCnt="3" custScaleY="100000" custLinFactNeighborY="-2617">
        <dgm:presLayoutVars>
          <dgm:bulletEnabled val="1"/>
        </dgm:presLayoutVars>
      </dgm:prSet>
      <dgm:spPr/>
      <dgm:t>
        <a:bodyPr/>
        <a:lstStyle/>
        <a:p>
          <a:endParaRPr lang="en-CA"/>
        </a:p>
      </dgm:t>
    </dgm:pt>
    <dgm:pt modelId="{9501BBE9-CA89-445E-B7AB-1DA486A05E74}" type="pres">
      <dgm:prSet presAssocID="{9855DC1A-3322-4FEA-BA8D-72EB6979B8ED}" presName="sp" presStyleCnt="0"/>
      <dgm:spPr/>
    </dgm:pt>
    <dgm:pt modelId="{D4C06711-E1FD-4D1A-A68F-233A22F421F9}" type="pres">
      <dgm:prSet presAssocID="{60481D91-A5A1-4B94-BC1B-9B3F69C5628E}" presName="composite" presStyleCnt="0"/>
      <dgm:spPr/>
    </dgm:pt>
    <dgm:pt modelId="{D06BB791-BECF-45DA-B585-FF0B031F1174}" type="pres">
      <dgm:prSet presAssocID="{60481D91-A5A1-4B94-BC1B-9B3F69C5628E}" presName="parentText" presStyleLbl="alignNode1" presStyleIdx="1" presStyleCnt="3">
        <dgm:presLayoutVars>
          <dgm:chMax val="1"/>
          <dgm:bulletEnabled val="1"/>
        </dgm:presLayoutVars>
      </dgm:prSet>
      <dgm:spPr/>
      <dgm:t>
        <a:bodyPr/>
        <a:lstStyle/>
        <a:p>
          <a:endParaRPr lang="en-CA"/>
        </a:p>
      </dgm:t>
    </dgm:pt>
    <dgm:pt modelId="{D3A77E5C-22D3-4620-99A5-14B8BA4B40BD}" type="pres">
      <dgm:prSet presAssocID="{60481D91-A5A1-4B94-BC1B-9B3F69C5628E}" presName="descendantText" presStyleLbl="alignAcc1" presStyleIdx="1" presStyleCnt="3" custLinFactNeighborY="-2617">
        <dgm:presLayoutVars>
          <dgm:bulletEnabled val="1"/>
        </dgm:presLayoutVars>
      </dgm:prSet>
      <dgm:spPr/>
      <dgm:t>
        <a:bodyPr/>
        <a:lstStyle/>
        <a:p>
          <a:endParaRPr lang="en-CA"/>
        </a:p>
      </dgm:t>
    </dgm:pt>
    <dgm:pt modelId="{6EBF7097-F95C-4FFC-960D-84A5042BCD9D}" type="pres">
      <dgm:prSet presAssocID="{93D8AD38-30AA-419D-A202-A80652390C0E}" presName="sp" presStyleCnt="0"/>
      <dgm:spPr/>
    </dgm:pt>
    <dgm:pt modelId="{558EBA91-4216-4312-A7EF-B95E900EBEDF}" type="pres">
      <dgm:prSet presAssocID="{0A3C69E6-0817-42AA-8AEE-2A63D5534CC9}" presName="composite" presStyleCnt="0"/>
      <dgm:spPr/>
    </dgm:pt>
    <dgm:pt modelId="{5473C1C6-D215-4371-9CCD-D70AA0A0630C}" type="pres">
      <dgm:prSet presAssocID="{0A3C69E6-0817-42AA-8AEE-2A63D5534CC9}" presName="parentText" presStyleLbl="alignNode1" presStyleIdx="2" presStyleCnt="3" custLinFactNeighborX="-4149" custLinFactNeighborY="-102">
        <dgm:presLayoutVars>
          <dgm:chMax val="1"/>
          <dgm:bulletEnabled val="1"/>
        </dgm:presLayoutVars>
      </dgm:prSet>
      <dgm:spPr/>
      <dgm:t>
        <a:bodyPr/>
        <a:lstStyle/>
        <a:p>
          <a:endParaRPr lang="en-CA"/>
        </a:p>
      </dgm:t>
    </dgm:pt>
    <dgm:pt modelId="{D30F3E01-E17F-4AF5-9F65-75E33B25E35A}" type="pres">
      <dgm:prSet presAssocID="{0A3C69E6-0817-42AA-8AEE-2A63D5534CC9}" presName="descendantText" presStyleLbl="alignAcc1" presStyleIdx="2" presStyleCnt="3" custLinFactNeighborX="963" custLinFactNeighborY="-2670">
        <dgm:presLayoutVars>
          <dgm:bulletEnabled val="1"/>
        </dgm:presLayoutVars>
      </dgm:prSet>
      <dgm:spPr/>
      <dgm:t>
        <a:bodyPr/>
        <a:lstStyle/>
        <a:p>
          <a:endParaRPr lang="en-CA"/>
        </a:p>
      </dgm:t>
    </dgm:pt>
  </dgm:ptLst>
  <dgm:cxnLst>
    <dgm:cxn modelId="{EFCC15C4-56B0-4E86-A99D-3C1251E31374}" type="presOf" srcId="{4EB25CF5-58A2-42CC-8B18-93770AEBDFC6}" destId="{D30F3E01-E17F-4AF5-9F65-75E33B25E35A}" srcOrd="0" destOrd="0" presId="urn:microsoft.com/office/officeart/2005/8/layout/chevron2"/>
    <dgm:cxn modelId="{380CF7D3-B549-46D8-9887-3E16212F4ED6}" type="presOf" srcId="{60481D91-A5A1-4B94-BC1B-9B3F69C5628E}" destId="{D06BB791-BECF-45DA-B585-FF0B031F1174}" srcOrd="0" destOrd="0" presId="urn:microsoft.com/office/officeart/2005/8/layout/chevron2"/>
    <dgm:cxn modelId="{623CDDDD-7729-4CD0-B5D5-9739863148B4}" type="presOf" srcId="{0A3C69E6-0817-42AA-8AEE-2A63D5534CC9}" destId="{5473C1C6-D215-4371-9CCD-D70AA0A0630C}" srcOrd="0" destOrd="0" presId="urn:microsoft.com/office/officeart/2005/8/layout/chevron2"/>
    <dgm:cxn modelId="{D1FE8C84-227F-4E31-A0A6-17FDD8CE22C0}" srcId="{91A9C0AC-3595-40C9-9648-743F53EA9382}" destId="{60481D91-A5A1-4B94-BC1B-9B3F69C5628E}" srcOrd="1" destOrd="0" parTransId="{C6FD7767-91A6-4B60-BB9C-905935613A94}" sibTransId="{93D8AD38-30AA-419D-A202-A80652390C0E}"/>
    <dgm:cxn modelId="{3787CA3D-5D87-4904-AC31-365ED93B6163}" type="presOf" srcId="{31E324BB-91B2-4572-8B9D-1EDEB4EB11A6}" destId="{7569C8CA-1FAF-4CD7-9359-B669E808AA86}" srcOrd="0" destOrd="0" presId="urn:microsoft.com/office/officeart/2005/8/layout/chevron2"/>
    <dgm:cxn modelId="{00A43EAC-0D9A-4784-A18F-C1680A406BF1}" type="presOf" srcId="{F4162EB0-8F1F-4F4A-8E29-F94236A0C410}" destId="{D3A77E5C-22D3-4620-99A5-14B8BA4B40BD}" srcOrd="0" destOrd="0" presId="urn:microsoft.com/office/officeart/2005/8/layout/chevron2"/>
    <dgm:cxn modelId="{5031CF90-936B-4C20-8122-4730F1452A0C}" srcId="{91A9C0AC-3595-40C9-9648-743F53EA9382}" destId="{0A3C69E6-0817-42AA-8AEE-2A63D5534CC9}" srcOrd="2" destOrd="0" parTransId="{28A818F3-B2A0-4B14-BF66-2C88B44F82F1}" sibTransId="{40E660E6-FA34-4BAF-BD9A-938BB5B89FBE}"/>
    <dgm:cxn modelId="{F7F69C20-7591-4D47-9B42-5F57C76EB0C5}" srcId="{8466F5FD-F6B7-42AA-A68E-625B9DB5CD62}" destId="{31E324BB-91B2-4572-8B9D-1EDEB4EB11A6}" srcOrd="0" destOrd="0" parTransId="{C92C2DA5-3B49-4717-93AC-7B51F1DE0EB9}" sibTransId="{42321A2A-E896-4580-9DD6-744ADB08F2CF}"/>
    <dgm:cxn modelId="{1B583980-7DF7-40BF-B610-4B0DB620096D}" srcId="{0A3C69E6-0817-42AA-8AEE-2A63D5534CC9}" destId="{4EB25CF5-58A2-42CC-8B18-93770AEBDFC6}" srcOrd="0" destOrd="0" parTransId="{1B1686D6-3380-4152-9DBD-7669B5ECF4A9}" sibTransId="{948A4022-0C8A-4DA0-847D-F49B146F70BD}"/>
    <dgm:cxn modelId="{E71A7518-4105-4EB9-A956-433677323F16}" type="presOf" srcId="{8466F5FD-F6B7-42AA-A68E-625B9DB5CD62}" destId="{862E1D1E-4B28-40EF-A6F5-86C6FF08219B}" srcOrd="0" destOrd="0" presId="urn:microsoft.com/office/officeart/2005/8/layout/chevron2"/>
    <dgm:cxn modelId="{24193F7C-C989-46BB-90A1-4713B7B9069F}" type="presOf" srcId="{91A9C0AC-3595-40C9-9648-743F53EA9382}" destId="{2416221E-AEF3-4F9A-AB2F-ECB9EB96FACD}" srcOrd="0" destOrd="0" presId="urn:microsoft.com/office/officeart/2005/8/layout/chevron2"/>
    <dgm:cxn modelId="{A9453941-A3BF-4BBC-8A76-D9D21175A61C}" srcId="{91A9C0AC-3595-40C9-9648-743F53EA9382}" destId="{8466F5FD-F6B7-42AA-A68E-625B9DB5CD62}" srcOrd="0" destOrd="0" parTransId="{0A3FEB7C-5F90-4686-86F8-051BCA232C10}" sibTransId="{9855DC1A-3322-4FEA-BA8D-72EB6979B8ED}"/>
    <dgm:cxn modelId="{FA49031F-EB02-4C13-AA9D-2EF0394092D8}" srcId="{60481D91-A5A1-4B94-BC1B-9B3F69C5628E}" destId="{F4162EB0-8F1F-4F4A-8E29-F94236A0C410}" srcOrd="0" destOrd="0" parTransId="{86833198-79AB-4FB0-AE9A-7F8B32C3287E}" sibTransId="{281EC6C9-3A5E-4C49-AF1A-9B9DBBC53900}"/>
    <dgm:cxn modelId="{9C2611A0-E622-4F19-8B78-287A93861920}" type="presParOf" srcId="{2416221E-AEF3-4F9A-AB2F-ECB9EB96FACD}" destId="{9E63C200-40DF-4765-9ADC-5C12C1DB4839}" srcOrd="0" destOrd="0" presId="urn:microsoft.com/office/officeart/2005/8/layout/chevron2"/>
    <dgm:cxn modelId="{CC9DC5B3-49F4-42E7-B034-5294A32E7FF1}" type="presParOf" srcId="{9E63C200-40DF-4765-9ADC-5C12C1DB4839}" destId="{862E1D1E-4B28-40EF-A6F5-86C6FF08219B}" srcOrd="0" destOrd="0" presId="urn:microsoft.com/office/officeart/2005/8/layout/chevron2"/>
    <dgm:cxn modelId="{0EC3C671-6AB0-4F62-A184-25EFFD282E01}" type="presParOf" srcId="{9E63C200-40DF-4765-9ADC-5C12C1DB4839}" destId="{7569C8CA-1FAF-4CD7-9359-B669E808AA86}" srcOrd="1" destOrd="0" presId="urn:microsoft.com/office/officeart/2005/8/layout/chevron2"/>
    <dgm:cxn modelId="{0B591197-65D5-4E9F-973E-DF04B9AE5ADE}" type="presParOf" srcId="{2416221E-AEF3-4F9A-AB2F-ECB9EB96FACD}" destId="{9501BBE9-CA89-445E-B7AB-1DA486A05E74}" srcOrd="1" destOrd="0" presId="urn:microsoft.com/office/officeart/2005/8/layout/chevron2"/>
    <dgm:cxn modelId="{A6869B3F-F3E1-4327-813B-E3AB7162650A}" type="presParOf" srcId="{2416221E-AEF3-4F9A-AB2F-ECB9EB96FACD}" destId="{D4C06711-E1FD-4D1A-A68F-233A22F421F9}" srcOrd="2" destOrd="0" presId="urn:microsoft.com/office/officeart/2005/8/layout/chevron2"/>
    <dgm:cxn modelId="{8BA2D496-68BC-4457-8D13-AB12B6B4212F}" type="presParOf" srcId="{D4C06711-E1FD-4D1A-A68F-233A22F421F9}" destId="{D06BB791-BECF-45DA-B585-FF0B031F1174}" srcOrd="0" destOrd="0" presId="urn:microsoft.com/office/officeart/2005/8/layout/chevron2"/>
    <dgm:cxn modelId="{8DBC41F1-9F5D-4C07-93A4-273806BF0A40}" type="presParOf" srcId="{D4C06711-E1FD-4D1A-A68F-233A22F421F9}" destId="{D3A77E5C-22D3-4620-99A5-14B8BA4B40BD}" srcOrd="1" destOrd="0" presId="urn:microsoft.com/office/officeart/2005/8/layout/chevron2"/>
    <dgm:cxn modelId="{C1854801-B18E-48FF-8E56-21C72F8D4BBA}" type="presParOf" srcId="{2416221E-AEF3-4F9A-AB2F-ECB9EB96FACD}" destId="{6EBF7097-F95C-4FFC-960D-84A5042BCD9D}" srcOrd="3" destOrd="0" presId="urn:microsoft.com/office/officeart/2005/8/layout/chevron2"/>
    <dgm:cxn modelId="{57CBD3D7-FB85-47F5-9C35-35D16EFF211E}" type="presParOf" srcId="{2416221E-AEF3-4F9A-AB2F-ECB9EB96FACD}" destId="{558EBA91-4216-4312-A7EF-B95E900EBEDF}" srcOrd="4" destOrd="0" presId="urn:microsoft.com/office/officeart/2005/8/layout/chevron2"/>
    <dgm:cxn modelId="{7CC4D80A-5A48-4973-BD20-DF581024A30D}" type="presParOf" srcId="{558EBA91-4216-4312-A7EF-B95E900EBEDF}" destId="{5473C1C6-D215-4371-9CCD-D70AA0A0630C}" srcOrd="0" destOrd="0" presId="urn:microsoft.com/office/officeart/2005/8/layout/chevron2"/>
    <dgm:cxn modelId="{6C6F8505-0DE7-4C64-95D0-2C1646AFDDA1}" type="presParOf" srcId="{558EBA91-4216-4312-A7EF-B95E900EBEDF}" destId="{D30F3E01-E17F-4AF5-9F65-75E33B25E35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21C31-991E-4059-A142-0D61F957B959}">
      <dsp:nvSpPr>
        <dsp:cNvPr id="0" name=""/>
        <dsp:cNvSpPr/>
      </dsp:nvSpPr>
      <dsp:spPr>
        <a:xfrm>
          <a:off x="6505150" y="0"/>
          <a:ext cx="976641" cy="1182245"/>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C396C-D012-4C61-A828-A43F51C5D625}">
      <dsp:nvSpPr>
        <dsp:cNvPr id="0" name=""/>
        <dsp:cNvSpPr/>
      </dsp:nvSpPr>
      <dsp:spPr>
        <a:xfrm>
          <a:off x="6078441"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noProof="0" dirty="0" smtClean="0"/>
            <a:t>Temperatura</a:t>
          </a:r>
          <a:endParaRPr lang="es-MX" sz="2300" kern="1200" noProof="0" dirty="0"/>
        </a:p>
      </dsp:txBody>
      <dsp:txXfrm>
        <a:off x="6078441" y="1305355"/>
        <a:ext cx="1986450" cy="624950"/>
      </dsp:txXfrm>
    </dsp:sp>
    <dsp:sp modelId="{0E618A2A-096B-4AB9-85CF-8CF376A1B4E1}">
      <dsp:nvSpPr>
        <dsp:cNvPr id="0" name=""/>
        <dsp:cNvSpPr/>
      </dsp:nvSpPr>
      <dsp:spPr>
        <a:xfrm>
          <a:off x="403489" y="0"/>
          <a:ext cx="976641" cy="1182245"/>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B1F27-E194-4561-9F18-8E2F2BD920A5}">
      <dsp:nvSpPr>
        <dsp:cNvPr id="0" name=""/>
        <dsp:cNvSpPr/>
      </dsp:nvSpPr>
      <dsp:spPr>
        <a:xfrm>
          <a:off x="49842" y="1305355"/>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noProof="0" dirty="0" smtClean="0"/>
            <a:t>Respiración</a:t>
          </a:r>
        </a:p>
      </dsp:txBody>
      <dsp:txXfrm>
        <a:off x="49842" y="1305355"/>
        <a:ext cx="1986450" cy="624950"/>
      </dsp:txXfrm>
    </dsp:sp>
    <dsp:sp modelId="{5F6156F6-FFAB-428D-AF82-8C5D38257837}">
      <dsp:nvSpPr>
        <dsp:cNvPr id="0" name=""/>
        <dsp:cNvSpPr/>
      </dsp:nvSpPr>
      <dsp:spPr>
        <a:xfrm>
          <a:off x="2495154" y="1477"/>
          <a:ext cx="976641" cy="1182245"/>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351D5-9C15-4B16-9517-9DF69157A4A3}">
      <dsp:nvSpPr>
        <dsp:cNvPr id="0" name=""/>
        <dsp:cNvSpPr/>
      </dsp:nvSpPr>
      <dsp:spPr>
        <a:xfrm>
          <a:off x="2049441" y="1319266"/>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noProof="0" dirty="0" smtClean="0"/>
            <a:t>Pulso</a:t>
          </a:r>
        </a:p>
      </dsp:txBody>
      <dsp:txXfrm>
        <a:off x="2049441" y="1319266"/>
        <a:ext cx="1986450" cy="624950"/>
      </dsp:txXfrm>
    </dsp:sp>
    <dsp:sp modelId="{998CB861-F74C-4E09-93C7-A601E27B2D8E}">
      <dsp:nvSpPr>
        <dsp:cNvPr id="0" name=""/>
        <dsp:cNvSpPr/>
      </dsp:nvSpPr>
      <dsp:spPr>
        <a:xfrm>
          <a:off x="4568662" y="9"/>
          <a:ext cx="976641" cy="1182245"/>
        </a:xfrm>
        <a:prstGeom prst="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74417-3A10-40CE-9FE6-217B74ABC027}">
      <dsp:nvSpPr>
        <dsp:cNvPr id="0" name=""/>
        <dsp:cNvSpPr/>
      </dsp:nvSpPr>
      <dsp:spPr>
        <a:xfrm>
          <a:off x="4062221" y="1321939"/>
          <a:ext cx="1986450" cy="624950"/>
        </a:xfrm>
        <a:prstGeom prst="wedgeRectCallout">
          <a:avLst>
            <a:gd name="adj1" fmla="val 20250"/>
            <a:gd name="adj2" fmla="val -60700"/>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noProof="0" dirty="0" smtClean="0"/>
            <a:t>Presión</a:t>
          </a:r>
          <a:r>
            <a:rPr lang="en-GB" sz="2300" kern="1200" dirty="0" smtClean="0"/>
            <a:t> </a:t>
          </a:r>
          <a:r>
            <a:rPr lang="es-MX" sz="2300" kern="1200" noProof="0" dirty="0" smtClean="0"/>
            <a:t>arterial</a:t>
          </a:r>
        </a:p>
      </dsp:txBody>
      <dsp:txXfrm>
        <a:off x="4062221" y="1321939"/>
        <a:ext cx="1986450" cy="624950"/>
      </dsp:txXfrm>
    </dsp:sp>
    <dsp:sp modelId="{A29D4025-BDF8-4560-8FAD-7484FE94BFA4}">
      <dsp:nvSpPr>
        <dsp:cNvPr id="0" name=""/>
        <dsp:cNvSpPr/>
      </dsp:nvSpPr>
      <dsp:spPr>
        <a:xfrm>
          <a:off x="2664293" y="2099553"/>
          <a:ext cx="2790828" cy="2225752"/>
        </a:xfrm>
        <a:prstGeom prst="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FDD591-B216-4670-8FEF-72D1286BAA7F}">
      <dsp:nvSpPr>
        <dsp:cNvPr id="0" name=""/>
        <dsp:cNvSpPr/>
      </dsp:nvSpPr>
      <dsp:spPr>
        <a:xfrm>
          <a:off x="3024344" y="3983561"/>
          <a:ext cx="1986450" cy="624950"/>
        </a:xfrm>
        <a:prstGeom prst="wedgeRectCallout">
          <a:avLst>
            <a:gd name="adj1" fmla="val 20250"/>
            <a:gd name="adj2" fmla="val -60700"/>
          </a:avLst>
        </a:prstGeom>
        <a:gradFill rotWithShape="0">
          <a:gsLst>
            <a:gs pos="52100">
              <a:schemeClr val="accent2"/>
            </a:gs>
            <a:gs pos="0">
              <a:srgbClr val="FF0000"/>
            </a:gs>
            <a:gs pos="100000">
              <a:schemeClr val="accent2">
                <a:lumMod val="60000"/>
                <a:lumOff val="40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noProof="0" dirty="0" smtClean="0"/>
            <a:t>Dolor</a:t>
          </a:r>
        </a:p>
      </dsp:txBody>
      <dsp:txXfrm>
        <a:off x="3024344" y="3983561"/>
        <a:ext cx="1986450" cy="624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523BFA-90A5-410B-8301-4245E5A981C1}">
      <dsp:nvSpPr>
        <dsp:cNvPr id="0" name=""/>
        <dsp:cNvSpPr/>
      </dsp:nvSpPr>
      <dsp:spPr>
        <a:xfrm rot="10800000">
          <a:off x="2172255" y="1611"/>
          <a:ext cx="7376203" cy="1257359"/>
        </a:xfrm>
        <a:prstGeom prst="homePlate">
          <a:avLst/>
        </a:prstGeom>
        <a:gradFill flip="none" rotWithShape="0">
          <a:gsLst>
            <a:gs pos="52100">
              <a:schemeClr val="accent1">
                <a:lumMod val="75000"/>
              </a:schemeClr>
            </a:gs>
            <a:gs pos="0">
              <a:srgbClr val="0092FF"/>
            </a:gs>
            <a:gs pos="100000">
              <a:schemeClr val="bg2">
                <a:lumMod val="25000"/>
                <a:lumOff val="75000"/>
              </a:schemeClr>
            </a:gs>
          </a:gsLst>
          <a:lin ang="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t>Papel protector:</a:t>
          </a:r>
          <a:r>
            <a:rPr lang="es-MX" sz="2000" b="1" kern="1200" noProof="0" dirty="0" smtClean="0"/>
            <a:t> sistema de alerta vital temprano</a:t>
          </a:r>
          <a:endParaRPr lang="es-MX" sz="2000" b="1" kern="1200" noProof="0" dirty="0"/>
        </a:p>
        <a:p>
          <a:pPr marL="171450" lvl="1" indent="-171450" algn="l" defTabSz="711200">
            <a:lnSpc>
              <a:spcPct val="90000"/>
            </a:lnSpc>
            <a:spcBef>
              <a:spcPct val="0"/>
            </a:spcBef>
            <a:spcAft>
              <a:spcPct val="15000"/>
            </a:spcAft>
            <a:buChar char="••"/>
          </a:pPr>
          <a:r>
            <a:rPr lang="es-MX" sz="1600" kern="1200" noProof="0" dirty="0" smtClean="0"/>
            <a:t>Sentido de estímulo nocivo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Desencadena el reflejo de retirada y aumenta la sensibilidad después del daño tisular para reducir un mayor daño</a:t>
          </a:r>
          <a:endParaRPr lang="es-MX" sz="1600" kern="1200" noProof="0" dirty="0"/>
        </a:p>
      </dsp:txBody>
      <dsp:txXfrm rot="10800000">
        <a:off x="2486595" y="1611"/>
        <a:ext cx="7061863" cy="1257359"/>
      </dsp:txXfrm>
    </dsp:sp>
    <dsp:sp modelId="{E9E87EF5-CB6D-411A-B4FA-0B5F7669B6B5}">
      <dsp:nvSpPr>
        <dsp:cNvPr id="0" name=""/>
        <dsp:cNvSpPr/>
      </dsp:nvSpPr>
      <dsp:spPr>
        <a:xfrm>
          <a:off x="1543576" y="1611"/>
          <a:ext cx="1257359" cy="1257359"/>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51CAE5-2DAC-46A6-A2D0-520FA38B1619}">
      <dsp:nvSpPr>
        <dsp:cNvPr id="0" name=""/>
        <dsp:cNvSpPr/>
      </dsp:nvSpPr>
      <dsp:spPr>
        <a:xfrm rot="10800000">
          <a:off x="2172255" y="1634301"/>
          <a:ext cx="7376203" cy="1257359"/>
        </a:xfrm>
        <a:prstGeom prst="homePlate">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t>Experiencia no placentera: </a:t>
          </a:r>
          <a:endParaRPr lang="es-MX" sz="2000" b="1" u="sng" kern="1200" noProof="0" dirty="0"/>
        </a:p>
        <a:p>
          <a:pPr marL="171450" lvl="1" indent="-171450" algn="l" defTabSz="711200">
            <a:lnSpc>
              <a:spcPct val="90000"/>
            </a:lnSpc>
            <a:spcBef>
              <a:spcPct val="0"/>
            </a:spcBef>
            <a:spcAft>
              <a:spcPct val="15000"/>
            </a:spcAft>
            <a:buChar char="••"/>
          </a:pPr>
          <a:r>
            <a:rPr lang="es-MX" sz="1600" kern="1200" noProof="0" dirty="0" smtClean="0"/>
            <a:t>Sufrimiento – dimensiones físicas, emocionales y cognitivas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El dolor continuo sin alivio puede afectar  el estado físico (por ejemplo, sistemas cardiovascular, renal, gastrointestinal, etc.)  y psicológico.</a:t>
          </a:r>
          <a:endParaRPr lang="es-MX" sz="1600" kern="1200" noProof="0" dirty="0"/>
        </a:p>
      </dsp:txBody>
      <dsp:txXfrm rot="10800000">
        <a:off x="2486595" y="1634301"/>
        <a:ext cx="7061863" cy="1257359"/>
      </dsp:txXfrm>
    </dsp:sp>
    <dsp:sp modelId="{BC0A7619-57B8-45D8-B4BB-6300A035A2A3}">
      <dsp:nvSpPr>
        <dsp:cNvPr id="0" name=""/>
        <dsp:cNvSpPr/>
      </dsp:nvSpPr>
      <dsp:spPr>
        <a:xfrm>
          <a:off x="1543576" y="1634301"/>
          <a:ext cx="1257359" cy="125735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459EBF-FD2B-43B1-ACEC-6A6C237E15D4}">
      <dsp:nvSpPr>
        <dsp:cNvPr id="0" name=""/>
        <dsp:cNvSpPr/>
      </dsp:nvSpPr>
      <dsp:spPr>
        <a:xfrm rot="10800000">
          <a:off x="2172255" y="3266992"/>
          <a:ext cx="7376203" cy="1257359"/>
        </a:xfrm>
        <a:prstGeom prst="homePlate">
          <a:avLst/>
        </a:prstGeom>
        <a:gradFill rotWithShape="0">
          <a:gsLst>
            <a:gs pos="52100">
              <a:schemeClr val="accent1">
                <a:lumMod val="75000"/>
              </a:schemeClr>
            </a:gs>
            <a:gs pos="0">
              <a:srgbClr val="0092FF"/>
            </a:gs>
            <a:gs pos="100000">
              <a:schemeClr val="bg2">
                <a:lumMod val="25000"/>
                <a:lumOff val="75000"/>
              </a:schemeClr>
            </a:gs>
          </a:gsLst>
          <a:lin ang="0" scaled="1"/>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460" tIns="76200" rIns="142240" bIns="76200" numCol="1" spcCol="1270" anchor="t" anchorCtr="0">
          <a:noAutofit/>
        </a:bodyPr>
        <a:lstStyle/>
        <a:p>
          <a:pPr lvl="0" algn="l" defTabSz="889000">
            <a:lnSpc>
              <a:spcPct val="90000"/>
            </a:lnSpc>
            <a:spcBef>
              <a:spcPct val="0"/>
            </a:spcBef>
            <a:spcAft>
              <a:spcPct val="35000"/>
            </a:spcAft>
          </a:pPr>
          <a:r>
            <a:rPr lang="es-MX" sz="2000" b="1" u="sng" kern="1200" noProof="0" dirty="0" smtClean="0"/>
            <a:t>Respuesta mal adaptada</a:t>
          </a:r>
          <a:r>
            <a:rPr lang="es-MX" sz="2000" b="0" u="sng" kern="1200" noProof="0" dirty="0" smtClean="0"/>
            <a:t>:</a:t>
          </a:r>
          <a:endParaRPr lang="es-MX" sz="2000" b="0" u="sng" kern="1200" noProof="0" dirty="0"/>
        </a:p>
        <a:p>
          <a:pPr marL="171450" lvl="1" indent="-171450" algn="l" defTabSz="711200">
            <a:lnSpc>
              <a:spcPct val="90000"/>
            </a:lnSpc>
            <a:spcBef>
              <a:spcPct val="0"/>
            </a:spcBef>
            <a:spcAft>
              <a:spcPct val="15000"/>
            </a:spcAft>
            <a:buChar char="••"/>
          </a:pPr>
          <a:r>
            <a:rPr lang="es-MX" sz="1600" kern="1200" noProof="0" dirty="0" smtClean="0"/>
            <a:t>Sensibilización neuropática y central/ dolor disfuncional</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No protector</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Disminuye la calidad de vida</a:t>
          </a:r>
          <a:endParaRPr lang="es-MX" sz="1600" kern="1200" noProof="0" dirty="0"/>
        </a:p>
      </dsp:txBody>
      <dsp:txXfrm rot="10800000">
        <a:off x="2486595" y="3266992"/>
        <a:ext cx="7061863" cy="1257359"/>
      </dsp:txXfrm>
    </dsp:sp>
    <dsp:sp modelId="{02B654D3-C44A-4BD2-BA1D-6BB8BCE0DF0A}">
      <dsp:nvSpPr>
        <dsp:cNvPr id="0" name=""/>
        <dsp:cNvSpPr/>
      </dsp:nvSpPr>
      <dsp:spPr>
        <a:xfrm>
          <a:off x="1543576" y="3266992"/>
          <a:ext cx="1257359" cy="1257359"/>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9E3FA-ADF6-44C3-8FF4-0EEF14E6F798}">
      <dsp:nvSpPr>
        <dsp:cNvPr id="0" name=""/>
        <dsp:cNvSpPr/>
      </dsp:nvSpPr>
      <dsp:spPr>
        <a:xfrm>
          <a:off x="73444" y="227275"/>
          <a:ext cx="8206039"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De nacimiento </a:t>
          </a:r>
          <a:endParaRPr lang="es-MX" sz="2200" kern="1200" noProof="0" dirty="0"/>
        </a:p>
      </dsp:txBody>
      <dsp:txXfrm>
        <a:off x="73444" y="525944"/>
        <a:ext cx="7907370" cy="597338"/>
      </dsp:txXfrm>
    </dsp:sp>
    <dsp:sp modelId="{BCDED3D9-2C2E-4B7A-96B4-CD9E2249D948}">
      <dsp:nvSpPr>
        <dsp:cNvPr id="0" name=""/>
        <dsp:cNvSpPr/>
      </dsp:nvSpPr>
      <dsp:spPr>
        <a:xfrm>
          <a:off x="81085" y="1066331"/>
          <a:ext cx="1891492" cy="2976963"/>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Genética</a:t>
          </a:r>
        </a:p>
        <a:p>
          <a:pPr lvl="0" algn="l" defTabSz="622300">
            <a:lnSpc>
              <a:spcPct val="90000"/>
            </a:lnSpc>
            <a:spcBef>
              <a:spcPct val="0"/>
            </a:spcBef>
            <a:spcAft>
              <a:spcPct val="35000"/>
            </a:spcAft>
          </a:pPr>
          <a:r>
            <a:rPr lang="es-MX" sz="1400" kern="1200" noProof="0" dirty="0" smtClean="0"/>
            <a:t>Sexo femenino</a:t>
          </a:r>
          <a:endParaRPr lang="es-MX" sz="1400" kern="1200" noProof="0" dirty="0"/>
        </a:p>
        <a:p>
          <a:pPr lvl="0" algn="l" defTabSz="622300">
            <a:lnSpc>
              <a:spcPct val="90000"/>
            </a:lnSpc>
            <a:spcBef>
              <a:spcPct val="0"/>
            </a:spcBef>
            <a:spcAft>
              <a:spcPct val="35000"/>
            </a:spcAft>
          </a:pPr>
          <a:r>
            <a:rPr lang="es-MX" sz="1400" kern="1200" noProof="0" dirty="0" smtClean="0"/>
            <a:t>Raza minoritaria/ etnicidad</a:t>
          </a:r>
        </a:p>
        <a:p>
          <a:pPr lvl="0" algn="l" defTabSz="622300">
            <a:lnSpc>
              <a:spcPct val="90000"/>
            </a:lnSpc>
            <a:spcBef>
              <a:spcPct val="0"/>
            </a:spcBef>
            <a:spcAft>
              <a:spcPct val="35000"/>
            </a:spcAft>
          </a:pPr>
          <a:r>
            <a:rPr lang="es-MX" sz="1400" kern="1200" noProof="0" dirty="0" smtClean="0"/>
            <a:t>Trastornos congénitos</a:t>
          </a:r>
        </a:p>
        <a:p>
          <a:pPr lvl="0" algn="l" defTabSz="622300">
            <a:lnSpc>
              <a:spcPct val="90000"/>
            </a:lnSpc>
            <a:spcBef>
              <a:spcPct val="0"/>
            </a:spcBef>
            <a:spcAft>
              <a:spcPct val="35000"/>
            </a:spcAft>
          </a:pPr>
          <a:r>
            <a:rPr lang="es-MX" sz="1400" kern="1200" noProof="0" dirty="0" smtClean="0"/>
            <a:t>Prematuridad</a:t>
          </a:r>
          <a:endParaRPr lang="es-MX" sz="1400" kern="1200" noProof="0" dirty="0"/>
        </a:p>
        <a:p>
          <a:pPr lvl="0" algn="l" defTabSz="622300">
            <a:lnSpc>
              <a:spcPct val="90000"/>
            </a:lnSpc>
            <a:spcBef>
              <a:spcPct val="0"/>
            </a:spcBef>
            <a:spcAft>
              <a:spcPct val="35000"/>
            </a:spcAft>
          </a:pPr>
          <a:r>
            <a:rPr lang="es-MX" sz="1400" kern="1200" noProof="0" dirty="0" smtClean="0"/>
            <a:t>Ansiedad de los padres</a:t>
          </a:r>
          <a:endParaRPr lang="es-MX" sz="1400" kern="1200" noProof="0" dirty="0"/>
        </a:p>
        <a:p>
          <a:pPr lvl="0" algn="l" defTabSz="622300">
            <a:lnSpc>
              <a:spcPct val="90000"/>
            </a:lnSpc>
            <a:spcBef>
              <a:spcPct val="0"/>
            </a:spcBef>
            <a:spcAft>
              <a:spcPct val="35000"/>
            </a:spcAft>
          </a:pPr>
          <a:r>
            <a:rPr lang="es-MX" sz="1400" kern="1200" noProof="0" dirty="0" smtClean="0"/>
            <a:t>Alimentación/ sueño irregular</a:t>
          </a:r>
        </a:p>
        <a:p>
          <a:pPr lvl="0" algn="l" defTabSz="622300">
            <a:lnSpc>
              <a:spcPct val="90000"/>
            </a:lnSpc>
            <a:spcBef>
              <a:spcPct val="0"/>
            </a:spcBef>
            <a:spcAft>
              <a:spcPct val="35000"/>
            </a:spcAft>
          </a:pPr>
          <a:r>
            <a:rPr lang="es-MX" sz="1400" kern="1200" noProof="0" dirty="0" smtClean="0"/>
            <a:t>Exposición al dolor y reacciones de los padres </a:t>
          </a:r>
          <a:endParaRPr lang="es-MX" sz="1400" kern="1200" noProof="0" dirty="0"/>
        </a:p>
        <a:p>
          <a:pPr lvl="0" algn="l" defTabSz="622300">
            <a:lnSpc>
              <a:spcPct val="90000"/>
            </a:lnSpc>
            <a:spcBef>
              <a:spcPct val="0"/>
            </a:spcBef>
            <a:spcAft>
              <a:spcPct val="35000"/>
            </a:spcAft>
          </a:pPr>
          <a:r>
            <a:rPr lang="es-MX" sz="1400" kern="1200" noProof="0" dirty="0" smtClean="0"/>
            <a:t>Personalidad</a:t>
          </a:r>
          <a:endParaRPr lang="es-MX" sz="1400" kern="1200" noProof="0" dirty="0"/>
        </a:p>
      </dsp:txBody>
      <dsp:txXfrm>
        <a:off x="81085" y="1066331"/>
        <a:ext cx="1891492" cy="2976963"/>
      </dsp:txXfrm>
    </dsp:sp>
    <dsp:sp modelId="{4FB4B844-24E9-4D26-9FEA-5D1824D95419}">
      <dsp:nvSpPr>
        <dsp:cNvPr id="0" name=""/>
        <dsp:cNvSpPr/>
      </dsp:nvSpPr>
      <dsp:spPr>
        <a:xfrm>
          <a:off x="1964936" y="625359"/>
          <a:ext cx="6314547"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Niñez</a:t>
          </a:r>
          <a:endParaRPr lang="es-MX" sz="2200" kern="1200" noProof="0" dirty="0"/>
        </a:p>
      </dsp:txBody>
      <dsp:txXfrm>
        <a:off x="1964936" y="924028"/>
        <a:ext cx="6015878" cy="597338"/>
      </dsp:txXfrm>
    </dsp:sp>
    <dsp:sp modelId="{6906F744-A576-4201-AF8B-E5605762DECE}">
      <dsp:nvSpPr>
        <dsp:cNvPr id="0" name=""/>
        <dsp:cNvSpPr/>
      </dsp:nvSpPr>
      <dsp:spPr>
        <a:xfrm>
          <a:off x="1971632" y="1282353"/>
          <a:ext cx="1891492" cy="35176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Abuso físico/ sexual y otros eventos traumáticos</a:t>
          </a:r>
          <a:endParaRPr lang="es-MX" sz="1400" kern="1200" noProof="0" dirty="0"/>
        </a:p>
        <a:p>
          <a:pPr lvl="0" algn="l" defTabSz="622300">
            <a:lnSpc>
              <a:spcPct val="90000"/>
            </a:lnSpc>
            <a:spcBef>
              <a:spcPct val="0"/>
            </a:spcBef>
            <a:spcAft>
              <a:spcPct val="35000"/>
            </a:spcAft>
          </a:pPr>
          <a:r>
            <a:rPr lang="es-MX" sz="1400" kern="1200" noProof="0" dirty="0" smtClean="0"/>
            <a:t>Estado socioeconómico bajo</a:t>
          </a:r>
          <a:endParaRPr lang="es-MX" sz="1400" kern="1200" noProof="0" dirty="0"/>
        </a:p>
        <a:p>
          <a:pPr lvl="0" algn="l" defTabSz="622300">
            <a:lnSpc>
              <a:spcPct val="90000"/>
            </a:lnSpc>
            <a:spcBef>
              <a:spcPct val="0"/>
            </a:spcBef>
            <a:spcAft>
              <a:spcPct val="35000"/>
            </a:spcAft>
          </a:pPr>
          <a:r>
            <a:rPr lang="es-MX" sz="1400" kern="1200" noProof="0" dirty="0" smtClean="0"/>
            <a:t>Problemas emocionales, de conducta y con los compañeros</a:t>
          </a:r>
          <a:endParaRPr lang="es-MX" sz="1400" kern="1200" noProof="0" dirty="0"/>
        </a:p>
        <a:p>
          <a:pPr lvl="0" algn="l" defTabSz="622300">
            <a:lnSpc>
              <a:spcPct val="90000"/>
            </a:lnSpc>
            <a:spcBef>
              <a:spcPct val="0"/>
            </a:spcBef>
            <a:spcAft>
              <a:spcPct val="35000"/>
            </a:spcAft>
          </a:pPr>
          <a:r>
            <a:rPr lang="es-MX" sz="1400" kern="1200" noProof="0" dirty="0" smtClean="0"/>
            <a:t>Hiperactividad</a:t>
          </a:r>
          <a:endParaRPr lang="es-MX" sz="1400" kern="1200" noProof="0" dirty="0"/>
        </a:p>
        <a:p>
          <a:pPr lvl="0" algn="l" defTabSz="622300">
            <a:lnSpc>
              <a:spcPct val="90000"/>
            </a:lnSpc>
            <a:spcBef>
              <a:spcPct val="0"/>
            </a:spcBef>
            <a:spcAft>
              <a:spcPct val="35000"/>
            </a:spcAft>
          </a:pPr>
          <a:r>
            <a:rPr lang="es-MX" sz="1400" kern="1200" noProof="0" dirty="0" smtClean="0"/>
            <a:t>Enfermedad o lesión seria</a:t>
          </a:r>
          <a:endParaRPr lang="es-MX" sz="1400" kern="1200" noProof="0" dirty="0"/>
        </a:p>
        <a:p>
          <a:pPr lvl="0" algn="l" defTabSz="622300">
            <a:lnSpc>
              <a:spcPct val="90000"/>
            </a:lnSpc>
            <a:spcBef>
              <a:spcPct val="0"/>
            </a:spcBef>
            <a:spcAft>
              <a:spcPct val="35000"/>
            </a:spcAft>
          </a:pPr>
          <a:r>
            <a:rPr lang="es-MX" sz="1400" kern="1200" noProof="0" dirty="0" smtClean="0"/>
            <a:t>Separación de la madre</a:t>
          </a:r>
          <a:endParaRPr lang="es-MX" sz="1400" kern="1200" noProof="0" dirty="0"/>
        </a:p>
        <a:p>
          <a:pPr lvl="0" algn="l" defTabSz="622300">
            <a:lnSpc>
              <a:spcPct val="90000"/>
            </a:lnSpc>
            <a:spcBef>
              <a:spcPct val="0"/>
            </a:spcBef>
            <a:spcAft>
              <a:spcPct val="35000"/>
            </a:spcAft>
          </a:pPr>
          <a:r>
            <a:rPr lang="es-MX" sz="1400" kern="1200" noProof="0" dirty="0" smtClean="0"/>
            <a:t>Experiencia de dolor agudo o recurrente</a:t>
          </a:r>
          <a:endParaRPr lang="es-MX" sz="1400" kern="1200" noProof="0" dirty="0"/>
        </a:p>
      </dsp:txBody>
      <dsp:txXfrm>
        <a:off x="1971632" y="1282353"/>
        <a:ext cx="1891492" cy="3517665"/>
      </dsp:txXfrm>
    </dsp:sp>
    <dsp:sp modelId="{E924C637-F96B-419A-BFC8-9C8DF134831B}">
      <dsp:nvSpPr>
        <dsp:cNvPr id="0" name=""/>
        <dsp:cNvSpPr/>
      </dsp:nvSpPr>
      <dsp:spPr>
        <a:xfrm>
          <a:off x="3856428" y="1023443"/>
          <a:ext cx="4423055"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Adolescencia</a:t>
          </a:r>
          <a:endParaRPr lang="es-MX" sz="2200" kern="1200" noProof="0" dirty="0"/>
        </a:p>
      </dsp:txBody>
      <dsp:txXfrm>
        <a:off x="3856428" y="1322112"/>
        <a:ext cx="4124386" cy="597338"/>
      </dsp:txXfrm>
    </dsp:sp>
    <dsp:sp modelId="{98316CF7-1BB7-4A91-9424-20882BCB9592}">
      <dsp:nvSpPr>
        <dsp:cNvPr id="0" name=""/>
        <dsp:cNvSpPr/>
      </dsp:nvSpPr>
      <dsp:spPr>
        <a:xfrm>
          <a:off x="3872316" y="1858406"/>
          <a:ext cx="1891492" cy="292041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Cambios de la pubertad</a:t>
          </a:r>
        </a:p>
        <a:p>
          <a:pPr lvl="0" algn="l" defTabSz="622300">
            <a:lnSpc>
              <a:spcPct val="90000"/>
            </a:lnSpc>
            <a:spcBef>
              <a:spcPct val="0"/>
            </a:spcBef>
            <a:spcAft>
              <a:spcPct val="35000"/>
            </a:spcAft>
          </a:pPr>
          <a:r>
            <a:rPr lang="es-MX" sz="1400" kern="1200" noProof="0" dirty="0" smtClean="0"/>
            <a:t>Roles de género</a:t>
          </a:r>
          <a:endParaRPr lang="es-MX" sz="1400" kern="1200" noProof="0" dirty="0"/>
        </a:p>
        <a:p>
          <a:pPr lvl="0" algn="l" defTabSz="622300">
            <a:lnSpc>
              <a:spcPct val="90000"/>
            </a:lnSpc>
            <a:spcBef>
              <a:spcPct val="0"/>
            </a:spcBef>
            <a:spcAft>
              <a:spcPct val="35000"/>
            </a:spcAft>
          </a:pPr>
          <a:r>
            <a:rPr lang="es-MX" sz="1400" kern="1200" noProof="0" dirty="0" smtClean="0"/>
            <a:t>Nivel de educación</a:t>
          </a:r>
          <a:endParaRPr lang="es-MX" sz="1400" kern="1200" noProof="0" dirty="0"/>
        </a:p>
        <a:p>
          <a:pPr lvl="0" algn="l" defTabSz="622300">
            <a:lnSpc>
              <a:spcPct val="90000"/>
            </a:lnSpc>
            <a:spcBef>
              <a:spcPct val="0"/>
            </a:spcBef>
            <a:spcAft>
              <a:spcPct val="35000"/>
            </a:spcAft>
          </a:pPr>
          <a:r>
            <a:rPr lang="es-MX" sz="1400" kern="1200" noProof="0" dirty="0" smtClean="0"/>
            <a:t>Lesiones</a:t>
          </a:r>
          <a:endParaRPr lang="es-MX" sz="1400" kern="1200" noProof="0" dirty="0"/>
        </a:p>
        <a:p>
          <a:pPr lvl="0" algn="l" defTabSz="622300">
            <a:lnSpc>
              <a:spcPct val="90000"/>
            </a:lnSpc>
            <a:spcBef>
              <a:spcPct val="0"/>
            </a:spcBef>
            <a:spcAft>
              <a:spcPct val="35000"/>
            </a:spcAft>
          </a:pPr>
          <a:r>
            <a:rPr lang="es-MX" sz="1400" kern="1200" noProof="0" dirty="0" smtClean="0"/>
            <a:t>Obesidad</a:t>
          </a:r>
          <a:endParaRPr lang="es-MX" sz="1400" kern="1200" noProof="0" dirty="0"/>
        </a:p>
        <a:p>
          <a:pPr lvl="0" algn="l" defTabSz="622300">
            <a:lnSpc>
              <a:spcPct val="90000"/>
            </a:lnSpc>
            <a:spcBef>
              <a:spcPct val="0"/>
            </a:spcBef>
            <a:spcAft>
              <a:spcPct val="35000"/>
            </a:spcAft>
          </a:pPr>
          <a:r>
            <a:rPr lang="es-MX" sz="1400" kern="1200" noProof="0" dirty="0" smtClean="0"/>
            <a:t>Bajos niveles de estado físico</a:t>
          </a:r>
          <a:endParaRPr lang="es-MX" sz="1400" kern="1200" noProof="0" dirty="0"/>
        </a:p>
      </dsp:txBody>
      <dsp:txXfrm>
        <a:off x="3872316" y="1858406"/>
        <a:ext cx="1891492" cy="2920417"/>
      </dsp:txXfrm>
    </dsp:sp>
    <dsp:sp modelId="{015BCAD4-3EC1-441C-98CC-0C7055C7D0C4}">
      <dsp:nvSpPr>
        <dsp:cNvPr id="0" name=""/>
        <dsp:cNvSpPr/>
      </dsp:nvSpPr>
      <dsp:spPr>
        <a:xfrm>
          <a:off x="5788071" y="1426366"/>
          <a:ext cx="2531563" cy="1194676"/>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655" numCol="1" spcCol="1270" anchor="ctr" anchorCtr="0">
          <a:noAutofit/>
        </a:bodyPr>
        <a:lstStyle/>
        <a:p>
          <a:pPr lvl="0" algn="l" defTabSz="977900">
            <a:lnSpc>
              <a:spcPct val="90000"/>
            </a:lnSpc>
            <a:spcBef>
              <a:spcPct val="0"/>
            </a:spcBef>
            <a:spcAft>
              <a:spcPct val="35000"/>
            </a:spcAft>
          </a:pPr>
          <a:r>
            <a:rPr lang="es-MX" sz="2200" kern="1200" noProof="0" dirty="0" smtClean="0"/>
            <a:t>Adulto</a:t>
          </a:r>
          <a:endParaRPr lang="es-MX" sz="2200" kern="1200" noProof="0" dirty="0"/>
        </a:p>
      </dsp:txBody>
      <dsp:txXfrm>
        <a:off x="5788071" y="1725035"/>
        <a:ext cx="2232894" cy="597338"/>
      </dsp:txXfrm>
    </dsp:sp>
    <dsp:sp modelId="{7C7E650C-504A-4734-83C2-62553CE3602D}">
      <dsp:nvSpPr>
        <dsp:cNvPr id="0" name=""/>
        <dsp:cNvSpPr/>
      </dsp:nvSpPr>
      <dsp:spPr>
        <a:xfrm>
          <a:off x="5665492" y="2290471"/>
          <a:ext cx="2066786" cy="2652919"/>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MX" sz="1400" kern="1200" noProof="0" dirty="0" smtClean="0"/>
            <a:t>Recuerdo vívido de traumatismo de la infancia</a:t>
          </a:r>
          <a:endParaRPr lang="es-MX" sz="1400" kern="1200" noProof="0" dirty="0"/>
        </a:p>
        <a:p>
          <a:pPr lvl="0" algn="l" defTabSz="622300">
            <a:lnSpc>
              <a:spcPct val="90000"/>
            </a:lnSpc>
            <a:spcBef>
              <a:spcPct val="0"/>
            </a:spcBef>
            <a:spcAft>
              <a:spcPct val="35000"/>
            </a:spcAft>
          </a:pPr>
          <a:r>
            <a:rPr lang="es-MX" sz="1400" kern="1200" noProof="0" dirty="0" smtClean="0"/>
            <a:t>Falta de apoyo social</a:t>
          </a:r>
          <a:endParaRPr lang="es-MX" sz="1400" kern="1200" noProof="0" dirty="0"/>
        </a:p>
        <a:p>
          <a:pPr lvl="0" algn="l" defTabSz="622300">
            <a:lnSpc>
              <a:spcPct val="90000"/>
            </a:lnSpc>
            <a:spcBef>
              <a:spcPct val="0"/>
            </a:spcBef>
            <a:spcAft>
              <a:spcPct val="35000"/>
            </a:spcAft>
          </a:pPr>
          <a:r>
            <a:rPr lang="es-MX" sz="1400" kern="1200" noProof="0" dirty="0" smtClean="0"/>
            <a:t>Estrés acumulado</a:t>
          </a:r>
          <a:endParaRPr lang="es-MX" sz="1400" kern="1200" noProof="0" dirty="0"/>
        </a:p>
        <a:p>
          <a:pPr lvl="0" algn="l" defTabSz="622300">
            <a:lnSpc>
              <a:spcPct val="90000"/>
            </a:lnSpc>
            <a:spcBef>
              <a:spcPct val="0"/>
            </a:spcBef>
            <a:spcAft>
              <a:spcPct val="35000"/>
            </a:spcAft>
          </a:pPr>
          <a:r>
            <a:rPr lang="es-MX" sz="1400" kern="1200" noProof="0" dirty="0" smtClean="0"/>
            <a:t>Cirugía</a:t>
          </a:r>
          <a:endParaRPr lang="es-MX" sz="1400" kern="1200" noProof="0" dirty="0"/>
        </a:p>
        <a:p>
          <a:pPr lvl="0" algn="l" defTabSz="622300">
            <a:lnSpc>
              <a:spcPct val="90000"/>
            </a:lnSpc>
            <a:spcBef>
              <a:spcPct val="0"/>
            </a:spcBef>
            <a:spcAft>
              <a:spcPct val="35000"/>
            </a:spcAft>
          </a:pPr>
          <a:r>
            <a:rPr lang="es-MX" sz="1400" kern="1200" noProof="0" dirty="0" smtClean="0"/>
            <a:t>Uso excesivo de articulaciones y músculos</a:t>
          </a:r>
          <a:endParaRPr lang="es-MX" sz="1400" kern="1200" noProof="0" dirty="0"/>
        </a:p>
        <a:p>
          <a:pPr lvl="0" algn="l" defTabSz="622300">
            <a:lnSpc>
              <a:spcPct val="90000"/>
            </a:lnSpc>
            <a:spcBef>
              <a:spcPct val="0"/>
            </a:spcBef>
            <a:spcAft>
              <a:spcPct val="35000"/>
            </a:spcAft>
          </a:pPr>
          <a:r>
            <a:rPr lang="es-MX" sz="1400" kern="1200" noProof="0" dirty="0" smtClean="0"/>
            <a:t>Ocupación</a:t>
          </a:r>
          <a:endParaRPr lang="es-MX" sz="1400" kern="1200" noProof="0" dirty="0"/>
        </a:p>
        <a:p>
          <a:pPr lvl="0" algn="l" defTabSz="622300">
            <a:lnSpc>
              <a:spcPct val="90000"/>
            </a:lnSpc>
            <a:spcBef>
              <a:spcPct val="0"/>
            </a:spcBef>
            <a:spcAft>
              <a:spcPct val="35000"/>
            </a:spcAft>
          </a:pPr>
          <a:r>
            <a:rPr lang="es-MX" sz="1400" kern="1200" noProof="0" dirty="0" smtClean="0"/>
            <a:t>Enfermedad crónica</a:t>
          </a:r>
        </a:p>
        <a:p>
          <a:pPr lvl="0" algn="l" defTabSz="622300">
            <a:lnSpc>
              <a:spcPct val="90000"/>
            </a:lnSpc>
            <a:spcBef>
              <a:spcPct val="0"/>
            </a:spcBef>
            <a:spcAft>
              <a:spcPct val="35000"/>
            </a:spcAft>
          </a:pPr>
          <a:r>
            <a:rPr lang="es-MX" sz="1400" kern="1200" noProof="0" dirty="0" smtClean="0"/>
            <a:t>Edad</a:t>
          </a:r>
          <a:endParaRPr lang="es-MX" sz="1400" kern="1200" noProof="0" dirty="0"/>
        </a:p>
      </dsp:txBody>
      <dsp:txXfrm>
        <a:off x="5665492" y="2290471"/>
        <a:ext cx="2066786" cy="26529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DE581-272C-4677-98D8-B1BF288688D7}">
      <dsp:nvSpPr>
        <dsp:cNvPr id="0" name=""/>
        <dsp:cNvSpPr/>
      </dsp:nvSpPr>
      <dsp:spPr>
        <a:xfrm>
          <a:off x="2571" y="100101"/>
          <a:ext cx="250745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noProof="0" dirty="0" smtClean="0"/>
            <a:t>Factores preoperatorios</a:t>
          </a:r>
          <a:endParaRPr lang="es-MX" sz="1600" kern="1200" noProof="0" dirty="0"/>
        </a:p>
      </dsp:txBody>
      <dsp:txXfrm>
        <a:off x="2571" y="100101"/>
        <a:ext cx="2507456" cy="460800"/>
      </dsp:txXfrm>
    </dsp:sp>
    <dsp:sp modelId="{402C5E6F-5379-45B4-A5FC-81AB4319F435}">
      <dsp:nvSpPr>
        <dsp:cNvPr id="0" name=""/>
        <dsp:cNvSpPr/>
      </dsp:nvSpPr>
      <dsp:spPr>
        <a:xfrm>
          <a:off x="2571" y="560901"/>
          <a:ext cx="2507456"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noProof="0" dirty="0" smtClean="0"/>
            <a:t>Dolor moderado a severo, que dura &gt;1 mes</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Cirugias repetidas</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Vulnerabilidad psicológica </a:t>
          </a:r>
          <a:br>
            <a:rPr lang="es-ES" sz="1600" kern="1200" noProof="0" dirty="0" smtClean="0"/>
          </a:br>
          <a:r>
            <a:rPr lang="es-ES" sz="1600" kern="1200" noProof="0" dirty="0" smtClean="0"/>
            <a:t>(por ejemplo, catastrofismo)</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Ansiedad preoperatoria</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Género femenino</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Jóvenes (adultos)</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Compensación del trabajador</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Predisposición genética</a:t>
          </a:r>
          <a:endParaRPr lang="es-ES" sz="1600" kern="1200" noProof="0" dirty="0"/>
        </a:p>
        <a:p>
          <a:pPr marL="171450" lvl="1" indent="-171450" algn="l" defTabSz="711200">
            <a:lnSpc>
              <a:spcPct val="90000"/>
            </a:lnSpc>
            <a:spcBef>
              <a:spcPct val="0"/>
            </a:spcBef>
            <a:spcAft>
              <a:spcPct val="15000"/>
            </a:spcAft>
            <a:buChar char="••"/>
          </a:pPr>
          <a:r>
            <a:rPr lang="es-ES" sz="1600" kern="1200" noProof="0" dirty="0" smtClean="0"/>
            <a:t>Control inhibitorio nocivo difuso ineficiente</a:t>
          </a:r>
          <a:endParaRPr lang="es-ES" sz="1600" kern="1200" noProof="0" dirty="0"/>
        </a:p>
      </dsp:txBody>
      <dsp:txXfrm>
        <a:off x="2571" y="560901"/>
        <a:ext cx="2507456" cy="3864960"/>
      </dsp:txXfrm>
    </dsp:sp>
    <dsp:sp modelId="{41D5A53B-4144-4C09-ACA3-D3320AA3552C}">
      <dsp:nvSpPr>
        <dsp:cNvPr id="0" name=""/>
        <dsp:cNvSpPr/>
      </dsp:nvSpPr>
      <dsp:spPr>
        <a:xfrm>
          <a:off x="2861071" y="100101"/>
          <a:ext cx="250745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noProof="0" dirty="0" smtClean="0"/>
            <a:t>Factores intraoperatorios</a:t>
          </a:r>
          <a:endParaRPr lang="es-MX" sz="1600" kern="1200" noProof="0" dirty="0"/>
        </a:p>
      </dsp:txBody>
      <dsp:txXfrm>
        <a:off x="2861071" y="100101"/>
        <a:ext cx="2507456" cy="460800"/>
      </dsp:txXfrm>
    </dsp:sp>
    <dsp:sp modelId="{E5A01F78-A960-4A9D-951F-9C48298846B9}">
      <dsp:nvSpPr>
        <dsp:cNvPr id="0" name=""/>
        <dsp:cNvSpPr/>
      </dsp:nvSpPr>
      <dsp:spPr>
        <a:xfrm>
          <a:off x="2861071" y="560901"/>
          <a:ext cx="2507456"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noProof="0" dirty="0" smtClean="0"/>
            <a:t>Enfoque quirúrgico con riesgo de daño al nervio</a:t>
          </a:r>
          <a:endParaRPr lang="es-MX" sz="1600" kern="1200" noProof="0" dirty="0"/>
        </a:p>
      </dsp:txBody>
      <dsp:txXfrm>
        <a:off x="2861071" y="560901"/>
        <a:ext cx="2507456" cy="3864960"/>
      </dsp:txXfrm>
    </dsp:sp>
    <dsp:sp modelId="{D50634EF-A2C0-48D3-8DA3-AEF6FA5890BD}">
      <dsp:nvSpPr>
        <dsp:cNvPr id="0" name=""/>
        <dsp:cNvSpPr/>
      </dsp:nvSpPr>
      <dsp:spPr>
        <a:xfrm>
          <a:off x="5719571" y="100101"/>
          <a:ext cx="2507456"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noProof="0" dirty="0" smtClean="0"/>
            <a:t>Factores postoperatorios</a:t>
          </a:r>
          <a:endParaRPr lang="es-MX" sz="1600" kern="1200" noProof="0" dirty="0"/>
        </a:p>
      </dsp:txBody>
      <dsp:txXfrm>
        <a:off x="5719571" y="100101"/>
        <a:ext cx="2507456" cy="460800"/>
      </dsp:txXfrm>
    </dsp:sp>
    <dsp:sp modelId="{6CDFBE5C-D81E-4348-809B-F09357D9A089}">
      <dsp:nvSpPr>
        <dsp:cNvPr id="0" name=""/>
        <dsp:cNvSpPr/>
      </dsp:nvSpPr>
      <dsp:spPr>
        <a:xfrm>
          <a:off x="5719571" y="560901"/>
          <a:ext cx="2507456" cy="3864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MX" sz="1600" kern="1200" noProof="0" dirty="0" smtClean="0"/>
            <a:t>Dolor moderado a severo</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Radioterapia en el área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Quimioterapia neurotóxica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Depresión</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Vulnerabilidad psicológica</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Neurosis</a:t>
          </a:r>
          <a:endParaRPr lang="es-MX" sz="1600" kern="1200" noProof="0" dirty="0"/>
        </a:p>
        <a:p>
          <a:pPr marL="171450" lvl="1" indent="-171450" algn="l" defTabSz="711200">
            <a:lnSpc>
              <a:spcPct val="90000"/>
            </a:lnSpc>
            <a:spcBef>
              <a:spcPct val="0"/>
            </a:spcBef>
            <a:spcAft>
              <a:spcPct val="15000"/>
            </a:spcAft>
            <a:buChar char="••"/>
          </a:pPr>
          <a:r>
            <a:rPr lang="es-MX" sz="1600" kern="1200" noProof="0" dirty="0" smtClean="0"/>
            <a:t>Ansiedad</a:t>
          </a:r>
          <a:endParaRPr lang="es-MX" sz="1600" kern="1200" noProof="0" dirty="0"/>
        </a:p>
      </dsp:txBody>
      <dsp:txXfrm>
        <a:off x="5719571" y="560901"/>
        <a:ext cx="2507456" cy="3864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E1D1E-4B28-40EF-A6F5-86C6FF08219B}">
      <dsp:nvSpPr>
        <dsp:cNvPr id="0" name=""/>
        <dsp:cNvSpPr/>
      </dsp:nvSpPr>
      <dsp:spPr>
        <a:xfrm rot="5400000">
          <a:off x="-239584" y="242082"/>
          <a:ext cx="1597229" cy="1118060"/>
        </a:xfrm>
        <a:prstGeom prst="chevron">
          <a:avLst/>
        </a:prstGeom>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noProof="0" dirty="0" smtClean="0">
              <a:solidFill>
                <a:schemeClr val="tx1"/>
              </a:solidFill>
            </a:rPr>
            <a:t>Transducción</a:t>
          </a:r>
          <a:endParaRPr lang="es-MX" sz="1500" b="1" kern="1200" noProof="0" dirty="0">
            <a:solidFill>
              <a:schemeClr val="tx1"/>
            </a:solidFill>
          </a:endParaRPr>
        </a:p>
      </dsp:txBody>
      <dsp:txXfrm rot="-5400000">
        <a:off x="1" y="561527"/>
        <a:ext cx="1118060" cy="479169"/>
      </dsp:txXfrm>
    </dsp:sp>
    <dsp:sp modelId="{7569C8CA-1FAF-4CD7-9359-B669E808AA86}">
      <dsp:nvSpPr>
        <dsp:cNvPr id="0" name=""/>
        <dsp:cNvSpPr/>
      </dsp:nvSpPr>
      <dsp:spPr>
        <a:xfrm rot="5400000">
          <a:off x="3334296" y="-2216235"/>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Transducción de los estímulos nocivos mecánicos y químicos  en señales eléctricas en los nociceptores</a:t>
          </a:r>
          <a:endParaRPr lang="es-MX" sz="1600" kern="1200" noProof="0" dirty="0"/>
        </a:p>
      </dsp:txBody>
      <dsp:txXfrm rot="-5400000">
        <a:off x="1118061" y="50681"/>
        <a:ext cx="5419990" cy="936837"/>
      </dsp:txXfrm>
    </dsp:sp>
    <dsp:sp modelId="{D06BB791-BECF-45DA-B585-FF0B031F1174}">
      <dsp:nvSpPr>
        <dsp:cNvPr id="0" name=""/>
        <dsp:cNvSpPr/>
      </dsp:nvSpPr>
      <dsp:spPr>
        <a:xfrm rot="5400000">
          <a:off x="-239584" y="1645233"/>
          <a:ext cx="1597229" cy="1118060"/>
        </a:xfrm>
        <a:prstGeom prst="chevron">
          <a:avLst/>
        </a:prstGeom>
        <a:solidFill>
          <a:srgbClr val="0C6F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MX" sz="1500" b="1" kern="1200" noProof="0" dirty="0" smtClean="0">
              <a:solidFill>
                <a:srgbClr val="FFFFFF"/>
              </a:solidFill>
            </a:rPr>
            <a:t>Transmisión</a:t>
          </a:r>
          <a:endParaRPr lang="es-MX" sz="1500" b="1" kern="1200" noProof="0" dirty="0">
            <a:solidFill>
              <a:srgbClr val="FFFFFF"/>
            </a:solidFill>
          </a:endParaRPr>
        </a:p>
      </dsp:txBody>
      <dsp:txXfrm rot="-5400000">
        <a:off x="1" y="1964678"/>
        <a:ext cx="1118060" cy="479169"/>
      </dsp:txXfrm>
    </dsp:sp>
    <dsp:sp modelId="{D3A77E5C-22D3-4620-99A5-14B8BA4B40BD}">
      <dsp:nvSpPr>
        <dsp:cNvPr id="0" name=""/>
        <dsp:cNvSpPr/>
      </dsp:nvSpPr>
      <dsp:spPr>
        <a:xfrm rot="5400000">
          <a:off x="3334296" y="-837756"/>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Las señales neuronales son transmitidas por la columna vertebral a los centros más altos donde son percibidos como “dolor”</a:t>
          </a:r>
          <a:endParaRPr lang="es-MX" sz="1600" kern="1200" noProof="0" dirty="0"/>
        </a:p>
      </dsp:txBody>
      <dsp:txXfrm rot="-5400000">
        <a:off x="1118061" y="1429160"/>
        <a:ext cx="5419990" cy="936837"/>
      </dsp:txXfrm>
    </dsp:sp>
    <dsp:sp modelId="{5473C1C6-D215-4371-9CCD-D70AA0A0630C}">
      <dsp:nvSpPr>
        <dsp:cNvPr id="0" name=""/>
        <dsp:cNvSpPr/>
      </dsp:nvSpPr>
      <dsp:spPr>
        <a:xfrm rot="5400000">
          <a:off x="-239584" y="3046754"/>
          <a:ext cx="1597229" cy="1118060"/>
        </a:xfrm>
        <a:prstGeom prst="chevron">
          <a:avLst/>
        </a:prstGeom>
        <a:solidFill>
          <a:srgbClr val="0C6FC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b="1" kern="1200" noProof="0" dirty="0" smtClean="0">
              <a:solidFill>
                <a:srgbClr val="FFFFFF"/>
              </a:solidFill>
            </a:rPr>
            <a:t>Modulación</a:t>
          </a:r>
          <a:endParaRPr lang="es-MX" sz="1400" b="1" kern="1200" noProof="0" dirty="0">
            <a:solidFill>
              <a:srgbClr val="FFFFFF"/>
            </a:solidFill>
          </a:endParaRPr>
        </a:p>
      </dsp:txBody>
      <dsp:txXfrm rot="-5400000">
        <a:off x="1" y="3366199"/>
        <a:ext cx="1118060" cy="479169"/>
      </dsp:txXfrm>
    </dsp:sp>
    <dsp:sp modelId="{D30F3E01-E17F-4AF5-9F65-75E33B25E35A}">
      <dsp:nvSpPr>
        <dsp:cNvPr id="0" name=""/>
        <dsp:cNvSpPr/>
      </dsp:nvSpPr>
      <dsp:spPr>
        <a:xfrm rot="5400000">
          <a:off x="3334296" y="564843"/>
          <a:ext cx="1038199" cy="5470671"/>
        </a:xfrm>
        <a:prstGeom prst="round2SameRect">
          <a:avLst/>
        </a:prstGeom>
        <a:solidFill>
          <a:schemeClr val="accent1">
            <a:lumMod val="40000"/>
            <a:lumOff val="60000"/>
            <a:alpha val="90000"/>
          </a:scheme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kern="1200" noProof="0" dirty="0" smtClean="0"/>
            <a:t>El sistema nervioso puede alterar la sensibilidad al dolor a través de la inhibición o la facilitación</a:t>
          </a:r>
          <a:endParaRPr lang="es-MX" sz="1600" kern="1200" noProof="0" dirty="0"/>
        </a:p>
      </dsp:txBody>
      <dsp:txXfrm rot="-5400000">
        <a:off x="1118061" y="2831760"/>
        <a:ext cx="5419990" cy="936837"/>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4C9AFC-7879-434C-BF58-2FE8B288C7D8}"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C17DA-21B4-4E78-AD9B-626CF448CD6A}" type="slidenum">
              <a:rPr lang="en-CA" smtClean="0"/>
              <a:pPr/>
              <a:t>‹#›</a:t>
            </a:fld>
            <a:endParaRPr lang="en-CA" dirty="0"/>
          </a:p>
        </p:txBody>
      </p:sp>
    </p:spTree>
    <p:extLst>
      <p:ext uri="{BB962C8B-B14F-4D97-AF65-F5344CB8AC3E}">
        <p14:creationId xmlns:p14="http://schemas.microsoft.com/office/powerpoint/2010/main" val="240856265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ncbi.nlm.nih.gov/pubmed/19015388"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iasp-pain.org/PainSummit/Australia_2010PainStrategy.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0CC17DA-21B4-4E78-AD9B-626CF448CD6A}" type="slidenum">
              <a:rPr lang="en-CA" smtClean="0"/>
              <a:pPr/>
              <a:t>1</a:t>
            </a:fld>
            <a:endParaRPr lang="en-CA" dirty="0"/>
          </a:p>
        </p:txBody>
      </p:sp>
      <p:sp>
        <p:nvSpPr>
          <p:cNvPr id="5" name="4 Marcador de notas"/>
          <p:cNvSpPr>
            <a:spLocks noGrp="1"/>
          </p:cNvSpPr>
          <p:nvPr>
            <p:ph type="body" sz="quarter" idx="11"/>
          </p:nvPr>
        </p:nvSpPr>
        <p:spPr/>
        <p:txBody>
          <a:bodyPr/>
          <a:lstStyle/>
          <a:p>
            <a:endParaRPr lang="es-MX" dirty="0"/>
          </a:p>
        </p:txBody>
      </p:sp>
    </p:spTree>
    <p:extLst>
      <p:ext uri="{BB962C8B-B14F-4D97-AF65-F5344CB8AC3E}">
        <p14:creationId xmlns:p14="http://schemas.microsoft.com/office/powerpoint/2010/main" val="160441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Rectangle 7"/>
          <p:cNvSpPr>
            <a:spLocks noGrp="1" noChangeArrowheads="1"/>
          </p:cNvSpPr>
          <p:nvPr>
            <p:ph type="sldNum" sz="quarter" idx="5"/>
          </p:nvPr>
        </p:nvSpPr>
        <p:spPr>
          <a:noFill/>
        </p:spPr>
        <p:txBody>
          <a:bodyPr/>
          <a:lstStyle/>
          <a:p>
            <a:fld id="{B5914FCA-DADF-4391-AB25-14D6CFB13577}" type="slidenum">
              <a:rPr lang="en-US" smtClean="0">
                <a:solidFill>
                  <a:prstClr val="black"/>
                </a:solidFill>
                <a:ea typeface="ヒラギノ角ゴ Pro W3"/>
                <a:cs typeface="ヒラギノ角ゴ Pro W3"/>
              </a:rPr>
              <a:pPr/>
              <a:t>10</a:t>
            </a:fld>
            <a:endParaRPr lang="en-US" dirty="0" smtClean="0">
              <a:solidFill>
                <a:prstClr val="black"/>
              </a:solidFill>
              <a:ea typeface="ヒラギノ角ゴ Pro W3"/>
              <a:cs typeface="ヒラギノ角ゴ Pro W3"/>
            </a:endParaRP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xfrm>
            <a:off x="620688" y="4343400"/>
            <a:ext cx="5688632" cy="4333055"/>
          </a:xfrm>
          <a:noFill/>
          <a:ln/>
        </p:spPr>
        <p:txBody>
          <a:bodyPr lIns="90002" tIns="45000" rIns="90002" bIns="45000"/>
          <a:lstStyle/>
          <a:p>
            <a:pPr eaLnBrk="1" hangingPunct="1">
              <a:spcAft>
                <a:spcPts val="600"/>
              </a:spcAft>
            </a:pPr>
            <a:r>
              <a:rPr lang="es-MX" b="1" noProof="0" dirty="0" smtClean="0"/>
              <a:t>Notas del Ponente</a:t>
            </a:r>
          </a:p>
          <a:p>
            <a:pPr eaLnBrk="1" hangingPunct="1">
              <a:spcAft>
                <a:spcPts val="600"/>
              </a:spcAft>
            </a:pPr>
            <a:r>
              <a:rPr lang="es-MX" b="0" noProof="0" dirty="0" smtClean="0"/>
              <a:t>Esta diapositiva presenta un modelo conceptual</a:t>
            </a:r>
            <a:r>
              <a:rPr lang="es-MX" b="0" baseline="0" noProof="0" dirty="0" smtClean="0"/>
              <a:t> simplificado del papel del dolor agudo en el desarrollo del dolor crónico.</a:t>
            </a:r>
          </a:p>
          <a:p>
            <a:pPr eaLnBrk="1" hangingPunct="1">
              <a:spcAft>
                <a:spcPts val="600"/>
              </a:spcAft>
            </a:pPr>
            <a:r>
              <a:rPr lang="es-MX" b="0" baseline="0" noProof="0" dirty="0" smtClean="0"/>
              <a:t>La experiencia individual de dolor incluye los componentes sensoriales y afectivos/ cognitivos. Hay una escuela de pensamiento de que la severidad y la calidad del dolor </a:t>
            </a:r>
            <a:r>
              <a:rPr lang="es-MX" b="0" i="1" baseline="0" noProof="0" dirty="0" smtClean="0"/>
              <a:t>sensorial</a:t>
            </a:r>
            <a:r>
              <a:rPr lang="es-MX" b="0" baseline="0" noProof="0" dirty="0" smtClean="0"/>
              <a:t> agudo reflejan la severidad y la naturaleza de los procesos </a:t>
            </a:r>
            <a:r>
              <a:rPr lang="es-MX" b="0" i="1" baseline="0" noProof="0" dirty="0" smtClean="0"/>
              <a:t>fisiopatológicos </a:t>
            </a:r>
            <a:r>
              <a:rPr lang="es-MX" b="0" baseline="0" noProof="0" dirty="0" smtClean="0"/>
              <a:t>subyacentes, mientras que la severidad y la calidad del dolor agudo </a:t>
            </a:r>
            <a:r>
              <a:rPr lang="es-MX" b="0" i="1" baseline="0" noProof="0" dirty="0" smtClean="0"/>
              <a:t>afectivo/ cognitivo</a:t>
            </a:r>
            <a:r>
              <a:rPr lang="es-MX" b="0" baseline="0" noProof="0" dirty="0" smtClean="0"/>
              <a:t> reflejan la severidad y la naturaleza de cualquier antecedente </a:t>
            </a:r>
            <a:r>
              <a:rPr lang="es-MX" b="0" i="1" baseline="0" noProof="0" dirty="0" smtClean="0"/>
              <a:t>psicosocial</a:t>
            </a:r>
            <a:r>
              <a:rPr lang="es-MX" b="0" baseline="0" noProof="0" dirty="0" smtClean="0"/>
              <a:t>.</a:t>
            </a:r>
          </a:p>
          <a:p>
            <a:pPr eaLnBrk="1" hangingPunct="1">
              <a:spcAft>
                <a:spcPts val="600"/>
              </a:spcAft>
            </a:pPr>
            <a:r>
              <a:rPr lang="es-MX" b="0" baseline="0" noProof="0" dirty="0" smtClean="0"/>
              <a:t>La investigación hasta la fecha sugiere que es más probable que se desarrolle el dolor crónico cuando la experiencia global del individuo al dolor agudo es más severa, cuando hay una patología física mayor y más angustia psicosocial. En consecuencia, el dolor crónico puede persistir de manera independiente de los determinantes fisiopatológicos y psicosociales de la experiencia del dolor agudo (por ejemplo, </a:t>
            </a:r>
            <a:r>
              <a:rPr lang="es-MX" dirty="0"/>
              <a:t>d</a:t>
            </a:r>
            <a:r>
              <a:rPr lang="es-MX" b="0" baseline="0" noProof="0" dirty="0" smtClean="0"/>
              <a:t>olor fantasma).</a:t>
            </a:r>
          </a:p>
          <a:p>
            <a:pPr eaLnBrk="1" hangingPunct="1">
              <a:spcAft>
                <a:spcPts val="600"/>
              </a:spcAft>
            </a:pPr>
            <a:r>
              <a:rPr lang="es-MX" b="0" baseline="0" noProof="0" dirty="0" smtClean="0"/>
              <a:t>Aunque los procesos fisiopatológicos y psicosociales pueden contribuir al mantenimiento del dolor crónico una vez establecido, el dolor agudo severo es considerado como “la</a:t>
            </a:r>
            <a:r>
              <a:rPr lang="es-MX" b="0" noProof="0" dirty="0" smtClean="0"/>
              <a:t> vía</a:t>
            </a:r>
            <a:r>
              <a:rPr lang="es-MX" b="0" baseline="0" noProof="0" dirty="0" smtClean="0"/>
              <a:t> común final” a través de la cual estos factores contribuyen al desarrollo del dolor crónico. En consecuencia, la minimización del dolor agudo y el malestar psicosocial puede a su vez prevenir el dolor crónico.  </a:t>
            </a:r>
            <a:endParaRPr lang="es-MX" b="0" noProof="0" dirty="0" smtClean="0"/>
          </a:p>
          <a:p>
            <a:pPr eaLnBrk="1" hangingPunct="1">
              <a:spcAft>
                <a:spcPts val="600"/>
              </a:spcAft>
            </a:pPr>
            <a:r>
              <a:rPr lang="es-MX" b="1" dirty="0" smtClean="0"/>
              <a:t>Referencia</a:t>
            </a:r>
          </a:p>
          <a:p>
            <a:pPr eaLnBrk="1" hangingPunct="1">
              <a:spcAft>
                <a:spcPts val="600"/>
              </a:spcAft>
            </a:pPr>
            <a:r>
              <a:rPr lang="en-US" dirty="0" smtClean="0"/>
              <a:t>Dworkin RH. </a:t>
            </a:r>
            <a:r>
              <a:rPr lang="en-CA" dirty="0" smtClean="0">
                <a:effectLst/>
              </a:rPr>
              <a:t>Which individuals with acute pain are most likely to develop a chronic pain syndrome? </a:t>
            </a:r>
            <a:r>
              <a:rPr lang="en-US" i="1" dirty="0" smtClean="0"/>
              <a:t>Pain Forum </a:t>
            </a:r>
            <a:r>
              <a:rPr lang="en-US" dirty="0" smtClean="0"/>
              <a:t>1997; 6(2):127-36.</a:t>
            </a:r>
            <a:endParaRPr lang="en-GB" dirty="0" smtClean="0"/>
          </a:p>
          <a:p>
            <a:pPr eaLnBrk="1" hangingPunct="1">
              <a:spcAft>
                <a:spcPts val="600"/>
              </a:spcAft>
            </a:pPr>
            <a:endParaRPr lang="en-GB" dirty="0" smtClean="0"/>
          </a:p>
        </p:txBody>
      </p:sp>
    </p:spTree>
    <p:extLst>
      <p:ext uri="{BB962C8B-B14F-4D97-AF65-F5344CB8AC3E}">
        <p14:creationId xmlns:p14="http://schemas.microsoft.com/office/powerpoint/2010/main" val="3043853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3" name="Rectangle 7"/>
          <p:cNvSpPr>
            <a:spLocks noGrp="1" noChangeArrowheads="1"/>
          </p:cNvSpPr>
          <p:nvPr>
            <p:ph type="sldNum" sz="quarter" idx="5"/>
          </p:nvPr>
        </p:nvSpPr>
        <p:spPr>
          <a:noFill/>
        </p:spPr>
        <p:txBody>
          <a:bodyPr/>
          <a:lstStyle/>
          <a:p>
            <a:fld id="{B5914FCA-DADF-4391-AB25-14D6CFB13577}" type="slidenum">
              <a:rPr lang="en-US" smtClean="0">
                <a:solidFill>
                  <a:prstClr val="black"/>
                </a:solidFill>
                <a:ea typeface="ヒラギノ角ゴ Pro W3"/>
                <a:cs typeface="ヒラギノ角ゴ Pro W3"/>
              </a:rPr>
              <a:pPr/>
              <a:t>11</a:t>
            </a:fld>
            <a:endParaRPr lang="en-US" dirty="0" smtClean="0">
              <a:solidFill>
                <a:prstClr val="black"/>
              </a:solidFill>
              <a:ea typeface="ヒラギノ角ゴ Pro W3"/>
              <a:cs typeface="ヒラギノ角ゴ Pro W3"/>
            </a:endParaRPr>
          </a:p>
        </p:txBody>
      </p:sp>
      <p:sp>
        <p:nvSpPr>
          <p:cNvPr id="1027074" name="Rectangle 2"/>
          <p:cNvSpPr>
            <a:spLocks noGrp="1" noRot="1" noChangeAspect="1" noChangeArrowheads="1" noTextEdit="1"/>
          </p:cNvSpPr>
          <p:nvPr>
            <p:ph type="sldImg"/>
          </p:nvPr>
        </p:nvSpPr>
        <p:spPr>
          <a:ln/>
        </p:spPr>
      </p:sp>
      <p:sp>
        <p:nvSpPr>
          <p:cNvPr id="1027075" name="Rectangle 3"/>
          <p:cNvSpPr>
            <a:spLocks noGrp="1" noChangeArrowheads="1"/>
          </p:cNvSpPr>
          <p:nvPr>
            <p:ph type="body" idx="1"/>
          </p:nvPr>
        </p:nvSpPr>
        <p:spPr>
          <a:noFill/>
          <a:ln/>
        </p:spPr>
        <p:txBody>
          <a:bodyPr lIns="92149" tIns="46074" rIns="92149" bIns="46074"/>
          <a:lstStyle/>
          <a:p>
            <a:pPr eaLnBrk="1" hangingPunct="1"/>
            <a:r>
              <a:rPr lang="es-MX" b="1" noProof="0" dirty="0" smtClean="0"/>
              <a:t>Notas del Ponente</a:t>
            </a:r>
          </a:p>
          <a:p>
            <a:pPr eaLnBrk="1" hangingPunct="1"/>
            <a:r>
              <a:rPr lang="es-MX" noProof="0" dirty="0" smtClean="0"/>
              <a:t>Esta diapositiva muestra los factores individuales  durante la vida de una persona que pueden contribuir</a:t>
            </a:r>
            <a:r>
              <a:rPr lang="es-MX" baseline="0" noProof="0" dirty="0" smtClean="0"/>
              <a:t> al eventual desarrollo de dolor crónico</a:t>
            </a:r>
            <a:r>
              <a:rPr lang="es-MX" noProof="0" dirty="0" smtClean="0"/>
              <a:t>.</a:t>
            </a:r>
          </a:p>
          <a:p>
            <a:pPr eaLnBrk="1" hangingPunct="1"/>
            <a:endParaRPr lang="es-MX" noProof="0" dirty="0" smtClean="0"/>
          </a:p>
          <a:p>
            <a:pPr eaLnBrk="1" hangingPunct="1"/>
            <a:r>
              <a:rPr lang="es-MX" b="1" noProof="0" dirty="0" smtClean="0"/>
              <a:t>Referencia</a:t>
            </a:r>
          </a:p>
          <a:p>
            <a:r>
              <a:rPr lang="en-US" dirty="0" smtClean="0"/>
              <a:t>Institute </a:t>
            </a:r>
            <a:r>
              <a:rPr lang="en-US" dirty="0"/>
              <a:t>of </a:t>
            </a:r>
            <a:r>
              <a:rPr lang="en-US" dirty="0" smtClean="0"/>
              <a:t>Medicine of the National Academies. </a:t>
            </a:r>
            <a:r>
              <a:rPr lang="en-US" i="1" dirty="0"/>
              <a:t>Relieving Pain in America: </a:t>
            </a:r>
            <a:r>
              <a:rPr lang="en-US" i="1" dirty="0" smtClean="0"/>
              <a:t/>
            </a:r>
            <a:br>
              <a:rPr lang="en-US" i="1" dirty="0" smtClean="0"/>
            </a:br>
            <a:r>
              <a:rPr lang="en-US" i="1" dirty="0" smtClean="0"/>
              <a:t>A </a:t>
            </a:r>
            <a:r>
              <a:rPr lang="en-US" i="1" dirty="0"/>
              <a:t>Blueprint for Transforming Prevention, Care, Education, and Research. </a:t>
            </a:r>
            <a:r>
              <a:rPr lang="en-US" i="1" dirty="0" smtClean="0"/>
              <a:t/>
            </a:r>
            <a:br>
              <a:rPr lang="en-US" i="1" dirty="0" smtClean="0"/>
            </a:br>
            <a:r>
              <a:rPr lang="en-US" dirty="0" smtClean="0"/>
              <a:t>The </a:t>
            </a:r>
            <a:r>
              <a:rPr lang="en-US" dirty="0"/>
              <a:t>National Academies Press; Washington, DC: 2011.</a:t>
            </a:r>
          </a:p>
          <a:p>
            <a:pPr eaLnBrk="1" hangingPunct="1"/>
            <a:endParaRPr lang="en-GB" b="1" dirty="0" smtClean="0"/>
          </a:p>
        </p:txBody>
      </p:sp>
    </p:spTree>
    <p:extLst>
      <p:ext uri="{BB962C8B-B14F-4D97-AF65-F5344CB8AC3E}">
        <p14:creationId xmlns:p14="http://schemas.microsoft.com/office/powerpoint/2010/main" val="193255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7A13B-EE71-487D-A05E-F6EFAF0BAECF}" type="slidenum">
              <a:rPr lang="en-US"/>
              <a:pPr/>
              <a:t>12</a:t>
            </a:fld>
            <a:endParaRPr lang="en-US" dirty="0"/>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s-MX" b="1" noProof="0" dirty="0" smtClean="0"/>
              <a:t>Notas del Ponente</a:t>
            </a:r>
            <a:r>
              <a:rPr lang="es-MX" b="1" baseline="0" noProof="0" dirty="0" smtClean="0"/>
              <a:t>:</a:t>
            </a:r>
          </a:p>
          <a:p>
            <a:r>
              <a:rPr lang="es-MX" noProof="0" dirty="0" smtClean="0"/>
              <a:t>Esta diapositiva lista los factores de riesgo</a:t>
            </a:r>
            <a:r>
              <a:rPr lang="es-MX" baseline="0" noProof="0" dirty="0" smtClean="0"/>
              <a:t> perioperatorios para el desarrollo de dolor postoperatorio crónico</a:t>
            </a:r>
            <a:r>
              <a:rPr lang="es-MX" noProof="0" dirty="0" smtClean="0"/>
              <a:t>.</a:t>
            </a:r>
          </a:p>
          <a:p>
            <a:endParaRPr lang="es-MX" noProof="0" dirty="0" smtClean="0"/>
          </a:p>
          <a:p>
            <a:r>
              <a:rPr lang="es-MX" b="1" noProof="0" dirty="0" smtClean="0"/>
              <a:t>Referencia</a:t>
            </a:r>
          </a:p>
          <a:p>
            <a:r>
              <a:rPr lang="en-CA" dirty="0" smtClean="0"/>
              <a:t>Australian </a:t>
            </a:r>
            <a:r>
              <a:rPr lang="en-CA" dirty="0"/>
              <a:t>and New Zealand College of Anaesthetists and Faculty of Pain Medicine. </a:t>
            </a:r>
            <a:br>
              <a:rPr lang="en-CA" dirty="0"/>
            </a:br>
            <a:r>
              <a:rPr lang="en-CA" i="1" dirty="0"/>
              <a:t>Acute Pain Management: Scientific Evidence. </a:t>
            </a:r>
            <a:r>
              <a:rPr lang="en-CA" dirty="0" smtClean="0"/>
              <a:t>3rd </a:t>
            </a:r>
            <a:r>
              <a:rPr lang="en-CA" dirty="0"/>
              <a:t>ed. ANZCA &amp; FPM; </a:t>
            </a:r>
            <a:r>
              <a:rPr lang="en-CA" dirty="0" smtClean="0"/>
              <a:t/>
            </a:r>
            <a:br>
              <a:rPr lang="en-CA" dirty="0" smtClean="0"/>
            </a:br>
            <a:r>
              <a:rPr lang="en-CA" dirty="0" smtClean="0"/>
              <a:t>Melbourne</a:t>
            </a:r>
            <a:r>
              <a:rPr lang="en-CA" dirty="0"/>
              <a:t>, VIC: 2010.</a:t>
            </a:r>
          </a:p>
          <a:p>
            <a:endParaRPr lang="fr-FR" dirty="0"/>
          </a:p>
        </p:txBody>
      </p:sp>
    </p:spTree>
    <p:extLst>
      <p:ext uri="{BB962C8B-B14F-4D97-AF65-F5344CB8AC3E}">
        <p14:creationId xmlns:p14="http://schemas.microsoft.com/office/powerpoint/2010/main" val="397910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1953835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654041E2-0D02-400D-9D9F-28675411E89D}" type="slidenum">
              <a:rPr lang="en-US" smtClean="0">
                <a:ea typeface="ヒラギノ角ゴ Pro W3"/>
                <a:cs typeface="ヒラギノ角ゴ Pro W3"/>
              </a:rPr>
              <a:pPr/>
              <a:t>14</a:t>
            </a:fld>
            <a:endParaRPr lang="en-US" dirty="0" smtClean="0">
              <a:ea typeface="ヒラギノ角ゴ Pro W3"/>
              <a:cs typeface="ヒラギノ角ゴ Pro W3"/>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548680" y="4343400"/>
            <a:ext cx="5760640" cy="4333056"/>
          </a:xfrm>
          <a:noFill/>
          <a:ln/>
        </p:spPr>
        <p:txBody>
          <a:bodyPr/>
          <a:lstStyle/>
          <a:p>
            <a:pPr eaLnBrk="1" hangingPunct="1">
              <a:lnSpc>
                <a:spcPct val="80000"/>
              </a:lnSpc>
              <a:spcBef>
                <a:spcPct val="0"/>
              </a:spcBef>
            </a:pPr>
            <a:r>
              <a:rPr lang="es-MX" sz="800" b="1" noProof="0" dirty="0" smtClean="0"/>
              <a:t>Notas del Ponente</a:t>
            </a:r>
          </a:p>
          <a:p>
            <a:pPr marL="180975" indent="-180975" eaLnBrk="1" hangingPunct="1">
              <a:lnSpc>
                <a:spcPct val="80000"/>
              </a:lnSpc>
              <a:spcBef>
                <a:spcPct val="0"/>
              </a:spcBef>
              <a:spcAft>
                <a:spcPts val="300"/>
              </a:spcAft>
            </a:pPr>
            <a:r>
              <a:rPr lang="es-MX" sz="800" noProof="0" dirty="0" smtClean="0"/>
              <a:t>Hay</a:t>
            </a:r>
            <a:r>
              <a:rPr lang="es-MX" sz="800" baseline="0" noProof="0" dirty="0" smtClean="0"/>
              <a:t> muchas fuentes comunes de dolor agudo</a:t>
            </a:r>
            <a:r>
              <a:rPr lang="es-MX" sz="800" noProof="0" dirty="0" smtClean="0"/>
              <a:t>, incluyendo:</a:t>
            </a:r>
            <a:endParaRPr lang="es-MX" sz="800" baseline="30000" noProof="0" dirty="0" smtClean="0"/>
          </a:p>
          <a:p>
            <a:pPr marL="85725" lvl="0"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Procedimientos dentales,</a:t>
            </a:r>
            <a:r>
              <a:rPr lang="es-MX" sz="800" baseline="30000" noProof="0" dirty="0" smtClean="0">
                <a:ea typeface="MS PGothic"/>
                <a:cs typeface="MS PGothic"/>
              </a:rPr>
              <a:t>1</a:t>
            </a:r>
            <a:r>
              <a:rPr lang="es-MX" sz="800" baseline="0" noProof="0" dirty="0" smtClean="0">
                <a:ea typeface="MS PGothic"/>
                <a:cs typeface="MS PGothic"/>
              </a:rPr>
              <a:t> que pueden causar dolor dental, dolor en un diente asociado con calor, frío o sensaciones dulces o dolor y malestar en la boca, los dientes o las encías.</a:t>
            </a:r>
          </a:p>
          <a:p>
            <a:pPr marL="85725" lvl="0"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Fracturas,</a:t>
            </a:r>
            <a:r>
              <a:rPr lang="es-MX" sz="800" baseline="0" noProof="0" dirty="0" smtClean="0">
                <a:ea typeface="MS PGothic"/>
                <a:cs typeface="MS PGothic"/>
              </a:rPr>
              <a:t> por ejemplo de costillas</a:t>
            </a:r>
            <a:r>
              <a:rPr lang="es-MX" sz="800" baseline="30000" noProof="0" dirty="0" smtClean="0">
                <a:ea typeface="MS PGothic"/>
                <a:cs typeface="MS PGothic"/>
              </a:rPr>
              <a:t>2</a:t>
            </a:r>
            <a:r>
              <a:rPr lang="es-MX" sz="800" baseline="0" noProof="0" dirty="0" smtClean="0">
                <a:ea typeface="MS PGothic"/>
                <a:cs typeface="MS PGothic"/>
              </a:rPr>
              <a:t> o clavícula, húmero, radio o cúbito, mano, fémur, tibia o peroné, pie u otras fracturas vistas en los departamentos de urgencias del hospital.</a:t>
            </a:r>
            <a:r>
              <a:rPr lang="es-MX" sz="800" baseline="30000" noProof="0" dirty="0" smtClean="0">
                <a:ea typeface="MS PGothic"/>
                <a:cs typeface="MS PGothic"/>
              </a:rPr>
              <a:t>3</a:t>
            </a:r>
            <a:endParaRPr lang="es-MX" sz="800" noProof="0" dirty="0" smtClean="0">
              <a:ea typeface="MS PGothic"/>
              <a:cs typeface="MS PGothic"/>
            </a:endParaRPr>
          </a:p>
          <a:p>
            <a:pPr marL="85725" lvl="1"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Cirugía,</a:t>
            </a:r>
            <a:r>
              <a:rPr lang="es-MX" sz="800" baseline="30000" noProof="0" dirty="0" smtClean="0">
                <a:ea typeface="MS PGothic"/>
                <a:cs typeface="MS PGothic"/>
              </a:rPr>
              <a:t>4  </a:t>
            </a:r>
            <a:r>
              <a:rPr lang="es-MX" sz="800" baseline="0" noProof="0" dirty="0" smtClean="0">
                <a:ea typeface="MS PGothic"/>
                <a:cs typeface="MS PGothic"/>
              </a:rPr>
              <a:t> llevando a dolor postoperatorio</a:t>
            </a:r>
            <a:endParaRPr lang="es-MX" sz="800" noProof="0" dirty="0" smtClean="0">
              <a:ea typeface="MS PGothic"/>
              <a:cs typeface="MS PGothic"/>
            </a:endParaRPr>
          </a:p>
          <a:p>
            <a:pPr marL="85725" lvl="1"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Esguinces y torceduras</a:t>
            </a:r>
            <a:r>
              <a:rPr lang="es-MX" sz="800" baseline="0" noProof="0" dirty="0" smtClean="0">
                <a:ea typeface="MS PGothic"/>
                <a:cs typeface="MS PGothic"/>
              </a:rPr>
              <a:t> (lesión de los tendones</a:t>
            </a:r>
            <a:r>
              <a:rPr lang="es-MX" sz="800" noProof="0" dirty="0" smtClean="0">
                <a:ea typeface="MS PGothic"/>
                <a:cs typeface="MS PGothic"/>
              </a:rPr>
              <a:t>)</a:t>
            </a:r>
            <a:r>
              <a:rPr lang="es-MX" sz="800" baseline="30000" noProof="0" dirty="0" smtClean="0">
                <a:ea typeface="MS PGothic"/>
                <a:cs typeface="MS PGothic"/>
              </a:rPr>
              <a:t>5</a:t>
            </a:r>
            <a:endParaRPr lang="es-MX" sz="800" b="1" noProof="0" dirty="0" smtClean="0">
              <a:ea typeface="MS PGothic"/>
              <a:cs typeface="MS PGothic"/>
            </a:endParaRPr>
          </a:p>
          <a:p>
            <a:pPr marL="85725" lvl="1"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Cólico</a:t>
            </a:r>
            <a:r>
              <a:rPr lang="es-MX" sz="800" baseline="0" noProof="0" dirty="0" smtClean="0">
                <a:ea typeface="MS PGothic"/>
                <a:cs typeface="MS PGothic"/>
              </a:rPr>
              <a:t> renal</a:t>
            </a:r>
            <a:r>
              <a:rPr lang="es-MX" sz="800" noProof="0" dirty="0" smtClean="0">
                <a:ea typeface="MS PGothic"/>
                <a:cs typeface="MS PGothic"/>
              </a:rPr>
              <a:t>,</a:t>
            </a:r>
            <a:r>
              <a:rPr lang="es-MX" sz="800" baseline="30000" noProof="0" dirty="0" smtClean="0">
                <a:ea typeface="MS PGothic"/>
                <a:cs typeface="MS PGothic"/>
              </a:rPr>
              <a:t>7</a:t>
            </a:r>
            <a:r>
              <a:rPr lang="es-MX" sz="800" b="1" baseline="0" noProof="0" dirty="0" smtClean="0">
                <a:ea typeface="MS PGothic"/>
                <a:cs typeface="MS PGothic"/>
              </a:rPr>
              <a:t> </a:t>
            </a:r>
            <a:r>
              <a:rPr lang="es-MX" sz="800" b="0" baseline="0" noProof="0" dirty="0" smtClean="0">
                <a:ea typeface="MS PGothic"/>
                <a:cs typeface="MS PGothic"/>
              </a:rPr>
              <a:t>que se caracteriza por una instalación abrupta de dolor insoportable debido a una obstrucción aguda de vías urinarias</a:t>
            </a:r>
            <a:endParaRPr lang="es-MX" sz="800" noProof="0" dirty="0" smtClean="0">
              <a:ea typeface="MS PGothic"/>
              <a:cs typeface="MS PGothic"/>
            </a:endParaRPr>
          </a:p>
          <a:p>
            <a:pPr marL="85725" lvl="1"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Quemaduras</a:t>
            </a:r>
            <a:r>
              <a:rPr lang="es-MX" sz="800" baseline="30000" noProof="0" dirty="0" smtClean="0">
                <a:ea typeface="MS PGothic"/>
                <a:cs typeface="MS PGothic"/>
              </a:rPr>
              <a:t>8</a:t>
            </a:r>
            <a:endParaRPr lang="es-MX" sz="800" noProof="0" dirty="0" smtClean="0">
              <a:ea typeface="MS PGothic"/>
              <a:cs typeface="MS PGothic"/>
            </a:endParaRPr>
          </a:p>
          <a:p>
            <a:pPr marL="85725" lvl="1" indent="-85725" eaLnBrk="1" hangingPunct="1">
              <a:lnSpc>
                <a:spcPct val="80000"/>
              </a:lnSpc>
              <a:spcBef>
                <a:spcPct val="0"/>
              </a:spcBef>
              <a:spcAft>
                <a:spcPts val="300"/>
              </a:spcAft>
              <a:buFont typeface="Arial" pitchFamily="34" charset="0"/>
              <a:buChar char="•"/>
            </a:pPr>
            <a:r>
              <a:rPr lang="es-MX" sz="800" noProof="0" dirty="0" smtClean="0">
                <a:ea typeface="MS PGothic"/>
                <a:cs typeface="MS PGothic"/>
              </a:rPr>
              <a:t>Inflamación</a:t>
            </a:r>
            <a:r>
              <a:rPr lang="es-MX" sz="800" baseline="30000" noProof="0" dirty="0" smtClean="0">
                <a:ea typeface="MS PGothic"/>
                <a:cs typeface="MS PGothic"/>
              </a:rPr>
              <a:t>9</a:t>
            </a:r>
            <a:endParaRPr lang="es-MX" sz="800" noProof="0" dirty="0" smtClean="0">
              <a:ea typeface="MS PGothic"/>
              <a:cs typeface="MS PGothic"/>
            </a:endParaRPr>
          </a:p>
          <a:p>
            <a:pPr marL="85725" lvl="1" indent="-85725" eaLnBrk="1" hangingPunct="1">
              <a:lnSpc>
                <a:spcPct val="80000"/>
              </a:lnSpc>
              <a:spcBef>
                <a:spcPct val="0"/>
              </a:spcBef>
              <a:buFont typeface="Arial" pitchFamily="34" charset="0"/>
              <a:buChar char="•"/>
            </a:pPr>
            <a:r>
              <a:rPr lang="es-MX" sz="800" noProof="0" dirty="0" smtClean="0">
                <a:ea typeface="MS PGothic"/>
                <a:cs typeface="MS PGothic"/>
              </a:rPr>
              <a:t>Dolor abdominal,</a:t>
            </a:r>
            <a:r>
              <a:rPr lang="es-MX" sz="800" baseline="30000" noProof="0" dirty="0" smtClean="0">
                <a:ea typeface="MS PGothic"/>
                <a:cs typeface="MS PGothic"/>
              </a:rPr>
              <a:t>10 </a:t>
            </a:r>
            <a:r>
              <a:rPr lang="es-MX" sz="800" baseline="0" noProof="0" dirty="0" smtClean="0">
                <a:ea typeface="+mn-ea"/>
                <a:cs typeface="+mn-cs"/>
              </a:rPr>
              <a:t>el principal diagnóstico relacionado con enfermedad en el departamento de urgencias según la información de las visitas al departamento de urgencias en Estados Unidos en 2005.</a:t>
            </a:r>
            <a:r>
              <a:rPr lang="es-MX" sz="800" baseline="30000" noProof="0" dirty="0" smtClean="0"/>
              <a:t> 6</a:t>
            </a:r>
            <a:endParaRPr lang="es-MX" sz="800" baseline="0" noProof="0" dirty="0" smtClean="0">
              <a:ea typeface="+mn-ea"/>
              <a:cs typeface="+mn-cs"/>
            </a:endParaRPr>
          </a:p>
          <a:p>
            <a:pPr lvl="1" eaLnBrk="1" hangingPunct="1">
              <a:lnSpc>
                <a:spcPct val="80000"/>
              </a:lnSpc>
              <a:spcBef>
                <a:spcPct val="0"/>
              </a:spcBef>
            </a:pPr>
            <a:endParaRPr lang="es-MX" sz="800" noProof="0" dirty="0" smtClean="0">
              <a:ea typeface="MS PGothic"/>
              <a:cs typeface="MS PGothic"/>
            </a:endParaRPr>
          </a:p>
          <a:p>
            <a:pPr eaLnBrk="1" hangingPunct="1">
              <a:lnSpc>
                <a:spcPct val="80000"/>
              </a:lnSpc>
              <a:spcBef>
                <a:spcPct val="0"/>
              </a:spcBef>
            </a:pPr>
            <a:r>
              <a:rPr lang="es-MX" sz="800" b="1" noProof="0" dirty="0" smtClean="0"/>
              <a:t>Referencias</a:t>
            </a:r>
          </a:p>
          <a:p>
            <a:pPr marL="180975" indent="-180975" eaLnBrk="1" hangingPunct="1">
              <a:lnSpc>
                <a:spcPct val="80000"/>
              </a:lnSpc>
              <a:spcBef>
                <a:spcPct val="0"/>
              </a:spcBef>
              <a:buFont typeface="+mj-lt"/>
              <a:buAutoNum type="arabicPeriod"/>
            </a:pPr>
            <a:r>
              <a:rPr lang="en-US" sz="800" dirty="0" smtClean="0"/>
              <a:t>Pau AK </a:t>
            </a:r>
            <a:r>
              <a:rPr lang="en-US" sz="800" i="1" dirty="0" smtClean="0"/>
              <a:t>et al</a:t>
            </a:r>
            <a:r>
              <a:rPr lang="en-US" sz="800" dirty="0" smtClean="0"/>
              <a:t>. </a:t>
            </a:r>
            <a:r>
              <a:rPr lang="en-US" sz="800" dirty="0"/>
              <a:t>Prevalence estimates and associated factors for dental pain: </a:t>
            </a:r>
            <a:r>
              <a:rPr lang="en-US" sz="800" dirty="0" smtClean="0"/>
              <a:t>a review</a:t>
            </a:r>
            <a:r>
              <a:rPr lang="en-US" sz="800" dirty="0"/>
              <a:t>. </a:t>
            </a:r>
            <a:r>
              <a:rPr lang="en-US" sz="800" i="1" dirty="0"/>
              <a:t>Oral Health Prev </a:t>
            </a:r>
            <a:r>
              <a:rPr lang="en-US" sz="800" i="1" dirty="0" smtClean="0"/>
              <a:t>Dent </a:t>
            </a:r>
            <a:r>
              <a:rPr lang="en-US" sz="800" dirty="0"/>
              <a:t>2003</a:t>
            </a:r>
            <a:r>
              <a:rPr lang="en-US" sz="800" dirty="0" smtClean="0"/>
              <a:t>; 1(3</a:t>
            </a:r>
            <a:r>
              <a:rPr lang="en-US" sz="800" dirty="0"/>
              <a:t>):</a:t>
            </a:r>
            <a:r>
              <a:rPr lang="en-US" sz="800" dirty="0" smtClean="0"/>
              <a:t>209-20.</a:t>
            </a:r>
          </a:p>
          <a:p>
            <a:pPr marL="180975" indent="-180975" eaLnBrk="1" hangingPunct="1">
              <a:lnSpc>
                <a:spcPct val="80000"/>
              </a:lnSpc>
              <a:spcBef>
                <a:spcPct val="0"/>
              </a:spcBef>
              <a:buFont typeface="+mj-lt"/>
              <a:buAutoNum type="arabicPeriod"/>
            </a:pPr>
            <a:r>
              <a:rPr lang="en-US" sz="800" dirty="0" smtClean="0"/>
              <a:t>Karmakar MK </a:t>
            </a:r>
            <a:r>
              <a:rPr lang="en-US" sz="800" i="1" dirty="0" smtClean="0"/>
              <a:t>et al</a:t>
            </a:r>
            <a:r>
              <a:rPr lang="en-US" sz="800" dirty="0" smtClean="0"/>
              <a:t>. </a:t>
            </a:r>
            <a:r>
              <a:rPr lang="en-US" sz="800" dirty="0"/>
              <a:t>Acute pain management of patients with </a:t>
            </a:r>
            <a:r>
              <a:rPr lang="en-US" sz="800" dirty="0" smtClean="0"/>
              <a:t>multiple </a:t>
            </a:r>
            <a:r>
              <a:rPr lang="en-US" sz="800" dirty="0"/>
              <a:t>fractured ribs. </a:t>
            </a:r>
            <a:r>
              <a:rPr lang="en-US" sz="800" i="1" dirty="0"/>
              <a:t>J </a:t>
            </a:r>
            <a:r>
              <a:rPr lang="en-US" sz="800" i="1" dirty="0" smtClean="0"/>
              <a:t>Trauma</a:t>
            </a:r>
            <a:r>
              <a:rPr lang="en-US" sz="800" dirty="0" smtClean="0"/>
              <a:t> </a:t>
            </a:r>
            <a:r>
              <a:rPr lang="en-US" sz="800" dirty="0"/>
              <a:t>2003</a:t>
            </a:r>
            <a:r>
              <a:rPr lang="en-US" sz="800" dirty="0" smtClean="0"/>
              <a:t>; 54(3</a:t>
            </a:r>
            <a:r>
              <a:rPr lang="en-US" sz="800" dirty="0"/>
              <a:t>):</a:t>
            </a:r>
            <a:r>
              <a:rPr lang="en-US" sz="800" dirty="0" smtClean="0"/>
              <a:t>615-25.</a:t>
            </a:r>
          </a:p>
          <a:p>
            <a:pPr marL="180975" indent="-180975" eaLnBrk="1" hangingPunct="1">
              <a:lnSpc>
                <a:spcPct val="80000"/>
              </a:lnSpc>
              <a:spcBef>
                <a:spcPct val="0"/>
              </a:spcBef>
              <a:buFont typeface="+mj-lt"/>
              <a:buAutoNum type="arabicPeriod"/>
            </a:pPr>
            <a:r>
              <a:rPr lang="en-US" sz="800" dirty="0" smtClean="0"/>
              <a:t>Brown JC </a:t>
            </a:r>
            <a:r>
              <a:rPr lang="en-US" sz="800" i="1" dirty="0" smtClean="0"/>
              <a:t>et al. </a:t>
            </a:r>
            <a:r>
              <a:rPr lang="en-US" sz="800" dirty="0" smtClean="0"/>
              <a:t>Emergency </a:t>
            </a:r>
            <a:r>
              <a:rPr lang="en-US" sz="800" dirty="0"/>
              <a:t>department analgesia for fracture pain. </a:t>
            </a:r>
            <a:r>
              <a:rPr lang="en-US" sz="800" i="1" dirty="0"/>
              <a:t>Ann Emerg </a:t>
            </a:r>
            <a:r>
              <a:rPr lang="en-US" sz="800" i="1" dirty="0" smtClean="0"/>
              <a:t>Med </a:t>
            </a:r>
            <a:r>
              <a:rPr lang="en-US" sz="800" dirty="0"/>
              <a:t>2003</a:t>
            </a:r>
            <a:r>
              <a:rPr lang="en-US" sz="800" dirty="0" smtClean="0"/>
              <a:t>; 42(2</a:t>
            </a:r>
            <a:r>
              <a:rPr lang="en-US" sz="800" dirty="0"/>
              <a:t>):197-205</a:t>
            </a:r>
            <a:r>
              <a:rPr lang="en-US" sz="800" dirty="0" smtClean="0"/>
              <a:t>.</a:t>
            </a:r>
          </a:p>
          <a:p>
            <a:pPr marL="180975" indent="-180975" eaLnBrk="1" hangingPunct="1">
              <a:lnSpc>
                <a:spcPct val="80000"/>
              </a:lnSpc>
              <a:spcBef>
                <a:spcPct val="0"/>
              </a:spcBef>
              <a:buFont typeface="+mj-lt"/>
              <a:buAutoNum type="arabicPeriod"/>
            </a:pPr>
            <a:r>
              <a:rPr lang="en-US" sz="800" dirty="0" smtClean="0"/>
              <a:t>Apfelbaum JL</a:t>
            </a:r>
            <a:r>
              <a:rPr lang="en-US" sz="800" baseline="0" dirty="0" smtClean="0"/>
              <a:t> </a:t>
            </a:r>
            <a:r>
              <a:rPr lang="en-US" sz="800" i="1" baseline="0" dirty="0" smtClean="0"/>
              <a:t>et al</a:t>
            </a:r>
            <a:r>
              <a:rPr lang="en-US" sz="800" dirty="0" smtClean="0"/>
              <a:t>.</a:t>
            </a:r>
            <a:r>
              <a:rPr lang="en-US" sz="800" baseline="0" dirty="0" smtClean="0"/>
              <a:t> </a:t>
            </a:r>
            <a:r>
              <a:rPr lang="en-US" sz="800" dirty="0" smtClean="0"/>
              <a:t>Postoperative </a:t>
            </a:r>
            <a:r>
              <a:rPr lang="en-US" sz="800" dirty="0"/>
              <a:t>pain experience: results from a national survey suggest postoperative pain </a:t>
            </a:r>
            <a:r>
              <a:rPr lang="en-US" sz="800" dirty="0" smtClean="0"/>
              <a:t>continues to </a:t>
            </a:r>
            <a:r>
              <a:rPr lang="en-US" sz="800" dirty="0"/>
              <a:t>be undermanaged. </a:t>
            </a:r>
            <a:r>
              <a:rPr lang="en-US" sz="800" i="1" dirty="0"/>
              <a:t>Anesth </a:t>
            </a:r>
            <a:r>
              <a:rPr lang="en-US" sz="800" i="1" dirty="0" smtClean="0"/>
              <a:t>Analg</a:t>
            </a:r>
            <a:r>
              <a:rPr lang="en-US" sz="800" dirty="0" smtClean="0"/>
              <a:t> </a:t>
            </a:r>
            <a:r>
              <a:rPr lang="en-US" sz="800" dirty="0"/>
              <a:t>2003</a:t>
            </a:r>
            <a:r>
              <a:rPr lang="en-US" sz="800" dirty="0" smtClean="0"/>
              <a:t>; 97(2</a:t>
            </a:r>
            <a:r>
              <a:rPr lang="en-US" sz="800" dirty="0"/>
              <a:t>):</a:t>
            </a:r>
            <a:r>
              <a:rPr lang="en-US" sz="800" dirty="0" smtClean="0"/>
              <a:t>534-40.</a:t>
            </a:r>
          </a:p>
          <a:p>
            <a:pPr marL="180975" indent="-180975" eaLnBrk="1" hangingPunct="1">
              <a:lnSpc>
                <a:spcPct val="80000"/>
              </a:lnSpc>
              <a:spcBef>
                <a:spcPct val="0"/>
              </a:spcBef>
              <a:buFont typeface="+mj-lt"/>
              <a:buAutoNum type="arabicPeriod"/>
            </a:pPr>
            <a:r>
              <a:rPr lang="en-US" sz="800" dirty="0" smtClean="0"/>
              <a:t>Wilson JJ</a:t>
            </a:r>
            <a:r>
              <a:rPr lang="en-US" sz="800" baseline="0" dirty="0" smtClean="0"/>
              <a:t> </a:t>
            </a:r>
            <a:r>
              <a:rPr lang="en-US" sz="800" i="1" baseline="0" dirty="0" smtClean="0"/>
              <a:t>et al</a:t>
            </a:r>
            <a:r>
              <a:rPr lang="en-US" sz="800" dirty="0" smtClean="0"/>
              <a:t>. </a:t>
            </a:r>
            <a:r>
              <a:rPr lang="en-US" sz="800" dirty="0"/>
              <a:t>Common overuse tendon problems: a </a:t>
            </a:r>
            <a:r>
              <a:rPr lang="en-US" sz="800" dirty="0" smtClean="0"/>
              <a:t>review </a:t>
            </a:r>
            <a:r>
              <a:rPr lang="en-US" sz="800" dirty="0"/>
              <a:t>and recommendations for treatment. </a:t>
            </a:r>
            <a:r>
              <a:rPr lang="en-US" sz="800" i="1" dirty="0"/>
              <a:t>Am Fam </a:t>
            </a:r>
            <a:r>
              <a:rPr lang="en-US" sz="800" i="1" dirty="0" smtClean="0"/>
              <a:t>Physician </a:t>
            </a:r>
            <a:r>
              <a:rPr lang="en-US" sz="800" dirty="0"/>
              <a:t>2005</a:t>
            </a:r>
            <a:r>
              <a:rPr lang="en-US" sz="800" dirty="0" smtClean="0"/>
              <a:t>; 72(5</a:t>
            </a:r>
            <a:r>
              <a:rPr lang="en-US" sz="800" dirty="0"/>
              <a:t>):</a:t>
            </a:r>
            <a:r>
              <a:rPr lang="en-US" sz="800" dirty="0" smtClean="0"/>
              <a:t>811-8.</a:t>
            </a:r>
          </a:p>
          <a:p>
            <a:pPr marL="180975" indent="-180975" eaLnBrk="1" hangingPunct="1">
              <a:lnSpc>
                <a:spcPct val="80000"/>
              </a:lnSpc>
              <a:spcBef>
                <a:spcPct val="0"/>
              </a:spcBef>
              <a:buFont typeface="+mj-lt"/>
              <a:buAutoNum type="arabicPeriod"/>
            </a:pPr>
            <a:r>
              <a:rPr lang="en-US" sz="800" dirty="0" smtClean="0"/>
              <a:t>Nawar EW</a:t>
            </a:r>
            <a:r>
              <a:rPr lang="en-US" sz="800" baseline="0" dirty="0" smtClean="0"/>
              <a:t> </a:t>
            </a:r>
            <a:r>
              <a:rPr lang="en-US" sz="800" i="1" baseline="0" dirty="0" smtClean="0"/>
              <a:t>et al</a:t>
            </a:r>
            <a:r>
              <a:rPr lang="en-US" sz="800" dirty="0" smtClean="0"/>
              <a:t>. National </a:t>
            </a:r>
            <a:r>
              <a:rPr lang="en-US" sz="800" dirty="0"/>
              <a:t>Hospital Ambulatory Medical Care Survey: 2005 emergency department summary. </a:t>
            </a:r>
            <a:r>
              <a:rPr lang="en-US" sz="800" i="1" dirty="0"/>
              <a:t>Adv </a:t>
            </a:r>
            <a:r>
              <a:rPr lang="en-US" sz="800" i="1" dirty="0" smtClean="0"/>
              <a:t>Data </a:t>
            </a:r>
            <a:r>
              <a:rPr lang="en-US" sz="800" dirty="0"/>
              <a:t>2007</a:t>
            </a:r>
            <a:r>
              <a:rPr lang="en-US" sz="800" dirty="0" smtClean="0"/>
              <a:t>; 29(386</a:t>
            </a:r>
            <a:r>
              <a:rPr lang="en-US" sz="800" dirty="0"/>
              <a:t>):</a:t>
            </a:r>
            <a:r>
              <a:rPr lang="en-US" sz="800" dirty="0" smtClean="0"/>
              <a:t>1-32</a:t>
            </a:r>
            <a:r>
              <a:rPr lang="en-US" sz="800" dirty="0"/>
              <a:t>. </a:t>
            </a:r>
            <a:endParaRPr lang="en-US" sz="800" dirty="0" smtClean="0"/>
          </a:p>
          <a:p>
            <a:pPr marL="180975" indent="-180975" eaLnBrk="1" hangingPunct="1">
              <a:lnSpc>
                <a:spcPct val="80000"/>
              </a:lnSpc>
              <a:spcBef>
                <a:spcPct val="0"/>
              </a:spcBef>
              <a:buFont typeface="+mj-lt"/>
              <a:buAutoNum type="arabicPeriod"/>
            </a:pPr>
            <a:r>
              <a:rPr lang="en-US" sz="800" dirty="0" smtClean="0"/>
              <a:t>Heid F </a:t>
            </a:r>
            <a:r>
              <a:rPr lang="en-US" sz="800" i="1" dirty="0" smtClean="0"/>
              <a:t>et al</a:t>
            </a:r>
            <a:r>
              <a:rPr lang="en-US" sz="800" dirty="0" smtClean="0"/>
              <a:t>. </a:t>
            </a:r>
            <a:r>
              <a:rPr lang="en-US" sz="800" dirty="0"/>
              <a:t>The treatment of pain in urology. </a:t>
            </a:r>
            <a:r>
              <a:rPr lang="en-US" sz="800" i="1" dirty="0"/>
              <a:t>BJU </a:t>
            </a:r>
            <a:r>
              <a:rPr lang="en-US" sz="800" i="1" dirty="0" smtClean="0"/>
              <a:t>Int </a:t>
            </a:r>
            <a:r>
              <a:rPr lang="en-US" sz="800" dirty="0"/>
              <a:t>2002</a:t>
            </a:r>
            <a:r>
              <a:rPr lang="en-US" sz="800" dirty="0" smtClean="0"/>
              <a:t>; 90(5</a:t>
            </a:r>
            <a:r>
              <a:rPr lang="en-US" sz="800" dirty="0"/>
              <a:t>):</a:t>
            </a:r>
            <a:r>
              <a:rPr lang="en-US" sz="800" dirty="0" smtClean="0"/>
              <a:t>481-8</a:t>
            </a:r>
            <a:r>
              <a:rPr lang="en-US" sz="800" dirty="0"/>
              <a:t>. </a:t>
            </a:r>
            <a:endParaRPr lang="en-US" sz="800" dirty="0" smtClean="0"/>
          </a:p>
          <a:p>
            <a:pPr marL="180975" indent="-180975" eaLnBrk="1" hangingPunct="1">
              <a:lnSpc>
                <a:spcPct val="80000"/>
              </a:lnSpc>
              <a:spcBef>
                <a:spcPct val="0"/>
              </a:spcBef>
              <a:buFont typeface="+mj-lt"/>
              <a:buAutoNum type="arabicPeriod"/>
            </a:pPr>
            <a:r>
              <a:rPr lang="en-US" sz="800" dirty="0" smtClean="0"/>
              <a:t>Pal SK</a:t>
            </a:r>
            <a:r>
              <a:rPr lang="en-US" sz="800" baseline="0" dirty="0" smtClean="0"/>
              <a:t> </a:t>
            </a:r>
            <a:r>
              <a:rPr lang="en-US" sz="800" i="1" baseline="0" dirty="0" smtClean="0"/>
              <a:t>et al</a:t>
            </a:r>
            <a:r>
              <a:rPr lang="en-US" sz="800" dirty="0" smtClean="0"/>
              <a:t>. </a:t>
            </a:r>
            <a:r>
              <a:rPr lang="en-US" sz="800" dirty="0"/>
              <a:t>Adjunctive methods of pain control in burns. </a:t>
            </a:r>
            <a:r>
              <a:rPr lang="en-US" sz="800" i="1" dirty="0" smtClean="0"/>
              <a:t>Burns </a:t>
            </a:r>
            <a:r>
              <a:rPr lang="en-US" sz="800" dirty="0"/>
              <a:t>1997</a:t>
            </a:r>
            <a:r>
              <a:rPr lang="en-US" sz="800" dirty="0" smtClean="0"/>
              <a:t>; 23(5</a:t>
            </a:r>
            <a:r>
              <a:rPr lang="en-US" sz="800" dirty="0"/>
              <a:t>):</a:t>
            </a:r>
            <a:r>
              <a:rPr lang="en-US" sz="800" dirty="0" smtClean="0"/>
              <a:t>404-12.</a:t>
            </a:r>
          </a:p>
          <a:p>
            <a:pPr marL="180975" indent="-180975" eaLnBrk="1" hangingPunct="1">
              <a:lnSpc>
                <a:spcPct val="80000"/>
              </a:lnSpc>
              <a:spcBef>
                <a:spcPct val="0"/>
              </a:spcBef>
              <a:buFont typeface="+mj-lt"/>
              <a:buAutoNum type="arabicPeriod"/>
            </a:pPr>
            <a:r>
              <a:rPr lang="en-US" sz="800" dirty="0" smtClean="0"/>
              <a:t>Lee Y</a:t>
            </a:r>
            <a:r>
              <a:rPr lang="en-US" sz="800" baseline="0" dirty="0" smtClean="0"/>
              <a:t> </a:t>
            </a:r>
            <a:r>
              <a:rPr lang="en-US" sz="800" i="1" baseline="0" dirty="0" smtClean="0"/>
              <a:t>et al</a:t>
            </a:r>
            <a:r>
              <a:rPr lang="en-US" sz="800" i="1" dirty="0" smtClean="0"/>
              <a:t>. </a:t>
            </a:r>
            <a:r>
              <a:rPr lang="en-US" sz="800" dirty="0"/>
              <a:t>The role of COX-2 in acute pain and the use of selective COX-2 inhibitors for acute pain relief. </a:t>
            </a:r>
            <a:r>
              <a:rPr lang="en-US" sz="800" i="1" dirty="0"/>
              <a:t>Curr Pharm </a:t>
            </a:r>
            <a:r>
              <a:rPr lang="en-US" sz="800" i="1" dirty="0" smtClean="0"/>
              <a:t>Des </a:t>
            </a:r>
            <a:r>
              <a:rPr lang="en-US" sz="800" dirty="0" smtClean="0"/>
              <a:t>2005; 11(14</a:t>
            </a:r>
            <a:r>
              <a:rPr lang="en-US" sz="800" dirty="0"/>
              <a:t>):</a:t>
            </a:r>
            <a:r>
              <a:rPr lang="en-US" sz="800" dirty="0" smtClean="0"/>
              <a:t>1737-55.</a:t>
            </a:r>
          </a:p>
          <a:p>
            <a:pPr marL="180975" indent="-180975" eaLnBrk="1" hangingPunct="1">
              <a:lnSpc>
                <a:spcPct val="80000"/>
              </a:lnSpc>
              <a:spcBef>
                <a:spcPct val="0"/>
              </a:spcBef>
              <a:buFont typeface="+mj-lt"/>
              <a:buAutoNum type="arabicPeriod"/>
            </a:pPr>
            <a:r>
              <a:rPr lang="en-US" sz="800" dirty="0" smtClean="0"/>
              <a:t>Cartwright SL</a:t>
            </a:r>
            <a:r>
              <a:rPr lang="en-US" sz="800" baseline="0" dirty="0" smtClean="0"/>
              <a:t> </a:t>
            </a:r>
            <a:r>
              <a:rPr lang="en-US" sz="800" i="1" baseline="0" dirty="0" smtClean="0"/>
              <a:t>et al</a:t>
            </a:r>
            <a:r>
              <a:rPr lang="en-US" sz="800" dirty="0" smtClean="0"/>
              <a:t>.</a:t>
            </a:r>
            <a:r>
              <a:rPr lang="en-US" sz="800" baseline="0" dirty="0" smtClean="0"/>
              <a:t> </a:t>
            </a:r>
            <a:r>
              <a:rPr lang="en-US" sz="800" dirty="0" smtClean="0"/>
              <a:t>Evaluation </a:t>
            </a:r>
            <a:r>
              <a:rPr lang="en-US" sz="800" dirty="0"/>
              <a:t>of acute abdominal pain in adults. </a:t>
            </a:r>
            <a:r>
              <a:rPr lang="en-US" sz="800" i="1" dirty="0"/>
              <a:t>Am Fam </a:t>
            </a:r>
            <a:r>
              <a:rPr lang="en-US" sz="800" i="1" dirty="0" smtClean="0"/>
              <a:t>Physician </a:t>
            </a:r>
            <a:r>
              <a:rPr lang="en-US" sz="800" dirty="0"/>
              <a:t>2008</a:t>
            </a:r>
            <a:r>
              <a:rPr lang="en-US" sz="800" dirty="0" smtClean="0"/>
              <a:t>; 77(7</a:t>
            </a:r>
            <a:r>
              <a:rPr lang="en-US" sz="800" dirty="0"/>
              <a:t>):</a:t>
            </a:r>
            <a:r>
              <a:rPr lang="en-US" sz="800" dirty="0" smtClean="0"/>
              <a:t>971-8</a:t>
            </a:r>
            <a:r>
              <a:rPr lang="en-US" sz="800" dirty="0"/>
              <a:t>.</a:t>
            </a:r>
          </a:p>
        </p:txBody>
      </p:sp>
    </p:spTree>
    <p:extLst>
      <p:ext uri="{BB962C8B-B14F-4D97-AF65-F5344CB8AC3E}">
        <p14:creationId xmlns:p14="http://schemas.microsoft.com/office/powerpoint/2010/main" val="338723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51512" cy="4114800"/>
          </a:xfrm>
        </p:spPr>
        <p:txBody>
          <a:bodyPr>
            <a:normAutofit/>
          </a:bodyPr>
          <a:lstStyle/>
          <a:p>
            <a:pPr marL="174615" lvl="1" indent="-3175">
              <a:spcBef>
                <a:spcPct val="0"/>
              </a:spcBef>
            </a:pPr>
            <a:r>
              <a:rPr lang="es-MX" b="1" noProof="0" dirty="0" smtClean="0">
                <a:ea typeface="Arial Unicode MS" charset="0"/>
                <a:cs typeface="Arial Unicode MS" charset="0"/>
              </a:rPr>
              <a:t>Notas del Ponente:</a:t>
            </a:r>
          </a:p>
          <a:p>
            <a:pPr marL="174615" lvl="1" indent="-3175">
              <a:spcBef>
                <a:spcPct val="0"/>
              </a:spcBef>
            </a:pPr>
            <a:r>
              <a:rPr lang="es-MX" noProof="0" dirty="0" smtClean="0">
                <a:ea typeface="Arial Unicode MS" charset="0"/>
                <a:cs typeface="Arial Unicode MS" charset="0"/>
              </a:rPr>
              <a:t>En nuestra</a:t>
            </a:r>
            <a:r>
              <a:rPr lang="es-MX" baseline="0" noProof="0" dirty="0" smtClean="0">
                <a:ea typeface="Arial Unicode MS" charset="0"/>
                <a:cs typeface="Arial Unicode MS" charset="0"/>
              </a:rPr>
              <a:t> vida diaria hay muchas formas de dolor agudo, como el </a:t>
            </a:r>
            <a:r>
              <a:rPr lang="es-MX" b="1" baseline="0" noProof="0" dirty="0" smtClean="0">
                <a:ea typeface="Arial Unicode MS" charset="0"/>
                <a:cs typeface="Arial Unicode MS" charset="0"/>
              </a:rPr>
              <a:t>“dolor somático”  </a:t>
            </a:r>
            <a:r>
              <a:rPr lang="es-MX" baseline="0" noProof="0" dirty="0" smtClean="0">
                <a:ea typeface="Arial Unicode MS" charset="0"/>
                <a:cs typeface="Arial Unicode MS" charset="0"/>
              </a:rPr>
              <a:t>de origen musculoesquelético debido a lesiones deportivas/  traumatismo, quemaduras, incisión (como en el dolor postoperatorio) o enfermedad infecciosa (como en la faringitis, otitis, etc.).</a:t>
            </a:r>
          </a:p>
          <a:p>
            <a:pPr marL="174615" lvl="1" indent="-3175">
              <a:spcBef>
                <a:spcPct val="0"/>
              </a:spcBef>
            </a:pPr>
            <a:r>
              <a:rPr lang="es-MX" baseline="0" noProof="0" dirty="0" smtClean="0">
                <a:ea typeface="Arial Unicode MS" charset="0"/>
                <a:cs typeface="Arial Unicode MS" charset="0"/>
              </a:rPr>
              <a:t>También puede ser </a:t>
            </a:r>
            <a:r>
              <a:rPr lang="es-MX" b="1" baseline="0" noProof="0" dirty="0" smtClean="0">
                <a:ea typeface="Arial Unicode MS" charset="0"/>
                <a:cs typeface="Arial Unicode MS" charset="0"/>
              </a:rPr>
              <a:t>“dolor visceral” </a:t>
            </a:r>
            <a:r>
              <a:rPr lang="es-MX" baseline="0" noProof="0" dirty="0" smtClean="0">
                <a:ea typeface="Arial Unicode MS" charset="0"/>
                <a:cs typeface="Arial Unicode MS" charset="0"/>
              </a:rPr>
              <a:t>debido a oclusión vascular como en la isquemia miocárdica, dolor nociceptivo visceral/ inflamatorio debido a estiramiento, hipoxia o inflamación de los órganos huecos como en el cólico abdominal, dismenorrea, etc. La irritación </a:t>
            </a:r>
            <a:r>
              <a:rPr lang="es-MX" dirty="0" smtClean="0">
                <a:ea typeface="Arial Unicode MS" charset="0"/>
                <a:cs typeface="Arial Unicode MS" charset="0"/>
              </a:rPr>
              <a:t>de las raíces nerviosas del trigémino</a:t>
            </a:r>
            <a:r>
              <a:rPr lang="es-MX" baseline="0" noProof="0" dirty="0" smtClean="0">
                <a:ea typeface="Arial Unicode MS" charset="0"/>
                <a:cs typeface="Arial Unicode MS" charset="0"/>
              </a:rPr>
              <a:t> o C2-C3 puede llevar a inflamación neurovascular en cefaleas episódicas agudas como la migraña. </a:t>
            </a:r>
          </a:p>
          <a:p>
            <a:pPr marL="174615" lvl="1" indent="-3175">
              <a:spcBef>
                <a:spcPct val="0"/>
              </a:spcBef>
            </a:pPr>
            <a:endParaRPr lang="es-MX" baseline="0" noProof="0" dirty="0" smtClean="0">
              <a:ea typeface="Arial Unicode MS" charset="0"/>
              <a:cs typeface="Arial Unicode MS" charset="0"/>
            </a:endParaRPr>
          </a:p>
          <a:p>
            <a:pPr marL="174615" lvl="1" indent="-3175">
              <a:spcBef>
                <a:spcPct val="0"/>
              </a:spcBef>
            </a:pPr>
            <a:r>
              <a:rPr lang="es-MX" b="1" baseline="0" noProof="0" dirty="0" smtClean="0">
                <a:ea typeface="Arial Unicode MS" charset="0"/>
                <a:cs typeface="Arial Unicode MS" charset="0"/>
              </a:rPr>
              <a:t>Referencia</a:t>
            </a:r>
          </a:p>
          <a:p>
            <a:pPr marL="174615" lvl="1" indent="-3175">
              <a:spcBef>
                <a:spcPct val="0"/>
              </a:spcBef>
            </a:pPr>
            <a:r>
              <a:rPr lang="en-CA" dirty="0" smtClean="0"/>
              <a:t>Fishman </a:t>
            </a:r>
            <a:r>
              <a:rPr lang="en-CA" dirty="0"/>
              <a:t>SM </a:t>
            </a:r>
            <a:r>
              <a:rPr lang="en-CA" i="1" dirty="0"/>
              <a:t>et al </a:t>
            </a:r>
            <a:r>
              <a:rPr lang="en-CA" dirty="0"/>
              <a:t>(eds). </a:t>
            </a:r>
            <a:r>
              <a:rPr lang="en-CA" i="1" dirty="0"/>
              <a:t>Bonica’s Management of Pain. </a:t>
            </a:r>
            <a:r>
              <a:rPr lang="en-CA" dirty="0" smtClean="0"/>
              <a:t>4th </a:t>
            </a:r>
            <a:r>
              <a:rPr lang="en-CA" dirty="0"/>
              <a:t>ed. </a:t>
            </a:r>
            <a:r>
              <a:rPr lang="en-CA" dirty="0" smtClean="0"/>
              <a:t/>
            </a:r>
            <a:br>
              <a:rPr lang="en-CA" dirty="0" smtClean="0"/>
            </a:br>
            <a:r>
              <a:rPr lang="en-CA" dirty="0" smtClean="0"/>
              <a:t>Lippincott</a:t>
            </a:r>
            <a:r>
              <a:rPr lang="en-CA" dirty="0"/>
              <a:t>, Williams and Wilkins; Philadelphia, PA: </a:t>
            </a:r>
            <a:r>
              <a:rPr lang="en-CA" dirty="0" smtClean="0"/>
              <a:t>2010. </a:t>
            </a:r>
            <a:endParaRPr lang="en-US" dirty="0"/>
          </a:p>
        </p:txBody>
      </p:sp>
      <p:sp>
        <p:nvSpPr>
          <p:cNvPr id="4" name="Slide Number Placeholder 3"/>
          <p:cNvSpPr>
            <a:spLocks noGrp="1"/>
          </p:cNvSpPr>
          <p:nvPr>
            <p:ph type="sldNum" sz="quarter" idx="10"/>
          </p:nvPr>
        </p:nvSpPr>
        <p:spPr/>
        <p:txBody>
          <a:bodyPr/>
          <a:lstStyle/>
          <a:p>
            <a:fld id="{2AA8A176-76FB-4A91-ADB1-7384DFDEEF8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001845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2056527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373188" y="762000"/>
            <a:ext cx="4572000" cy="3429000"/>
          </a:xfrm>
          <a:solidFill>
            <a:srgbClr val="FFFFFF"/>
          </a:solidFill>
          <a:ln/>
        </p:spPr>
      </p:sp>
      <p:sp>
        <p:nvSpPr>
          <p:cNvPr id="80898" name="Rectangle 3"/>
          <p:cNvSpPr>
            <a:spLocks noGrp="1" noChangeArrowheads="1"/>
          </p:cNvSpPr>
          <p:nvPr>
            <p:ph type="body" idx="1"/>
          </p:nvPr>
        </p:nvSpPr>
        <p:spPr>
          <a:xfrm>
            <a:off x="692696" y="4355976"/>
            <a:ext cx="5760639" cy="4465227"/>
          </a:xfrm>
          <a:solidFill>
            <a:srgbClr val="FFFFFF"/>
          </a:solidFill>
          <a:ln/>
        </p:spPr>
        <p:txBody>
          <a:bodyPr/>
          <a:lstStyle/>
          <a:p>
            <a:pPr>
              <a:buFontTx/>
              <a:buNone/>
            </a:pPr>
            <a:r>
              <a:rPr lang="nl-BE" sz="1050" b="1" dirty="0" smtClean="0"/>
              <a:t>Notas del Ponente</a:t>
            </a:r>
          </a:p>
          <a:p>
            <a:pPr>
              <a:buFontTx/>
              <a:buNone/>
            </a:pPr>
            <a:r>
              <a:rPr lang="nl-BE" sz="1050" dirty="0" smtClean="0"/>
              <a:t>En el</a:t>
            </a:r>
            <a:r>
              <a:rPr lang="nl-BE" sz="1050" baseline="0" dirty="0" smtClean="0"/>
              <a:t> dolor agudo, la nocicepción normal es modificada por la inflamación. Esta inflamación no se limita al sitio de la lesión o daño. Los mediadores de la inflamación también están activos en otros lugares a lo largo de las vías para la conducción y transmisión de los potenciales de acción nocivos. La inflamación es la fuerza clave en el desarrollo de sensibilización a la nocicepción. Si no se trata apropiadamente, puede llevar a modificaciones estructurales de la neurona que evolucionan a síndromes de dolor crónico. </a:t>
            </a:r>
          </a:p>
          <a:p>
            <a:pPr>
              <a:buFontTx/>
              <a:buNone/>
            </a:pPr>
            <a:r>
              <a:rPr lang="nl-BE" sz="1050" baseline="0" dirty="0" smtClean="0"/>
              <a:t>La lesión tisular resulta en daño celular. Las células dañadas y los mastocitos, neutrofilos y macrofagos circundantes liberan una variedad de sustancias algogénicas (por ejemplo, Bk, H+, ATP) que activan las terminaciones de los nervios sensoriales terminales en los alrededores. Además, los mastocitos, los neutrofilos y los macrofagos liberan muchos mediadores de la inflamación (por ejemplo IL1, IL6, TNF</a:t>
            </a:r>
            <a:r>
              <a:rPr lang="nl-BE" sz="1050" dirty="0" smtClean="0">
                <a:sym typeface="Symbol" pitchFamily="18" charset="2"/>
              </a:rPr>
              <a:t>) que a su vez estimulan la formación de prostaglandinas de las membranas de las células dañadas.</a:t>
            </a:r>
          </a:p>
          <a:p>
            <a:pPr>
              <a:buFontTx/>
              <a:buNone/>
            </a:pPr>
            <a:r>
              <a:rPr lang="nl-BE" sz="1050" dirty="0" smtClean="0">
                <a:sym typeface="Symbol" pitchFamily="18" charset="2"/>
              </a:rPr>
              <a:t>Todos</a:t>
            </a:r>
            <a:r>
              <a:rPr lang="nl-BE" sz="1050" baseline="0" dirty="0" smtClean="0">
                <a:sym typeface="Symbol" pitchFamily="18" charset="2"/>
              </a:rPr>
              <a:t> estos mediadores activan las terminaciones nerviosas sensoriales </a:t>
            </a:r>
            <a:r>
              <a:rPr lang="nl-BE" sz="1050" dirty="0" smtClean="0"/>
              <a:t>(A</a:t>
            </a:r>
            <a:r>
              <a:rPr lang="nl-BE" sz="1050" dirty="0" smtClean="0">
                <a:sym typeface="Symbol" pitchFamily="18" charset="2"/>
              </a:rPr>
              <a:t></a:t>
            </a:r>
            <a:r>
              <a:rPr lang="nl-BE" sz="1050" dirty="0" smtClean="0"/>
              <a:t> y C) y su persistencia produce sensibilización de estas terminaciones nerviosas. En respuesta a la activación, el cuerpo de la célula nerviosa en el</a:t>
            </a:r>
            <a:r>
              <a:rPr lang="nl-BE" sz="1050" baseline="0" dirty="0" smtClean="0"/>
              <a:t> ganglio de la raíz dorsal produce neurotransmisores (por ejemplo sustancia P, CGRP) que son enviados a las terminaciones nerviosas por transporte axonal, junto con los factores de crecimiento del nervio. Algunos de estos neurotransmisores afectan los vasos sanguíneos locales y producen vasodilatación y extravasación del plasma, el llamado edema neurógeno. </a:t>
            </a:r>
          </a:p>
          <a:p>
            <a:pPr>
              <a:buFontTx/>
              <a:buNone/>
            </a:pPr>
            <a:endParaRPr lang="nl-BE" altLang="zh-TW" sz="1050" dirty="0" smtClean="0"/>
          </a:p>
          <a:p>
            <a:pPr>
              <a:buFontTx/>
              <a:buNone/>
            </a:pPr>
            <a:r>
              <a:rPr lang="nl-BE" altLang="zh-TW" sz="1050" b="1" dirty="0" smtClean="0"/>
              <a:t>Referencias</a:t>
            </a:r>
          </a:p>
          <a:p>
            <a:pPr>
              <a:buFontTx/>
              <a:buNone/>
            </a:pPr>
            <a:r>
              <a:rPr lang="en-GB" altLang="zh-TW" sz="1050" dirty="0" smtClean="0"/>
              <a:t>Kidd BL, Urban LA</a:t>
            </a:r>
            <a:r>
              <a:rPr lang="en-GB" altLang="zh-TW" sz="1050" i="1" dirty="0" smtClean="0"/>
              <a:t>. </a:t>
            </a:r>
            <a:r>
              <a:rPr lang="en-GB" altLang="zh-TW" sz="1050" dirty="0"/>
              <a:t>Mechanisms of inflammatory pain</a:t>
            </a:r>
            <a:r>
              <a:rPr lang="en-GB" altLang="zh-TW" sz="1050" dirty="0" smtClean="0"/>
              <a:t>. </a:t>
            </a:r>
            <a:r>
              <a:rPr lang="en-GB" altLang="zh-TW" sz="1050" i="1" dirty="0" smtClean="0"/>
              <a:t>Br J Anaesth</a:t>
            </a:r>
            <a:r>
              <a:rPr lang="en-GB" altLang="zh-TW" sz="1050" dirty="0" smtClean="0"/>
              <a:t> 2001; 87(1):3-11.</a:t>
            </a:r>
          </a:p>
          <a:p>
            <a:pPr>
              <a:buFontTx/>
              <a:buNone/>
            </a:pPr>
            <a:r>
              <a:rPr lang="en-GB" altLang="zh-TW" sz="1050" dirty="0" smtClean="0"/>
              <a:t>Oprée A, Kress M</a:t>
            </a:r>
            <a:r>
              <a:rPr lang="en-GB" altLang="zh-TW" sz="1050" b="1" i="1" dirty="0" smtClean="0"/>
              <a:t>. </a:t>
            </a:r>
            <a:r>
              <a:rPr lang="en-CA" sz="1050" dirty="0"/>
              <a:t>Involvement of the proinflammatory cytokines tumor necrosis factor-alpha, IL-1 beta, and IL-6 but not IL-8 in the development of heat hyperalgesia: effects on heat-evoked calcitonin gene-related peptide release from rat skin</a:t>
            </a:r>
            <a:r>
              <a:rPr lang="en-CA" sz="1050" dirty="0" smtClean="0"/>
              <a:t>. </a:t>
            </a:r>
            <a:r>
              <a:rPr lang="en-GB" altLang="zh-TW" sz="1050" i="1" dirty="0" smtClean="0"/>
              <a:t>J Neurosci</a:t>
            </a:r>
            <a:r>
              <a:rPr lang="en-GB" altLang="zh-TW" sz="1050" dirty="0" smtClean="0"/>
              <a:t> 2000; 20(16):6289-93.</a:t>
            </a:r>
          </a:p>
        </p:txBody>
      </p:sp>
    </p:spTree>
    <p:extLst>
      <p:ext uri="{BB962C8B-B14F-4D97-AF65-F5344CB8AC3E}">
        <p14:creationId xmlns:p14="http://schemas.microsoft.com/office/powerpoint/2010/main" val="3373117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noProof="0" dirty="0" smtClean="0"/>
              <a:t>Notas del Ponente</a:t>
            </a:r>
          </a:p>
          <a:p>
            <a:r>
              <a:rPr lang="es-MX" noProof="0" dirty="0" smtClean="0"/>
              <a:t>El dolor nociceptivo puede ser</a:t>
            </a:r>
            <a:r>
              <a:rPr lang="es-MX" baseline="0" noProof="0" dirty="0" smtClean="0"/>
              <a:t> de origen somático o visceral. El dolor somático, originado en la piel, músculos, articulaciones, tendones o huesos es el mejor conocido de los dos tipos y es a lo que se refiere la gente cuando hace referencia al dolor nociceptivo. Sin embargo, el dolor visceral que se origina en los órganos huecos y/o músculos lisos también es bastante común, como se ejemplifica por la dismenorrea, cistitis infecciosa y trastornos gastrointestinales funcionales. Al contrario del dolor somático, el dolor visceral es usualmente difuso más que bien localizado. También puede ser referido (es decir, experimentado en una parte del cuerpo no asociado con la lesión o disfunción inicial). </a:t>
            </a:r>
            <a:endParaRPr lang="es-MX" noProof="0" dirty="0" smtClean="0"/>
          </a:p>
          <a:p>
            <a:endParaRPr lang="en-CA" b="1" dirty="0"/>
          </a:p>
          <a:p>
            <a:r>
              <a:rPr lang="es-ES" b="1" noProof="0" dirty="0" smtClean="0"/>
              <a:t>Referencias</a:t>
            </a:r>
          </a:p>
          <a:p>
            <a:r>
              <a:rPr lang="en-US" dirty="0" smtClean="0"/>
              <a:t>McMahon </a:t>
            </a:r>
            <a:r>
              <a:rPr lang="en-US" dirty="0"/>
              <a:t>SB, Koltzenburg M (eds). </a:t>
            </a:r>
            <a:r>
              <a:rPr lang="en-US" i="1" dirty="0"/>
              <a:t>Wall and Melzack’s Textbook of Pain. </a:t>
            </a:r>
            <a:r>
              <a:rPr lang="en-US" dirty="0"/>
              <a:t>5th ed. Elsevier; London, UK: 2006.</a:t>
            </a:r>
            <a:endParaRPr lang="en-CA" dirty="0" smtClean="0">
              <a:hlinkClick r:id="rId3" tooltip="Molecular interventions."/>
            </a:endParaRPr>
          </a:p>
          <a:p>
            <a:r>
              <a:rPr lang="en-US" dirty="0"/>
              <a:t>Sikandar S, Dickenson AH. </a:t>
            </a:r>
            <a:r>
              <a:rPr lang="en-CA" dirty="0"/>
              <a:t>Visceral pain: the ins and outs, the ups and downs. </a:t>
            </a:r>
            <a:br>
              <a:rPr lang="en-CA" dirty="0"/>
            </a:br>
            <a:r>
              <a:rPr lang="en-US" i="1" dirty="0"/>
              <a:t>Curr Opin Support Palliat Care</a:t>
            </a:r>
            <a:r>
              <a:rPr lang="en-US" dirty="0"/>
              <a:t> 2012; 6(1):17-26.</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265435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s-MX" b="1" dirty="0" smtClean="0"/>
              <a:t>Notas del Ponente </a:t>
            </a:r>
          </a:p>
          <a:p>
            <a:pPr defTabSz="914350">
              <a:defRPr/>
            </a:pPr>
            <a:r>
              <a:rPr lang="es-MX" noProof="0" dirty="0" smtClean="0"/>
              <a:t>En</a:t>
            </a:r>
            <a:r>
              <a:rPr lang="es-MX" baseline="0" noProof="0" dirty="0" smtClean="0"/>
              <a:t> la columna vertebral, hay una convergencia de fibras aferentes cutáneas viscerales y somáticas. Los axones ascendentes transmiten el mensaje al cerebro. Por lo tanto, la estimulación de los nociceptores viscerales malinterpreta la ubicación del dolor como si estuviera en la piel.</a:t>
            </a:r>
          </a:p>
          <a:p>
            <a:pPr defTabSz="914350">
              <a:defRPr/>
            </a:pPr>
            <a:r>
              <a:rPr lang="es-MX" baseline="0" noProof="0" dirty="0" smtClean="0"/>
              <a:t>La imagen en esta diapositiva representa las regiones de dolor visceral referido. </a:t>
            </a:r>
          </a:p>
          <a:p>
            <a:endParaRPr lang="es-MX" dirty="0" smtClean="0"/>
          </a:p>
          <a:p>
            <a:r>
              <a:rPr lang="es-MX" b="1" dirty="0" smtClean="0"/>
              <a:t>Referencias</a:t>
            </a:r>
          </a:p>
          <a:p>
            <a:r>
              <a:rPr lang="en-CA" dirty="0" smtClean="0"/>
              <a:t>Hudspith </a:t>
            </a:r>
            <a:r>
              <a:rPr lang="en-CA" dirty="0"/>
              <a:t>MJ </a:t>
            </a:r>
            <a:r>
              <a:rPr lang="en-CA" i="1" dirty="0"/>
              <a:t>et al. </a:t>
            </a:r>
            <a:r>
              <a:rPr lang="en-CA" dirty="0"/>
              <a:t>In: Hemmings HC, Hopkins PM (eds). </a:t>
            </a:r>
            <a:r>
              <a:rPr lang="en-CA" i="1" dirty="0"/>
              <a:t>Foundations of Anesthesia</a:t>
            </a:r>
            <a:r>
              <a:rPr lang="en-CA" dirty="0"/>
              <a:t>. 2nd ed. Elsevier; Philadelphia, PA: </a:t>
            </a:r>
            <a:r>
              <a:rPr lang="en-CA" dirty="0" smtClean="0"/>
              <a:t>2006.</a:t>
            </a:r>
          </a:p>
          <a:p>
            <a:r>
              <a:rPr lang="en-CA" dirty="0" smtClean="0"/>
              <a:t>Schmitt WH Jr. Visceral</a:t>
            </a:r>
            <a:r>
              <a:rPr lang="en-CA" baseline="0" dirty="0" smtClean="0"/>
              <a:t> referred pain areas. </a:t>
            </a:r>
            <a:r>
              <a:rPr lang="en-CA" i="1" dirty="0" smtClean="0"/>
              <a:t>Uplink </a:t>
            </a:r>
            <a:r>
              <a:rPr lang="en-CA" dirty="0" smtClean="0"/>
              <a:t>1998; 10:1-3.</a:t>
            </a:r>
            <a:endParaRPr lang="en-US" dirty="0" smtClean="0"/>
          </a:p>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19055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r>
              <a:rPr lang="es-MX" altLang="en-US" dirty="0" smtClean="0"/>
              <a:t>Por </a:t>
            </a:r>
            <a:r>
              <a:rPr lang="es-MX" altLang="en-US" dirty="0"/>
              <a:t>favor reconozca a los miembros del comité de desarrollo.</a:t>
            </a:r>
            <a:endParaRPr lang="es-MX" altLang="en-US" noProof="0"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25639" indent="-279092" eaLnBrk="0" hangingPunct="0">
              <a:defRPr>
                <a:solidFill>
                  <a:schemeClr val="tx1"/>
                </a:solidFill>
                <a:latin typeface="Arial" pitchFamily="34" charset="0"/>
                <a:ea typeface="SimSun" pitchFamily="2" charset="-122"/>
              </a:defRPr>
            </a:lvl2pPr>
            <a:lvl3pPr marL="1116368" indent="-223274" eaLnBrk="0" hangingPunct="0">
              <a:defRPr>
                <a:solidFill>
                  <a:schemeClr val="tx1"/>
                </a:solidFill>
                <a:latin typeface="Arial" pitchFamily="34" charset="0"/>
                <a:ea typeface="SimSun" pitchFamily="2" charset="-122"/>
              </a:defRPr>
            </a:lvl3pPr>
            <a:lvl4pPr marL="1562915" indent="-223274" eaLnBrk="0" hangingPunct="0">
              <a:defRPr>
                <a:solidFill>
                  <a:schemeClr val="tx1"/>
                </a:solidFill>
                <a:latin typeface="Arial" pitchFamily="34" charset="0"/>
                <a:ea typeface="SimSun" pitchFamily="2" charset="-122"/>
              </a:defRPr>
            </a:lvl4pPr>
            <a:lvl5pPr marL="2009463" indent="-223274" eaLnBrk="0" hangingPunct="0">
              <a:defRPr>
                <a:solidFill>
                  <a:schemeClr val="tx1"/>
                </a:solidFill>
                <a:latin typeface="Arial" pitchFamily="34" charset="0"/>
                <a:ea typeface="SimSun" pitchFamily="2" charset="-122"/>
              </a:defRPr>
            </a:lvl5pPr>
            <a:lvl6pPr marL="2456010" indent="-223274" eaLnBrk="0" fontAlgn="base" hangingPunct="0">
              <a:spcBef>
                <a:spcPct val="0"/>
              </a:spcBef>
              <a:spcAft>
                <a:spcPct val="0"/>
              </a:spcAft>
              <a:defRPr>
                <a:solidFill>
                  <a:schemeClr val="tx1"/>
                </a:solidFill>
                <a:latin typeface="Arial" pitchFamily="34" charset="0"/>
                <a:ea typeface="SimSun" pitchFamily="2" charset="-122"/>
              </a:defRPr>
            </a:lvl6pPr>
            <a:lvl7pPr marL="2902557" indent="-223274" eaLnBrk="0" fontAlgn="base" hangingPunct="0">
              <a:spcBef>
                <a:spcPct val="0"/>
              </a:spcBef>
              <a:spcAft>
                <a:spcPct val="0"/>
              </a:spcAft>
              <a:defRPr>
                <a:solidFill>
                  <a:schemeClr val="tx1"/>
                </a:solidFill>
                <a:latin typeface="Arial" pitchFamily="34" charset="0"/>
                <a:ea typeface="SimSun" pitchFamily="2" charset="-122"/>
              </a:defRPr>
            </a:lvl7pPr>
            <a:lvl8pPr marL="3349104" indent="-223274" eaLnBrk="0" fontAlgn="base" hangingPunct="0">
              <a:spcBef>
                <a:spcPct val="0"/>
              </a:spcBef>
              <a:spcAft>
                <a:spcPct val="0"/>
              </a:spcAft>
              <a:defRPr>
                <a:solidFill>
                  <a:schemeClr val="tx1"/>
                </a:solidFill>
                <a:latin typeface="Arial" pitchFamily="34" charset="0"/>
                <a:ea typeface="SimSun" pitchFamily="2" charset="-122"/>
              </a:defRPr>
            </a:lvl8pPr>
            <a:lvl9pPr marL="3795652" indent="-223274"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4AAAB2A-1D5C-4C2C-9BED-1D247D196C0F}" type="slidenum">
              <a:rPr lang="fr-CA" altLang="en-US" smtClean="0">
                <a:solidFill>
                  <a:srgbClr val="000000"/>
                </a:solidFill>
                <a:latin typeface="Calibri" pitchFamily="34" charset="0"/>
              </a:rPr>
              <a:pPr eaLnBrk="1" hangingPunct="1"/>
              <a:t>2</a:t>
            </a:fld>
            <a:endParaRPr lang="fr-CA" altLang="en-US" dirty="0" smtClean="0">
              <a:solidFill>
                <a:srgbClr val="000000"/>
              </a:solidFill>
              <a:latin typeface="Calibri" pitchFamily="34" charset="0"/>
            </a:endParaRPr>
          </a:p>
        </p:txBody>
      </p:sp>
    </p:spTree>
    <p:extLst>
      <p:ext uri="{BB962C8B-B14F-4D97-AF65-F5344CB8AC3E}">
        <p14:creationId xmlns:p14="http://schemas.microsoft.com/office/powerpoint/2010/main" val="1485021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B978A1C-3BE0-4A0E-8702-D87AEF8D01EE}" type="slidenum">
              <a:rPr lang="en-GB">
                <a:solidFill>
                  <a:prstClr val="black"/>
                </a:solidFill>
              </a:rPr>
              <a:pPr>
                <a:defRPr/>
              </a:pPr>
              <a:t>20</a:t>
            </a:fld>
            <a:endParaRPr lang="en-GB" dirty="0">
              <a:solidFill>
                <a:prstClr val="black"/>
              </a:solidFill>
            </a:endParaRPr>
          </a:p>
        </p:txBody>
      </p:sp>
      <p:sp>
        <p:nvSpPr>
          <p:cNvPr id="92163" name="Rectangle 3"/>
          <p:cNvSpPr>
            <a:spLocks noGrp="1" noChangeArrowheads="1"/>
          </p:cNvSpPr>
          <p:nvPr>
            <p:ph type="body" idx="1"/>
          </p:nvPr>
        </p:nvSpPr>
        <p:spPr bwMode="auto">
          <a:xfrm>
            <a:off x="620688" y="4343400"/>
            <a:ext cx="5688632" cy="4333056"/>
          </a:xfrm>
          <a:noFill/>
        </p:spPr>
        <p:txBody>
          <a:bodyPr wrap="square" numCol="1" anchor="t" anchorCtr="0" compatLnSpc="1">
            <a:prstTxWarp prst="textNoShape">
              <a:avLst/>
            </a:prstTxWarp>
          </a:bodyPr>
          <a:lstStyle/>
          <a:p>
            <a:r>
              <a:rPr lang="es-MX" b="1" noProof="0" dirty="0" smtClean="0"/>
              <a:t>Notas del Ponente</a:t>
            </a:r>
          </a:p>
          <a:p>
            <a:r>
              <a:rPr lang="es-MX" noProof="0" dirty="0" smtClean="0"/>
              <a:t>Esta diapositiva ilustra</a:t>
            </a:r>
            <a:r>
              <a:rPr lang="es-MX" baseline="0" noProof="0" dirty="0" smtClean="0"/>
              <a:t> algunas vías centrales y periféricas por las cuales los estímulos dolorosos son procesados normalmente (dolor nociceptivo). </a:t>
            </a:r>
          </a:p>
          <a:p>
            <a:r>
              <a:rPr lang="es-MX" b="1" i="1" noProof="0" dirty="0" smtClean="0"/>
              <a:t>Transducción</a:t>
            </a:r>
            <a:r>
              <a:rPr lang="es-MX" b="1" i="1" baseline="0" noProof="0" dirty="0" smtClean="0"/>
              <a:t> </a:t>
            </a:r>
            <a:r>
              <a:rPr lang="es-MX" noProof="0" dirty="0" smtClean="0"/>
              <a:t>es la conversión</a:t>
            </a:r>
            <a:r>
              <a:rPr lang="es-MX" baseline="0" noProof="0" dirty="0" smtClean="0"/>
              <a:t> de un estimulo nocivo térmico, mecánico o químico en actividad eléctrica en las terminales periféricas de las fibras sensoriales nociceptoras. Este proceso está mediado por canales iónicos específicos del receptor expresados solo por nociceptores. </a:t>
            </a:r>
          </a:p>
          <a:p>
            <a:r>
              <a:rPr lang="es-MX" b="1" i="1" noProof="0" dirty="0" smtClean="0"/>
              <a:t>Conducción</a:t>
            </a:r>
            <a:r>
              <a:rPr lang="es-MX" b="0" i="0" baseline="0" noProof="0" dirty="0" smtClean="0"/>
              <a:t> </a:t>
            </a:r>
            <a:r>
              <a:rPr lang="es-MX" i="0" noProof="0" dirty="0" smtClean="0"/>
              <a:t>es el paso de potenciales de acción de una terminal periférica a lo largo de axones a la terminal central de nociceptores en el sistema nervioso</a:t>
            </a:r>
            <a:r>
              <a:rPr lang="es-MX" i="0" baseline="0" noProof="0" dirty="0" smtClean="0"/>
              <a:t> central. </a:t>
            </a:r>
          </a:p>
          <a:p>
            <a:r>
              <a:rPr lang="es-MX" b="1" i="1" noProof="0" dirty="0" smtClean="0"/>
              <a:t>Transmisión</a:t>
            </a:r>
            <a:r>
              <a:rPr lang="es-MX" b="1" i="1" baseline="0" noProof="0" dirty="0" smtClean="0"/>
              <a:t> </a:t>
            </a:r>
            <a:r>
              <a:rPr lang="es-MX" noProof="0" dirty="0" smtClean="0"/>
              <a:t>es la transferencia sináptica y la modulación de la entrada</a:t>
            </a:r>
            <a:r>
              <a:rPr lang="es-MX" baseline="0" noProof="0" dirty="0" smtClean="0"/>
              <a:t> de una neurona a otra. Las fibras nerviosas periféricas involucradas en el dolor incluyen las fibras C de conducción lenta amielínicas y las fibras</a:t>
            </a:r>
            <a:r>
              <a:rPr lang="es-MX" noProof="0" dirty="0" smtClean="0"/>
              <a:t> A</a:t>
            </a:r>
            <a:r>
              <a:rPr lang="es-MX" noProof="0" dirty="0" smtClean="0">
                <a:sym typeface="Symbol" pitchFamily="18" charset="2"/>
              </a:rPr>
              <a:t> finamente mielinizadas.</a:t>
            </a:r>
          </a:p>
          <a:p>
            <a:r>
              <a:rPr lang="es-MX" noProof="0" dirty="0" smtClean="0">
                <a:sym typeface="Symbol" pitchFamily="18" charset="2"/>
              </a:rPr>
              <a:t>En</a:t>
            </a:r>
            <a:r>
              <a:rPr lang="es-MX" baseline="0" noProof="0" dirty="0" smtClean="0">
                <a:sym typeface="Symbol" pitchFamily="18" charset="2"/>
              </a:rPr>
              <a:t> las capas superficiales del asta dorsal, estas fibras hacen una conexión sináptica con las neuronas de segundo orden que transmiten los impulsos a través de la médula espinal al cerebro (vía de transmisión ascendente). En el cerebro, el tálamo y ciertas áreas especificas de la corteza son críticas para la experiencia sensorial del dolor. La transmisión y el procesamiento de los impulsos del dolor también están modulados por vías descendentes. </a:t>
            </a:r>
          </a:p>
          <a:p>
            <a:r>
              <a:rPr lang="es-MX" b="1" noProof="0" dirty="0" smtClean="0"/>
              <a:t>Referencia</a:t>
            </a:r>
          </a:p>
          <a:p>
            <a:r>
              <a:rPr lang="en-GB" dirty="0" smtClean="0"/>
              <a:t>Scholz J, Woolf  CJ. Can we conquer pain? </a:t>
            </a:r>
            <a:r>
              <a:rPr lang="en-GB" i="1" dirty="0" smtClean="0"/>
              <a:t>Nat Neurosci </a:t>
            </a:r>
            <a:r>
              <a:rPr lang="en-GB" dirty="0" smtClean="0"/>
              <a:t>2002; 5(Suppl):1062-7.</a:t>
            </a:r>
          </a:p>
          <a:p>
            <a:endParaRPr lang="en-GB" dirty="0" smtClean="0"/>
          </a:p>
          <a:p>
            <a:endParaRPr lang="en-US" dirty="0" smtClean="0"/>
          </a:p>
        </p:txBody>
      </p:sp>
      <p:sp>
        <p:nvSpPr>
          <p:cNvPr id="92164" name="Slide Image Placeholder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569643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89" name="Rectangle 2"/>
          <p:cNvSpPr>
            <a:spLocks noGrp="1" noRot="1" noChangeAspect="1" noChangeArrowheads="1" noTextEdit="1"/>
          </p:cNvSpPr>
          <p:nvPr>
            <p:ph type="sldImg"/>
          </p:nvPr>
        </p:nvSpPr>
        <p:spPr>
          <a:ln/>
        </p:spPr>
      </p:sp>
      <p:sp>
        <p:nvSpPr>
          <p:cNvPr id="729090" name="Rectangle 3"/>
          <p:cNvSpPr>
            <a:spLocks noGrp="1" noChangeArrowheads="1"/>
          </p:cNvSpPr>
          <p:nvPr>
            <p:ph type="body" idx="1"/>
          </p:nvPr>
        </p:nvSpPr>
        <p:spPr>
          <a:xfrm>
            <a:off x="685799" y="4343401"/>
            <a:ext cx="5659714" cy="4405064"/>
          </a:xfrm>
          <a:noFill/>
          <a:ln/>
        </p:spPr>
        <p:txBody>
          <a:bodyPr/>
          <a:lstStyle/>
          <a:p>
            <a:r>
              <a:rPr lang="es-MX" sz="1050" b="1" noProof="0" dirty="0" smtClean="0"/>
              <a:t>Notas del Ponente</a:t>
            </a:r>
          </a:p>
          <a:p>
            <a:r>
              <a:rPr lang="es-MX" sz="1050" noProof="0" dirty="0" smtClean="0"/>
              <a:t>La nocicepción es la transducción de los estímulos</a:t>
            </a:r>
            <a:r>
              <a:rPr lang="es-MX" sz="1050" baseline="0" noProof="0" dirty="0" smtClean="0"/>
              <a:t> nocivos mecánicos y químicos en señales eléctricas en los nociceptores</a:t>
            </a:r>
            <a:r>
              <a:rPr lang="es-MX" sz="1050" noProof="0" dirty="0" smtClean="0"/>
              <a:t>:</a:t>
            </a:r>
          </a:p>
          <a:p>
            <a:r>
              <a:rPr lang="es-MX" sz="1050" noProof="0" dirty="0" smtClean="0"/>
              <a:t>En la transducción, los diferentes receptores y canales detectan los diferentes tipos de estímulos nocivos:</a:t>
            </a:r>
          </a:p>
          <a:p>
            <a:pPr marL="85725" indent="-85725">
              <a:buFont typeface="Arial" pitchFamily="34" charset="0"/>
              <a:buChar char="•"/>
            </a:pPr>
            <a:r>
              <a:rPr lang="es-MX" sz="1050" noProof="0" dirty="0" smtClean="0"/>
              <a:t>Receptor del potencial transitorio del canal catiónico</a:t>
            </a:r>
            <a:r>
              <a:rPr lang="es-MX" sz="1050" baseline="0" noProof="0" dirty="0" smtClean="0"/>
              <a:t> subfamilia </a:t>
            </a:r>
            <a:r>
              <a:rPr lang="es-MX" sz="1050" noProof="0" dirty="0" smtClean="0"/>
              <a:t>V miembro 1 (TRPV1) receptores</a:t>
            </a:r>
            <a:r>
              <a:rPr lang="es-MX" sz="1050" baseline="0" noProof="0" dirty="0" smtClean="0"/>
              <a:t> ligados al canal iónico que detectan calor nocivo</a:t>
            </a:r>
            <a:r>
              <a:rPr lang="es-MX" sz="1050" noProof="0" dirty="0" smtClean="0"/>
              <a:t> (&gt;43°C)</a:t>
            </a:r>
          </a:p>
          <a:p>
            <a:pPr marL="85725" indent="-85725">
              <a:buFont typeface="Arial" pitchFamily="34" charset="0"/>
              <a:buChar char="•"/>
            </a:pPr>
            <a:r>
              <a:rPr lang="es-MX" sz="1050" noProof="0" dirty="0" smtClean="0"/>
              <a:t>Receptor</a:t>
            </a:r>
            <a:r>
              <a:rPr lang="es-MX" sz="1050" baseline="0" noProof="0" dirty="0" smtClean="0"/>
              <a:t> del potencial transitorio del canal catiónico subfamilia A miembro 1 </a:t>
            </a:r>
            <a:r>
              <a:rPr lang="es-MX" sz="1050" noProof="0" dirty="0" smtClean="0"/>
              <a:t>(TRPA1) receptores ligados al canal iónico que detectan frío</a:t>
            </a:r>
            <a:r>
              <a:rPr lang="es-MX" sz="1050" baseline="0" noProof="0" dirty="0" smtClean="0"/>
              <a:t> nocivo</a:t>
            </a:r>
            <a:endParaRPr lang="es-MX" sz="1050" noProof="0" dirty="0" smtClean="0"/>
          </a:p>
          <a:p>
            <a:pPr marL="85725" indent="-85725">
              <a:buFont typeface="Arial" pitchFamily="34" charset="0"/>
              <a:buChar char="•"/>
            </a:pPr>
            <a:r>
              <a:rPr lang="es-MX" sz="1050" noProof="0" dirty="0" smtClean="0"/>
              <a:t>Los canales iónicos que detectan ácido (ASIC) detectan pH</a:t>
            </a:r>
            <a:r>
              <a:rPr lang="es-MX" sz="1050" baseline="0" noProof="0" dirty="0" smtClean="0"/>
              <a:t> nocivo</a:t>
            </a:r>
            <a:endParaRPr lang="es-MX" sz="1050" noProof="0" dirty="0" smtClean="0"/>
          </a:p>
          <a:p>
            <a:pPr marL="85725" indent="-85725">
              <a:buFont typeface="Arial" pitchFamily="34" charset="0"/>
              <a:buChar char="•"/>
            </a:pPr>
            <a:r>
              <a:rPr lang="es-MX" sz="1050" noProof="0" dirty="0" smtClean="0"/>
              <a:t>Los canales de sodio epiteliales/ Degerin (DEG/ENaC) detectan estímulos mecánicos</a:t>
            </a:r>
          </a:p>
          <a:p>
            <a:r>
              <a:rPr lang="es-MX" sz="1050" noProof="0" dirty="0" smtClean="0"/>
              <a:t>La transmisión ocurre cuando las señales</a:t>
            </a:r>
            <a:r>
              <a:rPr lang="es-MX" sz="1050" baseline="0" noProof="0" dirty="0" smtClean="0"/>
              <a:t> neuronales son transmitidas por la médula espinal a los centros más altos donde son percibidos como “dolor”</a:t>
            </a:r>
            <a:r>
              <a:rPr lang="es-MX" sz="1050" noProof="0" dirty="0" smtClean="0"/>
              <a:t>.</a:t>
            </a:r>
          </a:p>
          <a:p>
            <a:pPr>
              <a:spcAft>
                <a:spcPts val="0"/>
              </a:spcAft>
            </a:pPr>
            <a:r>
              <a:rPr lang="es-MX" sz="1050" noProof="0" dirty="0" smtClean="0"/>
              <a:t>La modulación se refiere a la capacidad del sistema nervioso de alterar</a:t>
            </a:r>
            <a:r>
              <a:rPr lang="es-MX" sz="1050" baseline="0" noProof="0" dirty="0" smtClean="0"/>
              <a:t> la sensibilidad al dolor a través de inhibición o facilitación. </a:t>
            </a:r>
            <a:endParaRPr lang="es-MX" sz="1050" noProof="0" dirty="0" smtClean="0"/>
          </a:p>
          <a:p>
            <a:pPr>
              <a:spcAft>
                <a:spcPts val="0"/>
              </a:spcAft>
            </a:pPr>
            <a:endParaRPr lang="es-MX" sz="1050" noProof="0" dirty="0" smtClean="0"/>
          </a:p>
          <a:p>
            <a:r>
              <a:rPr lang="es-MX" sz="1050" b="1" noProof="0" dirty="0" smtClean="0"/>
              <a:t>Referencias</a:t>
            </a:r>
            <a:endParaRPr lang="es-MX" sz="1050" noProof="0" dirty="0" smtClean="0"/>
          </a:p>
          <a:p>
            <a:pPr defTabSz="893094">
              <a:spcAft>
                <a:spcPts val="586"/>
              </a:spcAft>
              <a:defRPr/>
            </a:pPr>
            <a:r>
              <a:rPr lang="en-US" sz="1050" dirty="0" smtClean="0"/>
              <a:t>Caterina MJ </a:t>
            </a:r>
            <a:r>
              <a:rPr lang="en-US" sz="1050" i="1" dirty="0" smtClean="0"/>
              <a:t>et al. </a:t>
            </a:r>
            <a:r>
              <a:rPr lang="en-US" sz="1050" dirty="0" smtClean="0"/>
              <a:t>The capsaicin receptor: a heat-activated ion channel in the pain pathway. </a:t>
            </a:r>
            <a:r>
              <a:rPr lang="en-US" sz="1050" i="1" dirty="0" smtClean="0"/>
              <a:t>Nature</a:t>
            </a:r>
            <a:r>
              <a:rPr lang="en-US" sz="1050" dirty="0" smtClean="0"/>
              <a:t> 1997; </a:t>
            </a:r>
            <a:r>
              <a:rPr lang="en-US" sz="1050" b="0" dirty="0" smtClean="0"/>
              <a:t>389</a:t>
            </a:r>
            <a:r>
              <a:rPr lang="en-US" sz="1050" dirty="0" smtClean="0"/>
              <a:t>(6653): 816-24.</a:t>
            </a:r>
          </a:p>
          <a:p>
            <a:pPr eaLnBrk="1" hangingPunct="1"/>
            <a:r>
              <a:rPr lang="en-US" sz="1050" dirty="0"/>
              <a:t>Julius D. Basbaum AI. Molecular mechanisms of nociception. </a:t>
            </a:r>
            <a:r>
              <a:rPr lang="en-US" sz="1050" i="1" dirty="0"/>
              <a:t>Nature</a:t>
            </a:r>
            <a:r>
              <a:rPr lang="en-US" sz="1050" dirty="0"/>
              <a:t> 2001; </a:t>
            </a:r>
            <a:r>
              <a:rPr lang="en-US" sz="1050" dirty="0" smtClean="0"/>
              <a:t>413(6852</a:t>
            </a:r>
            <a:r>
              <a:rPr lang="en-US" sz="1050" dirty="0"/>
              <a:t>):203-10. </a:t>
            </a:r>
          </a:p>
          <a:p>
            <a:pPr defTabSz="893094">
              <a:spcAft>
                <a:spcPts val="586"/>
              </a:spcAft>
              <a:defRPr/>
            </a:pPr>
            <a:r>
              <a:rPr lang="en-GB" sz="1050" dirty="0"/>
              <a:t>Woolf CJ, Mannion RJ. Neuropathic pain: aetiology, symptoms, mechanisms, and management. </a:t>
            </a:r>
            <a:r>
              <a:rPr lang="en-GB" sz="1050" i="1" dirty="0"/>
              <a:t>Lancet</a:t>
            </a:r>
            <a:r>
              <a:rPr lang="en-GB" sz="1050" dirty="0"/>
              <a:t> 1999; 353(9168):1959-64.</a:t>
            </a:r>
            <a:endParaRPr lang="en-US" sz="1050" dirty="0"/>
          </a:p>
          <a:p>
            <a:pPr eaLnBrk="1" hangingPunct="1"/>
            <a:endParaRPr lang="en-US" sz="1050" dirty="0" smtClean="0"/>
          </a:p>
        </p:txBody>
      </p:sp>
      <p:sp>
        <p:nvSpPr>
          <p:cNvPr id="4" name="Rectangle 7"/>
          <p:cNvSpPr>
            <a:spLocks noGrp="1" noChangeArrowheads="1"/>
          </p:cNvSpPr>
          <p:nvPr>
            <p:ph type="sldNum" sz="quarter" idx="5"/>
          </p:nvPr>
        </p:nvSpPr>
        <p:spPr>
          <a:xfrm>
            <a:off x="3884613" y="8685214"/>
            <a:ext cx="2971800" cy="457200"/>
          </a:xfrm>
          <a:noFill/>
        </p:spPr>
        <p:txBody>
          <a:bodyPr/>
          <a:lstStyle/>
          <a:p>
            <a:fld id="{B5914FCA-DADF-4391-AB25-14D6CFB13577}" type="slidenum">
              <a:rPr lang="en-US" smtClean="0">
                <a:solidFill>
                  <a:prstClr val="black"/>
                </a:solidFill>
                <a:ea typeface="ヒラギノ角ゴ Pro W3"/>
                <a:cs typeface="ヒラギノ角ゴ Pro W3"/>
              </a:rPr>
              <a:pPr/>
              <a:t>21</a:t>
            </a:fld>
            <a:endParaRPr lang="en-US" dirty="0" smtClean="0">
              <a:solidFill>
                <a:prstClr val="black"/>
              </a:solidFill>
              <a:ea typeface="ヒラギノ角ゴ Pro W3"/>
              <a:cs typeface="ヒラギノ角ゴ Pro W3"/>
            </a:endParaRPr>
          </a:p>
        </p:txBody>
      </p:sp>
    </p:spTree>
    <p:extLst>
      <p:ext uri="{BB962C8B-B14F-4D97-AF65-F5344CB8AC3E}">
        <p14:creationId xmlns:p14="http://schemas.microsoft.com/office/powerpoint/2010/main" val="50737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3"/>
          <p:cNvSpPr>
            <a:spLocks noGrp="1" noChangeArrowheads="1"/>
          </p:cNvSpPr>
          <p:nvPr>
            <p:ph type="body" idx="1"/>
          </p:nvPr>
        </p:nvSpPr>
        <p:spPr>
          <a:xfrm>
            <a:off x="685800" y="4343400"/>
            <a:ext cx="5486400" cy="4333056"/>
          </a:xfrm>
        </p:spPr>
        <p:txBody>
          <a:bodyPr/>
          <a:lstStyle/>
          <a:p>
            <a:r>
              <a:rPr lang="es-MX" b="1" noProof="0" dirty="0" smtClean="0"/>
              <a:t>Notas del Ponente</a:t>
            </a:r>
          </a:p>
          <a:p>
            <a:r>
              <a:rPr lang="es-MX" noProof="0" dirty="0" smtClean="0"/>
              <a:t>El dolor es transducido a través de mediadores endógenos como las prostaglandinas y la sustancia P, que se une a los receptores y/o los canales en los nociceptores</a:t>
            </a:r>
            <a:r>
              <a:rPr lang="es-MX" baseline="0" noProof="0" dirty="0" smtClean="0"/>
              <a:t> para transformar los estímulos nocivos en señales eléctricas. Diferentes receptores y canales detectan diferentes tipos de estímulos nocivos:</a:t>
            </a:r>
          </a:p>
          <a:p>
            <a:pPr marL="176758" indent="-176758">
              <a:buFont typeface="Arial" pitchFamily="34" charset="0"/>
              <a:buChar char="•"/>
            </a:pPr>
            <a:r>
              <a:rPr lang="es-MX" sz="1200" noProof="0" dirty="0" smtClean="0"/>
              <a:t>Receptor del potencial transitorio del canal catiónico</a:t>
            </a:r>
            <a:r>
              <a:rPr lang="es-MX" sz="1200" baseline="0" noProof="0" dirty="0" smtClean="0"/>
              <a:t> subfamilia </a:t>
            </a:r>
            <a:r>
              <a:rPr lang="es-MX" sz="1200" noProof="0" dirty="0" smtClean="0"/>
              <a:t>V miembro 1 (TRPV1) receptores</a:t>
            </a:r>
            <a:r>
              <a:rPr lang="es-MX" sz="1200" baseline="0" noProof="0" dirty="0" smtClean="0"/>
              <a:t> ligados al canal iónico que detectan calor nocivo</a:t>
            </a:r>
            <a:r>
              <a:rPr lang="es-MX" sz="1200" noProof="0" dirty="0" smtClean="0"/>
              <a:t> (&gt;43°C)</a:t>
            </a:r>
          </a:p>
          <a:p>
            <a:pPr marL="176758" indent="-176758">
              <a:buFont typeface="Arial" pitchFamily="34" charset="0"/>
              <a:buChar char="•"/>
            </a:pPr>
            <a:r>
              <a:rPr lang="es-MX" sz="1200" noProof="0" dirty="0" smtClean="0"/>
              <a:t>Receptor</a:t>
            </a:r>
            <a:r>
              <a:rPr lang="es-MX" sz="1200" baseline="0" noProof="0" dirty="0" smtClean="0"/>
              <a:t> del potencial transitorio del canal catiónico subfamilia A miembro 1 </a:t>
            </a:r>
            <a:r>
              <a:rPr lang="es-MX" sz="1200" noProof="0" dirty="0" smtClean="0"/>
              <a:t>(TRPA1) receptores ligados al canal iónico que detectan frío</a:t>
            </a:r>
            <a:r>
              <a:rPr lang="es-MX" sz="1200" baseline="0" noProof="0" dirty="0" smtClean="0"/>
              <a:t> nocivo</a:t>
            </a:r>
            <a:endParaRPr lang="es-MX" sz="1200" noProof="0" dirty="0" smtClean="0"/>
          </a:p>
          <a:p>
            <a:pPr marL="176758" indent="-176758">
              <a:buFont typeface="Arial" pitchFamily="34" charset="0"/>
              <a:buChar char="•"/>
            </a:pPr>
            <a:r>
              <a:rPr lang="es-MX" sz="1200" noProof="0" dirty="0" smtClean="0"/>
              <a:t>Los canales iónicos que detectan ácido (ASIC) detectan pH</a:t>
            </a:r>
            <a:r>
              <a:rPr lang="es-MX" sz="1200" baseline="0" noProof="0" dirty="0" smtClean="0"/>
              <a:t> nocivo</a:t>
            </a:r>
            <a:endParaRPr lang="es-MX" sz="1200" noProof="0" dirty="0" smtClean="0"/>
          </a:p>
          <a:p>
            <a:pPr marL="176758" indent="-176758">
              <a:buFont typeface="Arial" pitchFamily="34" charset="0"/>
              <a:buChar char="•"/>
            </a:pPr>
            <a:r>
              <a:rPr lang="es-MX" sz="1200" noProof="0" dirty="0" smtClean="0"/>
              <a:t>Los canales de sodio epiteliales/ Degerin (DEG/ENaC) detectan estímulos mecánicos</a:t>
            </a:r>
          </a:p>
          <a:p>
            <a:endParaRPr lang="es-MX" dirty="0" smtClean="0"/>
          </a:p>
          <a:p>
            <a:r>
              <a:rPr lang="es-MX" b="1" dirty="0" smtClean="0"/>
              <a:t>Referencias</a:t>
            </a:r>
          </a:p>
          <a:p>
            <a:r>
              <a:rPr lang="en-US" dirty="0" smtClean="0"/>
              <a:t>Julius D, Basbaum AI</a:t>
            </a:r>
            <a:r>
              <a:rPr lang="en-US" dirty="0"/>
              <a:t>. Molecular mechanisms of nociception</a:t>
            </a:r>
            <a:r>
              <a:rPr lang="en-US" dirty="0" smtClean="0"/>
              <a:t>. </a:t>
            </a:r>
            <a:r>
              <a:rPr lang="en-US" i="1" dirty="0" smtClean="0"/>
              <a:t>Nature</a:t>
            </a:r>
            <a:r>
              <a:rPr lang="en-US" dirty="0" smtClean="0"/>
              <a:t> 2001; 413(6852):203-10.</a:t>
            </a:r>
          </a:p>
          <a:p>
            <a:r>
              <a:rPr lang="en-GB" dirty="0"/>
              <a:t>Scholz J, Woolf  CJ. Can we conquer pain? </a:t>
            </a:r>
            <a:r>
              <a:rPr lang="en-GB" i="1" dirty="0"/>
              <a:t>Nat Neurosci </a:t>
            </a:r>
            <a:r>
              <a:rPr lang="en-GB" dirty="0"/>
              <a:t>2002; 5(Suppl):1062-7.</a:t>
            </a:r>
          </a:p>
          <a:p>
            <a:r>
              <a:rPr lang="en-US" dirty="0" smtClean="0"/>
              <a:t>Woolf CJ, Salter MW. </a:t>
            </a:r>
            <a:r>
              <a:rPr lang="en-CA" dirty="0"/>
              <a:t>Neuronal plasticity: increasing the gain in pain</a:t>
            </a:r>
            <a:r>
              <a:rPr lang="en-CA" dirty="0" smtClean="0"/>
              <a:t>. </a:t>
            </a:r>
            <a:r>
              <a:rPr lang="en-US" i="1" dirty="0" smtClean="0"/>
              <a:t>Science</a:t>
            </a:r>
            <a:r>
              <a:rPr lang="en-US" dirty="0" smtClean="0"/>
              <a:t> 2000; 288(5472):1765-68.</a:t>
            </a:r>
          </a:p>
          <a:p>
            <a:endParaRPr lang="en-GB" dirty="0" smtClean="0"/>
          </a:p>
        </p:txBody>
      </p:sp>
      <p:sp>
        <p:nvSpPr>
          <p:cNvPr id="3" name="Slide Image Placeholder 2"/>
          <p:cNvSpPr>
            <a:spLocks noGrp="1" noRot="1" noChangeAspect="1"/>
          </p:cNvSpPr>
          <p:nvPr>
            <p:ph type="sldImg"/>
          </p:nvPr>
        </p:nvSpPr>
        <p:spPr/>
      </p:sp>
      <p:sp>
        <p:nvSpPr>
          <p:cNvPr id="4" name="Slide Number Placeholder 3"/>
          <p:cNvSpPr>
            <a:spLocks noGrp="1"/>
          </p:cNvSpPr>
          <p:nvPr>
            <p:ph type="sldNum" sz="quarter" idx="5"/>
          </p:nvPr>
        </p:nvSpPr>
        <p:spPr>
          <a:xfrm>
            <a:off x="3884613" y="8685213"/>
            <a:ext cx="2971800" cy="457200"/>
          </a:xfrm>
        </p:spPr>
        <p:txBody>
          <a:bodyPr/>
          <a:lstStyle/>
          <a:p>
            <a:fld id="{C869435C-097B-40B4-A7F6-991F06607D84}"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1275864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3"/>
          <p:cNvSpPr>
            <a:spLocks noGrp="1" noChangeArrowheads="1"/>
          </p:cNvSpPr>
          <p:nvPr>
            <p:ph type="body" idx="1"/>
          </p:nvPr>
        </p:nvSpPr>
        <p:spPr>
          <a:xfrm>
            <a:off x="685800" y="4359275"/>
            <a:ext cx="5623520" cy="4389189"/>
          </a:xfrm>
        </p:spPr>
        <p:txBody>
          <a:bodyPr/>
          <a:lstStyle/>
          <a:p>
            <a:r>
              <a:rPr lang="es-MX" sz="1000" b="1" noProof="0" dirty="0" smtClean="0"/>
              <a:t>Notas del Ponente</a:t>
            </a:r>
          </a:p>
          <a:p>
            <a:r>
              <a:rPr lang="es-MX" sz="1000" noProof="0" dirty="0" smtClean="0"/>
              <a:t>Esta diapositiva contiene una</a:t>
            </a:r>
            <a:r>
              <a:rPr lang="es-MX" sz="1000" baseline="0" noProof="0" dirty="0" smtClean="0"/>
              <a:t> reconstrucción animada para ilustrar la secuencia normal de los eventos que ocurren durante la transmisión en las sinapsis espinales del asta dorsal. Presione en esta diapositiva para avanzar la secuencia:</a:t>
            </a:r>
          </a:p>
          <a:p>
            <a:pPr marL="180975" indent="-180975">
              <a:buAutoNum type="arabicPeriod"/>
            </a:pPr>
            <a:r>
              <a:rPr lang="es-MX" sz="1000" baseline="0" noProof="0" dirty="0" smtClean="0"/>
              <a:t>El dolor es conducido y transmitido a través de varios neurotransmisores excitatorios y neuroactivos. Una vez que el potencial de acción de la periferia alcanza la primera sinapsis en el asta dorsal de la médula espinal, una cantidad de sustancias neuroactivas son liberadas. Esto incluye varios neurotransmisores excitatorios e inhibitorios, como la sustancia P, el péptido relacionado con el gen calcitonina, aspartato y glutamato (excitatorios) y glicina y somatostatina (inhibitorio). </a:t>
            </a:r>
          </a:p>
          <a:p>
            <a:pPr marL="180975" indent="-180975">
              <a:buAutoNum type="arabicPeriod"/>
            </a:pPr>
            <a:r>
              <a:rPr lang="es-MX" sz="1000" baseline="0" noProof="0" dirty="0" smtClean="0"/>
              <a:t>La primera parte de la secuencia animada de esta diapositiva muestra la terminal presináptica siendo despolarizada después del arribo de los impulsos y el glutamato siendo liberado a la hendidura sináptica. </a:t>
            </a:r>
          </a:p>
          <a:p>
            <a:pPr marL="180975" indent="-180975">
              <a:buAutoNum type="arabicPeriod"/>
            </a:pPr>
            <a:r>
              <a:rPr lang="es-MX" sz="1000" baseline="0" noProof="0" dirty="0" smtClean="0"/>
              <a:t>El glutamato luego se difunde en la hendidura y se une con los receptores AMPA, activando las neuronas nociceptoras postsinápticas de segundo orden. </a:t>
            </a:r>
          </a:p>
          <a:p>
            <a:pPr marL="180975" indent="-180975">
              <a:buAutoNum type="arabicPeriod"/>
            </a:pPr>
            <a:r>
              <a:rPr lang="es-MX" sz="1000" baseline="0" noProof="0" dirty="0" smtClean="0"/>
              <a:t>Los receptores NMDA en la membrana postsináptica no se activan porque están bloqueados por los iones de magnesio.</a:t>
            </a:r>
          </a:p>
          <a:p>
            <a:pPr marL="180975" indent="-180975">
              <a:buAutoNum type="arabicPeriod"/>
            </a:pPr>
            <a:r>
              <a:rPr lang="es-MX" sz="1000" baseline="0" noProof="0" dirty="0" smtClean="0"/>
              <a:t>Los anestésicos locales actúan para reducir el dolor al nivel de transmisión. </a:t>
            </a:r>
          </a:p>
          <a:p>
            <a:r>
              <a:rPr lang="es-MX" sz="1000" b="1" dirty="0" smtClean="0"/>
              <a:t>Referencias</a:t>
            </a:r>
          </a:p>
          <a:p>
            <a:r>
              <a:rPr lang="en-US" sz="1000" dirty="0" smtClean="0">
                <a:cs typeface="Arial" pitchFamily="34" charset="0"/>
              </a:rPr>
              <a:t>Fields HL </a:t>
            </a:r>
            <a:r>
              <a:rPr lang="en-US" sz="1000" i="1" dirty="0" smtClean="0">
                <a:cs typeface="Arial" pitchFamily="34" charset="0"/>
              </a:rPr>
              <a:t>et al.</a:t>
            </a:r>
            <a:r>
              <a:rPr lang="en-US" sz="1000" dirty="0" smtClean="0">
                <a:cs typeface="Arial" pitchFamily="34" charset="0"/>
              </a:rPr>
              <a:t> In: </a:t>
            </a:r>
            <a:r>
              <a:rPr lang="en-US" sz="1000" dirty="0" smtClean="0"/>
              <a:t>McMahon SB, Koltzenburg M (eds). </a:t>
            </a:r>
            <a:r>
              <a:rPr lang="en-US" sz="1000" i="1" dirty="0" smtClean="0"/>
              <a:t>Wall and Melzack’s Textbook of Pain. </a:t>
            </a:r>
            <a:br>
              <a:rPr lang="en-US" sz="1000" i="1" dirty="0" smtClean="0"/>
            </a:br>
            <a:r>
              <a:rPr lang="en-US" sz="1000" dirty="0" smtClean="0"/>
              <a:t>5th ed. Elsevier; London, UK: 2006.</a:t>
            </a:r>
          </a:p>
          <a:p>
            <a:r>
              <a:rPr lang="en-US" sz="1000" dirty="0" smtClean="0"/>
              <a:t>Julius D, Basbaum AI. Molecular mechanisms of nociception. </a:t>
            </a:r>
            <a:r>
              <a:rPr lang="en-US" sz="1000" i="1" dirty="0" smtClean="0"/>
              <a:t>Nature</a:t>
            </a:r>
            <a:r>
              <a:rPr lang="en-US" sz="1000" dirty="0" smtClean="0"/>
              <a:t> 2001; 413(6852):203-10.</a:t>
            </a:r>
          </a:p>
          <a:p>
            <a:r>
              <a:rPr lang="en-US" sz="1000" dirty="0" smtClean="0"/>
              <a:t>Woolf CJ, Salter MW. </a:t>
            </a:r>
            <a:r>
              <a:rPr lang="en-CA" sz="1000" dirty="0" smtClean="0"/>
              <a:t>Neuronal plasticity: increasing the gain in pain. </a:t>
            </a:r>
            <a:r>
              <a:rPr lang="en-US" sz="1000" i="1" dirty="0" smtClean="0"/>
              <a:t>Science</a:t>
            </a:r>
            <a:r>
              <a:rPr lang="en-US" sz="1000" dirty="0" smtClean="0"/>
              <a:t> 2000; </a:t>
            </a:r>
            <a:br>
              <a:rPr lang="en-US" sz="1000" dirty="0" smtClean="0"/>
            </a:br>
            <a:r>
              <a:rPr lang="en-US" sz="1000" dirty="0" smtClean="0"/>
              <a:t>288(5472):1765-68.</a:t>
            </a:r>
          </a:p>
          <a:p>
            <a:endParaRPr lang="en-US" sz="1000" dirty="0"/>
          </a:p>
        </p:txBody>
      </p:sp>
      <p:sp>
        <p:nvSpPr>
          <p:cNvPr id="94211" name="Slide Image Placeholder 3"/>
          <p:cNvSpPr>
            <a:spLocks noGrp="1" noRot="1" noChangeAspect="1" noTextEdit="1"/>
          </p:cNvSpPr>
          <p:nvPr>
            <p:ph type="sldImg"/>
          </p:nvPr>
        </p:nvSpPr>
        <p:spPr bwMode="auto">
          <a:noFill/>
          <a:ln>
            <a:solidFill>
              <a:srgbClr val="000000"/>
            </a:solidFill>
            <a:miter lim="800000"/>
            <a:headEnd/>
            <a:tailEnd/>
          </a:ln>
        </p:spPr>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C1D272-C7EF-4C56-BE04-373F3C1F8B3C}" type="slidenum">
              <a:rPr lang="en-CA">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12996533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16B0BA-18D1-4F95-B585-4AC9EAB84630}" type="slidenum">
              <a:rPr lang="en-GB">
                <a:solidFill>
                  <a:prstClr val="black"/>
                </a:solidFill>
              </a:rPr>
              <a:pPr fontAlgn="base">
                <a:spcBef>
                  <a:spcPct val="0"/>
                </a:spcBef>
                <a:spcAft>
                  <a:spcPct val="0"/>
                </a:spcAft>
              </a:pPr>
              <a:t>24</a:t>
            </a:fld>
            <a:endParaRPr lang="en-GB" dirty="0">
              <a:solidFill>
                <a:prstClr val="black"/>
              </a:solidFill>
            </a:endParaRPr>
          </a:p>
        </p:txBody>
      </p:sp>
      <p:sp>
        <p:nvSpPr>
          <p:cNvPr id="95235" name="Rectangle 3"/>
          <p:cNvSpPr>
            <a:spLocks noGrp="1" noChangeArrowheads="1"/>
          </p:cNvSpPr>
          <p:nvPr>
            <p:ph type="body" idx="1"/>
          </p:nvPr>
        </p:nvSpPr>
        <p:spPr bwMode="auto">
          <a:xfrm>
            <a:off x="685800" y="4343400"/>
            <a:ext cx="5551512" cy="4621088"/>
          </a:xfrm>
          <a:noFill/>
        </p:spPr>
        <p:txBody>
          <a:bodyPr wrap="square" numCol="1" anchor="t" anchorCtr="0" compatLnSpc="1">
            <a:prstTxWarp prst="textNoShape">
              <a:avLst/>
            </a:prstTxWarp>
          </a:bodyPr>
          <a:lstStyle/>
          <a:p>
            <a:r>
              <a:rPr lang="es-MX" b="1" noProof="0" dirty="0" smtClean="0"/>
              <a:t>Notas del Ponente</a:t>
            </a:r>
          </a:p>
          <a:p>
            <a:r>
              <a:rPr lang="es-MX" noProof="0" dirty="0" smtClean="0"/>
              <a:t>Las vías del dolor nociceptivo ascendente</a:t>
            </a:r>
            <a:r>
              <a:rPr lang="es-MX" baseline="0" noProof="0" dirty="0" smtClean="0"/>
              <a:t> consisten de fibras de nervios con axones amielínicos (fibras C) o ligeramente mielinizados (fibras </a:t>
            </a:r>
            <a:r>
              <a:rPr lang="es-MX" noProof="0" dirty="0" smtClean="0"/>
              <a:t>Aδ).</a:t>
            </a:r>
            <a:r>
              <a:rPr lang="es-MX" baseline="0" noProof="0" dirty="0" smtClean="0"/>
              <a:t> Las fibras </a:t>
            </a:r>
            <a:r>
              <a:rPr lang="es-MX" noProof="0" dirty="0" smtClean="0"/>
              <a:t>Aδ y C nociceptoras</a:t>
            </a:r>
            <a:r>
              <a:rPr lang="es-MX" baseline="0" noProof="0" dirty="0" smtClean="0"/>
              <a:t> son usualmente activadas por estímulos nocivos. Las fibras </a:t>
            </a:r>
            <a:r>
              <a:rPr lang="es-MX" noProof="0" dirty="0" smtClean="0"/>
              <a:t>Aδ  activadas</a:t>
            </a:r>
            <a:r>
              <a:rPr lang="es-MX" baseline="0" noProof="0" dirty="0" smtClean="0"/>
              <a:t> transmiten el dolor agudo, mientras que las fibras C activadas son responsables del dolor secundario, que es usualmente descrito como dolor intenso o ardor. </a:t>
            </a:r>
          </a:p>
          <a:p>
            <a:r>
              <a:rPr lang="es-MX" baseline="0" noProof="0" dirty="0" smtClean="0"/>
              <a:t>El dolor nociceptivo ascendente es modulado por mecanismos de control descendente que involucran varios neurotransmisores de monoamina, como la serotonina, norepinefrina y dopamina. La modulación descendente se origina de la corteza prefrontal; la corteza cingulada anterior (ACC), la corteza insular, la amígdala y el hipotálamo. Se proyectan hacia abajo a las conexiones modulares de dolor en el tronco encefálico como: gris periacueductal (PAG), medula  rostral ventral (RVM) y tegmento </a:t>
            </a:r>
            <a:r>
              <a:rPr lang="es-MX" baseline="0" dirty="0" smtClean="0"/>
              <a:t>pontin</a:t>
            </a:r>
            <a:r>
              <a:rPr lang="es-MX" dirty="0" smtClean="0"/>
              <a:t> </a:t>
            </a:r>
            <a:r>
              <a:rPr lang="es-MX" dirty="0"/>
              <a:t>dorsolateral </a:t>
            </a:r>
            <a:r>
              <a:rPr lang="es-MX" baseline="0" dirty="0" smtClean="0"/>
              <a:t>(DLPT). Diferentes neurotransmisores monoaminérgicos se unen a diferentes receptores en las vías descendentes, y por lo tanto tienen diferentes efectos sobre la percepción del dolor, con algunos inhibiendo y algunos facilitando el dolor</a:t>
            </a:r>
          </a:p>
          <a:p>
            <a:r>
              <a:rPr lang="es-MX" b="1" u="none" baseline="0" dirty="0" smtClean="0"/>
              <a:t>Referencias </a:t>
            </a:r>
          </a:p>
          <a:p>
            <a:r>
              <a:rPr lang="en-US" u="none" dirty="0" smtClean="0"/>
              <a:t>Benarroch EE. </a:t>
            </a:r>
            <a:r>
              <a:rPr lang="en-US" b="0" dirty="0" smtClean="0"/>
              <a:t>Descending monoaminergic pain modulation: bidirectional control and clinical relevance. </a:t>
            </a:r>
            <a:r>
              <a:rPr lang="en-US" b="0" i="1" dirty="0" smtClean="0"/>
              <a:t>Neurology</a:t>
            </a:r>
            <a:r>
              <a:rPr lang="en-US" i="1" dirty="0" smtClean="0"/>
              <a:t> </a:t>
            </a:r>
            <a:r>
              <a:rPr lang="en-US" dirty="0" smtClean="0"/>
              <a:t>2008; 71(3):217-21.</a:t>
            </a:r>
            <a:endParaRPr lang="en-CA" dirty="0" smtClean="0"/>
          </a:p>
          <a:p>
            <a:r>
              <a:rPr lang="en-US" dirty="0" smtClean="0">
                <a:cs typeface="Arial" pitchFamily="34" charset="0"/>
              </a:rPr>
              <a:t>Fields HL </a:t>
            </a:r>
            <a:r>
              <a:rPr lang="en-US" i="1" dirty="0" smtClean="0">
                <a:cs typeface="Arial" pitchFamily="34" charset="0"/>
              </a:rPr>
              <a:t>et al.</a:t>
            </a:r>
            <a:r>
              <a:rPr lang="en-US" dirty="0" smtClean="0">
                <a:cs typeface="Arial" pitchFamily="34" charset="0"/>
              </a:rPr>
              <a:t> In: </a:t>
            </a:r>
            <a:r>
              <a:rPr lang="en-US" dirty="0" smtClean="0"/>
              <a:t>McMahon SB, Koltzenburg M (eds). </a:t>
            </a:r>
            <a:br>
              <a:rPr lang="en-US" dirty="0" smtClean="0"/>
            </a:br>
            <a:r>
              <a:rPr lang="en-US" i="1" dirty="0" smtClean="0"/>
              <a:t>Wall and Melzack’s Textbook of Pain. </a:t>
            </a:r>
            <a:r>
              <a:rPr lang="en-US" dirty="0" smtClean="0"/>
              <a:t>5th ed. Elsevier; London, UK: 2006.</a:t>
            </a:r>
          </a:p>
          <a:p>
            <a:r>
              <a:rPr lang="fr-FR" dirty="0" smtClean="0"/>
              <a:t>Scholz</a:t>
            </a:r>
            <a:r>
              <a:rPr lang="fr-FR" baseline="0" dirty="0" smtClean="0"/>
              <a:t> J, </a:t>
            </a:r>
            <a:r>
              <a:rPr lang="fr-FR" dirty="0" smtClean="0"/>
              <a:t>Woolf  CJ. Can we conquer pain? </a:t>
            </a:r>
            <a:r>
              <a:rPr lang="fr-FR" i="1" dirty="0" smtClean="0"/>
              <a:t>Nat Neurosci </a:t>
            </a:r>
            <a:r>
              <a:rPr lang="fr-FR" dirty="0" smtClean="0"/>
              <a:t>2002; 5(Suppl):1062-7.</a:t>
            </a:r>
          </a:p>
        </p:txBody>
      </p:sp>
      <p:sp>
        <p:nvSpPr>
          <p:cNvPr id="95236" name="Slide Image Placeholder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403376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fld id="{A508B822-A49E-46BB-8019-31A81CB39AF6}" type="slidenum">
              <a:rPr lang="en-GB" smtClean="0">
                <a:solidFill>
                  <a:prstClr val="black"/>
                </a:solidFill>
              </a:rPr>
              <a:pPr/>
              <a:t>25</a:t>
            </a:fld>
            <a:endParaRPr lang="en-GB" dirty="0" smtClean="0">
              <a:solidFill>
                <a:prstClr val="black"/>
              </a:solidFill>
            </a:endParaRPr>
          </a:p>
        </p:txBody>
      </p:sp>
      <p:sp>
        <p:nvSpPr>
          <p:cNvPr id="34820" name="Rectangle 3"/>
          <p:cNvSpPr>
            <a:spLocks noGrp="1" noChangeArrowheads="1"/>
          </p:cNvSpPr>
          <p:nvPr>
            <p:ph type="body" idx="1"/>
          </p:nvPr>
        </p:nvSpPr>
        <p:spPr>
          <a:xfrm>
            <a:off x="685800" y="4343400"/>
            <a:ext cx="5486400" cy="4549080"/>
          </a:xfrm>
        </p:spPr>
        <p:txBody>
          <a:bodyPr/>
          <a:lstStyle/>
          <a:p>
            <a:r>
              <a:rPr lang="es-MX" b="1" noProof="0" dirty="0" smtClean="0"/>
              <a:t>Notas del Ponente</a:t>
            </a:r>
          </a:p>
          <a:p>
            <a:r>
              <a:rPr lang="es-MX" noProof="0" dirty="0" smtClean="0"/>
              <a:t>El dolor es una</a:t>
            </a:r>
            <a:r>
              <a:rPr lang="es-MX" baseline="0" noProof="0" dirty="0" smtClean="0"/>
              <a:t> experiencia </a:t>
            </a:r>
            <a:r>
              <a:rPr lang="es-MX" noProof="0" dirty="0" smtClean="0"/>
              <a:t>compleja,</a:t>
            </a:r>
            <a:r>
              <a:rPr lang="es-MX" baseline="0" noProof="0" dirty="0" smtClean="0"/>
              <a:t> multidimensional que involucra muchas áreas del cerebro, incluyendo el tálamo; la corteza cingulada anterior media/ rostral; la corteza somatosensorial secundaria y primaria; las divisiones anterior, media y posterior de la corteza insular; las cortezas dorsal, media y ventral prefrontal; los núcleos del tallo encefálico y las partes de los ganglios basales colectivamente conocidas como “</a:t>
            </a:r>
            <a:r>
              <a:rPr lang="es-MX" b="1" baseline="0" noProof="0" dirty="0" smtClean="0"/>
              <a:t>matriz del dolor</a:t>
            </a:r>
            <a:r>
              <a:rPr lang="es-MX" b="0" baseline="0" noProof="0" dirty="0" smtClean="0"/>
              <a:t>”.</a:t>
            </a:r>
          </a:p>
          <a:p>
            <a:r>
              <a:rPr lang="es-MX" b="0" baseline="0" noProof="0" dirty="0" smtClean="0"/>
              <a:t>Los sistemas </a:t>
            </a:r>
            <a:r>
              <a:rPr lang="es-MX" b="1" baseline="0" noProof="0" dirty="0" smtClean="0"/>
              <a:t>laterales </a:t>
            </a:r>
            <a:r>
              <a:rPr lang="es-MX" b="0" baseline="0" noProof="0" dirty="0" smtClean="0"/>
              <a:t>consisten de la corteza somatosensorial S1 y S2, el tálamo lateral y la ínsula posterior. Están involucrados en los aspectos sensoriales del dolor, como la diferenciación de la localización e intensidad del dolor.</a:t>
            </a:r>
          </a:p>
          <a:p>
            <a:r>
              <a:rPr lang="es-MX" b="0" baseline="0" noProof="0" dirty="0" smtClean="0"/>
              <a:t>Los sistemas </a:t>
            </a:r>
            <a:r>
              <a:rPr lang="es-MX" b="1" baseline="0" noProof="0" dirty="0" smtClean="0"/>
              <a:t>mediales </a:t>
            </a:r>
            <a:r>
              <a:rPr lang="es-MX" b="0" baseline="0" noProof="0" dirty="0" smtClean="0"/>
              <a:t>consisten de la corteza cingulada anterior (ACC) y la corteza insular anterior, que son conocidos por ser los componentes del sistema límbico, y el tálamo medial. Están involucrados en los aspectos emocionales, de la atención, de la toma de decisiones y cognitivos de percepción del dolor. </a:t>
            </a:r>
            <a:endParaRPr lang="es-MX" baseline="0" noProof="0" dirty="0" smtClean="0"/>
          </a:p>
          <a:p>
            <a:r>
              <a:rPr lang="es-MX" dirty="0" smtClean="0"/>
              <a:t>El</a:t>
            </a:r>
            <a:r>
              <a:rPr lang="es-MX" baseline="0" dirty="0" smtClean="0"/>
              <a:t> núcleo talámico transmite la información a estas áreas simultáneamente, llevando a un interjuego complejo entre los estímulos externos y el procesamiento interno que resulta en la experiencia muy personal que llamamos dolor. </a:t>
            </a:r>
            <a:r>
              <a:rPr lang="es-MX" dirty="0" smtClean="0"/>
              <a:t> </a:t>
            </a:r>
          </a:p>
          <a:p>
            <a:endParaRPr lang="es-MX" dirty="0" smtClean="0"/>
          </a:p>
          <a:p>
            <a:r>
              <a:rPr lang="es-MX" b="1" dirty="0" smtClean="0"/>
              <a:t>Referencias</a:t>
            </a:r>
          </a:p>
          <a:p>
            <a:r>
              <a:rPr lang="en-CA" dirty="0" smtClean="0"/>
              <a:t>Tracey A, Dickenson A. Snapshot: pain perception. </a:t>
            </a:r>
            <a:r>
              <a:rPr lang="en-CA" i="1" dirty="0" smtClean="0"/>
              <a:t>Cell</a:t>
            </a:r>
            <a:r>
              <a:rPr lang="en-CA" dirty="0" smtClean="0"/>
              <a:t> 2012; 148(6):1308-e2.</a:t>
            </a:r>
          </a:p>
          <a:p>
            <a:endParaRPr lang="en-CA" dirty="0" smtClean="0"/>
          </a:p>
          <a:p>
            <a:r>
              <a:rPr lang="en-CA" dirty="0" smtClean="0"/>
              <a:t> </a:t>
            </a:r>
            <a:endParaRPr lang="en-US" dirty="0" smtClean="0"/>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93541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BCFCB16-967A-4847-88C1-53303C50BDCD}" type="slidenum">
              <a:rPr lang="en-GB">
                <a:solidFill>
                  <a:prstClr val="black"/>
                </a:solidFill>
              </a:rPr>
              <a:pPr/>
              <a:t>26</a:t>
            </a:fld>
            <a:endParaRPr lang="en-GB" dirty="0">
              <a:solidFill>
                <a:prstClr val="black"/>
              </a:solidFill>
            </a:endParaRPr>
          </a:p>
        </p:txBody>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s-MX" b="1" noProof="0" dirty="0" smtClean="0"/>
              <a:t>Notas del Ponente</a:t>
            </a:r>
          </a:p>
          <a:p>
            <a:r>
              <a:rPr lang="es-MX" noProof="0" dirty="0" smtClean="0"/>
              <a:t>La inflamación ocurre cuando el tejido dañado, las células inflamatorias</a:t>
            </a:r>
            <a:r>
              <a:rPr lang="es-MX" baseline="0" noProof="0" dirty="0" smtClean="0"/>
              <a:t> y/o las células tumorales liberan mediadores químicos inflamatorios, como las citocinas, los factores de crecimiento, las cininas, purinas, aminas, prostanoides y los iones. Algunos de estos mediadores activan directamente los nociceptores, provocando el dolor. Otros aumentan la capacidad de respuesta de los nociceptores, disminuyendo el umbral del dolor mientras sana el tejido dañado - un proceso conocido como sensibilización periférica. Esto a su vez cambia la capacidad de respuesta de las neuronas en el CNS, que es llamado sensibilización central. </a:t>
            </a:r>
          </a:p>
          <a:p>
            <a:endParaRPr lang="es-MX" noProof="0" dirty="0" smtClean="0"/>
          </a:p>
          <a:p>
            <a:r>
              <a:rPr lang="es-MX" b="1" noProof="0" dirty="0" smtClean="0"/>
              <a:t>Referencia</a:t>
            </a:r>
          </a:p>
          <a:p>
            <a:r>
              <a:rPr lang="en-GB" dirty="0" smtClean="0"/>
              <a:t>Scholz J, Woolf  CJ. Can we conquer pain? </a:t>
            </a:r>
            <a:r>
              <a:rPr lang="en-GB" i="1" dirty="0" smtClean="0"/>
              <a:t>Nat Neurosci </a:t>
            </a:r>
            <a:r>
              <a:rPr lang="en-GB" dirty="0" smtClean="0"/>
              <a:t>2002; 5(Suppl):1062-7.</a:t>
            </a:r>
          </a:p>
        </p:txBody>
      </p:sp>
      <p:sp>
        <p:nvSpPr>
          <p:cNvPr id="97284" name="Slide Image Placeholder 3"/>
          <p:cNvSpPr>
            <a:spLocks noGrp="1" noRot="1" noChangeAspect="1" noTextEdit="1"/>
          </p:cNvSpPr>
          <p:nvPr>
            <p:ph type="sldImg"/>
          </p:nvPr>
        </p:nvSpPr>
        <p:spPr bwMode="auto">
          <a:noFill/>
          <a:ln>
            <a:solidFill>
              <a:srgbClr val="000000"/>
            </a:solidFill>
            <a:miter lim="800000"/>
            <a:headEnd/>
            <a:tailEnd/>
          </a:ln>
        </p:spPr>
      </p:sp>
    </p:spTree>
    <p:extLst>
      <p:ext uri="{BB962C8B-B14F-4D97-AF65-F5344CB8AC3E}">
        <p14:creationId xmlns:p14="http://schemas.microsoft.com/office/powerpoint/2010/main" val="259278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Rectangle 2"/>
          <p:cNvSpPr>
            <a:spLocks noGrp="1" noRot="1" noChangeAspect="1" noChangeArrowheads="1" noTextEdit="1"/>
          </p:cNvSpPr>
          <p:nvPr>
            <p:ph type="sldImg"/>
          </p:nvPr>
        </p:nvSpPr>
        <p:spPr>
          <a:ln/>
        </p:spPr>
      </p:sp>
      <p:sp>
        <p:nvSpPr>
          <p:cNvPr id="780290" name="Rectangle 3"/>
          <p:cNvSpPr>
            <a:spLocks noGrp="1" noChangeArrowheads="1"/>
          </p:cNvSpPr>
          <p:nvPr>
            <p:ph type="body" idx="1"/>
          </p:nvPr>
        </p:nvSpPr>
        <p:spPr>
          <a:xfrm>
            <a:off x="685800" y="4343400"/>
            <a:ext cx="5623520" cy="4477072"/>
          </a:xfrm>
          <a:noFill/>
          <a:ln/>
        </p:spPr>
        <p:txBody>
          <a:bodyPr/>
          <a:lstStyle/>
          <a:p>
            <a:pPr>
              <a:spcAft>
                <a:spcPts val="586"/>
              </a:spcAft>
            </a:pPr>
            <a:r>
              <a:rPr lang="es-MX" sz="1100" b="1" noProof="0" dirty="0" smtClean="0"/>
              <a:t>Notas del Ponente</a:t>
            </a:r>
          </a:p>
          <a:p>
            <a:pPr>
              <a:spcAft>
                <a:spcPts val="586"/>
              </a:spcAft>
            </a:pPr>
            <a:r>
              <a:rPr lang="es-MX" sz="1100" noProof="0" dirty="0" smtClean="0"/>
              <a:t>Esta diapositiva contiene una secuencia animada: Dé clic izquierdo</a:t>
            </a:r>
            <a:r>
              <a:rPr lang="es-MX" sz="1100" baseline="0" noProof="0" dirty="0" smtClean="0"/>
              <a:t> o la </a:t>
            </a:r>
            <a:r>
              <a:rPr lang="es-MX" sz="1100" noProof="0" dirty="0" smtClean="0"/>
              <a:t>flecha hacia abajo en</a:t>
            </a:r>
            <a:r>
              <a:rPr lang="es-MX" sz="1100" baseline="0" noProof="0" dirty="0" smtClean="0"/>
              <a:t> la modalidad de presentación para mostrar el siguiente elemento numerado. Por favor espere que la animación empiece antes de presionar el siguiente elemento.</a:t>
            </a:r>
          </a:p>
          <a:p>
            <a:pPr>
              <a:spcAft>
                <a:spcPts val="586"/>
              </a:spcAft>
            </a:pPr>
            <a:r>
              <a:rPr lang="es-MX" sz="1100" baseline="0" noProof="0" dirty="0" smtClean="0"/>
              <a:t>La secuencia es la siguiente:</a:t>
            </a:r>
          </a:p>
          <a:p>
            <a:pPr marL="176758" indent="-176758">
              <a:spcAft>
                <a:spcPts val="586"/>
              </a:spcAft>
              <a:buFont typeface="+mj-lt"/>
              <a:buAutoNum type="arabicPeriod"/>
            </a:pPr>
            <a:r>
              <a:rPr lang="es-MX" sz="1100" noProof="0" dirty="0" smtClean="0"/>
              <a:t>Interneuronas inhibitorias (incluyendo aquellos utilizando transmisores opioides endógenos)</a:t>
            </a:r>
            <a:r>
              <a:rPr lang="es-MX" sz="1100" baseline="0" noProof="0" dirty="0" smtClean="0"/>
              <a:t> mueren (desaparecen) y son reemplazadas por el texto “muerte celular inhibitoria interneuronas”</a:t>
            </a:r>
          </a:p>
          <a:p>
            <a:pPr marL="176758" indent="-176758">
              <a:spcAft>
                <a:spcPts val="586"/>
              </a:spcAft>
              <a:buFont typeface="+mj-lt"/>
              <a:buAutoNum type="arabicPeriod"/>
            </a:pPr>
            <a:r>
              <a:rPr lang="es-MX" sz="1100" baseline="0" noProof="0" dirty="0" smtClean="0"/>
              <a:t>La animación salta a la siguiente diapositiva - dé un clic izquierdo adicional o la flecha hacia abajo y la animación iniciará automáticamente hasta terminar</a:t>
            </a:r>
          </a:p>
          <a:p>
            <a:pPr marL="176758" indent="-176758">
              <a:spcAft>
                <a:spcPts val="586"/>
              </a:spcAft>
              <a:buFont typeface="+mj-lt"/>
              <a:buAutoNum type="arabicPeriod"/>
            </a:pPr>
            <a:r>
              <a:rPr lang="es-MX" sz="1100" baseline="0" noProof="0" dirty="0" smtClean="0"/>
              <a:t>Formación de las sinapsis excitatorias aberrantes entre las fibras A (en vez de las fibras C normales) y el asta dorsal</a:t>
            </a:r>
          </a:p>
          <a:p>
            <a:pPr marL="176758" indent="-176758">
              <a:spcAft>
                <a:spcPts val="586"/>
              </a:spcAft>
              <a:buFont typeface="+mj-lt"/>
              <a:buAutoNum type="arabicPeriod"/>
            </a:pPr>
            <a:r>
              <a:rPr lang="es-MX" sz="1100" baseline="0" noProof="0" dirty="0" smtClean="0"/>
              <a:t>Aparecen neuronas aferentes nuevas en el lado izquierdo superior, aparecen los receptores NMDA y AMDA en el asta dorsal; los transmisores glutamato son liberados de la neurona aferente nueva, se une a los receptores AMDA y NMDA, la apertura está asociada con los canales de calcio que estimulan las enzimas PKC a los receptores NMDA y AMDA fosforilados -  apertura adicional de los canales de calcio asociados.</a:t>
            </a:r>
          </a:p>
          <a:p>
            <a:pPr>
              <a:spcAft>
                <a:spcPts val="586"/>
              </a:spcAft>
              <a:buFont typeface="+mj-lt"/>
              <a:buNone/>
            </a:pPr>
            <a:r>
              <a:rPr lang="es-MX" sz="1100" baseline="0" noProof="0" dirty="0" smtClean="0"/>
              <a:t>El resultado es un aumento de larga duración en la sensibilidad de la neurona, llevando a dolor neuropático crónico, con frecuencia resistente a opioides.</a:t>
            </a:r>
            <a:endParaRPr lang="es-MX" sz="1100" noProof="0" dirty="0" smtClean="0"/>
          </a:p>
          <a:p>
            <a:pPr>
              <a:spcAft>
                <a:spcPts val="586"/>
              </a:spcAft>
            </a:pPr>
            <a:r>
              <a:rPr lang="es-MX" sz="1100" b="1" noProof="0" dirty="0" smtClean="0"/>
              <a:t>Referencia</a:t>
            </a:r>
          </a:p>
          <a:p>
            <a:pPr lvl="0"/>
            <a:r>
              <a:rPr lang="en-CA" sz="1100" dirty="0" smtClean="0"/>
              <a:t>Woolf </a:t>
            </a:r>
            <a:r>
              <a:rPr lang="en-CA" sz="1100" dirty="0"/>
              <a:t>CJ, Salter MW</a:t>
            </a:r>
            <a:r>
              <a:rPr lang="en-CA" sz="1100" i="1" dirty="0"/>
              <a:t>.</a:t>
            </a:r>
            <a:r>
              <a:rPr lang="en-CA" sz="1100" dirty="0"/>
              <a:t> Neuronal plasticity: increasing the gain in pain. </a:t>
            </a:r>
            <a:r>
              <a:rPr lang="en-CA" sz="1100" i="1" dirty="0"/>
              <a:t>Science</a:t>
            </a:r>
            <a:r>
              <a:rPr lang="en-CA" sz="1100" dirty="0"/>
              <a:t> 2000; 288(5472):1765-9.</a:t>
            </a:r>
            <a:endParaRPr lang="en-US" sz="1100" dirty="0"/>
          </a:p>
          <a:p>
            <a:pPr>
              <a:spcAft>
                <a:spcPts val="586"/>
              </a:spcAft>
            </a:pPr>
            <a:endParaRPr lang="en-US" sz="1100" b="1" dirty="0" smtClean="0"/>
          </a:p>
        </p:txBody>
      </p:sp>
      <p:sp>
        <p:nvSpPr>
          <p:cNvPr id="4" name="Rectangle 7"/>
          <p:cNvSpPr>
            <a:spLocks noGrp="1" noChangeArrowheads="1"/>
          </p:cNvSpPr>
          <p:nvPr>
            <p:ph type="sldNum" sz="quarter" idx="5"/>
          </p:nvPr>
        </p:nvSpPr>
        <p:spPr>
          <a:xfrm>
            <a:off x="3884613" y="8685214"/>
            <a:ext cx="2971800" cy="457200"/>
          </a:xfrm>
        </p:spPr>
        <p:txBody>
          <a:bodyPr/>
          <a:lstStyle/>
          <a:p>
            <a:fld id="{FC34AD7C-96A2-48E1-8088-9A58F8A9E959}"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2558265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Rectangle 2"/>
          <p:cNvSpPr>
            <a:spLocks noGrp="1" noRot="1" noChangeAspect="1" noChangeArrowheads="1" noTextEdit="1"/>
          </p:cNvSpPr>
          <p:nvPr>
            <p:ph type="sldImg"/>
          </p:nvPr>
        </p:nvSpPr>
        <p:spPr>
          <a:ln/>
        </p:spPr>
      </p:sp>
      <p:sp>
        <p:nvSpPr>
          <p:cNvPr id="782338" name="Rectangle 3"/>
          <p:cNvSpPr>
            <a:spLocks noGrp="1" noChangeArrowheads="1"/>
          </p:cNvSpPr>
          <p:nvPr>
            <p:ph type="body" idx="1"/>
          </p:nvPr>
        </p:nvSpPr>
        <p:spPr>
          <a:noFill/>
          <a:ln/>
        </p:spPr>
        <p:txBody>
          <a:bodyPr/>
          <a:lstStyle/>
          <a:p>
            <a:pPr>
              <a:spcAft>
                <a:spcPts val="586"/>
              </a:spcAft>
            </a:pPr>
            <a:r>
              <a:rPr lang="es-MX" b="1" noProof="0" dirty="0" smtClean="0"/>
              <a:t>Notas del Ponente</a:t>
            </a:r>
          </a:p>
          <a:p>
            <a:pPr>
              <a:spcAft>
                <a:spcPts val="586"/>
              </a:spcAft>
            </a:pPr>
            <a:r>
              <a:rPr lang="es-MX" noProof="0" dirty="0" smtClean="0"/>
              <a:t>Esta</a:t>
            </a:r>
            <a:r>
              <a:rPr lang="es-MX" baseline="0" noProof="0" dirty="0" smtClean="0"/>
              <a:t> diapositiva contiene una secuencia animada que continúa de la diapositiva anterior. La animación debe “funcionar” automáticamente desde la diapositiva anterior</a:t>
            </a:r>
            <a:r>
              <a:rPr lang="es-MX" noProof="0" dirty="0" smtClean="0"/>
              <a:t>.</a:t>
            </a:r>
          </a:p>
          <a:p>
            <a:pPr>
              <a:spcAft>
                <a:spcPts val="586"/>
              </a:spcAft>
            </a:pPr>
            <a:endParaRPr lang="es-MX" noProof="0" dirty="0" smtClean="0"/>
          </a:p>
          <a:p>
            <a:pPr>
              <a:spcAft>
                <a:spcPts val="586"/>
              </a:spcAft>
            </a:pPr>
            <a:r>
              <a:rPr lang="es-MX" b="1" noProof="0" dirty="0" smtClean="0"/>
              <a:t>Referencia</a:t>
            </a:r>
          </a:p>
          <a:p>
            <a:pPr lvl="0"/>
            <a:r>
              <a:rPr lang="en-CA" dirty="0" smtClean="0"/>
              <a:t>Woolf </a:t>
            </a:r>
            <a:r>
              <a:rPr lang="en-CA" dirty="0"/>
              <a:t>CJ, Salter MW</a:t>
            </a:r>
            <a:r>
              <a:rPr lang="en-CA" i="1" dirty="0"/>
              <a:t>.</a:t>
            </a:r>
            <a:r>
              <a:rPr lang="en-CA" dirty="0"/>
              <a:t> Neuronal plasticity: increasing the gain in pain. </a:t>
            </a:r>
            <a:r>
              <a:rPr lang="en-CA" i="1" dirty="0"/>
              <a:t>Science</a:t>
            </a:r>
            <a:r>
              <a:rPr lang="en-CA" dirty="0"/>
              <a:t> 2000; 288(5472):1765-9.</a:t>
            </a:r>
            <a:endParaRPr lang="en-US" dirty="0"/>
          </a:p>
          <a:p>
            <a:pPr>
              <a:spcAft>
                <a:spcPts val="586"/>
              </a:spcAft>
            </a:pPr>
            <a:endParaRPr lang="en-US" dirty="0" smtClean="0"/>
          </a:p>
        </p:txBody>
      </p:sp>
      <p:sp>
        <p:nvSpPr>
          <p:cNvPr id="4" name="Rectangle 7"/>
          <p:cNvSpPr>
            <a:spLocks noGrp="1" noChangeArrowheads="1"/>
          </p:cNvSpPr>
          <p:nvPr>
            <p:ph type="sldNum" sz="quarter" idx="5"/>
          </p:nvPr>
        </p:nvSpPr>
        <p:spPr>
          <a:xfrm>
            <a:off x="3884613" y="8685214"/>
            <a:ext cx="2971800" cy="457200"/>
          </a:xfrm>
        </p:spPr>
        <p:txBody>
          <a:bodyPr/>
          <a:lstStyle/>
          <a:p>
            <a:fld id="{FC34AD7C-96A2-48E1-8088-9A58F8A9E959}"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1144895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410876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pPr/>
              <a:t>3</a:t>
            </a:fld>
            <a:endParaRPr lang="en-CA" dirty="0"/>
          </a:p>
        </p:txBody>
      </p:sp>
    </p:spTree>
    <p:extLst>
      <p:ext uri="{BB962C8B-B14F-4D97-AF65-F5344CB8AC3E}">
        <p14:creationId xmlns:p14="http://schemas.microsoft.com/office/powerpoint/2010/main" val="415706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p:sp>
      <p:sp>
        <p:nvSpPr>
          <p:cNvPr id="5" name="Notes Placeholder 4"/>
          <p:cNvSpPr>
            <a:spLocks noGrp="1"/>
          </p:cNvSpPr>
          <p:nvPr>
            <p:ph type="body" idx="1"/>
          </p:nvPr>
        </p:nvSpPr>
        <p:spPr/>
        <p:txBody>
          <a:bodyPr/>
          <a:lstStyle/>
          <a:p>
            <a:pPr eaLnBrk="0" hangingPunct="0"/>
            <a:r>
              <a:rPr lang="es-MX" altLang="en-GB" b="1" noProof="0" dirty="0" smtClean="0"/>
              <a:t>Notas del Ponente </a:t>
            </a:r>
          </a:p>
          <a:p>
            <a:pPr eaLnBrk="0" hangingPunct="0"/>
            <a:r>
              <a:rPr lang="es-MX" altLang="en-GB" noProof="0" dirty="0" smtClean="0"/>
              <a:t>Esta diapositiva puede ser utilizada para resumir los conceptos clave de esta sección.</a:t>
            </a:r>
          </a:p>
          <a:p>
            <a:pPr eaLnBrk="0" hangingPunct="0"/>
            <a:r>
              <a:rPr lang="es-MX" altLang="en-GB" noProof="0" dirty="0" smtClean="0"/>
              <a:t>El fenómeno de sensibilización central aumenta la actividad neuronal dentro de la médula espinal. Esto está unido a las sensaciones dolorosas como la hiperalgesia y la alodinia y la generación de dolor espontáneo. El aumento de los campos receptivos periféricos de las</a:t>
            </a:r>
            <a:r>
              <a:rPr lang="es-MX" altLang="en-GB" baseline="0" noProof="0" dirty="0" smtClean="0"/>
              <a:t> neuronas espinales individuales disminuyó el umbral a los estímulos periféricos y aumentó los disparos espontáneos también observados. Sin embargo, es importante darse cuenta que la sensibilización de la médula espinal es un proceso dependiente de la actividad. Cuando se retira el desencadenante periférico de la inflamación, la modulación de las señales nociceptivas en el asta dorsal de la médula espinal regresa a lo normal. </a:t>
            </a:r>
          </a:p>
          <a:p>
            <a:pPr eaLnBrk="0" hangingPunct="0"/>
            <a:r>
              <a:rPr lang="es-MX" altLang="en-GB" baseline="0" noProof="0" dirty="0" smtClean="0"/>
              <a:t>Esta plasticidad es de gran importancia cuando se considera la base racional para el tratamiento del dolor inflamatorio y neuropático, donde el daño al tejido y el nervio lleva a alteraciones en los mecanismos periféricos y centrales de la señalización del dolor. </a:t>
            </a:r>
            <a:endParaRPr lang="es-MX" altLang="en-GB" noProof="0" dirty="0" smtClean="0"/>
          </a:p>
          <a:p>
            <a:pPr eaLnBrk="0" hangingPunct="0"/>
            <a:r>
              <a:rPr lang="es-MX" altLang="en-GB" dirty="0" smtClean="0"/>
              <a:t>En términos de terapias farmacológicas</a:t>
            </a:r>
            <a:r>
              <a:rPr lang="es-MX" altLang="en-GB" baseline="0" dirty="0" smtClean="0"/>
              <a:t> existentes, esta plasticidad o habilidad del sistema nervioso de cambiar ante un síndrome doloroso particular, es una razón para la efectividad de los fármacos antiinflamatorios no esteroideos (NSAID) en condiciones inflamatorias. </a:t>
            </a:r>
            <a:endParaRPr lang="es-MX" altLang="en-GB" dirty="0" smtClean="0"/>
          </a:p>
        </p:txBody>
      </p:sp>
    </p:spTree>
    <p:extLst>
      <p:ext uri="{BB962C8B-B14F-4D97-AF65-F5344CB8AC3E}">
        <p14:creationId xmlns:p14="http://schemas.microsoft.com/office/powerpoint/2010/main" val="3647842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0CC17DA-21B4-4E78-AD9B-626CF448CD6A}" type="slidenum">
              <a:rPr lang="en-CA" smtClean="0"/>
              <a:pPr/>
              <a:t>4</a:t>
            </a:fld>
            <a:endParaRPr lang="en-CA" dirty="0"/>
          </a:p>
        </p:txBody>
      </p:sp>
    </p:spTree>
    <p:extLst>
      <p:ext uri="{BB962C8B-B14F-4D97-AF65-F5344CB8AC3E}">
        <p14:creationId xmlns:p14="http://schemas.microsoft.com/office/powerpoint/2010/main" val="372230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3968022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CBE91E-FE59-417E-ABDC-DDC91E77ACED}" type="slidenum">
              <a:rPr lang="en-US">
                <a:solidFill>
                  <a:prstClr val="black"/>
                </a:solidFill>
              </a:rPr>
              <a:pPr fontAlgn="base">
                <a:spcBef>
                  <a:spcPct val="0"/>
                </a:spcBef>
                <a:spcAft>
                  <a:spcPct val="0"/>
                </a:spcAft>
                <a:defRPr/>
              </a:pPr>
              <a:t>6</a:t>
            </a:fld>
            <a:endParaRPr lang="en-US" dirty="0">
              <a:solidFill>
                <a:prstClr val="black"/>
              </a:solidFill>
            </a:endParaRPr>
          </a:p>
        </p:txBody>
      </p:sp>
      <p:sp>
        <p:nvSpPr>
          <p:cNvPr id="32771" name="Rectangle 2"/>
          <p:cNvSpPr>
            <a:spLocks noGrp="1" noRot="1" noChangeAspect="1" noChangeArrowheads="1" noTextEdit="1"/>
          </p:cNvSpPr>
          <p:nvPr>
            <p:ph type="sldImg"/>
          </p:nvPr>
        </p:nvSpPr>
        <p:spPr bwMode="auto">
          <a:xfrm>
            <a:off x="1144588" y="685800"/>
            <a:ext cx="4568825" cy="3427413"/>
          </a:xfrm>
          <a:solidFill>
            <a:srgbClr val="FFFFFF"/>
          </a:solidFill>
          <a:ln>
            <a:solidFill>
              <a:srgbClr val="000000"/>
            </a:solidFill>
            <a:miter lim="800000"/>
            <a:headEnd/>
            <a:tailEnd/>
          </a:ln>
        </p:spPr>
      </p:sp>
      <p:sp>
        <p:nvSpPr>
          <p:cNvPr id="32772" name="Rectangle 3"/>
          <p:cNvSpPr>
            <a:spLocks noGrp="1" noChangeArrowheads="1"/>
          </p:cNvSpPr>
          <p:nvPr>
            <p:ph type="body" idx="1"/>
          </p:nvPr>
        </p:nvSpPr>
        <p:spPr bwMode="auto">
          <a:xfrm>
            <a:off x="685800" y="4341364"/>
            <a:ext cx="5500688" cy="3884612"/>
          </a:xfrm>
          <a:solidFill>
            <a:srgbClr val="FFFFFF"/>
          </a:solidFill>
        </p:spPr>
        <p:txBody>
          <a:bodyPr wrap="square" lIns="91204" tIns="45601" rIns="91204" bIns="45601" numCol="1" anchor="t" anchorCtr="0" compatLnSpc="1">
            <a:prstTxWarp prst="textNoShape">
              <a:avLst/>
            </a:prstTxWarp>
          </a:bodyPr>
          <a:lstStyle/>
          <a:p>
            <a:pPr eaLnBrk="1" hangingPunct="1">
              <a:spcBef>
                <a:spcPct val="0"/>
              </a:spcBef>
            </a:pPr>
            <a:r>
              <a:rPr lang="es-MX" b="1" noProof="0" dirty="0" smtClean="0"/>
              <a:t>Notas del Ponente</a:t>
            </a:r>
            <a:r>
              <a:rPr lang="es-MX" b="1" baseline="0" noProof="0" dirty="0" smtClean="0"/>
              <a:t>: </a:t>
            </a:r>
          </a:p>
          <a:p>
            <a:pPr eaLnBrk="1" hangingPunct="1">
              <a:spcBef>
                <a:spcPct val="0"/>
              </a:spcBef>
            </a:pPr>
            <a:r>
              <a:rPr lang="es-MX" b="0" noProof="0" dirty="0" smtClean="0"/>
              <a:t>En el año 2000,</a:t>
            </a:r>
            <a:r>
              <a:rPr lang="es-MX" b="0" baseline="0" noProof="0" dirty="0" smtClean="0"/>
              <a:t> la Comisión Conjunta sobre Acreditación de las Organizaciones de Atención a la Salud (JCAHO) dio a conocer nuevas normas de manejo del dolor. Central a estas normas nuevas estaba el concepto de dolor como el quinto signo vital -algo que debe ser monitoreado de manera regular en todos los pacientes. Aunque existe una poca de controversia sobre si el dolor debe ser de hecho monitoreado en cada visita, igual que la presión arterial, este concepto pone en evidencia la importancia fundamental del dolor en el cuidado del paciente. </a:t>
            </a:r>
          </a:p>
          <a:p>
            <a:pPr eaLnBrk="1" hangingPunct="1">
              <a:spcBef>
                <a:spcPct val="0"/>
              </a:spcBef>
            </a:pPr>
            <a:endParaRPr lang="en-CA" b="0" baseline="0" dirty="0" smtClean="0"/>
          </a:p>
          <a:p>
            <a:pPr eaLnBrk="1" hangingPunct="1">
              <a:spcBef>
                <a:spcPct val="0"/>
              </a:spcBef>
            </a:pPr>
            <a:r>
              <a:rPr lang="en-CA" b="1" baseline="0" dirty="0" smtClean="0"/>
              <a:t>Referencia</a:t>
            </a:r>
          </a:p>
          <a:p>
            <a:pPr defTabSz="914350">
              <a:spcBef>
                <a:spcPct val="0"/>
              </a:spcBef>
              <a:spcAft>
                <a:spcPts val="0"/>
              </a:spcAft>
              <a:defRPr/>
            </a:pPr>
            <a:r>
              <a:rPr lang="en-US" dirty="0">
                <a:cs typeface="Calibri"/>
              </a:rPr>
              <a:t>Phillips DM. </a:t>
            </a:r>
            <a:r>
              <a:rPr lang="en-CA" dirty="0">
                <a:cs typeface="Calibri"/>
              </a:rPr>
              <a:t>JCAHO pain management standards are unveiled. Joint Commission on Accreditation of Healthcare Organizations. </a:t>
            </a:r>
            <a:r>
              <a:rPr lang="en-US" i="1" dirty="0">
                <a:cs typeface="Calibri"/>
              </a:rPr>
              <a:t>JAMA</a:t>
            </a:r>
            <a:r>
              <a:rPr lang="en-US" dirty="0">
                <a:cs typeface="Calibri"/>
              </a:rPr>
              <a:t> 2000; 284(4):428-9.</a:t>
            </a:r>
          </a:p>
          <a:p>
            <a:pPr eaLnBrk="1" hangingPunct="1">
              <a:spcBef>
                <a:spcPct val="0"/>
              </a:spcBef>
            </a:pPr>
            <a:endParaRPr lang="en-GB" b="0" dirty="0" smtClean="0"/>
          </a:p>
        </p:txBody>
      </p:sp>
    </p:spTree>
    <p:extLst>
      <p:ext uri="{BB962C8B-B14F-4D97-AF65-F5344CB8AC3E}">
        <p14:creationId xmlns:p14="http://schemas.microsoft.com/office/powerpoint/2010/main" val="150566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548680" y="4343401"/>
            <a:ext cx="5832648" cy="4405064"/>
          </a:xfrm>
        </p:spPr>
        <p:txBody>
          <a:bodyPr/>
          <a:lstStyle/>
          <a:p>
            <a:r>
              <a:rPr lang="es-MX" b="1" noProof="0" dirty="0" smtClean="0"/>
              <a:t>Notas del Ponente</a:t>
            </a:r>
          </a:p>
          <a:p>
            <a:r>
              <a:rPr lang="es-MX" noProof="0" dirty="0" smtClean="0"/>
              <a:t>La</a:t>
            </a:r>
            <a:r>
              <a:rPr lang="es-MX" baseline="0" noProof="0" dirty="0" smtClean="0"/>
              <a:t> función psicológica del dolor es servir como un sistema de alerta temprana que detecta estímulos nocivos para provocar una retirada reflexiva (nocicepción) y aumentar la sensibilidad después del daño tisular para reducir el riesgo de mayor daño a través del movimiento (inflamación). </a:t>
            </a:r>
          </a:p>
          <a:p>
            <a:r>
              <a:rPr lang="es-MX" baseline="0" noProof="0" dirty="0" smtClean="0"/>
              <a:t>Sin embargo, el dolor continuo sin alivio puede tener un impacto perjudicial </a:t>
            </a:r>
            <a:r>
              <a:rPr lang="es-MX" dirty="0" smtClean="0"/>
              <a:t>sobre</a:t>
            </a:r>
            <a:r>
              <a:rPr lang="es-MX" baseline="0" noProof="0" dirty="0" smtClean="0"/>
              <a:t> el bienestar físico y psicológico. El dolor sin alivio puede llevar a activación simpática hipofisaria-suprarrenal, afectando los sistemas cardiovascular, renal y gastrointestinal, aumentando el riesgo de isquemia cardiaca e íleo. El dolor sin alivio también se asocia frecuentemente con ansiedad y depresión.</a:t>
            </a:r>
          </a:p>
          <a:p>
            <a:r>
              <a:rPr lang="es-MX" baseline="0" noProof="0" dirty="0" smtClean="0"/>
              <a:t>Por lo tanto, los estados de dolor crónico, que con frecuencia involucran sensibilización neuropática y/o central/ </a:t>
            </a:r>
            <a:r>
              <a:rPr lang="es-MX" noProof="0" dirty="0" smtClean="0"/>
              <a:t> f</a:t>
            </a:r>
            <a:r>
              <a:rPr lang="es-MX" baseline="0" noProof="0" dirty="0" smtClean="0"/>
              <a:t>isiopatologías disfuncionales, son considerados de mala adaptación más que protectores y disminuyen la calidad de vida. </a:t>
            </a:r>
          </a:p>
          <a:p>
            <a:r>
              <a:rPr lang="es-MX" b="1" noProof="0" dirty="0" smtClean="0"/>
              <a:t>Referencias</a:t>
            </a:r>
          </a:p>
          <a:p>
            <a:r>
              <a:rPr lang="en-CA" dirty="0" smtClean="0"/>
              <a:t>Costigan </a:t>
            </a:r>
            <a:r>
              <a:rPr lang="en-CA" dirty="0"/>
              <a:t>M </a:t>
            </a:r>
            <a:r>
              <a:rPr lang="en-CA" i="1" dirty="0"/>
              <a:t>et al</a:t>
            </a:r>
            <a:r>
              <a:rPr lang="en-CA" dirty="0"/>
              <a:t>. Neuropathic </a:t>
            </a:r>
            <a:r>
              <a:rPr lang="en-CA" dirty="0" smtClean="0"/>
              <a:t>pain: a maladaptive response of the nervous system to damage. </a:t>
            </a:r>
            <a:r>
              <a:rPr lang="en-CA" i="1" dirty="0" smtClean="0"/>
              <a:t>Annu </a:t>
            </a:r>
            <a:r>
              <a:rPr lang="en-CA" i="1" dirty="0"/>
              <a:t>Rev Neurosci</a:t>
            </a:r>
            <a:r>
              <a:rPr lang="en-CA" dirty="0"/>
              <a:t> 2009; 32:1-32.</a:t>
            </a:r>
          </a:p>
          <a:p>
            <a:r>
              <a:rPr lang="en-CA" dirty="0"/>
              <a:t>Wells N </a:t>
            </a:r>
            <a:r>
              <a:rPr lang="en-CA" i="1" dirty="0"/>
              <a:t>et al. </a:t>
            </a:r>
            <a:r>
              <a:rPr lang="en-CA" dirty="0" smtClean="0"/>
              <a:t>In</a:t>
            </a:r>
            <a:r>
              <a:rPr lang="en-CA" dirty="0"/>
              <a:t>: Hughes RG (ed). </a:t>
            </a:r>
            <a:r>
              <a:rPr lang="en-CA" i="1" dirty="0"/>
              <a:t>Patient Safety and Quality: An Evidence-Based Handbook for Nurses. </a:t>
            </a:r>
            <a:r>
              <a:rPr lang="en-CA" dirty="0"/>
              <a:t>Agency for Healthcare Research and Quality; </a:t>
            </a:r>
            <a:r>
              <a:rPr lang="en-CA" dirty="0" smtClean="0"/>
              <a:t/>
            </a:r>
            <a:br>
              <a:rPr lang="en-CA" dirty="0" smtClean="0"/>
            </a:br>
            <a:r>
              <a:rPr lang="en-CA" dirty="0" smtClean="0"/>
              <a:t>Rockville</a:t>
            </a:r>
            <a:r>
              <a:rPr lang="en-CA" dirty="0"/>
              <a:t>, MD: </a:t>
            </a:r>
            <a:r>
              <a:rPr lang="en-CA" dirty="0" smtClean="0"/>
              <a:t>2008.</a:t>
            </a:r>
          </a:p>
          <a:p>
            <a:r>
              <a:rPr lang="en-CA" dirty="0"/>
              <a:t>Woolf CJ </a:t>
            </a:r>
            <a:r>
              <a:rPr lang="en-CA" i="1" dirty="0"/>
              <a:t>et al. </a:t>
            </a:r>
            <a:r>
              <a:rPr lang="en-CA" dirty="0"/>
              <a:t>Pain: moving from symptom control toward mechanism-specific pharmacologic management. </a:t>
            </a:r>
            <a:r>
              <a:rPr lang="en-CA" i="1" dirty="0"/>
              <a:t>Ann Intern Med</a:t>
            </a:r>
            <a:r>
              <a:rPr lang="en-CA" dirty="0"/>
              <a:t> 2004; 140(6):441-51. </a:t>
            </a:r>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7</a:t>
            </a:fld>
            <a:endParaRPr lang="en-CA" dirty="0">
              <a:solidFill>
                <a:prstClr val="black"/>
              </a:solidFill>
            </a:endParaRPr>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76653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7"/>
          <p:cNvSpPr>
            <a:spLocks noGrp="1" noChangeArrowheads="1"/>
          </p:cNvSpPr>
          <p:nvPr>
            <p:ph type="sldNum" sz="quarter" idx="5"/>
          </p:nvPr>
        </p:nvSpPr>
        <p:spPr/>
        <p:txBody>
          <a:bodyPr/>
          <a:lstStyle>
            <a:lvl1pPr defTabSz="931812" eaLnBrk="0" hangingPunct="0">
              <a:defRPr sz="1600">
                <a:solidFill>
                  <a:schemeClr val="tx1"/>
                </a:solidFill>
                <a:latin typeface="Arial" pitchFamily="34" charset="0"/>
              </a:defRPr>
            </a:lvl1pPr>
            <a:lvl2pPr marL="742909" indent="-285735" defTabSz="931812" eaLnBrk="0" hangingPunct="0">
              <a:defRPr sz="1600">
                <a:solidFill>
                  <a:schemeClr val="tx1"/>
                </a:solidFill>
                <a:latin typeface="Arial" pitchFamily="34" charset="0"/>
              </a:defRPr>
            </a:lvl2pPr>
            <a:lvl3pPr marL="1142937" indent="-228588" defTabSz="931812" eaLnBrk="0" hangingPunct="0">
              <a:defRPr sz="1600">
                <a:solidFill>
                  <a:schemeClr val="tx1"/>
                </a:solidFill>
                <a:latin typeface="Arial" pitchFamily="34" charset="0"/>
              </a:defRPr>
            </a:lvl3pPr>
            <a:lvl4pPr marL="1600113" indent="-228588" defTabSz="931812" eaLnBrk="0" hangingPunct="0">
              <a:defRPr sz="1600">
                <a:solidFill>
                  <a:schemeClr val="tx1"/>
                </a:solidFill>
                <a:latin typeface="Arial" pitchFamily="34" charset="0"/>
              </a:defRPr>
            </a:lvl4pPr>
            <a:lvl5pPr marL="2057288" indent="-228588" defTabSz="931812" eaLnBrk="0" hangingPunct="0">
              <a:defRPr sz="1600">
                <a:solidFill>
                  <a:schemeClr val="tx1"/>
                </a:solidFill>
                <a:latin typeface="Arial" pitchFamily="34" charset="0"/>
              </a:defRPr>
            </a:lvl5pPr>
            <a:lvl6pPr marL="2514462" indent="-228588" defTabSz="931812" eaLnBrk="0" fontAlgn="base" hangingPunct="0">
              <a:spcBef>
                <a:spcPct val="0"/>
              </a:spcBef>
              <a:spcAft>
                <a:spcPct val="0"/>
              </a:spcAft>
              <a:defRPr sz="1600">
                <a:solidFill>
                  <a:schemeClr val="tx1"/>
                </a:solidFill>
                <a:latin typeface="Arial" pitchFamily="34" charset="0"/>
              </a:defRPr>
            </a:lvl6pPr>
            <a:lvl7pPr marL="2971638" indent="-228588" defTabSz="931812" eaLnBrk="0" fontAlgn="base" hangingPunct="0">
              <a:spcBef>
                <a:spcPct val="0"/>
              </a:spcBef>
              <a:spcAft>
                <a:spcPct val="0"/>
              </a:spcAft>
              <a:defRPr sz="1600">
                <a:solidFill>
                  <a:schemeClr val="tx1"/>
                </a:solidFill>
                <a:latin typeface="Arial" pitchFamily="34" charset="0"/>
              </a:defRPr>
            </a:lvl7pPr>
            <a:lvl8pPr marL="3428813" indent="-228588" defTabSz="931812" eaLnBrk="0" fontAlgn="base" hangingPunct="0">
              <a:spcBef>
                <a:spcPct val="0"/>
              </a:spcBef>
              <a:spcAft>
                <a:spcPct val="0"/>
              </a:spcAft>
              <a:defRPr sz="1600">
                <a:solidFill>
                  <a:schemeClr val="tx1"/>
                </a:solidFill>
                <a:latin typeface="Arial" pitchFamily="34" charset="0"/>
              </a:defRPr>
            </a:lvl8pPr>
            <a:lvl9pPr marL="3885988" indent="-228588" defTabSz="931812" eaLnBrk="0" fontAlgn="base" hangingPunct="0">
              <a:spcBef>
                <a:spcPct val="0"/>
              </a:spcBef>
              <a:spcAft>
                <a:spcPct val="0"/>
              </a:spcAft>
              <a:defRPr sz="1600">
                <a:solidFill>
                  <a:schemeClr val="tx1"/>
                </a:solidFill>
                <a:latin typeface="Arial" pitchFamily="34" charset="0"/>
              </a:defRPr>
            </a:lvl9pPr>
          </a:lstStyle>
          <a:p>
            <a:fld id="{1FA22248-82C7-47C0-92B0-9AB1C7DCC733}" type="slidenum">
              <a:rPr lang="en-GB" sz="1200">
                <a:solidFill>
                  <a:prstClr val="black"/>
                </a:solidFill>
                <a:latin typeface="Calibri"/>
              </a:rPr>
              <a:pPr/>
              <a:t>8</a:t>
            </a:fld>
            <a:endParaRPr lang="en-GB" sz="1200" dirty="0">
              <a:solidFill>
                <a:prstClr val="black"/>
              </a:solidFill>
              <a:latin typeface="Calibri"/>
            </a:endParaRPr>
          </a:p>
        </p:txBody>
      </p:sp>
      <p:sp>
        <p:nvSpPr>
          <p:cNvPr id="118790" name="Rectangle 5"/>
          <p:cNvSpPr>
            <a:spLocks noGrp="1" noChangeArrowheads="1"/>
          </p:cNvSpPr>
          <p:nvPr>
            <p:ph type="body" idx="1"/>
          </p:nvPr>
        </p:nvSpPr>
        <p:spPr>
          <a:xfrm>
            <a:off x="620688" y="4211960"/>
            <a:ext cx="5760640" cy="4464496"/>
          </a:xfrm>
        </p:spPr>
        <p:txBody>
          <a:bodyPr/>
          <a:lstStyle/>
          <a:p>
            <a:pPr>
              <a:spcAft>
                <a:spcPts val="300"/>
              </a:spcAft>
            </a:pPr>
            <a:r>
              <a:rPr lang="es-MX" sz="900" b="1" noProof="0" dirty="0" smtClean="0"/>
              <a:t>Notas del Ponente</a:t>
            </a:r>
          </a:p>
          <a:p>
            <a:pPr>
              <a:spcAft>
                <a:spcPts val="300"/>
              </a:spcAft>
            </a:pPr>
            <a:r>
              <a:rPr lang="es-MX" sz="1000" noProof="0" dirty="0" smtClean="0"/>
              <a:t>Esta diapositiva ilustra</a:t>
            </a:r>
            <a:r>
              <a:rPr lang="es-MX" sz="1000" baseline="0" noProof="0" dirty="0" smtClean="0"/>
              <a:t> como el dolor agudo y crónico con frecuencia son clasificados a lo largo del dolor continuo.</a:t>
            </a:r>
          </a:p>
          <a:p>
            <a:pPr>
              <a:spcAft>
                <a:spcPts val="300"/>
              </a:spcAft>
            </a:pPr>
            <a:r>
              <a:rPr lang="es-MX" sz="1000" baseline="0" noProof="0" dirty="0" smtClean="0"/>
              <a:t>El dolor agudo puede verse como un mensaje después de una agresión al tejido, señalando la presencia de una condición patológica, por lo tanto alertando al paciente de la necesidad de buscar tratamiento o proteger el área involucrada de más lesión. La mayoría de los episodios de dolor agudo son autolimitantes. El dolor agudo se vuelve crónico cuando persiste más allá del periodo de sanación esperado, usualmente considerado de tres meses. El dolor agudo recurrente no es dolor crónico. </a:t>
            </a:r>
          </a:p>
          <a:p>
            <a:pPr>
              <a:spcAft>
                <a:spcPts val="300"/>
              </a:spcAft>
            </a:pPr>
            <a:r>
              <a:rPr lang="es-MX" sz="1000" baseline="0" noProof="0" dirty="0" smtClean="0"/>
              <a:t>El dolor crónico también ha sido identificado como dolor que deja de servir de función protectora, y  en su lugar degrada la salud y la capacidad funcional. Las condiciones de dolor crónico pueden ser debido a una fisiopatología única, que es nociceptiva, neuropática o dolor por sensibilización central/ disfuncional solamente, o puede ser debido a una combinación de más de un mecanismo fisiopatológico. </a:t>
            </a:r>
          </a:p>
          <a:p>
            <a:r>
              <a:rPr lang="es-MX" sz="1000" baseline="0" noProof="0" dirty="0" smtClean="0"/>
              <a:t>Es importante diferenciar el dolor crónico de una afección con episodios recurrentes de dolor agudo porque las estrategias de tratamiento son muy diferentes para estas situaciones. </a:t>
            </a:r>
            <a:endParaRPr lang="es-ES" sz="1000" noProof="0" dirty="0" smtClean="0"/>
          </a:p>
          <a:p>
            <a:pPr>
              <a:spcAft>
                <a:spcPts val="0"/>
              </a:spcAft>
            </a:pPr>
            <a:endParaRPr lang="en-US" sz="1000" dirty="0" smtClean="0"/>
          </a:p>
          <a:p>
            <a:r>
              <a:rPr lang="en-US" sz="1000" b="1" dirty="0" smtClean="0"/>
              <a:t>Referencias</a:t>
            </a:r>
          </a:p>
          <a:p>
            <a:r>
              <a:rPr lang="en-GB" sz="1000" dirty="0" smtClean="0"/>
              <a:t>Chapman </a:t>
            </a:r>
            <a:r>
              <a:rPr lang="en-GB" sz="1000" dirty="0"/>
              <a:t>CR, Stillman M. In: Kruger L (ed). </a:t>
            </a:r>
            <a:r>
              <a:rPr lang="en-GB" sz="1000" i="1" dirty="0"/>
              <a:t>Pain and Touch. </a:t>
            </a:r>
            <a:r>
              <a:rPr lang="en-GB" sz="1000" dirty="0"/>
              <a:t>Academic Press; New York, NY: 1996.</a:t>
            </a:r>
          </a:p>
          <a:p>
            <a:r>
              <a:rPr lang="en-GB" sz="1000" dirty="0"/>
              <a:t>Cole</a:t>
            </a:r>
            <a:r>
              <a:rPr lang="en-US" sz="1000" dirty="0"/>
              <a:t> BE. </a:t>
            </a:r>
            <a:r>
              <a:rPr lang="en-CA" sz="1000" dirty="0"/>
              <a:t>Pain Management: classifying, understanding, and treating pain. </a:t>
            </a:r>
            <a:r>
              <a:rPr lang="en-US" sz="1000" i="1" dirty="0"/>
              <a:t>Hosp Physician </a:t>
            </a:r>
            <a:r>
              <a:rPr lang="en-US" sz="1000" dirty="0"/>
              <a:t>2002; 38(6):23-30.</a:t>
            </a:r>
          </a:p>
          <a:p>
            <a:r>
              <a:rPr lang="en-US" sz="1000" dirty="0"/>
              <a:t>International Association for the Study of Pain. </a:t>
            </a:r>
            <a:r>
              <a:rPr lang="en-GB" sz="1000" dirty="0"/>
              <a:t> </a:t>
            </a:r>
            <a:r>
              <a:rPr lang="en-GB" sz="1000" i="1" dirty="0"/>
              <a:t>Unrelieved Pain Is a Major Global Healthcare Problem. </a:t>
            </a:r>
            <a:r>
              <a:rPr lang="en-GB" sz="1000" dirty="0" smtClean="0"/>
              <a:t>Disponible en:  </a:t>
            </a:r>
            <a:r>
              <a:rPr lang="en-GB" sz="1000" dirty="0">
                <a:hlinkClick r:id="rId3"/>
              </a:rPr>
              <a:t>http://www.iasp-pain.org/AM/Template.cfm?Section=Press_Release&amp;Template=/ CM/ContentDisplay.cfm&amp;ContentID=2908</a:t>
            </a:r>
            <a:r>
              <a:rPr lang="en-GB" sz="1000" dirty="0"/>
              <a:t>. </a:t>
            </a:r>
            <a:r>
              <a:rPr lang="en-GB" sz="1000" dirty="0" smtClean="0"/>
              <a:t>Accesado: 24 de julio de 2013</a:t>
            </a:r>
            <a:r>
              <a:rPr lang="en-GB" sz="1000" dirty="0"/>
              <a:t>.</a:t>
            </a:r>
          </a:p>
          <a:p>
            <a:r>
              <a:rPr lang="en-GB" sz="1000" dirty="0"/>
              <a:t>National Pain Summit Initiative. </a:t>
            </a:r>
            <a:r>
              <a:rPr lang="en-GB" sz="1000" i="1" dirty="0"/>
              <a:t>National Pain Strategy: Pain Management for All Australians. </a:t>
            </a:r>
            <a:r>
              <a:rPr lang="en-GB" sz="1000" dirty="0" smtClean="0"/>
              <a:t>Disponible en: </a:t>
            </a:r>
            <a:r>
              <a:rPr lang="en-GB" sz="1000" dirty="0">
                <a:hlinkClick r:id="rId4"/>
              </a:rPr>
              <a:t>http://www.iasp-pain.org/PainSummit/Australia_2010PainStrategy.pdf</a:t>
            </a:r>
            <a:r>
              <a:rPr lang="en-GB" sz="1000" dirty="0"/>
              <a:t>. </a:t>
            </a:r>
            <a:r>
              <a:rPr lang="en-GB" sz="1000" dirty="0" smtClean="0"/>
              <a:t>Accesado: 24 de julio de 2013. </a:t>
            </a:r>
            <a:endParaRPr lang="en-GB" sz="1000" dirty="0"/>
          </a:p>
          <a:p>
            <a:r>
              <a:rPr lang="en-GB" sz="1000" dirty="0"/>
              <a:t>Turk DC, Okifuji A. In: Loeser D </a:t>
            </a:r>
            <a:r>
              <a:rPr lang="en-GB" sz="1000" i="1" dirty="0"/>
              <a:t>et al </a:t>
            </a:r>
            <a:r>
              <a:rPr lang="en-GB" sz="1000" dirty="0"/>
              <a:t>(eds). </a:t>
            </a:r>
            <a:r>
              <a:rPr lang="en-GB" sz="1000" i="1" dirty="0"/>
              <a:t>Bonica’s Management of Pain. </a:t>
            </a:r>
            <a:r>
              <a:rPr lang="en-GB" sz="1000" dirty="0"/>
              <a:t>3rd ed. Lippincott Williams &amp; Wilkins; Hagerstown, MD: 2001. </a:t>
            </a:r>
          </a:p>
          <a:p>
            <a:endParaRPr lang="en-GB" sz="900" dirty="0"/>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118690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7" name="Rectangle 7"/>
          <p:cNvSpPr>
            <a:spLocks noGrp="1" noChangeArrowheads="1"/>
          </p:cNvSpPr>
          <p:nvPr>
            <p:ph type="sldNum" sz="quarter" idx="5"/>
          </p:nvPr>
        </p:nvSpPr>
        <p:spPr>
          <a:noFill/>
        </p:spPr>
        <p:txBody>
          <a:bodyPr/>
          <a:lstStyle/>
          <a:p>
            <a:fld id="{C89E1056-4F41-4AFA-9DB1-F12CE715A2B5}" type="slidenum">
              <a:rPr lang="en-US" smtClean="0">
                <a:solidFill>
                  <a:prstClr val="black"/>
                </a:solidFill>
                <a:ea typeface="ヒラギノ角ゴ Pro W3"/>
                <a:cs typeface="ヒラギノ角ゴ Pro W3"/>
              </a:rPr>
              <a:pPr/>
              <a:t>9</a:t>
            </a:fld>
            <a:endParaRPr lang="en-US" dirty="0" smtClean="0">
              <a:solidFill>
                <a:prstClr val="black"/>
              </a:solidFill>
              <a:ea typeface="ヒラギノ角ゴ Pro W3"/>
              <a:cs typeface="ヒラギノ角ゴ Pro W3"/>
            </a:endParaRPr>
          </a:p>
        </p:txBody>
      </p:sp>
      <p:sp>
        <p:nvSpPr>
          <p:cNvPr id="1022978" name="Slide Image Placeholder 1"/>
          <p:cNvSpPr>
            <a:spLocks noGrp="1" noRot="1" noChangeAspect="1" noTextEdit="1"/>
          </p:cNvSpPr>
          <p:nvPr>
            <p:ph type="sldImg"/>
          </p:nvPr>
        </p:nvSpPr>
        <p:spPr>
          <a:xfrm>
            <a:off x="1141413" y="684213"/>
            <a:ext cx="4573587" cy="3429000"/>
          </a:xfrm>
          <a:ln/>
        </p:spPr>
      </p:sp>
      <p:sp>
        <p:nvSpPr>
          <p:cNvPr id="1022979" name="Notes Placeholder 2"/>
          <p:cNvSpPr>
            <a:spLocks noGrp="1"/>
          </p:cNvSpPr>
          <p:nvPr>
            <p:ph type="body" idx="1"/>
          </p:nvPr>
        </p:nvSpPr>
        <p:spPr>
          <a:xfrm>
            <a:off x="692632" y="4351833"/>
            <a:ext cx="5616687" cy="4396631"/>
          </a:xfrm>
          <a:noFill/>
          <a:ln/>
        </p:spPr>
        <p:txBody>
          <a:bodyPr lIns="84515" tIns="42258" rIns="84515" bIns="42258"/>
          <a:lstStyle/>
          <a:p>
            <a:pPr eaLnBrk="1" hangingPunct="1">
              <a:spcAft>
                <a:spcPts val="600"/>
              </a:spcAft>
            </a:pPr>
            <a:r>
              <a:rPr lang="es-MX" sz="1100" b="1" noProof="0" dirty="0" smtClean="0"/>
              <a:t>Notas del Ponente</a:t>
            </a:r>
          </a:p>
          <a:p>
            <a:pPr eaLnBrk="1" hangingPunct="1">
              <a:spcAft>
                <a:spcPts val="600"/>
              </a:spcAft>
            </a:pPr>
            <a:r>
              <a:rPr lang="es-MX" sz="1100" noProof="0" dirty="0" smtClean="0"/>
              <a:t>Tradicionalmente,</a:t>
            </a:r>
            <a:r>
              <a:rPr lang="es-MX" sz="1100" baseline="0" noProof="0" dirty="0" smtClean="0"/>
              <a:t> la distinción entre dolor </a:t>
            </a:r>
            <a:r>
              <a:rPr lang="es-MX" sz="1100" i="1" baseline="0" noProof="0" dirty="0" smtClean="0"/>
              <a:t>agudo</a:t>
            </a:r>
            <a:r>
              <a:rPr lang="es-MX" sz="1100" baseline="0" noProof="0" dirty="0" smtClean="0"/>
              <a:t> y </a:t>
            </a:r>
            <a:r>
              <a:rPr lang="es-MX" sz="1100" i="1" baseline="0" noProof="0" dirty="0" smtClean="0"/>
              <a:t>crónico</a:t>
            </a:r>
            <a:r>
              <a:rPr lang="es-MX" sz="1100" baseline="0" noProof="0" dirty="0" smtClean="0"/>
              <a:t> se basaba en un intervalo arbitrario de tiempo desde la aparición: los dos marcadores utilizados más comúnmente son los 3 meses y 6 meses desde </a:t>
            </a:r>
            <a:r>
              <a:rPr lang="es-MX" sz="1100" dirty="0" smtClean="0"/>
              <a:t>la aparición</a:t>
            </a:r>
            <a:r>
              <a:rPr lang="es-MX" sz="1100" baseline="0" noProof="0" dirty="0" smtClean="0"/>
              <a:t> del dolor, aunque algunos teóricos e investigadores han colocado la transición de dolor agudo a crónico en 12 meses. Otros aplican </a:t>
            </a:r>
            <a:r>
              <a:rPr lang="es-MX" sz="1100" i="1" baseline="0" noProof="0" dirty="0" smtClean="0"/>
              <a:t>agudo</a:t>
            </a:r>
            <a:r>
              <a:rPr lang="es-MX" sz="1100" baseline="0" noProof="0" dirty="0" smtClean="0"/>
              <a:t> al dolor que dura menos de 30 días y </a:t>
            </a:r>
            <a:r>
              <a:rPr lang="es-MX" sz="1100" i="1" baseline="0" noProof="0" dirty="0" smtClean="0"/>
              <a:t>crónico</a:t>
            </a:r>
            <a:r>
              <a:rPr lang="es-MX" sz="1100" baseline="0" noProof="0" dirty="0" smtClean="0"/>
              <a:t> al dolor de más de seis meses de duración y </a:t>
            </a:r>
            <a:r>
              <a:rPr lang="es-MX" sz="1100" i="1" baseline="0" noProof="0" dirty="0" smtClean="0"/>
              <a:t>subagudo</a:t>
            </a:r>
            <a:r>
              <a:rPr lang="es-MX" sz="1100" baseline="0" noProof="0" dirty="0" smtClean="0"/>
              <a:t> al dolor que dura de uno a seis meses. Una definición popular alternativa de </a:t>
            </a:r>
            <a:r>
              <a:rPr lang="es-MX" sz="1100" i="1" baseline="0" noProof="0" dirty="0" smtClean="0"/>
              <a:t>dolor crónico</a:t>
            </a:r>
            <a:r>
              <a:rPr lang="es-MX" sz="1100" baseline="0" noProof="0" dirty="0" smtClean="0"/>
              <a:t>, no involucrando duraciones fijas arbitrariamente, es “dolor que se extiende más allá del periodo de sanación esperado”.</a:t>
            </a:r>
          </a:p>
          <a:p>
            <a:pPr eaLnBrk="1" hangingPunct="1">
              <a:spcAft>
                <a:spcPts val="600"/>
              </a:spcAft>
            </a:pPr>
            <a:r>
              <a:rPr lang="es-MX" sz="1100" baseline="0" noProof="0" dirty="0" smtClean="0"/>
              <a:t>El dolor agudo y crónico tiene distintas características, como se muestra en esta diapositiva. El dolor agudo tiende a ser repentino, intenso, fuerte y localizado. Usualmente autolimitante, durando </a:t>
            </a:r>
            <a:r>
              <a:rPr lang="en-CA" sz="1100" dirty="0" smtClean="0"/>
              <a:t>&lt;</a:t>
            </a:r>
            <a:r>
              <a:rPr lang="es-MX" sz="1100" noProof="0" dirty="0" smtClean="0"/>
              <a:t>6 meses. El dolor agudo puede estar asociado</a:t>
            </a:r>
            <a:r>
              <a:rPr lang="es-MX" sz="1100" baseline="0" noProof="0" dirty="0" smtClean="0"/>
              <a:t> a características psicológicas, como sudoración, aumento de la frecuencia cardiaca y aumento de la presión arterial.</a:t>
            </a:r>
          </a:p>
          <a:p>
            <a:pPr eaLnBrk="1" hangingPunct="1">
              <a:spcAft>
                <a:spcPts val="600"/>
              </a:spcAft>
            </a:pPr>
            <a:r>
              <a:rPr lang="es-MX" sz="1100" baseline="0" noProof="0" dirty="0" smtClean="0"/>
              <a:t>Por otro lado, el dolor crónico es con frecuencia descrito como punzante o sordo y es generalmente difuso. No hay principio ni fin definitivo del dolor. La intensidad puede variar o pueden haber breves periodos de remisión. El dolor crónico resulta en dificultades psicológicas y sociales. El dolor agudo se puede superponer sobre el dolor crónico. </a:t>
            </a:r>
          </a:p>
          <a:p>
            <a:pPr eaLnBrk="1" hangingPunct="1">
              <a:spcAft>
                <a:spcPts val="600"/>
              </a:spcAft>
            </a:pPr>
            <a:endParaRPr lang="es-MX" sz="1100" baseline="30000" noProof="0" dirty="0" smtClean="0"/>
          </a:p>
          <a:p>
            <a:pPr>
              <a:spcAft>
                <a:spcPts val="600"/>
              </a:spcAft>
            </a:pPr>
            <a:r>
              <a:rPr lang="es-MX" sz="1100" b="1" noProof="0" dirty="0" smtClean="0"/>
              <a:t>Referencias</a:t>
            </a:r>
          </a:p>
          <a:p>
            <a:pPr>
              <a:spcAft>
                <a:spcPts val="600"/>
              </a:spcAft>
            </a:pPr>
            <a:r>
              <a:rPr lang="en-US" sz="1100" dirty="0" smtClean="0">
                <a:cs typeface="Arial" pitchFamily="34" charset="0"/>
              </a:rPr>
              <a:t>Siddall </a:t>
            </a:r>
            <a:r>
              <a:rPr lang="en-US" sz="1100" dirty="0">
                <a:cs typeface="Arial" pitchFamily="34" charset="0"/>
              </a:rPr>
              <a:t>PJ </a:t>
            </a:r>
            <a:r>
              <a:rPr lang="en-US" sz="1100" i="1" dirty="0">
                <a:cs typeface="Arial" pitchFamily="34" charset="0"/>
              </a:rPr>
              <a:t>et al. </a:t>
            </a:r>
            <a:r>
              <a:rPr lang="en-US" sz="1100" dirty="0">
                <a:cs typeface="Arial" pitchFamily="34" charset="0"/>
              </a:rPr>
              <a:t>In: Cousins MJ, Bridenbaugh PO (eds). </a:t>
            </a:r>
            <a:r>
              <a:rPr lang="en-US" sz="1100" i="1" dirty="0">
                <a:cs typeface="Arial" pitchFamily="34" charset="0"/>
              </a:rPr>
              <a:t>Neural Blockade in Clinical Anesthesia and Management of Pain. </a:t>
            </a:r>
            <a:r>
              <a:rPr lang="en-US" sz="1100" dirty="0">
                <a:cs typeface="Arial" pitchFamily="34" charset="0"/>
              </a:rPr>
              <a:t>3</a:t>
            </a:r>
            <a:r>
              <a:rPr lang="en-US" sz="1100" baseline="30000" dirty="0">
                <a:cs typeface="Arial" pitchFamily="34" charset="0"/>
              </a:rPr>
              <a:t>rd</a:t>
            </a:r>
            <a:r>
              <a:rPr lang="en-US" sz="1100" dirty="0">
                <a:cs typeface="Arial" pitchFamily="34" charset="0"/>
              </a:rPr>
              <a:t> ed. Lippincott Williams &amp; Wilkins; Philadelphia, PA: 1998.</a:t>
            </a:r>
          </a:p>
          <a:p>
            <a:pPr>
              <a:spcAft>
                <a:spcPts val="600"/>
              </a:spcAft>
            </a:pPr>
            <a:r>
              <a:rPr lang="en-CA" sz="1100" dirty="0">
                <a:cs typeface="Arial" pitchFamily="34" charset="0"/>
              </a:rPr>
              <a:t>Thienhaus O, Cole BE. Classification of pain. In: Weiner R. </a:t>
            </a:r>
            <a:r>
              <a:rPr lang="en-CA" sz="1100" i="1" dirty="0">
                <a:cs typeface="Arial" pitchFamily="34" charset="0"/>
              </a:rPr>
              <a:t>Pain Management: </a:t>
            </a:r>
            <a:r>
              <a:rPr lang="en-CA" sz="1100" i="1" dirty="0" smtClean="0">
                <a:cs typeface="Arial" pitchFamily="34" charset="0"/>
              </a:rPr>
              <a:t/>
            </a:r>
            <a:br>
              <a:rPr lang="en-CA" sz="1100" i="1" dirty="0" smtClean="0">
                <a:cs typeface="Arial" pitchFamily="34" charset="0"/>
              </a:rPr>
            </a:br>
            <a:r>
              <a:rPr lang="en-CA" sz="1100" i="1" dirty="0" smtClean="0">
                <a:cs typeface="Arial" pitchFamily="34" charset="0"/>
              </a:rPr>
              <a:t>A </a:t>
            </a:r>
            <a:r>
              <a:rPr lang="en-CA" sz="1100" i="1" dirty="0">
                <a:cs typeface="Arial" pitchFamily="34" charset="0"/>
              </a:rPr>
              <a:t>Practical Guide for Clinicians</a:t>
            </a:r>
            <a:r>
              <a:rPr lang="en-CA" sz="1100" dirty="0">
                <a:cs typeface="Arial" pitchFamily="34" charset="0"/>
              </a:rPr>
              <a:t>. CRC Press; Boca Raton, FL: 2002.  </a:t>
            </a:r>
          </a:p>
        </p:txBody>
      </p:sp>
    </p:spTree>
    <p:extLst>
      <p:ext uri="{BB962C8B-B14F-4D97-AF65-F5344CB8AC3E}">
        <p14:creationId xmlns:p14="http://schemas.microsoft.com/office/powerpoint/2010/main" val="155090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02690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1457006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4909714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67640672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7699370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501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392623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545419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6650878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6925063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38995998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6573071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009621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8908710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5778412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0390044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96344770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0805926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430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2184033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3114538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8332335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47907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CB11F39-4A8B-447D-9364-D65B41948ADA}" type="datetime8">
              <a:rPr lang="en-US"/>
              <a:pPr>
                <a:defRPr/>
              </a:pPr>
              <a:t>7/6/2015 12:47 PM</a:t>
            </a:fld>
            <a:endParaRPr lang="zh-TW" altLang="en-GB">
              <a:ea typeface="新細明體" pitchFamily="18" charset="-120"/>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zh-TW" dirty="0"/>
          </a:p>
        </p:txBody>
      </p:sp>
      <p:sp>
        <p:nvSpPr>
          <p:cNvPr id="7" name="Rectangle 6"/>
          <p:cNvSpPr>
            <a:spLocks noGrp="1" noChangeArrowheads="1"/>
          </p:cNvSpPr>
          <p:nvPr>
            <p:ph type="sldNum" sz="quarter" idx="12"/>
          </p:nvPr>
        </p:nvSpPr>
        <p:spPr>
          <a:ln/>
        </p:spPr>
        <p:txBody>
          <a:bodyPr/>
          <a:lstStyle>
            <a:lvl1pPr>
              <a:defRPr/>
            </a:lvl1pPr>
          </a:lstStyle>
          <a:p>
            <a:pPr>
              <a:defRPr/>
            </a:pPr>
            <a:fld id="{9C784AC9-CD8B-4276-B309-7A82F35BF3F1}" type="slidenum">
              <a:rPr lang="zh-TW" altLang="en-GB"/>
              <a:pPr>
                <a:defRPr/>
              </a:pPr>
              <a:t>‹#›</a:t>
            </a:fld>
            <a:endParaRPr lang="en-GB" altLang="zh-TW" dirty="0"/>
          </a:p>
        </p:txBody>
      </p:sp>
    </p:spTree>
    <p:extLst>
      <p:ext uri="{BB962C8B-B14F-4D97-AF65-F5344CB8AC3E}">
        <p14:creationId xmlns:p14="http://schemas.microsoft.com/office/powerpoint/2010/main" val="477920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85298839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03199156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3640324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4763396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6191826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6120279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6403553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F215CA3-F9BE-4F73-8F8E-6F268D4E8DF8}"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6760683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767BEA0-4C96-4466-883E-FA401DBD1A8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438542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48EFBD23-2189-4320-A119-93195A321891}"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6122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435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95A29781-42F7-421E-BCD0-5F08ED373A7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9366683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0EDDC745-485D-41A8-96A6-526FE6F5B61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17167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7B400C20-7994-4E43-B05E-B4495DCCE6EB}"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621423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627143BE-2A4D-4AA5-99F6-E9DE886952BD}"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0173464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EC7323E-6E44-41D1-A539-264ABECC1B4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2854996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C78DD29F-B621-4858-8C2A-42F753533444}"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5640309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34FD3EB-8322-4B31-9573-F613AA986E8E}"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67561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299F2773-FC4D-4979-B996-B3084123FCEC}"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5053199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178EC61E-7876-4C0C-AEFC-A6015B999347}"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8848972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2872ECB-3B3B-472A-9FF1-608C18E8E43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9136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095086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5FF55D90-0134-49AB-8658-FC2EE98390C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39667327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DB3FB7DB-5993-4A14-8391-ADAF46319B1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2085394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8"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9" name="Slide Number Placeholder 5"/>
          <p:cNvSpPr>
            <a:spLocks noGrp="1"/>
          </p:cNvSpPr>
          <p:nvPr>
            <p:ph type="sldNum" sz="quarter" idx="12"/>
          </p:nvPr>
        </p:nvSpPr>
        <p:spPr/>
        <p:txBody>
          <a:bodyPr/>
          <a:lstStyle>
            <a:lvl1pPr>
              <a:defRPr/>
            </a:lvl1pPr>
          </a:lstStyle>
          <a:p>
            <a:pPr>
              <a:defRPr/>
            </a:pPr>
            <a:fld id="{A1690793-F15D-4396-B6E7-8F04FD474A89}"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08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4"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828CE955-105E-466A-AC27-1FDFF9D62FD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365351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3"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4" name="Slide Number Placeholder 5"/>
          <p:cNvSpPr>
            <a:spLocks noGrp="1"/>
          </p:cNvSpPr>
          <p:nvPr>
            <p:ph type="sldNum" sz="quarter" idx="12"/>
          </p:nvPr>
        </p:nvSpPr>
        <p:spPr/>
        <p:txBody>
          <a:bodyPr/>
          <a:lstStyle>
            <a:lvl1pPr>
              <a:defRPr/>
            </a:lvl1pPr>
          </a:lstStyle>
          <a:p>
            <a:pPr>
              <a:defRPr/>
            </a:pPr>
            <a:fld id="{F9BF6109-C818-49C5-A617-ED43E18A7093}"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6214689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3D3AC6AE-AB6D-4CBB-81EE-FF03444F8D4F}"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8576662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6"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7" name="Slide Number Placeholder 5"/>
          <p:cNvSpPr>
            <a:spLocks noGrp="1"/>
          </p:cNvSpPr>
          <p:nvPr>
            <p:ph type="sldNum" sz="quarter" idx="12"/>
          </p:nvPr>
        </p:nvSpPr>
        <p:spPr/>
        <p:txBody>
          <a:bodyPr/>
          <a:lstStyle>
            <a:lvl1pPr>
              <a:defRPr/>
            </a:lvl1pPr>
          </a:lstStyle>
          <a:p>
            <a:pPr>
              <a:defRPr/>
            </a:pPr>
            <a:fld id="{E544B60E-E783-464A-A65E-EAF649E49B1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28027737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77C49DE1-C824-4D7D-9727-2D2DACE82B6A}"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428182406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lvl1pPr>
          </a:lstStyle>
          <a:p>
            <a:pPr>
              <a:defRPr/>
            </a:pPr>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C30DC618-F8F2-4461-878D-15443151A875}" type="slidenum">
              <a:rPr lang="en-CA">
                <a:solidFill>
                  <a:prstClr val="white"/>
                </a:solidFill>
              </a:rPr>
              <a:pPr>
                <a:defRPr/>
              </a:pPr>
              <a:t>‹#›</a:t>
            </a:fld>
            <a:endParaRPr lang="en-CA" dirty="0">
              <a:solidFill>
                <a:prstClr val="white"/>
              </a:solidFill>
            </a:endParaRPr>
          </a:p>
        </p:txBody>
      </p:sp>
    </p:spTree>
    <p:extLst>
      <p:ext uri="{BB962C8B-B14F-4D97-AF65-F5344CB8AC3E}">
        <p14:creationId xmlns:p14="http://schemas.microsoft.com/office/powerpoint/2010/main" val="1461474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9310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53535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491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956070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700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40679753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8782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52173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17156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32449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5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11617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5870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478765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8854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26494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301875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853513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0255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04192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50058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14345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6401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66173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061735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41516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878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8794788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79662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739773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69017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221182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045360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77839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84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86221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259506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1839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3171125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876241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78576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07539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568850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48504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100481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451614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079041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6398894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1498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36424891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382105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515428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30532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89145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59858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730306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3131636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742533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023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3766682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0774275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9220306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9862329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3459399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9666554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233425166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05180564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433742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210702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89478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4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27270077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896966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111012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6719470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9614633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20653867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74863092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49250465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4712599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8370287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7208"/>
            <a:ext cx="8229600" cy="1143000"/>
          </a:xfrm>
        </p:spPr>
        <p:txBody>
          <a:bodyPr>
            <a:normAutofit/>
          </a:bodyPr>
          <a:lstStyle>
            <a:lvl1pPr>
              <a:lnSpc>
                <a:spcPct val="85000"/>
              </a:lnSpc>
              <a:defRPr sz="4000"/>
            </a:lvl1p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69635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2C6A3-80AA-46D8-99CC-1DF5AB63B44E}"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16864036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8501184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solidFill>
              </a:rPr>
              <a:pPr/>
              <a:t>‹#›</a:t>
            </a:fld>
            <a:endParaRPr lang="en-CA" dirty="0">
              <a:solidFill>
                <a:prstClr val="white"/>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9067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vert="horz" lIns="91440" tIns="45720" rIns="91440" bIns="45720" rtlCol="0" anchor="ctr">
            <a:normAutofit fontScale="90000"/>
          </a:bodyPr>
          <a:lstStyle>
            <a:lvl1pPr>
              <a:lnSpc>
                <a:spcPct val="85000"/>
              </a:lnSpc>
              <a:defRPr lang="en-CA" dirty="0"/>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7627923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3364068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2686" y="289152"/>
            <a:ext cx="8229600" cy="1143000"/>
          </a:xfrm>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7297877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lvl1pPr>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1891330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40"/>
            <a:ext cx="8229600" cy="1143000"/>
          </a:xfrm>
        </p:spPr>
        <p:txBody>
          <a:bodyPr>
            <a:normAutofit/>
          </a:bodyPr>
          <a:lstStyle>
            <a:lvl1pPr>
              <a:lnSpc>
                <a:spcPct val="85000"/>
              </a:lnSpc>
              <a:defRPr sz="4000"/>
            </a:lvl1pPr>
          </a:lstStyle>
          <a:p>
            <a:r>
              <a:rPr lang="en-US" dirty="0" smtClean="0"/>
              <a:t>Click to edit Master title style</a:t>
            </a:r>
            <a:endParaRPr lang="en-CA" dirty="0"/>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334492069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9152"/>
            <a:ext cx="8229600" cy="1143000"/>
          </a:xfrm>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44790027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11572032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Tree>
    <p:extLst>
      <p:ext uri="{BB962C8B-B14F-4D97-AF65-F5344CB8AC3E}">
        <p14:creationId xmlns:p14="http://schemas.microsoft.com/office/powerpoint/2010/main" val="253693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theme" Target="../theme/theme11.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3.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3.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2C6A3-80AA-46D8-99CC-1DF5AB63B44E}"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1A505-B53E-4AA3-B814-6A40F483BF9A}" type="slidenum">
              <a:rPr lang="en-CA" smtClean="0"/>
              <a:pPr/>
              <a:t>‹#›</a:t>
            </a:fld>
            <a:endParaRPr lang="en-CA" dirty="0"/>
          </a:p>
        </p:txBody>
      </p:sp>
    </p:spTree>
    <p:extLst>
      <p:ext uri="{BB962C8B-B14F-4D97-AF65-F5344CB8AC3E}">
        <p14:creationId xmlns:p14="http://schemas.microsoft.com/office/powerpoint/2010/main" val="910777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2858080579"/>
      </p:ext>
    </p:extLst>
  </p:cSld>
  <p:clrMap bg1="dk1" tx1="lt1" bg2="dk2" tx2="lt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 id="2147484450"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44861636"/>
      </p:ext>
    </p:extLst>
  </p:cSld>
  <p:clrMap bg1="dk1" tx1="lt1" bg2="dk2" tx2="lt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075"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mn-lt"/>
                <a:cs typeface="+mn-cs"/>
              </a:defRPr>
            </a:lvl1pPr>
          </a:lstStyle>
          <a:p>
            <a:pPr>
              <a:defRPr/>
            </a:pPr>
            <a:fld id="{88ECA968-5388-4E7B-8F6E-39842C9C82EE}" type="slidenum">
              <a:rPr lang="en-CA">
                <a:solidFill>
                  <a:prstClr val="white"/>
                </a:solidFill>
              </a:rPr>
              <a:pPr>
                <a:defRPr/>
              </a:pPr>
              <a:t>‹#›</a:t>
            </a:fld>
            <a:endParaRPr lang="en-CA" dirty="0">
              <a:solidFill>
                <a:prstClr val="white"/>
              </a:solidFill>
            </a:endParaRPr>
          </a:p>
        </p:txBody>
      </p:sp>
      <p:pic>
        <p:nvPicPr>
          <p:cNvPr id="3079"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3080"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1174013406"/>
      </p:ext>
    </p:extLst>
  </p:cSld>
  <p:clrMap bg1="lt1" tx1="dk1" bg2="lt2" tx2="dk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Lst>
  <p:txStyles>
    <p:titleStyle>
      <a:lvl1pPr algn="ctr" rtl="0" eaLnBrk="0" fontAlgn="base" hangingPunct="0">
        <a:spcBef>
          <a:spcPct val="0"/>
        </a:spcBef>
        <a:spcAft>
          <a:spcPct val="0"/>
        </a:spcAft>
        <a:defRPr lang="en-CA" sz="4000" kern="1200">
          <a:solidFill>
            <a:srgbClr val="002060"/>
          </a:solidFill>
          <a:latin typeface="+mj-lt"/>
          <a:ea typeface="+mj-ea"/>
          <a:cs typeface="+mj-cs"/>
        </a:defRPr>
      </a:lvl1pPr>
      <a:lvl2pPr algn="ctr" rtl="0" eaLnBrk="0" fontAlgn="base" hangingPunct="0">
        <a:spcBef>
          <a:spcPct val="0"/>
        </a:spcBef>
        <a:spcAft>
          <a:spcPct val="0"/>
        </a:spcAft>
        <a:defRPr sz="4000">
          <a:solidFill>
            <a:srgbClr val="002060"/>
          </a:solidFill>
          <a:latin typeface="Calibri" pitchFamily="34" charset="0"/>
        </a:defRPr>
      </a:lvl2pPr>
      <a:lvl3pPr algn="ctr" rtl="0" eaLnBrk="0" fontAlgn="base" hangingPunct="0">
        <a:spcBef>
          <a:spcPct val="0"/>
        </a:spcBef>
        <a:spcAft>
          <a:spcPct val="0"/>
        </a:spcAft>
        <a:defRPr sz="4000">
          <a:solidFill>
            <a:srgbClr val="002060"/>
          </a:solidFill>
          <a:latin typeface="Calibri" pitchFamily="34" charset="0"/>
        </a:defRPr>
      </a:lvl3pPr>
      <a:lvl4pPr algn="ctr" rtl="0" eaLnBrk="0" fontAlgn="base" hangingPunct="0">
        <a:spcBef>
          <a:spcPct val="0"/>
        </a:spcBef>
        <a:spcAft>
          <a:spcPct val="0"/>
        </a:spcAft>
        <a:defRPr sz="4000">
          <a:solidFill>
            <a:srgbClr val="002060"/>
          </a:solidFill>
          <a:latin typeface="Calibri" pitchFamily="34" charset="0"/>
        </a:defRPr>
      </a:lvl4pPr>
      <a:lvl5pPr algn="ctr" rtl="0" eaLnBrk="0" fontAlgn="base" hangingPunct="0">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ext Placeholder 2"/>
          <p:cNvSpPr>
            <a:spLocks noGrp="1"/>
          </p:cNvSpPr>
          <p:nvPr>
            <p:ph type="body" idx="1"/>
          </p:nvPr>
        </p:nvSpPr>
        <p:spPr bwMode="auto">
          <a:xfrm>
            <a:off x="457200"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mn-lt"/>
                <a:cs typeface="+mn-cs"/>
              </a:defRPr>
            </a:lvl1pPr>
          </a:lstStyle>
          <a:p>
            <a:pPr>
              <a:defRPr/>
            </a:pPr>
            <a:fld id="{9B56A8BC-857C-4E24-867C-996CFDEA604A}" type="datetimeFigureOut">
              <a:rPr lang="en-CA">
                <a:solidFill>
                  <a:prstClr val="white"/>
                </a:solidFill>
              </a:rPr>
              <a:pPr>
                <a:def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pPr>
              <a:defRPr/>
            </a:pPr>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mn-lt"/>
                <a:cs typeface="+mn-cs"/>
              </a:defRPr>
            </a:lvl1pPr>
          </a:lstStyle>
          <a:p>
            <a:pPr>
              <a:defRPr/>
            </a:pPr>
            <a:fld id="{87CDB430-3881-429D-BEEF-A32E7C995BEB}" type="slidenum">
              <a:rPr lang="en-CA">
                <a:solidFill>
                  <a:prstClr val="white"/>
                </a:solidFill>
              </a:rPr>
              <a:pPr>
                <a:defRPr/>
              </a:pPr>
              <a:t>‹#›</a:t>
            </a:fld>
            <a:endParaRPr lang="en-CA" dirty="0">
              <a:solidFill>
                <a:prstClr val="white"/>
              </a:solidFill>
            </a:endParaRPr>
          </a:p>
        </p:txBody>
      </p:sp>
      <p:pic>
        <p:nvPicPr>
          <p:cNvPr id="2055" name="Picture 7"/>
          <p:cNvPicPr>
            <a:picLocks noChangeAspect="1"/>
          </p:cNvPicPr>
          <p:nvPr userDrawn="1"/>
        </p:nvPicPr>
        <p:blipFill>
          <a:blip r:embed="rId14" cstate="print"/>
          <a:srcRect t="16460" r="14211" b="38980"/>
          <a:stretch>
            <a:fillRect/>
          </a:stretch>
        </p:blipFill>
        <p:spPr bwMode="auto">
          <a:xfrm>
            <a:off x="1855788" y="7938"/>
            <a:ext cx="7288212" cy="1371600"/>
          </a:xfrm>
          <a:prstGeom prst="rect">
            <a:avLst/>
          </a:prstGeom>
          <a:noFill/>
          <a:ln w="9525">
            <a:noFill/>
            <a:miter lim="800000"/>
            <a:headEnd/>
            <a:tailEnd/>
          </a:ln>
        </p:spPr>
      </p:pic>
      <p:sp>
        <p:nvSpPr>
          <p:cNvPr id="2056" name="Title Placeholder 1"/>
          <p:cNvSpPr>
            <a:spLocks noGrp="1"/>
          </p:cNvSpPr>
          <p:nvPr>
            <p:ph type="title"/>
          </p:nvPr>
        </p:nvSpPr>
        <p:spPr bwMode="auto">
          <a:xfrm>
            <a:off x="457200" y="3286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Tree>
    <p:extLst>
      <p:ext uri="{BB962C8B-B14F-4D97-AF65-F5344CB8AC3E}">
        <p14:creationId xmlns:p14="http://schemas.microsoft.com/office/powerpoint/2010/main" val="3308487205"/>
      </p:ext>
    </p:extLst>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86233948"/>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94580694"/>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2817564"/>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556869963"/>
      </p:ext>
    </p:extLst>
  </p:cSld>
  <p:clrMap bg1="dk1" tx1="lt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674040188"/>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396925983"/>
      </p:ext>
    </p:extLst>
  </p:cSld>
  <p:clrMap bg1="dk1" tx1="lt1" bg2="dk2" tx2="lt2" accent1="accent1" accent2="accent2" accent3="accent3" accent4="accent4" accent5="accent5" accent6="accent6" hlink="hlink" folHlink="folHlink"/>
  <p:sldLayoutIdLst>
    <p:sldLayoutId id="2147484386" r:id="rId1"/>
    <p:sldLayoutId id="2147484387" r:id="rId2"/>
    <p:sldLayoutId id="2147484388" r:id="rId3"/>
    <p:sldLayoutId id="2147484389" r:id="rId4"/>
    <p:sldLayoutId id="2147484390" r:id="rId5"/>
    <p:sldLayoutId id="2147484391" r:id="rId6"/>
    <p:sldLayoutId id="2147484392" r:id="rId7"/>
    <p:sldLayoutId id="2147484393" r:id="rId8"/>
    <p:sldLayoutId id="2147484394" r:id="rId9"/>
    <p:sldLayoutId id="2147484395" r:id="rId10"/>
    <p:sldLayoutId id="2147484396"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1715008198"/>
      </p:ext>
    </p:extLst>
  </p:cSld>
  <p:clrMap bg1="dk1" tx1="lt1" bg2="dk2" tx2="lt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Tree>
    <p:extLst>
      <p:ext uri="{BB962C8B-B14F-4D97-AF65-F5344CB8AC3E}">
        <p14:creationId xmlns:p14="http://schemas.microsoft.com/office/powerpoint/2010/main" val="3651252384"/>
      </p:ext>
    </p:extLst>
  </p:cSld>
  <p:clrMap bg1="dk1" tx1="lt1" bg2="dk2" tx2="lt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9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9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www.google.com.tr/url?sa=i&amp;rct=j&amp;q=&amp;esrc=s&amp;frm=1&amp;source=images&amp;cd=&amp;cad=rja&amp;docid=0m3o6SRHSWlWqM&amp;tbnid=ePIwV3yPGlkvcM:&amp;ved=0CAUQjRw&amp;url=http://ulcerdisease.net/&amp;ei=_XVBUq3mJ8XHtQaK_oD4BA&amp;bvm=bv.52434380,d.bGE&amp;psig=AFQjCNHZAPVWDOJWooSiAnEmx4LobuTkuQ&amp;ust=1380108131700708" TargetMode="External"/><Relationship Id="rId3" Type="http://schemas.openxmlformats.org/officeDocument/2006/relationships/hyperlink" Target="http://www.google.com.tr/url?sa=i&amp;rct=j&amp;q=back+pain&amp;source=images&amp;cd=&amp;cad=rja&amp;docid=Io7oqqNoG7hz9M&amp;tbnid=tL-EioLCCVW6oM:&amp;ved=0CAUQjRw&amp;url=http://drkingdc.com/custom_content/c_160992_lower_back_pain_specialist_morton_il_61550.html&amp;ei=YIj_UdvBFYLhOv2bgPgE&amp;bvm=bv.50165853,d.ZWU&amp;psig=AFQjCNFYq8Kt4eWeNWyGfiaR3YoR6HdQjA&amp;ust=1375787425366124" TargetMode="External"/><Relationship Id="rId7" Type="http://schemas.openxmlformats.org/officeDocument/2006/relationships/hyperlink" Target="http://www.google.com.tr/url?sa=i&amp;rct=j&amp;q=surgical%20incision&amp;source=images&amp;cd=&amp;cad=rja&amp;docid=Td-9-zx0Q8GOkM&amp;tbnid=0as7OVI9GA-hoM:&amp;ved=0CAUQjRw&amp;url=http://footage.shutterstock.com/clip-2111258-stock-footage-close-up-of-hand-with-knife-making-incision-in-skin.html&amp;ei=oYn_Ubu-N8W9PaKXgYgI&amp;psig=AFQjCNFYnfcgYQKu1KcAStQ0N-LQyOSRmg&amp;ust=1375787767018265" TargetMode="External"/><Relationship Id="rId12" Type="http://schemas.openxmlformats.org/officeDocument/2006/relationships/image" Target="../media/image22.jpeg"/><Relationship Id="rId2" Type="http://schemas.openxmlformats.org/officeDocument/2006/relationships/notesSlide" Target="../notesSlides/notesSlide15.xml"/><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hyperlink" Target="http://www.google.com.tr/url?sa=i&amp;rct=j&amp;q=&amp;esrc=s&amp;frm=1&amp;source=images&amp;cd=&amp;cad=rja&amp;docid=oh5hHd6LICw8pM&amp;tbnid=RiIF5drWyUVRVM:&amp;ved=0CAUQjRw&amp;url=http://www.doctorq.ca/signs-and-symptoms-of-myocardial-infarction.html&amp;ei=vXNBUpmWMJOHswaM54HgDQ&amp;bvm=bv.52434380,d.bGE&amp;psig=AFQjCNGGR2ZcnuAc38d12t14yEWCybu3UQ&amp;ust=1380107458372096" TargetMode="External"/><Relationship Id="rId5" Type="http://schemas.openxmlformats.org/officeDocument/2006/relationships/image" Target="../media/image18.jpeg"/><Relationship Id="rId15" Type="http://schemas.openxmlformats.org/officeDocument/2006/relationships/hyperlink" Target="http://www.google.com.tr/url?sa=i&amp;rct=j&amp;q=headache&amp;source=images&amp;cd=&amp;cad=rja&amp;docid=1oCS4NUFYFPwNM&amp;tbnid=jhqD2U_nmcva7M:&amp;ved=0CAUQjRw&amp;url=http://www.expatoasis.com/Guide/Articles/Health/BreathingTherapy5minsyourheadachegone/tabid/2065/Default.aspx&amp;ei=yYj_UbLYA4jJPN6GgaAL&amp;bvm=bv.50165853,d.ZWU&amp;psig=AFQjCNFxOfRDGusMWjvDPVvVffgdb4w9yQ&amp;ust=1375787535461970" TargetMode="External"/><Relationship Id="rId10" Type="http://schemas.openxmlformats.org/officeDocument/2006/relationships/image" Target="../media/image21.jpeg"/><Relationship Id="rId4" Type="http://schemas.openxmlformats.org/officeDocument/2006/relationships/image" Target="../media/image17.jpeg"/><Relationship Id="rId9" Type="http://schemas.openxmlformats.org/officeDocument/2006/relationships/hyperlink" Target="http://www.google.com.tr/url?sa=i&amp;rct=j&amp;q=&amp;esrc=s&amp;frm=1&amp;source=images&amp;cd=&amp;cad=rja&amp;docid=YlfSOQEFvqsOwM&amp;tbnid=pACv4zO859beiM:&amp;ved=0CAUQjRw&amp;url=http://www.buzzle.com/articles/throat-cancers/&amp;ei=2nFBUqrMHsjYtAah14HgCg&amp;bvm=bv.52434380,d.bGE&amp;psig=AFQjCNFuNavkavJZ6R5q4fJoBvBpFegb3g&amp;ust=1380106958955944" TargetMode="External"/><Relationship Id="rId1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0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3.xml"/><Relationship Id="rId6" Type="http://schemas.openxmlformats.org/officeDocument/2006/relationships/image" Target="../media/image33.png"/><Relationship Id="rId5" Type="http://schemas.openxmlformats.org/officeDocument/2006/relationships/image" Target="../media/image32.wmf"/><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4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43.xml"/><Relationship Id="rId5" Type="http://schemas.openxmlformats.org/officeDocument/2006/relationships/image" Target="../media/image29.pn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6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2.xml"/><Relationship Id="rId5" Type="http://schemas.openxmlformats.org/officeDocument/2006/relationships/image" Target="../media/image29.pn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asp-pain.org/AM/Template.cfm?Section=Press_Release&amp;Template=/CM/ContentDisplay.cfm&amp;ContentID=2908" TargetMode="External"/><Relationship Id="rId2" Type="http://schemas.openxmlformats.org/officeDocument/2006/relationships/notesSlide" Target="../notesSlides/notesSlide8.xml"/><Relationship Id="rId1" Type="http://schemas.openxmlformats.org/officeDocument/2006/relationships/slideLayout" Target="../slideLayouts/slideLayout69.xml"/><Relationship Id="rId5" Type="http://schemas.openxmlformats.org/officeDocument/2006/relationships/image" Target="../media/image14.png"/><Relationship Id="rId4" Type="http://schemas.openxmlformats.org/officeDocument/2006/relationships/hyperlink" Target="http://www.iasp-pain.org/PainSummit/Australia_2010PainStrategy.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flipV="1">
            <a:off x="9540552" y="6597352"/>
            <a:ext cx="755325" cy="72008"/>
          </a:xfrm>
        </p:spPr>
        <p:txBody>
          <a:bodyPr>
            <a:normAutofit fontScale="25000" lnSpcReduction="20000"/>
          </a:bodyPr>
          <a:lstStyle/>
          <a:p>
            <a:endParaRPr lang="en-CA"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4288"/>
            <a:ext cx="9134475"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2339752" y="2132856"/>
            <a:ext cx="4752528" cy="2092881"/>
          </a:xfrm>
          <a:prstGeom prst="rect">
            <a:avLst/>
          </a:prstGeom>
          <a:noFill/>
        </p:spPr>
        <p:txBody>
          <a:bodyPr wrap="square" rtlCol="0">
            <a:spAutoFit/>
          </a:bodyPr>
          <a:lstStyle/>
          <a:p>
            <a:pPr marL="531813">
              <a:lnSpc>
                <a:spcPts val="5200"/>
              </a:lnSpc>
            </a:pPr>
            <a:r>
              <a:rPr lang="es-MX" sz="4400" b="1" dirty="0" smtClean="0">
                <a:solidFill>
                  <a:schemeClr val="bg1"/>
                </a:solidFill>
                <a:latin typeface="Arial" panose="020B0604020202020204" pitchFamily="34" charset="0"/>
                <a:cs typeface="Arial" panose="020B0604020202020204" pitchFamily="34" charset="0"/>
              </a:rPr>
              <a:t>CONOCIENDO EL DOLOR</a:t>
            </a:r>
          </a:p>
          <a:p>
            <a:pPr marL="982663">
              <a:lnSpc>
                <a:spcPts val="5200"/>
              </a:lnSpc>
            </a:pPr>
            <a:r>
              <a:rPr lang="es-MX" sz="4400" b="1" dirty="0" smtClean="0">
                <a:solidFill>
                  <a:schemeClr val="bg1"/>
                </a:solidFill>
                <a:latin typeface="Arial" panose="020B0604020202020204" pitchFamily="34" charset="0"/>
                <a:cs typeface="Arial" panose="020B0604020202020204" pitchFamily="34" charset="0"/>
              </a:rPr>
              <a:t>AGUDO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626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49" name="Oval 5"/>
          <p:cNvSpPr>
            <a:spLocks noChangeArrowheads="1"/>
          </p:cNvSpPr>
          <p:nvPr/>
        </p:nvSpPr>
        <p:spPr bwMode="auto">
          <a:xfrm>
            <a:off x="1135063" y="2204863"/>
            <a:ext cx="2463800" cy="776609"/>
          </a:xfrm>
          <a:prstGeom prst="ellipse">
            <a:avLst/>
          </a:prstGeom>
          <a:solidFill>
            <a:schemeClr val="accent1"/>
          </a:solidFill>
          <a:ln w="9525">
            <a:noFill/>
            <a:round/>
            <a:headEnd/>
            <a:tailEnd/>
          </a:ln>
        </p:spPr>
        <p:txBody>
          <a:bodyPr wrap="none" anchor="ctr"/>
          <a:lstStyle/>
          <a:p>
            <a:pPr algn="ctr"/>
            <a:r>
              <a:rPr lang="es-MX" sz="1600" b="1" dirty="0" smtClean="0">
                <a:solidFill>
                  <a:srgbClr val="FFFFFF"/>
                </a:solidFill>
              </a:rPr>
              <a:t>Procesos fisiopatológicos</a:t>
            </a:r>
            <a:endParaRPr lang="es-MX" sz="1600" b="1" dirty="0">
              <a:solidFill>
                <a:srgbClr val="FFFFFF"/>
              </a:solidFill>
            </a:endParaRPr>
          </a:p>
        </p:txBody>
      </p:sp>
      <p:sp>
        <p:nvSpPr>
          <p:cNvPr id="1026050" name="Oval 6"/>
          <p:cNvSpPr>
            <a:spLocks noChangeArrowheads="1"/>
          </p:cNvSpPr>
          <p:nvPr/>
        </p:nvSpPr>
        <p:spPr bwMode="auto">
          <a:xfrm>
            <a:off x="1137443" y="5172223"/>
            <a:ext cx="2462213" cy="711866"/>
          </a:xfrm>
          <a:prstGeom prst="ellipse">
            <a:avLst/>
          </a:prstGeom>
          <a:solidFill>
            <a:schemeClr val="accent4"/>
          </a:solidFill>
          <a:ln w="9525">
            <a:noFill/>
            <a:round/>
            <a:headEnd/>
            <a:tailEnd/>
          </a:ln>
        </p:spPr>
        <p:txBody>
          <a:bodyPr wrap="none" anchor="ctr"/>
          <a:lstStyle/>
          <a:p>
            <a:pPr algn="ctr"/>
            <a:r>
              <a:rPr lang="es-MX" sz="1600" b="1" dirty="0" smtClean="0">
                <a:solidFill>
                  <a:srgbClr val="FFFFFF"/>
                </a:solidFill>
              </a:rPr>
              <a:t>Antecedentes psicosociales</a:t>
            </a:r>
            <a:endParaRPr lang="es-MX" sz="1600" b="1" dirty="0">
              <a:solidFill>
                <a:srgbClr val="FFFFFF"/>
              </a:solidFill>
            </a:endParaRPr>
          </a:p>
        </p:txBody>
      </p:sp>
      <p:sp>
        <p:nvSpPr>
          <p:cNvPr id="1026051" name="Oval 7"/>
          <p:cNvSpPr>
            <a:spLocks noChangeArrowheads="1"/>
          </p:cNvSpPr>
          <p:nvPr/>
        </p:nvSpPr>
        <p:spPr bwMode="auto">
          <a:xfrm>
            <a:off x="5649913" y="2204863"/>
            <a:ext cx="2462212" cy="776609"/>
          </a:xfrm>
          <a:prstGeom prst="ellipse">
            <a:avLst/>
          </a:prstGeom>
          <a:solidFill>
            <a:schemeClr val="accent1"/>
          </a:solidFill>
          <a:ln w="9525">
            <a:noFill/>
            <a:round/>
            <a:headEnd/>
            <a:tailEnd/>
          </a:ln>
        </p:spPr>
        <p:txBody>
          <a:bodyPr wrap="none" anchor="ctr"/>
          <a:lstStyle/>
          <a:p>
            <a:pPr algn="ctr"/>
            <a:r>
              <a:rPr lang="es-MX" sz="1600" b="1" dirty="0" smtClean="0">
                <a:solidFill>
                  <a:prstClr val="white"/>
                </a:solidFill>
              </a:rPr>
              <a:t>Factores de</a:t>
            </a:r>
            <a:br>
              <a:rPr lang="es-MX" sz="1600" b="1" dirty="0" smtClean="0">
                <a:solidFill>
                  <a:prstClr val="white"/>
                </a:solidFill>
              </a:rPr>
            </a:br>
            <a:r>
              <a:rPr lang="es-MX" sz="1600" b="1" dirty="0" smtClean="0">
                <a:solidFill>
                  <a:prstClr val="white"/>
                </a:solidFill>
              </a:rPr>
              <a:t>mantenimiento </a:t>
            </a:r>
          </a:p>
          <a:p>
            <a:pPr algn="ctr"/>
            <a:r>
              <a:rPr lang="es-MX" sz="1600" b="1" dirty="0" smtClean="0">
                <a:solidFill>
                  <a:prstClr val="white"/>
                </a:solidFill>
              </a:rPr>
              <a:t>fisiopatológicos</a:t>
            </a:r>
            <a:endParaRPr lang="es-MX" sz="1600" b="1" dirty="0">
              <a:solidFill>
                <a:prstClr val="white"/>
              </a:solidFill>
            </a:endParaRPr>
          </a:p>
        </p:txBody>
      </p:sp>
      <p:sp>
        <p:nvSpPr>
          <p:cNvPr id="1026052" name="Oval 8"/>
          <p:cNvSpPr>
            <a:spLocks noChangeArrowheads="1"/>
          </p:cNvSpPr>
          <p:nvPr/>
        </p:nvSpPr>
        <p:spPr bwMode="auto">
          <a:xfrm>
            <a:off x="5649913" y="5172223"/>
            <a:ext cx="2463800" cy="711866"/>
          </a:xfrm>
          <a:prstGeom prst="ellipse">
            <a:avLst/>
          </a:prstGeom>
          <a:solidFill>
            <a:schemeClr val="accent4"/>
          </a:solidFill>
          <a:ln w="9525">
            <a:noFill/>
            <a:round/>
            <a:headEnd/>
            <a:tailEnd/>
          </a:ln>
        </p:spPr>
        <p:txBody>
          <a:bodyPr wrap="none" anchor="ctr"/>
          <a:lstStyle/>
          <a:p>
            <a:pPr algn="ctr"/>
            <a:r>
              <a:rPr lang="es-MX" sz="1600" b="1" dirty="0" smtClean="0">
                <a:solidFill>
                  <a:srgbClr val="FFFFFF"/>
                </a:solidFill>
              </a:rPr>
              <a:t>Factores de</a:t>
            </a:r>
            <a:br>
              <a:rPr lang="es-MX" sz="1600" b="1" dirty="0" smtClean="0">
                <a:solidFill>
                  <a:srgbClr val="FFFFFF"/>
                </a:solidFill>
              </a:rPr>
            </a:br>
            <a:r>
              <a:rPr lang="es-MX" sz="1600" b="1" dirty="0" smtClean="0">
                <a:solidFill>
                  <a:srgbClr val="FFFFFF"/>
                </a:solidFill>
              </a:rPr>
              <a:t>mantenimiento</a:t>
            </a:r>
            <a:br>
              <a:rPr lang="es-MX" sz="1600" b="1" dirty="0" smtClean="0">
                <a:solidFill>
                  <a:srgbClr val="FFFFFF"/>
                </a:solidFill>
              </a:rPr>
            </a:br>
            <a:r>
              <a:rPr lang="es-MX" sz="1600" b="1" dirty="0" smtClean="0">
                <a:solidFill>
                  <a:srgbClr val="FFFFFF"/>
                </a:solidFill>
              </a:rPr>
              <a:t>psicosociales</a:t>
            </a:r>
            <a:endParaRPr lang="es-MX" sz="1600" b="1" dirty="0">
              <a:solidFill>
                <a:srgbClr val="FFFFFF"/>
              </a:solidFill>
            </a:endParaRPr>
          </a:p>
        </p:txBody>
      </p:sp>
      <p:sp>
        <p:nvSpPr>
          <p:cNvPr id="1026053" name="Oval 9"/>
          <p:cNvSpPr>
            <a:spLocks noChangeArrowheads="1"/>
          </p:cNvSpPr>
          <p:nvPr/>
        </p:nvSpPr>
        <p:spPr bwMode="auto">
          <a:xfrm>
            <a:off x="1408113" y="3392636"/>
            <a:ext cx="1916112" cy="752475"/>
          </a:xfrm>
          <a:prstGeom prst="ellipse">
            <a:avLst/>
          </a:prstGeom>
          <a:solidFill>
            <a:schemeClr val="accent3"/>
          </a:solidFill>
          <a:ln w="25400">
            <a:noFill/>
            <a:round/>
            <a:headEnd/>
            <a:tailEnd/>
          </a:ln>
        </p:spPr>
        <p:txBody>
          <a:bodyPr wrap="none" anchor="ctr"/>
          <a:lstStyle/>
          <a:p>
            <a:pPr algn="ctr"/>
            <a:r>
              <a:rPr lang="es-MX" sz="1400" b="1" dirty="0" smtClean="0">
                <a:solidFill>
                  <a:srgbClr val="FFFFFF"/>
                </a:solidFill>
              </a:rPr>
              <a:t>Componente</a:t>
            </a:r>
            <a:br>
              <a:rPr lang="es-MX" sz="1400" b="1" dirty="0" smtClean="0">
                <a:solidFill>
                  <a:srgbClr val="FFFFFF"/>
                </a:solidFill>
              </a:rPr>
            </a:br>
            <a:r>
              <a:rPr lang="es-MX" sz="1400" b="1" dirty="0" smtClean="0">
                <a:solidFill>
                  <a:srgbClr val="FFFFFF"/>
                </a:solidFill>
              </a:rPr>
              <a:t>sensorial </a:t>
            </a:r>
            <a:endParaRPr lang="es-MX" sz="1400" b="1" dirty="0">
              <a:solidFill>
                <a:srgbClr val="FFFFFF"/>
              </a:solidFill>
            </a:endParaRPr>
          </a:p>
        </p:txBody>
      </p:sp>
      <p:sp>
        <p:nvSpPr>
          <p:cNvPr id="1026054" name="Oval 10"/>
          <p:cNvSpPr>
            <a:spLocks noChangeArrowheads="1"/>
          </p:cNvSpPr>
          <p:nvPr/>
        </p:nvSpPr>
        <p:spPr bwMode="auto">
          <a:xfrm>
            <a:off x="1408113" y="4076848"/>
            <a:ext cx="1916112" cy="752475"/>
          </a:xfrm>
          <a:prstGeom prst="ellipse">
            <a:avLst/>
          </a:prstGeom>
          <a:noFill/>
          <a:ln w="25400">
            <a:solidFill>
              <a:schemeClr val="accent1"/>
            </a:solidFill>
            <a:round/>
            <a:headEnd/>
            <a:tailEnd/>
          </a:ln>
        </p:spPr>
        <p:txBody>
          <a:bodyPr wrap="none" anchor="ctr"/>
          <a:lstStyle/>
          <a:p>
            <a:pPr algn="ctr"/>
            <a:r>
              <a:rPr lang="es-MX" sz="1400" dirty="0" smtClean="0">
                <a:solidFill>
                  <a:srgbClr val="002060"/>
                </a:solidFill>
              </a:rPr>
              <a:t>Componente afectivo/ </a:t>
            </a:r>
          </a:p>
          <a:p>
            <a:pPr algn="ctr"/>
            <a:r>
              <a:rPr lang="es-MX" sz="1400" dirty="0" smtClean="0">
                <a:solidFill>
                  <a:srgbClr val="002060"/>
                </a:solidFill>
              </a:rPr>
              <a:t>cognitivo</a:t>
            </a:r>
            <a:endParaRPr lang="es-MX" sz="1400" dirty="0">
              <a:solidFill>
                <a:srgbClr val="002060"/>
              </a:solidFill>
            </a:endParaRPr>
          </a:p>
        </p:txBody>
      </p:sp>
      <p:sp>
        <p:nvSpPr>
          <p:cNvPr id="1026055" name="Oval 11"/>
          <p:cNvSpPr>
            <a:spLocks noChangeArrowheads="1"/>
          </p:cNvSpPr>
          <p:nvPr/>
        </p:nvSpPr>
        <p:spPr bwMode="auto">
          <a:xfrm>
            <a:off x="520700" y="3324373"/>
            <a:ext cx="3692525" cy="1504950"/>
          </a:xfrm>
          <a:prstGeom prst="ellipse">
            <a:avLst/>
          </a:prstGeom>
          <a:noFill/>
          <a:ln w="25400">
            <a:solidFill>
              <a:schemeClr val="accent1"/>
            </a:solidFill>
            <a:round/>
            <a:headEnd/>
            <a:tailEnd/>
          </a:ln>
        </p:spPr>
        <p:txBody>
          <a:bodyPr wrap="none" anchor="ctr"/>
          <a:lstStyle/>
          <a:p>
            <a:endParaRPr lang="es-MX" sz="1600" dirty="0">
              <a:solidFill>
                <a:srgbClr val="FFFFFF"/>
              </a:solidFill>
            </a:endParaRPr>
          </a:p>
        </p:txBody>
      </p:sp>
      <p:sp>
        <p:nvSpPr>
          <p:cNvPr id="1026056" name="Text Box 12"/>
          <p:cNvSpPr txBox="1">
            <a:spLocks noChangeArrowheads="1"/>
          </p:cNvSpPr>
          <p:nvPr/>
        </p:nvSpPr>
        <p:spPr bwMode="auto">
          <a:xfrm>
            <a:off x="179512" y="3822848"/>
            <a:ext cx="958850" cy="584200"/>
          </a:xfrm>
          <a:prstGeom prst="rect">
            <a:avLst/>
          </a:prstGeom>
          <a:solidFill>
            <a:schemeClr val="bg2"/>
          </a:solidFill>
          <a:ln w="9525">
            <a:noFill/>
            <a:miter lim="800000"/>
            <a:headEnd/>
            <a:tailEnd/>
          </a:ln>
        </p:spPr>
        <p:txBody>
          <a:bodyPr wrap="none"/>
          <a:lstStyle/>
          <a:p>
            <a:pPr algn="ctr"/>
            <a:r>
              <a:rPr lang="es-MX" sz="1600" b="1" dirty="0" smtClean="0">
                <a:solidFill>
                  <a:prstClr val="white"/>
                </a:solidFill>
              </a:rPr>
              <a:t>Dolor </a:t>
            </a:r>
          </a:p>
          <a:p>
            <a:pPr algn="ctr"/>
            <a:r>
              <a:rPr lang="es-MX" sz="1600" b="1" dirty="0" smtClean="0">
                <a:solidFill>
                  <a:prstClr val="white"/>
                </a:solidFill>
              </a:rPr>
              <a:t>agudo </a:t>
            </a:r>
            <a:endParaRPr lang="es-MX" sz="1600" b="1" dirty="0">
              <a:solidFill>
                <a:prstClr val="white"/>
              </a:solidFill>
            </a:endParaRPr>
          </a:p>
        </p:txBody>
      </p:sp>
      <p:sp>
        <p:nvSpPr>
          <p:cNvPr id="1026057" name="Oval 13"/>
          <p:cNvSpPr>
            <a:spLocks noChangeArrowheads="1"/>
          </p:cNvSpPr>
          <p:nvPr/>
        </p:nvSpPr>
        <p:spPr bwMode="auto">
          <a:xfrm>
            <a:off x="5922963" y="3392636"/>
            <a:ext cx="1916112" cy="752475"/>
          </a:xfrm>
          <a:prstGeom prst="ellipse">
            <a:avLst/>
          </a:prstGeom>
          <a:solidFill>
            <a:schemeClr val="accent3"/>
          </a:solidFill>
          <a:ln w="25400">
            <a:noFill/>
            <a:round/>
            <a:headEnd/>
            <a:tailEnd/>
          </a:ln>
        </p:spPr>
        <p:txBody>
          <a:bodyPr wrap="none" anchor="ctr"/>
          <a:lstStyle/>
          <a:p>
            <a:pPr algn="ctr"/>
            <a:r>
              <a:rPr lang="es-MX" sz="1400" b="1" dirty="0" smtClean="0">
                <a:solidFill>
                  <a:srgbClr val="FFFFFF"/>
                </a:solidFill>
              </a:rPr>
              <a:t>Componente</a:t>
            </a:r>
            <a:br>
              <a:rPr lang="es-MX" sz="1400" b="1" dirty="0" smtClean="0">
                <a:solidFill>
                  <a:srgbClr val="FFFFFF"/>
                </a:solidFill>
              </a:rPr>
            </a:br>
            <a:r>
              <a:rPr lang="es-MX" sz="1400" b="1" dirty="0" smtClean="0">
                <a:solidFill>
                  <a:srgbClr val="FFFFFF"/>
                </a:solidFill>
              </a:rPr>
              <a:t>sensorial </a:t>
            </a:r>
            <a:endParaRPr lang="es-MX" sz="1400" b="1" dirty="0">
              <a:solidFill>
                <a:srgbClr val="FFFFFF"/>
              </a:solidFill>
            </a:endParaRPr>
          </a:p>
        </p:txBody>
      </p:sp>
      <p:sp>
        <p:nvSpPr>
          <p:cNvPr id="1026058" name="Oval 14"/>
          <p:cNvSpPr>
            <a:spLocks noChangeArrowheads="1"/>
          </p:cNvSpPr>
          <p:nvPr/>
        </p:nvSpPr>
        <p:spPr bwMode="auto">
          <a:xfrm>
            <a:off x="5922963" y="4076848"/>
            <a:ext cx="1916112" cy="752475"/>
          </a:xfrm>
          <a:prstGeom prst="ellipse">
            <a:avLst/>
          </a:prstGeom>
          <a:noFill/>
          <a:ln w="25400">
            <a:solidFill>
              <a:schemeClr val="accent1"/>
            </a:solidFill>
            <a:round/>
            <a:headEnd/>
            <a:tailEnd/>
          </a:ln>
        </p:spPr>
        <p:txBody>
          <a:bodyPr wrap="none" anchor="ctr"/>
          <a:lstStyle/>
          <a:p>
            <a:pPr algn="ctr"/>
            <a:r>
              <a:rPr lang="es-MX" sz="1400" dirty="0" smtClean="0">
                <a:solidFill>
                  <a:srgbClr val="002060"/>
                </a:solidFill>
              </a:rPr>
              <a:t>Componente afectivo/ </a:t>
            </a:r>
          </a:p>
          <a:p>
            <a:pPr algn="ctr"/>
            <a:r>
              <a:rPr lang="es-MX" sz="1400" dirty="0" smtClean="0">
                <a:solidFill>
                  <a:srgbClr val="002060"/>
                </a:solidFill>
              </a:rPr>
              <a:t>cognitivo </a:t>
            </a:r>
            <a:endParaRPr lang="es-MX" sz="1400" dirty="0">
              <a:solidFill>
                <a:srgbClr val="002060"/>
              </a:solidFill>
            </a:endParaRPr>
          </a:p>
        </p:txBody>
      </p:sp>
      <p:sp>
        <p:nvSpPr>
          <p:cNvPr id="878607" name="Oval 15"/>
          <p:cNvSpPr>
            <a:spLocks noChangeArrowheads="1"/>
          </p:cNvSpPr>
          <p:nvPr/>
        </p:nvSpPr>
        <p:spPr bwMode="auto">
          <a:xfrm>
            <a:off x="5033963" y="3324373"/>
            <a:ext cx="3694112" cy="1504950"/>
          </a:xfrm>
          <a:prstGeom prst="ellipse">
            <a:avLst/>
          </a:prstGeom>
          <a:noFill/>
          <a:ln w="25400">
            <a:solidFill>
              <a:schemeClr val="accent1"/>
            </a:solidFill>
            <a:round/>
            <a:headEnd/>
            <a:tailEnd/>
          </a:ln>
          <a:effectLst/>
        </p:spPr>
        <p:txBody>
          <a:bodyPr wrap="none" anchor="ctr"/>
          <a:lstStyle/>
          <a:p>
            <a:pPr>
              <a:defRPr/>
            </a:pPr>
            <a:endParaRPr lang="es-MX" sz="1600" dirty="0">
              <a:solidFill>
                <a:srgbClr val="FFFFFF"/>
              </a:solidFill>
            </a:endParaRPr>
          </a:p>
        </p:txBody>
      </p:sp>
      <p:sp>
        <p:nvSpPr>
          <p:cNvPr id="1026060" name="Text Box 16"/>
          <p:cNvSpPr txBox="1">
            <a:spLocks noChangeArrowheads="1"/>
          </p:cNvSpPr>
          <p:nvPr/>
        </p:nvSpPr>
        <p:spPr bwMode="auto">
          <a:xfrm>
            <a:off x="8077646" y="3822848"/>
            <a:ext cx="958850" cy="584200"/>
          </a:xfrm>
          <a:prstGeom prst="rect">
            <a:avLst/>
          </a:prstGeom>
          <a:solidFill>
            <a:schemeClr val="accent2"/>
          </a:solidFill>
          <a:ln w="9525">
            <a:noFill/>
            <a:miter lim="800000"/>
            <a:headEnd/>
            <a:tailEnd/>
          </a:ln>
        </p:spPr>
        <p:txBody>
          <a:bodyPr wrap="none"/>
          <a:lstStyle/>
          <a:p>
            <a:pPr algn="ctr"/>
            <a:r>
              <a:rPr lang="es-MX" sz="1600" b="1" dirty="0" smtClean="0">
                <a:solidFill>
                  <a:srgbClr val="FFFFFF"/>
                </a:solidFill>
              </a:rPr>
              <a:t>Dolor </a:t>
            </a:r>
          </a:p>
          <a:p>
            <a:pPr algn="ctr"/>
            <a:r>
              <a:rPr lang="es-MX" sz="1600" b="1" dirty="0">
                <a:solidFill>
                  <a:srgbClr val="FFFFFF"/>
                </a:solidFill>
              </a:rPr>
              <a:t>c</a:t>
            </a:r>
            <a:r>
              <a:rPr lang="es-MX" sz="1600" b="1" dirty="0" smtClean="0">
                <a:solidFill>
                  <a:srgbClr val="FFFFFF"/>
                </a:solidFill>
              </a:rPr>
              <a:t>rónico </a:t>
            </a:r>
            <a:endParaRPr lang="es-MX" sz="1600" b="1" dirty="0">
              <a:solidFill>
                <a:srgbClr val="FFFFFF"/>
              </a:solidFill>
            </a:endParaRPr>
          </a:p>
        </p:txBody>
      </p:sp>
      <p:cxnSp>
        <p:nvCxnSpPr>
          <p:cNvPr id="1026061" name="AutoShape 17"/>
          <p:cNvCxnSpPr>
            <a:cxnSpLocks noChangeShapeType="1"/>
            <a:stCxn id="1026049" idx="4"/>
            <a:endCxn id="1026055" idx="0"/>
          </p:cNvCxnSpPr>
          <p:nvPr/>
        </p:nvCxnSpPr>
        <p:spPr bwMode="auto">
          <a:xfrm>
            <a:off x="2366963" y="2981472"/>
            <a:ext cx="0" cy="342901"/>
          </a:xfrm>
          <a:prstGeom prst="straightConnector1">
            <a:avLst/>
          </a:prstGeom>
          <a:noFill/>
          <a:ln w="38100">
            <a:solidFill>
              <a:schemeClr val="accent3"/>
            </a:solidFill>
            <a:round/>
            <a:headEnd/>
            <a:tailEnd type="triangle" w="med" len="med"/>
          </a:ln>
        </p:spPr>
      </p:cxnSp>
      <p:cxnSp>
        <p:nvCxnSpPr>
          <p:cNvPr id="1026062" name="AutoShape 18"/>
          <p:cNvCxnSpPr>
            <a:cxnSpLocks noChangeShapeType="1"/>
            <a:stCxn id="1026050" idx="0"/>
            <a:endCxn id="1026055" idx="4"/>
          </p:cNvCxnSpPr>
          <p:nvPr/>
        </p:nvCxnSpPr>
        <p:spPr bwMode="auto">
          <a:xfrm flipH="1" flipV="1">
            <a:off x="2366963" y="4829323"/>
            <a:ext cx="1587" cy="342900"/>
          </a:xfrm>
          <a:prstGeom prst="straightConnector1">
            <a:avLst/>
          </a:prstGeom>
          <a:noFill/>
          <a:ln w="38100">
            <a:solidFill>
              <a:schemeClr val="accent3"/>
            </a:solidFill>
            <a:round/>
            <a:headEnd/>
            <a:tailEnd type="triangle" w="med" len="med"/>
          </a:ln>
        </p:spPr>
      </p:cxnSp>
      <p:cxnSp>
        <p:nvCxnSpPr>
          <p:cNvPr id="1026063" name="AutoShape 19"/>
          <p:cNvCxnSpPr>
            <a:cxnSpLocks noChangeShapeType="1"/>
            <a:stCxn id="1026052" idx="0"/>
            <a:endCxn id="878607" idx="4"/>
          </p:cNvCxnSpPr>
          <p:nvPr/>
        </p:nvCxnSpPr>
        <p:spPr bwMode="auto">
          <a:xfrm flipH="1" flipV="1">
            <a:off x="6881019" y="4829323"/>
            <a:ext cx="794" cy="342900"/>
          </a:xfrm>
          <a:prstGeom prst="straightConnector1">
            <a:avLst/>
          </a:prstGeom>
          <a:noFill/>
          <a:ln w="38100">
            <a:solidFill>
              <a:schemeClr val="accent3"/>
            </a:solidFill>
            <a:round/>
            <a:headEnd/>
            <a:tailEnd type="triangle" w="med" len="med"/>
          </a:ln>
        </p:spPr>
      </p:cxnSp>
      <p:cxnSp>
        <p:nvCxnSpPr>
          <p:cNvPr id="1026064" name="AutoShape 20"/>
          <p:cNvCxnSpPr>
            <a:cxnSpLocks noChangeShapeType="1"/>
            <a:stCxn id="1026051" idx="4"/>
            <a:endCxn id="878607" idx="0"/>
          </p:cNvCxnSpPr>
          <p:nvPr/>
        </p:nvCxnSpPr>
        <p:spPr bwMode="auto">
          <a:xfrm>
            <a:off x="6881019" y="2981472"/>
            <a:ext cx="0" cy="342901"/>
          </a:xfrm>
          <a:prstGeom prst="straightConnector1">
            <a:avLst/>
          </a:prstGeom>
          <a:noFill/>
          <a:ln w="38100">
            <a:solidFill>
              <a:schemeClr val="accent3"/>
            </a:solidFill>
            <a:round/>
            <a:headEnd/>
            <a:tailEnd type="triangle" w="med" len="med"/>
          </a:ln>
        </p:spPr>
      </p:cxnSp>
      <p:cxnSp>
        <p:nvCxnSpPr>
          <p:cNvPr id="1026065" name="AutoShape 21"/>
          <p:cNvCxnSpPr>
            <a:cxnSpLocks noChangeShapeType="1"/>
            <a:stCxn id="1026055" idx="6"/>
            <a:endCxn id="878607" idx="2"/>
          </p:cNvCxnSpPr>
          <p:nvPr/>
        </p:nvCxnSpPr>
        <p:spPr bwMode="auto">
          <a:xfrm>
            <a:off x="4213225" y="4076848"/>
            <a:ext cx="820738" cy="0"/>
          </a:xfrm>
          <a:prstGeom prst="straightConnector1">
            <a:avLst/>
          </a:prstGeom>
          <a:noFill/>
          <a:ln w="63500">
            <a:solidFill>
              <a:schemeClr val="accent3"/>
            </a:solidFill>
            <a:round/>
            <a:headEnd/>
            <a:tailEnd type="triangle" w="med" len="med"/>
          </a:ln>
        </p:spPr>
      </p:cxnSp>
      <p:cxnSp>
        <p:nvCxnSpPr>
          <p:cNvPr id="1026066" name="AutoShape 22"/>
          <p:cNvCxnSpPr>
            <a:cxnSpLocks noChangeShapeType="1"/>
            <a:stCxn id="1026050" idx="0"/>
            <a:endCxn id="878607" idx="3"/>
          </p:cNvCxnSpPr>
          <p:nvPr/>
        </p:nvCxnSpPr>
        <p:spPr bwMode="auto">
          <a:xfrm flipV="1">
            <a:off x="2368550" y="4608928"/>
            <a:ext cx="3206403" cy="563295"/>
          </a:xfrm>
          <a:prstGeom prst="straightConnector1">
            <a:avLst/>
          </a:prstGeom>
          <a:noFill/>
          <a:ln w="38100">
            <a:solidFill>
              <a:schemeClr val="accent3"/>
            </a:solidFill>
            <a:round/>
            <a:headEnd/>
            <a:tailEnd type="triangle" w="med" len="med"/>
          </a:ln>
        </p:spPr>
      </p:cxnSp>
      <p:cxnSp>
        <p:nvCxnSpPr>
          <p:cNvPr id="1026067" name="AutoShape 23"/>
          <p:cNvCxnSpPr>
            <a:cxnSpLocks noChangeShapeType="1"/>
            <a:stCxn id="1026049" idx="4"/>
            <a:endCxn id="878607" idx="1"/>
          </p:cNvCxnSpPr>
          <p:nvPr/>
        </p:nvCxnSpPr>
        <p:spPr bwMode="auto">
          <a:xfrm>
            <a:off x="2366963" y="2981472"/>
            <a:ext cx="3207990" cy="563296"/>
          </a:xfrm>
          <a:prstGeom prst="straightConnector1">
            <a:avLst/>
          </a:prstGeom>
          <a:noFill/>
          <a:ln w="38100">
            <a:solidFill>
              <a:schemeClr val="accent3"/>
            </a:solidFill>
            <a:round/>
            <a:headEnd/>
            <a:tailEnd type="triangle" w="med" len="med"/>
          </a:ln>
        </p:spPr>
      </p:cxnSp>
      <p:sp>
        <p:nvSpPr>
          <p:cNvPr id="1026068" name="Title 24"/>
          <p:cNvSpPr>
            <a:spLocks noGrp="1"/>
          </p:cNvSpPr>
          <p:nvPr>
            <p:ph type="title"/>
          </p:nvPr>
        </p:nvSpPr>
        <p:spPr>
          <a:xfrm>
            <a:off x="457200" y="336630"/>
            <a:ext cx="8229600" cy="1143000"/>
          </a:xfrm>
        </p:spPr>
        <p:txBody>
          <a:bodyPr vert="horz" lIns="91440" tIns="45720" rIns="91440" bIns="45720" rtlCol="0" anchor="ctr">
            <a:normAutofit/>
          </a:bodyPr>
          <a:lstStyle/>
          <a:p>
            <a:pPr>
              <a:lnSpc>
                <a:spcPct val="85000"/>
              </a:lnSpc>
            </a:pPr>
            <a:r>
              <a:rPr lang="es-MX" sz="4000" dirty="0" smtClean="0"/>
              <a:t>El dolor agudo se puede volver crónico</a:t>
            </a:r>
            <a:endParaRPr lang="es-MX" sz="4000" dirty="0"/>
          </a:p>
        </p:txBody>
      </p:sp>
      <p:sp>
        <p:nvSpPr>
          <p:cNvPr id="1026069" name="Text Box 12"/>
          <p:cNvSpPr txBox="1">
            <a:spLocks noChangeArrowheads="1"/>
          </p:cNvSpPr>
          <p:nvPr/>
        </p:nvSpPr>
        <p:spPr bwMode="auto">
          <a:xfrm>
            <a:off x="204251" y="6671314"/>
            <a:ext cx="8456613" cy="153888"/>
          </a:xfrm>
          <a:prstGeom prst="rect">
            <a:avLst/>
          </a:prstGeom>
          <a:noFill/>
          <a:ln w="9525">
            <a:noFill/>
            <a:miter lim="800000"/>
            <a:headEnd/>
            <a:tailEnd/>
          </a:ln>
        </p:spPr>
        <p:txBody>
          <a:bodyPr lIns="0" tIns="0" rIns="0" bIns="0" anchor="b">
            <a:spAutoFit/>
          </a:bodyPr>
          <a:lstStyle/>
          <a:p>
            <a:r>
              <a:rPr lang="es-MX" sz="1000" dirty="0" smtClean="0">
                <a:solidFill>
                  <a:schemeClr val="bg2"/>
                </a:solidFill>
              </a:rPr>
              <a:t>Dworkin RH. </a:t>
            </a:r>
            <a:r>
              <a:rPr lang="es-MX" sz="1000" i="1" dirty="0" smtClean="0">
                <a:solidFill>
                  <a:schemeClr val="bg2"/>
                </a:solidFill>
              </a:rPr>
              <a:t>Pain Forum </a:t>
            </a:r>
            <a:r>
              <a:rPr lang="es-MX" sz="1000" dirty="0" smtClean="0">
                <a:solidFill>
                  <a:schemeClr val="bg2"/>
                </a:solidFill>
              </a:rPr>
              <a:t>1997; 6(2):127-36.</a:t>
            </a:r>
            <a:endParaRPr lang="es-MX" sz="1000" dirty="0">
              <a:solidFill>
                <a:schemeClr val="bg2"/>
              </a:solidFill>
            </a:endParaRPr>
          </a:p>
        </p:txBody>
      </p:sp>
    </p:spTree>
    <p:extLst>
      <p:ext uri="{BB962C8B-B14F-4D97-AF65-F5344CB8AC3E}">
        <p14:creationId xmlns:p14="http://schemas.microsoft.com/office/powerpoint/2010/main" val="261832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1143000"/>
          </a:xfrm>
        </p:spPr>
        <p:txBody>
          <a:bodyPr>
            <a:normAutofit fontScale="90000"/>
          </a:bodyPr>
          <a:lstStyle/>
          <a:p>
            <a:r>
              <a:rPr lang="es-MX" dirty="0" smtClean="0">
                <a:latin typeface="+mn-lt"/>
              </a:rPr>
              <a:t>El dolor agudo se puede volver crónico</a:t>
            </a:r>
            <a:endParaRPr lang="es-MX" dirty="0">
              <a:latin typeface="+mn-lt"/>
            </a:endParaRPr>
          </a:p>
        </p:txBody>
      </p:sp>
      <p:graphicFrame>
        <p:nvGraphicFramePr>
          <p:cNvPr id="4" name="Diagram 3"/>
          <p:cNvGraphicFramePr/>
          <p:nvPr>
            <p:extLst>
              <p:ext uri="{D42A27DB-BD31-4B8C-83A1-F6EECF244321}">
                <p14:modId xmlns:p14="http://schemas.microsoft.com/office/powerpoint/2010/main" val="55386996"/>
              </p:ext>
            </p:extLst>
          </p:nvPr>
        </p:nvGraphicFramePr>
        <p:xfrm>
          <a:off x="440124" y="1498577"/>
          <a:ext cx="8352928" cy="499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72410" y="1498577"/>
            <a:ext cx="8369052" cy="400110"/>
          </a:xfrm>
          <a:prstGeom prst="rect">
            <a:avLst/>
          </a:prstGeom>
        </p:spPr>
        <p:txBody>
          <a:bodyPr wrap="square">
            <a:spAutoFit/>
          </a:bodyPr>
          <a:lstStyle/>
          <a:p>
            <a:pPr algn="ctr"/>
            <a:r>
              <a:rPr lang="es-MX" sz="2000" b="1" dirty="0" smtClean="0">
                <a:solidFill>
                  <a:prstClr val="black"/>
                </a:solidFill>
              </a:rPr>
              <a:t>Factores del ciclo de vida asociados con el desarrollo de dolor crónico</a:t>
            </a:r>
            <a:endParaRPr lang="es-MX" sz="2000" b="1" dirty="0">
              <a:solidFill>
                <a:prstClr val="black"/>
              </a:solidFill>
            </a:endParaRPr>
          </a:p>
        </p:txBody>
      </p:sp>
      <p:sp>
        <p:nvSpPr>
          <p:cNvPr id="7" name="Rectangle 6"/>
          <p:cNvSpPr/>
          <p:nvPr/>
        </p:nvSpPr>
        <p:spPr>
          <a:xfrm>
            <a:off x="304684" y="6445743"/>
            <a:ext cx="8227756" cy="400110"/>
          </a:xfrm>
          <a:prstGeom prst="rect">
            <a:avLst/>
          </a:prstGeom>
        </p:spPr>
        <p:txBody>
          <a:bodyPr wrap="square">
            <a:spAutoFit/>
          </a:bodyPr>
          <a:lstStyle/>
          <a:p>
            <a:r>
              <a:rPr lang="es-MX" sz="1000" dirty="0" smtClean="0">
                <a:solidFill>
                  <a:srgbClr val="002060"/>
                </a:solidFill>
              </a:rPr>
              <a:t>Institute of Medicine. </a:t>
            </a:r>
            <a:r>
              <a:rPr lang="es-MX" sz="1000" i="1" dirty="0" smtClean="0">
                <a:solidFill>
                  <a:srgbClr val="002060"/>
                </a:solidFill>
              </a:rPr>
              <a:t>Relieving Pain in America: A Blueprint for Transforming Prevention, Care, Education, and Research. </a:t>
            </a:r>
            <a:br>
              <a:rPr lang="es-MX" sz="1000" i="1" dirty="0" smtClean="0">
                <a:solidFill>
                  <a:srgbClr val="002060"/>
                </a:solidFill>
              </a:rPr>
            </a:br>
            <a:r>
              <a:rPr lang="es-MX" sz="1000" dirty="0" smtClean="0">
                <a:solidFill>
                  <a:srgbClr val="002060"/>
                </a:solidFill>
              </a:rPr>
              <a:t>The National Academies Press; Washington, DC: 2011.</a:t>
            </a:r>
            <a:endParaRPr lang="es-MX" sz="1000" dirty="0">
              <a:solidFill>
                <a:srgbClr val="002060"/>
              </a:solidFill>
            </a:endParaRPr>
          </a:p>
        </p:txBody>
      </p:sp>
    </p:spTree>
    <p:extLst>
      <p:ext uri="{BB962C8B-B14F-4D97-AF65-F5344CB8AC3E}">
        <p14:creationId xmlns:p14="http://schemas.microsoft.com/office/powerpoint/2010/main" val="3010128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MX" dirty="0" smtClean="0"/>
              <a:t>Factores de riesgo para dolor crónico postoperatorio</a:t>
            </a:r>
            <a:endParaRPr lang="es-MX"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609361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67544" y="6381328"/>
            <a:ext cx="7920880" cy="400110"/>
          </a:xfrm>
          <a:prstGeom prst="rect">
            <a:avLst/>
          </a:prstGeom>
          <a:noFill/>
        </p:spPr>
        <p:txBody>
          <a:bodyPr wrap="square" rtlCol="0">
            <a:spAutoFit/>
          </a:bodyPr>
          <a:lstStyle/>
          <a:p>
            <a:r>
              <a:rPr lang="en-CA" sz="1000" dirty="0">
                <a:solidFill>
                  <a:srgbClr val="002060"/>
                </a:solidFill>
              </a:rPr>
              <a:t>Australian and New Zealand College of Anaesthetists and Faculty of Pain Medicine. </a:t>
            </a:r>
            <a:br>
              <a:rPr lang="en-CA" sz="1000" dirty="0">
                <a:solidFill>
                  <a:srgbClr val="002060"/>
                </a:solidFill>
              </a:rPr>
            </a:br>
            <a:r>
              <a:rPr lang="en-CA" sz="1000" i="1" dirty="0">
                <a:solidFill>
                  <a:srgbClr val="002060"/>
                </a:solidFill>
              </a:rPr>
              <a:t>Acute Pain Management: Scientific Evidence. </a:t>
            </a:r>
            <a:r>
              <a:rPr lang="en-CA" sz="1000" dirty="0" smtClean="0">
                <a:solidFill>
                  <a:srgbClr val="002060"/>
                </a:solidFill>
              </a:rPr>
              <a:t>3rd </a:t>
            </a:r>
            <a:r>
              <a:rPr lang="en-CA" sz="1000" dirty="0">
                <a:solidFill>
                  <a:srgbClr val="002060"/>
                </a:solidFill>
              </a:rPr>
              <a:t>ed. ANZCA &amp; FPM; Melbourne, VIC: 2010.</a:t>
            </a:r>
          </a:p>
        </p:txBody>
      </p:sp>
    </p:spTree>
    <p:extLst>
      <p:ext uri="{BB962C8B-B14F-4D97-AF65-F5344CB8AC3E}">
        <p14:creationId xmlns:p14="http://schemas.microsoft.com/office/powerpoint/2010/main" val="75715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Etiología</a:t>
            </a:r>
            <a:endParaRPr lang="es-MX" sz="4000" dirty="0">
              <a:solidFill>
                <a:schemeClr val="tx1">
                  <a:lumMod val="50000"/>
                </a:schemeClr>
              </a:solidFill>
            </a:endParaRPr>
          </a:p>
        </p:txBody>
      </p:sp>
    </p:spTree>
    <p:extLst>
      <p:ext uri="{BB962C8B-B14F-4D97-AF65-F5344CB8AC3E}">
        <p14:creationId xmlns:p14="http://schemas.microsoft.com/office/powerpoint/2010/main" val="33651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reeform 33"/>
          <p:cNvSpPr>
            <a:spLocks/>
          </p:cNvSpPr>
          <p:nvPr/>
        </p:nvSpPr>
        <p:spPr bwMode="auto">
          <a:xfrm flipH="1">
            <a:off x="2633663" y="4130575"/>
            <a:ext cx="1552575" cy="1138238"/>
          </a:xfrm>
          <a:custGeom>
            <a:avLst/>
            <a:gdLst>
              <a:gd name="T0" fmla="*/ 2147483647 w 978"/>
              <a:gd name="T1" fmla="*/ 2147483647 h 717"/>
              <a:gd name="T2" fmla="*/ 2147483647 w 978"/>
              <a:gd name="T3" fmla="*/ 2147483647 h 717"/>
              <a:gd name="T4" fmla="*/ 2147483647 w 978"/>
              <a:gd name="T5" fmla="*/ 0 h 717"/>
              <a:gd name="T6" fmla="*/ 0 w 978"/>
              <a:gd name="T7" fmla="*/ 2147483647 h 717"/>
              <a:gd name="T8" fmla="*/ 2147483647 w 978"/>
              <a:gd name="T9" fmla="*/ 2147483647 h 717"/>
              <a:gd name="T10" fmla="*/ 0 60000 65536"/>
              <a:gd name="T11" fmla="*/ 0 60000 65536"/>
              <a:gd name="T12" fmla="*/ 0 60000 65536"/>
              <a:gd name="T13" fmla="*/ 0 60000 65536"/>
              <a:gd name="T14" fmla="*/ 0 60000 65536"/>
              <a:gd name="T15" fmla="*/ 0 w 978"/>
              <a:gd name="T16" fmla="*/ 0 h 717"/>
              <a:gd name="T17" fmla="*/ 978 w 978"/>
              <a:gd name="T18" fmla="*/ 717 h 717"/>
            </a:gdLst>
            <a:ahLst/>
            <a:cxnLst>
              <a:cxn ang="T10">
                <a:pos x="T0" y="T1"/>
              </a:cxn>
              <a:cxn ang="T11">
                <a:pos x="T2" y="T3"/>
              </a:cxn>
              <a:cxn ang="T12">
                <a:pos x="T4" y="T5"/>
              </a:cxn>
              <a:cxn ang="T13">
                <a:pos x="T6" y="T7"/>
              </a:cxn>
              <a:cxn ang="T14">
                <a:pos x="T8" y="T9"/>
              </a:cxn>
            </a:cxnLst>
            <a:rect l="T15" t="T16" r="T17" b="T18"/>
            <a:pathLst>
              <a:path w="978" h="717">
                <a:moveTo>
                  <a:pt x="451" y="717"/>
                </a:moveTo>
                <a:lnTo>
                  <a:pt x="978" y="246"/>
                </a:lnTo>
                <a:lnTo>
                  <a:pt x="227" y="0"/>
                </a:lnTo>
                <a:lnTo>
                  <a:pt x="0" y="44"/>
                </a:lnTo>
                <a:lnTo>
                  <a:pt x="451" y="717"/>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34" name="Freeform 34"/>
          <p:cNvSpPr>
            <a:spLocks/>
          </p:cNvSpPr>
          <p:nvPr/>
        </p:nvSpPr>
        <p:spPr bwMode="auto">
          <a:xfrm flipH="1">
            <a:off x="2246313" y="3355875"/>
            <a:ext cx="1460500" cy="881063"/>
          </a:xfrm>
          <a:custGeom>
            <a:avLst/>
            <a:gdLst>
              <a:gd name="T0" fmla="*/ 2147483647 w 920"/>
              <a:gd name="T1" fmla="*/ 0 h 555"/>
              <a:gd name="T2" fmla="*/ 2147483647 w 920"/>
              <a:gd name="T3" fmla="*/ 2147483647 h 555"/>
              <a:gd name="T4" fmla="*/ 0 w 920"/>
              <a:gd name="T5" fmla="*/ 2147483647 h 555"/>
              <a:gd name="T6" fmla="*/ 2147483647 w 920"/>
              <a:gd name="T7" fmla="*/ 2147483647 h 555"/>
              <a:gd name="T8" fmla="*/ 2147483647 w 920"/>
              <a:gd name="T9" fmla="*/ 2147483647 h 555"/>
              <a:gd name="T10" fmla="*/ 2147483647 w 920"/>
              <a:gd name="T11" fmla="*/ 0 h 555"/>
              <a:gd name="T12" fmla="*/ 0 60000 65536"/>
              <a:gd name="T13" fmla="*/ 0 60000 65536"/>
              <a:gd name="T14" fmla="*/ 0 60000 65536"/>
              <a:gd name="T15" fmla="*/ 0 60000 65536"/>
              <a:gd name="T16" fmla="*/ 0 60000 65536"/>
              <a:gd name="T17" fmla="*/ 0 60000 65536"/>
              <a:gd name="T18" fmla="*/ 0 w 920"/>
              <a:gd name="T19" fmla="*/ 0 h 555"/>
              <a:gd name="T20" fmla="*/ 920 w 920"/>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920" h="555">
                <a:moveTo>
                  <a:pt x="906" y="0"/>
                </a:moveTo>
                <a:lnTo>
                  <a:pt x="920" y="555"/>
                </a:lnTo>
                <a:lnTo>
                  <a:pt x="0" y="421"/>
                </a:lnTo>
                <a:lnTo>
                  <a:pt x="10" y="235"/>
                </a:lnTo>
                <a:lnTo>
                  <a:pt x="63" y="140"/>
                </a:lnTo>
                <a:lnTo>
                  <a:pt x="906"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35" name="Freeform 35"/>
          <p:cNvSpPr>
            <a:spLocks/>
          </p:cNvSpPr>
          <p:nvPr/>
        </p:nvSpPr>
        <p:spPr bwMode="auto">
          <a:xfrm flipH="1">
            <a:off x="2598738" y="2303363"/>
            <a:ext cx="1519237" cy="1217612"/>
          </a:xfrm>
          <a:custGeom>
            <a:avLst/>
            <a:gdLst>
              <a:gd name="T0" fmla="*/ 2147483647 w 957"/>
              <a:gd name="T1" fmla="*/ 0 h 767"/>
              <a:gd name="T2" fmla="*/ 2147483647 w 957"/>
              <a:gd name="T3" fmla="*/ 2147483647 h 767"/>
              <a:gd name="T4" fmla="*/ 2147483647 w 957"/>
              <a:gd name="T5" fmla="*/ 2147483647 h 767"/>
              <a:gd name="T6" fmla="*/ 0 w 957"/>
              <a:gd name="T7" fmla="*/ 2147483647 h 767"/>
              <a:gd name="T8" fmla="*/ 2147483647 w 957"/>
              <a:gd name="T9" fmla="*/ 2147483647 h 767"/>
              <a:gd name="T10" fmla="*/ 2147483647 w 957"/>
              <a:gd name="T11" fmla="*/ 0 h 767"/>
              <a:gd name="T12" fmla="*/ 0 60000 65536"/>
              <a:gd name="T13" fmla="*/ 0 60000 65536"/>
              <a:gd name="T14" fmla="*/ 0 60000 65536"/>
              <a:gd name="T15" fmla="*/ 0 60000 65536"/>
              <a:gd name="T16" fmla="*/ 0 60000 65536"/>
              <a:gd name="T17" fmla="*/ 0 60000 65536"/>
              <a:gd name="T18" fmla="*/ 0 w 957"/>
              <a:gd name="T19" fmla="*/ 0 h 767"/>
              <a:gd name="T20" fmla="*/ 957 w 957"/>
              <a:gd name="T21" fmla="*/ 767 h 767"/>
            </a:gdLst>
            <a:ahLst/>
            <a:cxnLst>
              <a:cxn ang="T12">
                <a:pos x="T0" y="T1"/>
              </a:cxn>
              <a:cxn ang="T13">
                <a:pos x="T2" y="T3"/>
              </a:cxn>
              <a:cxn ang="T14">
                <a:pos x="T4" y="T5"/>
              </a:cxn>
              <a:cxn ang="T15">
                <a:pos x="T6" y="T7"/>
              </a:cxn>
              <a:cxn ang="T16">
                <a:pos x="T8" y="T9"/>
              </a:cxn>
              <a:cxn ang="T17">
                <a:pos x="T10" y="T11"/>
              </a:cxn>
            </a:cxnLst>
            <a:rect l="T18" t="T19" r="T20" b="T21"/>
            <a:pathLst>
              <a:path w="957" h="767">
                <a:moveTo>
                  <a:pt x="472" y="0"/>
                </a:moveTo>
                <a:lnTo>
                  <a:pt x="957" y="555"/>
                </a:lnTo>
                <a:lnTo>
                  <a:pt x="244" y="767"/>
                </a:lnTo>
                <a:lnTo>
                  <a:pt x="0" y="767"/>
                </a:lnTo>
                <a:lnTo>
                  <a:pt x="65" y="597"/>
                </a:lnTo>
                <a:lnTo>
                  <a:pt x="472"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36" name="Freeform 32"/>
          <p:cNvSpPr>
            <a:spLocks/>
          </p:cNvSpPr>
          <p:nvPr/>
        </p:nvSpPr>
        <p:spPr bwMode="auto">
          <a:xfrm flipV="1">
            <a:off x="3797300" y="4130575"/>
            <a:ext cx="1549400" cy="1163638"/>
          </a:xfrm>
          <a:custGeom>
            <a:avLst/>
            <a:gdLst>
              <a:gd name="T0" fmla="*/ 0 w 976"/>
              <a:gd name="T1" fmla="*/ 0 h 733"/>
              <a:gd name="T2" fmla="*/ 2147483647 w 976"/>
              <a:gd name="T3" fmla="*/ 0 h 733"/>
              <a:gd name="T4" fmla="*/ 2147483647 w 976"/>
              <a:gd name="T5" fmla="*/ 2147483647 h 733"/>
              <a:gd name="T6" fmla="*/ 2147483647 w 976"/>
              <a:gd name="T7" fmla="*/ 2147483647 h 733"/>
              <a:gd name="T8" fmla="*/ 0 w 976"/>
              <a:gd name="T9" fmla="*/ 0 h 733"/>
              <a:gd name="T10" fmla="*/ 0 60000 65536"/>
              <a:gd name="T11" fmla="*/ 0 60000 65536"/>
              <a:gd name="T12" fmla="*/ 0 60000 65536"/>
              <a:gd name="T13" fmla="*/ 0 60000 65536"/>
              <a:gd name="T14" fmla="*/ 0 60000 65536"/>
              <a:gd name="T15" fmla="*/ 0 w 976"/>
              <a:gd name="T16" fmla="*/ 0 h 733"/>
              <a:gd name="T17" fmla="*/ 976 w 976"/>
              <a:gd name="T18" fmla="*/ 733 h 733"/>
            </a:gdLst>
            <a:ahLst/>
            <a:cxnLst>
              <a:cxn ang="T10">
                <a:pos x="T0" y="T1"/>
              </a:cxn>
              <a:cxn ang="T11">
                <a:pos x="T2" y="T3"/>
              </a:cxn>
              <a:cxn ang="T12">
                <a:pos x="T4" y="T5"/>
              </a:cxn>
              <a:cxn ang="T13">
                <a:pos x="T6" y="T7"/>
              </a:cxn>
              <a:cxn ang="T14">
                <a:pos x="T8" y="T9"/>
              </a:cxn>
            </a:cxnLst>
            <a:rect l="T15" t="T16" r="T17" b="T18"/>
            <a:pathLst>
              <a:path w="976" h="733">
                <a:moveTo>
                  <a:pt x="0" y="0"/>
                </a:moveTo>
                <a:lnTo>
                  <a:pt x="976" y="0"/>
                </a:lnTo>
                <a:lnTo>
                  <a:pt x="732" y="733"/>
                </a:lnTo>
                <a:lnTo>
                  <a:pt x="304" y="719"/>
                </a:lnTo>
                <a:lnTo>
                  <a:pt x="0"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37" name="Rectangle 2"/>
          <p:cNvSpPr>
            <a:spLocks noGrp="1" noChangeArrowheads="1"/>
          </p:cNvSpPr>
          <p:nvPr>
            <p:ph type="title"/>
          </p:nvPr>
        </p:nvSpPr>
        <p:spPr/>
        <p:txBody>
          <a:bodyPr>
            <a:normAutofit/>
          </a:bodyPr>
          <a:lstStyle/>
          <a:p>
            <a:r>
              <a:rPr lang="es-MX" dirty="0" smtClean="0"/>
              <a:t>Causas comunes de dolor agudo</a:t>
            </a:r>
          </a:p>
        </p:txBody>
      </p:sp>
      <p:sp>
        <p:nvSpPr>
          <p:cNvPr id="44038" name="Text Box 3"/>
          <p:cNvSpPr txBox="1">
            <a:spLocks noChangeArrowheads="1"/>
          </p:cNvSpPr>
          <p:nvPr/>
        </p:nvSpPr>
        <p:spPr bwMode="auto">
          <a:xfrm>
            <a:off x="179512" y="6356930"/>
            <a:ext cx="8456613" cy="369332"/>
          </a:xfrm>
          <a:prstGeom prst="rect">
            <a:avLst/>
          </a:prstGeom>
          <a:noFill/>
          <a:ln w="9525">
            <a:noFill/>
            <a:miter lim="800000"/>
            <a:headEnd/>
            <a:tailEnd/>
          </a:ln>
        </p:spPr>
        <p:txBody>
          <a:bodyPr lIns="0" tIns="0" rIns="0" bIns="0" anchor="b">
            <a:spAutoFit/>
          </a:bodyPr>
          <a:lstStyle/>
          <a:p>
            <a:r>
              <a:rPr lang="es-MX" sz="800" dirty="0" smtClean="0">
                <a:solidFill>
                  <a:schemeClr val="tx2"/>
                </a:solidFill>
              </a:rPr>
              <a:t>1. Pau AK </a:t>
            </a:r>
            <a:r>
              <a:rPr lang="es-MX" sz="800" i="1" dirty="0" smtClean="0">
                <a:solidFill>
                  <a:schemeClr val="tx2"/>
                </a:solidFill>
              </a:rPr>
              <a:t>et al. Oral Health Prev Dent</a:t>
            </a:r>
            <a:r>
              <a:rPr lang="es-MX" sz="800" dirty="0" smtClean="0">
                <a:solidFill>
                  <a:schemeClr val="tx2"/>
                </a:solidFill>
              </a:rPr>
              <a:t> 2003; 1(3):209-20; 2. Karmakar MK </a:t>
            </a:r>
            <a:r>
              <a:rPr lang="es-MX" sz="800" i="1" dirty="0" smtClean="0">
                <a:solidFill>
                  <a:schemeClr val="tx2"/>
                </a:solidFill>
              </a:rPr>
              <a:t>et al. J Trauma</a:t>
            </a:r>
            <a:r>
              <a:rPr lang="es-MX" sz="800" dirty="0" smtClean="0">
                <a:solidFill>
                  <a:schemeClr val="tx2"/>
                </a:solidFill>
              </a:rPr>
              <a:t> 2003; 54(3):615-25; 3. Brown JC </a:t>
            </a:r>
            <a:r>
              <a:rPr lang="es-MX" sz="800" i="1" dirty="0" smtClean="0">
                <a:solidFill>
                  <a:schemeClr val="tx2"/>
                </a:solidFill>
              </a:rPr>
              <a:t>et al. Ann Emerg Med</a:t>
            </a:r>
            <a:r>
              <a:rPr lang="es-MX" sz="800" dirty="0" smtClean="0">
                <a:solidFill>
                  <a:schemeClr val="tx2"/>
                </a:solidFill>
              </a:rPr>
              <a:t> 2003; 42(2):197-205; </a:t>
            </a:r>
            <a:br>
              <a:rPr lang="es-MX" sz="800" dirty="0" smtClean="0">
                <a:solidFill>
                  <a:schemeClr val="tx2"/>
                </a:solidFill>
              </a:rPr>
            </a:br>
            <a:r>
              <a:rPr lang="es-MX" sz="800" dirty="0" smtClean="0">
                <a:solidFill>
                  <a:schemeClr val="tx2"/>
                </a:solidFill>
              </a:rPr>
              <a:t>4. Apfelbaum JL </a:t>
            </a:r>
            <a:r>
              <a:rPr lang="es-MX" sz="800" i="1" dirty="0" smtClean="0">
                <a:solidFill>
                  <a:schemeClr val="tx2"/>
                </a:solidFill>
              </a:rPr>
              <a:t>et al. Anesth Analg</a:t>
            </a:r>
            <a:r>
              <a:rPr lang="es-MX" sz="800" dirty="0" smtClean="0">
                <a:solidFill>
                  <a:schemeClr val="tx2"/>
                </a:solidFill>
              </a:rPr>
              <a:t> 2003; 97(2):534-40; 5. Wilson JJ </a:t>
            </a:r>
            <a:r>
              <a:rPr lang="es-MX" sz="800" i="1" dirty="0" smtClean="0">
                <a:solidFill>
                  <a:schemeClr val="tx2"/>
                </a:solidFill>
              </a:rPr>
              <a:t>et al. Am Fam Physician</a:t>
            </a:r>
            <a:r>
              <a:rPr lang="es-MX" sz="800" dirty="0" smtClean="0">
                <a:solidFill>
                  <a:schemeClr val="tx2"/>
                </a:solidFill>
              </a:rPr>
              <a:t> 2005; 72(5):811-8; 6. Nawar EW </a:t>
            </a:r>
            <a:r>
              <a:rPr lang="es-MX" sz="800" i="1" dirty="0" smtClean="0">
                <a:solidFill>
                  <a:schemeClr val="tx2"/>
                </a:solidFill>
              </a:rPr>
              <a:t>et al. Adv Data</a:t>
            </a:r>
            <a:r>
              <a:rPr lang="es-MX" sz="800" dirty="0" smtClean="0">
                <a:solidFill>
                  <a:schemeClr val="tx2"/>
                </a:solidFill>
              </a:rPr>
              <a:t> 2007; 29(386):1-32;</a:t>
            </a:r>
            <a:br>
              <a:rPr lang="es-MX" sz="800" dirty="0" smtClean="0">
                <a:solidFill>
                  <a:schemeClr val="tx2"/>
                </a:solidFill>
              </a:rPr>
            </a:br>
            <a:r>
              <a:rPr lang="es-MX" sz="800" dirty="0" smtClean="0">
                <a:solidFill>
                  <a:schemeClr val="tx2"/>
                </a:solidFill>
              </a:rPr>
              <a:t>7. Heid F </a:t>
            </a:r>
            <a:r>
              <a:rPr lang="es-MX" sz="800" i="1" dirty="0" smtClean="0">
                <a:solidFill>
                  <a:schemeClr val="tx2"/>
                </a:solidFill>
              </a:rPr>
              <a:t>et al. BJU Int</a:t>
            </a:r>
            <a:r>
              <a:rPr lang="es-MX" sz="800" dirty="0" smtClean="0">
                <a:solidFill>
                  <a:schemeClr val="tx2"/>
                </a:solidFill>
              </a:rPr>
              <a:t> 2002; 90(5):481-8; 8. Pal SK </a:t>
            </a:r>
            <a:r>
              <a:rPr lang="es-MX" sz="800" i="1" dirty="0" smtClean="0">
                <a:solidFill>
                  <a:schemeClr val="tx2"/>
                </a:solidFill>
              </a:rPr>
              <a:t>et al. Burns</a:t>
            </a:r>
            <a:r>
              <a:rPr lang="es-MX" sz="800" dirty="0" smtClean="0">
                <a:solidFill>
                  <a:schemeClr val="tx2"/>
                </a:solidFill>
              </a:rPr>
              <a:t> 1997; 23(5):404-12.; 9. Lee Y </a:t>
            </a:r>
            <a:r>
              <a:rPr lang="es-MX" sz="800" i="1" dirty="0" smtClean="0">
                <a:solidFill>
                  <a:schemeClr val="tx2"/>
                </a:solidFill>
              </a:rPr>
              <a:t>et al. Curr Pharm Des</a:t>
            </a:r>
            <a:r>
              <a:rPr lang="es-MX" sz="800" dirty="0" smtClean="0">
                <a:solidFill>
                  <a:schemeClr val="tx2"/>
                </a:solidFill>
              </a:rPr>
              <a:t> 2005; 11(14):1737-55; 10. Cartwright SL </a:t>
            </a:r>
            <a:r>
              <a:rPr lang="es-MX" sz="800" i="1" dirty="0" smtClean="0">
                <a:solidFill>
                  <a:schemeClr val="tx2"/>
                </a:solidFill>
              </a:rPr>
              <a:t>et al. Am Fam</a:t>
            </a:r>
            <a:r>
              <a:rPr lang="es-MX" sz="800" dirty="0" smtClean="0">
                <a:solidFill>
                  <a:schemeClr val="tx2"/>
                </a:solidFill>
              </a:rPr>
              <a:t> </a:t>
            </a:r>
            <a:r>
              <a:rPr lang="es-MX" sz="800" i="1" dirty="0" smtClean="0">
                <a:solidFill>
                  <a:schemeClr val="tx2"/>
                </a:solidFill>
              </a:rPr>
              <a:t>Physician</a:t>
            </a:r>
            <a:r>
              <a:rPr lang="es-MX" sz="800" dirty="0" smtClean="0">
                <a:solidFill>
                  <a:schemeClr val="tx2"/>
                </a:solidFill>
              </a:rPr>
              <a:t> 2008; 77(7):971-8.</a:t>
            </a:r>
            <a:endParaRPr lang="es-MX" sz="800" dirty="0">
              <a:solidFill>
                <a:schemeClr val="tx2"/>
              </a:solidFill>
            </a:endParaRPr>
          </a:p>
        </p:txBody>
      </p:sp>
      <p:sp>
        <p:nvSpPr>
          <p:cNvPr id="44039" name="Freeform 4"/>
          <p:cNvSpPr>
            <a:spLocks/>
          </p:cNvSpPr>
          <p:nvPr/>
        </p:nvSpPr>
        <p:spPr bwMode="auto">
          <a:xfrm>
            <a:off x="3797300" y="2385913"/>
            <a:ext cx="1549400" cy="1163637"/>
          </a:xfrm>
          <a:custGeom>
            <a:avLst/>
            <a:gdLst>
              <a:gd name="T0" fmla="*/ 0 w 976"/>
              <a:gd name="T1" fmla="*/ 0 h 733"/>
              <a:gd name="T2" fmla="*/ 2147483647 w 976"/>
              <a:gd name="T3" fmla="*/ 0 h 733"/>
              <a:gd name="T4" fmla="*/ 2147483647 w 976"/>
              <a:gd name="T5" fmla="*/ 2147483647 h 733"/>
              <a:gd name="T6" fmla="*/ 2147483647 w 976"/>
              <a:gd name="T7" fmla="*/ 2147483647 h 733"/>
              <a:gd name="T8" fmla="*/ 0 w 976"/>
              <a:gd name="T9" fmla="*/ 0 h 733"/>
              <a:gd name="T10" fmla="*/ 0 60000 65536"/>
              <a:gd name="T11" fmla="*/ 0 60000 65536"/>
              <a:gd name="T12" fmla="*/ 0 60000 65536"/>
              <a:gd name="T13" fmla="*/ 0 60000 65536"/>
              <a:gd name="T14" fmla="*/ 0 60000 65536"/>
              <a:gd name="T15" fmla="*/ 0 w 976"/>
              <a:gd name="T16" fmla="*/ 0 h 733"/>
              <a:gd name="T17" fmla="*/ 976 w 976"/>
              <a:gd name="T18" fmla="*/ 733 h 733"/>
            </a:gdLst>
            <a:ahLst/>
            <a:cxnLst>
              <a:cxn ang="T10">
                <a:pos x="T0" y="T1"/>
              </a:cxn>
              <a:cxn ang="T11">
                <a:pos x="T2" y="T3"/>
              </a:cxn>
              <a:cxn ang="T12">
                <a:pos x="T4" y="T5"/>
              </a:cxn>
              <a:cxn ang="T13">
                <a:pos x="T6" y="T7"/>
              </a:cxn>
              <a:cxn ang="T14">
                <a:pos x="T8" y="T9"/>
              </a:cxn>
            </a:cxnLst>
            <a:rect l="T15" t="T16" r="T17" b="T18"/>
            <a:pathLst>
              <a:path w="976" h="733">
                <a:moveTo>
                  <a:pt x="0" y="0"/>
                </a:moveTo>
                <a:lnTo>
                  <a:pt x="976" y="0"/>
                </a:lnTo>
                <a:lnTo>
                  <a:pt x="732" y="733"/>
                </a:lnTo>
                <a:lnTo>
                  <a:pt x="304" y="719"/>
                </a:lnTo>
                <a:lnTo>
                  <a:pt x="0"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40" name="Freeform 5"/>
          <p:cNvSpPr>
            <a:spLocks/>
          </p:cNvSpPr>
          <p:nvPr/>
        </p:nvSpPr>
        <p:spPr bwMode="auto">
          <a:xfrm>
            <a:off x="4959350" y="2331938"/>
            <a:ext cx="1519238" cy="1217612"/>
          </a:xfrm>
          <a:custGeom>
            <a:avLst/>
            <a:gdLst>
              <a:gd name="T0" fmla="*/ 2147483647 w 957"/>
              <a:gd name="T1" fmla="*/ 0 h 767"/>
              <a:gd name="T2" fmla="*/ 2147483647 w 957"/>
              <a:gd name="T3" fmla="*/ 2147483647 h 767"/>
              <a:gd name="T4" fmla="*/ 2147483647 w 957"/>
              <a:gd name="T5" fmla="*/ 2147483647 h 767"/>
              <a:gd name="T6" fmla="*/ 0 w 957"/>
              <a:gd name="T7" fmla="*/ 2147483647 h 767"/>
              <a:gd name="T8" fmla="*/ 2147483647 w 957"/>
              <a:gd name="T9" fmla="*/ 2147483647 h 767"/>
              <a:gd name="T10" fmla="*/ 2147483647 w 957"/>
              <a:gd name="T11" fmla="*/ 0 h 767"/>
              <a:gd name="T12" fmla="*/ 0 60000 65536"/>
              <a:gd name="T13" fmla="*/ 0 60000 65536"/>
              <a:gd name="T14" fmla="*/ 0 60000 65536"/>
              <a:gd name="T15" fmla="*/ 0 60000 65536"/>
              <a:gd name="T16" fmla="*/ 0 60000 65536"/>
              <a:gd name="T17" fmla="*/ 0 60000 65536"/>
              <a:gd name="T18" fmla="*/ 0 w 957"/>
              <a:gd name="T19" fmla="*/ 0 h 767"/>
              <a:gd name="T20" fmla="*/ 957 w 957"/>
              <a:gd name="T21" fmla="*/ 767 h 767"/>
            </a:gdLst>
            <a:ahLst/>
            <a:cxnLst>
              <a:cxn ang="T12">
                <a:pos x="T0" y="T1"/>
              </a:cxn>
              <a:cxn ang="T13">
                <a:pos x="T2" y="T3"/>
              </a:cxn>
              <a:cxn ang="T14">
                <a:pos x="T4" y="T5"/>
              </a:cxn>
              <a:cxn ang="T15">
                <a:pos x="T6" y="T7"/>
              </a:cxn>
              <a:cxn ang="T16">
                <a:pos x="T8" y="T9"/>
              </a:cxn>
              <a:cxn ang="T17">
                <a:pos x="T10" y="T11"/>
              </a:cxn>
            </a:cxnLst>
            <a:rect l="T18" t="T19" r="T20" b="T21"/>
            <a:pathLst>
              <a:path w="957" h="767">
                <a:moveTo>
                  <a:pt x="472" y="0"/>
                </a:moveTo>
                <a:lnTo>
                  <a:pt x="957" y="555"/>
                </a:lnTo>
                <a:lnTo>
                  <a:pt x="244" y="767"/>
                </a:lnTo>
                <a:lnTo>
                  <a:pt x="0" y="767"/>
                </a:lnTo>
                <a:lnTo>
                  <a:pt x="65" y="597"/>
                </a:lnTo>
                <a:lnTo>
                  <a:pt x="472"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41" name="Freeform 6"/>
          <p:cNvSpPr>
            <a:spLocks/>
          </p:cNvSpPr>
          <p:nvPr/>
        </p:nvSpPr>
        <p:spPr bwMode="auto">
          <a:xfrm>
            <a:off x="5330825" y="3370163"/>
            <a:ext cx="1460500" cy="881062"/>
          </a:xfrm>
          <a:custGeom>
            <a:avLst/>
            <a:gdLst>
              <a:gd name="T0" fmla="*/ 2147483647 w 920"/>
              <a:gd name="T1" fmla="*/ 0 h 555"/>
              <a:gd name="T2" fmla="*/ 2147483647 w 920"/>
              <a:gd name="T3" fmla="*/ 2147483647 h 555"/>
              <a:gd name="T4" fmla="*/ 0 w 920"/>
              <a:gd name="T5" fmla="*/ 2147483647 h 555"/>
              <a:gd name="T6" fmla="*/ 2147483647 w 920"/>
              <a:gd name="T7" fmla="*/ 2147483647 h 555"/>
              <a:gd name="T8" fmla="*/ 2147483647 w 920"/>
              <a:gd name="T9" fmla="*/ 2147483647 h 555"/>
              <a:gd name="T10" fmla="*/ 2147483647 w 920"/>
              <a:gd name="T11" fmla="*/ 0 h 555"/>
              <a:gd name="T12" fmla="*/ 0 60000 65536"/>
              <a:gd name="T13" fmla="*/ 0 60000 65536"/>
              <a:gd name="T14" fmla="*/ 0 60000 65536"/>
              <a:gd name="T15" fmla="*/ 0 60000 65536"/>
              <a:gd name="T16" fmla="*/ 0 60000 65536"/>
              <a:gd name="T17" fmla="*/ 0 60000 65536"/>
              <a:gd name="T18" fmla="*/ 0 w 920"/>
              <a:gd name="T19" fmla="*/ 0 h 555"/>
              <a:gd name="T20" fmla="*/ 920 w 920"/>
              <a:gd name="T21" fmla="*/ 555 h 555"/>
            </a:gdLst>
            <a:ahLst/>
            <a:cxnLst>
              <a:cxn ang="T12">
                <a:pos x="T0" y="T1"/>
              </a:cxn>
              <a:cxn ang="T13">
                <a:pos x="T2" y="T3"/>
              </a:cxn>
              <a:cxn ang="T14">
                <a:pos x="T4" y="T5"/>
              </a:cxn>
              <a:cxn ang="T15">
                <a:pos x="T6" y="T7"/>
              </a:cxn>
              <a:cxn ang="T16">
                <a:pos x="T8" y="T9"/>
              </a:cxn>
              <a:cxn ang="T17">
                <a:pos x="T10" y="T11"/>
              </a:cxn>
            </a:cxnLst>
            <a:rect l="T18" t="T19" r="T20" b="T21"/>
            <a:pathLst>
              <a:path w="920" h="555">
                <a:moveTo>
                  <a:pt x="906" y="0"/>
                </a:moveTo>
                <a:lnTo>
                  <a:pt x="920" y="555"/>
                </a:lnTo>
                <a:lnTo>
                  <a:pt x="0" y="421"/>
                </a:lnTo>
                <a:lnTo>
                  <a:pt x="10" y="235"/>
                </a:lnTo>
                <a:lnTo>
                  <a:pt x="63" y="140"/>
                </a:lnTo>
                <a:lnTo>
                  <a:pt x="906" y="0"/>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42" name="Freeform 8"/>
          <p:cNvSpPr>
            <a:spLocks/>
          </p:cNvSpPr>
          <p:nvPr/>
        </p:nvSpPr>
        <p:spPr bwMode="auto">
          <a:xfrm>
            <a:off x="4959350" y="4060725"/>
            <a:ext cx="1552575" cy="1138238"/>
          </a:xfrm>
          <a:custGeom>
            <a:avLst/>
            <a:gdLst>
              <a:gd name="T0" fmla="*/ 2147483647 w 978"/>
              <a:gd name="T1" fmla="*/ 2147483647 h 717"/>
              <a:gd name="T2" fmla="*/ 2147483647 w 978"/>
              <a:gd name="T3" fmla="*/ 2147483647 h 717"/>
              <a:gd name="T4" fmla="*/ 2147483647 w 978"/>
              <a:gd name="T5" fmla="*/ 0 h 717"/>
              <a:gd name="T6" fmla="*/ 0 w 978"/>
              <a:gd name="T7" fmla="*/ 2147483647 h 717"/>
              <a:gd name="T8" fmla="*/ 2147483647 w 978"/>
              <a:gd name="T9" fmla="*/ 2147483647 h 717"/>
              <a:gd name="T10" fmla="*/ 0 60000 65536"/>
              <a:gd name="T11" fmla="*/ 0 60000 65536"/>
              <a:gd name="T12" fmla="*/ 0 60000 65536"/>
              <a:gd name="T13" fmla="*/ 0 60000 65536"/>
              <a:gd name="T14" fmla="*/ 0 60000 65536"/>
              <a:gd name="T15" fmla="*/ 0 w 978"/>
              <a:gd name="T16" fmla="*/ 0 h 717"/>
              <a:gd name="T17" fmla="*/ 978 w 978"/>
              <a:gd name="T18" fmla="*/ 717 h 717"/>
            </a:gdLst>
            <a:ahLst/>
            <a:cxnLst>
              <a:cxn ang="T10">
                <a:pos x="T0" y="T1"/>
              </a:cxn>
              <a:cxn ang="T11">
                <a:pos x="T2" y="T3"/>
              </a:cxn>
              <a:cxn ang="T12">
                <a:pos x="T4" y="T5"/>
              </a:cxn>
              <a:cxn ang="T13">
                <a:pos x="T6" y="T7"/>
              </a:cxn>
              <a:cxn ang="T14">
                <a:pos x="T8" y="T9"/>
              </a:cxn>
            </a:cxnLst>
            <a:rect l="T15" t="T16" r="T17" b="T18"/>
            <a:pathLst>
              <a:path w="978" h="717">
                <a:moveTo>
                  <a:pt x="451" y="717"/>
                </a:moveTo>
                <a:lnTo>
                  <a:pt x="978" y="246"/>
                </a:lnTo>
                <a:lnTo>
                  <a:pt x="227" y="0"/>
                </a:lnTo>
                <a:lnTo>
                  <a:pt x="0" y="44"/>
                </a:lnTo>
                <a:lnTo>
                  <a:pt x="451" y="717"/>
                </a:lnTo>
                <a:close/>
              </a:path>
            </a:pathLst>
          </a:custGeom>
          <a:gradFill rotWithShape="1">
            <a:gsLst>
              <a:gs pos="0">
                <a:schemeClr val="accent5">
                  <a:lumMod val="20000"/>
                  <a:lumOff val="80000"/>
                </a:schemeClr>
              </a:gs>
              <a:gs pos="100000">
                <a:schemeClr val="accent5">
                  <a:lumMod val="75000"/>
                </a:schemeClr>
              </a:gs>
            </a:gsLst>
            <a:lin ang="0" scaled="1"/>
          </a:gradFill>
          <a:ln w="9525">
            <a:noFill/>
            <a:round/>
            <a:headEnd/>
            <a:tailEnd/>
          </a:ln>
        </p:spPr>
        <p:txBody>
          <a:bodyPr/>
          <a:lstStyle/>
          <a:p>
            <a:endParaRPr lang="es-MX" dirty="0">
              <a:solidFill>
                <a:schemeClr val="bg2"/>
              </a:solidFill>
            </a:endParaRPr>
          </a:p>
        </p:txBody>
      </p:sp>
      <p:sp>
        <p:nvSpPr>
          <p:cNvPr id="44043" name="_s1046"/>
          <p:cNvSpPr>
            <a:spLocks noChangeArrowheads="1"/>
          </p:cNvSpPr>
          <p:nvPr/>
        </p:nvSpPr>
        <p:spPr bwMode="auto">
          <a:xfrm>
            <a:off x="3557588" y="3093938"/>
            <a:ext cx="2024062" cy="1233487"/>
          </a:xfrm>
          <a:prstGeom prst="ellipse">
            <a:avLst/>
          </a:prstGeom>
          <a:solidFill>
            <a:schemeClr val="accent2"/>
          </a:solidFill>
          <a:ln w="9525">
            <a:noFill/>
            <a:round/>
            <a:headEnd/>
            <a:tailEnd/>
          </a:ln>
        </p:spPr>
        <p:txBody>
          <a:bodyPr wrap="none" lIns="0" tIns="0" rIns="0" bIns="0" anchor="ctr"/>
          <a:lstStyle/>
          <a:p>
            <a:pPr algn="ctr"/>
            <a:r>
              <a:rPr lang="es-MX" sz="2400" b="1" dirty="0" smtClean="0">
                <a:solidFill>
                  <a:schemeClr val="bg1"/>
                </a:solidFill>
              </a:rPr>
              <a:t>Dolor agudo</a:t>
            </a:r>
            <a:endParaRPr lang="es-MX" sz="2400" b="1" dirty="0">
              <a:solidFill>
                <a:schemeClr val="bg1"/>
              </a:solidFill>
            </a:endParaRPr>
          </a:p>
        </p:txBody>
      </p:sp>
      <p:sp>
        <p:nvSpPr>
          <p:cNvPr id="44044" name="_s1029"/>
          <p:cNvSpPr>
            <a:spLocks noChangeArrowheads="1"/>
          </p:cNvSpPr>
          <p:nvPr/>
        </p:nvSpPr>
        <p:spPr bwMode="auto">
          <a:xfrm>
            <a:off x="1754188" y="20969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Procedimientos dentales</a:t>
            </a:r>
            <a:r>
              <a:rPr lang="es-MX" sz="1300" b="1" baseline="30000" dirty="0" smtClean="0">
                <a:solidFill>
                  <a:schemeClr val="tx2"/>
                </a:solidFill>
              </a:rPr>
              <a:t>1</a:t>
            </a:r>
            <a:endParaRPr lang="es-MX" sz="1300" b="1" baseline="30000" dirty="0">
              <a:solidFill>
                <a:schemeClr val="tx2"/>
              </a:solidFill>
            </a:endParaRPr>
          </a:p>
        </p:txBody>
      </p:sp>
      <p:sp>
        <p:nvSpPr>
          <p:cNvPr id="44045" name="_s1031"/>
          <p:cNvSpPr>
            <a:spLocks noChangeArrowheads="1"/>
          </p:cNvSpPr>
          <p:nvPr/>
        </p:nvSpPr>
        <p:spPr bwMode="auto">
          <a:xfrm>
            <a:off x="962025" y="32653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Cólico renal </a:t>
            </a:r>
            <a:r>
              <a:rPr lang="es-MX" sz="1300" b="1" baseline="30000" dirty="0">
                <a:solidFill>
                  <a:schemeClr val="tx2"/>
                </a:solidFill>
              </a:rPr>
              <a:t>7</a:t>
            </a:r>
          </a:p>
        </p:txBody>
      </p:sp>
      <p:sp>
        <p:nvSpPr>
          <p:cNvPr id="44046" name="_s1033"/>
          <p:cNvSpPr>
            <a:spLocks noChangeArrowheads="1"/>
          </p:cNvSpPr>
          <p:nvPr/>
        </p:nvSpPr>
        <p:spPr bwMode="auto">
          <a:xfrm>
            <a:off x="1754188" y="44337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Quemaduras</a:t>
            </a:r>
            <a:r>
              <a:rPr lang="es-MX" sz="1300" b="1" baseline="30000" dirty="0" smtClean="0">
                <a:solidFill>
                  <a:schemeClr val="tx2"/>
                </a:solidFill>
              </a:rPr>
              <a:t>8</a:t>
            </a:r>
            <a:endParaRPr lang="es-MX" sz="1300" b="1" baseline="30000" dirty="0">
              <a:solidFill>
                <a:schemeClr val="tx2"/>
              </a:solidFill>
            </a:endParaRPr>
          </a:p>
        </p:txBody>
      </p:sp>
      <p:sp>
        <p:nvSpPr>
          <p:cNvPr id="44047" name="_s1035"/>
          <p:cNvSpPr>
            <a:spLocks noChangeArrowheads="1"/>
          </p:cNvSpPr>
          <p:nvPr/>
        </p:nvSpPr>
        <p:spPr bwMode="auto">
          <a:xfrm>
            <a:off x="3668713" y="4917975"/>
            <a:ext cx="1806575" cy="1103313"/>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Inflamación</a:t>
            </a:r>
            <a:r>
              <a:rPr lang="es-MX" sz="1300" b="1" baseline="30000" dirty="0" smtClean="0">
                <a:solidFill>
                  <a:schemeClr val="tx2"/>
                </a:solidFill>
              </a:rPr>
              <a:t>9</a:t>
            </a:r>
            <a:endParaRPr lang="es-MX" sz="1300" b="1" baseline="30000" dirty="0">
              <a:solidFill>
                <a:schemeClr val="tx2"/>
              </a:solidFill>
            </a:endParaRPr>
          </a:p>
        </p:txBody>
      </p:sp>
      <p:sp>
        <p:nvSpPr>
          <p:cNvPr id="44048" name="_s1037"/>
          <p:cNvSpPr>
            <a:spLocks noChangeArrowheads="1"/>
          </p:cNvSpPr>
          <p:nvPr/>
        </p:nvSpPr>
        <p:spPr bwMode="auto">
          <a:xfrm>
            <a:off x="5583238" y="44337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Dolor abdominal</a:t>
            </a:r>
            <a:r>
              <a:rPr lang="es-MX" sz="1300" b="1" baseline="30000" dirty="0" smtClean="0">
                <a:solidFill>
                  <a:schemeClr val="tx2"/>
                </a:solidFill>
              </a:rPr>
              <a:t>6,10</a:t>
            </a:r>
            <a:endParaRPr lang="es-MX" sz="1300" b="1" baseline="30000" dirty="0">
              <a:solidFill>
                <a:schemeClr val="tx2"/>
              </a:solidFill>
            </a:endParaRPr>
          </a:p>
        </p:txBody>
      </p:sp>
      <p:sp>
        <p:nvSpPr>
          <p:cNvPr id="44049" name="_s1039"/>
          <p:cNvSpPr>
            <a:spLocks noChangeArrowheads="1"/>
          </p:cNvSpPr>
          <p:nvPr/>
        </p:nvSpPr>
        <p:spPr bwMode="auto">
          <a:xfrm>
            <a:off x="6375400" y="32653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Esguinces y torceduras</a:t>
            </a:r>
            <a:r>
              <a:rPr lang="es-MX" sz="1300" b="1" baseline="30000" dirty="0" smtClean="0">
                <a:solidFill>
                  <a:schemeClr val="tx2"/>
                </a:solidFill>
              </a:rPr>
              <a:t>5,6</a:t>
            </a:r>
            <a:endParaRPr lang="es-MX" sz="1300" b="1" baseline="30000" dirty="0">
              <a:solidFill>
                <a:schemeClr val="tx2"/>
              </a:solidFill>
            </a:endParaRPr>
          </a:p>
        </p:txBody>
      </p:sp>
      <p:sp>
        <p:nvSpPr>
          <p:cNvPr id="44050" name="_s1041"/>
          <p:cNvSpPr>
            <a:spLocks noChangeArrowheads="1"/>
          </p:cNvSpPr>
          <p:nvPr/>
        </p:nvSpPr>
        <p:spPr bwMode="auto">
          <a:xfrm>
            <a:off x="5583238" y="2096988"/>
            <a:ext cx="1806575" cy="1101725"/>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Cirugía</a:t>
            </a:r>
            <a:r>
              <a:rPr lang="es-MX" sz="1300" b="1" baseline="30000" dirty="0" smtClean="0">
                <a:solidFill>
                  <a:schemeClr val="tx2"/>
                </a:solidFill>
              </a:rPr>
              <a:t>4</a:t>
            </a:r>
            <a:endParaRPr lang="es-MX" sz="1300" b="1" baseline="30000" dirty="0">
              <a:solidFill>
                <a:schemeClr val="tx2"/>
              </a:solidFill>
            </a:endParaRPr>
          </a:p>
        </p:txBody>
      </p:sp>
      <p:sp>
        <p:nvSpPr>
          <p:cNvPr id="44051" name="_s1043"/>
          <p:cNvSpPr>
            <a:spLocks noChangeArrowheads="1"/>
          </p:cNvSpPr>
          <p:nvPr/>
        </p:nvSpPr>
        <p:spPr bwMode="auto">
          <a:xfrm>
            <a:off x="3668713" y="1611213"/>
            <a:ext cx="1806575" cy="1103312"/>
          </a:xfrm>
          <a:prstGeom prst="ellipse">
            <a:avLst/>
          </a:prstGeom>
          <a:solidFill>
            <a:schemeClr val="accent5">
              <a:lumMod val="20000"/>
              <a:lumOff val="80000"/>
            </a:schemeClr>
          </a:solidFill>
          <a:ln w="9525">
            <a:noFill/>
            <a:round/>
            <a:headEnd/>
            <a:tailEnd/>
          </a:ln>
        </p:spPr>
        <p:txBody>
          <a:bodyPr wrap="none" lIns="0" tIns="0" rIns="0" bIns="0" anchor="ctr"/>
          <a:lstStyle/>
          <a:p>
            <a:pPr algn="ctr"/>
            <a:r>
              <a:rPr lang="es-MX" sz="1300" b="1" dirty="0" smtClean="0">
                <a:solidFill>
                  <a:schemeClr val="tx2"/>
                </a:solidFill>
              </a:rPr>
              <a:t>Fracturas</a:t>
            </a:r>
            <a:r>
              <a:rPr lang="es-MX" sz="1300" b="1" baseline="30000" dirty="0" smtClean="0">
                <a:solidFill>
                  <a:schemeClr val="tx2"/>
                </a:solidFill>
              </a:rPr>
              <a:t>2,3</a:t>
            </a:r>
            <a:endParaRPr lang="es-MX" sz="1300" b="1" baseline="30000" dirty="0">
              <a:solidFill>
                <a:schemeClr val="tx2"/>
              </a:solidFill>
            </a:endParaRPr>
          </a:p>
        </p:txBody>
      </p:sp>
    </p:spTree>
    <p:extLst>
      <p:ext uri="{BB962C8B-B14F-4D97-AF65-F5344CB8AC3E}">
        <p14:creationId xmlns:p14="http://schemas.microsoft.com/office/powerpoint/2010/main" val="1216962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nSpc>
                <a:spcPct val="85000"/>
              </a:lnSpc>
            </a:pPr>
            <a:r>
              <a:rPr lang="es-MX" dirty="0" smtClean="0"/>
              <a:t>Dolor nociceptivo</a:t>
            </a:r>
            <a:endParaRPr lang="es-MX" dirty="0"/>
          </a:p>
        </p:txBody>
      </p:sp>
      <p:pic>
        <p:nvPicPr>
          <p:cNvPr id="16" name="Picture 2" descr="http://drkingdc.com/clients/1109/images/low_back_pain_.jpg">
            <a:hlinkClick r:id="rId3"/>
          </p:cNvPr>
          <p:cNvPicPr>
            <a:picLocks noGrp="1" noChangeAspect="1" noChangeArrowheads="1"/>
          </p:cNvPicPr>
          <p:nvPr>
            <p:ph idx="1"/>
          </p:nvPr>
        </p:nvPicPr>
        <p:blipFill>
          <a:blip r:embed="rId4" cstate="print"/>
          <a:stretch>
            <a:fillRect/>
          </a:stretch>
        </p:blipFill>
        <p:spPr bwMode="auto">
          <a:xfrm>
            <a:off x="387234" y="2017038"/>
            <a:ext cx="1687443" cy="2181705"/>
          </a:xfrm>
          <a:prstGeom prst="rect">
            <a:avLst/>
          </a:prstGeom>
          <a:noFill/>
        </p:spPr>
      </p:pic>
      <p:sp>
        <p:nvSpPr>
          <p:cNvPr id="3" name="Text Placeholder 2"/>
          <p:cNvSpPr>
            <a:spLocks noGrp="1"/>
          </p:cNvSpPr>
          <p:nvPr>
            <p:ph type="body" idx="4294967295"/>
          </p:nvPr>
        </p:nvSpPr>
        <p:spPr>
          <a:xfrm>
            <a:off x="367338" y="1362693"/>
            <a:ext cx="4040188" cy="639763"/>
          </a:xfrm>
        </p:spPr>
        <p:txBody>
          <a:bodyPr>
            <a:noAutofit/>
          </a:bodyPr>
          <a:lstStyle/>
          <a:p>
            <a:pPr marL="0" indent="0" algn="ctr">
              <a:buNone/>
            </a:pPr>
            <a:r>
              <a:rPr lang="es-MX" sz="3600" dirty="0" smtClean="0"/>
              <a:t>Somático</a:t>
            </a:r>
            <a:endParaRPr lang="es-MX" sz="3600" dirty="0"/>
          </a:p>
        </p:txBody>
      </p:sp>
      <p:sp>
        <p:nvSpPr>
          <p:cNvPr id="5" name="Text Placeholder 4"/>
          <p:cNvSpPr>
            <a:spLocks noGrp="1"/>
          </p:cNvSpPr>
          <p:nvPr>
            <p:ph type="body" sz="quarter" idx="4294967295"/>
          </p:nvPr>
        </p:nvSpPr>
        <p:spPr>
          <a:xfrm>
            <a:off x="5087017" y="1396074"/>
            <a:ext cx="4041775" cy="639762"/>
          </a:xfrm>
        </p:spPr>
        <p:txBody>
          <a:bodyPr>
            <a:noAutofit/>
          </a:bodyPr>
          <a:lstStyle/>
          <a:p>
            <a:pPr marL="0" indent="0" algn="ctr">
              <a:buNone/>
            </a:pPr>
            <a:r>
              <a:rPr lang="es-MX" sz="3600" dirty="0" smtClean="0"/>
              <a:t>Visceral</a:t>
            </a:r>
            <a:endParaRPr lang="es-MX" sz="3600" dirty="0"/>
          </a:p>
        </p:txBody>
      </p:sp>
      <p:grpSp>
        <p:nvGrpSpPr>
          <p:cNvPr id="4" name="Group 17"/>
          <p:cNvGrpSpPr>
            <a:grpSpLocks/>
          </p:cNvGrpSpPr>
          <p:nvPr/>
        </p:nvGrpSpPr>
        <p:grpSpPr bwMode="auto">
          <a:xfrm>
            <a:off x="2282367" y="2035836"/>
            <a:ext cx="1796718" cy="1811048"/>
            <a:chOff x="285720" y="1204483"/>
            <a:chExt cx="2714612" cy="2385405"/>
          </a:xfrm>
        </p:grpSpPr>
        <p:sp>
          <p:nvSpPr>
            <p:cNvPr id="18" name="TextBox 10"/>
            <p:cNvSpPr txBox="1">
              <a:spLocks noChangeArrowheads="1"/>
            </p:cNvSpPr>
            <p:nvPr/>
          </p:nvSpPr>
          <p:spPr bwMode="auto">
            <a:xfrm>
              <a:off x="502468" y="3184502"/>
              <a:ext cx="2023800" cy="405386"/>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Traumatismo</a:t>
              </a:r>
              <a:endParaRPr lang="es-MX" sz="1400" b="1" dirty="0">
                <a:solidFill>
                  <a:srgbClr val="002060"/>
                </a:solidFill>
              </a:endParaRPr>
            </a:p>
          </p:txBody>
        </p:sp>
        <p:pic>
          <p:nvPicPr>
            <p:cNvPr id="19" name="Picture 18" descr="M4150518-SPL.h - lower leg fracture.JPG"/>
            <p:cNvPicPr>
              <a:picLocks noChangeAspect="1"/>
            </p:cNvPicPr>
            <p:nvPr/>
          </p:nvPicPr>
          <p:blipFill>
            <a:blip r:embed="rId5" cstate="print"/>
            <a:stretch>
              <a:fillRect/>
            </a:stretch>
          </p:blipFill>
          <p:spPr>
            <a:xfrm>
              <a:off x="285720" y="1204483"/>
              <a:ext cx="2714612" cy="2035514"/>
            </a:xfrm>
            <a:prstGeom prst="rect">
              <a:avLst/>
            </a:prstGeom>
            <a:ln w="38100">
              <a:noFill/>
            </a:ln>
          </p:spPr>
        </p:pic>
      </p:grpSp>
      <p:grpSp>
        <p:nvGrpSpPr>
          <p:cNvPr id="6" name="Group 16"/>
          <p:cNvGrpSpPr>
            <a:grpSpLocks/>
          </p:cNvGrpSpPr>
          <p:nvPr/>
        </p:nvGrpSpPr>
        <p:grpSpPr bwMode="auto">
          <a:xfrm>
            <a:off x="172701" y="4446592"/>
            <a:ext cx="2004244" cy="1548998"/>
            <a:chOff x="2948447" y="1214422"/>
            <a:chExt cx="3336925" cy="2585408"/>
          </a:xfrm>
        </p:grpSpPr>
        <p:sp>
          <p:nvSpPr>
            <p:cNvPr id="21" name="TextBox 12"/>
            <p:cNvSpPr txBox="1">
              <a:spLocks noChangeArrowheads="1"/>
            </p:cNvSpPr>
            <p:nvPr/>
          </p:nvSpPr>
          <p:spPr bwMode="auto">
            <a:xfrm>
              <a:off x="2948447" y="3286124"/>
              <a:ext cx="3336925" cy="513706"/>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por quemadura</a:t>
              </a:r>
              <a:endParaRPr lang="es-MX" sz="1400" b="1" dirty="0">
                <a:solidFill>
                  <a:srgbClr val="002060"/>
                </a:solidFill>
              </a:endParaRPr>
            </a:p>
          </p:txBody>
        </p:sp>
        <p:pic>
          <p:nvPicPr>
            <p:cNvPr id="22" name="Picture 21" descr="M3350088.jpg"/>
            <p:cNvPicPr>
              <a:picLocks noChangeAspect="1"/>
            </p:cNvPicPr>
            <p:nvPr/>
          </p:nvPicPr>
          <p:blipFill>
            <a:blip r:embed="rId6" cstate="print"/>
            <a:stretch>
              <a:fillRect/>
            </a:stretch>
          </p:blipFill>
          <p:spPr>
            <a:xfrm>
              <a:off x="3286138" y="1214422"/>
              <a:ext cx="2860675" cy="2012963"/>
            </a:xfrm>
            <a:prstGeom prst="rect">
              <a:avLst/>
            </a:prstGeom>
            <a:ln w="38100">
              <a:noFill/>
            </a:ln>
          </p:spPr>
        </p:pic>
      </p:grpSp>
      <p:sp>
        <p:nvSpPr>
          <p:cNvPr id="23" name="TextBox 10"/>
          <p:cNvSpPr txBox="1">
            <a:spLocks noChangeArrowheads="1"/>
          </p:cNvSpPr>
          <p:nvPr/>
        </p:nvSpPr>
        <p:spPr bwMode="auto">
          <a:xfrm>
            <a:off x="251520" y="4179916"/>
            <a:ext cx="1949980" cy="276999"/>
          </a:xfrm>
          <a:prstGeom prst="rect">
            <a:avLst/>
          </a:prstGeom>
          <a:noFill/>
          <a:ln w="9525">
            <a:noFill/>
            <a:miter lim="800000"/>
            <a:headEnd/>
            <a:tailEnd/>
          </a:ln>
        </p:spPr>
        <p:txBody>
          <a:bodyPr wrap="square">
            <a:prstTxWarp prst="textNoShape">
              <a:avLst/>
            </a:prstTxWarp>
            <a:spAutoFit/>
          </a:bodyPr>
          <a:lstStyle/>
          <a:p>
            <a:pPr algn="ctr" eaLnBrk="0" hangingPunct="0"/>
            <a:r>
              <a:rPr lang="es-MX" sz="1200" b="1" dirty="0" smtClean="0">
                <a:solidFill>
                  <a:srgbClr val="002060"/>
                </a:solidFill>
              </a:rPr>
              <a:t>Lesión musculoesquelética</a:t>
            </a:r>
            <a:endParaRPr lang="es-MX" sz="1200" b="1" dirty="0">
              <a:solidFill>
                <a:srgbClr val="002060"/>
              </a:solidFill>
            </a:endParaRPr>
          </a:p>
        </p:txBody>
      </p:sp>
      <p:sp>
        <p:nvSpPr>
          <p:cNvPr id="24" name="TextBox 10"/>
          <p:cNvSpPr txBox="1">
            <a:spLocks noChangeArrowheads="1"/>
          </p:cNvSpPr>
          <p:nvPr/>
        </p:nvSpPr>
        <p:spPr bwMode="auto">
          <a:xfrm>
            <a:off x="2202015" y="5036551"/>
            <a:ext cx="2023810" cy="307777"/>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Dolor postoperatorio </a:t>
            </a:r>
            <a:endParaRPr lang="es-MX" sz="1400" b="1" dirty="0">
              <a:solidFill>
                <a:srgbClr val="002060"/>
              </a:solidFill>
            </a:endParaRPr>
          </a:p>
        </p:txBody>
      </p:sp>
      <p:pic>
        <p:nvPicPr>
          <p:cNvPr id="25" name="Picture 14" descr="http://ak5.picdn.net/shutterstock/videos/26635/preview/stock-footage-surgical-incision-on-stomach.jpg">
            <a:hlinkClick r:id="rId7"/>
          </p:cNvPr>
          <p:cNvPicPr>
            <a:picLocks noChangeAspect="1" noChangeArrowheads="1"/>
          </p:cNvPicPr>
          <p:nvPr/>
        </p:nvPicPr>
        <p:blipFill>
          <a:blip r:embed="rId8" cstate="print"/>
          <a:srcRect/>
          <a:stretch>
            <a:fillRect/>
          </a:stretch>
        </p:blipFill>
        <p:spPr bwMode="auto">
          <a:xfrm>
            <a:off x="2270390" y="3814950"/>
            <a:ext cx="1836993" cy="1221601"/>
          </a:xfrm>
          <a:prstGeom prst="rect">
            <a:avLst/>
          </a:prstGeom>
          <a:noFill/>
        </p:spPr>
      </p:pic>
      <p:pic>
        <p:nvPicPr>
          <p:cNvPr id="26" name="Picture 2" descr="http://www.buzzle.com/img/articleImages/541924-27516-52.jpg">
            <a:hlinkClick r:id="rId9"/>
          </p:cNvPr>
          <p:cNvPicPr>
            <a:picLocks noChangeAspect="1" noChangeArrowheads="1"/>
          </p:cNvPicPr>
          <p:nvPr/>
        </p:nvPicPr>
        <p:blipFill>
          <a:blip r:embed="rId10" cstate="print"/>
          <a:srcRect/>
          <a:stretch>
            <a:fillRect/>
          </a:stretch>
        </p:blipFill>
        <p:spPr bwMode="auto">
          <a:xfrm>
            <a:off x="3167554" y="5365767"/>
            <a:ext cx="1000185" cy="1287157"/>
          </a:xfrm>
          <a:prstGeom prst="rect">
            <a:avLst/>
          </a:prstGeom>
          <a:noFill/>
        </p:spPr>
      </p:pic>
      <p:sp>
        <p:nvSpPr>
          <p:cNvPr id="27" name="TextBox 10"/>
          <p:cNvSpPr txBox="1">
            <a:spLocks noChangeArrowheads="1"/>
          </p:cNvSpPr>
          <p:nvPr/>
        </p:nvSpPr>
        <p:spPr bwMode="auto">
          <a:xfrm>
            <a:off x="1174822" y="6103311"/>
            <a:ext cx="2005903" cy="523220"/>
          </a:xfrm>
          <a:prstGeom prst="rect">
            <a:avLst/>
          </a:prstGeom>
          <a:noFill/>
          <a:ln w="9525">
            <a:noFill/>
            <a:miter lim="800000"/>
            <a:headEnd/>
            <a:tailEnd/>
          </a:ln>
        </p:spPr>
        <p:txBody>
          <a:bodyPr wrap="square">
            <a:prstTxWarp prst="textNoShape">
              <a:avLst/>
            </a:prstTxWarp>
            <a:spAutoFit/>
          </a:bodyPr>
          <a:lstStyle/>
          <a:p>
            <a:pPr algn="r" eaLnBrk="0" hangingPunct="0"/>
            <a:r>
              <a:rPr lang="es-MX" sz="1400" b="1" dirty="0" smtClean="0"/>
              <a:t>Infección, por ejemplo faringitis</a:t>
            </a:r>
            <a:endParaRPr lang="es-MX" sz="1400" b="1" dirty="0"/>
          </a:p>
        </p:txBody>
      </p:sp>
      <p:sp>
        <p:nvSpPr>
          <p:cNvPr id="28" name="TextBox 14"/>
          <p:cNvSpPr txBox="1">
            <a:spLocks noChangeArrowheads="1"/>
          </p:cNvSpPr>
          <p:nvPr/>
        </p:nvSpPr>
        <p:spPr bwMode="auto">
          <a:xfrm>
            <a:off x="5058888" y="4204639"/>
            <a:ext cx="2049018" cy="523220"/>
          </a:xfrm>
          <a:prstGeom prst="rect">
            <a:avLst/>
          </a:prstGeom>
          <a:noFill/>
          <a:ln w="9525">
            <a:noFill/>
            <a:miter lim="800000"/>
            <a:headEnd/>
            <a:tailEnd/>
          </a:ln>
        </p:spPr>
        <p:txBody>
          <a:bodyPr wrap="square">
            <a:prstTxWarp prst="textNoShape">
              <a:avLst/>
            </a:prstTxWarp>
            <a:spAutoFit/>
          </a:bodyPr>
          <a:lstStyle/>
          <a:p>
            <a:pPr algn="ctr" eaLnBrk="0" hangingPunct="0"/>
            <a:r>
              <a:rPr lang="es-MX" sz="1400" b="1" dirty="0" smtClean="0">
                <a:solidFill>
                  <a:srgbClr val="002060"/>
                </a:solidFill>
              </a:rPr>
              <a:t>Isquémico, por ejemplo, Infarto de miocardio</a:t>
            </a:r>
            <a:endParaRPr lang="es-MX" sz="1400" b="1" dirty="0">
              <a:solidFill>
                <a:srgbClr val="002060"/>
              </a:solidFill>
            </a:endParaRPr>
          </a:p>
        </p:txBody>
      </p:sp>
      <p:pic>
        <p:nvPicPr>
          <p:cNvPr id="29" name="Picture 4" descr="http://www.doctorq.ca/images/Signs-and-Symptoms-of-Myocardial-Infarction.jpg">
            <a:hlinkClick r:id="rId11"/>
          </p:cNvPr>
          <p:cNvPicPr>
            <a:picLocks noChangeAspect="1" noChangeArrowheads="1"/>
          </p:cNvPicPr>
          <p:nvPr/>
        </p:nvPicPr>
        <p:blipFill>
          <a:blip r:embed="rId12" cstate="print"/>
          <a:srcRect/>
          <a:stretch>
            <a:fillRect/>
          </a:stretch>
        </p:blipFill>
        <p:spPr bwMode="auto">
          <a:xfrm>
            <a:off x="5202905" y="2035836"/>
            <a:ext cx="1905000" cy="2162908"/>
          </a:xfrm>
          <a:prstGeom prst="rect">
            <a:avLst/>
          </a:prstGeom>
          <a:noFill/>
        </p:spPr>
      </p:pic>
      <p:pic>
        <p:nvPicPr>
          <p:cNvPr id="30" name="Picture 6" descr="http://ulcerdisease.net/files/2010/06/ulcer-gastric.jpg">
            <a:hlinkClick r:id="rId13"/>
          </p:cNvPr>
          <p:cNvPicPr>
            <a:picLocks noChangeAspect="1" noChangeArrowheads="1"/>
          </p:cNvPicPr>
          <p:nvPr/>
        </p:nvPicPr>
        <p:blipFill>
          <a:blip r:embed="rId14" cstate="print"/>
          <a:srcRect/>
          <a:stretch>
            <a:fillRect/>
          </a:stretch>
        </p:blipFill>
        <p:spPr bwMode="auto">
          <a:xfrm>
            <a:off x="7184105" y="2103743"/>
            <a:ext cx="1500206" cy="2255949"/>
          </a:xfrm>
          <a:prstGeom prst="rect">
            <a:avLst/>
          </a:prstGeom>
          <a:noFill/>
        </p:spPr>
      </p:pic>
      <p:sp>
        <p:nvSpPr>
          <p:cNvPr id="31" name="TextBox 14"/>
          <p:cNvSpPr txBox="1">
            <a:spLocks noChangeArrowheads="1"/>
          </p:cNvSpPr>
          <p:nvPr/>
        </p:nvSpPr>
        <p:spPr bwMode="auto">
          <a:xfrm>
            <a:off x="7123440" y="4374351"/>
            <a:ext cx="1621536" cy="307777"/>
          </a:xfrm>
          <a:prstGeom prst="rect">
            <a:avLst/>
          </a:prstGeom>
          <a:noFill/>
          <a:ln w="9525">
            <a:noFill/>
            <a:miter lim="800000"/>
            <a:headEnd/>
            <a:tailEnd/>
          </a:ln>
        </p:spPr>
        <p:txBody>
          <a:bodyPr wrap="square">
            <a:prstTxWarp prst="textNoShape">
              <a:avLst/>
            </a:prstTxWarp>
            <a:spAutoFit/>
          </a:bodyPr>
          <a:lstStyle/>
          <a:p>
            <a:pPr algn="ctr" eaLnBrk="0" hangingPunct="0"/>
            <a:r>
              <a:rPr lang="es-MX" sz="1400" b="1" dirty="0" smtClean="0">
                <a:solidFill>
                  <a:srgbClr val="002060"/>
                </a:solidFill>
              </a:rPr>
              <a:t>Cólico abdominal </a:t>
            </a:r>
            <a:endParaRPr lang="es-MX" sz="1400" b="1" dirty="0">
              <a:solidFill>
                <a:srgbClr val="002060"/>
              </a:solidFill>
            </a:endParaRPr>
          </a:p>
        </p:txBody>
      </p:sp>
      <p:pic>
        <p:nvPicPr>
          <p:cNvPr id="32" name="Picture 8" descr="http://www.expatoasis.com/Portals/0/Articles/Health/Breath%203.jpg">
            <a:hlinkClick r:id="rId15"/>
          </p:cNvPr>
          <p:cNvPicPr>
            <a:picLocks noChangeAspect="1" noChangeArrowheads="1"/>
          </p:cNvPicPr>
          <p:nvPr/>
        </p:nvPicPr>
        <p:blipFill>
          <a:blip r:embed="rId16" cstate="print"/>
          <a:srcRect/>
          <a:stretch>
            <a:fillRect/>
          </a:stretch>
        </p:blipFill>
        <p:spPr bwMode="auto">
          <a:xfrm>
            <a:off x="6062410" y="4694626"/>
            <a:ext cx="2057400" cy="1818783"/>
          </a:xfrm>
          <a:prstGeom prst="rect">
            <a:avLst/>
          </a:prstGeom>
          <a:noFill/>
        </p:spPr>
      </p:pic>
      <p:sp>
        <p:nvSpPr>
          <p:cNvPr id="33" name="TextBox 10"/>
          <p:cNvSpPr txBox="1">
            <a:spLocks noChangeArrowheads="1"/>
          </p:cNvSpPr>
          <p:nvPr/>
        </p:nvSpPr>
        <p:spPr bwMode="auto">
          <a:xfrm>
            <a:off x="6062410" y="6528173"/>
            <a:ext cx="2023810" cy="307777"/>
          </a:xfrm>
          <a:prstGeom prst="rect">
            <a:avLst/>
          </a:prstGeom>
          <a:noFill/>
          <a:ln w="9525">
            <a:noFill/>
            <a:miter lim="800000"/>
            <a:headEnd/>
            <a:tailEnd/>
          </a:ln>
        </p:spPr>
        <p:txBody>
          <a:bodyPr>
            <a:prstTxWarp prst="textNoShape">
              <a:avLst/>
            </a:prstTxWarp>
            <a:spAutoFit/>
          </a:bodyPr>
          <a:lstStyle/>
          <a:p>
            <a:pPr algn="ctr" eaLnBrk="0" hangingPunct="0"/>
            <a:r>
              <a:rPr lang="es-MX" sz="1400" b="1" dirty="0" smtClean="0">
                <a:solidFill>
                  <a:srgbClr val="002060"/>
                </a:solidFill>
              </a:rPr>
              <a:t>Cefalea</a:t>
            </a:r>
            <a:endParaRPr lang="es-MX" sz="1400" b="1" dirty="0">
              <a:solidFill>
                <a:srgbClr val="002060"/>
              </a:solidFill>
            </a:endParaRPr>
          </a:p>
        </p:txBody>
      </p:sp>
      <p:sp>
        <p:nvSpPr>
          <p:cNvPr id="7" name="Rectangle 6"/>
          <p:cNvSpPr/>
          <p:nvPr/>
        </p:nvSpPr>
        <p:spPr>
          <a:xfrm>
            <a:off x="6451" y="6597560"/>
            <a:ext cx="8077274" cy="253916"/>
          </a:xfrm>
          <a:prstGeom prst="rect">
            <a:avLst/>
          </a:prstGeom>
        </p:spPr>
        <p:txBody>
          <a:bodyPr wrap="square">
            <a:spAutoFit/>
          </a:bodyPr>
          <a:lstStyle/>
          <a:p>
            <a:pPr marL="174625" lvl="1" indent="-3175">
              <a:spcBef>
                <a:spcPct val="0"/>
              </a:spcBef>
            </a:pPr>
            <a:r>
              <a:rPr lang="es-MX" sz="1050" dirty="0" smtClean="0"/>
              <a:t>Fishman SM </a:t>
            </a:r>
            <a:r>
              <a:rPr lang="es-MX" sz="1050" i="1" dirty="0" smtClean="0"/>
              <a:t>et al </a:t>
            </a:r>
            <a:r>
              <a:rPr lang="es-MX" sz="1050" dirty="0" smtClean="0"/>
              <a:t>(eds). </a:t>
            </a:r>
            <a:r>
              <a:rPr lang="es-MX" sz="1050" i="1" dirty="0" smtClean="0"/>
              <a:t>Bonica’s Management of Pain. </a:t>
            </a:r>
            <a:r>
              <a:rPr lang="es-MX" sz="1050" dirty="0" smtClean="0"/>
              <a:t>4th ed. Lippincott, Williams and Wilkins; Philadelphia, PA: 2010. </a:t>
            </a:r>
            <a:endParaRPr lang="es-MX" sz="1050" dirty="0"/>
          </a:p>
        </p:txBody>
      </p:sp>
    </p:spTree>
    <p:extLst>
      <p:ext uri="{BB962C8B-B14F-4D97-AF65-F5344CB8AC3E}">
        <p14:creationId xmlns:p14="http://schemas.microsoft.com/office/powerpoint/2010/main" val="3039706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CA" sz="4000" dirty="0" smtClean="0">
                <a:solidFill>
                  <a:schemeClr val="tx1">
                    <a:lumMod val="50000"/>
                  </a:schemeClr>
                </a:solidFill>
              </a:rPr>
              <a:t>Fisiopatología </a:t>
            </a:r>
            <a:endParaRPr lang="en-CA" sz="4000" dirty="0">
              <a:solidFill>
                <a:schemeClr val="tx1">
                  <a:lumMod val="50000"/>
                </a:schemeClr>
              </a:solidFill>
            </a:endParaRPr>
          </a:p>
        </p:txBody>
      </p:sp>
    </p:spTree>
    <p:extLst>
      <p:ext uri="{BB962C8B-B14F-4D97-AF65-F5344CB8AC3E}">
        <p14:creationId xmlns:p14="http://schemas.microsoft.com/office/powerpoint/2010/main" val="1578701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Line 1026"/>
          <p:cNvSpPr>
            <a:spLocks noChangeShapeType="1"/>
          </p:cNvSpPr>
          <p:nvPr/>
        </p:nvSpPr>
        <p:spPr bwMode="auto">
          <a:xfrm>
            <a:off x="3768725" y="3052216"/>
            <a:ext cx="1095375" cy="523875"/>
          </a:xfrm>
          <a:prstGeom prst="line">
            <a:avLst/>
          </a:prstGeom>
          <a:noFill/>
          <a:ln w="28575">
            <a:solidFill>
              <a:schemeClr val="accent2"/>
            </a:solidFill>
            <a:round/>
            <a:headEnd/>
            <a:tailEnd/>
          </a:ln>
        </p:spPr>
        <p:txBody>
          <a:bodyPr wrap="none" anchor="ctr"/>
          <a:lstStyle/>
          <a:p>
            <a:endParaRPr lang="es-MX" dirty="0"/>
          </a:p>
        </p:txBody>
      </p:sp>
      <p:sp>
        <p:nvSpPr>
          <p:cNvPr id="79874" name="Line 1027"/>
          <p:cNvSpPr>
            <a:spLocks noChangeShapeType="1"/>
          </p:cNvSpPr>
          <p:nvPr/>
        </p:nvSpPr>
        <p:spPr bwMode="auto">
          <a:xfrm flipH="1">
            <a:off x="3314700" y="3576091"/>
            <a:ext cx="1522413" cy="1039813"/>
          </a:xfrm>
          <a:prstGeom prst="line">
            <a:avLst/>
          </a:prstGeom>
          <a:noFill/>
          <a:ln w="28575">
            <a:solidFill>
              <a:schemeClr val="accent2"/>
            </a:solidFill>
            <a:round/>
            <a:headEnd/>
            <a:tailEnd type="triangle" w="med" len="med"/>
          </a:ln>
        </p:spPr>
        <p:txBody>
          <a:bodyPr wrap="none" anchor="ctr"/>
          <a:lstStyle/>
          <a:p>
            <a:endParaRPr lang="es-MX" dirty="0"/>
          </a:p>
        </p:txBody>
      </p:sp>
      <p:sp>
        <p:nvSpPr>
          <p:cNvPr id="79875" name="Line 1028"/>
          <p:cNvSpPr>
            <a:spLocks noChangeShapeType="1"/>
          </p:cNvSpPr>
          <p:nvPr/>
        </p:nvSpPr>
        <p:spPr bwMode="auto">
          <a:xfrm flipV="1">
            <a:off x="4864100" y="3582441"/>
            <a:ext cx="2908300" cy="0"/>
          </a:xfrm>
          <a:prstGeom prst="line">
            <a:avLst/>
          </a:prstGeom>
          <a:noFill/>
          <a:ln w="28575">
            <a:solidFill>
              <a:schemeClr val="accent2"/>
            </a:solidFill>
            <a:round/>
            <a:headEnd/>
            <a:tailEnd type="triangle" w="med" len="med"/>
          </a:ln>
        </p:spPr>
        <p:txBody>
          <a:bodyPr wrap="none" anchor="ctr"/>
          <a:lstStyle/>
          <a:p>
            <a:endParaRPr lang="es-MX" dirty="0"/>
          </a:p>
        </p:txBody>
      </p:sp>
      <p:sp>
        <p:nvSpPr>
          <p:cNvPr id="79876" name="Oval 1029"/>
          <p:cNvSpPr>
            <a:spLocks noChangeArrowheads="1"/>
          </p:cNvSpPr>
          <p:nvPr/>
        </p:nvSpPr>
        <p:spPr bwMode="auto">
          <a:xfrm>
            <a:off x="2270125" y="4422229"/>
            <a:ext cx="160338" cy="155575"/>
          </a:xfrm>
          <a:prstGeom prst="ellipse">
            <a:avLst/>
          </a:prstGeom>
          <a:solidFill>
            <a:schemeClr val="accent2">
              <a:lumMod val="20000"/>
              <a:lumOff val="80000"/>
            </a:schemeClr>
          </a:solidFill>
          <a:ln w="9525">
            <a:solidFill>
              <a:schemeClr val="tx1"/>
            </a:solidFill>
            <a:round/>
            <a:headEnd/>
            <a:tailEnd/>
          </a:ln>
        </p:spPr>
        <p:txBody>
          <a:bodyPr wrap="none" anchor="ctr"/>
          <a:lstStyle/>
          <a:p>
            <a:endParaRPr lang="es-MX" dirty="0"/>
          </a:p>
        </p:txBody>
      </p:sp>
      <p:sp>
        <p:nvSpPr>
          <p:cNvPr id="79877" name="Oval 1030"/>
          <p:cNvSpPr>
            <a:spLocks noChangeArrowheads="1"/>
          </p:cNvSpPr>
          <p:nvPr/>
        </p:nvSpPr>
        <p:spPr bwMode="auto">
          <a:xfrm>
            <a:off x="1946275" y="3785641"/>
            <a:ext cx="163513" cy="157163"/>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es-MX" dirty="0"/>
          </a:p>
        </p:txBody>
      </p:sp>
      <p:sp>
        <p:nvSpPr>
          <p:cNvPr id="79878" name="Oval 1031"/>
          <p:cNvSpPr>
            <a:spLocks noChangeArrowheads="1"/>
          </p:cNvSpPr>
          <p:nvPr/>
        </p:nvSpPr>
        <p:spPr bwMode="auto">
          <a:xfrm>
            <a:off x="2849563" y="4652416"/>
            <a:ext cx="163512"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79" name="Oval 1032"/>
          <p:cNvSpPr>
            <a:spLocks noChangeArrowheads="1"/>
          </p:cNvSpPr>
          <p:nvPr/>
        </p:nvSpPr>
        <p:spPr bwMode="auto">
          <a:xfrm>
            <a:off x="2809875" y="4925466"/>
            <a:ext cx="163513"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80" name="Oval 1033"/>
          <p:cNvSpPr>
            <a:spLocks noChangeArrowheads="1"/>
          </p:cNvSpPr>
          <p:nvPr/>
        </p:nvSpPr>
        <p:spPr bwMode="auto">
          <a:xfrm>
            <a:off x="2716213" y="5192166"/>
            <a:ext cx="166687" cy="155575"/>
          </a:xfrm>
          <a:prstGeom prst="ellipse">
            <a:avLst/>
          </a:prstGeom>
          <a:solidFill>
            <a:schemeClr val="accent2"/>
          </a:solidFill>
          <a:ln w="9525">
            <a:solidFill>
              <a:schemeClr val="tx1"/>
            </a:solidFill>
            <a:round/>
            <a:headEnd/>
            <a:tailEnd/>
          </a:ln>
        </p:spPr>
        <p:txBody>
          <a:bodyPr wrap="none" anchor="ctr"/>
          <a:lstStyle/>
          <a:p>
            <a:endParaRPr lang="es-MX" dirty="0"/>
          </a:p>
        </p:txBody>
      </p:sp>
      <p:sp>
        <p:nvSpPr>
          <p:cNvPr id="79881" name="Oval 1034"/>
          <p:cNvSpPr>
            <a:spLocks noChangeArrowheads="1"/>
          </p:cNvSpPr>
          <p:nvPr/>
        </p:nvSpPr>
        <p:spPr bwMode="auto">
          <a:xfrm>
            <a:off x="2281238" y="4031704"/>
            <a:ext cx="166687" cy="152400"/>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es-MX" dirty="0"/>
          </a:p>
        </p:txBody>
      </p:sp>
      <p:sp>
        <p:nvSpPr>
          <p:cNvPr id="79882" name="Oval 1035"/>
          <p:cNvSpPr>
            <a:spLocks noChangeArrowheads="1"/>
          </p:cNvSpPr>
          <p:nvPr/>
        </p:nvSpPr>
        <p:spPr bwMode="auto">
          <a:xfrm>
            <a:off x="2422525" y="4655591"/>
            <a:ext cx="166688" cy="155575"/>
          </a:xfrm>
          <a:prstGeom prst="ellipse">
            <a:avLst/>
          </a:prstGeom>
          <a:solidFill>
            <a:schemeClr val="accent2">
              <a:lumMod val="20000"/>
              <a:lumOff val="80000"/>
            </a:schemeClr>
          </a:solidFill>
          <a:ln w="9525">
            <a:solidFill>
              <a:schemeClr val="tx1"/>
            </a:solidFill>
            <a:round/>
            <a:headEnd/>
            <a:tailEnd/>
          </a:ln>
        </p:spPr>
        <p:txBody>
          <a:bodyPr wrap="none" anchor="ctr"/>
          <a:lstStyle/>
          <a:p>
            <a:endParaRPr lang="es-MX" dirty="0"/>
          </a:p>
        </p:txBody>
      </p:sp>
      <p:sp>
        <p:nvSpPr>
          <p:cNvPr id="79883" name="Text Box 1036"/>
          <p:cNvSpPr txBox="1">
            <a:spLocks noChangeArrowheads="1"/>
          </p:cNvSpPr>
          <p:nvPr/>
        </p:nvSpPr>
        <p:spPr bwMode="auto">
          <a:xfrm>
            <a:off x="1143000" y="5035004"/>
            <a:ext cx="1016625" cy="523220"/>
          </a:xfrm>
          <a:prstGeom prst="rect">
            <a:avLst/>
          </a:prstGeom>
          <a:noFill/>
          <a:ln w="9525">
            <a:noFill/>
            <a:miter lim="800000"/>
            <a:headEnd/>
            <a:tailEnd/>
          </a:ln>
        </p:spPr>
        <p:txBody>
          <a:bodyPr wrap="none">
            <a:spAutoFit/>
          </a:bodyPr>
          <a:lstStyle/>
          <a:p>
            <a:r>
              <a:rPr lang="es-MX" altLang="en-GB" sz="1400" dirty="0" smtClean="0">
                <a:solidFill>
                  <a:schemeClr val="tx2"/>
                </a:solidFill>
              </a:rPr>
              <a:t>Vaso</a:t>
            </a:r>
          </a:p>
          <a:p>
            <a:r>
              <a:rPr lang="es-MX" altLang="en-GB" sz="1400" dirty="0" smtClean="0">
                <a:solidFill>
                  <a:schemeClr val="tx2"/>
                </a:solidFill>
              </a:rPr>
              <a:t> sanguíneo </a:t>
            </a:r>
            <a:endParaRPr lang="es-MX" altLang="en-GB" sz="1400" dirty="0">
              <a:solidFill>
                <a:schemeClr val="tx2"/>
              </a:solidFill>
            </a:endParaRPr>
          </a:p>
        </p:txBody>
      </p:sp>
      <p:sp>
        <p:nvSpPr>
          <p:cNvPr id="79884" name="Text Box 1037"/>
          <p:cNvSpPr txBox="1">
            <a:spLocks noChangeArrowheads="1"/>
          </p:cNvSpPr>
          <p:nvPr/>
        </p:nvSpPr>
        <p:spPr bwMode="auto">
          <a:xfrm>
            <a:off x="3176588" y="5463629"/>
            <a:ext cx="184731" cy="307777"/>
          </a:xfrm>
          <a:prstGeom prst="rect">
            <a:avLst/>
          </a:prstGeom>
          <a:noFill/>
          <a:ln w="9525">
            <a:noFill/>
            <a:miter lim="800000"/>
            <a:headEnd/>
            <a:tailEnd/>
          </a:ln>
        </p:spPr>
        <p:txBody>
          <a:bodyPr wrap="none">
            <a:spAutoFit/>
          </a:bodyPr>
          <a:lstStyle/>
          <a:p>
            <a:endParaRPr lang="es-MX" altLang="en-GB" sz="1400" dirty="0"/>
          </a:p>
        </p:txBody>
      </p:sp>
      <p:sp>
        <p:nvSpPr>
          <p:cNvPr id="79885" name="Text Box 1038"/>
          <p:cNvSpPr txBox="1">
            <a:spLocks noChangeArrowheads="1"/>
          </p:cNvSpPr>
          <p:nvPr/>
        </p:nvSpPr>
        <p:spPr bwMode="auto">
          <a:xfrm>
            <a:off x="457200" y="1600200"/>
            <a:ext cx="2514600" cy="369332"/>
          </a:xfrm>
          <a:prstGeom prst="rect">
            <a:avLst/>
          </a:prstGeom>
          <a:noFill/>
          <a:ln w="9525">
            <a:noFill/>
            <a:miter lim="800000"/>
            <a:headEnd/>
            <a:tailEnd/>
          </a:ln>
        </p:spPr>
        <p:txBody>
          <a:bodyPr>
            <a:spAutoFit/>
          </a:bodyPr>
          <a:lstStyle/>
          <a:p>
            <a:r>
              <a:rPr lang="es-MX" altLang="en-GB" sz="1800" dirty="0" smtClean="0">
                <a:solidFill>
                  <a:schemeClr val="tx2"/>
                </a:solidFill>
              </a:rPr>
              <a:t>Zona de tejido dañado</a:t>
            </a:r>
            <a:endParaRPr lang="es-MX" altLang="en-GB" sz="1800" dirty="0">
              <a:solidFill>
                <a:schemeClr val="tx2"/>
              </a:solidFill>
            </a:endParaRPr>
          </a:p>
        </p:txBody>
      </p:sp>
      <p:sp>
        <p:nvSpPr>
          <p:cNvPr id="79886" name="Text Box 1039"/>
          <p:cNvSpPr txBox="1">
            <a:spLocks noChangeArrowheads="1"/>
          </p:cNvSpPr>
          <p:nvPr/>
        </p:nvSpPr>
        <p:spPr bwMode="auto">
          <a:xfrm>
            <a:off x="1473200" y="3045866"/>
            <a:ext cx="748923" cy="307777"/>
          </a:xfrm>
          <a:prstGeom prst="rect">
            <a:avLst/>
          </a:prstGeom>
          <a:noFill/>
          <a:ln w="9525">
            <a:noFill/>
            <a:miter lim="800000"/>
            <a:headEnd/>
            <a:tailEnd/>
          </a:ln>
        </p:spPr>
        <p:txBody>
          <a:bodyPr wrap="none">
            <a:spAutoFit/>
          </a:bodyPr>
          <a:lstStyle/>
          <a:p>
            <a:r>
              <a:rPr lang="es-MX" altLang="en-GB" sz="1400" dirty="0" smtClean="0">
                <a:solidFill>
                  <a:schemeClr val="tx2"/>
                </a:solidFill>
              </a:rPr>
              <a:t>PGs, H+</a:t>
            </a:r>
            <a:endParaRPr lang="es-MX" altLang="en-GB" sz="1400" dirty="0">
              <a:solidFill>
                <a:schemeClr val="tx2"/>
              </a:solidFill>
            </a:endParaRPr>
          </a:p>
        </p:txBody>
      </p:sp>
      <p:sp>
        <p:nvSpPr>
          <p:cNvPr id="79887" name="AutoShape 1040"/>
          <p:cNvSpPr>
            <a:spLocks noChangeArrowheads="1"/>
          </p:cNvSpPr>
          <p:nvPr/>
        </p:nvSpPr>
        <p:spPr bwMode="auto">
          <a:xfrm>
            <a:off x="2362200" y="2291804"/>
            <a:ext cx="1428750" cy="1217612"/>
          </a:xfrm>
          <a:prstGeom prst="irregularSeal2">
            <a:avLst/>
          </a:prstGeom>
          <a:solidFill>
            <a:schemeClr val="accent3"/>
          </a:solidFill>
          <a:ln w="9525">
            <a:solidFill>
              <a:schemeClr val="tx1"/>
            </a:solidFill>
            <a:miter lim="800000"/>
            <a:headEnd/>
            <a:tailEnd/>
          </a:ln>
        </p:spPr>
        <p:txBody>
          <a:bodyPr wrap="none" anchor="ctr"/>
          <a:lstStyle/>
          <a:p>
            <a:endParaRPr lang="es-MX" dirty="0"/>
          </a:p>
        </p:txBody>
      </p:sp>
      <p:sp>
        <p:nvSpPr>
          <p:cNvPr id="79888" name="Oval 1041"/>
          <p:cNvSpPr>
            <a:spLocks noChangeArrowheads="1"/>
          </p:cNvSpPr>
          <p:nvPr/>
        </p:nvSpPr>
        <p:spPr bwMode="auto">
          <a:xfrm>
            <a:off x="3759200" y="2883941"/>
            <a:ext cx="163513" cy="153988"/>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89" name="Oval 1042"/>
          <p:cNvSpPr>
            <a:spLocks noChangeArrowheads="1"/>
          </p:cNvSpPr>
          <p:nvPr/>
        </p:nvSpPr>
        <p:spPr bwMode="auto">
          <a:xfrm>
            <a:off x="3119438" y="2548979"/>
            <a:ext cx="163512"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90" name="Oval 1043"/>
          <p:cNvSpPr>
            <a:spLocks noChangeArrowheads="1"/>
          </p:cNvSpPr>
          <p:nvPr/>
        </p:nvSpPr>
        <p:spPr bwMode="auto">
          <a:xfrm>
            <a:off x="4167188" y="3098254"/>
            <a:ext cx="163512" cy="153987"/>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91" name="Oval 1044"/>
          <p:cNvSpPr>
            <a:spLocks noChangeArrowheads="1"/>
          </p:cNvSpPr>
          <p:nvPr/>
        </p:nvSpPr>
        <p:spPr bwMode="auto">
          <a:xfrm>
            <a:off x="2935288" y="2722016"/>
            <a:ext cx="163512"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92" name="Oval 1045"/>
          <p:cNvSpPr>
            <a:spLocks noChangeArrowheads="1"/>
          </p:cNvSpPr>
          <p:nvPr/>
        </p:nvSpPr>
        <p:spPr bwMode="auto">
          <a:xfrm>
            <a:off x="3140075" y="2942679"/>
            <a:ext cx="163513"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93" name="Oval 1046"/>
          <p:cNvSpPr>
            <a:spLocks noChangeArrowheads="1"/>
          </p:cNvSpPr>
          <p:nvPr/>
        </p:nvSpPr>
        <p:spPr bwMode="auto">
          <a:xfrm>
            <a:off x="2840038" y="2929979"/>
            <a:ext cx="163512" cy="155575"/>
          </a:xfrm>
          <a:prstGeom prst="ellipse">
            <a:avLst/>
          </a:prstGeom>
          <a:solidFill>
            <a:schemeClr val="accent2">
              <a:lumMod val="75000"/>
            </a:schemeClr>
          </a:solidFill>
          <a:ln w="9525">
            <a:solidFill>
              <a:schemeClr val="tx1"/>
            </a:solidFill>
            <a:round/>
            <a:headEnd/>
            <a:tailEnd/>
          </a:ln>
        </p:spPr>
        <p:txBody>
          <a:bodyPr wrap="none" anchor="ctr"/>
          <a:lstStyle/>
          <a:p>
            <a:endParaRPr lang="es-MX" dirty="0"/>
          </a:p>
        </p:txBody>
      </p:sp>
      <p:sp>
        <p:nvSpPr>
          <p:cNvPr id="79894" name="AutoShape 1047"/>
          <p:cNvSpPr>
            <a:spLocks noChangeArrowheads="1"/>
          </p:cNvSpPr>
          <p:nvPr/>
        </p:nvSpPr>
        <p:spPr bwMode="auto">
          <a:xfrm rot="3176836">
            <a:off x="2186781" y="4973885"/>
            <a:ext cx="769938" cy="571500"/>
          </a:xfrm>
          <a:prstGeom prst="cloudCallout">
            <a:avLst>
              <a:gd name="adj1" fmla="val -58477"/>
              <a:gd name="adj2" fmla="val -18444"/>
            </a:avLst>
          </a:prstGeom>
          <a:solidFill>
            <a:schemeClr val="accent2">
              <a:lumMod val="60000"/>
              <a:lumOff val="40000"/>
            </a:schemeClr>
          </a:solidFill>
          <a:ln w="9525">
            <a:solidFill>
              <a:schemeClr val="tx1"/>
            </a:solidFill>
            <a:round/>
            <a:headEnd/>
            <a:tailEnd/>
          </a:ln>
        </p:spPr>
        <p:txBody>
          <a:bodyPr rot="10800000" vert="eaVert" wrap="none" anchor="ctr"/>
          <a:lstStyle/>
          <a:p>
            <a:pPr algn="ctr"/>
            <a:endParaRPr lang="es-MX" altLang="en-GB" sz="1400" dirty="0"/>
          </a:p>
        </p:txBody>
      </p:sp>
      <p:sp>
        <p:nvSpPr>
          <p:cNvPr id="79895" name="Oval 1048"/>
          <p:cNvSpPr>
            <a:spLocks noChangeArrowheads="1"/>
          </p:cNvSpPr>
          <p:nvPr/>
        </p:nvSpPr>
        <p:spPr bwMode="auto">
          <a:xfrm>
            <a:off x="2946400" y="3766591"/>
            <a:ext cx="163513" cy="155575"/>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es-MX" dirty="0"/>
          </a:p>
        </p:txBody>
      </p:sp>
      <p:sp>
        <p:nvSpPr>
          <p:cNvPr id="79896" name="Oval 1049"/>
          <p:cNvSpPr>
            <a:spLocks noChangeArrowheads="1"/>
          </p:cNvSpPr>
          <p:nvPr/>
        </p:nvSpPr>
        <p:spPr bwMode="auto">
          <a:xfrm>
            <a:off x="3929063" y="3287166"/>
            <a:ext cx="163512" cy="153988"/>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es-MX" dirty="0"/>
          </a:p>
        </p:txBody>
      </p:sp>
      <p:sp>
        <p:nvSpPr>
          <p:cNvPr id="79897" name="Oval 1050"/>
          <p:cNvSpPr>
            <a:spLocks noChangeArrowheads="1"/>
          </p:cNvSpPr>
          <p:nvPr/>
        </p:nvSpPr>
        <p:spPr bwMode="auto">
          <a:xfrm>
            <a:off x="3952875" y="2987129"/>
            <a:ext cx="163513" cy="153987"/>
          </a:xfrm>
          <a:prstGeom prst="ellipse">
            <a:avLst/>
          </a:prstGeom>
          <a:solidFill>
            <a:schemeClr val="accent6">
              <a:lumMod val="40000"/>
              <a:lumOff val="60000"/>
            </a:schemeClr>
          </a:solidFill>
          <a:ln w="9525">
            <a:solidFill>
              <a:schemeClr val="tx1"/>
            </a:solidFill>
            <a:round/>
            <a:headEnd/>
            <a:tailEnd/>
          </a:ln>
        </p:spPr>
        <p:txBody>
          <a:bodyPr wrap="none" anchor="ctr"/>
          <a:lstStyle/>
          <a:p>
            <a:endParaRPr lang="es-MX" dirty="0"/>
          </a:p>
        </p:txBody>
      </p:sp>
      <p:sp>
        <p:nvSpPr>
          <p:cNvPr id="79898" name="Oval 1051"/>
          <p:cNvSpPr>
            <a:spLocks noChangeArrowheads="1"/>
          </p:cNvSpPr>
          <p:nvPr/>
        </p:nvSpPr>
        <p:spPr bwMode="auto">
          <a:xfrm>
            <a:off x="2706688" y="3066504"/>
            <a:ext cx="163512" cy="155575"/>
          </a:xfrm>
          <a:prstGeom prst="ellipse">
            <a:avLst/>
          </a:prstGeom>
          <a:solidFill>
            <a:schemeClr val="accent2">
              <a:lumMod val="20000"/>
              <a:lumOff val="80000"/>
            </a:schemeClr>
          </a:solidFill>
          <a:ln w="9525">
            <a:solidFill>
              <a:schemeClr val="tx1"/>
            </a:solidFill>
            <a:round/>
            <a:headEnd/>
            <a:tailEnd/>
          </a:ln>
        </p:spPr>
        <p:txBody>
          <a:bodyPr wrap="none" anchor="ctr"/>
          <a:lstStyle/>
          <a:p>
            <a:endParaRPr lang="es-MX" dirty="0"/>
          </a:p>
        </p:txBody>
      </p:sp>
      <p:sp>
        <p:nvSpPr>
          <p:cNvPr id="79899" name="Text Box 1052"/>
          <p:cNvSpPr txBox="1">
            <a:spLocks noChangeArrowheads="1"/>
          </p:cNvSpPr>
          <p:nvPr/>
        </p:nvSpPr>
        <p:spPr bwMode="auto">
          <a:xfrm>
            <a:off x="3873500" y="4133304"/>
            <a:ext cx="495649" cy="307777"/>
          </a:xfrm>
          <a:prstGeom prst="rect">
            <a:avLst/>
          </a:prstGeom>
          <a:noFill/>
          <a:ln w="9525">
            <a:noFill/>
            <a:miter lim="800000"/>
            <a:headEnd/>
            <a:tailEnd/>
          </a:ln>
        </p:spPr>
        <p:txBody>
          <a:bodyPr wrap="none">
            <a:spAutoFit/>
          </a:bodyPr>
          <a:lstStyle/>
          <a:p>
            <a:r>
              <a:rPr lang="es-MX" altLang="en-GB" sz="1400" dirty="0" smtClean="0">
                <a:solidFill>
                  <a:schemeClr val="tx2"/>
                </a:solidFill>
              </a:rPr>
              <a:t>NGF</a:t>
            </a:r>
            <a:endParaRPr lang="es-MX" altLang="en-GB" sz="1400" dirty="0">
              <a:solidFill>
                <a:schemeClr val="tx2"/>
              </a:solidFill>
            </a:endParaRPr>
          </a:p>
        </p:txBody>
      </p:sp>
      <p:sp>
        <p:nvSpPr>
          <p:cNvPr id="79900" name="Text Box 1053"/>
          <p:cNvSpPr txBox="1">
            <a:spLocks noChangeArrowheads="1"/>
          </p:cNvSpPr>
          <p:nvPr/>
        </p:nvSpPr>
        <p:spPr bwMode="auto">
          <a:xfrm>
            <a:off x="3557588" y="4442866"/>
            <a:ext cx="844515" cy="307777"/>
          </a:xfrm>
          <a:prstGeom prst="rect">
            <a:avLst/>
          </a:prstGeom>
          <a:noFill/>
          <a:ln w="9525">
            <a:noFill/>
            <a:miter lim="800000"/>
            <a:headEnd/>
            <a:tailEnd/>
          </a:ln>
        </p:spPr>
        <p:txBody>
          <a:bodyPr wrap="none">
            <a:spAutoFit/>
          </a:bodyPr>
          <a:lstStyle/>
          <a:p>
            <a:r>
              <a:rPr lang="es-MX" altLang="en-GB" sz="1400" dirty="0" smtClean="0">
                <a:solidFill>
                  <a:schemeClr val="tx2"/>
                </a:solidFill>
              </a:rPr>
              <a:t>SP, CGRP</a:t>
            </a:r>
            <a:endParaRPr lang="es-MX" altLang="en-GB" sz="1400" dirty="0">
              <a:solidFill>
                <a:schemeClr val="tx2"/>
              </a:solidFill>
            </a:endParaRPr>
          </a:p>
        </p:txBody>
      </p:sp>
      <p:sp>
        <p:nvSpPr>
          <p:cNvPr id="619550" name="Text Box 1054"/>
          <p:cNvSpPr txBox="1">
            <a:spLocks noChangeArrowheads="1"/>
          </p:cNvSpPr>
          <p:nvPr/>
        </p:nvSpPr>
        <p:spPr bwMode="auto">
          <a:xfrm>
            <a:off x="2630488" y="5768112"/>
            <a:ext cx="3236912" cy="307777"/>
          </a:xfrm>
          <a:prstGeom prst="rect">
            <a:avLst/>
          </a:prstGeom>
          <a:noFill/>
          <a:ln w="9525">
            <a:noFill/>
            <a:miter lim="800000"/>
            <a:headEnd/>
            <a:tailEnd/>
          </a:ln>
        </p:spPr>
        <p:txBody>
          <a:bodyPr>
            <a:spAutoFit/>
          </a:bodyPr>
          <a:lstStyle/>
          <a:p>
            <a:r>
              <a:rPr lang="es-MX" altLang="en-GB" sz="1400" dirty="0" smtClean="0">
                <a:solidFill>
                  <a:schemeClr val="tx2"/>
                </a:solidFill>
              </a:rPr>
              <a:t>Vasodilatación + extravasación de plasma</a:t>
            </a:r>
            <a:endParaRPr lang="es-MX" altLang="en-GB" sz="1400" dirty="0">
              <a:solidFill>
                <a:schemeClr val="tx2"/>
              </a:solidFill>
            </a:endParaRPr>
          </a:p>
        </p:txBody>
      </p:sp>
      <p:sp>
        <p:nvSpPr>
          <p:cNvPr id="619551" name="Text Box 1055"/>
          <p:cNvSpPr txBox="1">
            <a:spLocks noChangeArrowheads="1"/>
          </p:cNvSpPr>
          <p:nvPr/>
        </p:nvSpPr>
        <p:spPr bwMode="auto">
          <a:xfrm>
            <a:off x="228600" y="2055266"/>
            <a:ext cx="2590800" cy="307777"/>
          </a:xfrm>
          <a:prstGeom prst="rect">
            <a:avLst/>
          </a:prstGeom>
          <a:noFill/>
          <a:ln w="9525">
            <a:noFill/>
            <a:miter lim="800000"/>
            <a:headEnd/>
            <a:tailEnd/>
          </a:ln>
        </p:spPr>
        <p:txBody>
          <a:bodyPr>
            <a:spAutoFit/>
          </a:bodyPr>
          <a:lstStyle/>
          <a:p>
            <a:r>
              <a:rPr lang="es-MX" altLang="en-GB" sz="1400" dirty="0" smtClean="0">
                <a:solidFill>
                  <a:schemeClr val="tx2"/>
                </a:solidFill>
              </a:rPr>
              <a:t>Activación y sensibilización</a:t>
            </a:r>
            <a:endParaRPr lang="es-MX" altLang="en-GB" sz="1400" dirty="0">
              <a:solidFill>
                <a:schemeClr val="tx2"/>
              </a:solidFill>
            </a:endParaRPr>
          </a:p>
        </p:txBody>
      </p:sp>
      <p:sp>
        <p:nvSpPr>
          <p:cNvPr id="79903" name="Text Box 1056"/>
          <p:cNvSpPr txBox="1">
            <a:spLocks noChangeArrowheads="1"/>
          </p:cNvSpPr>
          <p:nvPr/>
        </p:nvSpPr>
        <p:spPr bwMode="auto">
          <a:xfrm>
            <a:off x="3327400" y="3453854"/>
            <a:ext cx="698204" cy="523220"/>
          </a:xfrm>
          <a:prstGeom prst="rect">
            <a:avLst/>
          </a:prstGeom>
          <a:noFill/>
          <a:ln w="9525">
            <a:noFill/>
            <a:miter lim="800000"/>
            <a:headEnd/>
            <a:tailEnd/>
          </a:ln>
        </p:spPr>
        <p:txBody>
          <a:bodyPr wrap="none">
            <a:spAutoFit/>
          </a:bodyPr>
          <a:lstStyle/>
          <a:p>
            <a:r>
              <a:rPr lang="es-MX" altLang="en-GB" sz="1400" dirty="0" smtClean="0">
                <a:solidFill>
                  <a:schemeClr val="tx2"/>
                </a:solidFill>
              </a:rPr>
              <a:t>ATP, Bk</a:t>
            </a:r>
          </a:p>
          <a:p>
            <a:r>
              <a:rPr lang="es-MX" altLang="en-GB" sz="1400" dirty="0" smtClean="0">
                <a:solidFill>
                  <a:schemeClr val="tx2"/>
                </a:solidFill>
              </a:rPr>
              <a:t>5HT</a:t>
            </a:r>
            <a:endParaRPr lang="es-MX" altLang="en-GB" sz="1400" dirty="0">
              <a:solidFill>
                <a:schemeClr val="tx2"/>
              </a:solidFill>
            </a:endParaRPr>
          </a:p>
        </p:txBody>
      </p:sp>
      <p:sp>
        <p:nvSpPr>
          <p:cNvPr id="79904" name="Line 1057"/>
          <p:cNvSpPr>
            <a:spLocks noChangeShapeType="1"/>
          </p:cNvSpPr>
          <p:nvPr/>
        </p:nvSpPr>
        <p:spPr bwMode="auto">
          <a:xfrm flipV="1">
            <a:off x="7032625" y="3199854"/>
            <a:ext cx="0" cy="382587"/>
          </a:xfrm>
          <a:prstGeom prst="line">
            <a:avLst/>
          </a:prstGeom>
          <a:noFill/>
          <a:ln w="9525">
            <a:solidFill>
              <a:schemeClr val="accent2"/>
            </a:solidFill>
            <a:round/>
            <a:headEnd/>
            <a:tailEnd/>
          </a:ln>
        </p:spPr>
        <p:txBody>
          <a:bodyPr wrap="none" anchor="ctr"/>
          <a:lstStyle/>
          <a:p>
            <a:endParaRPr lang="es-MX" dirty="0"/>
          </a:p>
        </p:txBody>
      </p:sp>
      <p:sp>
        <p:nvSpPr>
          <p:cNvPr id="79905" name="Oval 1058"/>
          <p:cNvSpPr>
            <a:spLocks noChangeArrowheads="1"/>
          </p:cNvSpPr>
          <p:nvPr/>
        </p:nvSpPr>
        <p:spPr bwMode="auto">
          <a:xfrm>
            <a:off x="6824663" y="2809329"/>
            <a:ext cx="411162" cy="390525"/>
          </a:xfrm>
          <a:prstGeom prst="ellipse">
            <a:avLst/>
          </a:prstGeom>
          <a:solidFill>
            <a:schemeClr val="accent2"/>
          </a:solidFill>
          <a:ln w="9525">
            <a:solidFill>
              <a:schemeClr val="tx1"/>
            </a:solidFill>
            <a:round/>
            <a:headEnd/>
            <a:tailEnd/>
          </a:ln>
        </p:spPr>
        <p:txBody>
          <a:bodyPr wrap="none" anchor="ctr"/>
          <a:lstStyle/>
          <a:p>
            <a:endParaRPr lang="es-MX" dirty="0"/>
          </a:p>
        </p:txBody>
      </p:sp>
      <p:sp>
        <p:nvSpPr>
          <p:cNvPr id="79906" name="Text Box 1059"/>
          <p:cNvSpPr txBox="1">
            <a:spLocks noChangeArrowheads="1"/>
          </p:cNvSpPr>
          <p:nvPr/>
        </p:nvSpPr>
        <p:spPr bwMode="auto">
          <a:xfrm>
            <a:off x="5676900" y="3920579"/>
            <a:ext cx="724429" cy="307777"/>
          </a:xfrm>
          <a:prstGeom prst="rect">
            <a:avLst/>
          </a:prstGeom>
          <a:noFill/>
          <a:ln w="9525">
            <a:noFill/>
            <a:miter lim="800000"/>
            <a:headEnd/>
            <a:tailEnd/>
          </a:ln>
        </p:spPr>
        <p:txBody>
          <a:bodyPr wrap="none">
            <a:spAutoFit/>
          </a:bodyPr>
          <a:lstStyle/>
          <a:p>
            <a:r>
              <a:rPr lang="es-MX" altLang="en-GB" sz="1400" dirty="0" smtClean="0">
                <a:solidFill>
                  <a:schemeClr val="tx2"/>
                </a:solidFill>
              </a:rPr>
              <a:t>Fibra C </a:t>
            </a:r>
            <a:endParaRPr lang="es-MX" altLang="en-GB" sz="1400" dirty="0">
              <a:solidFill>
                <a:schemeClr val="tx2"/>
              </a:solidFill>
            </a:endParaRPr>
          </a:p>
        </p:txBody>
      </p:sp>
      <p:sp>
        <p:nvSpPr>
          <p:cNvPr id="79907" name="AutoShape 1060"/>
          <p:cNvSpPr>
            <a:spLocks noChangeArrowheads="1"/>
          </p:cNvSpPr>
          <p:nvPr/>
        </p:nvSpPr>
        <p:spPr bwMode="auto">
          <a:xfrm>
            <a:off x="6553200" y="3655466"/>
            <a:ext cx="1838325" cy="836613"/>
          </a:xfrm>
          <a:prstGeom prst="rightArrow">
            <a:avLst>
              <a:gd name="adj1" fmla="val 50000"/>
              <a:gd name="adj2" fmla="val 54934"/>
            </a:avLst>
          </a:prstGeom>
          <a:solidFill>
            <a:srgbClr val="F78B30"/>
          </a:solidFill>
          <a:ln w="9525">
            <a:solidFill>
              <a:schemeClr val="tx1"/>
            </a:solidFill>
            <a:miter lim="800000"/>
            <a:headEnd/>
            <a:tailEnd/>
          </a:ln>
        </p:spPr>
        <p:txBody>
          <a:bodyPr wrap="none" anchor="ctr"/>
          <a:lstStyle/>
          <a:p>
            <a:endParaRPr lang="es-MX" dirty="0"/>
          </a:p>
        </p:txBody>
      </p:sp>
      <p:sp>
        <p:nvSpPr>
          <p:cNvPr id="79908" name="AutoShape 1061"/>
          <p:cNvSpPr>
            <a:spLocks noChangeArrowheads="1"/>
          </p:cNvSpPr>
          <p:nvPr/>
        </p:nvSpPr>
        <p:spPr bwMode="auto">
          <a:xfrm>
            <a:off x="5673725" y="2771229"/>
            <a:ext cx="152400" cy="646112"/>
          </a:xfrm>
          <a:prstGeom prst="lightningBolt">
            <a:avLst/>
          </a:prstGeom>
          <a:solidFill>
            <a:srgbClr val="F78B30"/>
          </a:solidFill>
          <a:ln w="9525">
            <a:solidFill>
              <a:schemeClr val="tx1"/>
            </a:solidFill>
            <a:miter lim="800000"/>
            <a:headEnd/>
            <a:tailEnd/>
          </a:ln>
        </p:spPr>
        <p:txBody>
          <a:bodyPr wrap="none" anchor="ctr"/>
          <a:lstStyle/>
          <a:p>
            <a:endParaRPr lang="es-MX" dirty="0"/>
          </a:p>
        </p:txBody>
      </p:sp>
      <p:sp>
        <p:nvSpPr>
          <p:cNvPr id="79909" name="AutoShape 1062"/>
          <p:cNvSpPr>
            <a:spLocks noChangeArrowheads="1"/>
          </p:cNvSpPr>
          <p:nvPr/>
        </p:nvSpPr>
        <p:spPr bwMode="auto">
          <a:xfrm>
            <a:off x="4687888" y="2771229"/>
            <a:ext cx="149225" cy="646112"/>
          </a:xfrm>
          <a:prstGeom prst="lightningBolt">
            <a:avLst/>
          </a:prstGeom>
          <a:solidFill>
            <a:srgbClr val="F78B30"/>
          </a:solidFill>
          <a:ln w="9525">
            <a:solidFill>
              <a:schemeClr val="tx1"/>
            </a:solidFill>
            <a:miter lim="800000"/>
            <a:headEnd/>
            <a:tailEnd/>
          </a:ln>
        </p:spPr>
        <p:txBody>
          <a:bodyPr wrap="none" anchor="ctr"/>
          <a:lstStyle/>
          <a:p>
            <a:endParaRPr lang="es-MX" dirty="0"/>
          </a:p>
        </p:txBody>
      </p:sp>
      <p:sp>
        <p:nvSpPr>
          <p:cNvPr id="79910" name="AutoShape 1063"/>
          <p:cNvSpPr>
            <a:spLocks noChangeArrowheads="1"/>
          </p:cNvSpPr>
          <p:nvPr/>
        </p:nvSpPr>
        <p:spPr bwMode="auto">
          <a:xfrm>
            <a:off x="6165850" y="2771229"/>
            <a:ext cx="152400" cy="646112"/>
          </a:xfrm>
          <a:prstGeom prst="lightningBolt">
            <a:avLst/>
          </a:prstGeom>
          <a:solidFill>
            <a:srgbClr val="F78B30"/>
          </a:solidFill>
          <a:ln w="9525">
            <a:solidFill>
              <a:schemeClr val="tx1"/>
            </a:solidFill>
            <a:miter lim="800000"/>
            <a:headEnd/>
            <a:tailEnd/>
          </a:ln>
        </p:spPr>
        <p:txBody>
          <a:bodyPr wrap="none" anchor="ctr"/>
          <a:lstStyle/>
          <a:p>
            <a:endParaRPr lang="es-MX" dirty="0"/>
          </a:p>
        </p:txBody>
      </p:sp>
      <p:sp>
        <p:nvSpPr>
          <p:cNvPr id="79911" name="AutoShape 1064"/>
          <p:cNvSpPr>
            <a:spLocks noChangeArrowheads="1"/>
          </p:cNvSpPr>
          <p:nvPr/>
        </p:nvSpPr>
        <p:spPr bwMode="auto">
          <a:xfrm rot="-5400000" flipH="1" flipV="1">
            <a:off x="1277144" y="4824660"/>
            <a:ext cx="1130300" cy="1550988"/>
          </a:xfrm>
          <a:custGeom>
            <a:avLst/>
            <a:gdLst>
              <a:gd name="T0" fmla="*/ 565150 w 21600"/>
              <a:gd name="T1" fmla="*/ 0 h 21600"/>
              <a:gd name="T2" fmla="*/ 141288 w 21600"/>
              <a:gd name="T3" fmla="*/ 775494 h 21600"/>
              <a:gd name="T4" fmla="*/ 565150 w 21600"/>
              <a:gd name="T5" fmla="*/ 387747 h 21600"/>
              <a:gd name="T6" fmla="*/ 989013 w 21600"/>
              <a:gd name="T7" fmla="*/ 775494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03932"/>
          </a:solidFill>
          <a:ln w="9525">
            <a:solidFill>
              <a:schemeClr val="tx1"/>
            </a:solidFill>
            <a:miter lim="800000"/>
            <a:headEnd/>
            <a:tailEnd/>
          </a:ln>
        </p:spPr>
        <p:txBody>
          <a:bodyPr rot="10800000" vert="eaVert" wrap="none" anchor="ctr"/>
          <a:lstStyle/>
          <a:p>
            <a:pPr algn="ctr"/>
            <a:endParaRPr lang="es-MX" altLang="en-GB" sz="900" dirty="0"/>
          </a:p>
        </p:txBody>
      </p:sp>
      <p:sp>
        <p:nvSpPr>
          <p:cNvPr id="79912" name="Text Box 1065"/>
          <p:cNvSpPr txBox="1">
            <a:spLocks noChangeArrowheads="1"/>
          </p:cNvSpPr>
          <p:nvPr/>
        </p:nvSpPr>
        <p:spPr bwMode="auto">
          <a:xfrm>
            <a:off x="304800" y="3645024"/>
            <a:ext cx="2174826" cy="1077218"/>
          </a:xfrm>
          <a:prstGeom prst="rect">
            <a:avLst/>
          </a:prstGeom>
          <a:noFill/>
          <a:ln w="9525">
            <a:noFill/>
            <a:miter lim="800000"/>
            <a:headEnd/>
            <a:tailEnd/>
          </a:ln>
        </p:spPr>
        <p:txBody>
          <a:bodyPr wrap="square">
            <a:spAutoFit/>
          </a:bodyPr>
          <a:lstStyle/>
          <a:p>
            <a:r>
              <a:rPr lang="es-MX" altLang="en-GB" sz="1600" dirty="0" smtClean="0">
                <a:solidFill>
                  <a:schemeClr val="tx2"/>
                </a:solidFill>
              </a:rPr>
              <a:t>Citocinas</a:t>
            </a:r>
          </a:p>
          <a:p>
            <a:r>
              <a:rPr lang="es-MX" altLang="en-GB" sz="1600" dirty="0" smtClean="0">
                <a:solidFill>
                  <a:schemeClr val="tx2"/>
                </a:solidFill>
              </a:rPr>
              <a:t>TNF</a:t>
            </a:r>
            <a:r>
              <a:rPr lang="es-MX" altLang="en-GB" sz="1600" dirty="0" smtClean="0">
                <a:solidFill>
                  <a:schemeClr val="tx2"/>
                </a:solidFill>
                <a:sym typeface="Symbol" pitchFamily="18" charset="2"/>
              </a:rPr>
              <a:t></a:t>
            </a:r>
            <a:r>
              <a:rPr lang="es-MX" altLang="en-GB" sz="1600" dirty="0" smtClean="0">
                <a:solidFill>
                  <a:schemeClr val="tx2"/>
                </a:solidFill>
              </a:rPr>
              <a:t>, IL1, IL6</a:t>
            </a:r>
          </a:p>
          <a:p>
            <a:r>
              <a:rPr lang="es-MX" altLang="en-GB" sz="1600" dirty="0" smtClean="0">
                <a:solidFill>
                  <a:schemeClr val="tx2"/>
                </a:solidFill>
              </a:rPr>
              <a:t>Factores de crecimiento</a:t>
            </a:r>
          </a:p>
          <a:p>
            <a:r>
              <a:rPr lang="es-MX" altLang="en-GB" sz="1600" dirty="0" smtClean="0">
                <a:solidFill>
                  <a:schemeClr val="tx2"/>
                </a:solidFill>
              </a:rPr>
              <a:t>NGF, BDNF, etc.</a:t>
            </a:r>
            <a:endParaRPr lang="es-MX" altLang="en-GB" sz="1600" dirty="0">
              <a:solidFill>
                <a:schemeClr val="tx2"/>
              </a:solidFill>
            </a:endParaRPr>
          </a:p>
        </p:txBody>
      </p:sp>
      <p:sp>
        <p:nvSpPr>
          <p:cNvPr id="6" name="Titre 5"/>
          <p:cNvSpPr>
            <a:spLocks noGrp="1"/>
          </p:cNvSpPr>
          <p:nvPr>
            <p:ph type="title"/>
          </p:nvPr>
        </p:nvSpPr>
        <p:spPr/>
        <p:txBody>
          <a:bodyPr>
            <a:normAutofit/>
          </a:bodyPr>
          <a:lstStyle/>
          <a:p>
            <a:r>
              <a:rPr lang="es-MX" sz="3200" dirty="0" smtClean="0">
                <a:latin typeface="Calibri"/>
                <a:cs typeface="Calibri"/>
              </a:rPr>
              <a:t>Dolor agudo: La nocicepción normal es modificada por la inflamación</a:t>
            </a:r>
            <a:endParaRPr lang="es-MX" sz="3200" dirty="0">
              <a:latin typeface="Calibri"/>
              <a:cs typeface="Calibri"/>
            </a:endParaRPr>
          </a:p>
        </p:txBody>
      </p:sp>
      <p:sp>
        <p:nvSpPr>
          <p:cNvPr id="44" name="Rectangle 43"/>
          <p:cNvSpPr/>
          <p:nvPr/>
        </p:nvSpPr>
        <p:spPr>
          <a:xfrm>
            <a:off x="0" y="6237312"/>
            <a:ext cx="9144000" cy="707886"/>
          </a:xfrm>
          <a:prstGeom prst="rect">
            <a:avLst/>
          </a:prstGeom>
        </p:spPr>
        <p:txBody>
          <a:bodyPr wrap="square">
            <a:spAutoFit/>
          </a:bodyPr>
          <a:lstStyle/>
          <a:p>
            <a:r>
              <a:rPr lang="es-MX" sz="1100" b="1" dirty="0" smtClean="0">
                <a:solidFill>
                  <a:srgbClr val="002060"/>
                </a:solidFill>
              </a:rPr>
              <a:t>5HT = serotonina; ATP = adenosina trifosfato; BDNF = factor neurotrófico derivado del cerebro; Bk = bradicinina; CGRP = péptido relacionado con el gen de calcitonina; IL = interleucina; PG = prostaglandina; NGF = factor de crecimiento nervioso; SP = sustancia P; TNF = factor de necrosis tumoral</a:t>
            </a:r>
          </a:p>
          <a:p>
            <a:r>
              <a:rPr lang="es-MX" sz="900" dirty="0" smtClean="0">
                <a:solidFill>
                  <a:srgbClr val="002060"/>
                </a:solidFill>
              </a:rPr>
              <a:t>Kidd BL, Urban LA</a:t>
            </a:r>
            <a:r>
              <a:rPr lang="es-MX" sz="900" i="1" dirty="0" smtClean="0">
                <a:solidFill>
                  <a:srgbClr val="002060"/>
                </a:solidFill>
              </a:rPr>
              <a:t>. Br J Anaesth</a:t>
            </a:r>
            <a:r>
              <a:rPr lang="es-MX" sz="900" dirty="0" smtClean="0">
                <a:solidFill>
                  <a:srgbClr val="002060"/>
                </a:solidFill>
              </a:rPr>
              <a:t> 2001; 87(1):3-11; Oprée A, Kress M</a:t>
            </a:r>
            <a:r>
              <a:rPr lang="es-MX" sz="900" i="1" dirty="0" smtClean="0">
                <a:solidFill>
                  <a:srgbClr val="002060"/>
                </a:solidFill>
              </a:rPr>
              <a:t>. J Neurosci</a:t>
            </a:r>
            <a:r>
              <a:rPr lang="es-MX" sz="900" dirty="0" smtClean="0">
                <a:solidFill>
                  <a:srgbClr val="002060"/>
                </a:solidFill>
              </a:rPr>
              <a:t> 2000; 20(16):6289-93.</a:t>
            </a:r>
          </a:p>
          <a:p>
            <a:endParaRPr lang="es-MX" sz="900" dirty="0" smtClean="0">
              <a:solidFill>
                <a:srgbClr val="002060"/>
              </a:solidFill>
            </a:endParaRPr>
          </a:p>
        </p:txBody>
      </p:sp>
    </p:spTree>
    <p:extLst>
      <p:ext uri="{BB962C8B-B14F-4D97-AF65-F5344CB8AC3E}">
        <p14:creationId xmlns:p14="http://schemas.microsoft.com/office/powerpoint/2010/main" val="192663839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499"/>
                                          </p:stCondLst>
                                        </p:cTn>
                                        <p:tgtEl>
                                          <p:spTgt spid="619551"/>
                                        </p:tgtEl>
                                        <p:attrNameLst>
                                          <p:attrName>style.visibility</p:attrName>
                                        </p:attrNameLst>
                                      </p:cBhvr>
                                      <p:to>
                                        <p:strVal val="visible"/>
                                      </p:to>
                                    </p:set>
                                  </p:childTnLst>
                                </p:cTn>
                              </p:par>
                            </p:childTnLst>
                          </p:cTn>
                        </p:par>
                        <p:par>
                          <p:cTn id="7" fill="hold">
                            <p:stCondLst>
                              <p:cond delay="5500"/>
                            </p:stCondLst>
                            <p:childTnLst>
                              <p:par>
                                <p:cTn id="8" presetID="1" presetClass="entr" presetSubtype="0" fill="hold" grpId="0" nodeType="afterEffect">
                                  <p:stCondLst>
                                    <p:cond delay="0"/>
                                  </p:stCondLst>
                                  <p:childTnLst>
                                    <p:set>
                                      <p:cBhvr>
                                        <p:cTn id="9" dur="1" fill="hold">
                                          <p:stCondLst>
                                            <p:cond delay="499"/>
                                          </p:stCondLst>
                                        </p:cTn>
                                        <p:tgtEl>
                                          <p:spTgt spid="619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50" grpId="0"/>
      <p:bldP spid="6195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94"/>
            <a:ext cx="8229600" cy="1143000"/>
          </a:xfrm>
        </p:spPr>
        <p:txBody>
          <a:bodyPr vert="horz" lIns="91440" tIns="45720" rIns="91440" bIns="45720" rtlCol="0" anchor="ctr">
            <a:normAutofit/>
          </a:bodyPr>
          <a:lstStyle/>
          <a:p>
            <a:pPr>
              <a:lnSpc>
                <a:spcPct val="85000"/>
              </a:lnSpc>
            </a:pPr>
            <a:r>
              <a:rPr lang="es-MX" dirty="0" smtClean="0"/>
              <a:t>Dolor somático vs. visceral</a:t>
            </a:r>
            <a:endParaRPr lang="es-MX" dirty="0"/>
          </a:p>
        </p:txBody>
      </p:sp>
      <p:sp>
        <p:nvSpPr>
          <p:cNvPr id="4" name="Text Placeholder 3"/>
          <p:cNvSpPr>
            <a:spLocks noGrp="1"/>
          </p:cNvSpPr>
          <p:nvPr>
            <p:ph type="body" idx="1"/>
          </p:nvPr>
        </p:nvSpPr>
        <p:spPr>
          <a:solidFill>
            <a:schemeClr val="accent2">
              <a:lumMod val="40000"/>
              <a:lumOff val="60000"/>
            </a:schemeClr>
          </a:solidFill>
          <a:ln>
            <a:solidFill>
              <a:schemeClr val="accent2">
                <a:lumMod val="60000"/>
                <a:lumOff val="40000"/>
              </a:schemeClr>
            </a:solidFill>
          </a:ln>
        </p:spPr>
        <p:txBody>
          <a:bodyPr>
            <a:normAutofit/>
          </a:bodyPr>
          <a:lstStyle/>
          <a:p>
            <a:pPr algn="ctr"/>
            <a:r>
              <a:rPr lang="es-MX" sz="2800" dirty="0" smtClean="0">
                <a:solidFill>
                  <a:schemeClr val="bg2"/>
                </a:solidFill>
              </a:rPr>
              <a:t>Somático</a:t>
            </a:r>
            <a:endParaRPr lang="es-MX" sz="2800" dirty="0">
              <a:solidFill>
                <a:schemeClr val="bg2"/>
              </a:solidFill>
            </a:endParaRPr>
          </a:p>
        </p:txBody>
      </p:sp>
      <p:sp>
        <p:nvSpPr>
          <p:cNvPr id="3" name="Content Placeholder 2"/>
          <p:cNvSpPr>
            <a:spLocks noGrp="1"/>
          </p:cNvSpPr>
          <p:nvPr>
            <p:ph sz="half" idx="2"/>
          </p:nvPr>
        </p:nvSpPr>
        <p:spPr>
          <a:blipFill dpi="0" rotWithShape="1">
            <a:blip r:embed="rId3" cstate="print">
              <a:alphaModFix amt="26000"/>
            </a:blip>
            <a:srcRect/>
            <a:stretch>
              <a:fillRect/>
            </a:stretch>
          </a:blipFill>
          <a:ln>
            <a:solidFill>
              <a:schemeClr val="accent2">
                <a:lumMod val="60000"/>
                <a:lumOff val="40000"/>
              </a:schemeClr>
            </a:solidFill>
          </a:ln>
        </p:spPr>
        <p:txBody>
          <a:bodyPr>
            <a:normAutofit/>
          </a:bodyPr>
          <a:lstStyle/>
          <a:p>
            <a:pPr marL="177800" indent="-177800">
              <a:buClr>
                <a:srgbClr val="D25852"/>
              </a:buClr>
            </a:pPr>
            <a:r>
              <a:rPr lang="es-MX" sz="2200" dirty="0" smtClean="0">
                <a:solidFill>
                  <a:schemeClr val="bg2"/>
                </a:solidFill>
              </a:rPr>
              <a:t>Nociceptores involucrados</a:t>
            </a:r>
          </a:p>
          <a:p>
            <a:pPr marL="177800" indent="-177800">
              <a:buClr>
                <a:srgbClr val="D25852"/>
              </a:buClr>
            </a:pPr>
            <a:r>
              <a:rPr lang="es-MX" sz="2200" dirty="0" smtClean="0">
                <a:solidFill>
                  <a:schemeClr val="bg2"/>
                </a:solidFill>
              </a:rPr>
              <a:t>Con frecuencia bien localizados</a:t>
            </a:r>
          </a:p>
          <a:p>
            <a:pPr marL="177800" indent="-177800">
              <a:buClr>
                <a:srgbClr val="D25852"/>
              </a:buClr>
            </a:pPr>
            <a:r>
              <a:rPr lang="es-MX" sz="2200" dirty="0" smtClean="0">
                <a:solidFill>
                  <a:schemeClr val="bg2"/>
                </a:solidFill>
              </a:rPr>
              <a:t>Usualmente descrito como pulsátil o molesto</a:t>
            </a:r>
          </a:p>
          <a:p>
            <a:pPr marL="177800" indent="-177800">
              <a:buClr>
                <a:srgbClr val="D25852"/>
              </a:buClr>
            </a:pPr>
            <a:r>
              <a:rPr lang="es-MX" sz="2200" dirty="0" smtClean="0">
                <a:solidFill>
                  <a:schemeClr val="bg2"/>
                </a:solidFill>
              </a:rPr>
              <a:t>Puede ser superficial (piel, músculo) o profundo (articulaciones, tendones, huesos) </a:t>
            </a:r>
          </a:p>
          <a:p>
            <a:endParaRPr lang="en-CA" dirty="0">
              <a:solidFill>
                <a:schemeClr val="bg2"/>
              </a:solidFill>
            </a:endParaRPr>
          </a:p>
          <a:p>
            <a:endParaRPr lang="en-US" dirty="0">
              <a:solidFill>
                <a:schemeClr val="bg2"/>
              </a:solidFill>
            </a:endParaRPr>
          </a:p>
        </p:txBody>
      </p:sp>
      <p:sp>
        <p:nvSpPr>
          <p:cNvPr id="6" name="Text Placeholder 5"/>
          <p:cNvSpPr>
            <a:spLocks noGrp="1"/>
          </p:cNvSpPr>
          <p:nvPr>
            <p:ph type="body" sz="quarter" idx="3"/>
          </p:nvPr>
        </p:nvSpPr>
        <p:spPr>
          <a:xfrm>
            <a:off x="4645025" y="1535113"/>
            <a:ext cx="4175447" cy="639762"/>
          </a:xfrm>
          <a:solidFill>
            <a:schemeClr val="accent1">
              <a:lumMod val="40000"/>
              <a:lumOff val="60000"/>
            </a:schemeClr>
          </a:solidFill>
          <a:ln>
            <a:solidFill>
              <a:schemeClr val="accent1">
                <a:lumMod val="60000"/>
                <a:lumOff val="40000"/>
              </a:schemeClr>
            </a:solidFill>
          </a:ln>
        </p:spPr>
        <p:txBody>
          <a:bodyPr/>
          <a:lstStyle/>
          <a:p>
            <a:pPr algn="ctr"/>
            <a:r>
              <a:rPr lang="en-CA" sz="2800" dirty="0" smtClean="0"/>
              <a:t>Visceral</a:t>
            </a:r>
            <a:endParaRPr lang="en-US" dirty="0"/>
          </a:p>
        </p:txBody>
      </p:sp>
      <p:sp>
        <p:nvSpPr>
          <p:cNvPr id="7" name="Content Placeholder 6"/>
          <p:cNvSpPr>
            <a:spLocks noGrp="1"/>
          </p:cNvSpPr>
          <p:nvPr>
            <p:ph sz="quarter" idx="4"/>
          </p:nvPr>
        </p:nvSpPr>
        <p:spPr>
          <a:xfrm>
            <a:off x="4645025" y="2174875"/>
            <a:ext cx="4175447" cy="3951288"/>
          </a:xfrm>
          <a:blipFill dpi="0" rotWithShape="1">
            <a:blip r:embed="rId4" cstate="print">
              <a:alphaModFix amt="32000"/>
            </a:blip>
            <a:srcRect/>
            <a:stretch>
              <a:fillRect/>
            </a:stretch>
          </a:blipFill>
          <a:ln>
            <a:solidFill>
              <a:schemeClr val="accent1">
                <a:lumMod val="60000"/>
                <a:lumOff val="40000"/>
              </a:schemeClr>
            </a:solidFill>
          </a:ln>
        </p:spPr>
        <p:txBody>
          <a:bodyPr>
            <a:noAutofit/>
          </a:bodyPr>
          <a:lstStyle/>
          <a:p>
            <a:pPr marL="177800" lvl="2" indent="-177800"/>
            <a:r>
              <a:rPr lang="es-MX" sz="2200" dirty="0" smtClean="0"/>
              <a:t>Afecta un órgano hueco y los nociceptores del músculo liso que son sensibles a estiramiento, hipoxia e inflamación  </a:t>
            </a:r>
          </a:p>
          <a:p>
            <a:pPr marL="177800" lvl="2" indent="-177800"/>
            <a:r>
              <a:rPr lang="es-MX" sz="2200" dirty="0" smtClean="0"/>
              <a:t>El dolor es usualmente conocido, mal localizado, vago y difuso</a:t>
            </a:r>
          </a:p>
          <a:p>
            <a:pPr marL="177800" lvl="2" indent="-177800"/>
            <a:r>
              <a:rPr lang="es-MX" sz="2200" dirty="0" smtClean="0"/>
              <a:t>Puede estar asociado con síntomas autonómicos (por ejemplo, palidez, sudoración, náuseas, cambios en la presión arterial y frecuencia cardiaca)</a:t>
            </a:r>
          </a:p>
          <a:p>
            <a:pPr marL="266700" indent="-266700"/>
            <a:endParaRPr lang="en-US" sz="2200" dirty="0">
              <a:solidFill>
                <a:schemeClr val="tx1"/>
              </a:solidFill>
            </a:endParaRPr>
          </a:p>
        </p:txBody>
      </p:sp>
      <p:sp>
        <p:nvSpPr>
          <p:cNvPr id="10" name="Rectangle 9"/>
          <p:cNvSpPr/>
          <p:nvPr/>
        </p:nvSpPr>
        <p:spPr>
          <a:xfrm>
            <a:off x="117772" y="6467495"/>
            <a:ext cx="6971808" cy="400110"/>
          </a:xfrm>
          <a:prstGeom prst="rect">
            <a:avLst/>
          </a:prstGeom>
        </p:spPr>
        <p:txBody>
          <a:bodyPr wrap="square">
            <a:spAutoFit/>
          </a:bodyPr>
          <a:lstStyle/>
          <a:p>
            <a:r>
              <a:rPr lang="en-US" sz="1000" dirty="0">
                <a:solidFill>
                  <a:srgbClr val="002060"/>
                </a:solidFill>
              </a:rPr>
              <a:t>McMahon SB, Koltzenburg M (eds). </a:t>
            </a:r>
            <a:r>
              <a:rPr lang="en-US" sz="1000" i="1" dirty="0" smtClean="0">
                <a:solidFill>
                  <a:srgbClr val="002060"/>
                </a:solidFill>
              </a:rPr>
              <a:t>Wall </a:t>
            </a:r>
            <a:r>
              <a:rPr lang="en-US" sz="1000" i="1" dirty="0">
                <a:solidFill>
                  <a:srgbClr val="002060"/>
                </a:solidFill>
              </a:rPr>
              <a:t>and Melzack’s Textbook of Pain. </a:t>
            </a:r>
            <a:r>
              <a:rPr lang="en-US" sz="1000" dirty="0">
                <a:solidFill>
                  <a:srgbClr val="002060"/>
                </a:solidFill>
              </a:rPr>
              <a:t>5th ed. Elsevier; London, UK: </a:t>
            </a:r>
            <a:r>
              <a:rPr lang="en-US" sz="1000" dirty="0" smtClean="0">
                <a:solidFill>
                  <a:srgbClr val="002060"/>
                </a:solidFill>
              </a:rPr>
              <a:t>2006;</a:t>
            </a:r>
            <a:r>
              <a:rPr lang="en-US" sz="1000" dirty="0">
                <a:solidFill>
                  <a:srgbClr val="002060"/>
                </a:solidFill>
              </a:rPr>
              <a:t/>
            </a:r>
            <a:br>
              <a:rPr lang="en-US" sz="1000" dirty="0">
                <a:solidFill>
                  <a:srgbClr val="002060"/>
                </a:solidFill>
              </a:rPr>
            </a:br>
            <a:r>
              <a:rPr lang="en-US" sz="1000" dirty="0">
                <a:solidFill>
                  <a:srgbClr val="002060"/>
                </a:solidFill>
              </a:rPr>
              <a:t>Sikandar S, Dickenson AH</a:t>
            </a:r>
            <a:r>
              <a:rPr lang="en-US" sz="1000" dirty="0" smtClean="0">
                <a:solidFill>
                  <a:srgbClr val="002060"/>
                </a:solidFill>
              </a:rPr>
              <a:t>. </a:t>
            </a:r>
            <a:r>
              <a:rPr lang="en-US" sz="1000" i="1" dirty="0" smtClean="0">
                <a:solidFill>
                  <a:srgbClr val="002060"/>
                </a:solidFill>
              </a:rPr>
              <a:t>Curr </a:t>
            </a:r>
            <a:r>
              <a:rPr lang="en-US" sz="1000" i="1" dirty="0">
                <a:solidFill>
                  <a:srgbClr val="002060"/>
                </a:solidFill>
              </a:rPr>
              <a:t>Opin Support Palliat </a:t>
            </a:r>
            <a:r>
              <a:rPr lang="en-US" sz="1000" i="1" dirty="0" smtClean="0">
                <a:solidFill>
                  <a:srgbClr val="002060"/>
                </a:solidFill>
              </a:rPr>
              <a:t>Care</a:t>
            </a:r>
            <a:r>
              <a:rPr lang="en-US" sz="1000" dirty="0" smtClean="0">
                <a:solidFill>
                  <a:srgbClr val="002060"/>
                </a:solidFill>
              </a:rPr>
              <a:t> 2012; 6(1</a:t>
            </a:r>
            <a:r>
              <a:rPr lang="en-US" sz="1000" dirty="0">
                <a:solidFill>
                  <a:srgbClr val="002060"/>
                </a:solidFill>
              </a:rPr>
              <a:t>):17-26.</a:t>
            </a:r>
          </a:p>
        </p:txBody>
      </p:sp>
      <p:sp>
        <p:nvSpPr>
          <p:cNvPr id="9"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35949495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Dolor referido</a:t>
            </a:r>
            <a:endParaRPr lang="es-MX" dirty="0"/>
          </a:p>
        </p:txBody>
      </p:sp>
      <p:pic>
        <p:nvPicPr>
          <p:cNvPr id="2050" name="Picture 2" descr="http://upload.wikimedia.org/wikipedia/commons/7/71/Dolor_referido.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t="12548"/>
          <a:stretch/>
        </p:blipFill>
        <p:spPr bwMode="auto">
          <a:xfrm>
            <a:off x="1403648" y="1623874"/>
            <a:ext cx="6399443" cy="45558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8489" y="6467978"/>
            <a:ext cx="7191531" cy="400110"/>
          </a:xfrm>
          <a:prstGeom prst="rect">
            <a:avLst/>
          </a:prstGeom>
          <a:noFill/>
        </p:spPr>
        <p:txBody>
          <a:bodyPr wrap="square" rtlCol="0">
            <a:spAutoFit/>
          </a:bodyPr>
          <a:lstStyle/>
          <a:p>
            <a:r>
              <a:rPr lang="en-CA" sz="1000" dirty="0">
                <a:solidFill>
                  <a:srgbClr val="002060"/>
                </a:solidFill>
              </a:rPr>
              <a:t>Hudspith MJ </a:t>
            </a:r>
            <a:r>
              <a:rPr lang="en-CA" sz="1000" i="1" dirty="0">
                <a:solidFill>
                  <a:srgbClr val="002060"/>
                </a:solidFill>
              </a:rPr>
              <a:t>et al. </a:t>
            </a:r>
            <a:r>
              <a:rPr lang="en-CA" sz="1000" dirty="0">
                <a:solidFill>
                  <a:srgbClr val="002060"/>
                </a:solidFill>
              </a:rPr>
              <a:t>In: </a:t>
            </a:r>
            <a:r>
              <a:rPr lang="en-CA" sz="1000" dirty="0" smtClean="0">
                <a:solidFill>
                  <a:srgbClr val="002060"/>
                </a:solidFill>
              </a:rPr>
              <a:t>Hemmings HC, </a:t>
            </a:r>
            <a:r>
              <a:rPr lang="en-CA" sz="1000" dirty="0">
                <a:solidFill>
                  <a:srgbClr val="002060"/>
                </a:solidFill>
              </a:rPr>
              <a:t>Hopkins </a:t>
            </a:r>
            <a:r>
              <a:rPr lang="en-CA" sz="1000" dirty="0" smtClean="0">
                <a:solidFill>
                  <a:srgbClr val="002060"/>
                </a:solidFill>
              </a:rPr>
              <a:t>PM (eds). </a:t>
            </a:r>
            <a:r>
              <a:rPr lang="en-CA" sz="1000" i="1" dirty="0" smtClean="0">
                <a:solidFill>
                  <a:srgbClr val="002060"/>
                </a:solidFill>
              </a:rPr>
              <a:t>Foundations </a:t>
            </a:r>
            <a:r>
              <a:rPr lang="en-CA" sz="1000" i="1" dirty="0">
                <a:solidFill>
                  <a:srgbClr val="002060"/>
                </a:solidFill>
              </a:rPr>
              <a:t>of </a:t>
            </a:r>
            <a:r>
              <a:rPr lang="en-CA" sz="1000" i="1" dirty="0" smtClean="0">
                <a:solidFill>
                  <a:srgbClr val="002060"/>
                </a:solidFill>
              </a:rPr>
              <a:t>Anesthesia</a:t>
            </a:r>
            <a:r>
              <a:rPr lang="en-CA" sz="1000" dirty="0" smtClean="0">
                <a:solidFill>
                  <a:srgbClr val="002060"/>
                </a:solidFill>
              </a:rPr>
              <a:t>. 2nd ed. Elsevier; Philadelphia, PA: 2006; </a:t>
            </a:r>
            <a:br>
              <a:rPr lang="en-CA" sz="1000" dirty="0" smtClean="0">
                <a:solidFill>
                  <a:srgbClr val="002060"/>
                </a:solidFill>
              </a:rPr>
            </a:br>
            <a:r>
              <a:rPr lang="en-CA" sz="1000" dirty="0" smtClean="0">
                <a:solidFill>
                  <a:srgbClr val="002060"/>
                </a:solidFill>
              </a:rPr>
              <a:t>Schmitt </a:t>
            </a:r>
            <a:r>
              <a:rPr lang="en-CA" sz="1000" dirty="0">
                <a:solidFill>
                  <a:srgbClr val="002060"/>
                </a:solidFill>
              </a:rPr>
              <a:t>WH Jr. </a:t>
            </a:r>
            <a:r>
              <a:rPr lang="en-CA" sz="1000" i="1" dirty="0" smtClean="0">
                <a:solidFill>
                  <a:srgbClr val="002060"/>
                </a:solidFill>
              </a:rPr>
              <a:t>Uplink </a:t>
            </a:r>
            <a:r>
              <a:rPr lang="en-CA" sz="1000" dirty="0" smtClean="0">
                <a:solidFill>
                  <a:srgbClr val="002060"/>
                </a:solidFill>
              </a:rPr>
              <a:t>1998; 10:1-3.</a:t>
            </a:r>
            <a:endParaRPr lang="en-US" sz="1000" dirty="0">
              <a:solidFill>
                <a:srgbClr val="002060"/>
              </a:solidFill>
            </a:endParaRPr>
          </a:p>
        </p:txBody>
      </p:sp>
      <p:sp>
        <p:nvSpPr>
          <p:cNvPr id="6"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3060640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r>
              <a:rPr dirty="0"/>
              <a:t/>
            </a:r>
            <a:br>
              <a:rPr dirty="0"/>
            </a:br>
            <a:fld id="{CEC32654-6C2B-4E14-A90D-5D17360DC88F}" type="slidenum">
              <a:rPr/>
              <a:pPr>
                <a:defRPr/>
              </a:pPr>
              <a:t>2</a:t>
            </a:fld>
            <a:endParaRPr dirty="0"/>
          </a:p>
        </p:txBody>
      </p:sp>
      <p:sp>
        <p:nvSpPr>
          <p:cNvPr id="10243" name="Title 1"/>
          <p:cNvSpPr>
            <a:spLocks noGrp="1"/>
          </p:cNvSpPr>
          <p:nvPr>
            <p:ph type="title"/>
          </p:nvPr>
        </p:nvSpPr>
        <p:spPr>
          <a:xfrm>
            <a:off x="457200" y="263525"/>
            <a:ext cx="8229600" cy="1143000"/>
          </a:xfrm>
        </p:spPr>
        <p:txBody>
          <a:bodyPr/>
          <a:lstStyle/>
          <a:p>
            <a:pPr eaLnBrk="1" hangingPunct="1"/>
            <a:r>
              <a:rPr lang="es-MX" altLang="en-US" dirty="0" smtClean="0"/>
              <a:t>Comité de </a:t>
            </a:r>
            <a:r>
              <a:rPr lang="es-MX" altLang="en-US" dirty="0"/>
              <a:t>d</a:t>
            </a:r>
            <a:r>
              <a:rPr lang="es-MX" altLang="en-US" dirty="0" smtClean="0"/>
              <a:t>esarrollo</a:t>
            </a:r>
          </a:p>
        </p:txBody>
      </p:sp>
      <p:sp>
        <p:nvSpPr>
          <p:cNvPr id="4" name="Rectangle 3"/>
          <p:cNvSpPr/>
          <p:nvPr/>
        </p:nvSpPr>
        <p:spPr>
          <a:xfrm>
            <a:off x="395288" y="1443038"/>
            <a:ext cx="2881312" cy="5402262"/>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Mario H. Cardiel, MD, MSc</a:t>
            </a:r>
          </a:p>
          <a:p>
            <a:pPr fontAlgn="auto">
              <a:spcBef>
                <a:spcPts val="0"/>
              </a:spcBef>
              <a:spcAft>
                <a:spcPts val="0"/>
              </a:spcAft>
              <a:defRPr/>
            </a:pPr>
            <a:r>
              <a:rPr lang="es-MX" sz="1600" dirty="0" smtClean="0">
                <a:solidFill>
                  <a:srgbClr val="0C6FCF">
                    <a:lumMod val="75000"/>
                  </a:srgbClr>
                </a:solidFill>
                <a:latin typeface="Calibri"/>
                <a:ea typeface="+mn-ea"/>
              </a:rPr>
              <a:t>Reumatólogo</a:t>
            </a:r>
          </a:p>
          <a:p>
            <a:pPr fontAlgn="auto">
              <a:spcBef>
                <a:spcPts val="0"/>
              </a:spcBef>
              <a:spcAft>
                <a:spcPts val="0"/>
              </a:spcAft>
              <a:defRPr/>
            </a:pPr>
            <a:r>
              <a:rPr lang="es-MX" sz="1600" dirty="0" smtClean="0">
                <a:solidFill>
                  <a:srgbClr val="0C6FCF">
                    <a:lumMod val="75000"/>
                  </a:srgbClr>
                </a:solidFill>
                <a:latin typeface="Calibri"/>
                <a:ea typeface="+mn-ea"/>
              </a:rPr>
              <a:t>Morelia, México</a:t>
            </a:r>
          </a:p>
          <a:p>
            <a:pPr fontAlgn="auto">
              <a:spcBef>
                <a:spcPts val="0"/>
              </a:spcBef>
              <a:spcAft>
                <a:spcPts val="0"/>
              </a:spcAft>
              <a:defRPr/>
            </a:pPr>
            <a:r>
              <a:rPr lang="es-MX" sz="1600" dirty="0" smtClean="0">
                <a:solidFill>
                  <a:prstClr val="white"/>
                </a:solidFill>
                <a:latin typeface="Calibri"/>
                <a:ea typeface="+mn-ea"/>
              </a:rPr>
              <a:t> </a:t>
            </a:r>
            <a:endParaRPr lang="es-MX" sz="24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Andrei Danilov, MD, DSc</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Moscú, Rusia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Smail Daoudi, MD</a:t>
            </a:r>
          </a:p>
          <a:p>
            <a:pPr fontAlgn="auto">
              <a:spcBef>
                <a:spcPts val="0"/>
              </a:spcBef>
              <a:spcAft>
                <a:spcPts val="0"/>
              </a:spcAft>
              <a:defRPr/>
            </a:pPr>
            <a:r>
              <a:rPr lang="es-MX" sz="1600" dirty="0" smtClean="0">
                <a:solidFill>
                  <a:srgbClr val="0C6FCF">
                    <a:lumMod val="75000"/>
                  </a:srgbClr>
                </a:solidFill>
                <a:latin typeface="Calibri"/>
                <a:ea typeface="+mn-ea"/>
              </a:rPr>
              <a:t>Neurólogo</a:t>
            </a:r>
          </a:p>
          <a:p>
            <a:pPr fontAlgn="auto">
              <a:spcBef>
                <a:spcPts val="0"/>
              </a:spcBef>
              <a:spcAft>
                <a:spcPts val="0"/>
              </a:spcAft>
              <a:defRPr/>
            </a:pPr>
            <a:r>
              <a:rPr lang="es-MX" sz="1600" dirty="0" smtClean="0">
                <a:solidFill>
                  <a:srgbClr val="0C6FCF">
                    <a:lumMod val="75000"/>
                  </a:srgbClr>
                </a:solidFill>
                <a:latin typeface="Calibri"/>
                <a:ea typeface="+mn-ea"/>
              </a:rPr>
              <a:t>Tizi Ouzou, Algeria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João Batista S. Garcia, MD, PhD</a:t>
            </a:r>
          </a:p>
          <a:p>
            <a:pPr fontAlgn="auto">
              <a:spcBef>
                <a:spcPts val="0"/>
              </a:spcBef>
              <a:spcAft>
                <a:spcPts val="0"/>
              </a:spcAft>
              <a:defRPr/>
            </a:pPr>
            <a:r>
              <a:rPr lang="es-MX" sz="1600" dirty="0" smtClean="0">
                <a:solidFill>
                  <a:srgbClr val="0C6FCF">
                    <a:lumMod val="75000"/>
                  </a:srgbClr>
                </a:solidFill>
                <a:latin typeface="Calibri"/>
                <a:ea typeface="+mn-ea"/>
              </a:rPr>
              <a:t>Anestesiólogo</a:t>
            </a:r>
          </a:p>
          <a:p>
            <a:pPr fontAlgn="auto">
              <a:spcBef>
                <a:spcPts val="0"/>
              </a:spcBef>
              <a:spcAft>
                <a:spcPts val="0"/>
              </a:spcAft>
              <a:defRPr/>
            </a:pPr>
            <a:r>
              <a:rPr lang="es-MX" sz="1600" dirty="0" smtClean="0">
                <a:solidFill>
                  <a:srgbClr val="0C6FCF">
                    <a:lumMod val="75000"/>
                  </a:srgbClr>
                </a:solidFill>
                <a:latin typeface="Calibri"/>
                <a:ea typeface="+mn-ea"/>
              </a:rPr>
              <a:t>São Luis, Brasil</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rPr>
              <a:t>Yuzhou Guan, MD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endParaRPr lang="es-MX" sz="1700" dirty="0" smtClean="0">
              <a:solidFill>
                <a:prstClr val="white"/>
              </a:solidFill>
              <a:latin typeface="Calibri"/>
              <a:ea typeface="+mn-ea"/>
            </a:endParaRPr>
          </a:p>
          <a:p>
            <a:pPr fontAlgn="auto">
              <a:spcBef>
                <a:spcPts val="0"/>
              </a:spcBef>
              <a:spcAft>
                <a:spcPts val="0"/>
              </a:spcAft>
              <a:defRPr/>
            </a:pPr>
            <a:r>
              <a:rPr lang="es-MX" sz="1700" dirty="0" smtClean="0">
                <a:solidFill>
                  <a:prstClr val="white"/>
                </a:solidFill>
                <a:latin typeface="Calibri"/>
                <a:ea typeface="+mn-ea"/>
              </a:rPr>
              <a:t> </a:t>
            </a:r>
            <a:endParaRPr lang="es-MX" sz="1700" dirty="0">
              <a:solidFill>
                <a:prstClr val="white"/>
              </a:solidFill>
              <a:latin typeface="Calibri"/>
              <a:ea typeface="+mn-ea"/>
            </a:endParaRPr>
          </a:p>
        </p:txBody>
      </p:sp>
      <p:sp>
        <p:nvSpPr>
          <p:cNvPr id="5" name="Rectangle 4"/>
          <p:cNvSpPr/>
          <p:nvPr/>
        </p:nvSpPr>
        <p:spPr>
          <a:xfrm>
            <a:off x="3276600" y="1443038"/>
            <a:ext cx="2805113" cy="5016758"/>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Jianhao Lin,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Beijing, China</a:t>
            </a:r>
          </a:p>
          <a:p>
            <a:pPr fontAlgn="auto">
              <a:spcBef>
                <a:spcPts val="0"/>
              </a:spcBef>
              <a:spcAft>
                <a:spcPts val="0"/>
              </a:spcAft>
              <a:defRPr/>
            </a:pPr>
            <a:r>
              <a:rPr lang="es-MX" sz="1600" dirty="0" smtClean="0">
                <a:solidFill>
                  <a:srgbClr val="0C6FCF">
                    <a:lumMod val="75000"/>
                  </a:srgbClr>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Supranee Niruthisard, MD</a:t>
            </a:r>
          </a:p>
          <a:p>
            <a:pPr fontAlgn="auto">
              <a:spcBef>
                <a:spcPts val="0"/>
              </a:spcBef>
              <a:spcAft>
                <a:spcPts val="0"/>
              </a:spcAft>
              <a:defRPr/>
            </a:pPr>
            <a:r>
              <a:rPr lang="es-MX" sz="1600" dirty="0" smtClean="0">
                <a:solidFill>
                  <a:srgbClr val="0C6FCF">
                    <a:lumMod val="75000"/>
                  </a:srgbClr>
                </a:solidFill>
                <a:latin typeface="Calibri"/>
              </a:rPr>
              <a:t>Especialista en Dolor</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Bangkok, Tailandia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ea typeface="+mn-ea"/>
              </a:rPr>
              <a:t>Germán Ochoa, MD</a:t>
            </a:r>
          </a:p>
          <a:p>
            <a:pPr fontAlgn="auto">
              <a:spcBef>
                <a:spcPts val="0"/>
              </a:spcBef>
              <a:spcAft>
                <a:spcPts val="0"/>
              </a:spcAft>
              <a:defRPr/>
            </a:pPr>
            <a:r>
              <a:rPr lang="es-MX" sz="1600" dirty="0" smtClean="0">
                <a:solidFill>
                  <a:srgbClr val="0C6FCF">
                    <a:lumMod val="75000"/>
                  </a:srgbClr>
                </a:solidFill>
                <a:latin typeface="Calibri"/>
                <a:ea typeface="+mn-ea"/>
              </a:rPr>
              <a:t>Ortopedista</a:t>
            </a:r>
          </a:p>
          <a:p>
            <a:pPr fontAlgn="auto">
              <a:spcBef>
                <a:spcPts val="0"/>
              </a:spcBef>
              <a:spcAft>
                <a:spcPts val="0"/>
              </a:spcAft>
              <a:defRPr/>
            </a:pPr>
            <a:r>
              <a:rPr lang="es-MX" sz="1600" dirty="0" smtClean="0">
                <a:solidFill>
                  <a:srgbClr val="0C6FCF">
                    <a:lumMod val="75000"/>
                  </a:srgbClr>
                </a:solidFill>
                <a:latin typeface="Calibri"/>
                <a:ea typeface="+mn-ea"/>
              </a:rPr>
              <a:t>Bogotá, Colombia</a:t>
            </a:r>
          </a:p>
          <a:p>
            <a:pPr fontAlgn="auto">
              <a:spcBef>
                <a:spcPts val="0"/>
              </a:spcBef>
              <a:spcAft>
                <a:spcPts val="0"/>
              </a:spcAft>
              <a:defRPr/>
            </a:pPr>
            <a:endParaRPr lang="es-MX" sz="1600" dirty="0" smtClean="0">
              <a:solidFill>
                <a:prstClr val="white"/>
              </a:solidFill>
              <a:latin typeface="Calibri"/>
              <a:ea typeface="+mn-ea"/>
            </a:endParaRPr>
          </a:p>
          <a:p>
            <a:pPr fontAlgn="auto">
              <a:spcBef>
                <a:spcPts val="0"/>
              </a:spcBef>
              <a:spcAft>
                <a:spcPts val="0"/>
              </a:spcAft>
              <a:defRPr/>
            </a:pPr>
            <a:r>
              <a:rPr lang="es-MX" sz="1600" b="1" dirty="0" smtClean="0">
                <a:solidFill>
                  <a:prstClr val="black"/>
                </a:solidFill>
                <a:latin typeface="Calibri"/>
                <a:ea typeface="+mn-ea"/>
              </a:rPr>
              <a:t>Milton Raff, MD, BSc</a:t>
            </a:r>
          </a:p>
          <a:p>
            <a:pPr fontAlgn="auto">
              <a:spcBef>
                <a:spcPts val="0"/>
              </a:spcBef>
              <a:spcAft>
                <a:spcPts val="0"/>
              </a:spcAft>
              <a:defRPr/>
            </a:pPr>
            <a:r>
              <a:rPr lang="es-MX" sz="1600" dirty="0" smtClean="0">
                <a:solidFill>
                  <a:srgbClr val="0C6FCF">
                    <a:lumMod val="75000"/>
                  </a:srgbClr>
                </a:solidFill>
                <a:latin typeface="Calibri"/>
              </a:rPr>
              <a:t>Especialista en Anestesiología</a:t>
            </a:r>
            <a:endParaRPr lang="es-MX" sz="1600" dirty="0" smtClean="0">
              <a:solidFill>
                <a:srgbClr val="0C6FCF">
                  <a:lumMod val="75000"/>
                </a:srgbClr>
              </a:solidFill>
              <a:latin typeface="Calibri"/>
              <a:ea typeface="+mn-ea"/>
            </a:endParaRPr>
          </a:p>
          <a:p>
            <a:pPr fontAlgn="auto">
              <a:spcBef>
                <a:spcPts val="0"/>
              </a:spcBef>
              <a:spcAft>
                <a:spcPts val="0"/>
              </a:spcAft>
              <a:defRPr/>
            </a:pPr>
            <a:r>
              <a:rPr lang="es-MX" sz="1600" dirty="0" smtClean="0">
                <a:solidFill>
                  <a:srgbClr val="0C6FCF">
                    <a:lumMod val="75000"/>
                  </a:srgbClr>
                </a:solidFill>
                <a:latin typeface="Calibri"/>
                <a:ea typeface="+mn-ea"/>
              </a:rPr>
              <a:t>Cape Town, Sud África</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Raymond L. Rosales, MD, PhD</a:t>
            </a:r>
          </a:p>
          <a:p>
            <a:pPr fontAlgn="auto">
              <a:spcBef>
                <a:spcPts val="0"/>
              </a:spcBef>
              <a:spcAft>
                <a:spcPts val="0"/>
              </a:spcAft>
              <a:defRPr/>
            </a:pPr>
            <a:r>
              <a:rPr lang="es-MX" sz="1600" dirty="0" smtClean="0">
                <a:solidFill>
                  <a:srgbClr val="0C6FCF">
                    <a:lumMod val="75000"/>
                  </a:srgbClr>
                </a:solidFill>
                <a:latin typeface="Calibri"/>
              </a:rPr>
              <a:t>Neurólogo</a:t>
            </a:r>
          </a:p>
          <a:p>
            <a:pPr fontAlgn="auto">
              <a:spcBef>
                <a:spcPts val="0"/>
              </a:spcBef>
              <a:spcAft>
                <a:spcPts val="0"/>
              </a:spcAft>
              <a:defRPr/>
            </a:pPr>
            <a:r>
              <a:rPr lang="es-MX" sz="1600" dirty="0" smtClean="0">
                <a:solidFill>
                  <a:srgbClr val="0C6FCF">
                    <a:lumMod val="75000"/>
                  </a:srgbClr>
                </a:solidFill>
                <a:latin typeface="Calibri"/>
              </a:rPr>
              <a:t>Manila, Filipinas</a:t>
            </a:r>
          </a:p>
          <a:p>
            <a:pPr fontAlgn="auto">
              <a:spcBef>
                <a:spcPts val="0"/>
              </a:spcBef>
              <a:spcAft>
                <a:spcPts val="0"/>
              </a:spcAft>
              <a:defRPr/>
            </a:pPr>
            <a:endParaRPr lang="en-CA" sz="1600" dirty="0">
              <a:solidFill>
                <a:prstClr val="white"/>
              </a:solidFill>
              <a:latin typeface="Calibri"/>
              <a:ea typeface="+mn-ea"/>
            </a:endParaRPr>
          </a:p>
        </p:txBody>
      </p:sp>
      <p:sp>
        <p:nvSpPr>
          <p:cNvPr id="6" name="Rectangle 5"/>
          <p:cNvSpPr/>
          <p:nvPr/>
        </p:nvSpPr>
        <p:spPr>
          <a:xfrm>
            <a:off x="6008688" y="1447800"/>
            <a:ext cx="2955925" cy="4524315"/>
          </a:xfrm>
          <a:prstGeom prst="rect">
            <a:avLst/>
          </a:prstGeom>
        </p:spPr>
        <p:txBody>
          <a:bodyPr>
            <a:spAutoFit/>
          </a:bodyPr>
          <a:lstStyle/>
          <a:p>
            <a:pPr fontAlgn="auto">
              <a:spcBef>
                <a:spcPts val="0"/>
              </a:spcBef>
              <a:spcAft>
                <a:spcPts val="0"/>
              </a:spcAft>
              <a:defRPr/>
            </a:pPr>
            <a:r>
              <a:rPr lang="en-CA" sz="1600" b="1" dirty="0">
                <a:solidFill>
                  <a:prstClr val="black"/>
                </a:solidFill>
                <a:latin typeface="Calibri"/>
                <a:ea typeface="+mn-ea"/>
              </a:rPr>
              <a:t>Jose Antonio San Juan, MD</a:t>
            </a:r>
          </a:p>
          <a:p>
            <a:pPr fontAlgn="auto">
              <a:spcBef>
                <a:spcPts val="0"/>
              </a:spcBef>
              <a:spcAft>
                <a:spcPts val="0"/>
              </a:spcAft>
              <a:defRPr/>
            </a:pPr>
            <a:r>
              <a:rPr lang="es-MX" sz="1600" dirty="0" smtClean="0">
                <a:solidFill>
                  <a:srgbClr val="0C6FCF">
                    <a:lumMod val="75000"/>
                  </a:srgbClr>
                </a:solidFill>
                <a:latin typeface="Calibri"/>
                <a:ea typeface="+mn-ea"/>
              </a:rPr>
              <a:t>Cirujano </a:t>
            </a:r>
            <a:r>
              <a:rPr lang="es-MX" sz="1600" dirty="0" smtClean="0">
                <a:solidFill>
                  <a:srgbClr val="0C6FCF">
                    <a:lumMod val="75000"/>
                  </a:srgbClr>
                </a:solidFill>
                <a:latin typeface="Calibri"/>
              </a:rPr>
              <a:t>O</a:t>
            </a:r>
            <a:r>
              <a:rPr lang="es-MX" sz="1600" dirty="0" smtClean="0">
                <a:solidFill>
                  <a:srgbClr val="0C6FCF">
                    <a:lumMod val="75000"/>
                  </a:srgbClr>
                </a:solidFill>
                <a:latin typeface="Calibri"/>
                <a:ea typeface="+mn-ea"/>
              </a:rPr>
              <a:t>rtopédico</a:t>
            </a:r>
          </a:p>
          <a:p>
            <a:pPr fontAlgn="auto">
              <a:spcBef>
                <a:spcPts val="0"/>
              </a:spcBef>
              <a:spcAft>
                <a:spcPts val="0"/>
              </a:spcAft>
              <a:defRPr/>
            </a:pPr>
            <a:r>
              <a:rPr lang="es-MX" sz="1600" dirty="0" smtClean="0">
                <a:solidFill>
                  <a:srgbClr val="0C6FCF">
                    <a:lumMod val="75000"/>
                  </a:srgbClr>
                </a:solidFill>
                <a:latin typeface="Calibri"/>
                <a:ea typeface="+mn-ea"/>
              </a:rPr>
              <a:t>Ciudad Cebú, Filipinas</a:t>
            </a:r>
          </a:p>
          <a:p>
            <a:pPr fontAlgn="auto">
              <a:spcBef>
                <a:spcPts val="0"/>
              </a:spcBef>
              <a:spcAft>
                <a:spcPts val="0"/>
              </a:spcAft>
              <a:defRPr/>
            </a:pPr>
            <a:r>
              <a:rPr lang="es-MX" sz="1600" dirty="0" smtClean="0">
                <a:solidFill>
                  <a:prstClr val="white"/>
                </a:solidFill>
                <a:latin typeface="Calibri"/>
                <a:ea typeface="+mn-ea"/>
              </a:rPr>
              <a:t> </a:t>
            </a:r>
          </a:p>
          <a:p>
            <a:pPr fontAlgn="auto">
              <a:spcBef>
                <a:spcPts val="0"/>
              </a:spcBef>
              <a:spcAft>
                <a:spcPts val="0"/>
              </a:spcAft>
              <a:defRPr/>
            </a:pPr>
            <a:r>
              <a:rPr lang="es-MX" sz="1600" b="1" dirty="0" smtClean="0">
                <a:solidFill>
                  <a:prstClr val="black"/>
                </a:solidFill>
                <a:latin typeface="Calibri"/>
              </a:rPr>
              <a:t>Ammar Salti, MD</a:t>
            </a:r>
          </a:p>
          <a:p>
            <a:pPr fontAlgn="auto">
              <a:spcBef>
                <a:spcPts val="0"/>
              </a:spcBef>
              <a:spcAft>
                <a:spcPts val="0"/>
              </a:spcAft>
              <a:defRPr/>
            </a:pPr>
            <a:r>
              <a:rPr lang="es-MX" sz="1600" dirty="0" smtClean="0">
                <a:solidFill>
                  <a:srgbClr val="0C6FCF">
                    <a:lumMod val="75000"/>
                  </a:srgbClr>
                </a:solidFill>
                <a:latin typeface="Calibri"/>
              </a:rPr>
              <a:t>Especialista en Anestesiología</a:t>
            </a:r>
          </a:p>
          <a:p>
            <a:pPr fontAlgn="auto">
              <a:spcBef>
                <a:spcPts val="0"/>
              </a:spcBef>
              <a:spcAft>
                <a:spcPts val="0"/>
              </a:spcAft>
              <a:defRPr/>
            </a:pPr>
            <a:r>
              <a:rPr lang="es-MX" sz="1600" dirty="0" smtClean="0">
                <a:solidFill>
                  <a:srgbClr val="0C6FCF">
                    <a:lumMod val="75000"/>
                  </a:srgbClr>
                </a:solidFill>
                <a:latin typeface="Calibri"/>
              </a:rPr>
              <a:t>Abu Dabi,  Emiratos Árabes Unidos </a:t>
            </a:r>
          </a:p>
          <a:p>
            <a:pPr fontAlgn="auto">
              <a:spcBef>
                <a:spcPts val="0"/>
              </a:spcBef>
              <a:spcAft>
                <a:spcPts val="0"/>
              </a:spcAft>
              <a:defRPr/>
            </a:pPr>
            <a:endParaRPr lang="es-MX" sz="1600" b="1" dirty="0" smtClean="0">
              <a:solidFill>
                <a:prstClr val="black"/>
              </a:solidFill>
              <a:latin typeface="Calibri"/>
            </a:endParaRPr>
          </a:p>
          <a:p>
            <a:pPr fontAlgn="auto">
              <a:spcBef>
                <a:spcPts val="0"/>
              </a:spcBef>
              <a:spcAft>
                <a:spcPts val="0"/>
              </a:spcAft>
              <a:defRPr/>
            </a:pPr>
            <a:r>
              <a:rPr lang="es-MX" sz="1600" b="1" dirty="0" smtClean="0">
                <a:solidFill>
                  <a:prstClr val="black"/>
                </a:solidFill>
                <a:latin typeface="Calibri"/>
              </a:rPr>
              <a:t>Xinping Tian, MD</a:t>
            </a:r>
          </a:p>
          <a:p>
            <a:pPr fontAlgn="auto">
              <a:spcBef>
                <a:spcPts val="0"/>
              </a:spcBef>
              <a:spcAft>
                <a:spcPts val="0"/>
              </a:spcAft>
              <a:defRPr/>
            </a:pPr>
            <a:r>
              <a:rPr lang="es-MX" sz="1600" dirty="0" smtClean="0">
                <a:solidFill>
                  <a:srgbClr val="0C6FCF">
                    <a:lumMod val="75000"/>
                  </a:srgbClr>
                </a:solidFill>
                <a:latin typeface="Calibri"/>
              </a:rPr>
              <a:t>Reumatólogo</a:t>
            </a:r>
          </a:p>
          <a:p>
            <a:pPr fontAlgn="auto">
              <a:spcBef>
                <a:spcPts val="0"/>
              </a:spcBef>
              <a:spcAft>
                <a:spcPts val="0"/>
              </a:spcAft>
              <a:defRPr/>
            </a:pPr>
            <a:r>
              <a:rPr lang="es-MX" sz="1600" dirty="0" smtClean="0">
                <a:solidFill>
                  <a:srgbClr val="0C6FCF">
                    <a:lumMod val="75000"/>
                  </a:srgbClr>
                </a:solidFill>
                <a:latin typeface="Calibri"/>
              </a:rPr>
              <a:t>Beijing, China</a:t>
            </a:r>
          </a:p>
          <a:p>
            <a:pPr fontAlgn="auto">
              <a:spcBef>
                <a:spcPts val="0"/>
              </a:spcBef>
              <a:spcAft>
                <a:spcPts val="0"/>
              </a:spcAft>
              <a:defRPr/>
            </a:pPr>
            <a:r>
              <a:rPr lang="es-MX" sz="1600" dirty="0" smtClean="0">
                <a:solidFill>
                  <a:prstClr val="white"/>
                </a:solidFill>
                <a:latin typeface="Calibri"/>
              </a:rPr>
              <a:t> </a:t>
            </a:r>
          </a:p>
          <a:p>
            <a:pPr fontAlgn="auto">
              <a:spcBef>
                <a:spcPts val="0"/>
              </a:spcBef>
              <a:spcAft>
                <a:spcPts val="0"/>
              </a:spcAft>
              <a:defRPr/>
            </a:pPr>
            <a:r>
              <a:rPr lang="es-MX" sz="1600" b="1" dirty="0" smtClean="0">
                <a:solidFill>
                  <a:prstClr val="black"/>
                </a:solidFill>
                <a:latin typeface="Calibri"/>
              </a:rPr>
              <a:t>Işin Ünal-Çevik, MD, PhD</a:t>
            </a:r>
          </a:p>
          <a:p>
            <a:pPr>
              <a:defRPr/>
            </a:pPr>
            <a:r>
              <a:rPr lang="es-MX" sz="1600" dirty="0" smtClean="0">
                <a:solidFill>
                  <a:srgbClr val="0C6FCF">
                    <a:lumMod val="75000"/>
                  </a:srgbClr>
                </a:solidFill>
                <a:latin typeface="+mn-lt"/>
              </a:rPr>
              <a:t>Neurólogo, Neurocientífico y Especialista del Dolor</a:t>
            </a:r>
          </a:p>
          <a:p>
            <a:pPr fontAlgn="auto">
              <a:spcBef>
                <a:spcPts val="0"/>
              </a:spcBef>
              <a:spcAft>
                <a:spcPts val="0"/>
              </a:spcAft>
              <a:defRPr/>
            </a:pPr>
            <a:r>
              <a:rPr lang="es-MX" sz="1600" dirty="0" smtClean="0">
                <a:solidFill>
                  <a:srgbClr val="0C6FCF">
                    <a:lumMod val="75000"/>
                  </a:srgbClr>
                </a:solidFill>
                <a:latin typeface="+mn-lt"/>
              </a:rPr>
              <a:t>Ankara, Turquía </a:t>
            </a:r>
          </a:p>
          <a:p>
            <a:pPr fontAlgn="auto">
              <a:spcBef>
                <a:spcPts val="0"/>
              </a:spcBef>
              <a:spcAft>
                <a:spcPts val="0"/>
              </a:spcAft>
              <a:defRPr/>
            </a:pPr>
            <a:r>
              <a:rPr lang="es-MX" sz="1600" dirty="0" smtClean="0">
                <a:solidFill>
                  <a:srgbClr val="0C6FCF">
                    <a:lumMod val="75000"/>
                  </a:srgbClr>
                </a:solidFill>
                <a:latin typeface="+mn-lt"/>
              </a:rPr>
              <a:t> </a:t>
            </a:r>
            <a:endParaRPr lang="es-MX" sz="1700" dirty="0">
              <a:solidFill>
                <a:prstClr val="white"/>
              </a:solidFill>
              <a:latin typeface="+mn-lt"/>
            </a:endParaRPr>
          </a:p>
        </p:txBody>
      </p:sp>
      <p:sp>
        <p:nvSpPr>
          <p:cNvPr id="3" name="TextBox 2"/>
          <p:cNvSpPr txBox="1"/>
          <p:nvPr/>
        </p:nvSpPr>
        <p:spPr>
          <a:xfrm>
            <a:off x="2483768" y="6237312"/>
            <a:ext cx="4420954" cy="369332"/>
          </a:xfrm>
          <a:prstGeom prst="rect">
            <a:avLst/>
          </a:prstGeom>
          <a:noFill/>
        </p:spPr>
        <p:txBody>
          <a:bodyPr wrap="none">
            <a:spAutoFit/>
          </a:bodyPr>
          <a:lstStyle/>
          <a:p>
            <a:pPr fontAlgn="auto">
              <a:spcBef>
                <a:spcPts val="0"/>
              </a:spcBef>
              <a:spcAft>
                <a:spcPts val="0"/>
              </a:spcAft>
              <a:defRPr/>
            </a:pPr>
            <a:r>
              <a:rPr lang="es-MX" i="1" dirty="0" smtClean="0">
                <a:solidFill>
                  <a:srgbClr val="002060"/>
                </a:solidFill>
                <a:latin typeface="Calibri"/>
                <a:ea typeface="+mn-ea"/>
              </a:rPr>
              <a:t>Este programa fue patrocinado por </a:t>
            </a:r>
            <a:r>
              <a:rPr lang="en-CA" i="1" dirty="0" smtClean="0">
                <a:solidFill>
                  <a:srgbClr val="002060"/>
                </a:solidFill>
                <a:latin typeface="Calibri"/>
                <a:ea typeface="+mn-ea"/>
              </a:rPr>
              <a:t>Pfizer </a:t>
            </a:r>
            <a:r>
              <a:rPr lang="en-CA" i="1" dirty="0">
                <a:solidFill>
                  <a:srgbClr val="002060"/>
                </a:solidFill>
                <a:latin typeface="Calibri"/>
                <a:ea typeface="+mn-ea"/>
              </a:rPr>
              <a:t>Inc.</a:t>
            </a:r>
          </a:p>
        </p:txBody>
      </p:sp>
    </p:spTree>
    <p:extLst>
      <p:ext uri="{BB962C8B-B14F-4D97-AF65-F5344CB8AC3E}">
        <p14:creationId xmlns:p14="http://schemas.microsoft.com/office/powerpoint/2010/main" val="127030562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268586"/>
            <a:ext cx="9144000" cy="5616798"/>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28675" name="Picture 50" descr="head and shoulders"/>
          <p:cNvPicPr>
            <a:picLocks noChangeAspect="1" noChangeArrowheads="1"/>
          </p:cNvPicPr>
          <p:nvPr/>
        </p:nvPicPr>
        <p:blipFill>
          <a:blip r:embed="rId3" cstate="print"/>
          <a:srcRect l="3940" t="5711" r="8307" b="9053"/>
          <a:stretch>
            <a:fillRect/>
          </a:stretch>
        </p:blipFill>
        <p:spPr bwMode="auto">
          <a:xfrm>
            <a:off x="5326063" y="1412776"/>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631655"/>
            <a:ext cx="6789738" cy="1020762"/>
          </a:xfrm>
          <a:prstGeom prst="rect">
            <a:avLst/>
          </a:prstGeom>
          <a:solidFill>
            <a:schemeClr val="accent3"/>
          </a:solidFill>
          <a:ln w="9525">
            <a:noFill/>
            <a:miter lim="800000"/>
            <a:headEnd/>
            <a:tailEnd/>
          </a:ln>
        </p:spPr>
      </p:pic>
      <p:sp>
        <p:nvSpPr>
          <p:cNvPr id="28677" name="Text Box 3"/>
          <p:cNvSpPr txBox="1">
            <a:spLocks noChangeArrowheads="1"/>
          </p:cNvSpPr>
          <p:nvPr/>
        </p:nvSpPr>
        <p:spPr bwMode="auto">
          <a:xfrm>
            <a:off x="2849563" y="5315867"/>
            <a:ext cx="2401887" cy="307777"/>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Fibra aferente nociceptiva</a:t>
            </a:r>
          </a:p>
        </p:txBody>
      </p:sp>
      <p:sp>
        <p:nvSpPr>
          <p:cNvPr id="28678" name="Text Box 19"/>
          <p:cNvSpPr txBox="1">
            <a:spLocks noChangeArrowheads="1"/>
          </p:cNvSpPr>
          <p:nvPr/>
        </p:nvSpPr>
        <p:spPr bwMode="auto">
          <a:xfrm>
            <a:off x="674688" y="3428330"/>
            <a:ext cx="1365630"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Estímulo nocivo</a:t>
            </a:r>
          </a:p>
        </p:txBody>
      </p:sp>
      <p:sp>
        <p:nvSpPr>
          <p:cNvPr id="28679" name="AutoShape 22"/>
          <p:cNvSpPr>
            <a:spLocks noChangeArrowheads="1"/>
          </p:cNvSpPr>
          <p:nvPr/>
        </p:nvSpPr>
        <p:spPr bwMode="auto">
          <a:xfrm rot="19768217" flipV="1">
            <a:off x="1065213" y="5501605"/>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rot="10800000"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8680" name="AutoShape 23"/>
          <p:cNvSpPr>
            <a:spLocks noChangeArrowheads="1"/>
          </p:cNvSpPr>
          <p:nvPr/>
        </p:nvSpPr>
        <p:spPr bwMode="auto">
          <a:xfrm rot="3196011" flipV="1">
            <a:off x="1047750" y="4445918"/>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8681" name="AutoShape 24"/>
          <p:cNvSpPr>
            <a:spLocks noChangeArrowheads="1"/>
          </p:cNvSpPr>
          <p:nvPr/>
        </p:nvSpPr>
        <p:spPr bwMode="auto">
          <a:xfrm rot="-1921111">
            <a:off x="908050" y="5130130"/>
            <a:ext cx="366713" cy="157162"/>
          </a:xfrm>
          <a:prstGeom prst="rightArrow">
            <a:avLst>
              <a:gd name="adj1" fmla="val 50000"/>
              <a:gd name="adj2" fmla="val 58334"/>
            </a:avLst>
          </a:prstGeom>
          <a:solidFill>
            <a:srgbClr val="FFFFFF"/>
          </a:solidFill>
          <a:ln w="9525">
            <a:noFill/>
            <a:miter lim="800000"/>
            <a:headEnd/>
            <a:tailEnd/>
          </a:ln>
          <a:effectLst>
            <a:prstShdw prst="shdw17" dist="17961" dir="2700000">
              <a:srgbClr val="999999"/>
            </a:prstShdw>
          </a:effectLst>
        </p:spPr>
        <p:txBody>
          <a:bodyPr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sp>
        <p:nvSpPr>
          <p:cNvPr id="2178073" name="Text Box 25"/>
          <p:cNvSpPr txBox="1">
            <a:spLocks noChangeArrowheads="1"/>
          </p:cNvSpPr>
          <p:nvPr/>
        </p:nvSpPr>
        <p:spPr bwMode="auto">
          <a:xfrm>
            <a:off x="5486764" y="4254112"/>
            <a:ext cx="1334724" cy="369332"/>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es-MX" b="1" dirty="0" smtClean="0">
                <a:solidFill>
                  <a:srgbClr val="FF99CC"/>
                </a:solidFill>
                <a:cs typeface="Angsana New" pitchFamily="18" charset="-34"/>
              </a:rPr>
              <a:t>Transmisión</a:t>
            </a:r>
          </a:p>
        </p:txBody>
      </p:sp>
      <p:sp>
        <p:nvSpPr>
          <p:cNvPr id="2178074" name="Text Box 26"/>
          <p:cNvSpPr txBox="1">
            <a:spLocks noChangeArrowheads="1"/>
          </p:cNvSpPr>
          <p:nvPr/>
        </p:nvSpPr>
        <p:spPr bwMode="auto">
          <a:xfrm>
            <a:off x="7232650" y="4055392"/>
            <a:ext cx="2125005"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Entrada ascendente </a:t>
            </a:r>
          </a:p>
        </p:txBody>
      </p:sp>
      <p:sp>
        <p:nvSpPr>
          <p:cNvPr id="28684" name="Text Box 29"/>
          <p:cNvSpPr txBox="1">
            <a:spLocks noChangeArrowheads="1"/>
          </p:cNvSpPr>
          <p:nvPr/>
        </p:nvSpPr>
        <p:spPr bwMode="auto">
          <a:xfrm>
            <a:off x="6319838" y="5557167"/>
            <a:ext cx="1329210"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Médula espinal</a:t>
            </a:r>
          </a:p>
        </p:txBody>
      </p:sp>
      <p:sp>
        <p:nvSpPr>
          <p:cNvPr id="28685" name="Oval 51"/>
          <p:cNvSpPr>
            <a:spLocks noChangeArrowheads="1"/>
          </p:cNvSpPr>
          <p:nvPr/>
        </p:nvSpPr>
        <p:spPr bwMode="auto">
          <a:xfrm>
            <a:off x="6205538" y="4922167"/>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8686" name="Freeform 53"/>
          <p:cNvSpPr>
            <a:spLocks/>
          </p:cNvSpPr>
          <p:nvPr/>
        </p:nvSpPr>
        <p:spPr bwMode="auto">
          <a:xfrm>
            <a:off x="6265863" y="4901530"/>
            <a:ext cx="458787" cy="58737"/>
          </a:xfrm>
          <a:custGeom>
            <a:avLst/>
            <a:gdLst>
              <a:gd name="T0" fmla="*/ 0 w 289"/>
              <a:gd name="T1" fmla="*/ 58737 h 37"/>
              <a:gd name="T2" fmla="*/ 77787 w 289"/>
              <a:gd name="T3" fmla="*/ 25400 h 37"/>
              <a:gd name="T4" fmla="*/ 185737 w 289"/>
              <a:gd name="T5" fmla="*/ 3175 h 37"/>
              <a:gd name="T6" fmla="*/ 315912 w 289"/>
              <a:gd name="T7" fmla="*/ 7937 h 37"/>
              <a:gd name="T8" fmla="*/ 458787 w 289"/>
              <a:gd name="T9" fmla="*/ 36512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87" name="AutoShape 56"/>
          <p:cNvSpPr>
            <a:spLocks noChangeArrowheads="1"/>
          </p:cNvSpPr>
          <p:nvPr/>
        </p:nvSpPr>
        <p:spPr bwMode="auto">
          <a:xfrm>
            <a:off x="6745288" y="4866605"/>
            <a:ext cx="131762" cy="111125"/>
          </a:xfrm>
          <a:custGeom>
            <a:avLst/>
            <a:gdLst>
              <a:gd name="T0" fmla="*/ 401880 w 21600"/>
              <a:gd name="T1" fmla="*/ 0 h 21600"/>
              <a:gd name="T2" fmla="*/ 49118 w 21600"/>
              <a:gd name="T3" fmla="*/ 201815 h 21600"/>
              <a:gd name="T4" fmla="*/ 401880 w 21600"/>
              <a:gd name="T5" fmla="*/ 42531 h 21600"/>
              <a:gd name="T6" fmla="*/ 754642 w 21600"/>
              <a:gd name="T7" fmla="*/ 201815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88" name="Oval 57"/>
          <p:cNvSpPr>
            <a:spLocks noChangeArrowheads="1"/>
          </p:cNvSpPr>
          <p:nvPr/>
        </p:nvSpPr>
        <p:spPr bwMode="auto">
          <a:xfrm>
            <a:off x="6765925" y="4912642"/>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8689" name="AutoShape 58"/>
          <p:cNvSpPr>
            <a:spLocks noChangeArrowheads="1"/>
          </p:cNvSpPr>
          <p:nvPr/>
        </p:nvSpPr>
        <p:spPr bwMode="auto">
          <a:xfrm rot="-5668612">
            <a:off x="6712745" y="4899148"/>
            <a:ext cx="131762" cy="111125"/>
          </a:xfrm>
          <a:custGeom>
            <a:avLst/>
            <a:gdLst>
              <a:gd name="T0" fmla="*/ 401880 w 21600"/>
              <a:gd name="T1" fmla="*/ 0 h 21600"/>
              <a:gd name="T2" fmla="*/ 48191 w 21600"/>
              <a:gd name="T3" fmla="*/ 205679 h 21600"/>
              <a:gd name="T4" fmla="*/ 401880 w 21600"/>
              <a:gd name="T5" fmla="*/ 43673 h 21600"/>
              <a:gd name="T6" fmla="*/ 755570 w 21600"/>
              <a:gd name="T7" fmla="*/ 2056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0" name="Line 60"/>
          <p:cNvSpPr>
            <a:spLocks noChangeShapeType="1"/>
          </p:cNvSpPr>
          <p:nvPr/>
        </p:nvSpPr>
        <p:spPr bwMode="auto">
          <a:xfrm flipV="1">
            <a:off x="7243763" y="2504405"/>
            <a:ext cx="0" cy="2447925"/>
          </a:xfrm>
          <a:prstGeom prst="line">
            <a:avLst/>
          </a:prstGeom>
          <a:noFill/>
          <a:ln w="19050">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1" name="Line 61"/>
          <p:cNvSpPr>
            <a:spLocks noChangeShapeType="1"/>
          </p:cNvSpPr>
          <p:nvPr/>
        </p:nvSpPr>
        <p:spPr bwMode="auto">
          <a:xfrm flipH="1" flipV="1">
            <a:off x="6804025" y="1959892"/>
            <a:ext cx="7938" cy="2921000"/>
          </a:xfrm>
          <a:prstGeom prst="line">
            <a:avLst/>
          </a:prstGeom>
          <a:noFill/>
          <a:ln w="19050">
            <a:solidFill>
              <a:srgbClr val="00B05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8692" name="Freeform 63"/>
          <p:cNvSpPr>
            <a:spLocks/>
          </p:cNvSpPr>
          <p:nvPr/>
        </p:nvSpPr>
        <p:spPr bwMode="auto">
          <a:xfrm>
            <a:off x="6804025" y="4941217"/>
            <a:ext cx="439738" cy="174625"/>
          </a:xfrm>
          <a:custGeom>
            <a:avLst/>
            <a:gdLst>
              <a:gd name="T0" fmla="*/ 0 w 277"/>
              <a:gd name="T1" fmla="*/ 33338 h 110"/>
              <a:gd name="T2" fmla="*/ 66675 w 277"/>
              <a:gd name="T3" fmla="*/ 138113 h 110"/>
              <a:gd name="T4" fmla="*/ 166688 w 277"/>
              <a:gd name="T5" fmla="*/ 171450 h 110"/>
              <a:gd name="T6" fmla="*/ 257175 w 277"/>
              <a:gd name="T7" fmla="*/ 161925 h 110"/>
              <a:gd name="T8" fmla="*/ 361950 w 277"/>
              <a:gd name="T9" fmla="*/ 114300 h 110"/>
              <a:gd name="T10" fmla="*/ 420688 w 277"/>
              <a:gd name="T11" fmla="*/ 57150 h 110"/>
              <a:gd name="T12" fmla="*/ 439738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pPr fontAlgn="base">
              <a:spcBef>
                <a:spcPct val="0"/>
              </a:spcBef>
              <a:spcAft>
                <a:spcPct val="0"/>
              </a:spcAft>
            </a:pPr>
            <a:endParaRPr lang="es-MX" dirty="0" smtClean="0">
              <a:solidFill>
                <a:prstClr val="black"/>
              </a:solidFill>
              <a:latin typeface="Arial" pitchFamily="34" charset="0"/>
              <a:cs typeface="Angsana New" pitchFamily="18" charset="-34"/>
            </a:endParaRPr>
          </a:p>
        </p:txBody>
      </p:sp>
      <p:sp>
        <p:nvSpPr>
          <p:cNvPr id="2178112" name="Oval 64"/>
          <p:cNvSpPr>
            <a:spLocks noChangeArrowheads="1"/>
          </p:cNvSpPr>
          <p:nvPr/>
        </p:nvSpPr>
        <p:spPr bwMode="auto">
          <a:xfrm>
            <a:off x="1512888" y="4639592"/>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sp>
        <p:nvSpPr>
          <p:cNvPr id="2178113" name="Oval 65"/>
          <p:cNvSpPr>
            <a:spLocks noChangeArrowheads="1"/>
          </p:cNvSpPr>
          <p:nvPr/>
        </p:nvSpPr>
        <p:spPr bwMode="auto">
          <a:xfrm>
            <a:off x="1512888" y="5284117"/>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smtClean="0">
              <a:solidFill>
                <a:srgbClr val="FFFFFF"/>
              </a:solidFill>
              <a:cs typeface="Angsana New" pitchFamily="18" charset="-34"/>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461988"/>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025" y="1815430"/>
            <a:ext cx="225425"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 </a:t>
            </a:r>
          </a:p>
        </p:txBody>
      </p:sp>
      <p:sp>
        <p:nvSpPr>
          <p:cNvPr id="28697" name="TextBox 29"/>
          <p:cNvSpPr txBox="1">
            <a:spLocks noChangeArrowheads="1"/>
          </p:cNvSpPr>
          <p:nvPr/>
        </p:nvSpPr>
        <p:spPr bwMode="auto">
          <a:xfrm>
            <a:off x="1331913" y="4334792"/>
            <a:ext cx="1439862" cy="369888"/>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Transducción</a:t>
            </a:r>
          </a:p>
        </p:txBody>
      </p:sp>
      <p:sp>
        <p:nvSpPr>
          <p:cNvPr id="32" name="Freeform 31"/>
          <p:cNvSpPr/>
          <p:nvPr/>
        </p:nvSpPr>
        <p:spPr>
          <a:xfrm>
            <a:off x="3419475" y="4623717"/>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28699" name="TextBox 32"/>
          <p:cNvSpPr txBox="1">
            <a:spLocks noChangeArrowheads="1"/>
          </p:cNvSpPr>
          <p:nvPr/>
        </p:nvSpPr>
        <p:spPr bwMode="auto">
          <a:xfrm>
            <a:off x="3276600" y="4263355"/>
            <a:ext cx="1506538" cy="369887"/>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Conducción </a:t>
            </a:r>
          </a:p>
        </p:txBody>
      </p:sp>
      <p:sp>
        <p:nvSpPr>
          <p:cNvPr id="28700" name="TextBox 33"/>
          <p:cNvSpPr txBox="1">
            <a:spLocks noChangeArrowheads="1"/>
          </p:cNvSpPr>
          <p:nvPr/>
        </p:nvSpPr>
        <p:spPr bwMode="auto">
          <a:xfrm>
            <a:off x="7939087" y="1831304"/>
            <a:ext cx="1643062"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prstClr val="white"/>
                </a:solidFill>
                <a:cs typeface="Angsana New" pitchFamily="18" charset="-34"/>
              </a:rPr>
              <a:t>Tálamo</a:t>
            </a:r>
          </a:p>
        </p:txBody>
      </p:sp>
      <p:sp>
        <p:nvSpPr>
          <p:cNvPr id="41" name="Freeform 40"/>
          <p:cNvSpPr/>
          <p:nvPr/>
        </p:nvSpPr>
        <p:spPr>
          <a:xfrm>
            <a:off x="6156325" y="4550692"/>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42" name="Freeform 41"/>
          <p:cNvSpPr/>
          <p:nvPr/>
        </p:nvSpPr>
        <p:spPr>
          <a:xfrm>
            <a:off x="7235825" y="3687092"/>
            <a:ext cx="792163"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43" name="Freeform 42"/>
          <p:cNvSpPr/>
          <p:nvPr/>
        </p:nvSpPr>
        <p:spPr>
          <a:xfrm>
            <a:off x="7524750" y="1959892"/>
            <a:ext cx="790575" cy="358775"/>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dirty="0">
              <a:solidFill>
                <a:prstClr val="black"/>
              </a:solidFill>
            </a:endParaRPr>
          </a:p>
        </p:txBody>
      </p:sp>
      <p:sp>
        <p:nvSpPr>
          <p:cNvPr id="28704" name="AutoShape 23"/>
          <p:cNvSpPr>
            <a:spLocks noChangeArrowheads="1"/>
          </p:cNvSpPr>
          <p:nvPr/>
        </p:nvSpPr>
        <p:spPr bwMode="auto">
          <a:xfrm rot="322006" flipV="1">
            <a:off x="906463" y="4723730"/>
            <a:ext cx="339725" cy="146050"/>
          </a:xfrm>
          <a:prstGeom prst="rightArrow">
            <a:avLst>
              <a:gd name="adj1" fmla="val 50000"/>
              <a:gd name="adj2" fmla="val 58152"/>
            </a:avLst>
          </a:prstGeom>
          <a:solidFill>
            <a:srgbClr val="FFFFFF"/>
          </a:solidFill>
          <a:ln w="9525">
            <a:noFill/>
            <a:miter lim="800000"/>
            <a:headEnd/>
            <a:tailEnd/>
          </a:ln>
          <a:effectLst>
            <a:prstShdw prst="shdw17" dist="17961" dir="2700000">
              <a:srgbClr val="999999"/>
            </a:prstShdw>
          </a:effectLst>
        </p:spPr>
        <p:txBody>
          <a:bodyPr vert="eaVert" wrap="none" anchor="ctr"/>
          <a:lstStyle/>
          <a:p>
            <a:pPr eaLnBrk="0" fontAlgn="base" hangingPunct="0">
              <a:spcBef>
                <a:spcPct val="0"/>
              </a:spcBef>
              <a:spcAft>
                <a:spcPct val="0"/>
              </a:spcAft>
            </a:pPr>
            <a:endParaRPr lang="es-MX" sz="1400" b="1" dirty="0" smtClean="0">
              <a:solidFill>
                <a:srgbClr val="FFFFFF"/>
              </a:solidFill>
              <a:cs typeface="Angsana New" pitchFamily="18" charset="-34"/>
            </a:endParaRPr>
          </a:p>
        </p:txBody>
      </p:sp>
      <p:pic>
        <p:nvPicPr>
          <p:cNvPr id="28705" name="Picture 2" descr="C:\Users\RCowan\AppData\Local\Microsoft\Windows\Temporary Internet Files\Content.IE5\10GUDHJZ\MC900432604[1].png"/>
          <p:cNvPicPr>
            <a:picLocks noChangeAspect="1" noChangeArrowheads="1"/>
          </p:cNvPicPr>
          <p:nvPr/>
        </p:nvPicPr>
        <p:blipFill>
          <a:blip r:embed="rId6" cstate="print"/>
          <a:srcRect/>
          <a:stretch>
            <a:fillRect/>
          </a:stretch>
        </p:blipFill>
        <p:spPr bwMode="auto">
          <a:xfrm>
            <a:off x="674688" y="3868067"/>
            <a:ext cx="576262" cy="609600"/>
          </a:xfrm>
          <a:prstGeom prst="rect">
            <a:avLst/>
          </a:prstGeom>
          <a:noFill/>
          <a:ln w="9525">
            <a:noFill/>
            <a:miter lim="800000"/>
            <a:headEnd/>
            <a:tailEnd/>
          </a:ln>
        </p:spPr>
      </p:pic>
      <p:pic>
        <p:nvPicPr>
          <p:cNvPr id="28706" name="Picture 5" descr="C:\Users\RCowan\AppData\Local\Microsoft\Windows\Temporary Internet Files\Content.IE5\KOWZG1UZ\MC900434816[1].png"/>
          <p:cNvPicPr>
            <a:picLocks noChangeAspect="1" noChangeArrowheads="1"/>
          </p:cNvPicPr>
          <p:nvPr/>
        </p:nvPicPr>
        <p:blipFill>
          <a:blip r:embed="rId7" cstate="print"/>
          <a:srcRect/>
          <a:stretch>
            <a:fillRect/>
          </a:stretch>
        </p:blipFill>
        <p:spPr bwMode="auto">
          <a:xfrm>
            <a:off x="352425" y="4441155"/>
            <a:ext cx="500063" cy="500062"/>
          </a:xfrm>
          <a:prstGeom prst="rect">
            <a:avLst/>
          </a:prstGeom>
          <a:noFill/>
          <a:ln w="9525">
            <a:noFill/>
            <a:miter lim="800000"/>
            <a:headEnd/>
            <a:tailEnd/>
          </a:ln>
        </p:spPr>
      </p:pic>
      <p:pic>
        <p:nvPicPr>
          <p:cNvPr id="28707" name="Picture 9" descr="C:\Users\RCowan\AppData\Local\Microsoft\Windows\Temporary Internet Files\Content.IE5\MY8ODV9I\MC900012913[1].wmf"/>
          <p:cNvPicPr>
            <a:picLocks noChangeAspect="1" noChangeArrowheads="1"/>
          </p:cNvPicPr>
          <p:nvPr/>
        </p:nvPicPr>
        <p:blipFill>
          <a:blip r:embed="rId8" cstate="print"/>
          <a:srcRect/>
          <a:stretch>
            <a:fillRect/>
          </a:stretch>
        </p:blipFill>
        <p:spPr bwMode="auto">
          <a:xfrm>
            <a:off x="368300" y="5028530"/>
            <a:ext cx="500063" cy="417512"/>
          </a:xfrm>
          <a:prstGeom prst="rect">
            <a:avLst/>
          </a:prstGeom>
          <a:noFill/>
          <a:ln w="9525">
            <a:noFill/>
            <a:miter lim="800000"/>
            <a:headEnd/>
            <a:tailEnd/>
          </a:ln>
        </p:spPr>
      </p:pic>
      <p:pic>
        <p:nvPicPr>
          <p:cNvPr id="28708" name="Picture 13" descr="C:\Users\RCowan\AppData\Local\Microsoft\Windows\Temporary Internet Files\Content.IE5\10GUDHJZ\MC900436892[1].png"/>
          <p:cNvPicPr>
            <a:picLocks noChangeAspect="1" noChangeArrowheads="1"/>
          </p:cNvPicPr>
          <p:nvPr/>
        </p:nvPicPr>
        <p:blipFill>
          <a:blip r:embed="rId9" cstate="print"/>
          <a:srcRect/>
          <a:stretch>
            <a:fillRect/>
          </a:stretch>
        </p:blipFill>
        <p:spPr bwMode="auto">
          <a:xfrm>
            <a:off x="561975" y="5460330"/>
            <a:ext cx="488950" cy="488950"/>
          </a:xfrm>
          <a:prstGeom prst="rect">
            <a:avLst/>
          </a:prstGeom>
          <a:noFill/>
          <a:ln w="9525">
            <a:noFill/>
            <a:miter lim="800000"/>
            <a:headEnd/>
            <a:tailEnd/>
          </a:ln>
        </p:spPr>
      </p:pic>
      <p:sp>
        <p:nvSpPr>
          <p:cNvPr id="28709" name="Rectangle 53"/>
          <p:cNvSpPr>
            <a:spLocks noChangeArrowheads="1"/>
          </p:cNvSpPr>
          <p:nvPr/>
        </p:nvSpPr>
        <p:spPr bwMode="auto">
          <a:xfrm>
            <a:off x="123825" y="6619875"/>
            <a:ext cx="3081338" cy="400050"/>
          </a:xfrm>
          <a:prstGeom prst="rect">
            <a:avLst/>
          </a:prstGeom>
          <a:noFill/>
          <a:ln w="9525">
            <a:noFill/>
            <a:miter lim="800000"/>
            <a:headEnd/>
            <a:tailEnd/>
          </a:ln>
        </p:spPr>
        <p:txBody>
          <a:bodyPr wrap="none">
            <a:spAutoFit/>
          </a:bodyPr>
          <a:lstStyle/>
          <a:p>
            <a:pPr fontAlgn="base">
              <a:spcBef>
                <a:spcPct val="0"/>
              </a:spcBef>
              <a:spcAft>
                <a:spcPct val="0"/>
              </a:spcAft>
            </a:pPr>
            <a:r>
              <a:rPr lang="es-MX" sz="1000" dirty="0" smtClean="0">
                <a:solidFill>
                  <a:prstClr val="white"/>
                </a:solidFill>
                <a:cs typeface="Angsana New" pitchFamily="18" charset="-34"/>
              </a:rPr>
              <a:t>Scholz J, Woolf  CJ. </a:t>
            </a:r>
            <a:r>
              <a:rPr lang="es-MX" sz="1000" i="1" dirty="0" smtClean="0">
                <a:solidFill>
                  <a:prstClr val="white"/>
                </a:solidFill>
                <a:cs typeface="Angsana New" pitchFamily="18" charset="-34"/>
              </a:rPr>
              <a:t>Nat Neurosci</a:t>
            </a:r>
            <a:r>
              <a:rPr lang="es-MX" sz="1000" dirty="0" smtClean="0">
                <a:solidFill>
                  <a:prstClr val="white"/>
                </a:solidFill>
                <a:cs typeface="Angsana New" pitchFamily="18" charset="-34"/>
              </a:rPr>
              <a:t> 2002; 5(Suppl):1062-7.</a:t>
            </a:r>
          </a:p>
          <a:p>
            <a:pPr fontAlgn="base">
              <a:spcBef>
                <a:spcPct val="0"/>
              </a:spcBef>
              <a:spcAft>
                <a:spcPct val="0"/>
              </a:spcAft>
            </a:pPr>
            <a:endParaRPr lang="es-MX" sz="1000" dirty="0" smtClean="0">
              <a:solidFill>
                <a:prstClr val="white"/>
              </a:solidFill>
              <a:cs typeface="Angsana New" pitchFamily="18" charset="-34"/>
            </a:endParaRPr>
          </a:p>
        </p:txBody>
      </p:sp>
      <p:sp>
        <p:nvSpPr>
          <p:cNvPr id="55" name="Text Box 26"/>
          <p:cNvSpPr txBox="1">
            <a:spLocks noChangeArrowheads="1"/>
          </p:cNvSpPr>
          <p:nvPr/>
        </p:nvSpPr>
        <p:spPr bwMode="auto">
          <a:xfrm>
            <a:off x="7596188" y="2332955"/>
            <a:ext cx="1232453" cy="369332"/>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b="1" dirty="0" smtClean="0">
                <a:solidFill>
                  <a:srgbClr val="FF99CC"/>
                </a:solidFill>
                <a:cs typeface="Angsana New" pitchFamily="18" charset="-34"/>
              </a:rPr>
              <a:t>Percepción</a:t>
            </a:r>
          </a:p>
        </p:txBody>
      </p:sp>
      <p:sp>
        <p:nvSpPr>
          <p:cNvPr id="28711" name="Rectangle 20"/>
          <p:cNvSpPr>
            <a:spLocks noGrp="1" noChangeArrowheads="1"/>
          </p:cNvSpPr>
          <p:nvPr>
            <p:ph type="title"/>
          </p:nvPr>
        </p:nvSpPr>
        <p:spPr>
          <a:xfrm>
            <a:off x="457200" y="197768"/>
            <a:ext cx="8229600" cy="1143000"/>
          </a:xfrm>
        </p:spPr>
        <p:txBody>
          <a:bodyPr>
            <a:noAutofit/>
          </a:bodyPr>
          <a:lstStyle/>
          <a:p>
            <a:pPr eaLnBrk="1" hangingPunct="1">
              <a:lnSpc>
                <a:spcPct val="85000"/>
              </a:lnSpc>
            </a:pPr>
            <a:r>
              <a:rPr lang="es-MX" sz="3400" dirty="0" smtClean="0"/>
              <a:t>Nocicepción: Proceso neural de codificación de estímulos nocivos</a:t>
            </a:r>
          </a:p>
        </p:txBody>
      </p:sp>
      <p:sp>
        <p:nvSpPr>
          <p:cNvPr id="28712"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es-MX" dirty="0" smtClean="0">
              <a:solidFill>
                <a:prstClr val="black"/>
              </a:solidFill>
              <a:cs typeface="Angsana New" pitchFamily="18" charset="-34"/>
            </a:endParaRPr>
          </a:p>
        </p:txBody>
      </p:sp>
      <p:sp>
        <p:nvSpPr>
          <p:cNvPr id="28713"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srgbClr val="FFFFFF"/>
                </a:solidFill>
                <a:cs typeface="Angsana New" pitchFamily="18" charset="-34"/>
              </a:rPr>
              <a:t/>
            </a:r>
            <a:br>
              <a:rPr lang="es-MX" sz="1200" dirty="0" smtClean="0">
                <a:solidFill>
                  <a:srgbClr val="FFFFFF"/>
                </a:solidFill>
                <a:cs typeface="Angsana New" pitchFamily="18" charset="-34"/>
              </a:rPr>
            </a:br>
            <a:r>
              <a:rPr lang="es-MX" sz="1200" dirty="0" smtClean="0">
                <a:solidFill>
                  <a:srgbClr val="FFFFFF"/>
                </a:solidFill>
                <a:cs typeface="Angsana New" pitchFamily="18" charset="-34"/>
              </a:rPr>
              <a:t>21</a:t>
            </a:r>
          </a:p>
        </p:txBody>
      </p:sp>
      <p:sp>
        <p:nvSpPr>
          <p:cNvPr id="44" name="TextBox 43"/>
          <p:cNvSpPr txBox="1"/>
          <p:nvPr/>
        </p:nvSpPr>
        <p:spPr>
          <a:xfrm>
            <a:off x="6850063" y="1210915"/>
            <a:ext cx="2052165" cy="307777"/>
          </a:xfrm>
          <a:prstGeom prst="rect">
            <a:avLst/>
          </a:prstGeom>
          <a:noFill/>
          <a:ln w="9525">
            <a:noFill/>
            <a:miter lim="800000"/>
            <a:headEnd/>
            <a:tailEnd/>
          </a:ln>
          <a:effectLst/>
        </p:spPr>
        <p:txBody>
          <a:bodyPr wrap="none">
            <a:spAutoFit/>
          </a:bodyPr>
          <a:lstStyle>
            <a:defPPr>
              <a:defRPr lang="en-US"/>
            </a:defPPr>
            <a:lvl1pPr eaLnBrk="0" hangingPunct="0">
              <a:defRPr sz="1600" b="1">
                <a:solidFill>
                  <a:schemeClr val="bg1"/>
                </a:solidFill>
              </a:defRPr>
            </a:lvl1pPr>
          </a:lstStyle>
          <a:p>
            <a:r>
              <a:rPr lang="es-MX" sz="1400" dirty="0" smtClean="0">
                <a:solidFill>
                  <a:prstClr val="white"/>
                </a:solidFill>
              </a:rPr>
              <a:t>Corteza somato sensorial</a:t>
            </a:r>
            <a:endParaRPr lang="es-MX" sz="1400" dirty="0">
              <a:solidFill>
                <a:prstClr val="white"/>
              </a:solidFill>
            </a:endParaRPr>
          </a:p>
        </p:txBody>
      </p:sp>
      <p:sp>
        <p:nvSpPr>
          <p:cNvPr id="45" name="Freeform 44"/>
          <p:cNvSpPr/>
          <p:nvPr/>
        </p:nvSpPr>
        <p:spPr>
          <a:xfrm>
            <a:off x="7382154" y="1550317"/>
            <a:ext cx="791736" cy="360040"/>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
        <p:nvSpPr>
          <p:cNvPr id="46" name="Text Box 25"/>
          <p:cNvSpPr txBox="1">
            <a:spLocks noChangeArrowheads="1"/>
          </p:cNvSpPr>
          <p:nvPr/>
        </p:nvSpPr>
        <p:spPr bwMode="auto">
          <a:xfrm>
            <a:off x="4225637" y="3563929"/>
            <a:ext cx="2597057" cy="369332"/>
          </a:xfrm>
          <a:prstGeom prst="rect">
            <a:avLst/>
          </a:prstGeom>
          <a:noFill/>
          <a:ln w="9525">
            <a:noFill/>
            <a:miter lim="800000"/>
            <a:headEnd/>
            <a:tailEnd/>
          </a:ln>
          <a:effectLst/>
        </p:spPr>
        <p:txBody>
          <a:bodyPr wrap="none">
            <a:spAutoFit/>
          </a:bodyPr>
          <a:lstStyle/>
          <a:p>
            <a:pPr algn="r" eaLnBrk="0" hangingPunct="0">
              <a:defRPr/>
            </a:pPr>
            <a:r>
              <a:rPr lang="es-MX" b="1" dirty="0" smtClean="0">
                <a:solidFill>
                  <a:srgbClr val="00B050"/>
                </a:solidFill>
              </a:rPr>
              <a:t>Modulación descendente</a:t>
            </a:r>
            <a:endParaRPr lang="es-MX" b="1" dirty="0">
              <a:solidFill>
                <a:srgbClr val="00B050"/>
              </a:solidFill>
            </a:endParaRPr>
          </a:p>
        </p:txBody>
      </p:sp>
      <p:sp>
        <p:nvSpPr>
          <p:cNvPr id="47" name="Rectangle 5"/>
          <p:cNvSpPr>
            <a:spLocks noChangeArrowheads="1"/>
          </p:cNvSpPr>
          <p:nvPr/>
        </p:nvSpPr>
        <p:spPr bwMode="auto">
          <a:xfrm>
            <a:off x="107504" y="580526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s-MX" sz="1600" dirty="0" smtClean="0">
                <a:solidFill>
                  <a:prstClr val="white"/>
                </a:solidFill>
              </a:rPr>
              <a:t>Las consecuencias de la codificación pueden ser autonómicas (por ejemplo, presión arterial elevada) o del comportamiento (reflejo motor de retiro o comportamiento nocifensivo más complejo). La percepción del dolor no necesariamente está implicada.</a:t>
            </a:r>
            <a:endParaRPr lang="es-MX" sz="1600"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8239883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arn(inHorizontal)">
                                      <p:cBhvr>
                                        <p:cTn id="7" dur="500"/>
                                        <p:tgtEl>
                                          <p:spTgt spid="2867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8679"/>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868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6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870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870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87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70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70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8697"/>
                                        </p:tgtEl>
                                        <p:attrNameLst>
                                          <p:attrName>style.visibility</p:attrName>
                                        </p:attrNameLst>
                                      </p:cBhvr>
                                      <p:to>
                                        <p:strVal val="visible"/>
                                      </p:to>
                                    </p:set>
                                    <p:animEffect transition="in" filter="randombar(horizontal)">
                                      <p:cBhvr>
                                        <p:cTn id="28" dur="500"/>
                                        <p:tgtEl>
                                          <p:spTgt spid="2869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lide(fromLeft)">
                                      <p:cBhvr>
                                        <p:cTn id="31" dur="500"/>
                                        <p:tgtEl>
                                          <p:spTgt spid="32"/>
                                        </p:tgtEl>
                                      </p:cBhvr>
                                    </p:animEffect>
                                  </p:childTnLst>
                                </p:cTn>
                              </p:par>
                              <p:par>
                                <p:cTn id="32" presetID="1" presetClass="entr" presetSubtype="0" fill="hold" nodeType="withEffect">
                                  <p:stCondLst>
                                    <p:cond delay="0"/>
                                  </p:stCondLst>
                                  <p:childTnLst>
                                    <p:set>
                                      <p:cBhvr>
                                        <p:cTn id="33" dur="1" fill="hold">
                                          <p:stCondLst>
                                            <p:cond delay="0"/>
                                          </p:stCondLst>
                                        </p:cTn>
                                        <p:tgtEl>
                                          <p:spTgt spid="2178073"/>
                                        </p:tgtEl>
                                        <p:attrNameLst>
                                          <p:attrName>style.visibility</p:attrName>
                                        </p:attrNameLst>
                                      </p:cBhvr>
                                      <p:to>
                                        <p:strVal val="visible"/>
                                      </p:to>
                                    </p:set>
                                  </p:childTnLst>
                                </p:cTn>
                              </p:par>
                              <p:par>
                                <p:cTn id="34" presetID="12" presetClass="entr" presetSubtype="8"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slide(fromLeft)">
                                      <p:cBhvr>
                                        <p:cTn id="36" dur="500"/>
                                        <p:tgtEl>
                                          <p:spTgt spid="41"/>
                                        </p:tgtEl>
                                      </p:cBhvr>
                                    </p:animEffect>
                                  </p:childTnLst>
                                </p:cTn>
                              </p:par>
                              <p:par>
                                <p:cTn id="37" presetID="12" presetClass="entr" presetSubtype="8" fill="hold" grpId="0" nodeType="withEffect">
                                  <p:stCondLst>
                                    <p:cond delay="0"/>
                                  </p:stCondLst>
                                  <p:childTnLst>
                                    <p:set>
                                      <p:cBhvr>
                                        <p:cTn id="38" dur="1" fill="hold">
                                          <p:stCondLst>
                                            <p:cond delay="0"/>
                                          </p:stCondLst>
                                        </p:cTn>
                                        <p:tgtEl>
                                          <p:spTgt spid="28699"/>
                                        </p:tgtEl>
                                        <p:attrNameLst>
                                          <p:attrName>style.visibility</p:attrName>
                                        </p:attrNameLst>
                                      </p:cBhvr>
                                      <p:to>
                                        <p:strVal val="visible"/>
                                      </p:to>
                                    </p:set>
                                    <p:animEffect transition="in" filter="slide(fromLeft)">
                                      <p:cBhvr>
                                        <p:cTn id="39" dur="500"/>
                                        <p:tgtEl>
                                          <p:spTgt spid="2869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178113"/>
                                        </p:tgtEl>
                                        <p:attrNameLst>
                                          <p:attrName>style.visibility</p:attrName>
                                        </p:attrNameLst>
                                      </p:cBhvr>
                                      <p:to>
                                        <p:strVal val="visible"/>
                                      </p:to>
                                    </p:set>
                                    <p:anim calcmode="lin" valueType="num">
                                      <p:cBhvr>
                                        <p:cTn id="42" dur="200" fill="hold"/>
                                        <p:tgtEl>
                                          <p:spTgt spid="2178113"/>
                                        </p:tgtEl>
                                        <p:attrNameLst>
                                          <p:attrName>ppt_w</p:attrName>
                                        </p:attrNameLst>
                                      </p:cBhvr>
                                      <p:tavLst>
                                        <p:tav tm="0">
                                          <p:val>
                                            <p:fltVal val="0"/>
                                          </p:val>
                                        </p:tav>
                                        <p:tav tm="100000">
                                          <p:val>
                                            <p:strVal val="#ppt_w"/>
                                          </p:val>
                                        </p:tav>
                                      </p:tavLst>
                                    </p:anim>
                                    <p:anim calcmode="lin" valueType="num">
                                      <p:cBhvr>
                                        <p:cTn id="43" dur="200" fill="hold"/>
                                        <p:tgtEl>
                                          <p:spTgt spid="2178113"/>
                                        </p:tgtEl>
                                        <p:attrNameLst>
                                          <p:attrName>ppt_h</p:attrName>
                                        </p:attrNameLst>
                                      </p:cBhvr>
                                      <p:tavLst>
                                        <p:tav tm="0">
                                          <p:val>
                                            <p:fltVal val="0"/>
                                          </p:val>
                                        </p:tav>
                                        <p:tav tm="100000">
                                          <p:val>
                                            <p:strVal val="#ppt_h"/>
                                          </p:val>
                                        </p:tav>
                                      </p:tavLst>
                                    </p:anim>
                                    <p:animEffect transition="in" filter="fade">
                                      <p:cBhvr>
                                        <p:cTn id="44" dur="200"/>
                                        <p:tgtEl>
                                          <p:spTgt spid="2178113"/>
                                        </p:tgtEl>
                                      </p:cBhvr>
                                    </p:animEffect>
                                  </p:childTnLst>
                                </p:cTn>
                              </p:par>
                            </p:childTnLst>
                          </p:cTn>
                        </p:par>
                        <p:par>
                          <p:cTn id="45" fill="hold">
                            <p:stCondLst>
                              <p:cond delay="500"/>
                            </p:stCondLst>
                            <p:childTnLst>
                              <p:par>
                                <p:cTn id="46"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47" dur="2000" fill="hold"/>
                                        <p:tgtEl>
                                          <p:spTgt spid="2178113"/>
                                        </p:tgtEl>
                                        <p:attrNameLst>
                                          <p:attrName>ppt_x</p:attrName>
                                          <p:attrName>ppt_y</p:attrName>
                                        </p:attrNameLst>
                                      </p:cBhvr>
                                      <p:rCtr x="31200" y="-20600"/>
                                    </p:animMotion>
                                  </p:childTnLst>
                                </p:cTn>
                              </p:par>
                              <p:par>
                                <p:cTn id="48" presetID="53" presetClass="entr" presetSubtype="0" fill="hold" grpId="0" nodeType="withEffect">
                                  <p:stCondLst>
                                    <p:cond delay="300"/>
                                  </p:stCondLst>
                                  <p:childTnLst>
                                    <p:set>
                                      <p:cBhvr>
                                        <p:cTn id="49" dur="1" fill="hold">
                                          <p:stCondLst>
                                            <p:cond delay="0"/>
                                          </p:stCondLst>
                                        </p:cTn>
                                        <p:tgtEl>
                                          <p:spTgt spid="2178112"/>
                                        </p:tgtEl>
                                        <p:attrNameLst>
                                          <p:attrName>style.visibility</p:attrName>
                                        </p:attrNameLst>
                                      </p:cBhvr>
                                      <p:to>
                                        <p:strVal val="visible"/>
                                      </p:to>
                                    </p:set>
                                    <p:anim calcmode="lin" valueType="num">
                                      <p:cBhvr>
                                        <p:cTn id="50" dur="200" fill="hold"/>
                                        <p:tgtEl>
                                          <p:spTgt spid="2178112"/>
                                        </p:tgtEl>
                                        <p:attrNameLst>
                                          <p:attrName>ppt_w</p:attrName>
                                        </p:attrNameLst>
                                      </p:cBhvr>
                                      <p:tavLst>
                                        <p:tav tm="0">
                                          <p:val>
                                            <p:fltVal val="0"/>
                                          </p:val>
                                        </p:tav>
                                        <p:tav tm="100000">
                                          <p:val>
                                            <p:strVal val="#ppt_w"/>
                                          </p:val>
                                        </p:tav>
                                      </p:tavLst>
                                    </p:anim>
                                    <p:anim calcmode="lin" valueType="num">
                                      <p:cBhvr>
                                        <p:cTn id="51" dur="200" fill="hold"/>
                                        <p:tgtEl>
                                          <p:spTgt spid="2178112"/>
                                        </p:tgtEl>
                                        <p:attrNameLst>
                                          <p:attrName>ppt_h</p:attrName>
                                        </p:attrNameLst>
                                      </p:cBhvr>
                                      <p:tavLst>
                                        <p:tav tm="0">
                                          <p:val>
                                            <p:fltVal val="0"/>
                                          </p:val>
                                        </p:tav>
                                        <p:tav tm="100000">
                                          <p:val>
                                            <p:strVal val="#ppt_h"/>
                                          </p:val>
                                        </p:tav>
                                      </p:tavLst>
                                    </p:anim>
                                    <p:animEffect transition="in" filter="fade">
                                      <p:cBhvr>
                                        <p:cTn id="52" dur="200"/>
                                        <p:tgtEl>
                                          <p:spTgt spid="2178112"/>
                                        </p:tgtEl>
                                      </p:cBhvr>
                                    </p:animEffect>
                                  </p:childTnLst>
                                </p:cTn>
                              </p:par>
                              <p:par>
                                <p:cTn id="53"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54" dur="2000" fill="hold"/>
                                        <p:tgtEl>
                                          <p:spTgt spid="2178112"/>
                                        </p:tgtEl>
                                        <p:attrNameLst>
                                          <p:attrName>ppt_x</p:attrName>
                                          <p:attrName>ppt_y</p:attrName>
                                        </p:attrNameLst>
                                      </p:cBhvr>
                                      <p:rCtr x="31200" y="-12700"/>
                                    </p:animMotion>
                                  </p:childTnLst>
                                </p:cTn>
                              </p:par>
                              <p:par>
                                <p:cTn id="55" presetID="10" presetClass="entr" presetSubtype="0" fill="hold" grpId="0" nodeType="withEffect">
                                  <p:stCondLst>
                                    <p:cond delay="1000"/>
                                  </p:stCondLst>
                                  <p:childTnLst>
                                    <p:set>
                                      <p:cBhvr>
                                        <p:cTn id="56" dur="1" fill="hold">
                                          <p:stCondLst>
                                            <p:cond delay="0"/>
                                          </p:stCondLst>
                                        </p:cTn>
                                        <p:tgtEl>
                                          <p:spTgt spid="2178074"/>
                                        </p:tgtEl>
                                        <p:attrNameLst>
                                          <p:attrName>style.visibility</p:attrName>
                                        </p:attrNameLst>
                                      </p:cBhvr>
                                      <p:to>
                                        <p:strVal val="visible"/>
                                      </p:to>
                                    </p:set>
                                    <p:animEffect transition="in" filter="fade">
                                      <p:cBhvr>
                                        <p:cTn id="57" dur="200"/>
                                        <p:tgtEl>
                                          <p:spTgt spid="2178074"/>
                                        </p:tgtEl>
                                      </p:cBhvr>
                                    </p:animEffect>
                                  </p:childTnLst>
                                </p:cTn>
                              </p:par>
                              <p:par>
                                <p:cTn id="58" presetID="12" presetClass="entr" presetSubtype="8" fill="hold" grpId="0" nodeType="withEffect">
                                  <p:stCondLst>
                                    <p:cond delay="1000"/>
                                  </p:stCondLst>
                                  <p:childTnLst>
                                    <p:set>
                                      <p:cBhvr>
                                        <p:cTn id="59" dur="1" fill="hold">
                                          <p:stCondLst>
                                            <p:cond delay="0"/>
                                          </p:stCondLst>
                                        </p:cTn>
                                        <p:tgtEl>
                                          <p:spTgt spid="42"/>
                                        </p:tgtEl>
                                        <p:attrNameLst>
                                          <p:attrName>style.visibility</p:attrName>
                                        </p:attrNameLst>
                                      </p:cBhvr>
                                      <p:to>
                                        <p:strVal val="visible"/>
                                      </p:to>
                                    </p:set>
                                    <p:animEffect transition="in" filter="slide(fromLeft)">
                                      <p:cBhvr>
                                        <p:cTn id="60" dur="500"/>
                                        <p:tgtEl>
                                          <p:spTgt spid="42"/>
                                        </p:tgtEl>
                                      </p:cBhvr>
                                    </p:animEffect>
                                  </p:childTnLst>
                                </p:cTn>
                              </p:par>
                            </p:childTnLst>
                          </p:cTn>
                        </p:par>
                        <p:par>
                          <p:cTn id="61" fill="hold">
                            <p:stCondLst>
                              <p:cond delay="2800"/>
                            </p:stCondLst>
                            <p:childTnLst>
                              <p:par>
                                <p:cTn id="62" presetID="10" presetClass="entr" presetSubtype="0" fill="hold" nodeType="afterEffect">
                                  <p:stCondLst>
                                    <p:cond delay="0"/>
                                  </p:stCondLst>
                                  <p:childTnLst>
                                    <p:set>
                                      <p:cBhvr>
                                        <p:cTn id="63" dur="1" fill="hold">
                                          <p:stCondLst>
                                            <p:cond delay="0"/>
                                          </p:stCondLst>
                                        </p:cTn>
                                        <p:tgtEl>
                                          <p:spTgt spid="2178115"/>
                                        </p:tgtEl>
                                        <p:attrNameLst>
                                          <p:attrName>style.visibility</p:attrName>
                                        </p:attrNameLst>
                                      </p:cBhvr>
                                      <p:to>
                                        <p:strVal val="visible"/>
                                      </p:to>
                                    </p:set>
                                    <p:animEffect transition="in" filter="fade">
                                      <p:cBhvr>
                                        <p:cTn id="64" dur="500"/>
                                        <p:tgtEl>
                                          <p:spTgt spid="2178115"/>
                                        </p:tgtEl>
                                      </p:cBhvr>
                                    </p:animEffect>
                                  </p:childTnLst>
                                </p:cTn>
                              </p:par>
                            </p:childTnLst>
                          </p:cTn>
                        </p:par>
                        <p:par>
                          <p:cTn id="65" fill="hold">
                            <p:stCondLst>
                              <p:cond delay="3300"/>
                            </p:stCondLst>
                            <p:childTnLst>
                              <p:par>
                                <p:cTn id="66" presetID="10" presetClass="exit" presetSubtype="0" fill="hold" nodeType="afterEffect">
                                  <p:stCondLst>
                                    <p:cond delay="0"/>
                                  </p:stCondLst>
                                  <p:childTnLst>
                                    <p:animEffect transition="out" filter="fade">
                                      <p:cBhvr>
                                        <p:cTn id="67" dur="500"/>
                                        <p:tgtEl>
                                          <p:spTgt spid="2178115"/>
                                        </p:tgtEl>
                                      </p:cBhvr>
                                    </p:animEffect>
                                    <p:set>
                                      <p:cBhvr>
                                        <p:cTn id="68" dur="1" fill="hold">
                                          <p:stCondLst>
                                            <p:cond delay="499"/>
                                          </p:stCondLst>
                                        </p:cTn>
                                        <p:tgtEl>
                                          <p:spTgt spid="2178115"/>
                                        </p:tgtEl>
                                        <p:attrNameLst>
                                          <p:attrName>style.visibility</p:attrName>
                                        </p:attrNameLst>
                                      </p:cBhvr>
                                      <p:to>
                                        <p:strVal val="hidden"/>
                                      </p:to>
                                    </p:set>
                                  </p:childTnLst>
                                </p:cTn>
                              </p:par>
                            </p:childTnLst>
                          </p:cTn>
                        </p:par>
                        <p:par>
                          <p:cTn id="69" fill="hold">
                            <p:stCondLst>
                              <p:cond delay="3800"/>
                            </p:stCondLst>
                            <p:childTnLst>
                              <p:par>
                                <p:cTn id="70" presetID="10" presetClass="entr" presetSubtype="0" fill="hold" nodeType="afterEffect">
                                  <p:stCondLst>
                                    <p:cond delay="0"/>
                                  </p:stCondLst>
                                  <p:childTnLst>
                                    <p:set>
                                      <p:cBhvr>
                                        <p:cTn id="71" dur="1" fill="hold">
                                          <p:stCondLst>
                                            <p:cond delay="0"/>
                                          </p:stCondLst>
                                        </p:cTn>
                                        <p:tgtEl>
                                          <p:spTgt spid="2178115"/>
                                        </p:tgtEl>
                                        <p:attrNameLst>
                                          <p:attrName>style.visibility</p:attrName>
                                        </p:attrNameLst>
                                      </p:cBhvr>
                                      <p:to>
                                        <p:strVal val="visible"/>
                                      </p:to>
                                    </p:set>
                                    <p:animEffect transition="in" filter="fade">
                                      <p:cBhvr>
                                        <p:cTn id="72" dur="500"/>
                                        <p:tgtEl>
                                          <p:spTgt spid="2178115"/>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28691"/>
                                        </p:tgtEl>
                                        <p:attrNameLst>
                                          <p:attrName>style.visibility</p:attrName>
                                        </p:attrNameLst>
                                      </p:cBhvr>
                                      <p:to>
                                        <p:strVal val="visible"/>
                                      </p:to>
                                    </p:set>
                                    <p:animEffect transition="in" filter="slide(fromTop)">
                                      <p:cBhvr>
                                        <p:cTn id="75" dur="500"/>
                                        <p:tgtEl>
                                          <p:spTgt spid="28691"/>
                                        </p:tgtEl>
                                      </p:cBhvr>
                                    </p:animEffect>
                                  </p:childTnLst>
                                </p:cTn>
                              </p:par>
                              <p:par>
                                <p:cTn id="76" presetID="10" presetClass="entr" presetSubtype="0" fill="hold" nodeType="withEffect">
                                  <p:stCondLst>
                                    <p:cond delay="0"/>
                                  </p:stCondLst>
                                  <p:childTnLst>
                                    <p:set>
                                      <p:cBhvr>
                                        <p:cTn id="77" dur="1" fill="hold">
                                          <p:stCondLst>
                                            <p:cond delay="0"/>
                                          </p:stCondLst>
                                        </p:cTn>
                                        <p:tgtEl>
                                          <p:spTgt spid="2178116"/>
                                        </p:tgtEl>
                                        <p:attrNameLst>
                                          <p:attrName>style.visibility</p:attrName>
                                        </p:attrNameLst>
                                      </p:cBhvr>
                                      <p:to>
                                        <p:strVal val="visible"/>
                                      </p:to>
                                    </p:set>
                                    <p:animEffect transition="in" filter="fade">
                                      <p:cBhvr>
                                        <p:cTn id="78" dur="500"/>
                                        <p:tgtEl>
                                          <p:spTgt spid="2178116"/>
                                        </p:tgtEl>
                                      </p:cBhvr>
                                    </p:animEffect>
                                  </p:childTnLst>
                                </p:cTn>
                              </p:par>
                              <p:par>
                                <p:cTn id="79" presetID="10" presetClass="entr" presetSubtype="0" fill="hold" nodeType="withEffect">
                                  <p:stCondLst>
                                    <p:cond delay="100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200"/>
                                        <p:tgtEl>
                                          <p:spTgt spid="55"/>
                                        </p:tgtEl>
                                      </p:cBhvr>
                                    </p:animEffect>
                                  </p:childTnLst>
                                </p:cTn>
                              </p:par>
                              <p:par>
                                <p:cTn id="82" presetID="12" presetClass="entr" presetSubtype="8" fill="hold" nodeType="withEffect">
                                  <p:stCondLst>
                                    <p:cond delay="1000"/>
                                  </p:stCondLst>
                                  <p:childTnLst>
                                    <p:set>
                                      <p:cBhvr>
                                        <p:cTn id="83" dur="1" fill="hold">
                                          <p:stCondLst>
                                            <p:cond delay="0"/>
                                          </p:stCondLst>
                                        </p:cTn>
                                        <p:tgtEl>
                                          <p:spTgt spid="43"/>
                                        </p:tgtEl>
                                        <p:attrNameLst>
                                          <p:attrName>style.visibility</p:attrName>
                                        </p:attrNameLst>
                                      </p:cBhvr>
                                      <p:to>
                                        <p:strVal val="visible"/>
                                      </p:to>
                                    </p:set>
                                    <p:animEffect transition="in" filter="slide(fromLeft)">
                                      <p:cBhvr>
                                        <p:cTn id="84" dur="500"/>
                                        <p:tgtEl>
                                          <p:spTgt spid="43"/>
                                        </p:tgtEl>
                                      </p:cBhvr>
                                    </p:animEffect>
                                  </p:childTnLst>
                                </p:cTn>
                              </p:par>
                              <p:par>
                                <p:cTn id="85" presetID="1" presetClass="entr" presetSubtype="0" fill="hold" grpId="0" nodeType="withEffect">
                                  <p:stCondLst>
                                    <p:cond delay="1000"/>
                                  </p:stCondLst>
                                  <p:childTnLst>
                                    <p:set>
                                      <p:cBhvr>
                                        <p:cTn id="86" dur="1" fill="hold">
                                          <p:stCondLst>
                                            <p:cond delay="0"/>
                                          </p:stCondLst>
                                        </p:cTn>
                                        <p:tgtEl>
                                          <p:spTgt spid="28700"/>
                                        </p:tgtEl>
                                        <p:attrNameLst>
                                          <p:attrName>style.visibility</p:attrName>
                                        </p:attrNameLst>
                                      </p:cBhvr>
                                      <p:to>
                                        <p:strVal val="visible"/>
                                      </p:to>
                                    </p:set>
                                  </p:childTnLst>
                                </p:cTn>
                              </p:par>
                              <p:par>
                                <p:cTn id="87" presetID="1" presetClass="entr" presetSubtype="0" fill="hold" grpId="0" nodeType="withEffect">
                                  <p:stCondLst>
                                    <p:cond delay="100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1000"/>
                                  </p:stCondLst>
                                  <p:childTnLst>
                                    <p:set>
                                      <p:cBhvr>
                                        <p:cTn id="90" dur="1" fill="hold">
                                          <p:stCondLst>
                                            <p:cond delay="0"/>
                                          </p:stCondLst>
                                        </p:cTn>
                                        <p:tgtEl>
                                          <p:spTgt spid="44"/>
                                        </p:tgtEl>
                                        <p:attrNameLst>
                                          <p:attrName>style.visibility</p:attrName>
                                        </p:attrNameLst>
                                      </p:cBhvr>
                                      <p:to>
                                        <p:strVal val="visible"/>
                                      </p:to>
                                    </p:set>
                                  </p:childTnLst>
                                </p:cTn>
                              </p:par>
                              <p:par>
                                <p:cTn id="91" presetID="10" presetClass="entr" presetSubtype="0" fill="hold" grpId="0" nodeType="withEffect">
                                  <p:stCondLst>
                                    <p:cond delay="40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200"/>
                                        <p:tgtEl>
                                          <p:spTgt spid="46"/>
                                        </p:tgtEl>
                                      </p:cBhvr>
                                    </p:animEffect>
                                  </p:childTnLst>
                                </p:cTn>
                              </p:par>
                              <p:par>
                                <p:cTn id="94" presetID="12" presetClass="entr" presetSubtype="4" fill="hold" grpId="1" nodeType="withEffect">
                                  <p:stCondLst>
                                    <p:cond delay="40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500"/>
                                        <p:tgtEl>
                                          <p:spTgt spid="45"/>
                                        </p:tgtEl>
                                        <p:attrNameLst>
                                          <p:attrName>ppt_y</p:attrName>
                                        </p:attrNameLst>
                                      </p:cBhvr>
                                      <p:tavLst>
                                        <p:tav tm="0">
                                          <p:val>
                                            <p:strVal val="#ppt_y+#ppt_h*1.125000"/>
                                          </p:val>
                                        </p:tav>
                                        <p:tav tm="100000">
                                          <p:val>
                                            <p:strVal val="#ppt_y"/>
                                          </p:val>
                                        </p:tav>
                                      </p:tavLst>
                                    </p:anim>
                                    <p:animEffect transition="in" filter="wipe(up)">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animBg="1"/>
      <p:bldP spid="28680" grpId="0" animBg="1"/>
      <p:bldP spid="28681" grpId="0" animBg="1"/>
      <p:bldP spid="2178074" grpId="0"/>
      <p:bldP spid="28691" grpId="0" animBg="1"/>
      <p:bldP spid="2178112" grpId="0" animBg="1"/>
      <p:bldP spid="2178112" grpId="1" animBg="1"/>
      <p:bldP spid="2178113" grpId="0" animBg="1"/>
      <p:bldP spid="2178113" grpId="1" animBg="1"/>
      <p:bldP spid="28697" grpId="0"/>
      <p:bldP spid="32" grpId="0" animBg="1"/>
      <p:bldP spid="28699" grpId="0"/>
      <p:bldP spid="28700" grpId="0"/>
      <p:bldP spid="41" grpId="0" animBg="1"/>
      <p:bldP spid="42" grpId="0" animBg="1"/>
      <p:bldP spid="28704" grpId="0" animBg="1"/>
      <p:bldP spid="44" grpId="0"/>
      <p:bldP spid="45" grpId="0" animBg="1"/>
      <p:bldP spid="45" grpId="1"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5" name="Rectangle 2"/>
          <p:cNvSpPr>
            <a:spLocks noGrp="1" noChangeArrowheads="1"/>
          </p:cNvSpPr>
          <p:nvPr>
            <p:ph type="title"/>
          </p:nvPr>
        </p:nvSpPr>
        <p:spPr>
          <a:xfrm>
            <a:off x="446150" y="360856"/>
            <a:ext cx="8229600" cy="1143000"/>
          </a:xfrm>
        </p:spPr>
        <p:txBody>
          <a:bodyPr vert="horz" lIns="91440" tIns="45720" rIns="91440" bIns="45720" rtlCol="0" anchor="ctr">
            <a:normAutofit/>
          </a:bodyPr>
          <a:lstStyle/>
          <a:p>
            <a:pPr>
              <a:lnSpc>
                <a:spcPct val="85000"/>
              </a:lnSpc>
            </a:pPr>
            <a:r>
              <a:rPr lang="es-MX" sz="4000" dirty="0" smtClean="0"/>
              <a:t>Dolor nociceptivo </a:t>
            </a:r>
            <a:endParaRPr lang="es-MX" sz="4000" dirty="0"/>
          </a:p>
        </p:txBody>
      </p:sp>
      <p:sp>
        <p:nvSpPr>
          <p:cNvPr id="728067" name="Text Box 16"/>
          <p:cNvSpPr txBox="1">
            <a:spLocks noChangeArrowheads="1"/>
          </p:cNvSpPr>
          <p:nvPr/>
        </p:nvSpPr>
        <p:spPr bwMode="auto">
          <a:xfrm>
            <a:off x="209330" y="6669922"/>
            <a:ext cx="8528050" cy="153888"/>
          </a:xfrm>
          <a:prstGeom prst="rect">
            <a:avLst/>
          </a:prstGeom>
          <a:noFill/>
          <a:ln w="9525">
            <a:noFill/>
            <a:miter lim="800000"/>
            <a:headEnd/>
            <a:tailEnd/>
          </a:ln>
        </p:spPr>
        <p:txBody>
          <a:bodyPr lIns="0" tIns="0" rIns="0" bIns="0" anchor="b">
            <a:spAutoFit/>
          </a:bodyPr>
          <a:lstStyle/>
          <a:p>
            <a:pPr>
              <a:spcAft>
                <a:spcPts val="600"/>
              </a:spcAft>
              <a:defRPr/>
            </a:pPr>
            <a:r>
              <a:rPr lang="es-MX" sz="1000" dirty="0" smtClean="0">
                <a:solidFill>
                  <a:schemeClr val="bg2"/>
                </a:solidFill>
              </a:rPr>
              <a:t>Caterina MJ </a:t>
            </a:r>
            <a:r>
              <a:rPr lang="es-MX" sz="1000" i="1" dirty="0" smtClean="0">
                <a:solidFill>
                  <a:schemeClr val="bg2"/>
                </a:solidFill>
              </a:rPr>
              <a:t>et al. Nature</a:t>
            </a:r>
            <a:r>
              <a:rPr lang="es-MX" sz="1000" dirty="0" smtClean="0">
                <a:solidFill>
                  <a:schemeClr val="bg2"/>
                </a:solidFill>
              </a:rPr>
              <a:t> 1997; 389(6653): 816-24; </a:t>
            </a:r>
            <a:r>
              <a:rPr lang="es-MX" sz="1000" dirty="0" smtClean="0">
                <a:solidFill>
                  <a:schemeClr val="bg2"/>
                </a:solidFill>
                <a:cs typeface="Arial" pitchFamily="34" charset="0"/>
              </a:rPr>
              <a:t>Julius D. Basbaum AI. </a:t>
            </a:r>
            <a:r>
              <a:rPr lang="es-MX" sz="1000" i="1" dirty="0" smtClean="0">
                <a:solidFill>
                  <a:schemeClr val="bg2"/>
                </a:solidFill>
                <a:cs typeface="Arial" pitchFamily="34" charset="0"/>
              </a:rPr>
              <a:t>Nature</a:t>
            </a:r>
            <a:r>
              <a:rPr lang="es-MX" sz="1000" dirty="0" smtClean="0">
                <a:solidFill>
                  <a:schemeClr val="bg2"/>
                </a:solidFill>
                <a:cs typeface="Arial" pitchFamily="34" charset="0"/>
              </a:rPr>
              <a:t> 2001; 413(6852):203-10; Woolf CJ, Salter MW. </a:t>
            </a:r>
            <a:r>
              <a:rPr lang="es-MX" sz="1000" i="1" dirty="0" smtClean="0">
                <a:solidFill>
                  <a:schemeClr val="bg2"/>
                </a:solidFill>
                <a:cs typeface="Arial" pitchFamily="34" charset="0"/>
              </a:rPr>
              <a:t>Science</a:t>
            </a:r>
            <a:r>
              <a:rPr lang="es-MX" sz="1000" dirty="0" smtClean="0">
                <a:solidFill>
                  <a:schemeClr val="bg2"/>
                </a:solidFill>
                <a:cs typeface="Arial" pitchFamily="34" charset="0"/>
              </a:rPr>
              <a:t> 2000; 288(5472):1765-9.</a:t>
            </a:r>
            <a:endParaRPr lang="es-MX" sz="1000" dirty="0">
              <a:solidFill>
                <a:schemeClr val="bg2"/>
              </a:solidFill>
              <a:cs typeface="Arial" pitchFamily="34" charset="0"/>
            </a:endParaRPr>
          </a:p>
        </p:txBody>
      </p:sp>
      <p:grpSp>
        <p:nvGrpSpPr>
          <p:cNvPr id="9" name="Group 8"/>
          <p:cNvGrpSpPr/>
          <p:nvPr/>
        </p:nvGrpSpPr>
        <p:grpSpPr>
          <a:xfrm>
            <a:off x="1511660" y="1484784"/>
            <a:ext cx="6588732" cy="4408527"/>
            <a:chOff x="1511660" y="1484784"/>
            <a:chExt cx="6588732" cy="4408527"/>
          </a:xfrm>
        </p:grpSpPr>
        <p:graphicFrame>
          <p:nvGraphicFramePr>
            <p:cNvPr id="3" name="Diagram 2"/>
            <p:cNvGraphicFramePr/>
            <p:nvPr>
              <p:extLst>
                <p:ext uri="{D42A27DB-BD31-4B8C-83A1-F6EECF244321}">
                  <p14:modId xmlns:p14="http://schemas.microsoft.com/office/powerpoint/2010/main" val="589565834"/>
                </p:ext>
              </p:extLst>
            </p:nvPr>
          </p:nvGraphicFramePr>
          <p:xfrm>
            <a:off x="1511660" y="1484784"/>
            <a:ext cx="6588732" cy="440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92510" y="2852936"/>
              <a:ext cx="414597" cy="646331"/>
            </a:xfrm>
            <a:prstGeom prst="rect">
              <a:avLst/>
            </a:prstGeom>
            <a:noFill/>
          </p:spPr>
          <p:txBody>
            <a:bodyPr wrap="none" rtlCol="0">
              <a:spAutoFit/>
            </a:bodyPr>
            <a:lstStyle/>
            <a:p>
              <a:r>
                <a:rPr lang="es-MX" sz="3600" b="1" dirty="0" smtClean="0">
                  <a:solidFill>
                    <a:srgbClr val="DDBB30"/>
                  </a:solidFill>
                </a:rPr>
                <a:t>+</a:t>
              </a:r>
              <a:endParaRPr lang="es-MX" sz="3600" b="1" dirty="0">
                <a:solidFill>
                  <a:srgbClr val="DDBB30"/>
                </a:solidFill>
              </a:endParaRPr>
            </a:p>
          </p:txBody>
        </p:sp>
        <p:sp>
          <p:nvSpPr>
            <p:cNvPr id="11" name="TextBox 10"/>
            <p:cNvSpPr txBox="1"/>
            <p:nvPr/>
          </p:nvSpPr>
          <p:spPr>
            <a:xfrm>
              <a:off x="1892510" y="4293096"/>
              <a:ext cx="414597" cy="646331"/>
            </a:xfrm>
            <a:prstGeom prst="rect">
              <a:avLst/>
            </a:prstGeom>
            <a:noFill/>
          </p:spPr>
          <p:txBody>
            <a:bodyPr wrap="none" rtlCol="0">
              <a:spAutoFit/>
            </a:bodyPr>
            <a:lstStyle/>
            <a:p>
              <a:r>
                <a:rPr lang="es-MX" sz="3600" b="1" dirty="0" smtClean="0">
                  <a:solidFill>
                    <a:srgbClr val="DDBB30"/>
                  </a:solidFill>
                </a:rPr>
                <a:t>+</a:t>
              </a:r>
              <a:endParaRPr lang="es-MX" sz="3600" b="1" dirty="0">
                <a:solidFill>
                  <a:srgbClr val="DDBB30"/>
                </a:solidFill>
              </a:endParaRPr>
            </a:p>
          </p:txBody>
        </p:sp>
      </p:grpSp>
      <p:sp>
        <p:nvSpPr>
          <p:cNvPr id="8" name="Rounded Rectangle 7"/>
          <p:cNvSpPr/>
          <p:nvPr/>
        </p:nvSpPr>
        <p:spPr>
          <a:xfrm>
            <a:off x="1043608" y="5949280"/>
            <a:ext cx="2304256" cy="57606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prstClr val="white"/>
                </a:solidFill>
              </a:rPr>
              <a:t>DOLOR NOCICEPTIVO</a:t>
            </a:r>
            <a:endParaRPr lang="es-MX" b="1" dirty="0">
              <a:solidFill>
                <a:prstClr val="white"/>
              </a:solidFill>
            </a:endParaRPr>
          </a:p>
        </p:txBody>
      </p:sp>
    </p:spTree>
    <p:extLst>
      <p:ext uri="{BB962C8B-B14F-4D97-AF65-F5344CB8AC3E}">
        <p14:creationId xmlns:p14="http://schemas.microsoft.com/office/powerpoint/2010/main" val="67619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Grp="1" noChangeArrowheads="1"/>
          </p:cNvSpPr>
          <p:nvPr>
            <p:ph type="title"/>
          </p:nvPr>
        </p:nvSpPr>
        <p:spPr>
          <a:xfrm>
            <a:off x="457200" y="343806"/>
            <a:ext cx="8229600" cy="1143000"/>
          </a:xfrm>
        </p:spPr>
        <p:txBody>
          <a:bodyPr vert="horz" lIns="91440" tIns="45720" rIns="91440" bIns="45720" rtlCol="0" anchor="ctr">
            <a:normAutofit/>
          </a:bodyPr>
          <a:lstStyle/>
          <a:p>
            <a:pPr>
              <a:lnSpc>
                <a:spcPct val="85000"/>
              </a:lnSpc>
            </a:pPr>
            <a:r>
              <a:rPr lang="es-MX" sz="3600" dirty="0" smtClean="0"/>
              <a:t>Transducción a través de los </a:t>
            </a:r>
            <a:r>
              <a:rPr lang="es-MX" sz="3600" dirty="0"/>
              <a:t>m</a:t>
            </a:r>
            <a:r>
              <a:rPr lang="es-MX" sz="3600" dirty="0" smtClean="0"/>
              <a:t>ediadores endógenos</a:t>
            </a:r>
            <a:endParaRPr lang="es-MX" sz="3600" dirty="0"/>
          </a:p>
        </p:txBody>
      </p:sp>
      <p:sp>
        <p:nvSpPr>
          <p:cNvPr id="21" name="Slide Number Placeholder 3"/>
          <p:cNvSpPr>
            <a:spLocks noGrp="1"/>
          </p:cNvSpPr>
          <p:nvPr>
            <p:ph type="sldNum" sz="quarter" idx="12"/>
          </p:nvPr>
        </p:nvSpPr>
        <p:spPr/>
        <p:txBody>
          <a:bodyPr/>
          <a:lstStyle/>
          <a:p>
            <a:r>
              <a:rPr lang="es-MX" dirty="0" smtClean="0">
                <a:solidFill>
                  <a:prstClr val="white">
                    <a:tint val="75000"/>
                  </a:prstClr>
                </a:solidFill>
              </a:rPr>
              <a:t/>
            </a:r>
            <a:br>
              <a:rPr lang="es-MX" dirty="0" smtClean="0">
                <a:solidFill>
                  <a:prstClr val="white">
                    <a:tint val="75000"/>
                  </a:prstClr>
                </a:solidFill>
              </a:rPr>
            </a:br>
            <a:fld id="{903B8EED-60FF-4798-B00A-5F8F0039E366}" type="slidenum">
              <a:rPr lang="es-MX" smtClean="0">
                <a:solidFill>
                  <a:prstClr val="white">
                    <a:tint val="75000"/>
                  </a:prstClr>
                </a:solidFill>
              </a:rPr>
              <a:pPr/>
              <a:t>22</a:t>
            </a:fld>
            <a:endParaRPr lang="es-MX" dirty="0">
              <a:solidFill>
                <a:prstClr val="white">
                  <a:tint val="75000"/>
                </a:prstClr>
              </a:solidFill>
            </a:endParaRPr>
          </a:p>
        </p:txBody>
      </p:sp>
      <p:sp>
        <p:nvSpPr>
          <p:cNvPr id="736259" name="Rectangle 4"/>
          <p:cNvSpPr>
            <a:spLocks noChangeArrowheads="1"/>
          </p:cNvSpPr>
          <p:nvPr/>
        </p:nvSpPr>
        <p:spPr bwMode="auto">
          <a:xfrm>
            <a:off x="476246" y="2596778"/>
            <a:ext cx="2713038" cy="2616666"/>
          </a:xfrm>
          <a:prstGeom prst="rect">
            <a:avLst/>
          </a:prstGeom>
          <a:noFill/>
          <a:ln w="9525" algn="ctr">
            <a:noFill/>
            <a:miter lim="800000"/>
            <a:headEnd/>
            <a:tailEnd/>
          </a:ln>
        </p:spPr>
        <p:txBody>
          <a:bodyPr/>
          <a:lstStyle/>
          <a:p>
            <a:pPr marL="234950" indent="-234950" defTabSz="815975" eaLnBrk="0" hangingPunct="0">
              <a:spcAft>
                <a:spcPct val="30000"/>
              </a:spcAft>
              <a:buClr>
                <a:srgbClr val="0191CD"/>
              </a:buClr>
              <a:buFontTx/>
              <a:buChar char="•"/>
            </a:pPr>
            <a:r>
              <a:rPr lang="es-MX" dirty="0" smtClean="0">
                <a:solidFill>
                  <a:srgbClr val="002060"/>
                </a:solidFill>
              </a:rPr>
              <a:t>Mecánico</a:t>
            </a:r>
          </a:p>
          <a:p>
            <a:pPr marL="234950" indent="-234950" defTabSz="815975" eaLnBrk="0" hangingPunct="0">
              <a:spcAft>
                <a:spcPct val="30000"/>
              </a:spcAft>
              <a:buClr>
                <a:srgbClr val="0191CD"/>
              </a:buClr>
              <a:buFontTx/>
              <a:buChar char="•"/>
            </a:pPr>
            <a:endParaRPr lang="es-MX" sz="1200" dirty="0" smtClean="0">
              <a:solidFill>
                <a:srgbClr val="002060"/>
              </a:solidFill>
            </a:endParaRPr>
          </a:p>
          <a:p>
            <a:pPr marL="234950" indent="-234950" defTabSz="815975" eaLnBrk="0" hangingPunct="0">
              <a:spcAft>
                <a:spcPct val="30000"/>
              </a:spcAft>
              <a:buClr>
                <a:srgbClr val="0191CD"/>
              </a:buClr>
              <a:buFontTx/>
              <a:buChar char="•"/>
            </a:pPr>
            <a:r>
              <a:rPr lang="es-MX" dirty="0" smtClean="0">
                <a:solidFill>
                  <a:srgbClr val="002060"/>
                </a:solidFill>
              </a:rPr>
              <a:t>Térmico</a:t>
            </a:r>
          </a:p>
          <a:p>
            <a:pPr marL="234950" indent="-234950" defTabSz="815975" eaLnBrk="0" hangingPunct="0">
              <a:spcAft>
                <a:spcPct val="30000"/>
              </a:spcAft>
              <a:buClr>
                <a:srgbClr val="0191CD"/>
              </a:buClr>
              <a:buFontTx/>
              <a:buChar char="•"/>
            </a:pPr>
            <a:endParaRPr lang="es-MX" dirty="0" smtClean="0">
              <a:solidFill>
                <a:srgbClr val="002060"/>
              </a:solidFill>
            </a:endParaRPr>
          </a:p>
          <a:p>
            <a:pPr marL="234950" indent="-234950" defTabSz="815975" eaLnBrk="0" hangingPunct="0">
              <a:spcAft>
                <a:spcPct val="30000"/>
              </a:spcAft>
              <a:buClr>
                <a:srgbClr val="0191CD"/>
              </a:buClr>
              <a:buFontTx/>
              <a:buChar char="•"/>
            </a:pPr>
            <a:r>
              <a:rPr lang="es-MX" dirty="0" smtClean="0">
                <a:solidFill>
                  <a:srgbClr val="002060"/>
                </a:solidFill>
              </a:rPr>
              <a:t>Químico</a:t>
            </a:r>
            <a:endParaRPr lang="es-MX" dirty="0">
              <a:solidFill>
                <a:srgbClr val="002060"/>
              </a:solidFill>
            </a:endParaRPr>
          </a:p>
        </p:txBody>
      </p:sp>
      <p:sp>
        <p:nvSpPr>
          <p:cNvPr id="736263" name="Text Box 16"/>
          <p:cNvSpPr txBox="1">
            <a:spLocks noChangeArrowheads="1"/>
          </p:cNvSpPr>
          <p:nvPr/>
        </p:nvSpPr>
        <p:spPr bwMode="auto">
          <a:xfrm>
            <a:off x="211607" y="6510309"/>
            <a:ext cx="8240018" cy="307777"/>
          </a:xfrm>
          <a:prstGeom prst="rect">
            <a:avLst/>
          </a:prstGeom>
          <a:noFill/>
          <a:ln w="9525">
            <a:noFill/>
            <a:miter lim="800000"/>
            <a:headEnd/>
            <a:tailEnd/>
          </a:ln>
        </p:spPr>
        <p:txBody>
          <a:bodyPr wrap="square" lIns="0" tIns="0" rIns="0" bIns="0" anchor="b">
            <a:spAutoFit/>
          </a:bodyPr>
          <a:lstStyle/>
          <a:p>
            <a:r>
              <a:rPr lang="es-MX" sz="1000" dirty="0" smtClean="0">
                <a:solidFill>
                  <a:schemeClr val="bg2"/>
                </a:solidFill>
              </a:rPr>
              <a:t>Julius D, Basbaum AI. </a:t>
            </a:r>
            <a:r>
              <a:rPr lang="es-MX" sz="1000" i="1" dirty="0" smtClean="0">
                <a:solidFill>
                  <a:schemeClr val="bg2"/>
                </a:solidFill>
              </a:rPr>
              <a:t>Nature</a:t>
            </a:r>
            <a:r>
              <a:rPr lang="es-MX" sz="1000" dirty="0" smtClean="0">
                <a:solidFill>
                  <a:schemeClr val="bg2"/>
                </a:solidFill>
              </a:rPr>
              <a:t> 2001; 413(6852):203-10; Scholz J, Woolf  CJ. </a:t>
            </a:r>
            <a:r>
              <a:rPr lang="es-MX" sz="1000" i="1" dirty="0" smtClean="0">
                <a:solidFill>
                  <a:schemeClr val="bg2"/>
                </a:solidFill>
              </a:rPr>
              <a:t>Nat Neurosci</a:t>
            </a:r>
            <a:r>
              <a:rPr lang="es-MX" sz="1000" dirty="0" smtClean="0">
                <a:solidFill>
                  <a:schemeClr val="bg2"/>
                </a:solidFill>
              </a:rPr>
              <a:t> 2002; 5(Suppl):1062-7; </a:t>
            </a:r>
            <a:br>
              <a:rPr lang="es-MX" sz="1000" dirty="0" smtClean="0">
                <a:solidFill>
                  <a:schemeClr val="bg2"/>
                </a:solidFill>
              </a:rPr>
            </a:br>
            <a:r>
              <a:rPr lang="es-MX" sz="1000" dirty="0" smtClean="0">
                <a:solidFill>
                  <a:schemeClr val="bg2"/>
                </a:solidFill>
              </a:rPr>
              <a:t>Woolf CJ, Salter MW. </a:t>
            </a:r>
            <a:r>
              <a:rPr lang="es-MX" sz="1000" i="1" dirty="0" smtClean="0">
                <a:solidFill>
                  <a:schemeClr val="bg2"/>
                </a:solidFill>
              </a:rPr>
              <a:t>Science</a:t>
            </a:r>
            <a:r>
              <a:rPr lang="es-MX" sz="1000" dirty="0" smtClean="0">
                <a:solidFill>
                  <a:schemeClr val="bg2"/>
                </a:solidFill>
              </a:rPr>
              <a:t> 2000; 288(5472):1765-68.</a:t>
            </a:r>
            <a:endParaRPr lang="es-MX" sz="1000" dirty="0">
              <a:solidFill>
                <a:schemeClr val="bg2"/>
              </a:solidFill>
            </a:endParaRPr>
          </a:p>
        </p:txBody>
      </p:sp>
      <p:sp>
        <p:nvSpPr>
          <p:cNvPr id="15" name="Text Box 19"/>
          <p:cNvSpPr txBox="1">
            <a:spLocks noChangeArrowheads="1"/>
          </p:cNvSpPr>
          <p:nvPr/>
        </p:nvSpPr>
        <p:spPr bwMode="auto">
          <a:xfrm>
            <a:off x="542400" y="1907517"/>
            <a:ext cx="1843243" cy="646331"/>
          </a:xfrm>
          <a:prstGeom prst="rect">
            <a:avLst/>
          </a:prstGeom>
          <a:noFill/>
          <a:ln w="9525">
            <a:noFill/>
            <a:miter lim="800000"/>
            <a:headEnd/>
            <a:tailEnd/>
          </a:ln>
          <a:effectLst/>
        </p:spPr>
        <p:txBody>
          <a:bodyPr wrap="square">
            <a:spAutoFit/>
          </a:bodyPr>
          <a:lstStyle/>
          <a:p>
            <a:pPr eaLnBrk="0" hangingPunct="0">
              <a:defRPr/>
            </a:pPr>
            <a:r>
              <a:rPr lang="es-MX" b="1" u="sng" dirty="0" smtClean="0">
                <a:solidFill>
                  <a:srgbClr val="002060"/>
                </a:solidFill>
              </a:rPr>
              <a:t>Estímulos nocivos</a:t>
            </a:r>
            <a:endParaRPr lang="es-MX" b="1" u="sng" dirty="0">
              <a:solidFill>
                <a:srgbClr val="002060"/>
              </a:solidFill>
            </a:endParaRPr>
          </a:p>
        </p:txBody>
      </p:sp>
      <p:sp>
        <p:nvSpPr>
          <p:cNvPr id="16" name="AutoShape 22"/>
          <p:cNvSpPr>
            <a:spLocks noChangeArrowheads="1"/>
          </p:cNvSpPr>
          <p:nvPr/>
        </p:nvSpPr>
        <p:spPr bwMode="auto">
          <a:xfrm rot="19768217" flipV="1">
            <a:off x="2548131" y="4092327"/>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rot="10800000" wrap="none" anchor="ctr"/>
          <a:lstStyle/>
          <a:p>
            <a:pPr eaLnBrk="0" hangingPunct="0">
              <a:defRPr/>
            </a:pPr>
            <a:endParaRPr lang="es-MX" sz="1400" b="1" dirty="0">
              <a:solidFill>
                <a:srgbClr val="FFFFFF"/>
              </a:solidFill>
            </a:endParaRPr>
          </a:p>
        </p:txBody>
      </p:sp>
      <p:sp>
        <p:nvSpPr>
          <p:cNvPr id="17" name="AutoShape 23"/>
          <p:cNvSpPr>
            <a:spLocks noChangeArrowheads="1"/>
          </p:cNvSpPr>
          <p:nvPr/>
        </p:nvSpPr>
        <p:spPr bwMode="auto">
          <a:xfrm rot="3196011" flipV="1">
            <a:off x="2530668" y="3036639"/>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18" name="AutoShape 24"/>
          <p:cNvSpPr>
            <a:spLocks noChangeArrowheads="1"/>
          </p:cNvSpPr>
          <p:nvPr/>
        </p:nvSpPr>
        <p:spPr bwMode="auto">
          <a:xfrm rot="19678889">
            <a:off x="2390967" y="3721316"/>
            <a:ext cx="366713" cy="157163"/>
          </a:xfrm>
          <a:prstGeom prst="rightArrow">
            <a:avLst>
              <a:gd name="adj1" fmla="val 50000"/>
              <a:gd name="adj2" fmla="val 58333"/>
            </a:avLst>
          </a:prstGeom>
          <a:solidFill>
            <a:schemeClr val="bg2"/>
          </a:solidFill>
          <a:ln w="9525">
            <a:noFill/>
            <a:miter lim="800000"/>
            <a:headEnd/>
            <a:tailEnd/>
          </a:ln>
          <a:effectLst>
            <a:prstShdw prst="shdw17" dist="17961" dir="2700000">
              <a:srgbClr val="FFFFFF">
                <a:gamma/>
                <a:shade val="60000"/>
                <a:invGamma/>
              </a:srgbClr>
            </a:prstShdw>
          </a:effectLst>
        </p:spPr>
        <p:txBody>
          <a:bodyPr wrap="none" anchor="ctr"/>
          <a:lstStyle/>
          <a:p>
            <a:pPr eaLnBrk="0" hangingPunct="0">
              <a:defRPr/>
            </a:pPr>
            <a:endParaRPr lang="es-MX" sz="1400" b="1" dirty="0">
              <a:solidFill>
                <a:srgbClr val="FFFFFF"/>
              </a:solidFill>
            </a:endParaRPr>
          </a:p>
        </p:txBody>
      </p:sp>
      <p:sp>
        <p:nvSpPr>
          <p:cNvPr id="41" name="AutoShape 23"/>
          <p:cNvSpPr>
            <a:spLocks noChangeArrowheads="1"/>
          </p:cNvSpPr>
          <p:nvPr/>
        </p:nvSpPr>
        <p:spPr bwMode="auto">
          <a:xfrm rot="322006" flipV="1">
            <a:off x="2389755" y="3313798"/>
            <a:ext cx="339725" cy="146050"/>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pic>
        <p:nvPicPr>
          <p:cNvPr id="42" name="Picture 2" descr="C:\Users\RCowan\AppData\Local\Microsoft\Windows\Temporary Internet Files\Content.IE5\10GUDHJZ\MC90043260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075718" y="2403490"/>
            <a:ext cx="576063" cy="6095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RCowan\AppData\Local\Microsoft\Windows\Temporary Internet Files\Content.IE5\KOWZG1UZ\MC90043481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4720" y="3031730"/>
            <a:ext cx="500209" cy="5002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9" descr="C:\Users\RCowan\AppData\Local\Microsoft\Windows\Temporary Internet Files\Content.IE5\MY8ODV9I\MC90001291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1218" y="3619251"/>
            <a:ext cx="500833" cy="4175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3" descr="C:\Users\RCowan\AppData\Local\Microsoft\Windows\Temporary Internet Files\Content.IE5\10GUDHJZ\MC90043689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5634" y="4050371"/>
            <a:ext cx="488950" cy="488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335836" y="1909590"/>
            <a:ext cx="2690696" cy="4164217"/>
          </a:xfrm>
          <a:prstGeom prst="rect">
            <a:avLst/>
          </a:prstGeom>
        </p:spPr>
        <p:txBody>
          <a:bodyPr wrap="square">
            <a:spAutoFit/>
          </a:bodyPr>
          <a:lstStyle/>
          <a:p>
            <a:pPr defTabSz="815975" eaLnBrk="0" hangingPunct="0">
              <a:spcAft>
                <a:spcPct val="30000"/>
              </a:spcAft>
              <a:buClr>
                <a:srgbClr val="0191CD"/>
              </a:buClr>
            </a:pPr>
            <a:r>
              <a:rPr lang="es-MX" b="1" u="sng" dirty="0" smtClean="0">
                <a:solidFill>
                  <a:srgbClr val="002060"/>
                </a:solidFill>
              </a:rPr>
              <a:t>Mediadores</a:t>
            </a:r>
            <a:endParaRPr lang="es-MX" sz="1100" dirty="0" smtClean="0">
              <a:solidFill>
                <a:srgbClr val="002060"/>
              </a:solidFill>
            </a:endParaRPr>
          </a:p>
          <a:p>
            <a:pPr marL="234950" indent="-234950" defTabSz="815975" eaLnBrk="0" hangingPunct="0">
              <a:spcAft>
                <a:spcPct val="30000"/>
              </a:spcAft>
              <a:buClr>
                <a:srgbClr val="0191CD"/>
              </a:buClr>
              <a:buFontTx/>
              <a:buChar char="•"/>
            </a:pPr>
            <a:r>
              <a:rPr lang="es-MX" dirty="0" smtClean="0">
                <a:solidFill>
                  <a:srgbClr val="002060"/>
                </a:solidFill>
              </a:rPr>
              <a:t>Prostaglandinas</a:t>
            </a:r>
          </a:p>
          <a:p>
            <a:pPr marL="234950" indent="-234950" defTabSz="815975" eaLnBrk="0" hangingPunct="0">
              <a:spcAft>
                <a:spcPct val="30000"/>
              </a:spcAft>
              <a:buClr>
                <a:srgbClr val="0191CD"/>
              </a:buClr>
              <a:buFontTx/>
              <a:buChar char="•"/>
            </a:pPr>
            <a:r>
              <a:rPr lang="es-MX" dirty="0" smtClean="0">
                <a:solidFill>
                  <a:srgbClr val="002060"/>
                </a:solidFill>
              </a:rPr>
              <a:t>Leucotrienos</a:t>
            </a:r>
          </a:p>
          <a:p>
            <a:pPr marL="234950" indent="-234950" defTabSz="815975" eaLnBrk="0" hangingPunct="0">
              <a:spcAft>
                <a:spcPct val="30000"/>
              </a:spcAft>
              <a:buClr>
                <a:srgbClr val="0191CD"/>
              </a:buClr>
              <a:buFontTx/>
              <a:buChar char="•"/>
            </a:pPr>
            <a:r>
              <a:rPr lang="es-MX" dirty="0" smtClean="0">
                <a:solidFill>
                  <a:srgbClr val="002060"/>
                </a:solidFill>
              </a:rPr>
              <a:t>Sustancia P</a:t>
            </a:r>
          </a:p>
          <a:p>
            <a:pPr marL="234950" indent="-234950" defTabSz="815975" eaLnBrk="0" hangingPunct="0">
              <a:spcAft>
                <a:spcPct val="30000"/>
              </a:spcAft>
              <a:buClr>
                <a:srgbClr val="0191CD"/>
              </a:buClr>
              <a:buFontTx/>
              <a:buChar char="•"/>
            </a:pPr>
            <a:r>
              <a:rPr lang="es-MX" dirty="0" smtClean="0">
                <a:solidFill>
                  <a:srgbClr val="002060"/>
                </a:solidFill>
              </a:rPr>
              <a:t>Histamina</a:t>
            </a:r>
          </a:p>
          <a:p>
            <a:pPr marL="234950" indent="-234950" defTabSz="815975" eaLnBrk="0" hangingPunct="0">
              <a:spcAft>
                <a:spcPct val="30000"/>
              </a:spcAft>
              <a:buClr>
                <a:srgbClr val="0191CD"/>
              </a:buClr>
              <a:buFontTx/>
              <a:buChar char="•"/>
            </a:pPr>
            <a:r>
              <a:rPr lang="es-MX" dirty="0" smtClean="0">
                <a:solidFill>
                  <a:srgbClr val="002060"/>
                </a:solidFill>
              </a:rPr>
              <a:t>Bradicinina</a:t>
            </a:r>
          </a:p>
          <a:p>
            <a:pPr marL="234950" indent="-234950" defTabSz="815975" eaLnBrk="0" hangingPunct="0">
              <a:spcAft>
                <a:spcPct val="30000"/>
              </a:spcAft>
              <a:buClr>
                <a:srgbClr val="0191CD"/>
              </a:buClr>
              <a:buFontTx/>
              <a:buChar char="•"/>
            </a:pPr>
            <a:r>
              <a:rPr lang="es-MX" dirty="0" smtClean="0">
                <a:solidFill>
                  <a:srgbClr val="002060"/>
                </a:solidFill>
              </a:rPr>
              <a:t>Serotonina</a:t>
            </a:r>
          </a:p>
          <a:p>
            <a:pPr marL="234950" indent="-234950" defTabSz="815975" eaLnBrk="0" hangingPunct="0">
              <a:spcAft>
                <a:spcPct val="30000"/>
              </a:spcAft>
              <a:buClr>
                <a:srgbClr val="0191CD"/>
              </a:buClr>
              <a:buFontTx/>
              <a:buChar char="•"/>
            </a:pPr>
            <a:r>
              <a:rPr lang="es-MX" dirty="0" smtClean="0">
                <a:solidFill>
                  <a:srgbClr val="002060"/>
                </a:solidFill>
              </a:rPr>
              <a:t>Hidroxiácidos</a:t>
            </a:r>
          </a:p>
          <a:p>
            <a:pPr marL="234950" indent="-234950" defTabSz="815975" eaLnBrk="0" hangingPunct="0">
              <a:spcAft>
                <a:spcPct val="30000"/>
              </a:spcAft>
              <a:buClr>
                <a:srgbClr val="0191CD"/>
              </a:buClr>
              <a:buFontTx/>
              <a:buChar char="•"/>
            </a:pPr>
            <a:r>
              <a:rPr lang="es-MX" dirty="0" smtClean="0">
                <a:solidFill>
                  <a:srgbClr val="002060"/>
                </a:solidFill>
              </a:rPr>
              <a:t>Especies de oxigeno reactivo</a:t>
            </a:r>
          </a:p>
          <a:p>
            <a:pPr marL="234950" indent="-234950" defTabSz="815975" eaLnBrk="0" hangingPunct="0">
              <a:spcAft>
                <a:spcPct val="30000"/>
              </a:spcAft>
              <a:buClr>
                <a:srgbClr val="0191CD"/>
              </a:buClr>
              <a:buFontTx/>
              <a:buChar char="•"/>
            </a:pPr>
            <a:r>
              <a:rPr lang="es-MX" dirty="0" smtClean="0">
                <a:solidFill>
                  <a:srgbClr val="002060"/>
                </a:solidFill>
              </a:rPr>
              <a:t>Citoquinas inflamatorias y quimioquinas</a:t>
            </a:r>
            <a:endParaRPr lang="es-MX" dirty="0">
              <a:solidFill>
                <a:srgbClr val="002060"/>
              </a:solidFill>
            </a:endParaRPr>
          </a:p>
        </p:txBody>
      </p:sp>
      <p:sp>
        <p:nvSpPr>
          <p:cNvPr id="40" name="Rectangle 39"/>
          <p:cNvSpPr/>
          <p:nvPr/>
        </p:nvSpPr>
        <p:spPr>
          <a:xfrm>
            <a:off x="6417550" y="1908026"/>
            <a:ext cx="2343975" cy="646331"/>
          </a:xfrm>
          <a:prstGeom prst="rect">
            <a:avLst/>
          </a:prstGeom>
        </p:spPr>
        <p:txBody>
          <a:bodyPr wrap="square">
            <a:spAutoFit/>
          </a:bodyPr>
          <a:lstStyle/>
          <a:p>
            <a:pPr defTabSz="815975" eaLnBrk="0" hangingPunct="0">
              <a:spcAft>
                <a:spcPct val="30000"/>
              </a:spcAft>
              <a:buClr>
                <a:srgbClr val="0191CD"/>
              </a:buClr>
            </a:pPr>
            <a:r>
              <a:rPr lang="es-MX" b="1" u="sng" dirty="0" smtClean="0">
                <a:solidFill>
                  <a:srgbClr val="002060"/>
                </a:solidFill>
              </a:rPr>
              <a:t>Receptores/ canales en los nociceptores</a:t>
            </a:r>
            <a:endParaRPr lang="es-MX" dirty="0">
              <a:solidFill>
                <a:srgbClr val="002060"/>
              </a:solidFill>
            </a:endParaRPr>
          </a:p>
        </p:txBody>
      </p:sp>
      <p:sp>
        <p:nvSpPr>
          <p:cNvPr id="5" name="Block Arc 4"/>
          <p:cNvSpPr/>
          <p:nvPr/>
        </p:nvSpPr>
        <p:spPr>
          <a:xfrm rot="16200000">
            <a:off x="6546134" y="3371679"/>
            <a:ext cx="2016224" cy="529777"/>
          </a:xfrm>
          <a:prstGeom prst="blockArc">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7" name="Block Arc 6"/>
          <p:cNvSpPr/>
          <p:nvPr/>
        </p:nvSpPr>
        <p:spPr>
          <a:xfrm>
            <a:off x="7168606" y="3595736"/>
            <a:ext cx="385640" cy="166566"/>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46" name="Block Arc 45"/>
          <p:cNvSpPr/>
          <p:nvPr/>
        </p:nvSpPr>
        <p:spPr>
          <a:xfrm rot="10800000">
            <a:off x="7203898" y="3338597"/>
            <a:ext cx="385640" cy="166566"/>
          </a:xfrm>
          <a:prstGeom prst="blockArc">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47" name="AutoShape 23"/>
          <p:cNvSpPr>
            <a:spLocks noChangeArrowheads="1"/>
          </p:cNvSpPr>
          <p:nvPr/>
        </p:nvSpPr>
        <p:spPr bwMode="auto">
          <a:xfrm flipV="1">
            <a:off x="5438196" y="3407470"/>
            <a:ext cx="799612" cy="278848"/>
          </a:xfrm>
          <a:prstGeom prst="rightArrow">
            <a:avLst>
              <a:gd name="adj1" fmla="val 50000"/>
              <a:gd name="adj2" fmla="val 58152"/>
            </a:avLst>
          </a:prstGeom>
          <a:solidFill>
            <a:schemeClr val="bg2"/>
          </a:solidFill>
          <a:ln w="9525">
            <a:noFill/>
            <a:miter lim="800000"/>
            <a:headEnd/>
            <a:tailEnd/>
          </a:ln>
          <a:effectLst>
            <a:prstShdw prst="shdw17" dist="17961" dir="2700000">
              <a:srgbClr val="FFFFFF">
                <a:gamma/>
                <a:shade val="60000"/>
                <a:invGamma/>
              </a:srgbClr>
            </a:prstShdw>
          </a:effectLst>
        </p:spPr>
        <p:txBody>
          <a:bodyPr vert="eaVert" wrap="none" anchor="ctr"/>
          <a:lstStyle/>
          <a:p>
            <a:pPr eaLnBrk="0" hangingPunct="0">
              <a:defRPr/>
            </a:pPr>
            <a:endParaRPr lang="es-MX" sz="1400" b="1" dirty="0">
              <a:solidFill>
                <a:srgbClr val="FFFFFF"/>
              </a:solidFill>
            </a:endParaRPr>
          </a:p>
        </p:txBody>
      </p:sp>
      <p:sp>
        <p:nvSpPr>
          <p:cNvPr id="24"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22</a:t>
            </a:fld>
            <a:endParaRPr lang="es-MX" dirty="0">
              <a:solidFill>
                <a:prstClr val="black"/>
              </a:solidFill>
            </a:endParaRPr>
          </a:p>
        </p:txBody>
      </p:sp>
    </p:spTree>
    <p:extLst>
      <p:ext uri="{BB962C8B-B14F-4D97-AF65-F5344CB8AC3E}">
        <p14:creationId xmlns:p14="http://schemas.microsoft.com/office/powerpoint/2010/main" val="25444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0" grpId="0"/>
      <p:bldP spid="5" grpId="0" animBg="1"/>
      <p:bldP spid="7"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1387475"/>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sp>
        <p:nvSpPr>
          <p:cNvPr id="30723" name="Rectangle 2"/>
          <p:cNvSpPr>
            <a:spLocks noGrp="1" noChangeArrowheads="1"/>
          </p:cNvSpPr>
          <p:nvPr>
            <p:ph type="title"/>
          </p:nvPr>
        </p:nvSpPr>
        <p:spPr>
          <a:xfrm>
            <a:off x="457200" y="328613"/>
            <a:ext cx="8229600" cy="1143000"/>
          </a:xfrm>
        </p:spPr>
        <p:txBody>
          <a:bodyPr>
            <a:normAutofit/>
          </a:bodyPr>
          <a:lstStyle/>
          <a:p>
            <a:pPr>
              <a:lnSpc>
                <a:spcPct val="85000"/>
              </a:lnSpc>
            </a:pPr>
            <a:r>
              <a:rPr lang="es-MX" dirty="0" smtClean="0"/>
              <a:t>Transmisión a través de neurotransmisores</a:t>
            </a:r>
          </a:p>
        </p:txBody>
      </p:sp>
      <p:sp>
        <p:nvSpPr>
          <p:cNvPr id="73747" name="Text Box 19"/>
          <p:cNvSpPr txBox="1">
            <a:spLocks noChangeArrowheads="1"/>
          </p:cNvSpPr>
          <p:nvPr/>
        </p:nvSpPr>
        <p:spPr bwMode="auto">
          <a:xfrm>
            <a:off x="179513" y="1628800"/>
            <a:ext cx="2052000" cy="4031873"/>
          </a:xfrm>
          <a:prstGeom prst="rect">
            <a:avLst/>
          </a:prstGeom>
          <a:noFill/>
          <a:ln w="38100">
            <a:solidFill>
              <a:srgbClr val="00B050"/>
            </a:solidFill>
            <a:miter lim="800000"/>
            <a:headEnd/>
            <a:tailEnd/>
          </a:ln>
        </p:spPr>
        <p:txBody>
          <a:bodyPr wrap="square">
            <a:spAutoFit/>
          </a:bodyPr>
          <a:lstStyle/>
          <a:p>
            <a:pPr marL="342900" indent="-342900" fontAlgn="base">
              <a:spcBef>
                <a:spcPct val="0"/>
              </a:spcBef>
              <a:spcAft>
                <a:spcPct val="0"/>
              </a:spcAft>
              <a:buClr>
                <a:srgbClr val="00B0F0"/>
              </a:buClr>
              <a:buFont typeface="Calibri" pitchFamily="34" charset="0"/>
              <a:buAutoNum type="arabicPeriod"/>
            </a:pPr>
            <a:r>
              <a:rPr lang="es-MX" sz="1600" b="1" dirty="0" smtClean="0">
                <a:solidFill>
                  <a:prstClr val="white"/>
                </a:solidFill>
                <a:latin typeface="Arial" pitchFamily="34" charset="0"/>
                <a:cs typeface="Angsana New" pitchFamily="18" charset="-34"/>
              </a:rPr>
              <a:t>Los impulsos llegan a las terminales de la neurona presináptica</a:t>
            </a:r>
          </a:p>
          <a:p>
            <a:pPr marL="342900" indent="-342900" fontAlgn="base">
              <a:spcBef>
                <a:spcPct val="0"/>
              </a:spcBef>
              <a:spcAft>
                <a:spcPct val="0"/>
              </a:spcAft>
              <a:buClr>
                <a:srgbClr val="00B0F0"/>
              </a:buClr>
              <a:buFont typeface="Calibri" pitchFamily="34" charset="0"/>
              <a:buAutoNum type="arabicPeriod"/>
            </a:pPr>
            <a:r>
              <a:rPr lang="es-MX" sz="1600" b="1" dirty="0" smtClean="0">
                <a:solidFill>
                  <a:prstClr val="white"/>
                </a:solidFill>
                <a:latin typeface="Arial" pitchFamily="34" charset="0"/>
                <a:cs typeface="Angsana New" pitchFamily="18" charset="-34"/>
              </a:rPr>
              <a:t>El glutamato es liberado en la hendidura sináptica</a:t>
            </a:r>
          </a:p>
          <a:p>
            <a:pPr marL="342900" indent="-342900" fontAlgn="base">
              <a:spcBef>
                <a:spcPct val="0"/>
              </a:spcBef>
              <a:spcAft>
                <a:spcPct val="0"/>
              </a:spcAft>
              <a:buClr>
                <a:srgbClr val="00B0F0"/>
              </a:buClr>
              <a:buFont typeface="Calibri" pitchFamily="34" charset="0"/>
              <a:buAutoNum type="arabicPeriod"/>
            </a:pPr>
            <a:r>
              <a:rPr lang="es-MX" sz="1600" b="1" dirty="0" smtClean="0">
                <a:solidFill>
                  <a:prstClr val="white"/>
                </a:solidFill>
                <a:latin typeface="Arial" pitchFamily="34" charset="0"/>
                <a:cs typeface="Angsana New" pitchFamily="18" charset="-34"/>
              </a:rPr>
              <a:t>El glutamato se une al receptor AMPA</a:t>
            </a:r>
          </a:p>
          <a:p>
            <a:pPr marL="342900" indent="-342900" fontAlgn="base">
              <a:spcBef>
                <a:spcPct val="0"/>
              </a:spcBef>
              <a:spcAft>
                <a:spcPct val="0"/>
              </a:spcAft>
              <a:buClr>
                <a:srgbClr val="00B0F0"/>
              </a:buClr>
              <a:buFont typeface="Calibri" pitchFamily="34" charset="0"/>
              <a:buAutoNum type="arabicPeriod"/>
            </a:pPr>
            <a:r>
              <a:rPr lang="es-MX" sz="1600" b="1" dirty="0" smtClean="0">
                <a:solidFill>
                  <a:prstClr val="white"/>
                </a:solidFill>
                <a:latin typeface="Arial" pitchFamily="34" charset="0"/>
                <a:cs typeface="Angsana New" pitchFamily="18" charset="-34"/>
              </a:rPr>
              <a:t>El impulso es transmitido a  la neurona postsináptica</a:t>
            </a:r>
            <a:endParaRPr lang="es-MX" sz="1600" b="1" dirty="0">
              <a:solidFill>
                <a:prstClr val="white"/>
              </a:solidFill>
              <a:latin typeface="Arial" pitchFamily="34" charset="0"/>
              <a:cs typeface="Angsana New" pitchFamily="18" charset="-34"/>
            </a:endParaRPr>
          </a:p>
        </p:txBody>
      </p:sp>
      <p:pic>
        <p:nvPicPr>
          <p:cNvPr id="30726" name="Picture 3" descr="Slides_11_stage a"/>
          <p:cNvPicPr>
            <a:picLocks noChangeAspect="1" noChangeArrowheads="1"/>
          </p:cNvPicPr>
          <p:nvPr/>
        </p:nvPicPr>
        <p:blipFill>
          <a:blip r:embed="rId3" cstate="print"/>
          <a:srcRect/>
          <a:stretch>
            <a:fillRect/>
          </a:stretch>
        </p:blipFill>
        <p:spPr bwMode="auto">
          <a:xfrm>
            <a:off x="2339752" y="1412776"/>
            <a:ext cx="6589713" cy="4794250"/>
          </a:xfrm>
          <a:prstGeom prst="rect">
            <a:avLst/>
          </a:prstGeom>
          <a:noFill/>
          <a:ln w="9525">
            <a:noFill/>
            <a:miter lim="800000"/>
            <a:headEnd/>
            <a:tailEnd/>
          </a:ln>
        </p:spPr>
      </p:pic>
      <p:sp>
        <p:nvSpPr>
          <p:cNvPr id="30727" name="Text Box 4"/>
          <p:cNvSpPr txBox="1">
            <a:spLocks noChangeArrowheads="1"/>
          </p:cNvSpPr>
          <p:nvPr/>
        </p:nvSpPr>
        <p:spPr bwMode="auto">
          <a:xfrm>
            <a:off x="2879725" y="3203575"/>
            <a:ext cx="1199367" cy="307777"/>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white"/>
                </a:solidFill>
                <a:latin typeface="Arial" pitchFamily="34" charset="0"/>
                <a:cs typeface="Angsana New" pitchFamily="18" charset="-34"/>
              </a:rPr>
              <a:t>Sustancia P</a:t>
            </a:r>
            <a:endParaRPr lang="es-MX" sz="1400" b="1" dirty="0">
              <a:solidFill>
                <a:prstClr val="white"/>
              </a:solidFill>
              <a:latin typeface="Arial" pitchFamily="34" charset="0"/>
              <a:cs typeface="Angsana New" pitchFamily="18" charset="-34"/>
            </a:endParaRPr>
          </a:p>
        </p:txBody>
      </p:sp>
      <p:sp>
        <p:nvSpPr>
          <p:cNvPr id="30728" name="Line 5"/>
          <p:cNvSpPr>
            <a:spLocks noChangeShapeType="1"/>
          </p:cNvSpPr>
          <p:nvPr/>
        </p:nvSpPr>
        <p:spPr bwMode="auto">
          <a:xfrm>
            <a:off x="3482975" y="3503613"/>
            <a:ext cx="806450" cy="346075"/>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29" name="Text Box 6"/>
          <p:cNvSpPr txBox="1">
            <a:spLocks noChangeArrowheads="1"/>
          </p:cNvSpPr>
          <p:nvPr/>
        </p:nvSpPr>
        <p:spPr bwMode="auto">
          <a:xfrm>
            <a:off x="6862763" y="1952625"/>
            <a:ext cx="2063385" cy="307777"/>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white"/>
                </a:solidFill>
                <a:latin typeface="Arial" pitchFamily="34" charset="0"/>
                <a:cs typeface="Angsana New" pitchFamily="18" charset="-34"/>
              </a:rPr>
              <a:t>Neurona presináptica</a:t>
            </a:r>
            <a:endParaRPr lang="es-MX" sz="1400" b="1" dirty="0">
              <a:solidFill>
                <a:prstClr val="white"/>
              </a:solidFill>
              <a:latin typeface="Arial" pitchFamily="34" charset="0"/>
              <a:cs typeface="Angsana New" pitchFamily="18" charset="-34"/>
            </a:endParaRPr>
          </a:p>
        </p:txBody>
      </p:sp>
      <p:sp>
        <p:nvSpPr>
          <p:cNvPr id="30730" name="Line 7"/>
          <p:cNvSpPr>
            <a:spLocks noChangeShapeType="1"/>
          </p:cNvSpPr>
          <p:nvPr/>
        </p:nvSpPr>
        <p:spPr bwMode="auto">
          <a:xfrm flipH="1">
            <a:off x="5957888" y="2200275"/>
            <a:ext cx="896937" cy="144463"/>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31" name="Text Box 8"/>
          <p:cNvSpPr txBox="1">
            <a:spLocks noChangeArrowheads="1"/>
          </p:cNvSpPr>
          <p:nvPr/>
        </p:nvSpPr>
        <p:spPr bwMode="auto">
          <a:xfrm>
            <a:off x="2541588" y="4605338"/>
            <a:ext cx="1893467" cy="307777"/>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white"/>
                </a:solidFill>
                <a:latin typeface="Arial" pitchFamily="34" charset="0"/>
                <a:cs typeface="Angsana New" pitchFamily="18" charset="-34"/>
              </a:rPr>
              <a:t>Hendidura sináptica</a:t>
            </a:r>
            <a:endParaRPr lang="es-MX" sz="1400" b="1" dirty="0">
              <a:solidFill>
                <a:prstClr val="white"/>
              </a:solidFill>
              <a:latin typeface="Arial" pitchFamily="34" charset="0"/>
              <a:cs typeface="Angsana New" pitchFamily="18" charset="-34"/>
            </a:endParaRPr>
          </a:p>
        </p:txBody>
      </p:sp>
      <p:sp>
        <p:nvSpPr>
          <p:cNvPr id="30732" name="Text Box 9"/>
          <p:cNvSpPr txBox="1">
            <a:spLocks noChangeArrowheads="1"/>
          </p:cNvSpPr>
          <p:nvPr/>
        </p:nvSpPr>
        <p:spPr bwMode="auto">
          <a:xfrm>
            <a:off x="8001000" y="3148013"/>
            <a:ext cx="1069524" cy="307777"/>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white"/>
                </a:solidFill>
                <a:latin typeface="Arial" pitchFamily="34" charset="0"/>
                <a:cs typeface="Angsana New" pitchFamily="18" charset="-34"/>
              </a:rPr>
              <a:t>Glutamato</a:t>
            </a:r>
            <a:endParaRPr lang="es-MX" sz="1400" b="1" dirty="0">
              <a:solidFill>
                <a:prstClr val="white"/>
              </a:solidFill>
              <a:latin typeface="Arial" pitchFamily="34" charset="0"/>
              <a:cs typeface="Angsana New" pitchFamily="18" charset="-34"/>
            </a:endParaRPr>
          </a:p>
        </p:txBody>
      </p:sp>
      <p:sp>
        <p:nvSpPr>
          <p:cNvPr id="30733" name="Line 10"/>
          <p:cNvSpPr>
            <a:spLocks noChangeShapeType="1"/>
          </p:cNvSpPr>
          <p:nvPr/>
        </p:nvSpPr>
        <p:spPr bwMode="auto">
          <a:xfrm flipH="1">
            <a:off x="6767513" y="3295650"/>
            <a:ext cx="1246187" cy="333375"/>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34" name="Text Box 11"/>
          <p:cNvSpPr txBox="1">
            <a:spLocks noChangeArrowheads="1"/>
          </p:cNvSpPr>
          <p:nvPr/>
        </p:nvSpPr>
        <p:spPr bwMode="auto">
          <a:xfrm>
            <a:off x="2195736" y="4941168"/>
            <a:ext cx="1385316" cy="523220"/>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white"/>
                </a:solidFill>
                <a:latin typeface="Arial" pitchFamily="34" charset="0"/>
                <a:cs typeface="Angsana New" pitchFamily="18" charset="-34"/>
              </a:rPr>
              <a:t>Neurona</a:t>
            </a:r>
            <a:br>
              <a:rPr lang="es-MX" sz="1400" b="1" dirty="0" smtClean="0">
                <a:solidFill>
                  <a:prstClr val="white"/>
                </a:solidFill>
                <a:latin typeface="Arial" pitchFamily="34" charset="0"/>
                <a:cs typeface="Angsana New" pitchFamily="18" charset="-34"/>
              </a:rPr>
            </a:br>
            <a:r>
              <a:rPr lang="es-MX" sz="1400" b="1" dirty="0" smtClean="0">
                <a:solidFill>
                  <a:prstClr val="white"/>
                </a:solidFill>
                <a:latin typeface="Arial" pitchFamily="34" charset="0"/>
                <a:cs typeface="Angsana New" pitchFamily="18" charset="-34"/>
              </a:rPr>
              <a:t>post sináptica</a:t>
            </a:r>
            <a:endParaRPr lang="es-MX" sz="1400" b="1" dirty="0">
              <a:solidFill>
                <a:prstClr val="white"/>
              </a:solidFill>
              <a:latin typeface="Arial" pitchFamily="34" charset="0"/>
              <a:cs typeface="Angsana New" pitchFamily="18" charset="-34"/>
            </a:endParaRPr>
          </a:p>
        </p:txBody>
      </p:sp>
      <p:sp>
        <p:nvSpPr>
          <p:cNvPr id="30735" name="Line 12"/>
          <p:cNvSpPr>
            <a:spLocks noChangeShapeType="1"/>
          </p:cNvSpPr>
          <p:nvPr/>
        </p:nvSpPr>
        <p:spPr bwMode="auto">
          <a:xfrm>
            <a:off x="2879725" y="5599113"/>
            <a:ext cx="542925" cy="393700"/>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36" name="Line 13"/>
          <p:cNvSpPr>
            <a:spLocks noChangeShapeType="1"/>
          </p:cNvSpPr>
          <p:nvPr/>
        </p:nvSpPr>
        <p:spPr bwMode="auto">
          <a:xfrm>
            <a:off x="5813425" y="1882775"/>
            <a:ext cx="0" cy="1327150"/>
          </a:xfrm>
          <a:prstGeom prst="line">
            <a:avLst/>
          </a:prstGeom>
          <a:noFill/>
          <a:ln w="28575">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37" name="Text Box 14"/>
          <p:cNvSpPr txBox="1">
            <a:spLocks noChangeArrowheads="1"/>
          </p:cNvSpPr>
          <p:nvPr/>
        </p:nvSpPr>
        <p:spPr bwMode="auto">
          <a:xfrm>
            <a:off x="7343775" y="4197350"/>
            <a:ext cx="1817688" cy="830997"/>
          </a:xfrm>
          <a:prstGeom prst="rect">
            <a:avLst/>
          </a:prstGeom>
          <a:noFill/>
          <a:ln w="9525">
            <a:noFill/>
            <a:miter lim="800000"/>
            <a:headEnd/>
            <a:tailEnd/>
          </a:ln>
        </p:spPr>
        <p:txBody>
          <a:bodyPr>
            <a:spAutoFit/>
          </a:bodyPr>
          <a:lstStyle/>
          <a:p>
            <a:pPr fontAlgn="base">
              <a:spcBef>
                <a:spcPct val="0"/>
              </a:spcBef>
              <a:spcAft>
                <a:spcPct val="0"/>
              </a:spcAft>
            </a:pPr>
            <a:r>
              <a:rPr lang="es-MX" sz="1600" b="1" dirty="0" smtClean="0">
                <a:solidFill>
                  <a:prstClr val="white"/>
                </a:solidFill>
                <a:latin typeface="Arial" pitchFamily="34" charset="0"/>
                <a:cs typeface="Angsana New" pitchFamily="18" charset="-34"/>
              </a:rPr>
              <a:t>Receptor NMDA bloqueado por Mg</a:t>
            </a:r>
            <a:r>
              <a:rPr lang="es-MX" sz="1600" b="1" baseline="30000" dirty="0" smtClean="0">
                <a:solidFill>
                  <a:prstClr val="white"/>
                </a:solidFill>
                <a:latin typeface="Arial" pitchFamily="34" charset="0"/>
                <a:cs typeface="Angsana New" pitchFamily="18" charset="-34"/>
              </a:rPr>
              <a:t>2+</a:t>
            </a:r>
            <a:endParaRPr lang="es-MX" sz="1600" b="1" baseline="30000" dirty="0">
              <a:solidFill>
                <a:prstClr val="white"/>
              </a:solidFill>
              <a:latin typeface="Arial" pitchFamily="34" charset="0"/>
              <a:cs typeface="Angsana New" pitchFamily="18" charset="-34"/>
            </a:endParaRPr>
          </a:p>
        </p:txBody>
      </p:sp>
      <p:sp>
        <p:nvSpPr>
          <p:cNvPr id="30738" name="Line 15"/>
          <p:cNvSpPr>
            <a:spLocks noChangeShapeType="1"/>
          </p:cNvSpPr>
          <p:nvPr/>
        </p:nvSpPr>
        <p:spPr bwMode="auto">
          <a:xfrm flipH="1">
            <a:off x="6091238" y="4605338"/>
            <a:ext cx="1252537" cy="241300"/>
          </a:xfrm>
          <a:prstGeom prst="line">
            <a:avLst/>
          </a:prstGeom>
          <a:noFill/>
          <a:ln w="19050">
            <a:solidFill>
              <a:schemeClr val="bg1"/>
            </a:solidFill>
            <a:round/>
            <a:headEnd/>
            <a:tailEnd type="triangle" w="med" len="me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39" name="Text Box 16"/>
          <p:cNvSpPr txBox="1">
            <a:spLocks noChangeArrowheads="1"/>
          </p:cNvSpPr>
          <p:nvPr/>
        </p:nvSpPr>
        <p:spPr bwMode="auto">
          <a:xfrm>
            <a:off x="6400521" y="5353050"/>
            <a:ext cx="1010212" cy="738664"/>
          </a:xfrm>
          <a:prstGeom prst="rect">
            <a:avLst/>
          </a:prstGeom>
          <a:noFill/>
          <a:ln w="9525">
            <a:noFill/>
            <a:miter lim="800000"/>
            <a:headEnd/>
            <a:tailEnd/>
          </a:ln>
        </p:spPr>
        <p:txBody>
          <a:bodyPr wrap="none">
            <a:spAutoFit/>
          </a:bodyPr>
          <a:lstStyle/>
          <a:p>
            <a:pPr algn="ctr" fontAlgn="base">
              <a:spcBef>
                <a:spcPct val="0"/>
              </a:spcBef>
              <a:spcAft>
                <a:spcPct val="0"/>
              </a:spcAft>
            </a:pPr>
            <a:r>
              <a:rPr lang="es-MX" sz="1400" b="1" dirty="0" smtClean="0">
                <a:solidFill>
                  <a:prstClr val="black"/>
                </a:solidFill>
                <a:latin typeface="Arial" pitchFamily="34" charset="0"/>
                <a:cs typeface="Angsana New" pitchFamily="18" charset="-34"/>
              </a:rPr>
              <a:t>Receptor </a:t>
            </a:r>
          </a:p>
          <a:p>
            <a:pPr algn="ctr" fontAlgn="base">
              <a:spcBef>
                <a:spcPct val="0"/>
              </a:spcBef>
              <a:spcAft>
                <a:spcPct val="0"/>
              </a:spcAft>
            </a:pPr>
            <a:r>
              <a:rPr lang="es-MX" sz="1400" b="1" dirty="0" smtClean="0">
                <a:solidFill>
                  <a:prstClr val="black"/>
                </a:solidFill>
                <a:latin typeface="Arial" pitchFamily="34" charset="0"/>
                <a:cs typeface="Angsana New" pitchFamily="18" charset="-34"/>
              </a:rPr>
              <a:t>AMPA</a:t>
            </a:r>
          </a:p>
          <a:p>
            <a:pPr algn="ctr" fontAlgn="base">
              <a:spcBef>
                <a:spcPct val="0"/>
              </a:spcBef>
              <a:spcAft>
                <a:spcPct val="0"/>
              </a:spcAft>
            </a:pPr>
            <a:endParaRPr lang="es-MX" sz="1400" b="1" dirty="0">
              <a:solidFill>
                <a:prstClr val="black"/>
              </a:solidFill>
              <a:latin typeface="Arial" pitchFamily="34" charset="0"/>
              <a:cs typeface="Angsana New" pitchFamily="18" charset="-34"/>
            </a:endParaRPr>
          </a:p>
        </p:txBody>
      </p:sp>
      <p:sp>
        <p:nvSpPr>
          <p:cNvPr id="30740" name="Text Box 17"/>
          <p:cNvSpPr txBox="1">
            <a:spLocks noChangeArrowheads="1"/>
          </p:cNvSpPr>
          <p:nvPr/>
        </p:nvSpPr>
        <p:spPr bwMode="auto">
          <a:xfrm>
            <a:off x="5292080" y="5157192"/>
            <a:ext cx="960519" cy="523220"/>
          </a:xfrm>
          <a:prstGeom prst="rect">
            <a:avLst/>
          </a:prstGeom>
          <a:noFill/>
          <a:ln w="9525">
            <a:noFill/>
            <a:miter lim="800000"/>
            <a:headEnd/>
            <a:tailEnd/>
          </a:ln>
        </p:spPr>
        <p:txBody>
          <a:bodyPr wrap="none">
            <a:spAutoFit/>
          </a:bodyPr>
          <a:lstStyle/>
          <a:p>
            <a:pPr algn="ctr" fontAlgn="base">
              <a:spcBef>
                <a:spcPct val="0"/>
              </a:spcBef>
              <a:spcAft>
                <a:spcPct val="0"/>
              </a:spcAft>
            </a:pPr>
            <a:r>
              <a:rPr lang="es-MX" sz="1400" b="1" dirty="0" smtClean="0">
                <a:solidFill>
                  <a:prstClr val="black"/>
                </a:solidFill>
                <a:latin typeface="Arial" pitchFamily="34" charset="0"/>
                <a:cs typeface="Angsana New" pitchFamily="18" charset="-34"/>
              </a:rPr>
              <a:t>Receptor</a:t>
            </a:r>
            <a:br>
              <a:rPr lang="es-MX" sz="1400" b="1" dirty="0" smtClean="0">
                <a:solidFill>
                  <a:prstClr val="black"/>
                </a:solidFill>
                <a:latin typeface="Arial" pitchFamily="34" charset="0"/>
                <a:cs typeface="Angsana New" pitchFamily="18" charset="-34"/>
              </a:rPr>
            </a:br>
            <a:r>
              <a:rPr lang="es-MX" sz="1400" b="1" dirty="0" smtClean="0">
                <a:solidFill>
                  <a:prstClr val="black"/>
                </a:solidFill>
                <a:latin typeface="Arial" pitchFamily="34" charset="0"/>
                <a:cs typeface="Angsana New" pitchFamily="18" charset="-34"/>
              </a:rPr>
              <a:t>NMDA</a:t>
            </a:r>
            <a:endParaRPr lang="es-MX" sz="1400" b="1" dirty="0">
              <a:solidFill>
                <a:prstClr val="black"/>
              </a:solidFill>
              <a:latin typeface="Arial" pitchFamily="34" charset="0"/>
              <a:cs typeface="Angsana New" pitchFamily="18" charset="-34"/>
            </a:endParaRPr>
          </a:p>
        </p:txBody>
      </p:sp>
      <p:sp>
        <p:nvSpPr>
          <p:cNvPr id="30741" name="Text Box 18"/>
          <p:cNvSpPr txBox="1">
            <a:spLocks noChangeArrowheads="1"/>
          </p:cNvSpPr>
          <p:nvPr/>
        </p:nvSpPr>
        <p:spPr bwMode="auto">
          <a:xfrm>
            <a:off x="4355976" y="5301208"/>
            <a:ext cx="603050" cy="307777"/>
          </a:xfrm>
          <a:prstGeom prst="rect">
            <a:avLst/>
          </a:prstGeom>
          <a:noFill/>
          <a:ln w="9525">
            <a:noFill/>
            <a:miter lim="800000"/>
            <a:headEnd/>
            <a:tailEnd/>
          </a:ln>
        </p:spPr>
        <p:txBody>
          <a:bodyPr wrap="none">
            <a:spAutoFit/>
          </a:bodyPr>
          <a:lstStyle/>
          <a:p>
            <a:pPr fontAlgn="base">
              <a:spcBef>
                <a:spcPct val="0"/>
              </a:spcBef>
              <a:spcAft>
                <a:spcPct val="0"/>
              </a:spcAft>
            </a:pPr>
            <a:r>
              <a:rPr lang="es-MX" sz="1400" b="1" dirty="0" smtClean="0">
                <a:solidFill>
                  <a:prstClr val="black"/>
                </a:solidFill>
                <a:latin typeface="Arial" pitchFamily="34" charset="0"/>
                <a:cs typeface="Angsana New" pitchFamily="18" charset="-34"/>
              </a:rPr>
              <a:t>NK-1</a:t>
            </a:r>
            <a:endParaRPr lang="es-MX" sz="1400" b="1" dirty="0">
              <a:solidFill>
                <a:prstClr val="black"/>
              </a:solidFill>
              <a:latin typeface="Arial" pitchFamily="34" charset="0"/>
              <a:cs typeface="Angsana New" pitchFamily="18" charset="-34"/>
            </a:endParaRPr>
          </a:p>
        </p:txBody>
      </p:sp>
      <p:sp>
        <p:nvSpPr>
          <p:cNvPr id="30742" name="AutoShape 20"/>
          <p:cNvSpPr>
            <a:spLocks noChangeArrowheads="1"/>
          </p:cNvSpPr>
          <p:nvPr/>
        </p:nvSpPr>
        <p:spPr bwMode="auto">
          <a:xfrm rot="10800000">
            <a:off x="5735638" y="1889125"/>
            <a:ext cx="152400" cy="127000"/>
          </a:xfrm>
          <a:prstGeom prst="triangle">
            <a:avLst>
              <a:gd name="adj" fmla="val 50000"/>
            </a:avLst>
          </a:prstGeom>
          <a:solidFill>
            <a:srgbClr val="FF0000"/>
          </a:solidFill>
          <a:ln w="9525">
            <a:noFill/>
            <a:miter lim="800000"/>
            <a:headEnd/>
            <a:tailEnd/>
          </a:ln>
          <a:effectLst>
            <a:prstShdw prst="shdw17" dist="17961" dir="2700000">
              <a:srgbClr val="990000"/>
            </a:prstShdw>
          </a:effectLst>
        </p:spPr>
        <p:txBody>
          <a:bodyPr wrap="none" anchor="ctr"/>
          <a:lstStyle/>
          <a:p>
            <a:pPr fontAlgn="base">
              <a:spcBef>
                <a:spcPct val="0"/>
              </a:spcBef>
              <a:spcAft>
                <a:spcPct val="0"/>
              </a:spcAft>
            </a:pPr>
            <a:endParaRPr lang="es-MX" dirty="0">
              <a:solidFill>
                <a:prstClr val="black"/>
              </a:solidFill>
              <a:cs typeface="Angsana New" pitchFamily="18" charset="-34"/>
            </a:endParaRPr>
          </a:p>
        </p:txBody>
      </p:sp>
      <p:sp>
        <p:nvSpPr>
          <p:cNvPr id="30743" name="AutoShape 21"/>
          <p:cNvSpPr>
            <a:spLocks noChangeArrowheads="1"/>
          </p:cNvSpPr>
          <p:nvPr/>
        </p:nvSpPr>
        <p:spPr bwMode="auto">
          <a:xfrm rot="10800000">
            <a:off x="5735638" y="1889125"/>
            <a:ext cx="152400" cy="127000"/>
          </a:xfrm>
          <a:prstGeom prst="triangle">
            <a:avLst>
              <a:gd name="adj" fmla="val 50000"/>
            </a:avLst>
          </a:prstGeom>
          <a:solidFill>
            <a:srgbClr val="FF0000"/>
          </a:solidFill>
          <a:ln w="9525">
            <a:noFill/>
            <a:miter lim="800000"/>
            <a:headEnd/>
            <a:tailEnd/>
          </a:ln>
          <a:effectLst>
            <a:prstShdw prst="shdw17" dist="17961" dir="2700000">
              <a:srgbClr val="990000"/>
            </a:prstShdw>
          </a:effectLst>
        </p:spPr>
        <p:txBody>
          <a:bodyPr wrap="none" anchor="ctr"/>
          <a:lstStyle/>
          <a:p>
            <a:pPr fontAlgn="base">
              <a:spcBef>
                <a:spcPct val="0"/>
              </a:spcBef>
              <a:spcAft>
                <a:spcPct val="0"/>
              </a:spcAft>
            </a:pPr>
            <a:endParaRPr lang="es-MX" dirty="0">
              <a:solidFill>
                <a:prstClr val="black"/>
              </a:solidFill>
              <a:cs typeface="Angsana New" pitchFamily="18" charset="-34"/>
            </a:endParaRPr>
          </a:p>
        </p:txBody>
      </p:sp>
      <p:sp>
        <p:nvSpPr>
          <p:cNvPr id="30744" name="Arc 22"/>
          <p:cNvSpPr>
            <a:spLocks/>
          </p:cNvSpPr>
          <p:nvPr/>
        </p:nvSpPr>
        <p:spPr bwMode="auto">
          <a:xfrm>
            <a:off x="5459413" y="3819525"/>
            <a:ext cx="319087" cy="708025"/>
          </a:xfrm>
          <a:custGeom>
            <a:avLst/>
            <a:gdLst>
              <a:gd name="T0" fmla="*/ 0 w 22934"/>
              <a:gd name="T1" fmla="*/ 14808 h 38142"/>
              <a:gd name="T2" fmla="*/ 3007130 w 22934"/>
              <a:gd name="T3" fmla="*/ 13769429 h 38142"/>
              <a:gd name="T4" fmla="*/ 263504 w 22934"/>
              <a:gd name="T5" fmla="*/ 7797690 h 38142"/>
              <a:gd name="T6" fmla="*/ 0 60000 65536"/>
              <a:gd name="T7" fmla="*/ 0 60000 65536"/>
              <a:gd name="T8" fmla="*/ 0 60000 65536"/>
              <a:gd name="T9" fmla="*/ 0 w 22934"/>
              <a:gd name="T10" fmla="*/ 0 h 38142"/>
              <a:gd name="T11" fmla="*/ 22934 w 22934"/>
              <a:gd name="T12" fmla="*/ 38142 h 38142"/>
            </a:gdLst>
            <a:ahLst/>
            <a:cxnLst>
              <a:cxn ang="T6">
                <a:pos x="T0" y="T1"/>
              </a:cxn>
              <a:cxn ang="T7">
                <a:pos x="T2" y="T3"/>
              </a:cxn>
              <a:cxn ang="T8">
                <a:pos x="T4" y="T5"/>
              </a:cxn>
            </a:cxnLst>
            <a:rect l="T9" t="T10" r="T11" b="T12"/>
            <a:pathLst>
              <a:path w="22934" h="38142" fill="none" extrusionOk="0">
                <a:moveTo>
                  <a:pt x="0" y="41"/>
                </a:moveTo>
                <a:cubicBezTo>
                  <a:pt x="444" y="13"/>
                  <a:pt x="889" y="-1"/>
                  <a:pt x="1334" y="0"/>
                </a:cubicBezTo>
                <a:cubicBezTo>
                  <a:pt x="13263" y="0"/>
                  <a:pt x="22934" y="9670"/>
                  <a:pt x="22934" y="21600"/>
                </a:cubicBezTo>
                <a:cubicBezTo>
                  <a:pt x="22934" y="27982"/>
                  <a:pt x="20111" y="34037"/>
                  <a:pt x="15223" y="38141"/>
                </a:cubicBezTo>
              </a:path>
              <a:path w="22934" h="38142" stroke="0" extrusionOk="0">
                <a:moveTo>
                  <a:pt x="0" y="41"/>
                </a:moveTo>
                <a:cubicBezTo>
                  <a:pt x="444" y="13"/>
                  <a:pt x="889" y="-1"/>
                  <a:pt x="1334" y="0"/>
                </a:cubicBezTo>
                <a:cubicBezTo>
                  <a:pt x="13263" y="0"/>
                  <a:pt x="22934" y="9670"/>
                  <a:pt x="22934" y="21600"/>
                </a:cubicBezTo>
                <a:cubicBezTo>
                  <a:pt x="22934" y="27982"/>
                  <a:pt x="20111" y="34037"/>
                  <a:pt x="15223" y="38141"/>
                </a:cubicBezTo>
                <a:lnTo>
                  <a:pt x="1334" y="21600"/>
                </a:lnTo>
                <a:lnTo>
                  <a:pt x="0" y="41"/>
                </a:lnTo>
                <a:close/>
              </a:path>
            </a:pathLst>
          </a:custGeom>
          <a:noFill/>
          <a:ln w="28575">
            <a:solidFill>
              <a:schemeClr val="bg1"/>
            </a:solidFill>
            <a:prstDash val="sysDot"/>
            <a:round/>
            <a:headEnd/>
            <a:tailEnd type="triangle" w="med" len="me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45" name="Arc 23"/>
          <p:cNvSpPr>
            <a:spLocks/>
          </p:cNvSpPr>
          <p:nvPr/>
        </p:nvSpPr>
        <p:spPr bwMode="auto">
          <a:xfrm>
            <a:off x="6311900" y="3814763"/>
            <a:ext cx="571500" cy="663575"/>
          </a:xfrm>
          <a:custGeom>
            <a:avLst/>
            <a:gdLst>
              <a:gd name="T0" fmla="*/ 0 w 22934"/>
              <a:gd name="T1" fmla="*/ 22470 h 29104"/>
              <a:gd name="T2" fmla="*/ 13592880 w 22934"/>
              <a:gd name="T3" fmla="*/ 15950709 h 29104"/>
              <a:gd name="T4" fmla="*/ 839903 w 22934"/>
              <a:gd name="T5" fmla="*/ 11838073 h 29104"/>
              <a:gd name="T6" fmla="*/ 0 60000 65536"/>
              <a:gd name="T7" fmla="*/ 0 60000 65536"/>
              <a:gd name="T8" fmla="*/ 0 60000 65536"/>
              <a:gd name="T9" fmla="*/ 0 w 22934"/>
              <a:gd name="T10" fmla="*/ 0 h 29104"/>
              <a:gd name="T11" fmla="*/ 22934 w 22934"/>
              <a:gd name="T12" fmla="*/ 29104 h 29104"/>
            </a:gdLst>
            <a:ahLst/>
            <a:cxnLst>
              <a:cxn ang="T6">
                <a:pos x="T0" y="T1"/>
              </a:cxn>
              <a:cxn ang="T7">
                <a:pos x="T2" y="T3"/>
              </a:cxn>
              <a:cxn ang="T8">
                <a:pos x="T4" y="T5"/>
              </a:cxn>
            </a:cxnLst>
            <a:rect l="T9" t="T10" r="T11" b="T12"/>
            <a:pathLst>
              <a:path w="22934" h="29104" fill="none" extrusionOk="0">
                <a:moveTo>
                  <a:pt x="0" y="41"/>
                </a:moveTo>
                <a:cubicBezTo>
                  <a:pt x="444" y="13"/>
                  <a:pt x="889" y="-1"/>
                  <a:pt x="1334" y="0"/>
                </a:cubicBezTo>
                <a:cubicBezTo>
                  <a:pt x="13263" y="0"/>
                  <a:pt x="22934" y="9670"/>
                  <a:pt x="22934" y="21600"/>
                </a:cubicBezTo>
                <a:cubicBezTo>
                  <a:pt x="22934" y="24161"/>
                  <a:pt x="22478" y="26702"/>
                  <a:pt x="21588" y="29103"/>
                </a:cubicBezTo>
              </a:path>
              <a:path w="22934" h="29104" stroke="0" extrusionOk="0">
                <a:moveTo>
                  <a:pt x="0" y="41"/>
                </a:moveTo>
                <a:cubicBezTo>
                  <a:pt x="444" y="13"/>
                  <a:pt x="889" y="-1"/>
                  <a:pt x="1334" y="0"/>
                </a:cubicBezTo>
                <a:cubicBezTo>
                  <a:pt x="13263" y="0"/>
                  <a:pt x="22934" y="9670"/>
                  <a:pt x="22934" y="21600"/>
                </a:cubicBezTo>
                <a:cubicBezTo>
                  <a:pt x="22934" y="24161"/>
                  <a:pt x="22478" y="26702"/>
                  <a:pt x="21588" y="29103"/>
                </a:cubicBezTo>
                <a:lnTo>
                  <a:pt x="1334" y="21600"/>
                </a:lnTo>
                <a:lnTo>
                  <a:pt x="0" y="41"/>
                </a:lnTo>
                <a:close/>
              </a:path>
            </a:pathLst>
          </a:custGeom>
          <a:noFill/>
          <a:ln w="28575">
            <a:solidFill>
              <a:schemeClr val="bg1"/>
            </a:solidFill>
            <a:prstDash val="sysDot"/>
            <a:round/>
            <a:headEnd/>
            <a:tailEnd type="triangle" w="med" len="me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2" name="Oval 1"/>
          <p:cNvSpPr/>
          <p:nvPr/>
        </p:nvSpPr>
        <p:spPr>
          <a:xfrm>
            <a:off x="6723063" y="4497388"/>
            <a:ext cx="114300" cy="119062"/>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25" name="Oval 24"/>
          <p:cNvSpPr/>
          <p:nvPr/>
        </p:nvSpPr>
        <p:spPr>
          <a:xfrm>
            <a:off x="5561013" y="4556125"/>
            <a:ext cx="115887" cy="120650"/>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0748" name="Arc 18"/>
          <p:cNvSpPr>
            <a:spLocks/>
          </p:cNvSpPr>
          <p:nvPr/>
        </p:nvSpPr>
        <p:spPr bwMode="auto">
          <a:xfrm>
            <a:off x="6900863" y="4600575"/>
            <a:ext cx="352425" cy="574675"/>
          </a:xfrm>
          <a:custGeom>
            <a:avLst/>
            <a:gdLst>
              <a:gd name="T0" fmla="*/ 0 w 22934"/>
              <a:gd name="T1" fmla="*/ 16763 h 29104"/>
              <a:gd name="T2" fmla="*/ 5182820 w 22934"/>
              <a:gd name="T3" fmla="*/ 11897131 h 29104"/>
              <a:gd name="T4" fmla="*/ 320253 w 22934"/>
              <a:gd name="T5" fmla="*/ 8829652 h 29104"/>
              <a:gd name="T6" fmla="*/ 0 60000 65536"/>
              <a:gd name="T7" fmla="*/ 0 60000 65536"/>
              <a:gd name="T8" fmla="*/ 0 60000 65536"/>
              <a:gd name="T9" fmla="*/ 0 w 22934"/>
              <a:gd name="T10" fmla="*/ 0 h 29104"/>
              <a:gd name="T11" fmla="*/ 22934 w 22934"/>
              <a:gd name="T12" fmla="*/ 29104 h 29104"/>
            </a:gdLst>
            <a:ahLst/>
            <a:cxnLst>
              <a:cxn ang="T6">
                <a:pos x="T0" y="T1"/>
              </a:cxn>
              <a:cxn ang="T7">
                <a:pos x="T2" y="T3"/>
              </a:cxn>
              <a:cxn ang="T8">
                <a:pos x="T4" y="T5"/>
              </a:cxn>
            </a:cxnLst>
            <a:rect l="T9" t="T10" r="T11" b="T12"/>
            <a:pathLst>
              <a:path w="22934" h="29104" fill="none" extrusionOk="0">
                <a:moveTo>
                  <a:pt x="0" y="41"/>
                </a:moveTo>
                <a:cubicBezTo>
                  <a:pt x="444" y="13"/>
                  <a:pt x="889" y="-1"/>
                  <a:pt x="1334" y="0"/>
                </a:cubicBezTo>
                <a:cubicBezTo>
                  <a:pt x="13263" y="0"/>
                  <a:pt x="22934" y="9670"/>
                  <a:pt x="22934" y="21600"/>
                </a:cubicBezTo>
                <a:cubicBezTo>
                  <a:pt x="22934" y="24161"/>
                  <a:pt x="22478" y="26702"/>
                  <a:pt x="21588" y="29103"/>
                </a:cubicBezTo>
              </a:path>
              <a:path w="22934" h="29104" stroke="0" extrusionOk="0">
                <a:moveTo>
                  <a:pt x="0" y="41"/>
                </a:moveTo>
                <a:cubicBezTo>
                  <a:pt x="444" y="13"/>
                  <a:pt x="889" y="-1"/>
                  <a:pt x="1334" y="0"/>
                </a:cubicBezTo>
                <a:cubicBezTo>
                  <a:pt x="13263" y="0"/>
                  <a:pt x="22934" y="9670"/>
                  <a:pt x="22934" y="21600"/>
                </a:cubicBezTo>
                <a:cubicBezTo>
                  <a:pt x="22934" y="24161"/>
                  <a:pt x="22478" y="26702"/>
                  <a:pt x="21588" y="29103"/>
                </a:cubicBezTo>
                <a:lnTo>
                  <a:pt x="1334" y="21600"/>
                </a:lnTo>
                <a:lnTo>
                  <a:pt x="0" y="41"/>
                </a:lnTo>
                <a:close/>
              </a:path>
            </a:pathLst>
          </a:custGeom>
          <a:noFill/>
          <a:ln w="28575">
            <a:solidFill>
              <a:schemeClr val="bg1"/>
            </a:solidFill>
            <a:prstDash val="sysDot"/>
            <a:round/>
            <a:headEnd/>
            <a:tailEnd type="triangle" w="med" len="me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27" name="Oval 26"/>
          <p:cNvSpPr/>
          <p:nvPr/>
        </p:nvSpPr>
        <p:spPr>
          <a:xfrm>
            <a:off x="7183438" y="5054600"/>
            <a:ext cx="114300" cy="120650"/>
          </a:xfrm>
          <a:prstGeom prst="ellipse">
            <a:avLst/>
          </a:prstGeom>
          <a:gradFill flip="none" rotWithShape="1">
            <a:gsLst>
              <a:gs pos="0">
                <a:schemeClr val="accent4">
                  <a:lumMod val="40000"/>
                  <a:lumOff val="60000"/>
                  <a:shade val="30000"/>
                  <a:satMod val="115000"/>
                </a:schemeClr>
              </a:gs>
              <a:gs pos="50000">
                <a:schemeClr val="accent4">
                  <a:lumMod val="40000"/>
                  <a:lumOff val="60000"/>
                  <a:shade val="67500"/>
                  <a:satMod val="115000"/>
                </a:schemeClr>
              </a:gs>
              <a:gs pos="100000">
                <a:schemeClr val="accent4">
                  <a:lumMod val="40000"/>
                  <a:lumOff val="6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0750" name="Line 17"/>
          <p:cNvSpPr>
            <a:spLocks noChangeShapeType="1"/>
          </p:cNvSpPr>
          <p:nvPr/>
        </p:nvSpPr>
        <p:spPr bwMode="auto">
          <a:xfrm>
            <a:off x="5840413" y="5845175"/>
            <a:ext cx="0" cy="404813"/>
          </a:xfrm>
          <a:prstGeom prst="line">
            <a:avLst/>
          </a:prstGeom>
          <a:noFill/>
          <a:ln w="28575">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0751" name="AutoShape 19"/>
          <p:cNvSpPr>
            <a:spLocks noChangeArrowheads="1"/>
          </p:cNvSpPr>
          <p:nvPr/>
        </p:nvSpPr>
        <p:spPr bwMode="auto">
          <a:xfrm rot="10800000">
            <a:off x="5759450" y="5830888"/>
            <a:ext cx="152400" cy="128587"/>
          </a:xfrm>
          <a:prstGeom prst="triangle">
            <a:avLst>
              <a:gd name="adj" fmla="val 50000"/>
            </a:avLst>
          </a:prstGeom>
          <a:solidFill>
            <a:srgbClr val="FF0000"/>
          </a:solidFill>
          <a:ln w="9525">
            <a:noFill/>
            <a:miter lim="800000"/>
            <a:headEnd/>
            <a:tailEnd/>
          </a:ln>
          <a:effectLst>
            <a:prstShdw prst="shdw17" dist="17961" dir="2700000">
              <a:srgbClr val="990000"/>
            </a:prstShdw>
          </a:effectLst>
        </p:spPr>
        <p:txBody>
          <a:bodyPr wrap="none" anchor="ctr"/>
          <a:lstStyle/>
          <a:p>
            <a:pPr fontAlgn="base">
              <a:spcBef>
                <a:spcPct val="0"/>
              </a:spcBef>
              <a:spcAft>
                <a:spcPct val="0"/>
              </a:spcAft>
            </a:pPr>
            <a:endParaRPr lang="es-MX" dirty="0">
              <a:solidFill>
                <a:prstClr val="black"/>
              </a:solidFill>
              <a:cs typeface="Angsana New" pitchFamily="18" charset="-34"/>
            </a:endParaRPr>
          </a:p>
        </p:txBody>
      </p:sp>
      <p:sp>
        <p:nvSpPr>
          <p:cNvPr id="30752"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srgbClr val="FFFFFF"/>
                </a:solidFill>
                <a:cs typeface="Angsana New" pitchFamily="18" charset="-34"/>
              </a:rPr>
              <a:t/>
            </a:r>
            <a:br>
              <a:rPr lang="es-MX" sz="1200" dirty="0" smtClean="0">
                <a:solidFill>
                  <a:srgbClr val="FFFFFF"/>
                </a:solidFill>
                <a:cs typeface="Angsana New" pitchFamily="18" charset="-34"/>
              </a:rPr>
            </a:br>
            <a:r>
              <a:rPr lang="es-MX" sz="1200" dirty="0" smtClean="0">
                <a:solidFill>
                  <a:srgbClr val="FFFFFF"/>
                </a:solidFill>
                <a:cs typeface="Angsana New" pitchFamily="18" charset="-34"/>
              </a:rPr>
              <a:t>2</a:t>
            </a:r>
            <a:fld id="{68EA2C8D-6C90-47D1-A455-BC127894EFE6}" type="slidenum">
              <a:rPr lang="es-MX" sz="1200" smtClean="0">
                <a:solidFill>
                  <a:srgbClr val="FFFFFF"/>
                </a:solidFill>
                <a:cs typeface="Angsana New" pitchFamily="18" charset="-34"/>
              </a:rPr>
              <a:pPr algn="r" fontAlgn="base">
                <a:spcBef>
                  <a:spcPct val="0"/>
                </a:spcBef>
                <a:spcAft>
                  <a:spcPct val="0"/>
                </a:spcAft>
              </a:pPr>
              <a:t>23</a:t>
            </a:fld>
            <a:endParaRPr lang="es-MX" sz="1200" dirty="0">
              <a:solidFill>
                <a:srgbClr val="FFFFFF"/>
              </a:solidFill>
              <a:cs typeface="Angsana New" pitchFamily="18" charset="-34"/>
            </a:endParaRPr>
          </a:p>
        </p:txBody>
      </p:sp>
      <p:sp>
        <p:nvSpPr>
          <p:cNvPr id="33" name="Text Box 16"/>
          <p:cNvSpPr txBox="1">
            <a:spLocks noChangeArrowheads="1"/>
          </p:cNvSpPr>
          <p:nvPr/>
        </p:nvSpPr>
        <p:spPr bwMode="auto">
          <a:xfrm>
            <a:off x="209545" y="5770547"/>
            <a:ext cx="8528050" cy="1046440"/>
          </a:xfrm>
          <a:prstGeom prst="rect">
            <a:avLst/>
          </a:prstGeom>
          <a:noFill/>
          <a:ln w="9525">
            <a:noFill/>
            <a:miter lim="800000"/>
            <a:headEnd/>
            <a:tailEnd/>
          </a:ln>
        </p:spPr>
        <p:txBody>
          <a:bodyPr lIns="0" tIns="0" rIns="0" bIns="0" anchor="b">
            <a:spAutoFit/>
          </a:bodyPr>
          <a:lstStyle/>
          <a:p>
            <a:r>
              <a:rPr lang="es-MX" sz="1200" b="1" dirty="0" smtClean="0">
                <a:solidFill>
                  <a:prstClr val="white"/>
                </a:solidFill>
                <a:cs typeface="Arial" pitchFamily="34" charset="0"/>
              </a:rPr>
              <a:t>AMPA = ácido 2-amino-3-(3-hidroxi-</a:t>
            </a:r>
            <a:br>
              <a:rPr lang="es-MX" sz="1200" b="1" dirty="0" smtClean="0">
                <a:solidFill>
                  <a:prstClr val="white"/>
                </a:solidFill>
                <a:cs typeface="Arial" pitchFamily="34" charset="0"/>
              </a:rPr>
            </a:br>
            <a:r>
              <a:rPr lang="es-MX" sz="1200" b="1" dirty="0" smtClean="0">
                <a:solidFill>
                  <a:prstClr val="white"/>
                </a:solidFill>
                <a:cs typeface="Arial" pitchFamily="34" charset="0"/>
              </a:rPr>
              <a:t>5-metil-isoxazol-4-il) propanoico;</a:t>
            </a:r>
          </a:p>
          <a:p>
            <a:r>
              <a:rPr lang="es-MX" sz="1200" b="1" dirty="0" smtClean="0">
                <a:solidFill>
                  <a:prstClr val="white"/>
                </a:solidFill>
                <a:cs typeface="Arial" pitchFamily="34" charset="0"/>
              </a:rPr>
              <a:t>NK = neurocinina; </a:t>
            </a:r>
            <a:br>
              <a:rPr lang="es-MX" sz="1200" b="1" dirty="0" smtClean="0">
                <a:solidFill>
                  <a:prstClr val="white"/>
                </a:solidFill>
                <a:cs typeface="Arial" pitchFamily="34" charset="0"/>
              </a:rPr>
            </a:br>
            <a:r>
              <a:rPr lang="es-MX" sz="1200" b="1" dirty="0" smtClean="0">
                <a:solidFill>
                  <a:prstClr val="white"/>
                </a:solidFill>
                <a:cs typeface="Arial" pitchFamily="34" charset="0"/>
              </a:rPr>
              <a:t>NMDA = N-metil-D-aspartato</a:t>
            </a:r>
          </a:p>
          <a:p>
            <a:r>
              <a:rPr lang="es-MX" sz="1000" dirty="0" smtClean="0">
                <a:solidFill>
                  <a:prstClr val="white"/>
                </a:solidFill>
                <a:cs typeface="Arial" pitchFamily="34" charset="0"/>
              </a:rPr>
              <a:t>Fields HL </a:t>
            </a:r>
            <a:r>
              <a:rPr lang="es-MX" sz="1000" i="1" dirty="0" smtClean="0">
                <a:solidFill>
                  <a:prstClr val="white"/>
                </a:solidFill>
                <a:cs typeface="Arial" pitchFamily="34" charset="0"/>
              </a:rPr>
              <a:t>et al.</a:t>
            </a:r>
            <a:r>
              <a:rPr lang="es-MX" sz="1000" dirty="0" smtClean="0">
                <a:solidFill>
                  <a:prstClr val="white"/>
                </a:solidFill>
                <a:cs typeface="Arial" pitchFamily="34" charset="0"/>
              </a:rPr>
              <a:t> In: </a:t>
            </a:r>
            <a:r>
              <a:rPr lang="es-MX" sz="1000" dirty="0" smtClean="0">
                <a:solidFill>
                  <a:prstClr val="white"/>
                </a:solidFill>
              </a:rPr>
              <a:t>McMahon SB, Koltzenburg M (eds). </a:t>
            </a:r>
            <a:r>
              <a:rPr lang="es-MX" sz="1000" i="1" dirty="0" smtClean="0">
                <a:solidFill>
                  <a:prstClr val="white"/>
                </a:solidFill>
              </a:rPr>
              <a:t>Wall and Melzack’s Textbook of Pain. </a:t>
            </a:r>
            <a:r>
              <a:rPr lang="es-MX" sz="1000" dirty="0" smtClean="0">
                <a:solidFill>
                  <a:prstClr val="white"/>
                </a:solidFill>
              </a:rPr>
              <a:t>5th ed. Elsevier; London, UK: 2006; </a:t>
            </a:r>
            <a:br>
              <a:rPr lang="es-MX" sz="1000" dirty="0" smtClean="0">
                <a:solidFill>
                  <a:prstClr val="white"/>
                </a:solidFill>
              </a:rPr>
            </a:br>
            <a:r>
              <a:rPr lang="es-MX" sz="1000" dirty="0" smtClean="0">
                <a:solidFill>
                  <a:prstClr val="white"/>
                </a:solidFill>
              </a:rPr>
              <a:t>Julius D, Basbaum AI. </a:t>
            </a:r>
            <a:r>
              <a:rPr lang="es-MX" sz="1000" i="1" dirty="0" smtClean="0">
                <a:solidFill>
                  <a:prstClr val="white"/>
                </a:solidFill>
              </a:rPr>
              <a:t>Nature</a:t>
            </a:r>
            <a:r>
              <a:rPr lang="es-MX" sz="1000" dirty="0" smtClean="0">
                <a:solidFill>
                  <a:prstClr val="white"/>
                </a:solidFill>
              </a:rPr>
              <a:t> 2001; 413(6852):203-10; Woolf CJ, Salter MW. </a:t>
            </a:r>
            <a:r>
              <a:rPr lang="es-MX" sz="1000" i="1" dirty="0" smtClean="0">
                <a:solidFill>
                  <a:prstClr val="white"/>
                </a:solidFill>
              </a:rPr>
              <a:t>Science</a:t>
            </a:r>
            <a:r>
              <a:rPr lang="es-MX" sz="1000" dirty="0" smtClean="0">
                <a:solidFill>
                  <a:prstClr val="white"/>
                </a:solidFill>
              </a:rPr>
              <a:t> 2000; 288(5472):1765-68.</a:t>
            </a:r>
            <a:endParaRPr lang="es-MX" sz="1000" dirty="0">
              <a:solidFill>
                <a:prstClr val="white"/>
              </a:solidFill>
              <a:cs typeface="Arial" pitchFamily="34" charset="0"/>
            </a:endParaRPr>
          </a:p>
        </p:txBody>
      </p:sp>
    </p:spTree>
    <p:extLst>
      <p:ext uri="{BB962C8B-B14F-4D97-AF65-F5344CB8AC3E}">
        <p14:creationId xmlns:p14="http://schemas.microsoft.com/office/powerpoint/2010/main" val="10847397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47">
                                            <p:bg/>
                                          </p:spTgt>
                                        </p:tgtEl>
                                        <p:attrNameLst>
                                          <p:attrName>style.visibility</p:attrName>
                                        </p:attrNameLst>
                                      </p:cBhvr>
                                      <p:to>
                                        <p:strVal val="visible"/>
                                      </p:to>
                                    </p:set>
                                    <p:animEffect transition="in" filter="dissolve">
                                      <p:cBhvr>
                                        <p:cTn id="7" dur="500"/>
                                        <p:tgtEl>
                                          <p:spTgt spid="73747">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3747">
                                            <p:txEl>
                                              <p:pRg st="0" end="0"/>
                                            </p:txEl>
                                          </p:spTgt>
                                        </p:tgtEl>
                                        <p:attrNameLst>
                                          <p:attrName>style.visibility</p:attrName>
                                        </p:attrNameLst>
                                      </p:cBhvr>
                                      <p:to>
                                        <p:strVal val="visible"/>
                                      </p:to>
                                    </p:set>
                                    <p:animEffect transition="in" filter="dissolve">
                                      <p:cBhvr>
                                        <p:cTn id="10" dur="500"/>
                                        <p:tgtEl>
                                          <p:spTgt spid="73747">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3747">
                                            <p:txEl>
                                              <p:pRg st="1" end="1"/>
                                            </p:txEl>
                                          </p:spTgt>
                                        </p:tgtEl>
                                        <p:attrNameLst>
                                          <p:attrName>style.visibility</p:attrName>
                                        </p:attrNameLst>
                                      </p:cBhvr>
                                      <p:to>
                                        <p:strVal val="visible"/>
                                      </p:to>
                                    </p:set>
                                    <p:animEffect transition="in" filter="dissolve">
                                      <p:cBhvr>
                                        <p:cTn id="13" dur="500"/>
                                        <p:tgtEl>
                                          <p:spTgt spid="73747">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3747">
                                            <p:txEl>
                                              <p:pRg st="2" end="2"/>
                                            </p:txEl>
                                          </p:spTgt>
                                        </p:tgtEl>
                                        <p:attrNameLst>
                                          <p:attrName>style.visibility</p:attrName>
                                        </p:attrNameLst>
                                      </p:cBhvr>
                                      <p:to>
                                        <p:strVal val="visible"/>
                                      </p:to>
                                    </p:set>
                                    <p:animEffect transition="in" filter="dissolve">
                                      <p:cBhvr>
                                        <p:cTn id="16" dur="500"/>
                                        <p:tgtEl>
                                          <p:spTgt spid="73747">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3747">
                                            <p:txEl>
                                              <p:pRg st="3" end="3"/>
                                            </p:txEl>
                                          </p:spTgt>
                                        </p:tgtEl>
                                        <p:attrNameLst>
                                          <p:attrName>style.visibility</p:attrName>
                                        </p:attrNameLst>
                                      </p:cBhvr>
                                      <p:to>
                                        <p:strVal val="visible"/>
                                      </p:to>
                                    </p:set>
                                    <p:animEffect transition="in" filter="dissolve">
                                      <p:cBhvr>
                                        <p:cTn id="19" dur="500"/>
                                        <p:tgtEl>
                                          <p:spTgt spid="7374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3747">
                                            <p:txEl>
                                              <p:pRg st="0" end="0"/>
                                            </p:txEl>
                                          </p:spTgt>
                                        </p:tgtEl>
                                        <p:attrNameLst>
                                          <p:attrName>style.visibility</p:attrName>
                                        </p:attrNameLst>
                                      </p:cBhvr>
                                      <p:to>
                                        <p:strVal val="visible"/>
                                      </p:to>
                                    </p:set>
                                    <p:animEffect transition="in" filter="dissolve">
                                      <p:cBhvr>
                                        <p:cTn id="24" dur="500"/>
                                        <p:tgtEl>
                                          <p:spTgt spid="73747">
                                            <p:txEl>
                                              <p:pRg st="0" end="0"/>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0736"/>
                                        </p:tgtEl>
                                        <p:attrNameLst>
                                          <p:attrName>style.visibility</p:attrName>
                                        </p:attrNameLst>
                                      </p:cBhvr>
                                      <p:to>
                                        <p:strVal val="visible"/>
                                      </p:to>
                                    </p:set>
                                    <p:animEffect transition="in" filter="dissolve">
                                      <p:cBhvr>
                                        <p:cTn id="27" dur="500"/>
                                        <p:tgtEl>
                                          <p:spTgt spid="3073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3747">
                                            <p:txEl>
                                              <p:pRg st="1" end="1"/>
                                            </p:txEl>
                                          </p:spTgt>
                                        </p:tgtEl>
                                        <p:attrNameLst>
                                          <p:attrName>style.visibility</p:attrName>
                                        </p:attrNameLst>
                                      </p:cBhvr>
                                      <p:to>
                                        <p:strVal val="visible"/>
                                      </p:to>
                                    </p:set>
                                    <p:animEffect transition="in" filter="dissolve">
                                      <p:cBhvr>
                                        <p:cTn id="32" dur="500"/>
                                        <p:tgtEl>
                                          <p:spTgt spid="73747">
                                            <p:txEl>
                                              <p:pRg st="1" end="1"/>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0744"/>
                                        </p:tgtEl>
                                        <p:attrNameLst>
                                          <p:attrName>style.visibility</p:attrName>
                                        </p:attrNameLst>
                                      </p:cBhvr>
                                      <p:to>
                                        <p:strVal val="visible"/>
                                      </p:to>
                                    </p:set>
                                    <p:animEffect transition="in" filter="slide(fromTop)">
                                      <p:cBhvr>
                                        <p:cTn id="35" dur="500"/>
                                        <p:tgtEl>
                                          <p:spTgt spid="30744"/>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30745"/>
                                        </p:tgtEl>
                                        <p:attrNameLst>
                                          <p:attrName>style.visibility</p:attrName>
                                        </p:attrNameLst>
                                      </p:cBhvr>
                                      <p:to>
                                        <p:strVal val="visible"/>
                                      </p:to>
                                    </p:set>
                                    <p:animEffect transition="in" filter="slide(fromTop)">
                                      <p:cBhvr>
                                        <p:cTn id="38" dur="500"/>
                                        <p:tgtEl>
                                          <p:spTgt spid="30745"/>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slide(fromTop)">
                                      <p:cBhvr>
                                        <p:cTn id="41" dur="500"/>
                                        <p:tgtEl>
                                          <p:spTgt spid="2"/>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lide(fromTop)">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3747">
                                            <p:txEl>
                                              <p:pRg st="2" end="2"/>
                                            </p:txEl>
                                          </p:spTgt>
                                        </p:tgtEl>
                                        <p:attrNameLst>
                                          <p:attrName>style.visibility</p:attrName>
                                        </p:attrNameLst>
                                      </p:cBhvr>
                                      <p:to>
                                        <p:strVal val="visible"/>
                                      </p:to>
                                    </p:set>
                                    <p:animEffect transition="in" filter="dissolve">
                                      <p:cBhvr>
                                        <p:cTn id="49" dur="500"/>
                                        <p:tgtEl>
                                          <p:spTgt spid="73747">
                                            <p:txEl>
                                              <p:pRg st="2" end="2"/>
                                            </p:txEl>
                                          </p:spTgt>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lide(fromTop)">
                                      <p:cBhvr>
                                        <p:cTn id="52" dur="500"/>
                                        <p:tgtEl>
                                          <p:spTgt spid="27"/>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30748"/>
                                        </p:tgtEl>
                                        <p:attrNameLst>
                                          <p:attrName>style.visibility</p:attrName>
                                        </p:attrNameLst>
                                      </p:cBhvr>
                                      <p:to>
                                        <p:strVal val="visible"/>
                                      </p:to>
                                    </p:set>
                                    <p:animEffect transition="in" filter="slide(fromTop)">
                                      <p:cBhvr>
                                        <p:cTn id="55" dur="500"/>
                                        <p:tgtEl>
                                          <p:spTgt spid="3074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73747">
                                            <p:txEl>
                                              <p:pRg st="3" end="3"/>
                                            </p:txEl>
                                          </p:spTgt>
                                        </p:tgtEl>
                                        <p:attrNameLst>
                                          <p:attrName>style.visibility</p:attrName>
                                        </p:attrNameLst>
                                      </p:cBhvr>
                                      <p:to>
                                        <p:strVal val="visible"/>
                                      </p:to>
                                    </p:set>
                                    <p:animEffect transition="in" filter="dissolve">
                                      <p:cBhvr>
                                        <p:cTn id="60" dur="500"/>
                                        <p:tgtEl>
                                          <p:spTgt spid="73747">
                                            <p:txEl>
                                              <p:pRg st="3" end="3"/>
                                            </p:txEl>
                                          </p:spTgt>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30751"/>
                                        </p:tgtEl>
                                        <p:attrNameLst>
                                          <p:attrName>style.visibility</p:attrName>
                                        </p:attrNameLst>
                                      </p:cBhvr>
                                      <p:to>
                                        <p:strVal val="visible"/>
                                      </p:to>
                                    </p:set>
                                    <p:animEffect transition="in" filter="slide(fromTop)">
                                      <p:cBhvr>
                                        <p:cTn id="63" dur="500"/>
                                        <p:tgtEl>
                                          <p:spTgt spid="30751"/>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30750"/>
                                        </p:tgtEl>
                                        <p:attrNameLst>
                                          <p:attrName>style.visibility</p:attrName>
                                        </p:attrNameLst>
                                      </p:cBhvr>
                                      <p:to>
                                        <p:strVal val="visible"/>
                                      </p:to>
                                    </p:set>
                                    <p:animEffect transition="in" filter="slide(fromTop)">
                                      <p:cBhvr>
                                        <p:cTn id="66" dur="500"/>
                                        <p:tgtEl>
                                          <p:spTgt spid="30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7" grpId="0" build="allAtOnce" animBg="1"/>
      <p:bldP spid="30736" grpId="0" animBg="1"/>
      <p:bldP spid="30744" grpId="0" animBg="1"/>
      <p:bldP spid="30745" grpId="0" animBg="1"/>
      <p:bldP spid="2" grpId="0" animBg="1"/>
      <p:bldP spid="25" grpId="0" animBg="1"/>
      <p:bldP spid="30748" grpId="0" animBg="1"/>
      <p:bldP spid="27" grpId="0" animBg="1"/>
      <p:bldP spid="30750" grpId="0" animBg="1"/>
      <p:bldP spid="307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79538"/>
            <a:ext cx="9144000" cy="5478462"/>
          </a:xfrm>
          <a:prstGeom prst="rect">
            <a:avLst/>
          </a:prstGeom>
          <a:solidFill>
            <a:srgbClr val="171C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800" dirty="0">
              <a:solidFill>
                <a:prstClr val="white"/>
              </a:solidFill>
            </a:endParaRPr>
          </a:p>
        </p:txBody>
      </p:sp>
      <p:sp>
        <p:nvSpPr>
          <p:cNvPr id="28" name="Rectangle 27"/>
          <p:cNvSpPr/>
          <p:nvPr/>
        </p:nvSpPr>
        <p:spPr>
          <a:xfrm>
            <a:off x="5216525" y="1636713"/>
            <a:ext cx="3927475" cy="4398962"/>
          </a:xfrm>
          <a:prstGeom prst="rect">
            <a:avLst/>
          </a:prstGeom>
          <a:solidFill>
            <a:srgbClr val="171C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sz="2800" dirty="0">
              <a:solidFill>
                <a:prstClr val="white"/>
              </a:solidFill>
            </a:endParaRPr>
          </a:p>
        </p:txBody>
      </p:sp>
      <p:pic>
        <p:nvPicPr>
          <p:cNvPr id="31748" name="Picture 50" descr="head and shoulders"/>
          <p:cNvPicPr>
            <a:picLocks noChangeAspect="1" noChangeArrowheads="1"/>
          </p:cNvPicPr>
          <p:nvPr/>
        </p:nvPicPr>
        <p:blipFill>
          <a:blip r:embed="rId3" cstate="print"/>
          <a:srcRect l="3940" t="5711" r="8307" b="9053"/>
          <a:stretch>
            <a:fillRect/>
          </a:stretch>
        </p:blipFill>
        <p:spPr bwMode="auto">
          <a:xfrm>
            <a:off x="5353050" y="1636713"/>
            <a:ext cx="3481388"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rotWithShape="1">
          <a:blip r:embed="rId4" cstate="print"/>
          <a:srcRect l="55126" t="25626" r="1190" b="7396"/>
          <a:stretch/>
        </p:blipFill>
        <p:spPr bwMode="auto">
          <a:xfrm>
            <a:off x="5216525" y="4805363"/>
            <a:ext cx="3028950" cy="1020762"/>
          </a:xfrm>
          <a:prstGeom prst="rect">
            <a:avLst/>
          </a:prstGeom>
          <a:solidFill>
            <a:schemeClr val="accent3"/>
          </a:solidFill>
          <a:ln w="9525">
            <a:noFill/>
            <a:miter lim="800000"/>
            <a:headEnd/>
            <a:tailEnd/>
          </a:ln>
        </p:spPr>
      </p:pic>
      <p:sp>
        <p:nvSpPr>
          <p:cNvPr id="31750" name="Rectangle 20"/>
          <p:cNvSpPr>
            <a:spLocks noGrp="1" noChangeArrowheads="1"/>
          </p:cNvSpPr>
          <p:nvPr>
            <p:ph type="title"/>
          </p:nvPr>
        </p:nvSpPr>
        <p:spPr>
          <a:xfrm>
            <a:off x="457200" y="338138"/>
            <a:ext cx="8229600" cy="1143000"/>
          </a:xfrm>
        </p:spPr>
        <p:txBody>
          <a:bodyPr/>
          <a:lstStyle/>
          <a:p>
            <a:pPr>
              <a:lnSpc>
                <a:spcPct val="85000"/>
              </a:lnSpc>
            </a:pPr>
            <a:r>
              <a:rPr lang="es-MX" dirty="0" smtClean="0"/>
              <a:t>Modulación del dolor</a:t>
            </a:r>
          </a:p>
        </p:txBody>
      </p:sp>
      <p:sp>
        <p:nvSpPr>
          <p:cNvPr id="2178073" name="Text Box 25"/>
          <p:cNvSpPr txBox="1">
            <a:spLocks noChangeArrowheads="1"/>
          </p:cNvSpPr>
          <p:nvPr/>
        </p:nvSpPr>
        <p:spPr bwMode="auto">
          <a:xfrm>
            <a:off x="4766733" y="3861048"/>
            <a:ext cx="2253539" cy="954107"/>
          </a:xfrm>
          <a:prstGeom prst="rect">
            <a:avLst/>
          </a:prstGeom>
          <a:noFill/>
          <a:ln w="9525">
            <a:noFill/>
            <a:miter lim="800000"/>
            <a:headEnd/>
            <a:tailEnd/>
          </a:ln>
        </p:spPr>
        <p:txBody>
          <a:bodyPr wrap="square">
            <a:spAutoFit/>
          </a:bodyPr>
          <a:lstStyle/>
          <a:p>
            <a:pPr algn="r" eaLnBrk="0" hangingPunct="0"/>
            <a:r>
              <a:rPr lang="es-MX" sz="2800" b="1" dirty="0" smtClean="0">
                <a:solidFill>
                  <a:srgbClr val="00B050"/>
                </a:solidFill>
              </a:rPr>
              <a:t>Modulación </a:t>
            </a:r>
          </a:p>
          <a:p>
            <a:pPr algn="r" eaLnBrk="0" hangingPunct="0"/>
            <a:r>
              <a:rPr lang="es-MX" sz="2800" b="1" dirty="0">
                <a:solidFill>
                  <a:srgbClr val="00B050"/>
                </a:solidFill>
              </a:rPr>
              <a:t>d</a:t>
            </a:r>
            <a:r>
              <a:rPr lang="es-MX" sz="2800" b="1" dirty="0" smtClean="0">
                <a:solidFill>
                  <a:srgbClr val="00B050"/>
                </a:solidFill>
              </a:rPr>
              <a:t>escendente</a:t>
            </a:r>
            <a:endParaRPr lang="es-MX" sz="2800" b="1" dirty="0">
              <a:solidFill>
                <a:srgbClr val="00B050"/>
              </a:solidFill>
            </a:endParaRPr>
          </a:p>
        </p:txBody>
      </p:sp>
      <p:sp>
        <p:nvSpPr>
          <p:cNvPr id="2178074" name="Text Box 26"/>
          <p:cNvSpPr txBox="1">
            <a:spLocks noChangeArrowheads="1"/>
          </p:cNvSpPr>
          <p:nvPr/>
        </p:nvSpPr>
        <p:spPr bwMode="auto">
          <a:xfrm>
            <a:off x="7300913" y="4229100"/>
            <a:ext cx="1893788" cy="954107"/>
          </a:xfrm>
          <a:prstGeom prst="rect">
            <a:avLst/>
          </a:prstGeom>
          <a:noFill/>
          <a:ln w="9525">
            <a:noFill/>
            <a:miter lim="800000"/>
            <a:headEnd/>
            <a:tailEnd/>
          </a:ln>
        </p:spPr>
        <p:txBody>
          <a:bodyPr wrap="none">
            <a:spAutoFit/>
          </a:bodyPr>
          <a:lstStyle/>
          <a:p>
            <a:pPr eaLnBrk="0" hangingPunct="0"/>
            <a:r>
              <a:rPr lang="es-MX" sz="2800" b="1" dirty="0" smtClean="0">
                <a:solidFill>
                  <a:srgbClr val="FF99CC"/>
                </a:solidFill>
              </a:rPr>
              <a:t>Entrada </a:t>
            </a:r>
          </a:p>
          <a:p>
            <a:pPr eaLnBrk="0" hangingPunct="0"/>
            <a:r>
              <a:rPr lang="es-MX" sz="2800" b="1" dirty="0">
                <a:solidFill>
                  <a:srgbClr val="FF99CC"/>
                </a:solidFill>
              </a:rPr>
              <a:t>a</a:t>
            </a:r>
            <a:r>
              <a:rPr lang="es-MX" sz="2800" b="1" dirty="0" smtClean="0">
                <a:solidFill>
                  <a:srgbClr val="FF99CC"/>
                </a:solidFill>
              </a:rPr>
              <a:t>scendente</a:t>
            </a:r>
            <a:endParaRPr lang="es-MX" sz="2800" b="1" dirty="0">
              <a:solidFill>
                <a:srgbClr val="FF99CC"/>
              </a:solidFill>
            </a:endParaRPr>
          </a:p>
        </p:txBody>
      </p:sp>
      <p:sp>
        <p:nvSpPr>
          <p:cNvPr id="31753" name="Text Box 29"/>
          <p:cNvSpPr txBox="1">
            <a:spLocks noChangeArrowheads="1"/>
          </p:cNvSpPr>
          <p:nvPr/>
        </p:nvSpPr>
        <p:spPr bwMode="auto">
          <a:xfrm>
            <a:off x="6446838" y="5730875"/>
            <a:ext cx="1369286" cy="307777"/>
          </a:xfrm>
          <a:prstGeom prst="rect">
            <a:avLst/>
          </a:prstGeom>
          <a:noFill/>
          <a:ln w="9525">
            <a:noFill/>
            <a:miter lim="800000"/>
            <a:headEnd/>
            <a:tailEnd/>
          </a:ln>
        </p:spPr>
        <p:txBody>
          <a:bodyPr wrap="none">
            <a:spAutoFit/>
          </a:bodyPr>
          <a:lstStyle/>
          <a:p>
            <a:pPr eaLnBrk="0" hangingPunct="0"/>
            <a:r>
              <a:rPr lang="es-MX" sz="1400" b="1" dirty="0" smtClean="0">
                <a:solidFill>
                  <a:srgbClr val="FFFFFF"/>
                </a:solidFill>
              </a:rPr>
              <a:t>Médula espinal </a:t>
            </a:r>
            <a:endParaRPr lang="es-MX" sz="1400" b="1" dirty="0">
              <a:solidFill>
                <a:srgbClr val="FFFFFF"/>
              </a:solidFill>
            </a:endParaRPr>
          </a:p>
        </p:txBody>
      </p:sp>
      <p:sp>
        <p:nvSpPr>
          <p:cNvPr id="31754" name="Oval 51"/>
          <p:cNvSpPr>
            <a:spLocks noChangeArrowheads="1"/>
          </p:cNvSpPr>
          <p:nvPr/>
        </p:nvSpPr>
        <p:spPr bwMode="auto">
          <a:xfrm>
            <a:off x="6273800" y="5095875"/>
            <a:ext cx="88900" cy="88900"/>
          </a:xfrm>
          <a:prstGeom prst="ellipse">
            <a:avLst/>
          </a:prstGeom>
          <a:solidFill>
            <a:srgbClr val="FF0000"/>
          </a:solidFill>
          <a:ln w="9525">
            <a:noFill/>
            <a:round/>
            <a:headEnd/>
            <a:tailEnd/>
          </a:ln>
        </p:spPr>
        <p:txBody>
          <a:bodyPr wrap="none" anchor="ctr"/>
          <a:lstStyle/>
          <a:p>
            <a:pPr eaLnBrk="0" hangingPunct="0"/>
            <a:endParaRPr lang="es-MX" sz="1600" dirty="0">
              <a:solidFill>
                <a:srgbClr val="FFFFFF"/>
              </a:solidFill>
            </a:endParaRPr>
          </a:p>
        </p:txBody>
      </p:sp>
      <p:sp>
        <p:nvSpPr>
          <p:cNvPr id="31755" name="Freeform 53"/>
          <p:cNvSpPr>
            <a:spLocks/>
          </p:cNvSpPr>
          <p:nvPr/>
        </p:nvSpPr>
        <p:spPr bwMode="auto">
          <a:xfrm>
            <a:off x="6334125" y="5075238"/>
            <a:ext cx="458788" cy="58737"/>
          </a:xfrm>
          <a:custGeom>
            <a:avLst/>
            <a:gdLst>
              <a:gd name="T0" fmla="*/ 0 w 289"/>
              <a:gd name="T1" fmla="*/ 37 h 37"/>
              <a:gd name="T2" fmla="*/ 49 w 289"/>
              <a:gd name="T3" fmla="*/ 16 h 37"/>
              <a:gd name="T4" fmla="*/ 117 w 289"/>
              <a:gd name="T5" fmla="*/ 2 h 37"/>
              <a:gd name="T6" fmla="*/ 199 w 289"/>
              <a:gd name="T7" fmla="*/ 5 h 37"/>
              <a:gd name="T8" fmla="*/ 289 w 289"/>
              <a:gd name="T9" fmla="*/ 23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endParaRPr lang="es-MX" sz="2800" dirty="0">
              <a:solidFill>
                <a:prstClr val="black"/>
              </a:solidFill>
            </a:endParaRPr>
          </a:p>
        </p:txBody>
      </p:sp>
      <p:sp>
        <p:nvSpPr>
          <p:cNvPr id="31756" name="AutoShape 56"/>
          <p:cNvSpPr>
            <a:spLocks noChangeArrowheads="1"/>
          </p:cNvSpPr>
          <p:nvPr/>
        </p:nvSpPr>
        <p:spPr bwMode="auto">
          <a:xfrm>
            <a:off x="6813550" y="5040313"/>
            <a:ext cx="131763"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endParaRPr lang="es-MX" sz="2800" dirty="0">
              <a:solidFill>
                <a:prstClr val="black"/>
              </a:solidFill>
            </a:endParaRPr>
          </a:p>
        </p:txBody>
      </p:sp>
      <p:sp>
        <p:nvSpPr>
          <p:cNvPr id="31757" name="Oval 57"/>
          <p:cNvSpPr>
            <a:spLocks noChangeArrowheads="1"/>
          </p:cNvSpPr>
          <p:nvPr/>
        </p:nvSpPr>
        <p:spPr bwMode="auto">
          <a:xfrm>
            <a:off x="6834188" y="5086350"/>
            <a:ext cx="88900" cy="88900"/>
          </a:xfrm>
          <a:prstGeom prst="ellipse">
            <a:avLst/>
          </a:prstGeom>
          <a:solidFill>
            <a:srgbClr val="FF0000"/>
          </a:solidFill>
          <a:ln w="9525">
            <a:noFill/>
            <a:round/>
            <a:headEnd/>
            <a:tailEnd/>
          </a:ln>
        </p:spPr>
        <p:txBody>
          <a:bodyPr wrap="none" anchor="ctr"/>
          <a:lstStyle/>
          <a:p>
            <a:pPr eaLnBrk="0" hangingPunct="0"/>
            <a:endParaRPr lang="es-MX" sz="1600" dirty="0">
              <a:solidFill>
                <a:srgbClr val="FFFFFF"/>
              </a:solidFill>
            </a:endParaRPr>
          </a:p>
        </p:txBody>
      </p:sp>
      <p:sp>
        <p:nvSpPr>
          <p:cNvPr id="31758" name="AutoShape 58"/>
          <p:cNvSpPr>
            <a:spLocks noChangeArrowheads="1"/>
          </p:cNvSpPr>
          <p:nvPr/>
        </p:nvSpPr>
        <p:spPr bwMode="auto">
          <a:xfrm rot="-5668612">
            <a:off x="6781007" y="5072856"/>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endParaRPr lang="es-MX" sz="2800" dirty="0">
              <a:solidFill>
                <a:prstClr val="black"/>
              </a:solidFill>
            </a:endParaRPr>
          </a:p>
        </p:txBody>
      </p:sp>
      <p:sp>
        <p:nvSpPr>
          <p:cNvPr id="31759" name="Line 60"/>
          <p:cNvSpPr>
            <a:spLocks noChangeShapeType="1"/>
          </p:cNvSpPr>
          <p:nvPr/>
        </p:nvSpPr>
        <p:spPr bwMode="auto">
          <a:xfrm flipV="1">
            <a:off x="7312025" y="2678113"/>
            <a:ext cx="0" cy="2447925"/>
          </a:xfrm>
          <a:prstGeom prst="line">
            <a:avLst/>
          </a:prstGeom>
          <a:noFill/>
          <a:ln w="19050">
            <a:solidFill>
              <a:srgbClr val="FF0000"/>
            </a:solidFill>
            <a:round/>
            <a:headEnd/>
            <a:tailEnd/>
          </a:ln>
        </p:spPr>
        <p:txBody>
          <a:bodyPr/>
          <a:lstStyle/>
          <a:p>
            <a:endParaRPr lang="es-MX" sz="2800" dirty="0">
              <a:solidFill>
                <a:prstClr val="black"/>
              </a:solidFill>
            </a:endParaRPr>
          </a:p>
        </p:txBody>
      </p:sp>
      <p:sp>
        <p:nvSpPr>
          <p:cNvPr id="31760" name="Line 61"/>
          <p:cNvSpPr>
            <a:spLocks noChangeShapeType="1"/>
          </p:cNvSpPr>
          <p:nvPr/>
        </p:nvSpPr>
        <p:spPr bwMode="auto">
          <a:xfrm flipH="1" flipV="1">
            <a:off x="6872288" y="2133600"/>
            <a:ext cx="7937" cy="2921000"/>
          </a:xfrm>
          <a:prstGeom prst="line">
            <a:avLst/>
          </a:prstGeom>
          <a:noFill/>
          <a:ln w="19050">
            <a:solidFill>
              <a:srgbClr val="00B050"/>
            </a:solidFill>
            <a:round/>
            <a:headEnd/>
            <a:tailEnd/>
          </a:ln>
        </p:spPr>
        <p:txBody>
          <a:bodyPr/>
          <a:lstStyle/>
          <a:p>
            <a:endParaRPr lang="es-MX" sz="2800" dirty="0">
              <a:solidFill>
                <a:prstClr val="black"/>
              </a:solidFill>
            </a:endParaRPr>
          </a:p>
        </p:txBody>
      </p:sp>
      <p:sp>
        <p:nvSpPr>
          <p:cNvPr id="31761" name="Freeform 63"/>
          <p:cNvSpPr>
            <a:spLocks/>
          </p:cNvSpPr>
          <p:nvPr/>
        </p:nvSpPr>
        <p:spPr bwMode="auto">
          <a:xfrm>
            <a:off x="6872288" y="5114925"/>
            <a:ext cx="439737" cy="174625"/>
          </a:xfrm>
          <a:custGeom>
            <a:avLst/>
            <a:gdLst>
              <a:gd name="T0" fmla="*/ 0 w 277"/>
              <a:gd name="T1" fmla="*/ 21 h 110"/>
              <a:gd name="T2" fmla="*/ 42 w 277"/>
              <a:gd name="T3" fmla="*/ 87 h 110"/>
              <a:gd name="T4" fmla="*/ 105 w 277"/>
              <a:gd name="T5" fmla="*/ 108 h 110"/>
              <a:gd name="T6" fmla="*/ 162 w 277"/>
              <a:gd name="T7" fmla="*/ 102 h 110"/>
              <a:gd name="T8" fmla="*/ 228 w 277"/>
              <a:gd name="T9" fmla="*/ 72 h 110"/>
              <a:gd name="T10" fmla="*/ 265 w 277"/>
              <a:gd name="T11" fmla="*/ 36 h 110"/>
              <a:gd name="T12" fmla="*/ 277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endParaRPr lang="es-MX" sz="2800" dirty="0">
              <a:solidFill>
                <a:prstClr val="black"/>
              </a:solidFill>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316663" y="1685925"/>
            <a:ext cx="1436687" cy="1144588"/>
          </a:xfrm>
          <a:prstGeom prst="rect">
            <a:avLst/>
          </a:prstGeom>
          <a:noFill/>
          <a:ln w="9525">
            <a:noFill/>
            <a:miter lim="800000"/>
            <a:headEnd/>
            <a:tailEnd/>
          </a:ln>
        </p:spPr>
      </p:pic>
      <p:sp>
        <p:nvSpPr>
          <p:cNvPr id="2178116" name="Text Box 68"/>
          <p:cNvSpPr txBox="1">
            <a:spLocks noChangeArrowheads="1"/>
          </p:cNvSpPr>
          <p:nvPr/>
        </p:nvSpPr>
        <p:spPr bwMode="auto">
          <a:xfrm>
            <a:off x="6872288" y="1989138"/>
            <a:ext cx="225425" cy="307975"/>
          </a:xfrm>
          <a:prstGeom prst="rect">
            <a:avLst/>
          </a:prstGeom>
          <a:noFill/>
          <a:ln w="9525">
            <a:noFill/>
            <a:miter lim="800000"/>
            <a:headEnd/>
            <a:tailEnd/>
          </a:ln>
        </p:spPr>
        <p:txBody>
          <a:bodyPr wrap="none">
            <a:spAutoFit/>
          </a:bodyPr>
          <a:lstStyle/>
          <a:p>
            <a:pPr eaLnBrk="0" hangingPunct="0"/>
            <a:r>
              <a:rPr lang="es-MX" sz="1400" b="1" dirty="0" smtClean="0">
                <a:solidFill>
                  <a:srgbClr val="FFFFFF"/>
                </a:solidFill>
              </a:rPr>
              <a:t> </a:t>
            </a:r>
            <a:endParaRPr lang="es-MX" sz="1400" b="1" dirty="0">
              <a:solidFill>
                <a:srgbClr val="FFFFFF"/>
              </a:solidFill>
            </a:endParaRPr>
          </a:p>
        </p:txBody>
      </p:sp>
      <p:sp>
        <p:nvSpPr>
          <p:cNvPr id="3176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s-MX" sz="2800" dirty="0">
              <a:solidFill>
                <a:prstClr val="black"/>
              </a:solidFill>
            </a:endParaRPr>
          </a:p>
        </p:txBody>
      </p:sp>
      <p:sp>
        <p:nvSpPr>
          <p:cNvPr id="41" name="Freeform 40"/>
          <p:cNvSpPr/>
          <p:nvPr/>
        </p:nvSpPr>
        <p:spPr>
          <a:xfrm>
            <a:off x="6224588" y="4724400"/>
            <a:ext cx="792162"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800" dirty="0">
              <a:solidFill>
                <a:prstClr val="black"/>
              </a:solidFill>
            </a:endParaRPr>
          </a:p>
        </p:txBody>
      </p:sp>
      <p:sp>
        <p:nvSpPr>
          <p:cNvPr id="42" name="Freeform 41"/>
          <p:cNvSpPr/>
          <p:nvPr/>
        </p:nvSpPr>
        <p:spPr>
          <a:xfrm>
            <a:off x="7304088" y="3860800"/>
            <a:ext cx="792162" cy="360363"/>
          </a:xfrm>
          <a:custGeom>
            <a:avLst/>
            <a:gdLst>
              <a:gd name="connsiteX0" fmla="*/ 0 w 1066800"/>
              <a:gd name="connsiteY0" fmla="*/ 167640 h 274320"/>
              <a:gd name="connsiteX1" fmla="*/ 198120 w 1066800"/>
              <a:gd name="connsiteY1" fmla="*/ 152400 h 274320"/>
              <a:gd name="connsiteX2" fmla="*/ 259080 w 1066800"/>
              <a:gd name="connsiteY2" fmla="*/ 60960 h 274320"/>
              <a:gd name="connsiteX3" fmla="*/ 335280 w 1066800"/>
              <a:gd name="connsiteY3" fmla="*/ 0 h 274320"/>
              <a:gd name="connsiteX4" fmla="*/ 365760 w 1066800"/>
              <a:gd name="connsiteY4" fmla="*/ 91440 h 274320"/>
              <a:gd name="connsiteX5" fmla="*/ 396240 w 1066800"/>
              <a:gd name="connsiteY5" fmla="*/ 137160 h 274320"/>
              <a:gd name="connsiteX6" fmla="*/ 411480 w 1066800"/>
              <a:gd name="connsiteY6" fmla="*/ 182880 h 274320"/>
              <a:gd name="connsiteX7" fmla="*/ 457200 w 1066800"/>
              <a:gd name="connsiteY7" fmla="*/ 213360 h 274320"/>
              <a:gd name="connsiteX8" fmla="*/ 502920 w 1066800"/>
              <a:gd name="connsiteY8" fmla="*/ 274320 h 274320"/>
              <a:gd name="connsiteX9" fmla="*/ 533400 w 1066800"/>
              <a:gd name="connsiteY9" fmla="*/ 228600 h 274320"/>
              <a:gd name="connsiteX10" fmla="*/ 624840 w 1066800"/>
              <a:gd name="connsiteY10" fmla="*/ 198120 h 274320"/>
              <a:gd name="connsiteX11" fmla="*/ 1066800 w 1066800"/>
              <a:gd name="connsiteY11" fmla="*/ 19812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274320">
                <a:moveTo>
                  <a:pt x="0" y="167640"/>
                </a:moveTo>
                <a:lnTo>
                  <a:pt x="198120" y="152400"/>
                </a:lnTo>
                <a:cubicBezTo>
                  <a:pt x="231993" y="138452"/>
                  <a:pt x="238760" y="91440"/>
                  <a:pt x="259080" y="60960"/>
                </a:cubicBezTo>
                <a:cubicBezTo>
                  <a:pt x="298471" y="1874"/>
                  <a:pt x="272184" y="21032"/>
                  <a:pt x="335280" y="0"/>
                </a:cubicBezTo>
                <a:cubicBezTo>
                  <a:pt x="345440" y="30480"/>
                  <a:pt x="347938" y="64707"/>
                  <a:pt x="365760" y="91440"/>
                </a:cubicBezTo>
                <a:cubicBezTo>
                  <a:pt x="375920" y="106680"/>
                  <a:pt x="388049" y="120777"/>
                  <a:pt x="396240" y="137160"/>
                </a:cubicBezTo>
                <a:cubicBezTo>
                  <a:pt x="403424" y="151528"/>
                  <a:pt x="401445" y="170336"/>
                  <a:pt x="411480" y="182880"/>
                </a:cubicBezTo>
                <a:cubicBezTo>
                  <a:pt x="422922" y="197183"/>
                  <a:pt x="444248" y="200408"/>
                  <a:pt x="457200" y="213360"/>
                </a:cubicBezTo>
                <a:cubicBezTo>
                  <a:pt x="475161" y="231321"/>
                  <a:pt x="487680" y="254000"/>
                  <a:pt x="502920" y="274320"/>
                </a:cubicBezTo>
                <a:cubicBezTo>
                  <a:pt x="513080" y="259080"/>
                  <a:pt x="517868" y="238308"/>
                  <a:pt x="533400" y="228600"/>
                </a:cubicBezTo>
                <a:cubicBezTo>
                  <a:pt x="560645" y="211572"/>
                  <a:pt x="592711" y="198120"/>
                  <a:pt x="624840" y="198120"/>
                </a:cubicBezTo>
                <a:lnTo>
                  <a:pt x="1066800" y="19812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MX" sz="2800" dirty="0">
              <a:solidFill>
                <a:prstClr val="black"/>
              </a:solidFill>
            </a:endParaRPr>
          </a:p>
        </p:txBody>
      </p:sp>
      <p:sp>
        <p:nvSpPr>
          <p:cNvPr id="31767" name="Rectangle 45"/>
          <p:cNvSpPr>
            <a:spLocks noChangeArrowheads="1"/>
          </p:cNvSpPr>
          <p:nvPr/>
        </p:nvSpPr>
        <p:spPr bwMode="auto">
          <a:xfrm>
            <a:off x="395536" y="1412776"/>
            <a:ext cx="5073650" cy="1569660"/>
          </a:xfrm>
          <a:prstGeom prst="rect">
            <a:avLst/>
          </a:prstGeom>
          <a:noFill/>
          <a:ln w="9525">
            <a:noFill/>
            <a:miter lim="800000"/>
            <a:headEnd/>
            <a:tailEnd/>
          </a:ln>
        </p:spPr>
        <p:txBody>
          <a:bodyPr>
            <a:spAutoFit/>
          </a:bodyPr>
          <a:lstStyle/>
          <a:p>
            <a:pPr marL="285750" indent="-285750">
              <a:spcAft>
                <a:spcPts val="1200"/>
              </a:spcAft>
              <a:buClr>
                <a:srgbClr val="00B0F0"/>
              </a:buClr>
              <a:buFont typeface="Arial" pitchFamily="34" charset="0"/>
              <a:buChar char="•"/>
            </a:pPr>
            <a:r>
              <a:rPr lang="es-MX" sz="2400" dirty="0" smtClean="0">
                <a:solidFill>
                  <a:prstClr val="white"/>
                </a:solidFill>
              </a:rPr>
              <a:t>El dolor es modulado a través de los tractos espinales </a:t>
            </a:r>
            <a:r>
              <a:rPr lang="es-MX" sz="2400" b="1" dirty="0" smtClean="0">
                <a:solidFill>
                  <a:prstClr val="white"/>
                </a:solidFill>
              </a:rPr>
              <a:t>nociceptivos ascendentes</a:t>
            </a:r>
            <a:r>
              <a:rPr lang="es-MX" sz="2400" dirty="0" smtClean="0">
                <a:solidFill>
                  <a:prstClr val="white"/>
                </a:solidFill>
              </a:rPr>
              <a:t> e </a:t>
            </a:r>
            <a:r>
              <a:rPr lang="es-MX" sz="2400" b="1" dirty="0" smtClean="0">
                <a:solidFill>
                  <a:prstClr val="white"/>
                </a:solidFill>
              </a:rPr>
              <a:t>inhibitorios/ facilitadores descendentes</a:t>
            </a:r>
            <a:endParaRPr lang="es-MX" sz="2400" b="1" dirty="0">
              <a:solidFill>
                <a:prstClr val="white"/>
              </a:solidFill>
            </a:endParaRPr>
          </a:p>
        </p:txBody>
      </p:sp>
      <p:graphicFrame>
        <p:nvGraphicFramePr>
          <p:cNvPr id="47" name="Table 46"/>
          <p:cNvGraphicFramePr>
            <a:graphicFrameLocks noGrp="1"/>
          </p:cNvGraphicFramePr>
          <p:nvPr>
            <p:extLst>
              <p:ext uri="{D42A27DB-BD31-4B8C-83A1-F6EECF244321}">
                <p14:modId xmlns:p14="http://schemas.microsoft.com/office/powerpoint/2010/main" val="827800797"/>
              </p:ext>
            </p:extLst>
          </p:nvPr>
        </p:nvGraphicFramePr>
        <p:xfrm>
          <a:off x="600075" y="3216275"/>
          <a:ext cx="4401419" cy="1828800"/>
        </p:xfrm>
        <a:graphic>
          <a:graphicData uri="http://schemas.openxmlformats.org/drawingml/2006/table">
            <a:tbl>
              <a:tblPr firstRow="1" bandRow="1">
                <a:tableStyleId>{5C22544A-7EE6-4342-B048-85BDC9FD1C3A}</a:tableStyleId>
              </a:tblPr>
              <a:tblGrid>
                <a:gridCol w="1823073"/>
                <a:gridCol w="234395"/>
                <a:gridCol w="2343951"/>
              </a:tblGrid>
              <a:tr h="370840">
                <a:tc>
                  <a:txBody>
                    <a:bodyPr/>
                    <a:lstStyle/>
                    <a:p>
                      <a:pPr algn="ctr"/>
                      <a:r>
                        <a:rPr lang="es-MX" noProof="0" dirty="0" smtClean="0"/>
                        <a:t>Nociceptivo ascendente</a:t>
                      </a:r>
                      <a:r>
                        <a:rPr lang="es-MX" baseline="0" noProof="0" dirty="0" smtClean="0"/>
                        <a:t> </a:t>
                      </a: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s-MX" noProof="0" dirty="0" smtClean="0"/>
                        <a:t>Inhibitorio/ facilitatorio descendente</a:t>
                      </a:r>
                      <a:endParaRPr lang="es-MX"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s-MX" noProof="0" dirty="0" smtClean="0">
                          <a:solidFill>
                            <a:srgbClr val="002060"/>
                          </a:solidFill>
                        </a:rPr>
                        <a:t>Fibras C</a:t>
                      </a:r>
                    </a:p>
                    <a:p>
                      <a:r>
                        <a:rPr lang="es-MX" noProof="0" dirty="0" smtClean="0">
                          <a:solidFill>
                            <a:srgbClr val="002060"/>
                          </a:solidFill>
                        </a:rPr>
                        <a:t>Fibras Aδ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s-MX" noProof="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s-MX" noProof="0" dirty="0" smtClean="0">
                          <a:solidFill>
                            <a:srgbClr val="002060"/>
                          </a:solidFill>
                        </a:rPr>
                        <a:t>Serotonina</a:t>
                      </a:r>
                    </a:p>
                    <a:p>
                      <a:r>
                        <a:rPr lang="es-MX" noProof="0" dirty="0" smtClean="0">
                          <a:solidFill>
                            <a:srgbClr val="002060"/>
                          </a:solidFill>
                        </a:rPr>
                        <a:t>Norepinefrina</a:t>
                      </a:r>
                    </a:p>
                    <a:p>
                      <a:r>
                        <a:rPr lang="es-MX" noProof="0" dirty="0" smtClean="0">
                          <a:solidFill>
                            <a:srgbClr val="002060"/>
                          </a:solidFill>
                        </a:rPr>
                        <a:t>Dopamina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31785" name="TextBox 28"/>
          <p:cNvSpPr txBox="1">
            <a:spLocks noChangeArrowheads="1"/>
          </p:cNvSpPr>
          <p:nvPr/>
        </p:nvSpPr>
        <p:spPr bwMode="auto">
          <a:xfrm>
            <a:off x="7232650" y="1773238"/>
            <a:ext cx="1643063" cy="307975"/>
          </a:xfrm>
          <a:prstGeom prst="rect">
            <a:avLst/>
          </a:prstGeom>
          <a:noFill/>
          <a:ln w="9525">
            <a:noFill/>
            <a:miter lim="800000"/>
            <a:headEnd/>
            <a:tailEnd/>
          </a:ln>
        </p:spPr>
        <p:txBody>
          <a:bodyPr>
            <a:spAutoFit/>
          </a:bodyPr>
          <a:lstStyle/>
          <a:p>
            <a:r>
              <a:rPr lang="es-MX" sz="1400" b="1" dirty="0" smtClean="0">
                <a:solidFill>
                  <a:prstClr val="white"/>
                </a:solidFill>
              </a:rPr>
              <a:t>Cerebro</a:t>
            </a:r>
            <a:endParaRPr lang="es-MX" sz="1400" b="1" dirty="0">
              <a:solidFill>
                <a:prstClr val="white"/>
              </a:solidFill>
            </a:endParaRPr>
          </a:p>
        </p:txBody>
      </p:sp>
      <p:sp>
        <p:nvSpPr>
          <p:cNvPr id="31787"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a:r>
              <a:rPr lang="es-MX" sz="1200" dirty="0" smtClean="0">
                <a:solidFill>
                  <a:srgbClr val="FFFFFF"/>
                </a:solidFill>
              </a:rPr>
              <a:t/>
            </a:r>
            <a:br>
              <a:rPr lang="es-MX" sz="1200" dirty="0" smtClean="0">
                <a:solidFill>
                  <a:srgbClr val="FFFFFF"/>
                </a:solidFill>
              </a:rPr>
            </a:br>
            <a:r>
              <a:rPr lang="es-MX" sz="1200" dirty="0" smtClean="0">
                <a:solidFill>
                  <a:srgbClr val="FFFFFF"/>
                </a:solidFill>
              </a:rPr>
              <a:t>24</a:t>
            </a:r>
            <a:endParaRPr lang="es-MX" sz="1200" dirty="0">
              <a:solidFill>
                <a:srgbClr val="FFFFFF"/>
              </a:solidFill>
            </a:endParaRPr>
          </a:p>
        </p:txBody>
      </p:sp>
      <p:sp>
        <p:nvSpPr>
          <p:cNvPr id="29" name="Text Box 16"/>
          <p:cNvSpPr txBox="1">
            <a:spLocks noChangeArrowheads="1"/>
          </p:cNvSpPr>
          <p:nvPr/>
        </p:nvSpPr>
        <p:spPr bwMode="auto">
          <a:xfrm>
            <a:off x="208832" y="6508105"/>
            <a:ext cx="8254555" cy="307777"/>
          </a:xfrm>
          <a:prstGeom prst="rect">
            <a:avLst/>
          </a:prstGeom>
          <a:noFill/>
          <a:ln w="9525">
            <a:noFill/>
            <a:miter lim="800000"/>
            <a:headEnd/>
            <a:tailEnd/>
          </a:ln>
        </p:spPr>
        <p:txBody>
          <a:bodyPr wrap="square" lIns="0" tIns="0" rIns="0" bIns="0" anchor="b">
            <a:spAutoFit/>
          </a:bodyPr>
          <a:lstStyle/>
          <a:p>
            <a:r>
              <a:rPr lang="es-MX" sz="1000" dirty="0" smtClean="0">
                <a:solidFill>
                  <a:schemeClr val="bg1"/>
                </a:solidFill>
                <a:cs typeface="Arial" pitchFamily="34" charset="0"/>
              </a:rPr>
              <a:t>Benarroch EE. </a:t>
            </a:r>
            <a:r>
              <a:rPr lang="es-MX" sz="1000" i="1" dirty="0" smtClean="0">
                <a:solidFill>
                  <a:schemeClr val="bg1"/>
                </a:solidFill>
                <a:cs typeface="Arial" pitchFamily="34" charset="0"/>
              </a:rPr>
              <a:t>Neurology</a:t>
            </a:r>
            <a:r>
              <a:rPr lang="es-MX" sz="1000" dirty="0" smtClean="0">
                <a:solidFill>
                  <a:schemeClr val="bg1"/>
                </a:solidFill>
                <a:cs typeface="Arial" pitchFamily="34" charset="0"/>
              </a:rPr>
              <a:t> 2008 ; 71(3):217-21; Fields HL </a:t>
            </a:r>
            <a:r>
              <a:rPr lang="es-MX" sz="1000" i="1" dirty="0" smtClean="0">
                <a:solidFill>
                  <a:schemeClr val="bg1"/>
                </a:solidFill>
                <a:cs typeface="Arial" pitchFamily="34" charset="0"/>
              </a:rPr>
              <a:t>et al.</a:t>
            </a:r>
            <a:r>
              <a:rPr lang="es-MX" sz="1000" dirty="0" smtClean="0">
                <a:solidFill>
                  <a:schemeClr val="bg1"/>
                </a:solidFill>
                <a:cs typeface="Arial" pitchFamily="34" charset="0"/>
              </a:rPr>
              <a:t> In: </a:t>
            </a:r>
            <a:r>
              <a:rPr lang="es-MX" sz="1000" dirty="0" smtClean="0">
                <a:solidFill>
                  <a:schemeClr val="bg1"/>
                </a:solidFill>
              </a:rPr>
              <a:t>McMahon SB, Koltzenburg M (Eds). </a:t>
            </a:r>
            <a:r>
              <a:rPr lang="es-MX" sz="1000" i="1" dirty="0" smtClean="0">
                <a:solidFill>
                  <a:schemeClr val="bg1"/>
                </a:solidFill>
              </a:rPr>
              <a:t>Wall and Melzack’s Textbook of Pain. </a:t>
            </a:r>
            <a:r>
              <a:rPr lang="es-MX" sz="1000" dirty="0" smtClean="0">
                <a:solidFill>
                  <a:schemeClr val="bg1"/>
                </a:solidFill>
              </a:rPr>
              <a:t>5th ed. Elsevier; London, UK: 2006; Scholz J, Woolf  CJ. </a:t>
            </a:r>
            <a:r>
              <a:rPr lang="es-MX" sz="1000" i="1" dirty="0" smtClean="0">
                <a:solidFill>
                  <a:schemeClr val="bg1"/>
                </a:solidFill>
              </a:rPr>
              <a:t>Nat Neurosci</a:t>
            </a:r>
            <a:r>
              <a:rPr lang="es-MX" sz="1000" dirty="0" smtClean="0">
                <a:solidFill>
                  <a:schemeClr val="bg1"/>
                </a:solidFill>
              </a:rPr>
              <a:t> 2002; 5(Suppl):1062-7.</a:t>
            </a:r>
            <a:endParaRPr lang="es-MX" sz="1000" dirty="0">
              <a:solidFill>
                <a:schemeClr val="bg1"/>
              </a:solidFill>
            </a:endParaRPr>
          </a:p>
        </p:txBody>
      </p:sp>
    </p:spTree>
    <p:extLst>
      <p:ext uri="{BB962C8B-B14F-4D97-AF65-F5344CB8AC3E}">
        <p14:creationId xmlns:p14="http://schemas.microsoft.com/office/powerpoint/2010/main" val="3802649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78074"/>
                                        </p:tgtEl>
                                        <p:attrNameLst>
                                          <p:attrName>style.visibility</p:attrName>
                                        </p:attrNameLst>
                                      </p:cBhvr>
                                      <p:to>
                                        <p:strVal val="visible"/>
                                      </p:to>
                                    </p:set>
                                    <p:animEffect transition="in" filter="fade">
                                      <p:cBhvr>
                                        <p:cTn id="7" dur="200"/>
                                        <p:tgtEl>
                                          <p:spTgt spid="2178074"/>
                                        </p:tgtEl>
                                      </p:cBhvr>
                                    </p:animEffect>
                                  </p:childTnLst>
                                </p:cTn>
                              </p:par>
                            </p:childTnLst>
                          </p:cTn>
                        </p:par>
                        <p:par>
                          <p:cTn id="8" fill="hold">
                            <p:stCondLst>
                              <p:cond delay="200"/>
                            </p:stCondLst>
                            <p:childTnLst>
                              <p:par>
                                <p:cTn id="9" presetID="12" presetClass="entr" presetSubtype="4" fill="hold" grpId="0" nodeType="afterEffect">
                                  <p:stCondLst>
                                    <p:cond delay="0"/>
                                  </p:stCondLst>
                                  <p:childTnLst>
                                    <p:set>
                                      <p:cBhvr>
                                        <p:cTn id="10" dur="1" fill="hold">
                                          <p:stCondLst>
                                            <p:cond delay="0"/>
                                          </p:stCondLst>
                                        </p:cTn>
                                        <p:tgtEl>
                                          <p:spTgt spid="31759"/>
                                        </p:tgtEl>
                                        <p:attrNameLst>
                                          <p:attrName>style.visibility</p:attrName>
                                        </p:attrNameLst>
                                      </p:cBhvr>
                                      <p:to>
                                        <p:strVal val="visible"/>
                                      </p:to>
                                    </p:set>
                                    <p:animEffect transition="in" filter="slide(fromBottom)">
                                      <p:cBhvr>
                                        <p:cTn id="11" dur="500"/>
                                        <p:tgtEl>
                                          <p:spTgt spid="3175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dissolve">
                                      <p:cBhvr>
                                        <p:cTn id="14" dur="500"/>
                                        <p:tgtEl>
                                          <p:spTgt spid="42"/>
                                        </p:tgtEl>
                                      </p:cBhvr>
                                    </p:animEffect>
                                  </p:childTnLst>
                                </p:cTn>
                              </p:par>
                            </p:childTnLst>
                          </p:cTn>
                        </p:par>
                        <p:par>
                          <p:cTn id="15" fill="hold">
                            <p:stCondLst>
                              <p:cond delay="700"/>
                            </p:stCondLst>
                            <p:childTnLst>
                              <p:par>
                                <p:cTn id="16" presetID="10" presetClass="entr" presetSubtype="0" fill="hold" nodeType="afterEffect">
                                  <p:stCondLst>
                                    <p:cond delay="0"/>
                                  </p:stCondLst>
                                  <p:childTnLst>
                                    <p:set>
                                      <p:cBhvr>
                                        <p:cTn id="17" dur="1" fill="hold">
                                          <p:stCondLst>
                                            <p:cond delay="0"/>
                                          </p:stCondLst>
                                        </p:cTn>
                                        <p:tgtEl>
                                          <p:spTgt spid="2178115"/>
                                        </p:tgtEl>
                                        <p:attrNameLst>
                                          <p:attrName>style.visibility</p:attrName>
                                        </p:attrNameLst>
                                      </p:cBhvr>
                                      <p:to>
                                        <p:strVal val="visible"/>
                                      </p:to>
                                    </p:set>
                                    <p:animEffect transition="in" filter="fade">
                                      <p:cBhvr>
                                        <p:cTn id="18" dur="1000"/>
                                        <p:tgtEl>
                                          <p:spTgt spid="2178115"/>
                                        </p:tgtEl>
                                      </p:cBhvr>
                                    </p:animEffect>
                                  </p:childTnLst>
                                </p:cTn>
                              </p:par>
                            </p:childTnLst>
                          </p:cTn>
                        </p:par>
                        <p:par>
                          <p:cTn id="19" fill="hold">
                            <p:stCondLst>
                              <p:cond delay="1700"/>
                            </p:stCondLst>
                            <p:childTnLst>
                              <p:par>
                                <p:cTn id="20" presetID="10" presetClass="exit" presetSubtype="0" fill="hold" nodeType="afterEffect">
                                  <p:stCondLst>
                                    <p:cond delay="0"/>
                                  </p:stCondLst>
                                  <p:childTnLst>
                                    <p:animEffect transition="out" filter="fade">
                                      <p:cBhvr>
                                        <p:cTn id="21" dur="1000"/>
                                        <p:tgtEl>
                                          <p:spTgt spid="2178115"/>
                                        </p:tgtEl>
                                      </p:cBhvr>
                                    </p:animEffect>
                                    <p:set>
                                      <p:cBhvr>
                                        <p:cTn id="22" dur="1" fill="hold">
                                          <p:stCondLst>
                                            <p:cond delay="999"/>
                                          </p:stCondLst>
                                        </p:cTn>
                                        <p:tgtEl>
                                          <p:spTgt spid="2178115"/>
                                        </p:tgtEl>
                                        <p:attrNameLst>
                                          <p:attrName>style.visibility</p:attrName>
                                        </p:attrNameLst>
                                      </p:cBhvr>
                                      <p:to>
                                        <p:strVal val="hidden"/>
                                      </p:to>
                                    </p:set>
                                  </p:childTnLst>
                                </p:cTn>
                              </p:par>
                            </p:childTnLst>
                          </p:cTn>
                        </p:par>
                        <p:par>
                          <p:cTn id="23" fill="hold">
                            <p:stCondLst>
                              <p:cond delay="2700"/>
                            </p:stCondLst>
                            <p:childTnLst>
                              <p:par>
                                <p:cTn id="24" presetID="10" presetClass="entr" presetSubtype="0" fill="hold" nodeType="afterEffect">
                                  <p:stCondLst>
                                    <p:cond delay="0"/>
                                  </p:stCondLst>
                                  <p:childTnLst>
                                    <p:set>
                                      <p:cBhvr>
                                        <p:cTn id="25" dur="1" fill="hold">
                                          <p:stCondLst>
                                            <p:cond delay="0"/>
                                          </p:stCondLst>
                                        </p:cTn>
                                        <p:tgtEl>
                                          <p:spTgt spid="2178115"/>
                                        </p:tgtEl>
                                        <p:attrNameLst>
                                          <p:attrName>style.visibility</p:attrName>
                                        </p:attrNameLst>
                                      </p:cBhvr>
                                      <p:to>
                                        <p:strVal val="visible"/>
                                      </p:to>
                                    </p:set>
                                    <p:animEffect transition="in" filter="fade">
                                      <p:cBhvr>
                                        <p:cTn id="26" dur="1000"/>
                                        <p:tgtEl>
                                          <p:spTgt spid="217811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31760"/>
                                        </p:tgtEl>
                                        <p:attrNameLst>
                                          <p:attrName>style.visibility</p:attrName>
                                        </p:attrNameLst>
                                      </p:cBhvr>
                                      <p:to>
                                        <p:strVal val="visible"/>
                                      </p:to>
                                    </p:set>
                                    <p:animEffect transition="in" filter="slide(fromTop)">
                                      <p:cBhvr>
                                        <p:cTn id="31" dur="500"/>
                                        <p:tgtEl>
                                          <p:spTgt spid="31760"/>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178073"/>
                                        </p:tgtEl>
                                        <p:attrNameLst>
                                          <p:attrName>style.visibility</p:attrName>
                                        </p:attrNameLst>
                                      </p:cBhvr>
                                      <p:to>
                                        <p:strVal val="visible"/>
                                      </p:to>
                                    </p:set>
                                    <p:animEffect transition="in" filter="fade">
                                      <p:cBhvr>
                                        <p:cTn id="35" dur="200"/>
                                        <p:tgtEl>
                                          <p:spTgt spid="2178073"/>
                                        </p:tgtEl>
                                      </p:cBhvr>
                                    </p:animEffect>
                                  </p:childTnLst>
                                </p:cTn>
                              </p:par>
                            </p:childTnLst>
                          </p:cTn>
                        </p:par>
                        <p:par>
                          <p:cTn id="36" fill="hold">
                            <p:stCondLst>
                              <p:cond delay="700"/>
                            </p:stCondLst>
                            <p:childTnLst>
                              <p:par>
                                <p:cTn id="37" presetID="9"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dissolv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073" grpId="0"/>
      <p:bldP spid="2178074" grpId="0"/>
      <p:bldP spid="31759" grpId="0" animBg="1"/>
      <p:bldP spid="3176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378856"/>
            <a:ext cx="9144000" cy="5479144"/>
          </a:xfrm>
          <a:prstGeom prst="rect">
            <a:avLst/>
          </a:prstGeom>
          <a:solidFill>
            <a:srgbClr val="171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pic>
        <p:nvPicPr>
          <p:cNvPr id="12291"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sp>
        <p:nvSpPr>
          <p:cNvPr id="12294" name="Rectangle 20"/>
          <p:cNvSpPr>
            <a:spLocks noGrp="1" noChangeArrowheads="1"/>
          </p:cNvSpPr>
          <p:nvPr>
            <p:ph type="title"/>
          </p:nvPr>
        </p:nvSpPr>
        <p:spPr/>
        <p:txBody>
          <a:bodyPr vert="horz" lIns="91440" tIns="45720" rIns="91440" bIns="45720" rtlCol="0" anchor="ctr">
            <a:normAutofit/>
          </a:bodyPr>
          <a:lstStyle/>
          <a:p>
            <a:pPr>
              <a:lnSpc>
                <a:spcPct val="85000"/>
              </a:lnSpc>
            </a:pPr>
            <a:r>
              <a:rPr lang="es-MX" dirty="0" smtClean="0"/>
              <a:t>Percepción del dolor</a:t>
            </a:r>
            <a:endParaRPr lang="es-MX" dirty="0"/>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dirty="0">
              <a:solidFill>
                <a:prstClr val="black"/>
              </a:solidFill>
            </a:endParaRPr>
          </a:p>
        </p:txBody>
      </p:sp>
      <p:sp>
        <p:nvSpPr>
          <p:cNvPr id="11" name="Rectangle 10"/>
          <p:cNvSpPr/>
          <p:nvPr/>
        </p:nvSpPr>
        <p:spPr>
          <a:xfrm>
            <a:off x="467838" y="1836143"/>
            <a:ext cx="4581837" cy="4678204"/>
          </a:xfrm>
          <a:prstGeom prst="rect">
            <a:avLst/>
          </a:prstGeom>
        </p:spPr>
        <p:txBody>
          <a:bodyPr wrap="square">
            <a:spAutoFit/>
          </a:bodyPr>
          <a:lstStyle/>
          <a:p>
            <a:pPr marL="285750" indent="-285750">
              <a:spcAft>
                <a:spcPts val="1200"/>
              </a:spcAft>
              <a:buClr>
                <a:srgbClr val="00B0F0"/>
              </a:buClr>
              <a:buFont typeface="Arial" pitchFamily="34" charset="0"/>
              <a:buChar char="•"/>
            </a:pPr>
            <a:r>
              <a:rPr lang="es-MX" sz="2400" dirty="0" smtClean="0">
                <a:solidFill>
                  <a:prstClr val="white"/>
                </a:solidFill>
              </a:rPr>
              <a:t>La médula espinal transmite las señales de dolor a núcleos específicos en el tálamo,  y de ahí a una gran variedad de regiones  en el cerebro – colectivamente conocido como la “matriz del dolor”</a:t>
            </a:r>
          </a:p>
          <a:p>
            <a:pPr marL="285750" indent="-285750">
              <a:spcAft>
                <a:spcPts val="1200"/>
              </a:spcAft>
              <a:buClr>
                <a:srgbClr val="00B0F0"/>
              </a:buClr>
              <a:buFont typeface="Arial" pitchFamily="34" charset="0"/>
              <a:buChar char="•"/>
            </a:pPr>
            <a:r>
              <a:rPr lang="es-MX" sz="2400" dirty="0" smtClean="0">
                <a:solidFill>
                  <a:prstClr val="white"/>
                </a:solidFill>
              </a:rPr>
              <a:t>La percepción del dolor también puede ser alterada sin algún estímulo externo (por ejemplo, por la emoción, distracción, placebo, etc.)</a:t>
            </a:r>
            <a:endParaRPr lang="es-MX" sz="2400" dirty="0">
              <a:solidFill>
                <a:prstClr val="white"/>
              </a:solidFill>
            </a:endParaRPr>
          </a:p>
        </p:txBody>
      </p:sp>
      <p:sp>
        <p:nvSpPr>
          <p:cNvPr id="2" name="Rectangle 1"/>
          <p:cNvSpPr/>
          <p:nvPr/>
        </p:nvSpPr>
        <p:spPr>
          <a:xfrm>
            <a:off x="122636" y="6620487"/>
            <a:ext cx="2768707" cy="246221"/>
          </a:xfrm>
          <a:prstGeom prst="rect">
            <a:avLst/>
          </a:prstGeom>
        </p:spPr>
        <p:txBody>
          <a:bodyPr wrap="none">
            <a:spAutoFit/>
          </a:bodyPr>
          <a:lstStyle/>
          <a:p>
            <a:r>
              <a:rPr lang="es-MX" sz="1000" dirty="0" smtClean="0">
                <a:solidFill>
                  <a:prstClr val="white"/>
                </a:solidFill>
              </a:rPr>
              <a:t>Tracey A, Dickenson A. </a:t>
            </a:r>
            <a:r>
              <a:rPr lang="es-MX" sz="1000" i="1" dirty="0" smtClean="0">
                <a:solidFill>
                  <a:prstClr val="white"/>
                </a:solidFill>
              </a:rPr>
              <a:t>Cell</a:t>
            </a:r>
            <a:r>
              <a:rPr lang="es-MX" sz="1000" dirty="0" smtClean="0">
                <a:solidFill>
                  <a:prstClr val="white"/>
                </a:solidFill>
              </a:rPr>
              <a:t> 2012; 148(6):1308-e2.</a:t>
            </a:r>
            <a:endParaRPr lang="es-MX" sz="1000" dirty="0">
              <a:solidFill>
                <a:prstClr val="white"/>
              </a:solidFill>
            </a:endParaRPr>
          </a:p>
        </p:txBody>
      </p:sp>
      <p:pic>
        <p:nvPicPr>
          <p:cNvPr id="2178115" name="Picture 67" descr="pain"/>
          <p:cNvPicPr>
            <a:picLocks noChangeAspect="1" noChangeArrowheads="1"/>
          </p:cNvPicPr>
          <p:nvPr/>
        </p:nvPicPr>
        <p:blipFill>
          <a:blip r:embed="rId4"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248" y="1988840"/>
            <a:ext cx="224742"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 </a:t>
            </a:r>
            <a:endParaRPr lang="es-MX" sz="1400" b="1" dirty="0">
              <a:solidFill>
                <a:srgbClr val="FFFFFF"/>
              </a:solidFill>
            </a:endParaRPr>
          </a:p>
        </p:txBody>
      </p:sp>
      <p:sp>
        <p:nvSpPr>
          <p:cNvPr id="29" name="TextBox 28"/>
          <p:cNvSpPr txBox="1"/>
          <p:nvPr/>
        </p:nvSpPr>
        <p:spPr>
          <a:xfrm>
            <a:off x="6588224" y="1970956"/>
            <a:ext cx="1033364" cy="523220"/>
          </a:xfrm>
          <a:prstGeom prst="rect">
            <a:avLst/>
          </a:prstGeom>
          <a:noFill/>
        </p:spPr>
        <p:txBody>
          <a:bodyPr wrap="square" rtlCol="0">
            <a:spAutoFit/>
          </a:bodyPr>
          <a:lstStyle/>
          <a:p>
            <a:r>
              <a:rPr lang="es-MX" sz="1400" b="1" dirty="0" smtClean="0">
                <a:solidFill>
                  <a:prstClr val="white"/>
                </a:solidFill>
              </a:rPr>
              <a:t>Matriz del cerebro </a:t>
            </a:r>
            <a:endParaRPr lang="es-MX" sz="1400" b="1" dirty="0">
              <a:solidFill>
                <a:prstClr val="white"/>
              </a:solidFill>
            </a:endParaRPr>
          </a:p>
        </p:txBody>
      </p:sp>
      <p:sp>
        <p:nvSpPr>
          <p:cNvPr id="18"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dirty="0" smtClean="0">
                <a:solidFill>
                  <a:prstClr val="white"/>
                </a:solidFill>
              </a:rPr>
              <a:t/>
            </a:r>
            <a:br>
              <a:rPr lang="es-MX" dirty="0" smtClean="0">
                <a:solidFill>
                  <a:prstClr val="white"/>
                </a:solidFill>
              </a:rPr>
            </a:br>
            <a:fld id="{903B8EED-60FF-4798-B00A-5F8F0039E366}" type="slidenum">
              <a:rPr lang="es-MX" smtClean="0">
                <a:solidFill>
                  <a:prstClr val="white"/>
                </a:solidFill>
              </a:rPr>
              <a:pPr>
                <a:defRPr/>
              </a:pPr>
              <a:t>25</a:t>
            </a:fld>
            <a:endParaRPr lang="es-MX" dirty="0">
              <a:solidFill>
                <a:prstClr val="white"/>
              </a:solidFill>
            </a:endParaRPr>
          </a:p>
        </p:txBody>
      </p:sp>
      <p:sp>
        <p:nvSpPr>
          <p:cNvPr id="3" name="Rounded Rectangular Callout 2"/>
          <p:cNvSpPr/>
          <p:nvPr/>
        </p:nvSpPr>
        <p:spPr>
          <a:xfrm>
            <a:off x="7406580" y="1619508"/>
            <a:ext cx="1400870" cy="351448"/>
          </a:xfrm>
          <a:prstGeom prst="wedgeRoundRectCallout">
            <a:avLst>
              <a:gd name="adj1" fmla="val -54166"/>
              <a:gd name="adj2" fmla="val 661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Percepción</a:t>
            </a:r>
            <a:endParaRPr lang="es-MX" dirty="0">
              <a:solidFill>
                <a:prstClr val="white"/>
              </a:solidFill>
            </a:endParaRPr>
          </a:p>
        </p:txBody>
      </p:sp>
    </p:spTree>
    <p:extLst>
      <p:ext uri="{BB962C8B-B14F-4D97-AF65-F5344CB8AC3E}">
        <p14:creationId xmlns:p14="http://schemas.microsoft.com/office/powerpoint/2010/main" val="4073248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78115"/>
                                        </p:tgtEl>
                                        <p:attrNameLst>
                                          <p:attrName>style.visibility</p:attrName>
                                        </p:attrNameLst>
                                      </p:cBhvr>
                                      <p:to>
                                        <p:strVal val="visible"/>
                                      </p:to>
                                    </p:set>
                                    <p:animEffect transition="in" filter="fade">
                                      <p:cBhvr>
                                        <p:cTn id="7" dur="500"/>
                                        <p:tgtEl>
                                          <p:spTgt spid="2178115"/>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178115"/>
                                        </p:tgtEl>
                                      </p:cBhvr>
                                    </p:animEffect>
                                    <p:set>
                                      <p:cBhvr>
                                        <p:cTn id="11" dur="1" fill="hold">
                                          <p:stCondLst>
                                            <p:cond delay="499"/>
                                          </p:stCondLst>
                                        </p:cTn>
                                        <p:tgtEl>
                                          <p:spTgt spid="2178115"/>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78115"/>
                                        </p:tgtEl>
                                        <p:attrNameLst>
                                          <p:attrName>style.visibility</p:attrName>
                                        </p:attrNameLst>
                                      </p:cBhvr>
                                      <p:to>
                                        <p:strVal val="visible"/>
                                      </p:to>
                                    </p:set>
                                    <p:animEffect transition="in" filter="fade">
                                      <p:cBhvr>
                                        <p:cTn id="15" dur="500"/>
                                        <p:tgtEl>
                                          <p:spTgt spid="21781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78116"/>
                                        </p:tgtEl>
                                        <p:attrNameLst>
                                          <p:attrName>style.visibility</p:attrName>
                                        </p:attrNameLst>
                                      </p:cBhvr>
                                      <p:to>
                                        <p:strVal val="visible"/>
                                      </p:to>
                                    </p:set>
                                    <p:animEffect transition="in" filter="fade">
                                      <p:cBhvr>
                                        <p:cTn id="18" dur="500"/>
                                        <p:tgtEl>
                                          <p:spTgt spid="217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230313"/>
            <a:ext cx="9144000" cy="5627687"/>
          </a:xfrm>
          <a:prstGeom prst="rect">
            <a:avLst/>
          </a:prstGeom>
          <a:solidFill>
            <a:srgbClr val="171C7A"/>
          </a:solidFill>
          <a:ln>
            <a:solidFill>
              <a:schemeClr val="bg2">
                <a:lumMod val="90000"/>
                <a:lumOff val="1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MX" dirty="0">
              <a:solidFill>
                <a:prstClr val="white"/>
              </a:solidFill>
            </a:endParaRPr>
          </a:p>
        </p:txBody>
      </p:sp>
      <p:pic>
        <p:nvPicPr>
          <p:cNvPr id="33795" name="Picture 50" descr="head and shoulders"/>
          <p:cNvPicPr>
            <a:picLocks noChangeAspect="1" noChangeArrowheads="1"/>
          </p:cNvPicPr>
          <p:nvPr/>
        </p:nvPicPr>
        <p:blipFill>
          <a:blip r:embed="rId3" cstate="print"/>
          <a:srcRect l="3940" t="5711" r="8307" b="9053"/>
          <a:stretch>
            <a:fillRect/>
          </a:stretch>
        </p:blipFill>
        <p:spPr bwMode="auto">
          <a:xfrm>
            <a:off x="5326063" y="1636713"/>
            <a:ext cx="3481387" cy="2870200"/>
          </a:xfrm>
          <a:prstGeom prst="rect">
            <a:avLst/>
          </a:prstGeom>
          <a:noFill/>
          <a:ln w="9525">
            <a:noFill/>
            <a:miter lim="800000"/>
            <a:headEnd/>
            <a:tailEnd/>
          </a:ln>
        </p:spPr>
      </p:pic>
      <p:pic>
        <p:nvPicPr>
          <p:cNvPr id="12292" name="Picture 48" descr="Revision_06"/>
          <p:cNvPicPr>
            <a:picLocks noChangeAspect="1" noChangeArrowheads="1"/>
          </p:cNvPicPr>
          <p:nvPr/>
        </p:nvPicPr>
        <p:blipFill>
          <a:blip r:embed="rId4" cstate="print"/>
          <a:srcRect l="893" t="25626" r="1190" b="7396"/>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33797" name="Text Box 3"/>
          <p:cNvSpPr txBox="1">
            <a:spLocks noChangeArrowheads="1"/>
          </p:cNvSpPr>
          <p:nvPr/>
        </p:nvSpPr>
        <p:spPr bwMode="auto">
          <a:xfrm>
            <a:off x="2849563" y="5489575"/>
            <a:ext cx="2401887" cy="307777"/>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Fibra nociceptiva aferente</a:t>
            </a:r>
            <a:endParaRPr lang="es-MX" sz="1400" b="1" dirty="0">
              <a:solidFill>
                <a:srgbClr val="FFFFFF"/>
              </a:solidFill>
              <a:cs typeface="Angsana New" pitchFamily="18" charset="-34"/>
            </a:endParaRPr>
          </a:p>
        </p:txBody>
      </p:sp>
      <p:sp>
        <p:nvSpPr>
          <p:cNvPr id="33798" name="Rectangle 20"/>
          <p:cNvSpPr>
            <a:spLocks noGrp="1" noChangeArrowheads="1"/>
          </p:cNvSpPr>
          <p:nvPr>
            <p:ph type="title"/>
          </p:nvPr>
        </p:nvSpPr>
        <p:spPr>
          <a:xfrm>
            <a:off x="457200" y="328613"/>
            <a:ext cx="8229600" cy="1143000"/>
          </a:xfrm>
        </p:spPr>
        <p:txBody>
          <a:bodyPr/>
          <a:lstStyle/>
          <a:p>
            <a:pPr>
              <a:lnSpc>
                <a:spcPct val="85000"/>
              </a:lnSpc>
            </a:pPr>
            <a:r>
              <a:rPr lang="es-MX" dirty="0" smtClean="0"/>
              <a:t>Inflamación</a:t>
            </a:r>
          </a:p>
        </p:txBody>
      </p:sp>
      <p:sp>
        <p:nvSpPr>
          <p:cNvPr id="33799" name="Text Box 19"/>
          <p:cNvSpPr txBox="1">
            <a:spLocks noChangeArrowheads="1"/>
          </p:cNvSpPr>
          <p:nvPr/>
        </p:nvSpPr>
        <p:spPr bwMode="auto">
          <a:xfrm>
            <a:off x="226144" y="2133600"/>
            <a:ext cx="1743234" cy="738664"/>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s-MX" sz="1400" b="1" dirty="0" smtClean="0">
                <a:solidFill>
                  <a:srgbClr val="FFFFFF"/>
                </a:solidFill>
                <a:cs typeface="Angsana New" pitchFamily="18" charset="-34"/>
              </a:rPr>
              <a:t>Tejido dañado</a:t>
            </a:r>
          </a:p>
          <a:p>
            <a:pPr algn="ctr" eaLnBrk="0" fontAlgn="base" hangingPunct="0">
              <a:spcBef>
                <a:spcPct val="0"/>
              </a:spcBef>
              <a:spcAft>
                <a:spcPct val="0"/>
              </a:spcAft>
            </a:pPr>
            <a:r>
              <a:rPr lang="es-MX" sz="1400" b="1" dirty="0" smtClean="0">
                <a:solidFill>
                  <a:srgbClr val="FFFFFF"/>
                </a:solidFill>
                <a:cs typeface="Angsana New" pitchFamily="18" charset="-34"/>
              </a:rPr>
              <a:t>Células inflamatorias</a:t>
            </a:r>
          </a:p>
          <a:p>
            <a:pPr algn="ctr" eaLnBrk="0" fontAlgn="base" hangingPunct="0">
              <a:spcBef>
                <a:spcPct val="0"/>
              </a:spcBef>
              <a:spcAft>
                <a:spcPct val="0"/>
              </a:spcAft>
            </a:pPr>
            <a:r>
              <a:rPr lang="es-MX" sz="1400" b="1" dirty="0" smtClean="0">
                <a:solidFill>
                  <a:srgbClr val="FFFFFF"/>
                </a:solidFill>
                <a:cs typeface="Angsana New" pitchFamily="18" charset="-34"/>
              </a:rPr>
              <a:t>Células tumorales</a:t>
            </a:r>
            <a:endParaRPr lang="es-MX" sz="1400" b="1" dirty="0">
              <a:solidFill>
                <a:srgbClr val="FFFFFF"/>
              </a:solidFill>
              <a:cs typeface="Angsana New" pitchFamily="18" charset="-34"/>
            </a:endParaRPr>
          </a:p>
        </p:txBody>
      </p:sp>
      <p:sp>
        <p:nvSpPr>
          <p:cNvPr id="33800" name="Text Box 29"/>
          <p:cNvSpPr txBox="1">
            <a:spLocks noChangeArrowheads="1"/>
          </p:cNvSpPr>
          <p:nvPr/>
        </p:nvSpPr>
        <p:spPr bwMode="auto">
          <a:xfrm>
            <a:off x="6319838" y="5730875"/>
            <a:ext cx="1369286" cy="307777"/>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Médula espinal </a:t>
            </a:r>
            <a:endParaRPr lang="es-MX" sz="1400" b="1" dirty="0">
              <a:solidFill>
                <a:srgbClr val="FFFFFF"/>
              </a:solidFill>
              <a:cs typeface="Angsana New" pitchFamily="18" charset="-34"/>
            </a:endParaRPr>
          </a:p>
        </p:txBody>
      </p:sp>
      <p:sp>
        <p:nvSpPr>
          <p:cNvPr id="33801" name="Oval 51"/>
          <p:cNvSpPr>
            <a:spLocks noChangeArrowheads="1"/>
          </p:cNvSpPr>
          <p:nvPr/>
        </p:nvSpPr>
        <p:spPr bwMode="auto">
          <a:xfrm>
            <a:off x="6205538" y="509587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33802" name="Freeform 53"/>
          <p:cNvSpPr>
            <a:spLocks/>
          </p:cNvSpPr>
          <p:nvPr/>
        </p:nvSpPr>
        <p:spPr bwMode="auto">
          <a:xfrm>
            <a:off x="6265863" y="5075238"/>
            <a:ext cx="458787" cy="58737"/>
          </a:xfrm>
          <a:custGeom>
            <a:avLst/>
            <a:gdLst>
              <a:gd name="T0" fmla="*/ 0 w 289"/>
              <a:gd name="T1" fmla="*/ 37 h 37"/>
              <a:gd name="T2" fmla="*/ 49 w 289"/>
              <a:gd name="T3" fmla="*/ 16 h 37"/>
              <a:gd name="T4" fmla="*/ 117 w 289"/>
              <a:gd name="T5" fmla="*/ 2 h 37"/>
              <a:gd name="T6" fmla="*/ 199 w 289"/>
              <a:gd name="T7" fmla="*/ 5 h 37"/>
              <a:gd name="T8" fmla="*/ 289 w 289"/>
              <a:gd name="T9" fmla="*/ 23 h 37"/>
              <a:gd name="T10" fmla="*/ 0 60000 65536"/>
              <a:gd name="T11" fmla="*/ 0 60000 65536"/>
              <a:gd name="T12" fmla="*/ 0 60000 65536"/>
              <a:gd name="T13" fmla="*/ 0 60000 65536"/>
              <a:gd name="T14" fmla="*/ 0 60000 65536"/>
              <a:gd name="T15" fmla="*/ 0 w 289"/>
              <a:gd name="T16" fmla="*/ 0 h 37"/>
              <a:gd name="T17" fmla="*/ 289 w 289"/>
              <a:gd name="T18" fmla="*/ 37 h 37"/>
            </a:gdLst>
            <a:ahLst/>
            <a:cxnLst>
              <a:cxn ang="T10">
                <a:pos x="T0" y="T1"/>
              </a:cxn>
              <a:cxn ang="T11">
                <a:pos x="T2" y="T3"/>
              </a:cxn>
              <a:cxn ang="T12">
                <a:pos x="T4" y="T5"/>
              </a:cxn>
              <a:cxn ang="T13">
                <a:pos x="T6" y="T7"/>
              </a:cxn>
              <a:cxn ang="T14">
                <a:pos x="T8" y="T9"/>
              </a:cxn>
            </a:cxnLst>
            <a:rect l="T15" t="T16" r="T17" b="T18"/>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3" name="AutoShape 56"/>
          <p:cNvSpPr>
            <a:spLocks noChangeArrowheads="1"/>
          </p:cNvSpPr>
          <p:nvPr/>
        </p:nvSpPr>
        <p:spPr bwMode="auto">
          <a:xfrm>
            <a:off x="6745288" y="5040313"/>
            <a:ext cx="131762" cy="111125"/>
          </a:xfrm>
          <a:custGeom>
            <a:avLst/>
            <a:gdLst>
              <a:gd name="T0" fmla="*/ 65881 w 21600"/>
              <a:gd name="T1" fmla="*/ 0 h 21600"/>
              <a:gd name="T2" fmla="*/ 8052 w 21600"/>
              <a:gd name="T3" fmla="*/ 39228 h 21600"/>
              <a:gd name="T4" fmla="*/ 65881 w 21600"/>
              <a:gd name="T5" fmla="*/ 8267 h 21600"/>
              <a:gd name="T6" fmla="*/ 123710 w 21600"/>
              <a:gd name="T7" fmla="*/ 39228 h 21600"/>
              <a:gd name="T8" fmla="*/ 0 60000 65536"/>
              <a:gd name="T9" fmla="*/ 0 60000 65536"/>
              <a:gd name="T10" fmla="*/ 0 60000 65536"/>
              <a:gd name="T11" fmla="*/ 0 60000 65536"/>
              <a:gd name="T12" fmla="*/ 21 w 21600"/>
              <a:gd name="T13" fmla="*/ 0 h 21600"/>
              <a:gd name="T14" fmla="*/ 21579 w 21600"/>
              <a:gd name="T15" fmla="*/ 10221 h 21600"/>
            </a:gdLst>
            <a:ahLst/>
            <a:cxnLst>
              <a:cxn ang="T8">
                <a:pos x="T0" y="T1"/>
              </a:cxn>
              <a:cxn ang="T9">
                <a:pos x="T2" y="T3"/>
              </a:cxn>
              <a:cxn ang="T10">
                <a:pos x="T4" y="T5"/>
              </a:cxn>
              <a:cxn ang="T11">
                <a:pos x="T6" y="T7"/>
              </a:cxn>
            </a:cxnLst>
            <a:rect l="T12" t="T13" r="T14" b="T15"/>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4" name="Oval 57"/>
          <p:cNvSpPr>
            <a:spLocks noChangeArrowheads="1"/>
          </p:cNvSpPr>
          <p:nvPr/>
        </p:nvSpPr>
        <p:spPr bwMode="auto">
          <a:xfrm>
            <a:off x="6765925" y="508635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33805" name="AutoShape 58"/>
          <p:cNvSpPr>
            <a:spLocks noChangeArrowheads="1"/>
          </p:cNvSpPr>
          <p:nvPr/>
        </p:nvSpPr>
        <p:spPr bwMode="auto">
          <a:xfrm rot="-5668612">
            <a:off x="6712745" y="5072856"/>
            <a:ext cx="131762" cy="111125"/>
          </a:xfrm>
          <a:custGeom>
            <a:avLst/>
            <a:gdLst>
              <a:gd name="T0" fmla="*/ 65881 w 21600"/>
              <a:gd name="T1" fmla="*/ 0 h 21600"/>
              <a:gd name="T2" fmla="*/ 7900 w 21600"/>
              <a:gd name="T3" fmla="*/ 39979 h 21600"/>
              <a:gd name="T4" fmla="*/ 65881 w 21600"/>
              <a:gd name="T5" fmla="*/ 8489 h 21600"/>
              <a:gd name="T6" fmla="*/ 123862 w 21600"/>
              <a:gd name="T7" fmla="*/ 39979 h 21600"/>
              <a:gd name="T8" fmla="*/ 0 60000 65536"/>
              <a:gd name="T9" fmla="*/ 0 60000 65536"/>
              <a:gd name="T10" fmla="*/ 0 60000 65536"/>
              <a:gd name="T11" fmla="*/ 0 60000 65536"/>
              <a:gd name="T12" fmla="*/ 12 w 21600"/>
              <a:gd name="T13" fmla="*/ 0 h 21600"/>
              <a:gd name="T14" fmla="*/ 21588 w 21600"/>
              <a:gd name="T15" fmla="*/ 10370 h 21600"/>
            </a:gdLst>
            <a:ahLst/>
            <a:cxnLst>
              <a:cxn ang="T8">
                <a:pos x="T0" y="T1"/>
              </a:cxn>
              <a:cxn ang="T9">
                <a:pos x="T2" y="T3"/>
              </a:cxn>
              <a:cxn ang="T10">
                <a:pos x="T4" y="T5"/>
              </a:cxn>
              <a:cxn ang="T11">
                <a:pos x="T6" y="T7"/>
              </a:cxn>
            </a:cxnLst>
            <a:rect l="T12" t="T13" r="T14" b="T15"/>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p:spPr>
        <p:txBody>
          <a:bodyPr wrap="none" anchor="ct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6" name="Line 60"/>
          <p:cNvSpPr>
            <a:spLocks noChangeShapeType="1"/>
          </p:cNvSpPr>
          <p:nvPr/>
        </p:nvSpPr>
        <p:spPr bwMode="auto">
          <a:xfrm flipV="1">
            <a:off x="7243763" y="2678113"/>
            <a:ext cx="0" cy="2447925"/>
          </a:xfrm>
          <a:prstGeom prst="line">
            <a:avLst/>
          </a:prstGeom>
          <a:noFill/>
          <a:ln w="19050">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7"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33808" name="Freeform 63"/>
          <p:cNvSpPr>
            <a:spLocks/>
          </p:cNvSpPr>
          <p:nvPr/>
        </p:nvSpPr>
        <p:spPr bwMode="auto">
          <a:xfrm>
            <a:off x="6804025" y="5114925"/>
            <a:ext cx="439738" cy="174625"/>
          </a:xfrm>
          <a:custGeom>
            <a:avLst/>
            <a:gdLst>
              <a:gd name="T0" fmla="*/ 0 w 277"/>
              <a:gd name="T1" fmla="*/ 21 h 110"/>
              <a:gd name="T2" fmla="*/ 42 w 277"/>
              <a:gd name="T3" fmla="*/ 87 h 110"/>
              <a:gd name="T4" fmla="*/ 105 w 277"/>
              <a:gd name="T5" fmla="*/ 108 h 110"/>
              <a:gd name="T6" fmla="*/ 162 w 277"/>
              <a:gd name="T7" fmla="*/ 102 h 110"/>
              <a:gd name="T8" fmla="*/ 228 w 277"/>
              <a:gd name="T9" fmla="*/ 72 h 110"/>
              <a:gd name="T10" fmla="*/ 265 w 277"/>
              <a:gd name="T11" fmla="*/ 36 h 110"/>
              <a:gd name="T12" fmla="*/ 277 w 277"/>
              <a:gd name="T13" fmla="*/ 0 h 110"/>
              <a:gd name="T14" fmla="*/ 0 60000 65536"/>
              <a:gd name="T15" fmla="*/ 0 60000 65536"/>
              <a:gd name="T16" fmla="*/ 0 60000 65536"/>
              <a:gd name="T17" fmla="*/ 0 60000 65536"/>
              <a:gd name="T18" fmla="*/ 0 60000 65536"/>
              <a:gd name="T19" fmla="*/ 0 60000 65536"/>
              <a:gd name="T20" fmla="*/ 0 60000 65536"/>
              <a:gd name="T21" fmla="*/ 0 w 277"/>
              <a:gd name="T22" fmla="*/ 0 h 110"/>
              <a:gd name="T23" fmla="*/ 277 w 27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p:spPr>
        <p:txBody>
          <a:bodyPr/>
          <a:lstStyle/>
          <a:p>
            <a:pPr fontAlgn="base">
              <a:spcBef>
                <a:spcPct val="0"/>
              </a:spcBef>
              <a:spcAft>
                <a:spcPct val="0"/>
              </a:spcAft>
            </a:pPr>
            <a:endParaRPr lang="es-MX" dirty="0">
              <a:solidFill>
                <a:prstClr val="black"/>
              </a:solidFill>
              <a:latin typeface="Arial" pitchFamily="34" charset="0"/>
              <a:cs typeface="Angsana New" pitchFamily="18" charset="-34"/>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p:spPr>
        <p:txBody>
          <a:bodyPr wrap="none" anchor="ctr"/>
          <a:lstStyle/>
          <a:p>
            <a:pPr eaLnBrk="0" fontAlgn="base" hangingPunct="0">
              <a:spcBef>
                <a:spcPct val="0"/>
              </a:spcBef>
              <a:spcAft>
                <a:spcPct val="0"/>
              </a:spcAft>
            </a:pPr>
            <a:endParaRPr lang="es-MX" sz="1600" dirty="0">
              <a:solidFill>
                <a:srgbClr val="FFFFFF"/>
              </a:solidFill>
              <a:cs typeface="Angsana New" pitchFamily="18" charset="-34"/>
            </a:endParaRPr>
          </a:p>
        </p:txBody>
      </p:sp>
      <p:pic>
        <p:nvPicPr>
          <p:cNvPr id="2178115" name="Picture 67" descr="pain"/>
          <p:cNvPicPr>
            <a:picLocks noChangeAspect="1" noChangeArrowheads="1"/>
          </p:cNvPicPr>
          <p:nvPr/>
        </p:nvPicPr>
        <p:blipFill>
          <a:blip r:embed="rId5" cstate="print"/>
          <a:srcRect/>
          <a:stretch>
            <a:fillRect/>
          </a:stretch>
        </p:blipFill>
        <p:spPr bwMode="auto">
          <a:xfrm>
            <a:off x="6248400" y="1685925"/>
            <a:ext cx="1436688" cy="1144588"/>
          </a:xfrm>
          <a:prstGeom prst="rect">
            <a:avLst/>
          </a:prstGeom>
          <a:noFill/>
          <a:ln w="9525">
            <a:noFill/>
            <a:miter lim="800000"/>
            <a:headEnd/>
            <a:tailEnd/>
          </a:ln>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MX" sz="1400" b="1" dirty="0" smtClean="0">
                <a:solidFill>
                  <a:srgbClr val="FFFFFF"/>
                </a:solidFill>
                <a:cs typeface="Angsana New" pitchFamily="18" charset="-34"/>
              </a:rPr>
              <a:t> </a:t>
            </a:r>
            <a:endParaRPr lang="es-MX" sz="1400" b="1" dirty="0">
              <a:solidFill>
                <a:srgbClr val="FFFFFF"/>
              </a:solidFill>
              <a:cs typeface="Angsana New" pitchFamily="18" charset="-34"/>
            </a:endParaRPr>
          </a:p>
        </p:txBody>
      </p:sp>
      <p:sp>
        <p:nvSpPr>
          <p:cNvPr id="33813" name="TextBox 29"/>
          <p:cNvSpPr txBox="1">
            <a:spLocks noChangeArrowheads="1"/>
          </p:cNvSpPr>
          <p:nvPr/>
        </p:nvSpPr>
        <p:spPr bwMode="auto">
          <a:xfrm>
            <a:off x="223838" y="4509120"/>
            <a:ext cx="2625725" cy="1477328"/>
          </a:xfrm>
          <a:prstGeom prst="rect">
            <a:avLst/>
          </a:prstGeom>
          <a:noFill/>
          <a:ln w="9525">
            <a:noFill/>
            <a:miter lim="800000"/>
            <a:headEnd/>
            <a:tailEnd/>
          </a:ln>
        </p:spPr>
        <p:txBody>
          <a:bodyPr wrap="square">
            <a:spAutoFit/>
          </a:bodyPr>
          <a:lstStyle/>
          <a:p>
            <a:pPr fontAlgn="base">
              <a:spcBef>
                <a:spcPct val="0"/>
              </a:spcBef>
              <a:spcAft>
                <a:spcPct val="0"/>
              </a:spcAft>
            </a:pPr>
            <a:r>
              <a:rPr lang="es-MX" b="1" dirty="0" smtClean="0">
                <a:solidFill>
                  <a:srgbClr val="FF99CC"/>
                </a:solidFill>
                <a:cs typeface="Angsana New" pitchFamily="18" charset="-34"/>
              </a:rPr>
              <a:t>Capacidad de respuesta cambiada de</a:t>
            </a:r>
            <a:br>
              <a:rPr lang="es-MX" b="1" dirty="0" smtClean="0">
                <a:solidFill>
                  <a:srgbClr val="FF99CC"/>
                </a:solidFill>
                <a:cs typeface="Angsana New" pitchFamily="18" charset="-34"/>
              </a:rPr>
            </a:br>
            <a:r>
              <a:rPr lang="es-MX" b="1" dirty="0" smtClean="0">
                <a:solidFill>
                  <a:srgbClr val="FF99CC"/>
                </a:solidFill>
                <a:cs typeface="Angsana New" pitchFamily="18" charset="-34"/>
              </a:rPr>
              <a:t>los nociceptores</a:t>
            </a:r>
          </a:p>
          <a:p>
            <a:pPr fontAlgn="base">
              <a:spcBef>
                <a:spcPct val="0"/>
              </a:spcBef>
              <a:spcAft>
                <a:spcPct val="0"/>
              </a:spcAft>
            </a:pPr>
            <a:r>
              <a:rPr lang="es-MX" b="1" dirty="0" smtClean="0">
                <a:solidFill>
                  <a:srgbClr val="FF99CC"/>
                </a:solidFill>
                <a:cs typeface="Angsana New" pitchFamily="18" charset="-34"/>
              </a:rPr>
              <a:t>(sensibilización</a:t>
            </a:r>
            <a:br>
              <a:rPr lang="es-MX" b="1" dirty="0" smtClean="0">
                <a:solidFill>
                  <a:srgbClr val="FF99CC"/>
                </a:solidFill>
                <a:cs typeface="Angsana New" pitchFamily="18" charset="-34"/>
              </a:rPr>
            </a:br>
            <a:r>
              <a:rPr lang="es-MX" b="1" dirty="0" smtClean="0">
                <a:solidFill>
                  <a:srgbClr val="FF99CC"/>
                </a:solidFill>
                <a:cs typeface="Angsana New" pitchFamily="18" charset="-34"/>
              </a:rPr>
              <a:t>periférica)</a:t>
            </a:r>
            <a:endParaRPr lang="es-MX" b="1" dirty="0">
              <a:solidFill>
                <a:srgbClr val="FF99CC"/>
              </a:solidFill>
              <a:cs typeface="Angsana New" pitchFamily="18" charset="-34"/>
            </a:endParaRPr>
          </a:p>
        </p:txBody>
      </p:sp>
      <p:sp>
        <p:nvSpPr>
          <p:cNvPr id="33814" name="TextBox 33"/>
          <p:cNvSpPr txBox="1">
            <a:spLocks noChangeArrowheads="1"/>
          </p:cNvSpPr>
          <p:nvPr/>
        </p:nvSpPr>
        <p:spPr bwMode="auto">
          <a:xfrm>
            <a:off x="7164388" y="1773238"/>
            <a:ext cx="1643062" cy="307975"/>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EEECE1"/>
                </a:solidFill>
                <a:cs typeface="Angsana New" pitchFamily="18" charset="-34"/>
              </a:rPr>
              <a:t>Cerebro </a:t>
            </a:r>
            <a:endParaRPr lang="es-MX" sz="1400" b="1" dirty="0">
              <a:solidFill>
                <a:srgbClr val="EEECE1"/>
              </a:solidFill>
              <a:cs typeface="Angsana New" pitchFamily="18" charset="-34"/>
            </a:endParaRPr>
          </a:p>
        </p:txBody>
      </p:sp>
      <p:sp>
        <p:nvSpPr>
          <p:cNvPr id="33815"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pPr fontAlgn="base">
              <a:spcBef>
                <a:spcPct val="0"/>
              </a:spcBef>
              <a:spcAft>
                <a:spcPct val="0"/>
              </a:spcAft>
            </a:pPr>
            <a:endParaRPr lang="es-MX" dirty="0">
              <a:solidFill>
                <a:prstClr val="black"/>
              </a:solidFill>
              <a:cs typeface="Angsana New" pitchFamily="18" charset="-34"/>
            </a:endParaRPr>
          </a:p>
        </p:txBody>
      </p:sp>
      <p:sp>
        <p:nvSpPr>
          <p:cNvPr id="2" name="Oval 1"/>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5" name="Oval 34"/>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6" name="Oval 35"/>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7" name="Oval 36"/>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8" name="Oval 37"/>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9" name="Oval 38"/>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cxnSp>
        <p:nvCxnSpPr>
          <p:cNvPr id="4" name="Straight Arrow Connector 3"/>
          <p:cNvCxnSpPr/>
          <p:nvPr/>
        </p:nvCxnSpPr>
        <p:spPr>
          <a:xfrm>
            <a:off x="1096963" y="2876550"/>
            <a:ext cx="0" cy="4984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3" name="Text Box 3"/>
          <p:cNvSpPr txBox="1">
            <a:spLocks noChangeArrowheads="1"/>
          </p:cNvSpPr>
          <p:nvPr/>
        </p:nvSpPr>
        <p:spPr bwMode="auto">
          <a:xfrm>
            <a:off x="1601788" y="3355975"/>
            <a:ext cx="1452562" cy="738664"/>
          </a:xfrm>
          <a:prstGeom prst="rect">
            <a:avLst/>
          </a:prstGeom>
          <a:noFill/>
          <a:ln w="9525">
            <a:noFill/>
            <a:miter lim="800000"/>
            <a:headEnd/>
            <a:tailEnd/>
          </a:ln>
        </p:spPr>
        <p:txBody>
          <a:bodyPr>
            <a:spAutoFit/>
          </a:bodyPr>
          <a:lstStyle/>
          <a:p>
            <a:pPr fontAlgn="base">
              <a:spcBef>
                <a:spcPct val="0"/>
              </a:spcBef>
              <a:spcAft>
                <a:spcPct val="0"/>
              </a:spcAft>
            </a:pPr>
            <a:r>
              <a:rPr lang="es-MX" sz="1400" b="1" dirty="0" smtClean="0">
                <a:solidFill>
                  <a:srgbClr val="FFFFFF"/>
                </a:solidFill>
                <a:cs typeface="Angsana New" pitchFamily="18" charset="-34"/>
              </a:rPr>
              <a:t>Mediadores químicos inflamatorios</a:t>
            </a:r>
            <a:endParaRPr lang="es-MX" sz="1400" b="1" dirty="0">
              <a:solidFill>
                <a:srgbClr val="FFFFFF"/>
              </a:solidFill>
              <a:cs typeface="Angsana New" pitchFamily="18" charset="-34"/>
            </a:endParaRPr>
          </a:p>
        </p:txBody>
      </p:sp>
      <p:cxnSp>
        <p:nvCxnSpPr>
          <p:cNvPr id="45" name="Straight Arrow Connector 44"/>
          <p:cNvCxnSpPr/>
          <p:nvPr/>
        </p:nvCxnSpPr>
        <p:spPr>
          <a:xfrm>
            <a:off x="981075" y="4124325"/>
            <a:ext cx="0" cy="4968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5" name="TextBox 45"/>
          <p:cNvSpPr txBox="1">
            <a:spLocks noChangeArrowheads="1"/>
          </p:cNvSpPr>
          <p:nvPr/>
        </p:nvSpPr>
        <p:spPr bwMode="auto">
          <a:xfrm>
            <a:off x="4676775" y="3717032"/>
            <a:ext cx="2255838" cy="1477328"/>
          </a:xfrm>
          <a:prstGeom prst="rect">
            <a:avLst/>
          </a:prstGeom>
          <a:noFill/>
          <a:ln w="9525">
            <a:noFill/>
            <a:miter lim="800000"/>
            <a:headEnd/>
            <a:tailEnd/>
          </a:ln>
        </p:spPr>
        <p:txBody>
          <a:bodyPr>
            <a:spAutoFit/>
          </a:bodyPr>
          <a:lstStyle/>
          <a:p>
            <a:pPr fontAlgn="base">
              <a:spcBef>
                <a:spcPct val="0"/>
              </a:spcBef>
              <a:spcAft>
                <a:spcPct val="0"/>
              </a:spcAft>
            </a:pPr>
            <a:r>
              <a:rPr lang="es-MX" b="1" dirty="0" smtClean="0">
                <a:solidFill>
                  <a:srgbClr val="FF99CC"/>
                </a:solidFill>
                <a:cs typeface="Angsana New" pitchFamily="18" charset="-34"/>
              </a:rPr>
              <a:t>Capacidad de respuesta cambiada de las neuronas en el CNS (sensibilización central)</a:t>
            </a:r>
            <a:endParaRPr lang="es-MX" b="1" dirty="0">
              <a:solidFill>
                <a:srgbClr val="FF99CC"/>
              </a:solidFill>
              <a:cs typeface="Angsana New" pitchFamily="18" charset="-34"/>
            </a:endParaRPr>
          </a:p>
        </p:txBody>
      </p:sp>
      <p:cxnSp>
        <p:nvCxnSpPr>
          <p:cNvPr id="47" name="Straight Arrow Connector 46"/>
          <p:cNvCxnSpPr/>
          <p:nvPr/>
        </p:nvCxnSpPr>
        <p:spPr>
          <a:xfrm>
            <a:off x="2700338" y="4805363"/>
            <a:ext cx="18716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828" name="Slide Number Placeholder 3"/>
          <p:cNvSpPr txBox="1">
            <a:spLocks/>
          </p:cNvSpPr>
          <p:nvPr/>
        </p:nvSpPr>
        <p:spPr bwMode="auto">
          <a:xfrm>
            <a:off x="6759575" y="6448425"/>
            <a:ext cx="2133600" cy="365125"/>
          </a:xfrm>
          <a:prstGeom prst="rect">
            <a:avLst/>
          </a:prstGeom>
          <a:noFill/>
          <a:ln w="9525">
            <a:noFill/>
            <a:miter lim="800000"/>
            <a:headEnd/>
            <a:tailEnd/>
          </a:ln>
        </p:spPr>
        <p:txBody>
          <a:bodyPr anchor="ctr"/>
          <a:lstStyle/>
          <a:p>
            <a:pPr algn="r" fontAlgn="base">
              <a:spcBef>
                <a:spcPct val="0"/>
              </a:spcBef>
              <a:spcAft>
                <a:spcPct val="0"/>
              </a:spcAft>
            </a:pPr>
            <a:r>
              <a:rPr lang="es-MX" sz="1200" dirty="0" smtClean="0">
                <a:solidFill>
                  <a:prstClr val="white"/>
                </a:solidFill>
                <a:cs typeface="Angsana New" pitchFamily="18" charset="-34"/>
              </a:rPr>
              <a:t/>
            </a:r>
            <a:br>
              <a:rPr lang="es-MX" sz="1200" dirty="0" smtClean="0">
                <a:solidFill>
                  <a:prstClr val="white"/>
                </a:solidFill>
                <a:cs typeface="Angsana New" pitchFamily="18" charset="-34"/>
              </a:rPr>
            </a:br>
            <a:r>
              <a:rPr lang="es-MX" sz="1200" dirty="0" smtClean="0">
                <a:solidFill>
                  <a:prstClr val="white"/>
                </a:solidFill>
                <a:cs typeface="Angsana New" pitchFamily="18" charset="-34"/>
              </a:rPr>
              <a:t>26</a:t>
            </a:r>
            <a:endParaRPr lang="es-MX" sz="1200" dirty="0">
              <a:solidFill>
                <a:prstClr val="white"/>
              </a:solidFill>
              <a:cs typeface="Angsana New" pitchFamily="18" charset="-34"/>
            </a:endParaRPr>
          </a:p>
        </p:txBody>
      </p:sp>
      <p:sp>
        <p:nvSpPr>
          <p:cNvPr id="40" name="TextBox 39"/>
          <p:cNvSpPr txBox="1"/>
          <p:nvPr/>
        </p:nvSpPr>
        <p:spPr>
          <a:xfrm>
            <a:off x="2988882" y="2830263"/>
            <a:ext cx="1295086" cy="1815882"/>
          </a:xfrm>
          <a:prstGeom prst="rect">
            <a:avLst/>
          </a:prstGeom>
          <a:noFill/>
          <a:ln w="38100">
            <a:noFill/>
          </a:ln>
        </p:spPr>
        <p:txBody>
          <a:bodyPr wrap="square" rtlCol="0">
            <a:spAutoFit/>
          </a:bodyPr>
          <a:lstStyle/>
          <a:p>
            <a:r>
              <a:rPr lang="es-MX" sz="1400" b="1" dirty="0" smtClean="0">
                <a:solidFill>
                  <a:prstClr val="white"/>
                </a:solidFill>
              </a:rPr>
              <a:t>Prostanoides</a:t>
            </a:r>
          </a:p>
          <a:p>
            <a:r>
              <a:rPr lang="es-MX" sz="1400" b="1" dirty="0" smtClean="0">
                <a:solidFill>
                  <a:prstClr val="white"/>
                </a:solidFill>
              </a:rPr>
              <a:t>Citocinas</a:t>
            </a:r>
          </a:p>
          <a:p>
            <a:r>
              <a:rPr lang="es-MX" sz="1400" b="1" dirty="0" smtClean="0">
                <a:solidFill>
                  <a:prstClr val="white"/>
                </a:solidFill>
              </a:rPr>
              <a:t>Factores de crecimiento</a:t>
            </a:r>
          </a:p>
          <a:p>
            <a:r>
              <a:rPr lang="es-MX" sz="1400" b="1" dirty="0" smtClean="0">
                <a:solidFill>
                  <a:prstClr val="white"/>
                </a:solidFill>
              </a:rPr>
              <a:t>Cininas</a:t>
            </a:r>
          </a:p>
          <a:p>
            <a:r>
              <a:rPr lang="es-MX" sz="1400" b="1" dirty="0" smtClean="0">
                <a:solidFill>
                  <a:prstClr val="white"/>
                </a:solidFill>
              </a:rPr>
              <a:t>Purinas </a:t>
            </a:r>
          </a:p>
          <a:p>
            <a:r>
              <a:rPr lang="es-MX" sz="1400" b="1" dirty="0" smtClean="0">
                <a:solidFill>
                  <a:prstClr val="white"/>
                </a:solidFill>
              </a:rPr>
              <a:t>Aminas  </a:t>
            </a:r>
          </a:p>
          <a:p>
            <a:r>
              <a:rPr lang="es-MX" sz="1400" b="1" dirty="0" smtClean="0">
                <a:solidFill>
                  <a:prstClr val="white"/>
                </a:solidFill>
              </a:rPr>
              <a:t>Iones</a:t>
            </a:r>
            <a:endParaRPr lang="es-MX" sz="1400" b="1" dirty="0">
              <a:solidFill>
                <a:prstClr val="white"/>
              </a:solidFill>
            </a:endParaRPr>
          </a:p>
        </p:txBody>
      </p:sp>
      <p:sp>
        <p:nvSpPr>
          <p:cNvPr id="41" name="Rectangle 40"/>
          <p:cNvSpPr/>
          <p:nvPr/>
        </p:nvSpPr>
        <p:spPr>
          <a:xfrm>
            <a:off x="107504" y="6309320"/>
            <a:ext cx="3081293" cy="569387"/>
          </a:xfrm>
          <a:prstGeom prst="rect">
            <a:avLst/>
          </a:prstGeom>
        </p:spPr>
        <p:txBody>
          <a:bodyPr wrap="none">
            <a:spAutoFit/>
          </a:bodyPr>
          <a:lstStyle/>
          <a:p>
            <a:r>
              <a:rPr lang="es-MX" sz="1100" b="1" dirty="0" smtClean="0">
                <a:solidFill>
                  <a:prstClr val="white"/>
                </a:solidFill>
              </a:rPr>
              <a:t>CNS = sistema nervioso central</a:t>
            </a:r>
          </a:p>
          <a:p>
            <a:r>
              <a:rPr lang="es-MX" sz="1000" dirty="0" smtClean="0">
                <a:solidFill>
                  <a:prstClr val="white"/>
                </a:solidFill>
              </a:rPr>
              <a:t>Scholz J, Woolf  CJ. </a:t>
            </a:r>
            <a:r>
              <a:rPr lang="es-MX" sz="1000" i="1" dirty="0" smtClean="0">
                <a:solidFill>
                  <a:prstClr val="white"/>
                </a:solidFill>
              </a:rPr>
              <a:t>Nat Neurosci</a:t>
            </a:r>
            <a:r>
              <a:rPr lang="es-MX" sz="1000" dirty="0" smtClean="0">
                <a:solidFill>
                  <a:prstClr val="white"/>
                </a:solidFill>
              </a:rPr>
              <a:t> 2002; 5(Suppl):1062-7.</a:t>
            </a:r>
          </a:p>
          <a:p>
            <a:endParaRPr lang="es-MX" sz="1000" dirty="0">
              <a:solidFill>
                <a:prstClr val="white"/>
              </a:solidFill>
            </a:endParaRPr>
          </a:p>
        </p:txBody>
      </p:sp>
      <p:sp>
        <p:nvSpPr>
          <p:cNvPr id="42" name="Left Brace 41"/>
          <p:cNvSpPr/>
          <p:nvPr/>
        </p:nvSpPr>
        <p:spPr>
          <a:xfrm>
            <a:off x="2786062" y="2853826"/>
            <a:ext cx="290847" cy="1519022"/>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solidFill>
                <a:prstClr val="black"/>
              </a:solidFill>
            </a:endParaRPr>
          </a:p>
        </p:txBody>
      </p:sp>
    </p:spTree>
    <p:extLst>
      <p:ext uri="{BB962C8B-B14F-4D97-AF65-F5344CB8AC3E}">
        <p14:creationId xmlns:p14="http://schemas.microsoft.com/office/powerpoint/2010/main" val="134878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To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lide(fromTop)">
                                      <p:cBhvr>
                                        <p:cTn id="12" dur="500"/>
                                        <p:tgtEl>
                                          <p:spTgt spid="39"/>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slide(fromTop)">
                                      <p:cBhvr>
                                        <p:cTn id="15" dur="500"/>
                                        <p:tgtEl>
                                          <p:spTgt spid="2"/>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slide(fromTop)">
                                      <p:cBhvr>
                                        <p:cTn id="18" dur="500"/>
                                        <p:tgtEl>
                                          <p:spTgt spid="35"/>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slide(fromTop)">
                                      <p:cBhvr>
                                        <p:cTn id="21" dur="500"/>
                                        <p:tgtEl>
                                          <p:spTgt spid="37"/>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slide(fromTop)">
                                      <p:cBhvr>
                                        <p:cTn id="24" dur="500"/>
                                        <p:tgtEl>
                                          <p:spTgt spid="36"/>
                                        </p:tgtEl>
                                      </p:cBhvr>
                                    </p:animEffect>
                                  </p:childTnLst>
                                </p:cTn>
                              </p:par>
                              <p:par>
                                <p:cTn id="25" presetID="12" presetClass="entr" presetSubtype="1"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slide(fromTop)">
                                      <p:cBhvr>
                                        <p:cTn id="27" dur="500"/>
                                        <p:tgtEl>
                                          <p:spTgt spid="38"/>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33823"/>
                                        </p:tgtEl>
                                        <p:attrNameLst>
                                          <p:attrName>style.visibility</p:attrName>
                                        </p:attrNameLst>
                                      </p:cBhvr>
                                      <p:to>
                                        <p:strVal val="visible"/>
                                      </p:to>
                                    </p:set>
                                    <p:animEffect transition="in" filter="slide(fromTop)">
                                      <p:cBhvr>
                                        <p:cTn id="30" dur="500"/>
                                        <p:tgtEl>
                                          <p:spTgt spid="3382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2" presetClass="entr" presetSubtype="1"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slide(fromTop)">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slide(fromTop)">
                                      <p:cBhvr>
                                        <p:cTn id="40" dur="500"/>
                                        <p:tgtEl>
                                          <p:spTgt spid="45"/>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grpId="0" nodeType="clickEffect">
                                  <p:stCondLst>
                                    <p:cond delay="0"/>
                                  </p:stCondLst>
                                  <p:childTnLst>
                                    <p:set>
                                      <p:cBhvr>
                                        <p:cTn id="44" dur="1" fill="hold">
                                          <p:stCondLst>
                                            <p:cond delay="0"/>
                                          </p:stCondLst>
                                        </p:cTn>
                                        <p:tgtEl>
                                          <p:spTgt spid="33813"/>
                                        </p:tgtEl>
                                        <p:attrNameLst>
                                          <p:attrName>style.visibility</p:attrName>
                                        </p:attrNameLst>
                                      </p:cBhvr>
                                      <p:to>
                                        <p:strVal val="visible"/>
                                      </p:to>
                                    </p:set>
                                    <p:animEffect transition="in" filter="slide(fromLeft)">
                                      <p:cBhvr>
                                        <p:cTn id="45" dur="500"/>
                                        <p:tgtEl>
                                          <p:spTgt spid="33813"/>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2178113"/>
                                        </p:tgtEl>
                                        <p:attrNameLst>
                                          <p:attrName>style.visibility</p:attrName>
                                        </p:attrNameLst>
                                      </p:cBhvr>
                                      <p:to>
                                        <p:strVal val="visible"/>
                                      </p:to>
                                    </p:set>
                                    <p:anim calcmode="lin" valueType="num">
                                      <p:cBhvr>
                                        <p:cTn id="50" dur="200" fill="hold"/>
                                        <p:tgtEl>
                                          <p:spTgt spid="2178113"/>
                                        </p:tgtEl>
                                        <p:attrNameLst>
                                          <p:attrName>ppt_w</p:attrName>
                                        </p:attrNameLst>
                                      </p:cBhvr>
                                      <p:tavLst>
                                        <p:tav tm="0">
                                          <p:val>
                                            <p:fltVal val="0"/>
                                          </p:val>
                                        </p:tav>
                                        <p:tav tm="100000">
                                          <p:val>
                                            <p:strVal val="#ppt_w"/>
                                          </p:val>
                                        </p:tav>
                                      </p:tavLst>
                                    </p:anim>
                                    <p:anim calcmode="lin" valueType="num">
                                      <p:cBhvr>
                                        <p:cTn id="51" dur="200" fill="hold"/>
                                        <p:tgtEl>
                                          <p:spTgt spid="2178113"/>
                                        </p:tgtEl>
                                        <p:attrNameLst>
                                          <p:attrName>ppt_h</p:attrName>
                                        </p:attrNameLst>
                                      </p:cBhvr>
                                      <p:tavLst>
                                        <p:tav tm="0">
                                          <p:val>
                                            <p:fltVal val="0"/>
                                          </p:val>
                                        </p:tav>
                                        <p:tav tm="100000">
                                          <p:val>
                                            <p:strVal val="#ppt_h"/>
                                          </p:val>
                                        </p:tav>
                                      </p:tavLst>
                                    </p:anim>
                                    <p:animEffect transition="in" filter="fade">
                                      <p:cBhvr>
                                        <p:cTn id="52" dur="200"/>
                                        <p:tgtEl>
                                          <p:spTgt spid="2178113"/>
                                        </p:tgtEl>
                                      </p:cBhvr>
                                    </p:animEffect>
                                  </p:childTnLst>
                                </p:cTn>
                              </p:par>
                            </p:childTnLst>
                          </p:cTn>
                        </p:par>
                        <p:par>
                          <p:cTn id="53" fill="hold">
                            <p:stCondLst>
                              <p:cond delay="200"/>
                            </p:stCondLst>
                            <p:childTnLst>
                              <p:par>
                                <p:cTn id="54"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55" dur="2000" fill="hold"/>
                                        <p:tgtEl>
                                          <p:spTgt spid="2178113"/>
                                        </p:tgtEl>
                                        <p:attrNameLst>
                                          <p:attrName>ppt_x</p:attrName>
                                          <p:attrName>ppt_y</p:attrName>
                                        </p:attrNameLst>
                                      </p:cBhvr>
                                      <p:rCtr x="31200" y="-20600"/>
                                    </p:animMotion>
                                  </p:childTnLst>
                                </p:cTn>
                              </p:par>
                              <p:par>
                                <p:cTn id="56" presetID="12" presetClass="entr" presetSubtype="8"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slide(fromLeft)">
                                      <p:cBhvr>
                                        <p:cTn id="58" dur="500"/>
                                        <p:tgtEl>
                                          <p:spTgt spid="47"/>
                                        </p:tgtEl>
                                      </p:cBhvr>
                                    </p:animEffect>
                                  </p:childTnLst>
                                </p:cTn>
                              </p:par>
                              <p:par>
                                <p:cTn id="59" presetID="12" presetClass="entr" presetSubtype="8" fill="hold" grpId="0" nodeType="withEffect">
                                  <p:stCondLst>
                                    <p:cond delay="0"/>
                                  </p:stCondLst>
                                  <p:childTnLst>
                                    <p:set>
                                      <p:cBhvr>
                                        <p:cTn id="60" dur="1" fill="hold">
                                          <p:stCondLst>
                                            <p:cond delay="0"/>
                                          </p:stCondLst>
                                        </p:cTn>
                                        <p:tgtEl>
                                          <p:spTgt spid="33825"/>
                                        </p:tgtEl>
                                        <p:attrNameLst>
                                          <p:attrName>style.visibility</p:attrName>
                                        </p:attrNameLst>
                                      </p:cBhvr>
                                      <p:to>
                                        <p:strVal val="visible"/>
                                      </p:to>
                                    </p:set>
                                    <p:animEffect transition="in" filter="slide(fromLeft)">
                                      <p:cBhvr>
                                        <p:cTn id="61" dur="500"/>
                                        <p:tgtEl>
                                          <p:spTgt spid="33825"/>
                                        </p:tgtEl>
                                      </p:cBhvr>
                                    </p:animEffect>
                                  </p:childTnLst>
                                </p:cTn>
                              </p:par>
                            </p:childTnLst>
                          </p:cTn>
                        </p:par>
                        <p:par>
                          <p:cTn id="62" fill="hold">
                            <p:stCondLst>
                              <p:cond delay="2200"/>
                            </p:stCondLst>
                            <p:childTnLst>
                              <p:par>
                                <p:cTn id="63" presetID="10" presetClass="entr" presetSubtype="0" fill="hold" nodeType="afterEffect">
                                  <p:stCondLst>
                                    <p:cond delay="0"/>
                                  </p:stCondLst>
                                  <p:childTnLst>
                                    <p:set>
                                      <p:cBhvr>
                                        <p:cTn id="64" dur="1" fill="hold">
                                          <p:stCondLst>
                                            <p:cond delay="0"/>
                                          </p:stCondLst>
                                        </p:cTn>
                                        <p:tgtEl>
                                          <p:spTgt spid="2178115"/>
                                        </p:tgtEl>
                                        <p:attrNameLst>
                                          <p:attrName>style.visibility</p:attrName>
                                        </p:attrNameLst>
                                      </p:cBhvr>
                                      <p:to>
                                        <p:strVal val="visible"/>
                                      </p:to>
                                    </p:set>
                                    <p:animEffect transition="in" filter="fade">
                                      <p:cBhvr>
                                        <p:cTn id="65" dur="500"/>
                                        <p:tgtEl>
                                          <p:spTgt spid="2178115"/>
                                        </p:tgtEl>
                                      </p:cBhvr>
                                    </p:animEffect>
                                  </p:childTnLst>
                                </p:cTn>
                              </p:par>
                              <p:par>
                                <p:cTn id="66" presetID="53" presetClass="entr" presetSubtype="0" fill="hold" grpId="0" nodeType="withEffect">
                                  <p:stCondLst>
                                    <p:cond delay="300"/>
                                  </p:stCondLst>
                                  <p:childTnLst>
                                    <p:set>
                                      <p:cBhvr>
                                        <p:cTn id="67" dur="1" fill="hold">
                                          <p:stCondLst>
                                            <p:cond delay="0"/>
                                          </p:stCondLst>
                                        </p:cTn>
                                        <p:tgtEl>
                                          <p:spTgt spid="2178112"/>
                                        </p:tgtEl>
                                        <p:attrNameLst>
                                          <p:attrName>style.visibility</p:attrName>
                                        </p:attrNameLst>
                                      </p:cBhvr>
                                      <p:to>
                                        <p:strVal val="visible"/>
                                      </p:to>
                                    </p:set>
                                    <p:anim calcmode="lin" valueType="num">
                                      <p:cBhvr>
                                        <p:cTn id="68" dur="200" fill="hold"/>
                                        <p:tgtEl>
                                          <p:spTgt spid="2178112"/>
                                        </p:tgtEl>
                                        <p:attrNameLst>
                                          <p:attrName>ppt_w</p:attrName>
                                        </p:attrNameLst>
                                      </p:cBhvr>
                                      <p:tavLst>
                                        <p:tav tm="0">
                                          <p:val>
                                            <p:fltVal val="0"/>
                                          </p:val>
                                        </p:tav>
                                        <p:tav tm="100000">
                                          <p:val>
                                            <p:strVal val="#ppt_w"/>
                                          </p:val>
                                        </p:tav>
                                      </p:tavLst>
                                    </p:anim>
                                    <p:anim calcmode="lin" valueType="num">
                                      <p:cBhvr>
                                        <p:cTn id="69" dur="200" fill="hold"/>
                                        <p:tgtEl>
                                          <p:spTgt spid="2178112"/>
                                        </p:tgtEl>
                                        <p:attrNameLst>
                                          <p:attrName>ppt_h</p:attrName>
                                        </p:attrNameLst>
                                      </p:cBhvr>
                                      <p:tavLst>
                                        <p:tav tm="0">
                                          <p:val>
                                            <p:fltVal val="0"/>
                                          </p:val>
                                        </p:tav>
                                        <p:tav tm="100000">
                                          <p:val>
                                            <p:strVal val="#ppt_h"/>
                                          </p:val>
                                        </p:tav>
                                      </p:tavLst>
                                    </p:anim>
                                    <p:animEffect transition="in" filter="fade">
                                      <p:cBhvr>
                                        <p:cTn id="70" dur="200"/>
                                        <p:tgtEl>
                                          <p:spTgt spid="2178112"/>
                                        </p:tgtEl>
                                      </p:cBhvr>
                                    </p:animEffect>
                                  </p:childTnLst>
                                </p:cTn>
                              </p:par>
                              <p:par>
                                <p:cTn id="71"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72" dur="2000" fill="hold"/>
                                        <p:tgtEl>
                                          <p:spTgt spid="2178112"/>
                                        </p:tgtEl>
                                        <p:attrNameLst>
                                          <p:attrName>ppt_x</p:attrName>
                                          <p:attrName>ppt_y</p:attrName>
                                        </p:attrNameLst>
                                      </p:cBhvr>
                                      <p:rCtr x="31200" y="-12700"/>
                                    </p:animMotion>
                                  </p:childTnLst>
                                </p:cTn>
                              </p:par>
                            </p:childTnLst>
                          </p:cTn>
                        </p:par>
                        <p:par>
                          <p:cTn id="73" fill="hold">
                            <p:stCondLst>
                              <p:cond delay="4500"/>
                            </p:stCondLst>
                            <p:childTnLst>
                              <p:par>
                                <p:cTn id="74" presetID="10" presetClass="exit" presetSubtype="0" fill="hold" nodeType="afterEffect">
                                  <p:stCondLst>
                                    <p:cond delay="0"/>
                                  </p:stCondLst>
                                  <p:childTnLst>
                                    <p:animEffect transition="out" filter="fade">
                                      <p:cBhvr>
                                        <p:cTn id="75" dur="500"/>
                                        <p:tgtEl>
                                          <p:spTgt spid="2178115"/>
                                        </p:tgtEl>
                                      </p:cBhvr>
                                    </p:animEffect>
                                    <p:set>
                                      <p:cBhvr>
                                        <p:cTn id="76" dur="1" fill="hold">
                                          <p:stCondLst>
                                            <p:cond delay="499"/>
                                          </p:stCondLst>
                                        </p:cTn>
                                        <p:tgtEl>
                                          <p:spTgt spid="2178115"/>
                                        </p:tgtEl>
                                        <p:attrNameLst>
                                          <p:attrName>style.visibility</p:attrName>
                                        </p:attrNameLst>
                                      </p:cBhvr>
                                      <p:to>
                                        <p:strVal val="hidden"/>
                                      </p:to>
                                    </p:set>
                                  </p:childTnLst>
                                </p:cTn>
                              </p:par>
                            </p:childTnLst>
                          </p:cTn>
                        </p:par>
                        <p:par>
                          <p:cTn id="77" fill="hold">
                            <p:stCondLst>
                              <p:cond delay="5000"/>
                            </p:stCondLst>
                            <p:childTnLst>
                              <p:par>
                                <p:cTn id="78" presetID="10" presetClass="entr" presetSubtype="0" fill="hold" grpId="0" nodeType="afterEffect">
                                  <p:stCondLst>
                                    <p:cond delay="0"/>
                                  </p:stCondLst>
                                  <p:childTnLst>
                                    <p:set>
                                      <p:cBhvr>
                                        <p:cTn id="79" dur="1" fill="hold">
                                          <p:stCondLst>
                                            <p:cond delay="0"/>
                                          </p:stCondLst>
                                        </p:cTn>
                                        <p:tgtEl>
                                          <p:spTgt spid="2178116"/>
                                        </p:tgtEl>
                                        <p:attrNameLst>
                                          <p:attrName>style.visibility</p:attrName>
                                        </p:attrNameLst>
                                      </p:cBhvr>
                                      <p:to>
                                        <p:strVal val="visible"/>
                                      </p:to>
                                    </p:set>
                                    <p:animEffect transition="in" filter="fade">
                                      <p:cBhvr>
                                        <p:cTn id="80" dur="500"/>
                                        <p:tgtEl>
                                          <p:spTgt spid="2178116"/>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2178115"/>
                                        </p:tgtEl>
                                        <p:attrNameLst>
                                          <p:attrName>style.visibility</p:attrName>
                                        </p:attrNameLst>
                                      </p:cBhvr>
                                      <p:to>
                                        <p:strVal val="visible"/>
                                      </p:to>
                                    </p:set>
                                    <p:animEffect transition="in" filter="fade">
                                      <p:cBhvr>
                                        <p:cTn id="84" dur="500"/>
                                        <p:tgtEl>
                                          <p:spTgt spid="2178115"/>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1" fill="hold" grpId="0" nodeType="clickEffect">
                                  <p:stCondLst>
                                    <p:cond delay="0"/>
                                  </p:stCondLst>
                                  <p:childTnLst>
                                    <p:set>
                                      <p:cBhvr>
                                        <p:cTn id="88" dur="1" fill="hold">
                                          <p:stCondLst>
                                            <p:cond delay="0"/>
                                          </p:stCondLst>
                                        </p:cTn>
                                        <p:tgtEl>
                                          <p:spTgt spid="33807"/>
                                        </p:tgtEl>
                                        <p:attrNameLst>
                                          <p:attrName>style.visibility</p:attrName>
                                        </p:attrNameLst>
                                      </p:cBhvr>
                                      <p:to>
                                        <p:strVal val="visible"/>
                                      </p:to>
                                    </p:set>
                                    <p:animEffect transition="in" filter="slide(fromTop)">
                                      <p:cBhvr>
                                        <p:cTn id="89" dur="500"/>
                                        <p:tgtEl>
                                          <p:spTgt spid="33807"/>
                                        </p:tgtEl>
                                      </p:cBhvr>
                                    </p:animEffect>
                                  </p:childTnLst>
                                </p:cTn>
                              </p:par>
                              <p:par>
                                <p:cTn id="90" presetID="9" presetClass="entr" presetSubtype="0" fill="hold" grpId="1" nodeType="withEffect">
                                  <p:stCondLst>
                                    <p:cond delay="0"/>
                                  </p:stCondLst>
                                  <p:childTnLst>
                                    <p:set>
                                      <p:cBhvr>
                                        <p:cTn id="91" dur="1" fill="hold">
                                          <p:stCondLst>
                                            <p:cond delay="0"/>
                                          </p:stCondLst>
                                        </p:cTn>
                                        <p:tgtEl>
                                          <p:spTgt spid="33825"/>
                                        </p:tgtEl>
                                        <p:attrNameLst>
                                          <p:attrName>style.visibility</p:attrName>
                                        </p:attrNameLst>
                                      </p:cBhvr>
                                      <p:to>
                                        <p:strVal val="visible"/>
                                      </p:to>
                                    </p:set>
                                    <p:animEffect transition="in" filter="dissolve">
                                      <p:cBhvr>
                                        <p:cTn id="92" dur="500"/>
                                        <p:tgtEl>
                                          <p:spTgt spid="33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7" grpId="0" animBg="1"/>
      <p:bldP spid="2178112" grpId="0" animBg="1"/>
      <p:bldP spid="2178112" grpId="1" animBg="1"/>
      <p:bldP spid="2178113" grpId="0" animBg="1"/>
      <p:bldP spid="2178113" grpId="1" animBg="1"/>
      <p:bldP spid="2178116" grpId="0"/>
      <p:bldP spid="33813" grpId="0"/>
      <p:bldP spid="2" grpId="0" animBg="1"/>
      <p:bldP spid="35" grpId="0" animBg="1"/>
      <p:bldP spid="36" grpId="0" animBg="1"/>
      <p:bldP spid="37" grpId="0" animBg="1"/>
      <p:bldP spid="38" grpId="0" animBg="1"/>
      <p:bldP spid="39" grpId="0" animBg="1"/>
      <p:bldP spid="33823" grpId="0"/>
      <p:bldP spid="33825" grpId="0"/>
      <p:bldP spid="33825" grpId="1"/>
      <p:bldP spid="40" grpId="0"/>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Rectangle 2"/>
          <p:cNvSpPr>
            <a:spLocks noGrp="1" noChangeArrowheads="1"/>
          </p:cNvSpPr>
          <p:nvPr>
            <p:ph type="title"/>
          </p:nvPr>
        </p:nvSpPr>
        <p:spPr>
          <a:xfrm>
            <a:off x="457200" y="357392"/>
            <a:ext cx="8229600" cy="1143000"/>
          </a:xfrm>
        </p:spPr>
        <p:txBody>
          <a:bodyPr vert="horz" lIns="91440" tIns="45720" rIns="91440" bIns="45720" rtlCol="0" anchor="ctr">
            <a:normAutofit/>
          </a:bodyPr>
          <a:lstStyle/>
          <a:p>
            <a:pPr>
              <a:lnSpc>
                <a:spcPct val="85000"/>
              </a:lnSpc>
            </a:pPr>
            <a:r>
              <a:rPr lang="es-MX" sz="4000" dirty="0" smtClean="0"/>
              <a:t>Sensibilización central </a:t>
            </a:r>
            <a:endParaRPr lang="es-MX" sz="4000" dirty="0"/>
          </a:p>
        </p:txBody>
      </p:sp>
      <p:sp>
        <p:nvSpPr>
          <p:cNvPr id="779266" name="Freeform 1028"/>
          <p:cNvSpPr>
            <a:spLocks/>
          </p:cNvSpPr>
          <p:nvPr/>
        </p:nvSpPr>
        <p:spPr bwMode="auto">
          <a:xfrm>
            <a:off x="1987550" y="1427063"/>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solidFill>
                <a:prstClr val="white"/>
              </a:solidFill>
            </a:endParaRPr>
          </a:p>
        </p:txBody>
      </p:sp>
      <p:sp>
        <p:nvSpPr>
          <p:cNvPr id="779267" name="Freeform 1030"/>
          <p:cNvSpPr>
            <a:spLocks/>
          </p:cNvSpPr>
          <p:nvPr/>
        </p:nvSpPr>
        <p:spPr bwMode="auto">
          <a:xfrm rot="-80403">
            <a:off x="2190750" y="2890738"/>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n-US" dirty="0">
              <a:solidFill>
                <a:prstClr val="white"/>
              </a:solidFill>
            </a:endParaRPr>
          </a:p>
        </p:txBody>
      </p:sp>
      <p:sp>
        <p:nvSpPr>
          <p:cNvPr id="779268" name="Text Box 1031"/>
          <p:cNvSpPr txBox="1">
            <a:spLocks noChangeArrowheads="1"/>
          </p:cNvSpPr>
          <p:nvPr/>
        </p:nvSpPr>
        <p:spPr bwMode="auto">
          <a:xfrm>
            <a:off x="1719214" y="5413276"/>
            <a:ext cx="1416157"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rgbClr val="002060"/>
                </a:solidFill>
              </a:rPr>
              <a:t>Neurona del </a:t>
            </a:r>
          </a:p>
          <a:p>
            <a:pPr algn="ctr" eaLnBrk="0" hangingPunct="0"/>
            <a:r>
              <a:rPr lang="es-MX" b="1" dirty="0" smtClean="0">
                <a:solidFill>
                  <a:srgbClr val="002060"/>
                </a:solidFill>
              </a:rPr>
              <a:t>asta dorsal</a:t>
            </a:r>
            <a:endParaRPr lang="es-MX" b="1" dirty="0">
              <a:solidFill>
                <a:srgbClr val="002060"/>
              </a:solidFill>
            </a:endParaRPr>
          </a:p>
        </p:txBody>
      </p:sp>
      <p:sp>
        <p:nvSpPr>
          <p:cNvPr id="779269" name="Text Box 1032"/>
          <p:cNvSpPr txBox="1">
            <a:spLocks noChangeArrowheads="1"/>
          </p:cNvSpPr>
          <p:nvPr/>
        </p:nvSpPr>
        <p:spPr bwMode="auto">
          <a:xfrm>
            <a:off x="3467100" y="1593751"/>
            <a:ext cx="1699632"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Fibra </a:t>
            </a:r>
            <a:r>
              <a:rPr lang="en-US" b="1" dirty="0" smtClean="0">
                <a:solidFill>
                  <a:srgbClr val="002060"/>
                </a:solidFill>
              </a:rPr>
              <a:t>C </a:t>
            </a:r>
            <a:r>
              <a:rPr lang="es-MX" b="1" dirty="0" smtClean="0">
                <a:solidFill>
                  <a:srgbClr val="002060"/>
                </a:solidFill>
              </a:rPr>
              <a:t>terminal</a:t>
            </a:r>
            <a:endParaRPr lang="en-US" b="1" dirty="0">
              <a:solidFill>
                <a:srgbClr val="002060"/>
              </a:solidFill>
            </a:endParaRPr>
          </a:p>
        </p:txBody>
      </p:sp>
      <p:sp>
        <p:nvSpPr>
          <p:cNvPr id="779270" name="Oval 1036"/>
          <p:cNvSpPr>
            <a:spLocks noChangeArrowheads="1"/>
          </p:cNvSpPr>
          <p:nvPr/>
        </p:nvSpPr>
        <p:spPr bwMode="auto">
          <a:xfrm>
            <a:off x="2506663" y="3420963"/>
            <a:ext cx="180975" cy="203200"/>
          </a:xfrm>
          <a:prstGeom prst="ellipse">
            <a:avLst/>
          </a:prstGeom>
          <a:solidFill>
            <a:schemeClr val="tx2"/>
          </a:solidFill>
          <a:ln w="12700">
            <a:noFill/>
            <a:round/>
            <a:headEnd type="none" w="sm" len="sm"/>
            <a:tailEnd type="none" w="sm" len="sm"/>
          </a:ln>
        </p:spPr>
        <p:txBody>
          <a:bodyPr wrap="none" anchor="ctr"/>
          <a:lstStyle/>
          <a:p>
            <a:endParaRPr lang="en-US" b="1" dirty="0">
              <a:solidFill>
                <a:srgbClr val="FAFD00"/>
              </a:solidFill>
            </a:endParaRPr>
          </a:p>
        </p:txBody>
      </p:sp>
      <p:sp>
        <p:nvSpPr>
          <p:cNvPr id="779271" name="Oval 1038"/>
          <p:cNvSpPr>
            <a:spLocks noChangeArrowheads="1"/>
          </p:cNvSpPr>
          <p:nvPr/>
        </p:nvSpPr>
        <p:spPr bwMode="auto">
          <a:xfrm>
            <a:off x="2978150" y="3151088"/>
            <a:ext cx="244475" cy="254000"/>
          </a:xfrm>
          <a:prstGeom prst="ellipse">
            <a:avLst/>
          </a:prstGeom>
          <a:solidFill>
            <a:schemeClr val="tx2"/>
          </a:solidFill>
          <a:ln w="12700">
            <a:noFill/>
            <a:round/>
            <a:headEnd type="none" w="sm" len="sm"/>
            <a:tailEnd type="none" w="sm" len="sm"/>
          </a:ln>
        </p:spPr>
        <p:txBody>
          <a:bodyPr wrap="none" anchor="ctr"/>
          <a:lstStyle/>
          <a:p>
            <a:endParaRPr lang="en-US" b="1" dirty="0">
              <a:solidFill>
                <a:srgbClr val="FAFD00"/>
              </a:solidFill>
            </a:endParaRPr>
          </a:p>
        </p:txBody>
      </p:sp>
      <p:sp>
        <p:nvSpPr>
          <p:cNvPr id="779272" name="Oval 1039"/>
          <p:cNvSpPr>
            <a:spLocks noChangeArrowheads="1"/>
          </p:cNvSpPr>
          <p:nvPr/>
        </p:nvSpPr>
        <p:spPr bwMode="auto">
          <a:xfrm>
            <a:off x="3498850" y="3028851"/>
            <a:ext cx="182563" cy="203200"/>
          </a:xfrm>
          <a:prstGeom prst="ellipse">
            <a:avLst/>
          </a:prstGeom>
          <a:solidFill>
            <a:schemeClr val="tx2"/>
          </a:solidFill>
          <a:ln w="12700">
            <a:noFill/>
            <a:round/>
            <a:headEnd type="none" w="sm" len="sm"/>
            <a:tailEnd type="none" w="sm" len="sm"/>
          </a:ln>
        </p:spPr>
        <p:txBody>
          <a:bodyPr wrap="none" anchor="ctr"/>
          <a:lstStyle/>
          <a:p>
            <a:endParaRPr lang="en-US" b="1" dirty="0">
              <a:solidFill>
                <a:srgbClr val="FAFD00"/>
              </a:solidFill>
            </a:endParaRPr>
          </a:p>
        </p:txBody>
      </p:sp>
      <p:sp>
        <p:nvSpPr>
          <p:cNvPr id="779273" name="Oval 1040"/>
          <p:cNvSpPr>
            <a:spLocks noChangeArrowheads="1"/>
          </p:cNvSpPr>
          <p:nvPr/>
        </p:nvSpPr>
        <p:spPr bwMode="auto">
          <a:xfrm>
            <a:off x="3900488" y="2784376"/>
            <a:ext cx="182562" cy="203200"/>
          </a:xfrm>
          <a:prstGeom prst="ellipse">
            <a:avLst/>
          </a:prstGeom>
          <a:solidFill>
            <a:schemeClr val="tx2"/>
          </a:solidFill>
          <a:ln w="12700">
            <a:noFill/>
            <a:round/>
            <a:headEnd type="none" w="sm" len="sm"/>
            <a:tailEnd type="none" w="sm" len="sm"/>
          </a:ln>
        </p:spPr>
        <p:txBody>
          <a:bodyPr wrap="none" anchor="ctr"/>
          <a:lstStyle/>
          <a:p>
            <a:endParaRPr lang="en-US" b="1" dirty="0">
              <a:solidFill>
                <a:srgbClr val="FAFD00"/>
              </a:solidFill>
            </a:endParaRPr>
          </a:p>
        </p:txBody>
      </p:sp>
      <p:sp>
        <p:nvSpPr>
          <p:cNvPr id="779274" name="Rectangle 1044"/>
          <p:cNvSpPr>
            <a:spLocks noChangeArrowheads="1"/>
          </p:cNvSpPr>
          <p:nvPr/>
        </p:nvSpPr>
        <p:spPr bwMode="auto">
          <a:xfrm rot="-2549041">
            <a:off x="3471863" y="3714651"/>
            <a:ext cx="55562" cy="285750"/>
          </a:xfrm>
          <a:prstGeom prst="rect">
            <a:avLst/>
          </a:prstGeom>
          <a:solidFill>
            <a:schemeClr val="tx2"/>
          </a:solidFill>
          <a:ln w="9525">
            <a:noFill/>
            <a:miter lim="800000"/>
            <a:headEnd/>
            <a:tailEnd/>
          </a:ln>
        </p:spPr>
        <p:txBody>
          <a:bodyPr wrap="none" anchor="ctr"/>
          <a:lstStyle/>
          <a:p>
            <a:endParaRPr lang="en-US" b="1" dirty="0">
              <a:solidFill>
                <a:srgbClr val="FAFD00"/>
              </a:solidFill>
            </a:endParaRPr>
          </a:p>
        </p:txBody>
      </p:sp>
      <p:sp>
        <p:nvSpPr>
          <p:cNvPr id="779275" name="Rectangle 1051"/>
          <p:cNvSpPr>
            <a:spLocks noChangeArrowheads="1"/>
          </p:cNvSpPr>
          <p:nvPr/>
        </p:nvSpPr>
        <p:spPr bwMode="auto">
          <a:xfrm rot="-503038">
            <a:off x="4078288" y="3344763"/>
            <a:ext cx="55562" cy="285750"/>
          </a:xfrm>
          <a:prstGeom prst="rect">
            <a:avLst/>
          </a:prstGeom>
          <a:solidFill>
            <a:schemeClr val="tx2"/>
          </a:solidFill>
          <a:ln w="9525">
            <a:noFill/>
            <a:miter lim="800000"/>
            <a:headEnd/>
            <a:tailEnd/>
          </a:ln>
        </p:spPr>
        <p:txBody>
          <a:bodyPr wrap="none" anchor="ctr"/>
          <a:lstStyle/>
          <a:p>
            <a:endParaRPr lang="en-US" b="1" dirty="0">
              <a:solidFill>
                <a:srgbClr val="FAFD00"/>
              </a:solidFill>
            </a:endParaRPr>
          </a:p>
        </p:txBody>
      </p:sp>
      <p:sp>
        <p:nvSpPr>
          <p:cNvPr id="779276" name="Text Box 1055"/>
          <p:cNvSpPr txBox="1">
            <a:spLocks noChangeArrowheads="1"/>
          </p:cNvSpPr>
          <p:nvPr/>
        </p:nvSpPr>
        <p:spPr bwMode="auto">
          <a:xfrm>
            <a:off x="2835836" y="3973413"/>
            <a:ext cx="671979" cy="307777"/>
          </a:xfrm>
          <a:prstGeom prst="rect">
            <a:avLst/>
          </a:prstGeom>
          <a:noFill/>
          <a:ln w="12700">
            <a:noFill/>
            <a:miter lim="800000"/>
            <a:headEnd type="none" w="sm" len="sm"/>
            <a:tailEnd type="none" w="sm" len="sm"/>
          </a:ln>
        </p:spPr>
        <p:txBody>
          <a:bodyPr wrap="none">
            <a:spAutoFit/>
          </a:bodyPr>
          <a:lstStyle/>
          <a:p>
            <a:pPr algn="ctr" eaLnBrk="0" hangingPunct="0"/>
            <a:r>
              <a:rPr lang="en-US" sz="1400" b="1" dirty="0">
                <a:solidFill>
                  <a:srgbClr val="C03932"/>
                </a:solidFill>
              </a:rPr>
              <a:t>AMPA</a:t>
            </a:r>
          </a:p>
        </p:txBody>
      </p:sp>
      <p:sp>
        <p:nvSpPr>
          <p:cNvPr id="779277" name="Text Box 1056"/>
          <p:cNvSpPr txBox="1">
            <a:spLocks noChangeArrowheads="1"/>
          </p:cNvSpPr>
          <p:nvPr/>
        </p:nvSpPr>
        <p:spPr bwMode="auto">
          <a:xfrm>
            <a:off x="4302125" y="3332063"/>
            <a:ext cx="741363" cy="304800"/>
          </a:xfrm>
          <a:prstGeom prst="rect">
            <a:avLst/>
          </a:prstGeom>
          <a:noFill/>
          <a:ln w="12700">
            <a:noFill/>
            <a:miter lim="800000"/>
            <a:headEnd type="none" w="sm" len="sm"/>
            <a:tailEnd type="none" w="sm" len="sm"/>
          </a:ln>
        </p:spPr>
        <p:txBody>
          <a:bodyPr>
            <a:spAutoFit/>
          </a:bodyPr>
          <a:lstStyle/>
          <a:p>
            <a:pPr algn="ctr" eaLnBrk="0" hangingPunct="0"/>
            <a:r>
              <a:rPr lang="en-US" sz="1400" b="1" dirty="0">
                <a:solidFill>
                  <a:srgbClr val="C03932"/>
                </a:solidFill>
              </a:rPr>
              <a:t>NMDA</a:t>
            </a:r>
          </a:p>
        </p:txBody>
      </p:sp>
      <p:sp>
        <p:nvSpPr>
          <p:cNvPr id="779278" name="Text Box 1057"/>
          <p:cNvSpPr txBox="1">
            <a:spLocks noChangeArrowheads="1"/>
          </p:cNvSpPr>
          <p:nvPr/>
        </p:nvSpPr>
        <p:spPr bwMode="auto">
          <a:xfrm>
            <a:off x="3778250" y="4009926"/>
            <a:ext cx="574083" cy="36933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002060"/>
                </a:solidFill>
              </a:rPr>
              <a:t>Ca</a:t>
            </a:r>
            <a:r>
              <a:rPr lang="en-US" b="1" baseline="30000" dirty="0">
                <a:solidFill>
                  <a:srgbClr val="002060"/>
                </a:solidFill>
              </a:rPr>
              <a:t>++</a:t>
            </a:r>
            <a:endParaRPr lang="en-US" b="1" dirty="0">
              <a:solidFill>
                <a:srgbClr val="002060"/>
              </a:solidFill>
            </a:endParaRPr>
          </a:p>
        </p:txBody>
      </p:sp>
      <p:sp>
        <p:nvSpPr>
          <p:cNvPr id="779279" name="Oval 1059"/>
          <p:cNvSpPr>
            <a:spLocks noChangeArrowheads="1"/>
          </p:cNvSpPr>
          <p:nvPr/>
        </p:nvSpPr>
        <p:spPr bwMode="auto">
          <a:xfrm flipH="1">
            <a:off x="3068638" y="32844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0" name="Oval 1060"/>
          <p:cNvSpPr>
            <a:spLocks noChangeArrowheads="1"/>
          </p:cNvSpPr>
          <p:nvPr/>
        </p:nvSpPr>
        <p:spPr bwMode="auto">
          <a:xfrm flipH="1">
            <a:off x="3205163" y="343683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1" name="Oval 1061"/>
          <p:cNvSpPr>
            <a:spLocks noChangeArrowheads="1"/>
          </p:cNvSpPr>
          <p:nvPr/>
        </p:nvSpPr>
        <p:spPr bwMode="auto">
          <a:xfrm flipH="1">
            <a:off x="3146425" y="35765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2" name="Oval 1062"/>
          <p:cNvSpPr>
            <a:spLocks noChangeArrowheads="1"/>
          </p:cNvSpPr>
          <p:nvPr/>
        </p:nvSpPr>
        <p:spPr bwMode="auto">
          <a:xfrm flipH="1">
            <a:off x="3244850" y="32780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3" name="Oval 1063"/>
          <p:cNvSpPr>
            <a:spLocks noChangeArrowheads="1"/>
          </p:cNvSpPr>
          <p:nvPr/>
        </p:nvSpPr>
        <p:spPr bwMode="auto">
          <a:xfrm flipH="1">
            <a:off x="3422650" y="36019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4" name="Oval 1064"/>
          <p:cNvSpPr>
            <a:spLocks noChangeArrowheads="1"/>
          </p:cNvSpPr>
          <p:nvPr/>
        </p:nvSpPr>
        <p:spPr bwMode="auto">
          <a:xfrm flipH="1">
            <a:off x="3609975" y="311298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5" name="Oval 1065"/>
          <p:cNvSpPr>
            <a:spLocks noChangeArrowheads="1"/>
          </p:cNvSpPr>
          <p:nvPr/>
        </p:nvSpPr>
        <p:spPr bwMode="auto">
          <a:xfrm flipH="1">
            <a:off x="3903663" y="33288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6" name="Oval 1066"/>
          <p:cNvSpPr>
            <a:spLocks noChangeArrowheads="1"/>
          </p:cNvSpPr>
          <p:nvPr/>
        </p:nvSpPr>
        <p:spPr bwMode="auto">
          <a:xfrm flipH="1">
            <a:off x="3954463" y="2897088"/>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7" name="Oval 1067"/>
          <p:cNvSpPr>
            <a:spLocks noChangeArrowheads="1"/>
          </p:cNvSpPr>
          <p:nvPr/>
        </p:nvSpPr>
        <p:spPr bwMode="auto">
          <a:xfrm flipH="1">
            <a:off x="3892550" y="3055838"/>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779288" name="Oval 1068"/>
          <p:cNvSpPr>
            <a:spLocks noChangeArrowheads="1"/>
          </p:cNvSpPr>
          <p:nvPr/>
        </p:nvSpPr>
        <p:spPr bwMode="auto">
          <a:xfrm flipH="1">
            <a:off x="4100513" y="3081238"/>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n-US" b="1" dirty="0">
              <a:solidFill>
                <a:srgbClr val="FAFD00"/>
              </a:solidFill>
            </a:endParaRPr>
          </a:p>
        </p:txBody>
      </p:sp>
      <p:sp>
        <p:nvSpPr>
          <p:cNvPr id="236589" name="Oval 1069"/>
          <p:cNvSpPr>
            <a:spLocks noChangeArrowheads="1"/>
          </p:cNvSpPr>
          <p:nvPr/>
        </p:nvSpPr>
        <p:spPr bwMode="auto">
          <a:xfrm>
            <a:off x="2506663" y="3917851"/>
            <a:ext cx="298450" cy="139700"/>
          </a:xfrm>
          <a:prstGeom prst="ellipse">
            <a:avLst/>
          </a:prstGeom>
          <a:solidFill>
            <a:schemeClr val="accent5"/>
          </a:solidFill>
          <a:ln w="12700">
            <a:noFill/>
            <a:round/>
            <a:headEnd type="none" w="sm" len="sm"/>
            <a:tailEnd type="none" w="sm" len="sm"/>
          </a:ln>
        </p:spPr>
        <p:txBody>
          <a:bodyPr wrap="none" anchor="ctr"/>
          <a:lstStyle/>
          <a:p>
            <a:pPr>
              <a:defRPr/>
            </a:pPr>
            <a:endParaRPr lang="en-US" b="1" dirty="0">
              <a:solidFill>
                <a:srgbClr val="FAFD00"/>
              </a:solidFill>
            </a:endParaRPr>
          </a:p>
        </p:txBody>
      </p:sp>
      <p:sp>
        <p:nvSpPr>
          <p:cNvPr id="779290" name="Freeform 1070"/>
          <p:cNvSpPr>
            <a:spLocks/>
          </p:cNvSpPr>
          <p:nvPr/>
        </p:nvSpPr>
        <p:spPr bwMode="auto">
          <a:xfrm>
            <a:off x="2557463" y="3827363"/>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n-US" dirty="0">
              <a:solidFill>
                <a:prstClr val="white"/>
              </a:solidFill>
            </a:endParaRPr>
          </a:p>
        </p:txBody>
      </p:sp>
      <p:sp>
        <p:nvSpPr>
          <p:cNvPr id="779291" name="Rectangle 1071"/>
          <p:cNvSpPr>
            <a:spLocks noChangeArrowheads="1"/>
          </p:cNvSpPr>
          <p:nvPr/>
        </p:nvSpPr>
        <p:spPr bwMode="auto">
          <a:xfrm>
            <a:off x="2579688" y="3530501"/>
            <a:ext cx="66675" cy="74612"/>
          </a:xfrm>
          <a:prstGeom prst="rect">
            <a:avLst/>
          </a:prstGeom>
          <a:solidFill>
            <a:schemeClr val="accent4"/>
          </a:solidFill>
          <a:ln w="12700">
            <a:noFill/>
            <a:miter lim="800000"/>
            <a:headEnd type="none" w="sm" len="sm"/>
            <a:tailEnd type="none" w="sm" len="sm"/>
          </a:ln>
        </p:spPr>
        <p:txBody>
          <a:bodyPr wrap="none" anchor="ctr"/>
          <a:lstStyle/>
          <a:p>
            <a:endParaRPr lang="en-US" b="1" dirty="0">
              <a:solidFill>
                <a:srgbClr val="FAFD00"/>
              </a:solidFill>
            </a:endParaRPr>
          </a:p>
        </p:txBody>
      </p:sp>
      <p:sp>
        <p:nvSpPr>
          <p:cNvPr id="779292" name="Rectangle 1072"/>
          <p:cNvSpPr>
            <a:spLocks noChangeArrowheads="1"/>
          </p:cNvSpPr>
          <p:nvPr/>
        </p:nvSpPr>
        <p:spPr bwMode="auto">
          <a:xfrm>
            <a:off x="2551113" y="3778151"/>
            <a:ext cx="66675" cy="74612"/>
          </a:xfrm>
          <a:prstGeom prst="rect">
            <a:avLst/>
          </a:prstGeom>
          <a:solidFill>
            <a:schemeClr val="accent4"/>
          </a:solidFill>
          <a:ln w="12700">
            <a:noFill/>
            <a:miter lim="800000"/>
            <a:headEnd type="none" w="sm" len="sm"/>
            <a:tailEnd type="none" w="sm" len="sm"/>
          </a:ln>
        </p:spPr>
        <p:txBody>
          <a:bodyPr wrap="none" anchor="ctr"/>
          <a:lstStyle/>
          <a:p>
            <a:endParaRPr lang="en-US" b="1" dirty="0">
              <a:solidFill>
                <a:srgbClr val="FAFD00"/>
              </a:solidFill>
            </a:endParaRPr>
          </a:p>
        </p:txBody>
      </p:sp>
      <p:sp>
        <p:nvSpPr>
          <p:cNvPr id="779293" name="Rectangle 1073"/>
          <p:cNvSpPr>
            <a:spLocks noChangeArrowheads="1"/>
          </p:cNvSpPr>
          <p:nvPr/>
        </p:nvSpPr>
        <p:spPr bwMode="auto">
          <a:xfrm>
            <a:off x="2686050" y="3676551"/>
            <a:ext cx="66675" cy="74612"/>
          </a:xfrm>
          <a:prstGeom prst="rect">
            <a:avLst/>
          </a:prstGeom>
          <a:solidFill>
            <a:schemeClr val="accent4"/>
          </a:solidFill>
          <a:ln w="12700">
            <a:noFill/>
            <a:miter lim="800000"/>
            <a:headEnd type="none" w="sm" len="sm"/>
            <a:tailEnd type="none" w="sm" len="sm"/>
          </a:ln>
        </p:spPr>
        <p:txBody>
          <a:bodyPr wrap="none" anchor="ctr"/>
          <a:lstStyle/>
          <a:p>
            <a:endParaRPr lang="en-US" b="1" dirty="0">
              <a:solidFill>
                <a:srgbClr val="FAFD00"/>
              </a:solidFill>
            </a:endParaRPr>
          </a:p>
        </p:txBody>
      </p:sp>
      <p:sp>
        <p:nvSpPr>
          <p:cNvPr id="779294" name="Text Box 1074"/>
          <p:cNvSpPr txBox="1">
            <a:spLocks noChangeArrowheads="1"/>
          </p:cNvSpPr>
          <p:nvPr/>
        </p:nvSpPr>
        <p:spPr bwMode="auto">
          <a:xfrm>
            <a:off x="1570038" y="3597176"/>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2060"/>
                </a:solidFill>
              </a:rPr>
              <a:t>Sustancia P</a:t>
            </a:r>
            <a:endParaRPr lang="es-MX" sz="1200" b="1" dirty="0">
              <a:solidFill>
                <a:srgbClr val="002060"/>
              </a:solidFill>
            </a:endParaRPr>
          </a:p>
        </p:txBody>
      </p:sp>
      <p:sp>
        <p:nvSpPr>
          <p:cNvPr id="779295" name="Text Box 1075"/>
          <p:cNvSpPr txBox="1">
            <a:spLocks noChangeArrowheads="1"/>
          </p:cNvSpPr>
          <p:nvPr/>
        </p:nvSpPr>
        <p:spPr bwMode="auto">
          <a:xfrm>
            <a:off x="2943225" y="2585938"/>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n-US" sz="1200" b="1" dirty="0" smtClean="0">
                <a:solidFill>
                  <a:prstClr val="white"/>
                </a:solidFill>
              </a:rPr>
              <a:t>Glutamato</a:t>
            </a:r>
            <a:endParaRPr lang="en-US" sz="1200" b="1" dirty="0">
              <a:solidFill>
                <a:prstClr val="white"/>
              </a:solidFill>
            </a:endParaRPr>
          </a:p>
        </p:txBody>
      </p:sp>
      <p:sp>
        <p:nvSpPr>
          <p:cNvPr id="779296" name="Line 1085"/>
          <p:cNvSpPr>
            <a:spLocks noChangeShapeType="1"/>
          </p:cNvSpPr>
          <p:nvPr/>
        </p:nvSpPr>
        <p:spPr bwMode="auto">
          <a:xfrm>
            <a:off x="4187825" y="4290913"/>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n-US" dirty="0">
              <a:solidFill>
                <a:prstClr val="white"/>
              </a:solidFill>
            </a:endParaRPr>
          </a:p>
        </p:txBody>
      </p:sp>
      <p:grpSp>
        <p:nvGrpSpPr>
          <p:cNvPr id="779297" name="Group 1088"/>
          <p:cNvGrpSpPr>
            <a:grpSpLocks/>
          </p:cNvGrpSpPr>
          <p:nvPr/>
        </p:nvGrpSpPr>
        <p:grpSpPr bwMode="auto">
          <a:xfrm>
            <a:off x="2687638" y="4290913"/>
            <a:ext cx="1524000" cy="558800"/>
            <a:chOff x="1869" y="2614"/>
            <a:chExt cx="1080" cy="352"/>
          </a:xfrm>
        </p:grpSpPr>
        <p:sp>
          <p:nvSpPr>
            <p:cNvPr id="779370"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n-US" dirty="0">
                <a:solidFill>
                  <a:prstClr val="white"/>
                </a:solidFill>
              </a:endParaRPr>
            </a:p>
          </p:txBody>
        </p:sp>
        <p:sp>
          <p:nvSpPr>
            <p:cNvPr id="779371"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n-US" dirty="0">
                <a:solidFill>
                  <a:prstClr val="white"/>
                </a:solidFill>
              </a:endParaRPr>
            </a:p>
          </p:txBody>
        </p:sp>
      </p:grpSp>
      <p:sp>
        <p:nvSpPr>
          <p:cNvPr id="779298" name="Text Box 1089"/>
          <p:cNvSpPr txBox="1">
            <a:spLocks noChangeArrowheads="1"/>
          </p:cNvSpPr>
          <p:nvPr/>
        </p:nvSpPr>
        <p:spPr bwMode="auto">
          <a:xfrm>
            <a:off x="4302125" y="4597301"/>
            <a:ext cx="666750" cy="36671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0C6FCF"/>
                </a:solidFill>
              </a:rPr>
              <a:t>PKC</a:t>
            </a:r>
          </a:p>
        </p:txBody>
      </p:sp>
      <p:sp>
        <p:nvSpPr>
          <p:cNvPr id="779299" name="Freeform 1090"/>
          <p:cNvSpPr>
            <a:spLocks/>
          </p:cNvSpPr>
          <p:nvPr/>
        </p:nvSpPr>
        <p:spPr bwMode="auto">
          <a:xfrm>
            <a:off x="4379913" y="3665438"/>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n-US" dirty="0">
              <a:solidFill>
                <a:prstClr val="white"/>
              </a:solidFill>
            </a:endParaRPr>
          </a:p>
        </p:txBody>
      </p:sp>
      <p:sp>
        <p:nvSpPr>
          <p:cNvPr id="779300" name="Freeform 1097"/>
          <p:cNvSpPr>
            <a:spLocks/>
          </p:cNvSpPr>
          <p:nvPr/>
        </p:nvSpPr>
        <p:spPr bwMode="auto">
          <a:xfrm rot="16859418" flipH="1">
            <a:off x="3703637" y="4084539"/>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2700">
            <a:solidFill>
              <a:schemeClr val="bg1"/>
            </a:solidFill>
            <a:prstDash val="sysDot"/>
            <a:round/>
            <a:headEnd type="none" w="sm" len="sm"/>
            <a:tailEnd type="triangle" w="med" len="med"/>
          </a:ln>
        </p:spPr>
        <p:txBody>
          <a:bodyPr wrap="none" anchor="ctr"/>
          <a:lstStyle/>
          <a:p>
            <a:endParaRPr lang="en-US" dirty="0">
              <a:solidFill>
                <a:prstClr val="white"/>
              </a:solidFill>
            </a:endParaRPr>
          </a:p>
        </p:txBody>
      </p:sp>
      <p:sp>
        <p:nvSpPr>
          <p:cNvPr id="236620" name="Oval 1100"/>
          <p:cNvSpPr>
            <a:spLocks noChangeArrowheads="1"/>
          </p:cNvSpPr>
          <p:nvPr/>
        </p:nvSpPr>
        <p:spPr bwMode="auto">
          <a:xfrm rot="20337001" flipV="1">
            <a:off x="4181862" y="5282939"/>
            <a:ext cx="109500"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n-US" b="1" dirty="0">
              <a:solidFill>
                <a:srgbClr val="FAFD00"/>
              </a:solidFill>
            </a:endParaRPr>
          </a:p>
        </p:txBody>
      </p:sp>
      <p:sp>
        <p:nvSpPr>
          <p:cNvPr id="779369" name="Freeform 1101"/>
          <p:cNvSpPr>
            <a:spLocks/>
          </p:cNvSpPr>
          <p:nvPr/>
        </p:nvSpPr>
        <p:spPr bwMode="auto">
          <a:xfrm rot="14937001">
            <a:off x="4099538" y="5361986"/>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n-US" dirty="0">
              <a:solidFill>
                <a:prstClr val="white"/>
              </a:solidFill>
            </a:endParaRPr>
          </a:p>
        </p:txBody>
      </p:sp>
      <p:sp>
        <p:nvSpPr>
          <p:cNvPr id="779302" name="Text Box 1102"/>
          <p:cNvSpPr txBox="1">
            <a:spLocks noChangeArrowheads="1"/>
          </p:cNvSpPr>
          <p:nvPr/>
        </p:nvSpPr>
        <p:spPr bwMode="auto">
          <a:xfrm>
            <a:off x="3214688" y="4386163"/>
            <a:ext cx="443451" cy="36933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C03932"/>
                </a:solidFill>
              </a:rPr>
              <a:t>(+)</a:t>
            </a:r>
          </a:p>
        </p:txBody>
      </p:sp>
      <p:sp>
        <p:nvSpPr>
          <p:cNvPr id="779303" name="Text Box 1103"/>
          <p:cNvSpPr txBox="1">
            <a:spLocks noChangeArrowheads="1"/>
          </p:cNvSpPr>
          <p:nvPr/>
        </p:nvSpPr>
        <p:spPr bwMode="auto">
          <a:xfrm>
            <a:off x="4311650" y="4135338"/>
            <a:ext cx="443451" cy="36933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C03932"/>
                </a:solidFill>
              </a:rPr>
              <a:t>(+)</a:t>
            </a:r>
          </a:p>
        </p:txBody>
      </p:sp>
      <p:sp>
        <p:nvSpPr>
          <p:cNvPr id="779304" name="Line 1104"/>
          <p:cNvSpPr>
            <a:spLocks noChangeShapeType="1"/>
          </p:cNvSpPr>
          <p:nvPr/>
        </p:nvSpPr>
        <p:spPr bwMode="auto">
          <a:xfrm flipV="1">
            <a:off x="4392613" y="4944963"/>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n-US" dirty="0">
              <a:solidFill>
                <a:prstClr val="white"/>
              </a:solidFill>
            </a:endParaRPr>
          </a:p>
        </p:txBody>
      </p:sp>
      <p:sp>
        <p:nvSpPr>
          <p:cNvPr id="779305" name="Text Box 1105"/>
          <p:cNvSpPr txBox="1">
            <a:spLocks noChangeArrowheads="1"/>
          </p:cNvSpPr>
          <p:nvPr/>
        </p:nvSpPr>
        <p:spPr bwMode="auto">
          <a:xfrm>
            <a:off x="4445000" y="5171976"/>
            <a:ext cx="443451" cy="36933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8064A2"/>
                </a:solidFill>
              </a:rPr>
              <a:t>(+)</a:t>
            </a:r>
          </a:p>
        </p:txBody>
      </p:sp>
      <p:sp>
        <p:nvSpPr>
          <p:cNvPr id="779306" name="Text Box 1106"/>
          <p:cNvSpPr txBox="1">
            <a:spLocks noChangeArrowheads="1"/>
          </p:cNvSpPr>
          <p:nvPr/>
        </p:nvSpPr>
        <p:spPr bwMode="auto">
          <a:xfrm>
            <a:off x="4667275" y="5789513"/>
            <a:ext cx="1111202" cy="757130"/>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a:t>
            </a:r>
          </a:p>
          <a:p>
            <a:pPr algn="ctr" eaLnBrk="0" hangingPunct="0">
              <a:lnSpc>
                <a:spcPct val="80000"/>
              </a:lnSpc>
            </a:pPr>
            <a:r>
              <a:rPr lang="en-US" b="1" dirty="0" smtClean="0">
                <a:solidFill>
                  <a:srgbClr val="002060"/>
                </a:solidFill>
              </a:rPr>
              <a:t> COX-2</a:t>
            </a:r>
            <a:endParaRPr lang="en-US" b="1" dirty="0">
              <a:solidFill>
                <a:srgbClr val="002060"/>
              </a:solidFill>
            </a:endParaRPr>
          </a:p>
          <a:p>
            <a:pPr algn="ctr" eaLnBrk="0" hangingPunct="0">
              <a:lnSpc>
                <a:spcPct val="80000"/>
              </a:lnSpc>
            </a:pPr>
            <a:endParaRPr lang="en-US" b="1" dirty="0">
              <a:solidFill>
                <a:srgbClr val="002060"/>
              </a:solidFill>
            </a:endParaRPr>
          </a:p>
        </p:txBody>
      </p:sp>
      <p:sp>
        <p:nvSpPr>
          <p:cNvPr id="779307" name="Text Box 1108"/>
          <p:cNvSpPr txBox="1">
            <a:spLocks noChangeArrowheads="1"/>
          </p:cNvSpPr>
          <p:nvPr/>
        </p:nvSpPr>
        <p:spPr bwMode="auto">
          <a:xfrm>
            <a:off x="3730625" y="5484713"/>
            <a:ext cx="492443" cy="276999"/>
          </a:xfrm>
          <a:prstGeom prst="rect">
            <a:avLst/>
          </a:prstGeom>
          <a:noFill/>
          <a:ln w="12700">
            <a:noFill/>
            <a:miter lim="800000"/>
            <a:headEnd type="none" w="sm" len="sm"/>
            <a:tailEnd type="none" w="sm" len="sm"/>
          </a:ln>
        </p:spPr>
        <p:txBody>
          <a:bodyPr wrap="none">
            <a:spAutoFit/>
          </a:bodyPr>
          <a:lstStyle/>
          <a:p>
            <a:pPr eaLnBrk="0" hangingPunct="0"/>
            <a:r>
              <a:rPr lang="en-US" sz="1200" b="1" dirty="0">
                <a:solidFill>
                  <a:srgbClr val="0092FF"/>
                </a:solidFill>
              </a:rPr>
              <a:t>PGE</a:t>
            </a:r>
            <a:r>
              <a:rPr lang="en-US" sz="1200" b="1" baseline="-25000" dirty="0">
                <a:solidFill>
                  <a:srgbClr val="0092FF"/>
                </a:solidFill>
              </a:rPr>
              <a:t>2</a:t>
            </a:r>
            <a:endParaRPr lang="en-US" sz="1200" b="1" dirty="0">
              <a:solidFill>
                <a:srgbClr val="0092FF"/>
              </a:solidFill>
            </a:endParaRPr>
          </a:p>
        </p:txBody>
      </p:sp>
      <p:sp>
        <p:nvSpPr>
          <p:cNvPr id="779308" name="Rectangle 1115"/>
          <p:cNvSpPr>
            <a:spLocks noChangeArrowheads="1"/>
          </p:cNvSpPr>
          <p:nvPr/>
        </p:nvSpPr>
        <p:spPr bwMode="auto">
          <a:xfrm rot="4159144">
            <a:off x="5602288" y="3301901"/>
            <a:ext cx="63500" cy="254000"/>
          </a:xfrm>
          <a:prstGeom prst="rect">
            <a:avLst/>
          </a:prstGeom>
          <a:solidFill>
            <a:schemeClr val="tx2"/>
          </a:solidFill>
          <a:ln w="9525">
            <a:noFill/>
            <a:miter lim="800000"/>
            <a:headEnd/>
            <a:tailEnd/>
          </a:ln>
        </p:spPr>
        <p:txBody>
          <a:bodyPr rot="10800000" vert="eaVert" wrap="none" anchor="ctr"/>
          <a:lstStyle/>
          <a:p>
            <a:endParaRPr lang="en-US" b="1" dirty="0">
              <a:solidFill>
                <a:srgbClr val="FAFD00"/>
              </a:solidFill>
            </a:endParaRPr>
          </a:p>
        </p:txBody>
      </p:sp>
      <p:sp>
        <p:nvSpPr>
          <p:cNvPr id="779309" name="Rectangle 1119"/>
          <p:cNvSpPr>
            <a:spLocks noChangeArrowheads="1"/>
          </p:cNvSpPr>
          <p:nvPr/>
        </p:nvSpPr>
        <p:spPr bwMode="auto">
          <a:xfrm rot="4159144">
            <a:off x="5422900" y="2936776"/>
            <a:ext cx="63500" cy="254000"/>
          </a:xfrm>
          <a:prstGeom prst="rect">
            <a:avLst/>
          </a:prstGeom>
          <a:solidFill>
            <a:schemeClr val="tx2"/>
          </a:solidFill>
          <a:ln w="9525">
            <a:noFill/>
            <a:miter lim="800000"/>
            <a:headEnd/>
            <a:tailEnd/>
          </a:ln>
        </p:spPr>
        <p:txBody>
          <a:bodyPr rot="10800000" vert="eaVert" wrap="none" anchor="ctr"/>
          <a:lstStyle/>
          <a:p>
            <a:endParaRPr lang="en-US" b="1" dirty="0">
              <a:solidFill>
                <a:srgbClr val="FAFD00"/>
              </a:solidFill>
            </a:endParaRPr>
          </a:p>
        </p:txBody>
      </p:sp>
      <p:sp>
        <p:nvSpPr>
          <p:cNvPr id="779310" name="Line 1121"/>
          <p:cNvSpPr>
            <a:spLocks noChangeShapeType="1"/>
          </p:cNvSpPr>
          <p:nvPr/>
        </p:nvSpPr>
        <p:spPr bwMode="auto">
          <a:xfrm flipV="1">
            <a:off x="4344988" y="3584476"/>
            <a:ext cx="749300" cy="476250"/>
          </a:xfrm>
          <a:prstGeom prst="line">
            <a:avLst/>
          </a:prstGeom>
          <a:noFill/>
          <a:ln w="28575">
            <a:solidFill>
              <a:srgbClr val="000000"/>
            </a:solidFill>
            <a:prstDash val="sysDot"/>
            <a:round/>
            <a:headEnd type="none" w="sm" len="sm"/>
            <a:tailEnd type="none" w="sm" len="sm"/>
          </a:ln>
        </p:spPr>
        <p:txBody>
          <a:bodyPr wrap="none" anchor="ctr"/>
          <a:lstStyle/>
          <a:p>
            <a:endParaRPr lang="en-US" dirty="0">
              <a:solidFill>
                <a:prstClr val="white"/>
              </a:solidFill>
            </a:endParaRPr>
          </a:p>
        </p:txBody>
      </p:sp>
      <p:sp>
        <p:nvSpPr>
          <p:cNvPr id="779311" name="Line 1122"/>
          <p:cNvSpPr>
            <a:spLocks noChangeShapeType="1"/>
          </p:cNvSpPr>
          <p:nvPr/>
        </p:nvSpPr>
        <p:spPr bwMode="auto">
          <a:xfrm flipV="1">
            <a:off x="5070475" y="3203476"/>
            <a:ext cx="168275" cy="354012"/>
          </a:xfrm>
          <a:prstGeom prst="line">
            <a:avLst/>
          </a:prstGeom>
          <a:noFill/>
          <a:ln w="28575">
            <a:solidFill>
              <a:srgbClr val="000000"/>
            </a:solidFill>
            <a:prstDash val="sysDot"/>
            <a:round/>
            <a:headEnd type="none" w="sm" len="sm"/>
            <a:tailEnd type="triangle" w="sm" len="sm"/>
          </a:ln>
        </p:spPr>
        <p:txBody>
          <a:bodyPr wrap="none" anchor="ctr"/>
          <a:lstStyle/>
          <a:p>
            <a:endParaRPr lang="en-US" dirty="0">
              <a:solidFill>
                <a:prstClr val="white"/>
              </a:solidFill>
            </a:endParaRPr>
          </a:p>
        </p:txBody>
      </p:sp>
      <p:sp>
        <p:nvSpPr>
          <p:cNvPr id="779312" name="Line 1123"/>
          <p:cNvSpPr>
            <a:spLocks noChangeShapeType="1"/>
          </p:cNvSpPr>
          <p:nvPr/>
        </p:nvSpPr>
        <p:spPr bwMode="auto">
          <a:xfrm flipV="1">
            <a:off x="5094288" y="3557488"/>
            <a:ext cx="290512" cy="26988"/>
          </a:xfrm>
          <a:prstGeom prst="line">
            <a:avLst/>
          </a:prstGeom>
          <a:noFill/>
          <a:ln w="28575">
            <a:solidFill>
              <a:srgbClr val="000000"/>
            </a:solidFill>
            <a:prstDash val="sysDot"/>
            <a:round/>
            <a:headEnd type="none" w="sm" len="sm"/>
            <a:tailEnd type="triangle" w="sm" len="sm"/>
          </a:ln>
        </p:spPr>
        <p:txBody>
          <a:bodyPr wrap="none" anchor="ctr"/>
          <a:lstStyle/>
          <a:p>
            <a:endParaRPr lang="en-US" dirty="0">
              <a:solidFill>
                <a:prstClr val="white"/>
              </a:solidFill>
            </a:endParaRPr>
          </a:p>
        </p:txBody>
      </p:sp>
      <p:sp>
        <p:nvSpPr>
          <p:cNvPr id="779313" name="Text Box 1124"/>
          <p:cNvSpPr txBox="1">
            <a:spLocks noChangeArrowheads="1"/>
          </p:cNvSpPr>
          <p:nvPr/>
        </p:nvSpPr>
        <p:spPr bwMode="auto">
          <a:xfrm>
            <a:off x="5151438" y="3235226"/>
            <a:ext cx="360362" cy="304800"/>
          </a:xfrm>
          <a:prstGeom prst="rect">
            <a:avLst/>
          </a:prstGeom>
          <a:noFill/>
          <a:ln w="12700">
            <a:noFill/>
            <a:miter lim="800000"/>
            <a:headEnd type="none" w="sm" len="sm"/>
            <a:tailEnd type="none" w="sm" len="sm"/>
          </a:ln>
        </p:spPr>
        <p:txBody>
          <a:bodyPr wrap="none">
            <a:spAutoFit/>
          </a:bodyPr>
          <a:lstStyle/>
          <a:p>
            <a:pPr eaLnBrk="0" hangingPunct="0"/>
            <a:r>
              <a:rPr lang="en-US" sz="1400" b="1" dirty="0">
                <a:solidFill>
                  <a:srgbClr val="C03932"/>
                </a:solidFill>
              </a:rPr>
              <a:t>(-)</a:t>
            </a:r>
          </a:p>
        </p:txBody>
      </p:sp>
      <p:sp>
        <p:nvSpPr>
          <p:cNvPr id="236647" name="Oval 1127"/>
          <p:cNvSpPr>
            <a:spLocks noChangeArrowheads="1"/>
          </p:cNvSpPr>
          <p:nvPr/>
        </p:nvSpPr>
        <p:spPr bwMode="auto">
          <a:xfrm rot="20337001" flipV="1">
            <a:off x="5883276" y="5280459"/>
            <a:ext cx="106575"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n-US" b="1" dirty="0">
              <a:solidFill>
                <a:srgbClr val="FAFD00"/>
              </a:solidFill>
            </a:endParaRPr>
          </a:p>
        </p:txBody>
      </p:sp>
      <p:sp>
        <p:nvSpPr>
          <p:cNvPr id="779367" name="Freeform 1128"/>
          <p:cNvSpPr>
            <a:spLocks/>
          </p:cNvSpPr>
          <p:nvPr/>
        </p:nvSpPr>
        <p:spPr bwMode="auto">
          <a:xfrm rot="14937001">
            <a:off x="5787844" y="5364368"/>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n-US" dirty="0">
              <a:solidFill>
                <a:prstClr val="white"/>
              </a:solidFill>
            </a:endParaRPr>
          </a:p>
        </p:txBody>
      </p:sp>
      <p:sp>
        <p:nvSpPr>
          <p:cNvPr id="779315" name="Text Box 1129"/>
          <p:cNvSpPr txBox="1">
            <a:spLocks noChangeArrowheads="1"/>
          </p:cNvSpPr>
          <p:nvPr/>
        </p:nvSpPr>
        <p:spPr bwMode="auto">
          <a:xfrm>
            <a:off x="6032500" y="5283101"/>
            <a:ext cx="492443" cy="276999"/>
          </a:xfrm>
          <a:prstGeom prst="rect">
            <a:avLst/>
          </a:prstGeom>
          <a:noFill/>
          <a:ln w="12700">
            <a:noFill/>
            <a:miter lim="800000"/>
            <a:headEnd type="none" w="sm" len="sm"/>
            <a:tailEnd type="none" w="sm" len="sm"/>
          </a:ln>
        </p:spPr>
        <p:txBody>
          <a:bodyPr wrap="none">
            <a:spAutoFit/>
          </a:bodyPr>
          <a:lstStyle/>
          <a:p>
            <a:pPr eaLnBrk="0" hangingPunct="0"/>
            <a:r>
              <a:rPr lang="en-US" sz="1200" b="1" dirty="0">
                <a:solidFill>
                  <a:srgbClr val="0092FF"/>
                </a:solidFill>
              </a:rPr>
              <a:t>PGE</a:t>
            </a:r>
            <a:r>
              <a:rPr lang="en-US" sz="1200" b="1" baseline="-25000" dirty="0">
                <a:solidFill>
                  <a:srgbClr val="0092FF"/>
                </a:solidFill>
              </a:rPr>
              <a:t>2</a:t>
            </a:r>
            <a:endParaRPr lang="en-US" sz="1200" b="1" dirty="0">
              <a:solidFill>
                <a:srgbClr val="0092FF"/>
              </a:solidFill>
            </a:endParaRPr>
          </a:p>
        </p:txBody>
      </p:sp>
      <p:sp>
        <p:nvSpPr>
          <p:cNvPr id="779316" name="Rectangle 1130"/>
          <p:cNvSpPr>
            <a:spLocks noChangeArrowheads="1"/>
          </p:cNvSpPr>
          <p:nvPr/>
        </p:nvSpPr>
        <p:spPr bwMode="auto">
          <a:xfrm rot="-896920">
            <a:off x="5802313" y="5178326"/>
            <a:ext cx="242887" cy="74612"/>
          </a:xfrm>
          <a:prstGeom prst="rect">
            <a:avLst/>
          </a:prstGeom>
          <a:solidFill>
            <a:schemeClr val="bg1"/>
          </a:solidFill>
          <a:ln w="38100">
            <a:solidFill>
              <a:schemeClr val="accent1"/>
            </a:solidFill>
            <a:miter lim="800000"/>
            <a:headEnd type="none" w="sm" len="sm"/>
            <a:tailEnd type="none" w="sm" len="sm"/>
          </a:ln>
        </p:spPr>
        <p:txBody>
          <a:bodyPr wrap="none" anchor="ctr"/>
          <a:lstStyle/>
          <a:p>
            <a:endParaRPr lang="en-US" b="1" dirty="0">
              <a:solidFill>
                <a:srgbClr val="FAFD00"/>
              </a:solidFill>
            </a:endParaRPr>
          </a:p>
        </p:txBody>
      </p:sp>
      <p:sp>
        <p:nvSpPr>
          <p:cNvPr id="779317" name="Line 1131"/>
          <p:cNvSpPr>
            <a:spLocks noChangeShapeType="1"/>
          </p:cNvSpPr>
          <p:nvPr/>
        </p:nvSpPr>
        <p:spPr bwMode="auto">
          <a:xfrm flipH="1">
            <a:off x="5530850" y="5025926"/>
            <a:ext cx="954088" cy="341312"/>
          </a:xfrm>
          <a:prstGeom prst="line">
            <a:avLst/>
          </a:prstGeom>
          <a:noFill/>
          <a:ln w="28575">
            <a:solidFill>
              <a:schemeClr val="accent5"/>
            </a:solidFill>
            <a:round/>
            <a:headEnd type="none" w="sm" len="sm"/>
            <a:tailEnd type="triangle" w="sm" len="sm"/>
          </a:ln>
        </p:spPr>
        <p:txBody>
          <a:bodyPr wrap="none" anchor="ctr"/>
          <a:lstStyle/>
          <a:p>
            <a:endParaRPr lang="en-US" dirty="0">
              <a:solidFill>
                <a:prstClr val="white"/>
              </a:solidFill>
            </a:endParaRPr>
          </a:p>
        </p:txBody>
      </p:sp>
      <p:sp>
        <p:nvSpPr>
          <p:cNvPr id="779318" name="Text Box 1132"/>
          <p:cNvSpPr txBox="1">
            <a:spLocks noChangeArrowheads="1"/>
          </p:cNvSpPr>
          <p:nvPr/>
        </p:nvSpPr>
        <p:spPr bwMode="auto">
          <a:xfrm>
            <a:off x="5162550" y="5256113"/>
            <a:ext cx="453970" cy="307777"/>
          </a:xfrm>
          <a:prstGeom prst="rect">
            <a:avLst/>
          </a:prstGeom>
          <a:noFill/>
          <a:ln w="12700">
            <a:noFill/>
            <a:miter lim="800000"/>
            <a:headEnd type="none" w="sm" len="sm"/>
            <a:tailEnd type="none" w="sm" len="sm"/>
          </a:ln>
        </p:spPr>
        <p:txBody>
          <a:bodyPr wrap="none">
            <a:spAutoFit/>
          </a:bodyPr>
          <a:lstStyle/>
          <a:p>
            <a:pPr eaLnBrk="0" hangingPunct="0"/>
            <a:r>
              <a:rPr lang="en-US" sz="1400" b="1" dirty="0">
                <a:solidFill>
                  <a:srgbClr val="0092FF"/>
                </a:solidFill>
              </a:rPr>
              <a:t>Na</a:t>
            </a:r>
            <a:r>
              <a:rPr lang="en-US" sz="1400" b="1" baseline="30000" dirty="0">
                <a:solidFill>
                  <a:srgbClr val="0092FF"/>
                </a:solidFill>
              </a:rPr>
              <a:t>+</a:t>
            </a:r>
            <a:endParaRPr lang="en-US" sz="1400" b="1" dirty="0">
              <a:solidFill>
                <a:srgbClr val="0092FF"/>
              </a:solidFill>
            </a:endParaRPr>
          </a:p>
        </p:txBody>
      </p:sp>
      <p:sp>
        <p:nvSpPr>
          <p:cNvPr id="236657" name="Oval 1137"/>
          <p:cNvSpPr>
            <a:spLocks noChangeArrowheads="1"/>
          </p:cNvSpPr>
          <p:nvPr/>
        </p:nvSpPr>
        <p:spPr bwMode="auto">
          <a:xfrm rot="1004788" flipV="1">
            <a:off x="5559819" y="3795621"/>
            <a:ext cx="109331" cy="346075"/>
          </a:xfrm>
          <a:prstGeom prst="ellipse">
            <a:avLst/>
          </a:prstGeom>
          <a:solidFill>
            <a:srgbClr val="0092FF"/>
          </a:solidFill>
          <a:ln w="28575">
            <a:solidFill>
              <a:srgbClr val="0092FF"/>
            </a:solidFill>
            <a:round/>
            <a:headEnd/>
            <a:tailEnd/>
          </a:ln>
        </p:spPr>
        <p:txBody>
          <a:bodyPr rot="10800000" wrap="none" anchor="ctr"/>
          <a:lstStyle/>
          <a:p>
            <a:pPr>
              <a:defRPr/>
            </a:pPr>
            <a:endParaRPr lang="en-US" b="1" dirty="0">
              <a:solidFill>
                <a:srgbClr val="FAFD00"/>
              </a:solidFill>
            </a:endParaRPr>
          </a:p>
        </p:txBody>
      </p:sp>
      <p:sp>
        <p:nvSpPr>
          <p:cNvPr id="779365" name="Freeform 1138"/>
          <p:cNvSpPr>
            <a:spLocks/>
          </p:cNvSpPr>
          <p:nvPr/>
        </p:nvSpPr>
        <p:spPr bwMode="auto">
          <a:xfrm rot="17204788">
            <a:off x="5452837" y="3861365"/>
            <a:ext cx="279269" cy="233363"/>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n-US" dirty="0">
              <a:solidFill>
                <a:prstClr val="white"/>
              </a:solidFill>
            </a:endParaRPr>
          </a:p>
        </p:txBody>
      </p:sp>
      <p:sp>
        <p:nvSpPr>
          <p:cNvPr id="779320" name="Text Box 1139"/>
          <p:cNvSpPr txBox="1">
            <a:spLocks noChangeArrowheads="1"/>
          </p:cNvSpPr>
          <p:nvPr/>
        </p:nvSpPr>
        <p:spPr bwMode="auto">
          <a:xfrm>
            <a:off x="5645150" y="3986113"/>
            <a:ext cx="492443" cy="276999"/>
          </a:xfrm>
          <a:prstGeom prst="rect">
            <a:avLst/>
          </a:prstGeom>
          <a:noFill/>
          <a:ln w="12700">
            <a:noFill/>
            <a:miter lim="800000"/>
            <a:headEnd type="none" w="sm" len="sm"/>
            <a:tailEnd type="none" w="sm" len="sm"/>
          </a:ln>
        </p:spPr>
        <p:txBody>
          <a:bodyPr wrap="none">
            <a:spAutoFit/>
          </a:bodyPr>
          <a:lstStyle/>
          <a:p>
            <a:pPr eaLnBrk="0" hangingPunct="0"/>
            <a:r>
              <a:rPr lang="en-US" sz="1200" b="1" dirty="0">
                <a:solidFill>
                  <a:srgbClr val="0092FF"/>
                </a:solidFill>
              </a:rPr>
              <a:t>PGE</a:t>
            </a:r>
            <a:r>
              <a:rPr lang="en-US" sz="1200" b="1" baseline="-25000" dirty="0">
                <a:solidFill>
                  <a:srgbClr val="0092FF"/>
                </a:solidFill>
              </a:rPr>
              <a:t>2</a:t>
            </a:r>
            <a:endParaRPr lang="en-US" sz="1200" b="1" dirty="0">
              <a:solidFill>
                <a:srgbClr val="0092FF"/>
              </a:solidFill>
            </a:endParaRPr>
          </a:p>
        </p:txBody>
      </p:sp>
      <p:sp>
        <p:nvSpPr>
          <p:cNvPr id="779321" name="Line 1140"/>
          <p:cNvSpPr>
            <a:spLocks noChangeShapeType="1"/>
          </p:cNvSpPr>
          <p:nvPr/>
        </p:nvSpPr>
        <p:spPr bwMode="auto">
          <a:xfrm flipH="1" flipV="1">
            <a:off x="5465763" y="3598763"/>
            <a:ext cx="30162" cy="223838"/>
          </a:xfrm>
          <a:prstGeom prst="line">
            <a:avLst/>
          </a:prstGeom>
          <a:noFill/>
          <a:ln w="12700">
            <a:solidFill>
              <a:srgbClr val="000000"/>
            </a:solidFill>
            <a:round/>
            <a:headEnd type="none" w="sm" len="sm"/>
            <a:tailEnd type="triangle" w="med" len="med"/>
          </a:ln>
        </p:spPr>
        <p:txBody>
          <a:bodyPr/>
          <a:lstStyle/>
          <a:p>
            <a:endParaRPr lang="en-US" dirty="0">
              <a:solidFill>
                <a:prstClr val="white"/>
              </a:solidFill>
            </a:endParaRPr>
          </a:p>
        </p:txBody>
      </p:sp>
      <p:sp>
        <p:nvSpPr>
          <p:cNvPr id="236664" name="Oval 1144"/>
          <p:cNvSpPr>
            <a:spLocks noChangeArrowheads="1"/>
          </p:cNvSpPr>
          <p:nvPr/>
        </p:nvSpPr>
        <p:spPr bwMode="auto">
          <a:xfrm rot="469103" flipV="1">
            <a:off x="2368550" y="2666901"/>
            <a:ext cx="109538" cy="346075"/>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779324" name="Freeform 1145"/>
          <p:cNvSpPr>
            <a:spLocks/>
          </p:cNvSpPr>
          <p:nvPr/>
        </p:nvSpPr>
        <p:spPr bwMode="auto">
          <a:xfrm rot="-4930897">
            <a:off x="2263776" y="2735163"/>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n-US" dirty="0">
              <a:solidFill>
                <a:prstClr val="white"/>
              </a:solidFill>
            </a:endParaRPr>
          </a:p>
        </p:txBody>
      </p:sp>
      <p:sp>
        <p:nvSpPr>
          <p:cNvPr id="779325" name="Text Box 1146"/>
          <p:cNvSpPr txBox="1">
            <a:spLocks noChangeArrowheads="1"/>
          </p:cNvSpPr>
          <p:nvPr/>
        </p:nvSpPr>
        <p:spPr bwMode="auto">
          <a:xfrm>
            <a:off x="1663700" y="2798663"/>
            <a:ext cx="492443" cy="276999"/>
          </a:xfrm>
          <a:prstGeom prst="rect">
            <a:avLst/>
          </a:prstGeom>
          <a:noFill/>
          <a:ln w="12700">
            <a:noFill/>
            <a:miter lim="800000"/>
            <a:headEnd type="none" w="sm" len="sm"/>
            <a:tailEnd type="none" w="sm" len="sm"/>
          </a:ln>
        </p:spPr>
        <p:txBody>
          <a:bodyPr wrap="none">
            <a:spAutoFit/>
          </a:bodyPr>
          <a:lstStyle/>
          <a:p>
            <a:pPr eaLnBrk="0" hangingPunct="0"/>
            <a:r>
              <a:rPr lang="en-US" sz="1200" b="1" dirty="0">
                <a:solidFill>
                  <a:srgbClr val="0092FF"/>
                </a:solidFill>
              </a:rPr>
              <a:t>PGE</a:t>
            </a:r>
            <a:r>
              <a:rPr lang="en-US" sz="1200" b="1" baseline="-25000" dirty="0">
                <a:solidFill>
                  <a:srgbClr val="0092FF"/>
                </a:solidFill>
              </a:rPr>
              <a:t>2</a:t>
            </a:r>
            <a:endParaRPr lang="en-US" sz="1200" b="1" dirty="0">
              <a:solidFill>
                <a:srgbClr val="0092FF"/>
              </a:solidFill>
            </a:endParaRPr>
          </a:p>
        </p:txBody>
      </p:sp>
      <p:sp>
        <p:nvSpPr>
          <p:cNvPr id="779326" name="Text Box 1147"/>
          <p:cNvSpPr txBox="1">
            <a:spLocks noChangeArrowheads="1"/>
          </p:cNvSpPr>
          <p:nvPr/>
        </p:nvSpPr>
        <p:spPr bwMode="auto">
          <a:xfrm>
            <a:off x="2535238" y="2714526"/>
            <a:ext cx="443451" cy="369332"/>
          </a:xfrm>
          <a:prstGeom prst="rect">
            <a:avLst/>
          </a:prstGeom>
          <a:noFill/>
          <a:ln w="12700">
            <a:noFill/>
            <a:miter lim="800000"/>
            <a:headEnd type="none" w="sm" len="sm"/>
            <a:tailEnd type="none" w="sm" len="sm"/>
          </a:ln>
        </p:spPr>
        <p:txBody>
          <a:bodyPr wrap="none">
            <a:spAutoFit/>
          </a:bodyPr>
          <a:lstStyle/>
          <a:p>
            <a:pPr eaLnBrk="0" hangingPunct="0"/>
            <a:r>
              <a:rPr lang="en-US" b="1" dirty="0">
                <a:solidFill>
                  <a:srgbClr val="8064A2"/>
                </a:solidFill>
              </a:rPr>
              <a:t>(+)</a:t>
            </a:r>
          </a:p>
        </p:txBody>
      </p:sp>
      <p:cxnSp>
        <p:nvCxnSpPr>
          <p:cNvPr id="779327" name="AutoShape 81"/>
          <p:cNvCxnSpPr>
            <a:cxnSpLocks noChangeShapeType="1"/>
            <a:stCxn id="779306" idx="1"/>
            <a:endCxn id="779307" idx="1"/>
          </p:cNvCxnSpPr>
          <p:nvPr/>
        </p:nvCxnSpPr>
        <p:spPr bwMode="auto">
          <a:xfrm rot="10800000">
            <a:off x="3730625" y="5623214"/>
            <a:ext cx="936650" cy="544865"/>
          </a:xfrm>
          <a:prstGeom prst="bentConnector3">
            <a:avLst>
              <a:gd name="adj1" fmla="val 124406"/>
            </a:avLst>
          </a:prstGeom>
          <a:noFill/>
          <a:ln w="28575">
            <a:solidFill>
              <a:schemeClr val="accent6"/>
            </a:solidFill>
            <a:miter lim="800000"/>
            <a:headEnd/>
            <a:tailEnd type="triangle" w="med" len="med"/>
          </a:ln>
        </p:spPr>
      </p:cxnSp>
      <p:cxnSp>
        <p:nvCxnSpPr>
          <p:cNvPr id="779328" name="AutoShape 82"/>
          <p:cNvCxnSpPr>
            <a:cxnSpLocks noChangeShapeType="1"/>
            <a:stCxn id="779306" idx="1"/>
            <a:endCxn id="779325" idx="1"/>
          </p:cNvCxnSpPr>
          <p:nvPr/>
        </p:nvCxnSpPr>
        <p:spPr bwMode="auto">
          <a:xfrm rot="10800000">
            <a:off x="1663701" y="2937164"/>
            <a:ext cx="3003575" cy="3230915"/>
          </a:xfrm>
          <a:prstGeom prst="bentConnector3">
            <a:avLst>
              <a:gd name="adj1" fmla="val 107611"/>
            </a:avLst>
          </a:prstGeom>
          <a:noFill/>
          <a:ln w="28575">
            <a:solidFill>
              <a:schemeClr val="accent6"/>
            </a:solidFill>
            <a:miter lim="800000"/>
            <a:headEnd/>
            <a:tailEnd type="triangle" w="med" len="med"/>
          </a:ln>
        </p:spPr>
      </p:cxnSp>
      <p:sp>
        <p:nvSpPr>
          <p:cNvPr id="779329" name="Oval 1113"/>
          <p:cNvSpPr>
            <a:spLocks noChangeArrowheads="1"/>
          </p:cNvSpPr>
          <p:nvPr/>
        </p:nvSpPr>
        <p:spPr bwMode="auto">
          <a:xfrm rot="8500723">
            <a:off x="5434013" y="3316188"/>
            <a:ext cx="323850" cy="103188"/>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779330" name="Oval 1114"/>
          <p:cNvSpPr>
            <a:spLocks noChangeArrowheads="1"/>
          </p:cNvSpPr>
          <p:nvPr/>
        </p:nvSpPr>
        <p:spPr bwMode="auto">
          <a:xfrm rot="10048218">
            <a:off x="5480050" y="3460651"/>
            <a:ext cx="323850" cy="103187"/>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236637" name="Oval 1117"/>
          <p:cNvSpPr>
            <a:spLocks noChangeArrowheads="1"/>
          </p:cNvSpPr>
          <p:nvPr/>
        </p:nvSpPr>
        <p:spPr bwMode="auto">
          <a:xfrm rot="8500723">
            <a:off x="5254625" y="2951063"/>
            <a:ext cx="323850" cy="103188"/>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236638" name="Oval 1118"/>
          <p:cNvSpPr>
            <a:spLocks noChangeArrowheads="1"/>
          </p:cNvSpPr>
          <p:nvPr/>
        </p:nvSpPr>
        <p:spPr bwMode="auto">
          <a:xfrm rot="10048218">
            <a:off x="5302250" y="3095526"/>
            <a:ext cx="322263" cy="103187"/>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cxnSp>
        <p:nvCxnSpPr>
          <p:cNvPr id="779333" name="AutoShape 87"/>
          <p:cNvCxnSpPr>
            <a:cxnSpLocks noChangeShapeType="1"/>
            <a:stCxn id="779306" idx="3"/>
            <a:endCxn id="779315" idx="3"/>
          </p:cNvCxnSpPr>
          <p:nvPr/>
        </p:nvCxnSpPr>
        <p:spPr bwMode="auto">
          <a:xfrm flipV="1">
            <a:off x="5778477" y="5421601"/>
            <a:ext cx="746466" cy="746477"/>
          </a:xfrm>
          <a:prstGeom prst="bentConnector3">
            <a:avLst>
              <a:gd name="adj1" fmla="val 130624"/>
            </a:avLst>
          </a:prstGeom>
          <a:noFill/>
          <a:ln w="28575">
            <a:solidFill>
              <a:schemeClr val="accent6"/>
            </a:solidFill>
            <a:miter lim="800000"/>
            <a:headEnd/>
            <a:tailEnd type="triangle" w="med" len="med"/>
          </a:ln>
        </p:spPr>
      </p:cxnSp>
      <p:cxnSp>
        <p:nvCxnSpPr>
          <p:cNvPr id="779334" name="AutoShape 88"/>
          <p:cNvCxnSpPr>
            <a:cxnSpLocks noChangeShapeType="1"/>
            <a:stCxn id="779306" idx="3"/>
            <a:endCxn id="779320" idx="3"/>
          </p:cNvCxnSpPr>
          <p:nvPr/>
        </p:nvCxnSpPr>
        <p:spPr bwMode="auto">
          <a:xfrm flipV="1">
            <a:off x="5778477" y="4124613"/>
            <a:ext cx="359116" cy="2043465"/>
          </a:xfrm>
          <a:prstGeom prst="bentConnector3">
            <a:avLst>
              <a:gd name="adj1" fmla="val 163656"/>
            </a:avLst>
          </a:prstGeom>
          <a:noFill/>
          <a:ln w="28575">
            <a:solidFill>
              <a:schemeClr val="accent6"/>
            </a:solidFill>
            <a:miter lim="800000"/>
            <a:headEnd/>
            <a:tailEnd type="triangle" w="med" len="med"/>
          </a:ln>
        </p:spPr>
      </p:cxnSp>
      <p:sp>
        <p:nvSpPr>
          <p:cNvPr id="779335" name="Oval 89"/>
          <p:cNvSpPr>
            <a:spLocks noChangeArrowheads="1"/>
          </p:cNvSpPr>
          <p:nvPr/>
        </p:nvSpPr>
        <p:spPr bwMode="auto">
          <a:xfrm>
            <a:off x="4184650" y="3530501"/>
            <a:ext cx="182563" cy="182562"/>
          </a:xfrm>
          <a:prstGeom prst="ellipse">
            <a:avLst/>
          </a:prstGeom>
          <a:solidFill>
            <a:schemeClr val="accent2"/>
          </a:solidFill>
          <a:ln w="9525">
            <a:noFill/>
            <a:round/>
            <a:headEnd/>
            <a:tailEnd/>
          </a:ln>
        </p:spPr>
        <p:txBody>
          <a:bodyPr wrap="none" anchor="ctr"/>
          <a:lstStyle/>
          <a:p>
            <a:pPr algn="ctr"/>
            <a:r>
              <a:rPr lang="en-US" sz="1000" b="1" dirty="0">
                <a:solidFill>
                  <a:srgbClr val="D9D9D9"/>
                </a:solidFill>
              </a:rPr>
              <a:t>P</a:t>
            </a:r>
          </a:p>
        </p:txBody>
      </p:sp>
      <p:sp>
        <p:nvSpPr>
          <p:cNvPr id="779336" name="Oval 90"/>
          <p:cNvSpPr>
            <a:spLocks noChangeArrowheads="1"/>
          </p:cNvSpPr>
          <p:nvPr/>
        </p:nvSpPr>
        <p:spPr bwMode="auto">
          <a:xfrm>
            <a:off x="3427413" y="3984526"/>
            <a:ext cx="182562" cy="182562"/>
          </a:xfrm>
          <a:prstGeom prst="ellipse">
            <a:avLst/>
          </a:prstGeom>
          <a:solidFill>
            <a:schemeClr val="accent2"/>
          </a:solidFill>
          <a:ln w="9525">
            <a:noFill/>
            <a:round/>
            <a:headEnd/>
            <a:tailEnd/>
          </a:ln>
        </p:spPr>
        <p:txBody>
          <a:bodyPr wrap="none" anchor="ctr"/>
          <a:lstStyle/>
          <a:p>
            <a:pPr algn="ctr"/>
            <a:r>
              <a:rPr lang="en-US" sz="1000" b="1" dirty="0">
                <a:solidFill>
                  <a:srgbClr val="D9D9D9"/>
                </a:solidFill>
              </a:rPr>
              <a:t>P</a:t>
            </a:r>
          </a:p>
        </p:txBody>
      </p:sp>
      <p:sp>
        <p:nvSpPr>
          <p:cNvPr id="236562" name="Oval 1042"/>
          <p:cNvSpPr>
            <a:spLocks noChangeArrowheads="1"/>
          </p:cNvSpPr>
          <p:nvPr/>
        </p:nvSpPr>
        <p:spPr bwMode="auto">
          <a:xfrm rot="1792538">
            <a:off x="3284538" y="3870226"/>
            <a:ext cx="363537" cy="92075"/>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236563" name="Oval 1043"/>
          <p:cNvSpPr>
            <a:spLocks noChangeArrowheads="1"/>
          </p:cNvSpPr>
          <p:nvPr/>
        </p:nvSpPr>
        <p:spPr bwMode="auto">
          <a:xfrm rot="3340033">
            <a:off x="3383757" y="3777357"/>
            <a:ext cx="363537" cy="92075"/>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779339" name="Oval 1049"/>
          <p:cNvSpPr>
            <a:spLocks noChangeArrowheads="1"/>
          </p:cNvSpPr>
          <p:nvPr/>
        </p:nvSpPr>
        <p:spPr bwMode="auto">
          <a:xfrm rot="3838541">
            <a:off x="3863182" y="3470969"/>
            <a:ext cx="363538" cy="92075"/>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779340" name="Oval 1050"/>
          <p:cNvSpPr>
            <a:spLocks noChangeArrowheads="1"/>
          </p:cNvSpPr>
          <p:nvPr/>
        </p:nvSpPr>
        <p:spPr bwMode="auto">
          <a:xfrm rot="5386036">
            <a:off x="3998119" y="3447157"/>
            <a:ext cx="363537" cy="92075"/>
          </a:xfrm>
          <a:prstGeom prst="ellipse">
            <a:avLst/>
          </a:prstGeom>
          <a:solidFill>
            <a:schemeClr val="accent5"/>
          </a:solidFill>
          <a:ln w="9525">
            <a:noFill/>
            <a:round/>
            <a:headEnd/>
            <a:tailEnd/>
          </a:ln>
        </p:spPr>
        <p:txBody>
          <a:bodyPr rot="10800000" vert="eaVert" wrap="none" anchor="ctr"/>
          <a:lstStyle/>
          <a:p>
            <a:endParaRPr lang="en-US" b="1" dirty="0">
              <a:solidFill>
                <a:srgbClr val="FAFD00"/>
              </a:solidFill>
            </a:endParaRPr>
          </a:p>
        </p:txBody>
      </p:sp>
      <p:sp>
        <p:nvSpPr>
          <p:cNvPr id="779341" name="Line 1054"/>
          <p:cNvSpPr>
            <a:spLocks noChangeShapeType="1"/>
          </p:cNvSpPr>
          <p:nvPr/>
        </p:nvSpPr>
        <p:spPr bwMode="auto">
          <a:xfrm>
            <a:off x="4106863" y="3284438"/>
            <a:ext cx="104775" cy="776288"/>
          </a:xfrm>
          <a:prstGeom prst="line">
            <a:avLst/>
          </a:prstGeom>
          <a:noFill/>
          <a:ln w="28575">
            <a:solidFill>
              <a:srgbClr val="F78B30"/>
            </a:solidFill>
            <a:round/>
            <a:headEnd type="none" w="sm" len="sm"/>
            <a:tailEnd type="triangle" w="med" len="med"/>
          </a:ln>
        </p:spPr>
        <p:txBody>
          <a:bodyPr wrap="none" anchor="ctr"/>
          <a:lstStyle/>
          <a:p>
            <a:endParaRPr lang="en-US" dirty="0">
              <a:solidFill>
                <a:prstClr val="white"/>
              </a:solidFill>
            </a:endParaRPr>
          </a:p>
        </p:txBody>
      </p:sp>
      <p:sp>
        <p:nvSpPr>
          <p:cNvPr id="779342" name="Line 1054"/>
          <p:cNvSpPr>
            <a:spLocks noChangeShapeType="1"/>
          </p:cNvSpPr>
          <p:nvPr/>
        </p:nvSpPr>
        <p:spPr bwMode="auto">
          <a:xfrm>
            <a:off x="3311525" y="3698776"/>
            <a:ext cx="523875" cy="417512"/>
          </a:xfrm>
          <a:prstGeom prst="line">
            <a:avLst/>
          </a:prstGeom>
          <a:noFill/>
          <a:ln w="28575">
            <a:solidFill>
              <a:srgbClr val="F78B30"/>
            </a:solidFill>
            <a:round/>
            <a:headEnd type="none" w="sm" len="sm"/>
            <a:tailEnd type="triangle" w="med" len="med"/>
          </a:ln>
        </p:spPr>
        <p:txBody>
          <a:bodyPr wrap="none" anchor="ctr"/>
          <a:lstStyle/>
          <a:p>
            <a:endParaRPr lang="en-US" dirty="0">
              <a:solidFill>
                <a:prstClr val="white"/>
              </a:solidFill>
            </a:endParaRPr>
          </a:p>
        </p:txBody>
      </p:sp>
      <p:sp>
        <p:nvSpPr>
          <p:cNvPr id="779357" name="Freeform 1034"/>
          <p:cNvSpPr>
            <a:spLocks/>
          </p:cNvSpPr>
          <p:nvPr/>
        </p:nvSpPr>
        <p:spPr bwMode="auto">
          <a:xfrm>
            <a:off x="5322888" y="1412776"/>
            <a:ext cx="2676525" cy="2286000"/>
          </a:xfrm>
          <a:custGeom>
            <a:avLst/>
            <a:gdLst>
              <a:gd name="T0" fmla="*/ 1727 w 1686"/>
              <a:gd name="T1" fmla="*/ 0 h 1440"/>
              <a:gd name="T2" fmla="*/ 1822 w 1686"/>
              <a:gd name="T3" fmla="*/ 137 h 1440"/>
              <a:gd name="T4" fmla="*/ 1856 w 1686"/>
              <a:gd name="T5" fmla="*/ 180 h 1440"/>
              <a:gd name="T6" fmla="*/ 1873 w 1686"/>
              <a:gd name="T7" fmla="*/ 231 h 1440"/>
              <a:gd name="T8" fmla="*/ 1950 w 1686"/>
              <a:gd name="T9" fmla="*/ 308 h 1440"/>
              <a:gd name="T10" fmla="*/ 1925 w 1686"/>
              <a:gd name="T11" fmla="*/ 420 h 1440"/>
              <a:gd name="T12" fmla="*/ 1787 w 1686"/>
              <a:gd name="T13" fmla="*/ 437 h 1440"/>
              <a:gd name="T14" fmla="*/ 1513 w 1686"/>
              <a:gd name="T15" fmla="*/ 548 h 1440"/>
              <a:gd name="T16" fmla="*/ 1385 w 1686"/>
              <a:gd name="T17" fmla="*/ 608 h 1440"/>
              <a:gd name="T18" fmla="*/ 1299 w 1686"/>
              <a:gd name="T19" fmla="*/ 642 h 1440"/>
              <a:gd name="T20" fmla="*/ 1213 w 1686"/>
              <a:gd name="T21" fmla="*/ 685 h 1440"/>
              <a:gd name="T22" fmla="*/ 1145 w 1686"/>
              <a:gd name="T23" fmla="*/ 728 h 1440"/>
              <a:gd name="T24" fmla="*/ 1059 w 1686"/>
              <a:gd name="T25" fmla="*/ 780 h 1440"/>
              <a:gd name="T26" fmla="*/ 913 w 1686"/>
              <a:gd name="T27" fmla="*/ 874 h 1440"/>
              <a:gd name="T28" fmla="*/ 776 w 1686"/>
              <a:gd name="T29" fmla="*/ 1045 h 1440"/>
              <a:gd name="T30" fmla="*/ 605 w 1686"/>
              <a:gd name="T31" fmla="*/ 1294 h 1440"/>
              <a:gd name="T32" fmla="*/ 510 w 1686"/>
              <a:gd name="T33" fmla="*/ 1328 h 1440"/>
              <a:gd name="T34" fmla="*/ 485 w 1686"/>
              <a:gd name="T35" fmla="*/ 1088 h 1440"/>
              <a:gd name="T36" fmla="*/ 476 w 1686"/>
              <a:gd name="T37" fmla="*/ 1045 h 1440"/>
              <a:gd name="T38" fmla="*/ 442 w 1686"/>
              <a:gd name="T39" fmla="*/ 994 h 1440"/>
              <a:gd name="T40" fmla="*/ 305 w 1686"/>
              <a:gd name="T41" fmla="*/ 805 h 1440"/>
              <a:gd name="T42" fmla="*/ 279 w 1686"/>
              <a:gd name="T43" fmla="*/ 780 h 1440"/>
              <a:gd name="T44" fmla="*/ 159 w 1686"/>
              <a:gd name="T45" fmla="*/ 754 h 1440"/>
              <a:gd name="T46" fmla="*/ 39 w 1686"/>
              <a:gd name="T47" fmla="*/ 720 h 1440"/>
              <a:gd name="T48" fmla="*/ 5 w 1686"/>
              <a:gd name="T49" fmla="*/ 668 h 1440"/>
              <a:gd name="T50" fmla="*/ 22 w 1686"/>
              <a:gd name="T51" fmla="*/ 608 h 1440"/>
              <a:gd name="T52" fmla="*/ 133 w 1686"/>
              <a:gd name="T53" fmla="*/ 557 h 1440"/>
              <a:gd name="T54" fmla="*/ 450 w 1686"/>
              <a:gd name="T55" fmla="*/ 582 h 1440"/>
              <a:gd name="T56" fmla="*/ 613 w 1686"/>
              <a:gd name="T57" fmla="*/ 574 h 1440"/>
              <a:gd name="T58" fmla="*/ 682 w 1686"/>
              <a:gd name="T59" fmla="*/ 548 h 1440"/>
              <a:gd name="T60" fmla="*/ 793 w 1686"/>
              <a:gd name="T61" fmla="*/ 514 h 1440"/>
              <a:gd name="T62" fmla="*/ 870 w 1686"/>
              <a:gd name="T63" fmla="*/ 480 h 1440"/>
              <a:gd name="T64" fmla="*/ 1007 w 1686"/>
              <a:gd name="T65" fmla="*/ 411 h 1440"/>
              <a:gd name="T66" fmla="*/ 1025 w 1686"/>
              <a:gd name="T67" fmla="*/ 394 h 1440"/>
              <a:gd name="T68" fmla="*/ 1153 w 1686"/>
              <a:gd name="T69" fmla="*/ 300 h 1440"/>
              <a:gd name="T70" fmla="*/ 1247 w 1686"/>
              <a:gd name="T71" fmla="*/ 257 h 1440"/>
              <a:gd name="T72" fmla="*/ 1359 w 1686"/>
              <a:gd name="T73" fmla="*/ 205 h 1440"/>
              <a:gd name="T74" fmla="*/ 1470 w 1686"/>
              <a:gd name="T75" fmla="*/ 171 h 1440"/>
              <a:gd name="T76" fmla="*/ 1582 w 1686"/>
              <a:gd name="T77" fmla="*/ 111 h 1440"/>
              <a:gd name="T78" fmla="*/ 1676 w 1686"/>
              <a:gd name="T79" fmla="*/ 60 h 1440"/>
              <a:gd name="T80" fmla="*/ 1727 w 1686"/>
              <a:gd name="T81" fmla="*/ 0 h 14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86"/>
              <a:gd name="T124" fmla="*/ 0 h 1440"/>
              <a:gd name="T125" fmla="*/ 1959 w 1686"/>
              <a:gd name="T126" fmla="*/ 1340 h 14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86" h="1440">
                <a:moveTo>
                  <a:pt x="1378" y="40"/>
                </a:moveTo>
                <a:cubicBezTo>
                  <a:pt x="1388" y="60"/>
                  <a:pt x="1459" y="47"/>
                  <a:pt x="1481" y="61"/>
                </a:cubicBezTo>
                <a:cubicBezTo>
                  <a:pt x="1503" y="75"/>
                  <a:pt x="1497" y="108"/>
                  <a:pt x="1509" y="123"/>
                </a:cubicBezTo>
                <a:cubicBezTo>
                  <a:pt x="1521" y="138"/>
                  <a:pt x="1537" y="139"/>
                  <a:pt x="1550" y="150"/>
                </a:cubicBezTo>
                <a:cubicBezTo>
                  <a:pt x="1563" y="161"/>
                  <a:pt x="1576" y="176"/>
                  <a:pt x="1584" y="191"/>
                </a:cubicBezTo>
                <a:cubicBezTo>
                  <a:pt x="1592" y="206"/>
                  <a:pt x="1582" y="218"/>
                  <a:pt x="1598" y="239"/>
                </a:cubicBezTo>
                <a:cubicBezTo>
                  <a:pt x="1614" y="260"/>
                  <a:pt x="1686" y="300"/>
                  <a:pt x="1679" y="318"/>
                </a:cubicBezTo>
                <a:cubicBezTo>
                  <a:pt x="1672" y="336"/>
                  <a:pt x="1598" y="339"/>
                  <a:pt x="1558" y="348"/>
                </a:cubicBezTo>
                <a:cubicBezTo>
                  <a:pt x="1473" y="381"/>
                  <a:pt x="1406" y="448"/>
                  <a:pt x="1326" y="492"/>
                </a:cubicBezTo>
                <a:cubicBezTo>
                  <a:pt x="1287" y="512"/>
                  <a:pt x="1254" y="542"/>
                  <a:pt x="1219" y="568"/>
                </a:cubicBezTo>
                <a:cubicBezTo>
                  <a:pt x="1196" y="586"/>
                  <a:pt x="1167" y="593"/>
                  <a:pt x="1146" y="613"/>
                </a:cubicBezTo>
                <a:cubicBezTo>
                  <a:pt x="1054" y="695"/>
                  <a:pt x="1166" y="599"/>
                  <a:pt x="1074" y="667"/>
                </a:cubicBezTo>
                <a:cubicBezTo>
                  <a:pt x="1050" y="684"/>
                  <a:pt x="1043" y="706"/>
                  <a:pt x="1018" y="719"/>
                </a:cubicBezTo>
                <a:cubicBezTo>
                  <a:pt x="988" y="761"/>
                  <a:pt x="1009" y="735"/>
                  <a:pt x="947" y="784"/>
                </a:cubicBezTo>
                <a:cubicBezTo>
                  <a:pt x="905" y="817"/>
                  <a:pt x="865" y="861"/>
                  <a:pt x="827" y="899"/>
                </a:cubicBezTo>
                <a:cubicBezTo>
                  <a:pt x="770" y="954"/>
                  <a:pt x="754" y="1026"/>
                  <a:pt x="722" y="1099"/>
                </a:cubicBezTo>
                <a:cubicBezTo>
                  <a:pt x="709" y="1213"/>
                  <a:pt x="665" y="1317"/>
                  <a:pt x="595" y="1387"/>
                </a:cubicBezTo>
                <a:cubicBezTo>
                  <a:pt x="571" y="1440"/>
                  <a:pt x="566" y="1439"/>
                  <a:pt x="514" y="1432"/>
                </a:cubicBezTo>
                <a:cubicBezTo>
                  <a:pt x="502" y="1343"/>
                  <a:pt x="491" y="1255"/>
                  <a:pt x="468" y="1169"/>
                </a:cubicBezTo>
                <a:cubicBezTo>
                  <a:pt x="465" y="1154"/>
                  <a:pt x="463" y="1136"/>
                  <a:pt x="456" y="1122"/>
                </a:cubicBezTo>
                <a:cubicBezTo>
                  <a:pt x="447" y="1102"/>
                  <a:pt x="421" y="1068"/>
                  <a:pt x="421" y="1068"/>
                </a:cubicBezTo>
                <a:cubicBezTo>
                  <a:pt x="394" y="980"/>
                  <a:pt x="342" y="923"/>
                  <a:pt x="281" y="871"/>
                </a:cubicBezTo>
                <a:cubicBezTo>
                  <a:pt x="272" y="863"/>
                  <a:pt x="266" y="851"/>
                  <a:pt x="256" y="845"/>
                </a:cubicBezTo>
                <a:cubicBezTo>
                  <a:pt x="217" y="822"/>
                  <a:pt x="189" y="830"/>
                  <a:pt x="147" y="825"/>
                </a:cubicBezTo>
                <a:cubicBezTo>
                  <a:pt x="109" y="822"/>
                  <a:pt x="74" y="808"/>
                  <a:pt x="38" y="797"/>
                </a:cubicBezTo>
                <a:cubicBezTo>
                  <a:pt x="26" y="780"/>
                  <a:pt x="0" y="765"/>
                  <a:pt x="2" y="743"/>
                </a:cubicBezTo>
                <a:cubicBezTo>
                  <a:pt x="2" y="739"/>
                  <a:pt x="7" y="681"/>
                  <a:pt x="12" y="675"/>
                </a:cubicBezTo>
                <a:cubicBezTo>
                  <a:pt x="39" y="633"/>
                  <a:pt x="68" y="628"/>
                  <a:pt x="104" y="610"/>
                </a:cubicBezTo>
                <a:cubicBezTo>
                  <a:pt x="204" y="606"/>
                  <a:pt x="290" y="603"/>
                  <a:pt x="388" y="612"/>
                </a:cubicBezTo>
                <a:cubicBezTo>
                  <a:pt x="435" y="605"/>
                  <a:pt x="484" y="601"/>
                  <a:pt x="531" y="592"/>
                </a:cubicBezTo>
                <a:cubicBezTo>
                  <a:pt x="562" y="585"/>
                  <a:pt x="562" y="573"/>
                  <a:pt x="590" y="557"/>
                </a:cubicBezTo>
                <a:cubicBezTo>
                  <a:pt x="633" y="533"/>
                  <a:pt x="631" y="559"/>
                  <a:pt x="685" y="511"/>
                </a:cubicBezTo>
                <a:cubicBezTo>
                  <a:pt x="729" y="472"/>
                  <a:pt x="707" y="485"/>
                  <a:pt x="750" y="467"/>
                </a:cubicBezTo>
                <a:cubicBezTo>
                  <a:pt x="787" y="433"/>
                  <a:pt x="826" y="410"/>
                  <a:pt x="864" y="381"/>
                </a:cubicBezTo>
                <a:cubicBezTo>
                  <a:pt x="871" y="375"/>
                  <a:pt x="873" y="366"/>
                  <a:pt x="878" y="360"/>
                </a:cubicBezTo>
                <a:cubicBezTo>
                  <a:pt x="914" y="321"/>
                  <a:pt x="947" y="282"/>
                  <a:pt x="983" y="247"/>
                </a:cubicBezTo>
                <a:cubicBezTo>
                  <a:pt x="1052" y="178"/>
                  <a:pt x="1019" y="219"/>
                  <a:pt x="1062" y="191"/>
                </a:cubicBezTo>
                <a:cubicBezTo>
                  <a:pt x="1095" y="170"/>
                  <a:pt x="1125" y="145"/>
                  <a:pt x="1156" y="125"/>
                </a:cubicBezTo>
                <a:cubicBezTo>
                  <a:pt x="1186" y="107"/>
                  <a:pt x="1236" y="99"/>
                  <a:pt x="1251" y="79"/>
                </a:cubicBezTo>
                <a:cubicBezTo>
                  <a:pt x="1266" y="59"/>
                  <a:pt x="1230" y="12"/>
                  <a:pt x="1248" y="6"/>
                </a:cubicBezTo>
                <a:cubicBezTo>
                  <a:pt x="1266" y="0"/>
                  <a:pt x="1336" y="34"/>
                  <a:pt x="1358" y="40"/>
                </a:cubicBezTo>
                <a:cubicBezTo>
                  <a:pt x="1380" y="46"/>
                  <a:pt x="1374" y="40"/>
                  <a:pt x="1378" y="40"/>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n-US" dirty="0">
              <a:solidFill>
                <a:prstClr val="white"/>
              </a:solidFill>
            </a:endParaRPr>
          </a:p>
        </p:txBody>
      </p:sp>
      <p:sp>
        <p:nvSpPr>
          <p:cNvPr id="779359" name="Oval 1076"/>
          <p:cNvSpPr>
            <a:spLocks noChangeArrowheads="1"/>
          </p:cNvSpPr>
          <p:nvPr/>
        </p:nvSpPr>
        <p:spPr bwMode="auto">
          <a:xfrm>
            <a:off x="5880101" y="263197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779360" name="Oval 1081"/>
          <p:cNvSpPr>
            <a:spLocks noChangeArrowheads="1"/>
          </p:cNvSpPr>
          <p:nvPr/>
        </p:nvSpPr>
        <p:spPr bwMode="auto">
          <a:xfrm>
            <a:off x="5961063" y="2830414"/>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779361" name="Oval 1082"/>
          <p:cNvSpPr>
            <a:spLocks noChangeArrowheads="1"/>
          </p:cNvSpPr>
          <p:nvPr/>
        </p:nvSpPr>
        <p:spPr bwMode="auto">
          <a:xfrm>
            <a:off x="6143626" y="3106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779362" name="Text Box 1083"/>
          <p:cNvSpPr txBox="1">
            <a:spLocks noChangeArrowheads="1"/>
          </p:cNvSpPr>
          <p:nvPr/>
        </p:nvSpPr>
        <p:spPr bwMode="auto">
          <a:xfrm>
            <a:off x="6175376" y="2349401"/>
            <a:ext cx="411972" cy="443198"/>
          </a:xfrm>
          <a:prstGeom prst="rect">
            <a:avLst/>
          </a:prstGeom>
          <a:noFill/>
          <a:ln w="12700">
            <a:noFill/>
            <a:miter lim="800000"/>
            <a:headEnd type="none" w="sm" len="sm"/>
            <a:tailEnd type="none" w="sm" len="sm"/>
          </a:ln>
          <a:scene3d>
            <a:camera prst="orthographicFront"/>
            <a:lightRig rig="threePt" dir="t"/>
          </a:scene3d>
          <a:sp3d>
            <a:bevelT/>
          </a:sp3d>
        </p:spPr>
        <p:txBody>
          <a:bodyPr wrap="none" lIns="0" tIns="0" rIns="0" bIns="0">
            <a:spAutoFit/>
          </a:bodyPr>
          <a:lstStyle/>
          <a:p>
            <a:pPr eaLnBrk="0" hangingPunct="0">
              <a:lnSpc>
                <a:spcPct val="120000"/>
              </a:lnSpc>
            </a:pPr>
            <a:r>
              <a:rPr lang="en-US" sz="1200" b="1" dirty="0">
                <a:solidFill>
                  <a:prstClr val="white"/>
                </a:solidFill>
              </a:rPr>
              <a:t>GABA </a:t>
            </a:r>
            <a:br>
              <a:rPr lang="en-US" sz="1200" b="1" dirty="0">
                <a:solidFill>
                  <a:prstClr val="white"/>
                </a:solidFill>
              </a:rPr>
            </a:br>
            <a:r>
              <a:rPr lang="es-MX" sz="1200" b="1" dirty="0">
                <a:solidFill>
                  <a:prstClr val="white"/>
                </a:solidFill>
              </a:rPr>
              <a:t>g</a:t>
            </a:r>
            <a:r>
              <a:rPr lang="es-MX" sz="1200" b="1" dirty="0" smtClean="0">
                <a:solidFill>
                  <a:prstClr val="white"/>
                </a:solidFill>
              </a:rPr>
              <a:t>licina</a:t>
            </a:r>
            <a:endParaRPr lang="es-MX" b="1" dirty="0">
              <a:solidFill>
                <a:prstClr val="white"/>
              </a:solidFill>
            </a:endParaRPr>
          </a:p>
        </p:txBody>
      </p:sp>
      <p:sp>
        <p:nvSpPr>
          <p:cNvPr id="779363" name="Oval 1084"/>
          <p:cNvSpPr>
            <a:spLocks noChangeArrowheads="1"/>
          </p:cNvSpPr>
          <p:nvPr/>
        </p:nvSpPr>
        <p:spPr bwMode="auto">
          <a:xfrm>
            <a:off x="6254751" y="2890739"/>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779355" name="Oval 1077"/>
          <p:cNvSpPr>
            <a:spLocks noChangeArrowheads="1"/>
          </p:cNvSpPr>
          <p:nvPr/>
        </p:nvSpPr>
        <p:spPr bwMode="auto">
          <a:xfrm>
            <a:off x="5954713" y="2471639"/>
            <a:ext cx="122238"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779356" name="Oval 1080"/>
          <p:cNvSpPr>
            <a:spLocks noChangeArrowheads="1"/>
          </p:cNvSpPr>
          <p:nvPr/>
        </p:nvSpPr>
        <p:spPr bwMode="auto">
          <a:xfrm>
            <a:off x="5729288" y="2460526"/>
            <a:ext cx="120650" cy="134938"/>
          </a:xfrm>
          <a:prstGeom prst="ellipse">
            <a:avLst/>
          </a:prstGeom>
          <a:solidFill>
            <a:schemeClr val="accent3"/>
          </a:solidFill>
          <a:ln w="12700">
            <a:solidFill>
              <a:srgbClr val="FFFFF1"/>
            </a:solidFill>
            <a:round/>
            <a:headEnd type="none" w="sm" len="sm"/>
            <a:tailEnd type="none" w="sm" len="sm"/>
          </a:ln>
        </p:spPr>
        <p:txBody>
          <a:bodyPr wrap="none" anchor="ctr"/>
          <a:lstStyle/>
          <a:p>
            <a:endParaRPr lang="en-US" b="1" dirty="0">
              <a:solidFill>
                <a:srgbClr val="FAFD00"/>
              </a:solidFill>
            </a:endParaRPr>
          </a:p>
        </p:txBody>
      </p:sp>
      <p:sp>
        <p:nvSpPr>
          <p:cNvPr id="2" name="Text Box 1031"/>
          <p:cNvSpPr txBox="1">
            <a:spLocks noChangeArrowheads="1"/>
          </p:cNvSpPr>
          <p:nvPr/>
        </p:nvSpPr>
        <p:spPr bwMode="auto">
          <a:xfrm>
            <a:off x="6848476" y="2285279"/>
            <a:ext cx="2006600"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rgbClr val="002060"/>
                </a:solidFill>
              </a:rPr>
              <a:t>Inhibidor de la muerte celular interneuronas</a:t>
            </a:r>
            <a:endParaRPr lang="es-MX" b="1" dirty="0">
              <a:solidFill>
                <a:srgbClr val="002060"/>
              </a:solidFill>
            </a:endParaRPr>
          </a:p>
        </p:txBody>
      </p:sp>
      <p:sp>
        <p:nvSpPr>
          <p:cNvPr id="99" name="Text Box 1141"/>
          <p:cNvSpPr txBox="1">
            <a:spLocks noChangeArrowheads="1"/>
          </p:cNvSpPr>
          <p:nvPr/>
        </p:nvSpPr>
        <p:spPr bwMode="auto">
          <a:xfrm>
            <a:off x="4616450" y="3630513"/>
            <a:ext cx="1136650" cy="1015663"/>
          </a:xfrm>
          <a:prstGeom prst="rect">
            <a:avLst/>
          </a:prstGeom>
          <a:noFill/>
          <a:ln w="12700">
            <a:noFill/>
            <a:miter lim="800000"/>
            <a:headEnd type="none" w="sm" len="sm"/>
            <a:tailEnd type="none" w="sm" len="sm"/>
          </a:ln>
        </p:spPr>
        <p:txBody>
          <a:bodyPr>
            <a:spAutoFit/>
          </a:bodyPr>
          <a:lstStyle/>
          <a:p>
            <a:pPr algn="ctr" eaLnBrk="0" hangingPunct="0"/>
            <a:r>
              <a:rPr lang="en-US" sz="1500" b="1" dirty="0">
                <a:solidFill>
                  <a:srgbClr val="8064A2"/>
                </a:solidFill>
              </a:rPr>
              <a:t>(-)</a:t>
            </a:r>
          </a:p>
          <a:p>
            <a:pPr algn="ctr" eaLnBrk="0" hangingPunct="0"/>
            <a:r>
              <a:rPr lang="es-MX" sz="1500" b="1" dirty="0">
                <a:solidFill>
                  <a:srgbClr val="8064A2"/>
                </a:solidFill>
              </a:rPr>
              <a:t>e</a:t>
            </a:r>
            <a:r>
              <a:rPr lang="es-MX" sz="1500" b="1" dirty="0" smtClean="0">
                <a:solidFill>
                  <a:srgbClr val="8064A2"/>
                </a:solidFill>
              </a:rPr>
              <a:t>n los receptores de glicina</a:t>
            </a:r>
            <a:endParaRPr lang="es-MX" sz="1500" b="1" dirty="0">
              <a:solidFill>
                <a:srgbClr val="8064A2"/>
              </a:solidFill>
            </a:endParaRPr>
          </a:p>
        </p:txBody>
      </p:sp>
      <p:sp>
        <p:nvSpPr>
          <p:cNvPr id="95"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AMPA = ácido α-amino-3-hidroxi-5-metil-4-isoxazolpropiónico; </a:t>
            </a:r>
            <a:br>
              <a:rPr lang="es-MX" sz="1200" b="1" dirty="0" smtClean="0">
                <a:solidFill>
                  <a:schemeClr val="bg2"/>
                </a:solidFill>
              </a:rPr>
            </a:br>
            <a:r>
              <a:rPr lang="es-MX" sz="1200" b="1" dirty="0" smtClean="0">
                <a:solidFill>
                  <a:schemeClr val="bg2"/>
                </a:solidFill>
              </a:rPr>
              <a:t>GABA = ácido γ-aminobutírico; NMDA = N-metil-D-aspartato; prostaglandina E; PKC = proteína cinasa C</a:t>
            </a:r>
          </a:p>
          <a:p>
            <a:r>
              <a:rPr lang="es-MX" sz="1000" dirty="0" smtClean="0">
                <a:solidFill>
                  <a:schemeClr val="bg2"/>
                </a:solidFill>
              </a:rPr>
              <a:t>Woolf CJ, Salter MW. </a:t>
            </a:r>
            <a:r>
              <a:rPr lang="es-MX" sz="1000" i="1" dirty="0" smtClean="0">
                <a:solidFill>
                  <a:schemeClr val="bg2"/>
                </a:solidFill>
              </a:rPr>
              <a:t>Science</a:t>
            </a:r>
            <a:r>
              <a:rPr lang="es-MX" sz="1000" dirty="0" smtClean="0">
                <a:solidFill>
                  <a:schemeClr val="bg2"/>
                </a:solidFill>
              </a:rPr>
              <a:t> 2000; 288(5472):1765-9.</a:t>
            </a:r>
            <a:endParaRPr lang="es-MX" sz="1000" dirty="0">
              <a:solidFill>
                <a:schemeClr val="bg2"/>
              </a:solidFill>
            </a:endParaRPr>
          </a:p>
        </p:txBody>
      </p:sp>
    </p:spTree>
    <p:extLst>
      <p:ext uri="{BB962C8B-B14F-4D97-AF65-F5344CB8AC3E}">
        <p14:creationId xmlns:p14="http://schemas.microsoft.com/office/powerpoint/2010/main" val="2242897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
          <p:cNvSpPr>
            <a:spLocks noGrp="1" noChangeArrowheads="1"/>
          </p:cNvSpPr>
          <p:nvPr>
            <p:ph type="title"/>
          </p:nvPr>
        </p:nvSpPr>
        <p:spPr>
          <a:xfrm>
            <a:off x="457200" y="357392"/>
            <a:ext cx="8229600" cy="1143000"/>
          </a:xfrm>
        </p:spPr>
        <p:txBody>
          <a:bodyPr vert="horz" lIns="91440" tIns="45720" rIns="91440" bIns="45720" rtlCol="0" anchor="ctr">
            <a:normAutofit/>
          </a:bodyPr>
          <a:lstStyle/>
          <a:p>
            <a:pPr>
              <a:lnSpc>
                <a:spcPct val="85000"/>
              </a:lnSpc>
            </a:pPr>
            <a:r>
              <a:rPr lang="es-MX" sz="4000" dirty="0" smtClean="0"/>
              <a:t>Sensibilización central</a:t>
            </a:r>
            <a:endParaRPr lang="es-MX" sz="4000" dirty="0"/>
          </a:p>
        </p:txBody>
      </p:sp>
      <p:sp>
        <p:nvSpPr>
          <p:cNvPr id="781314" name="Freeform 1028"/>
          <p:cNvSpPr>
            <a:spLocks/>
          </p:cNvSpPr>
          <p:nvPr/>
        </p:nvSpPr>
        <p:spPr bwMode="auto">
          <a:xfrm>
            <a:off x="1987550" y="1311275"/>
            <a:ext cx="2728913" cy="2143125"/>
          </a:xfrm>
          <a:custGeom>
            <a:avLst/>
            <a:gdLst>
              <a:gd name="T0" fmla="*/ 2147483647 w 1719"/>
              <a:gd name="T1" fmla="*/ 2147483647 h 1350"/>
              <a:gd name="T2" fmla="*/ 2147483647 w 1719"/>
              <a:gd name="T3" fmla="*/ 2147483647 h 1350"/>
              <a:gd name="T4" fmla="*/ 2147483647 w 1719"/>
              <a:gd name="T5" fmla="*/ 2147483647 h 1350"/>
              <a:gd name="T6" fmla="*/ 2147483647 w 1719"/>
              <a:gd name="T7" fmla="*/ 2147483647 h 1350"/>
              <a:gd name="T8" fmla="*/ 2147483647 w 1719"/>
              <a:gd name="T9" fmla="*/ 0 h 1350"/>
              <a:gd name="T10" fmla="*/ 2147483647 w 1719"/>
              <a:gd name="T11" fmla="*/ 2147483647 h 1350"/>
              <a:gd name="T12" fmla="*/ 2147483647 w 1719"/>
              <a:gd name="T13" fmla="*/ 2147483647 h 1350"/>
              <a:gd name="T14" fmla="*/ 2147483647 w 1719"/>
              <a:gd name="T15" fmla="*/ 2147483647 h 1350"/>
              <a:gd name="T16" fmla="*/ 2147483647 w 1719"/>
              <a:gd name="T17" fmla="*/ 2147483647 h 1350"/>
              <a:gd name="T18" fmla="*/ 2147483647 w 1719"/>
              <a:gd name="T19" fmla="*/ 2147483647 h 1350"/>
              <a:gd name="T20" fmla="*/ 2147483647 w 1719"/>
              <a:gd name="T21" fmla="*/ 2147483647 h 1350"/>
              <a:gd name="T22" fmla="*/ 2147483647 w 1719"/>
              <a:gd name="T23" fmla="*/ 2147483647 h 1350"/>
              <a:gd name="T24" fmla="*/ 2147483647 w 1719"/>
              <a:gd name="T25" fmla="*/ 2147483647 h 1350"/>
              <a:gd name="T26" fmla="*/ 2147483647 w 1719"/>
              <a:gd name="T27" fmla="*/ 2147483647 h 1350"/>
              <a:gd name="T28" fmla="*/ 2147483647 w 1719"/>
              <a:gd name="T29" fmla="*/ 2147483647 h 1350"/>
              <a:gd name="T30" fmla="*/ 2147483647 w 1719"/>
              <a:gd name="T31" fmla="*/ 2147483647 h 1350"/>
              <a:gd name="T32" fmla="*/ 2147483647 w 1719"/>
              <a:gd name="T33" fmla="*/ 2147483647 h 1350"/>
              <a:gd name="T34" fmla="*/ 2147483647 w 1719"/>
              <a:gd name="T35" fmla="*/ 2147483647 h 1350"/>
              <a:gd name="T36" fmla="*/ 2147483647 w 1719"/>
              <a:gd name="T37" fmla="*/ 2147483647 h 1350"/>
              <a:gd name="T38" fmla="*/ 2147483647 w 1719"/>
              <a:gd name="T39" fmla="*/ 2147483647 h 1350"/>
              <a:gd name="T40" fmla="*/ 2147483647 w 1719"/>
              <a:gd name="T41" fmla="*/ 2147483647 h 1350"/>
              <a:gd name="T42" fmla="*/ 2147483647 w 1719"/>
              <a:gd name="T43" fmla="*/ 2147483647 h 1350"/>
              <a:gd name="T44" fmla="*/ 2147483647 w 1719"/>
              <a:gd name="T45" fmla="*/ 2147483647 h 1350"/>
              <a:gd name="T46" fmla="*/ 2147483647 w 1719"/>
              <a:gd name="T47" fmla="*/ 2147483647 h 1350"/>
              <a:gd name="T48" fmla="*/ 2147483647 w 1719"/>
              <a:gd name="T49" fmla="*/ 2147483647 h 1350"/>
              <a:gd name="T50" fmla="*/ 2147483647 w 1719"/>
              <a:gd name="T51" fmla="*/ 2147483647 h 1350"/>
              <a:gd name="T52" fmla="*/ 2147483647 w 1719"/>
              <a:gd name="T53" fmla="*/ 2147483647 h 1350"/>
              <a:gd name="T54" fmla="*/ 2147483647 w 1719"/>
              <a:gd name="T55" fmla="*/ 2147483647 h 1350"/>
              <a:gd name="T56" fmla="*/ 2147483647 w 1719"/>
              <a:gd name="T57" fmla="*/ 2147483647 h 1350"/>
              <a:gd name="T58" fmla="*/ 2147483647 w 1719"/>
              <a:gd name="T59" fmla="*/ 2147483647 h 1350"/>
              <a:gd name="T60" fmla="*/ 2147483647 w 1719"/>
              <a:gd name="T61" fmla="*/ 2147483647 h 1350"/>
              <a:gd name="T62" fmla="*/ 2147483647 w 1719"/>
              <a:gd name="T63" fmla="*/ 2147483647 h 1350"/>
              <a:gd name="T64" fmla="*/ 2147483647 w 1719"/>
              <a:gd name="T65" fmla="*/ 2147483647 h 1350"/>
              <a:gd name="T66" fmla="*/ 2147483647 w 1719"/>
              <a:gd name="T67" fmla="*/ 2147483647 h 13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19"/>
              <a:gd name="T103" fmla="*/ 0 h 1350"/>
              <a:gd name="T104" fmla="*/ 1533 w 1719"/>
              <a:gd name="T105" fmla="*/ 1518 h 13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19" h="1350">
                <a:moveTo>
                  <a:pt x="353" y="134"/>
                </a:moveTo>
                <a:cubicBezTo>
                  <a:pt x="395" y="137"/>
                  <a:pt x="402" y="95"/>
                  <a:pt x="435" y="86"/>
                </a:cubicBezTo>
                <a:cubicBezTo>
                  <a:pt x="468" y="77"/>
                  <a:pt x="521" y="91"/>
                  <a:pt x="551" y="79"/>
                </a:cubicBezTo>
                <a:cubicBezTo>
                  <a:pt x="581" y="67"/>
                  <a:pt x="587" y="22"/>
                  <a:pt x="613" y="11"/>
                </a:cubicBezTo>
                <a:cubicBezTo>
                  <a:pt x="639" y="0"/>
                  <a:pt x="690" y="11"/>
                  <a:pt x="709" y="11"/>
                </a:cubicBezTo>
                <a:cubicBezTo>
                  <a:pt x="728" y="11"/>
                  <a:pt x="727" y="4"/>
                  <a:pt x="730" y="11"/>
                </a:cubicBezTo>
                <a:cubicBezTo>
                  <a:pt x="733" y="18"/>
                  <a:pt x="710" y="32"/>
                  <a:pt x="729" y="55"/>
                </a:cubicBezTo>
                <a:cubicBezTo>
                  <a:pt x="748" y="78"/>
                  <a:pt x="814" y="112"/>
                  <a:pt x="844" y="149"/>
                </a:cubicBezTo>
                <a:cubicBezTo>
                  <a:pt x="865" y="203"/>
                  <a:pt x="837" y="143"/>
                  <a:pt x="882" y="197"/>
                </a:cubicBezTo>
                <a:cubicBezTo>
                  <a:pt x="908" y="228"/>
                  <a:pt x="900" y="274"/>
                  <a:pt x="921" y="307"/>
                </a:cubicBezTo>
                <a:cubicBezTo>
                  <a:pt x="927" y="319"/>
                  <a:pt x="940" y="328"/>
                  <a:pt x="950" y="338"/>
                </a:cubicBezTo>
                <a:cubicBezTo>
                  <a:pt x="976" y="398"/>
                  <a:pt x="1065" y="440"/>
                  <a:pt x="1122" y="479"/>
                </a:cubicBezTo>
                <a:cubicBezTo>
                  <a:pt x="1207" y="537"/>
                  <a:pt x="1296" y="584"/>
                  <a:pt x="1392" y="628"/>
                </a:cubicBezTo>
                <a:cubicBezTo>
                  <a:pt x="1414" y="638"/>
                  <a:pt x="1427" y="657"/>
                  <a:pt x="1450" y="667"/>
                </a:cubicBezTo>
                <a:cubicBezTo>
                  <a:pt x="1492" y="687"/>
                  <a:pt x="1572" y="711"/>
                  <a:pt x="1623" y="722"/>
                </a:cubicBezTo>
                <a:cubicBezTo>
                  <a:pt x="1675" y="751"/>
                  <a:pt x="1697" y="749"/>
                  <a:pt x="1719" y="801"/>
                </a:cubicBezTo>
                <a:cubicBezTo>
                  <a:pt x="1676" y="933"/>
                  <a:pt x="1564" y="904"/>
                  <a:pt x="1402" y="911"/>
                </a:cubicBezTo>
                <a:cubicBezTo>
                  <a:pt x="1347" y="925"/>
                  <a:pt x="1301" y="947"/>
                  <a:pt x="1248" y="966"/>
                </a:cubicBezTo>
                <a:cubicBezTo>
                  <a:pt x="1191" y="986"/>
                  <a:pt x="1126" y="992"/>
                  <a:pt x="1065" y="1004"/>
                </a:cubicBezTo>
                <a:cubicBezTo>
                  <a:pt x="989" y="1066"/>
                  <a:pt x="1087" y="991"/>
                  <a:pt x="998" y="1043"/>
                </a:cubicBezTo>
                <a:cubicBezTo>
                  <a:pt x="955" y="1068"/>
                  <a:pt x="925" y="1101"/>
                  <a:pt x="872" y="1114"/>
                </a:cubicBezTo>
                <a:cubicBezTo>
                  <a:pt x="832" y="1149"/>
                  <a:pt x="764" y="1146"/>
                  <a:pt x="710" y="1162"/>
                </a:cubicBezTo>
                <a:cubicBezTo>
                  <a:pt x="675" y="1190"/>
                  <a:pt x="651" y="1223"/>
                  <a:pt x="623" y="1256"/>
                </a:cubicBezTo>
                <a:cubicBezTo>
                  <a:pt x="619" y="1261"/>
                  <a:pt x="594" y="1291"/>
                  <a:pt x="584" y="1295"/>
                </a:cubicBezTo>
                <a:cubicBezTo>
                  <a:pt x="515" y="1324"/>
                  <a:pt x="419" y="1337"/>
                  <a:pt x="344" y="1350"/>
                </a:cubicBezTo>
                <a:cubicBezTo>
                  <a:pt x="227" y="1345"/>
                  <a:pt x="145" y="1339"/>
                  <a:pt x="37" y="1311"/>
                </a:cubicBezTo>
                <a:cubicBezTo>
                  <a:pt x="0" y="1223"/>
                  <a:pt x="118" y="1155"/>
                  <a:pt x="172" y="1091"/>
                </a:cubicBezTo>
                <a:cubicBezTo>
                  <a:pt x="188" y="1047"/>
                  <a:pt x="170" y="1086"/>
                  <a:pt x="200" y="1043"/>
                </a:cubicBezTo>
                <a:cubicBezTo>
                  <a:pt x="213" y="1023"/>
                  <a:pt x="239" y="981"/>
                  <a:pt x="239" y="981"/>
                </a:cubicBezTo>
                <a:cubicBezTo>
                  <a:pt x="250" y="942"/>
                  <a:pt x="265" y="903"/>
                  <a:pt x="277" y="863"/>
                </a:cubicBezTo>
                <a:cubicBezTo>
                  <a:pt x="298" y="716"/>
                  <a:pt x="281" y="569"/>
                  <a:pt x="258" y="424"/>
                </a:cubicBezTo>
                <a:cubicBezTo>
                  <a:pt x="251" y="346"/>
                  <a:pt x="250" y="266"/>
                  <a:pt x="229" y="189"/>
                </a:cubicBezTo>
                <a:cubicBezTo>
                  <a:pt x="218" y="149"/>
                  <a:pt x="160" y="80"/>
                  <a:pt x="181" y="71"/>
                </a:cubicBezTo>
                <a:cubicBezTo>
                  <a:pt x="202" y="62"/>
                  <a:pt x="335" y="144"/>
                  <a:pt x="353" y="134"/>
                </a:cubicBezTo>
                <a:close/>
              </a:path>
            </a:pathLst>
          </a:custGeom>
          <a:solidFill>
            <a:schemeClr val="tx2">
              <a:lumMod val="75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solidFill>
                <a:prstClr val="white"/>
              </a:solidFill>
            </a:endParaRPr>
          </a:p>
        </p:txBody>
      </p:sp>
      <p:sp>
        <p:nvSpPr>
          <p:cNvPr id="781315" name="Freeform 1030"/>
          <p:cNvSpPr>
            <a:spLocks/>
          </p:cNvSpPr>
          <p:nvPr/>
        </p:nvSpPr>
        <p:spPr bwMode="auto">
          <a:xfrm rot="-80403">
            <a:off x="2190750" y="2774950"/>
            <a:ext cx="4173538" cy="3605213"/>
          </a:xfrm>
          <a:custGeom>
            <a:avLst/>
            <a:gdLst>
              <a:gd name="T0" fmla="*/ 2147483647 w 2958"/>
              <a:gd name="T1" fmla="*/ 2147483647 h 2271"/>
              <a:gd name="T2" fmla="*/ 2147483647 w 2958"/>
              <a:gd name="T3" fmla="*/ 2147483647 h 2271"/>
              <a:gd name="T4" fmla="*/ 2147483647 w 2958"/>
              <a:gd name="T5" fmla="*/ 2147483647 h 2271"/>
              <a:gd name="T6" fmla="*/ 2147483647 w 2958"/>
              <a:gd name="T7" fmla="*/ 2147483647 h 2271"/>
              <a:gd name="T8" fmla="*/ 2147483647 w 2958"/>
              <a:gd name="T9" fmla="*/ 2147483647 h 2271"/>
              <a:gd name="T10" fmla="*/ 2147483647 w 2958"/>
              <a:gd name="T11" fmla="*/ 2147483647 h 2271"/>
              <a:gd name="T12" fmla="*/ 2147483647 w 2958"/>
              <a:gd name="T13" fmla="*/ 2147483647 h 2271"/>
              <a:gd name="T14" fmla="*/ 2147483647 w 2958"/>
              <a:gd name="T15" fmla="*/ 2147483647 h 2271"/>
              <a:gd name="T16" fmla="*/ 2147483647 w 2958"/>
              <a:gd name="T17" fmla="*/ 2147483647 h 2271"/>
              <a:gd name="T18" fmla="*/ 2147483647 w 2958"/>
              <a:gd name="T19" fmla="*/ 2147483647 h 2271"/>
              <a:gd name="T20" fmla="*/ 2147483647 w 2958"/>
              <a:gd name="T21" fmla="*/ 2147483647 h 2271"/>
              <a:gd name="T22" fmla="*/ 2147483647 w 2958"/>
              <a:gd name="T23" fmla="*/ 2147483647 h 2271"/>
              <a:gd name="T24" fmla="*/ 2147483647 w 2958"/>
              <a:gd name="T25" fmla="*/ 2147483647 h 2271"/>
              <a:gd name="T26" fmla="*/ 2147483647 w 2958"/>
              <a:gd name="T27" fmla="*/ 2147483647 h 2271"/>
              <a:gd name="T28" fmla="*/ 2147483647 w 2958"/>
              <a:gd name="T29" fmla="*/ 2147483647 h 2271"/>
              <a:gd name="T30" fmla="*/ 2147483647 w 2958"/>
              <a:gd name="T31" fmla="*/ 2147483647 h 2271"/>
              <a:gd name="T32" fmla="*/ 2147483647 w 2958"/>
              <a:gd name="T33" fmla="*/ 2147483647 h 2271"/>
              <a:gd name="T34" fmla="*/ 2147483647 w 2958"/>
              <a:gd name="T35" fmla="*/ 2147483647 h 2271"/>
              <a:gd name="T36" fmla="*/ 2147483647 w 2958"/>
              <a:gd name="T37" fmla="*/ 2147483647 h 2271"/>
              <a:gd name="T38" fmla="*/ 2147483647 w 2958"/>
              <a:gd name="T39" fmla="*/ 2147483647 h 2271"/>
              <a:gd name="T40" fmla="*/ 2147483647 w 2958"/>
              <a:gd name="T41" fmla="*/ 2147483647 h 2271"/>
              <a:gd name="T42" fmla="*/ 2147483647 w 2958"/>
              <a:gd name="T43" fmla="*/ 2147483647 h 2271"/>
              <a:gd name="T44" fmla="*/ 2147483647 w 2958"/>
              <a:gd name="T45" fmla="*/ 2147483647 h 2271"/>
              <a:gd name="T46" fmla="*/ 2147483647 w 2958"/>
              <a:gd name="T47" fmla="*/ 2147483647 h 2271"/>
              <a:gd name="T48" fmla="*/ 2147483647 w 2958"/>
              <a:gd name="T49" fmla="*/ 2147483647 h 2271"/>
              <a:gd name="T50" fmla="*/ 2147483647 w 2958"/>
              <a:gd name="T51" fmla="*/ 2147483647 h 2271"/>
              <a:gd name="T52" fmla="*/ 2147483647 w 2958"/>
              <a:gd name="T53" fmla="*/ 2147483647 h 2271"/>
              <a:gd name="T54" fmla="*/ 2147483647 w 2958"/>
              <a:gd name="T55" fmla="*/ 2147483647 h 2271"/>
              <a:gd name="T56" fmla="*/ 2147483647 w 2958"/>
              <a:gd name="T57" fmla="*/ 2147483647 h 2271"/>
              <a:gd name="T58" fmla="*/ 2147483647 w 2958"/>
              <a:gd name="T59" fmla="*/ 2147483647 h 2271"/>
              <a:gd name="T60" fmla="*/ 2147483647 w 2958"/>
              <a:gd name="T61" fmla="*/ 0 h 2271"/>
              <a:gd name="T62" fmla="*/ 2147483647 w 2958"/>
              <a:gd name="T63" fmla="*/ 2147483647 h 2271"/>
              <a:gd name="T64" fmla="*/ 2147483647 w 2958"/>
              <a:gd name="T65" fmla="*/ 2147483647 h 2271"/>
              <a:gd name="T66" fmla="*/ 2147483647 w 2958"/>
              <a:gd name="T67" fmla="*/ 2147483647 h 2271"/>
              <a:gd name="T68" fmla="*/ 2147483647 w 2958"/>
              <a:gd name="T69" fmla="*/ 2147483647 h 2271"/>
              <a:gd name="T70" fmla="*/ 2147483647 w 2958"/>
              <a:gd name="T71" fmla="*/ 2147483647 h 2271"/>
              <a:gd name="T72" fmla="*/ 2147483647 w 2958"/>
              <a:gd name="T73" fmla="*/ 2147483647 h 2271"/>
              <a:gd name="T74" fmla="*/ 2147483647 w 2958"/>
              <a:gd name="T75" fmla="*/ 2147483647 h 2271"/>
              <a:gd name="T76" fmla="*/ 2147483647 w 2958"/>
              <a:gd name="T77" fmla="*/ 2147483647 h 2271"/>
              <a:gd name="T78" fmla="*/ 2147483647 w 2958"/>
              <a:gd name="T79" fmla="*/ 2147483647 h 2271"/>
              <a:gd name="T80" fmla="*/ 2147483647 w 2958"/>
              <a:gd name="T81" fmla="*/ 2147483647 h 2271"/>
              <a:gd name="T82" fmla="*/ 2147483647 w 2958"/>
              <a:gd name="T83" fmla="*/ 2147483647 h 2271"/>
              <a:gd name="T84" fmla="*/ 2147483647 w 2958"/>
              <a:gd name="T85" fmla="*/ 2147483647 h 2271"/>
              <a:gd name="T86" fmla="*/ 2147483647 w 2958"/>
              <a:gd name="T87" fmla="*/ 2147483647 h 2271"/>
              <a:gd name="T88" fmla="*/ 2147483647 w 2958"/>
              <a:gd name="T89" fmla="*/ 2147483647 h 2271"/>
              <a:gd name="T90" fmla="*/ 2147483647 w 2958"/>
              <a:gd name="T91" fmla="*/ 2147483647 h 2271"/>
              <a:gd name="T92" fmla="*/ 2147483647 w 2958"/>
              <a:gd name="T93" fmla="*/ 2147483647 h 22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58"/>
              <a:gd name="T142" fmla="*/ 0 h 2271"/>
              <a:gd name="T143" fmla="*/ 2958 w 2958"/>
              <a:gd name="T144" fmla="*/ 2271 h 22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58" h="2271">
                <a:moveTo>
                  <a:pt x="2958" y="2211"/>
                </a:moveTo>
                <a:cubicBezTo>
                  <a:pt x="2870" y="2229"/>
                  <a:pt x="2898" y="2227"/>
                  <a:pt x="2752" y="2211"/>
                </a:cubicBezTo>
                <a:cubicBezTo>
                  <a:pt x="2728" y="2208"/>
                  <a:pt x="2683" y="2194"/>
                  <a:pt x="2683" y="2194"/>
                </a:cubicBezTo>
                <a:cubicBezTo>
                  <a:pt x="2635" y="2200"/>
                  <a:pt x="2600" y="2208"/>
                  <a:pt x="2555" y="2220"/>
                </a:cubicBezTo>
                <a:cubicBezTo>
                  <a:pt x="2426" y="2215"/>
                  <a:pt x="2347" y="2223"/>
                  <a:pt x="2238" y="2194"/>
                </a:cubicBezTo>
                <a:cubicBezTo>
                  <a:pt x="2200" y="2196"/>
                  <a:pt x="2036" y="2183"/>
                  <a:pt x="1963" y="2220"/>
                </a:cubicBezTo>
                <a:cubicBezTo>
                  <a:pt x="1890" y="2257"/>
                  <a:pt x="2015" y="2218"/>
                  <a:pt x="1869" y="2254"/>
                </a:cubicBezTo>
                <a:cubicBezTo>
                  <a:pt x="1852" y="2258"/>
                  <a:pt x="1818" y="2271"/>
                  <a:pt x="1818" y="2271"/>
                </a:cubicBezTo>
                <a:cubicBezTo>
                  <a:pt x="1757" y="2264"/>
                  <a:pt x="1738" y="2269"/>
                  <a:pt x="1698" y="2229"/>
                </a:cubicBezTo>
                <a:cubicBezTo>
                  <a:pt x="1687" y="2177"/>
                  <a:pt x="1684" y="2115"/>
                  <a:pt x="1663" y="2066"/>
                </a:cubicBezTo>
                <a:cubicBezTo>
                  <a:pt x="1650" y="2036"/>
                  <a:pt x="1627" y="2009"/>
                  <a:pt x="1612" y="1980"/>
                </a:cubicBezTo>
                <a:cubicBezTo>
                  <a:pt x="1591" y="1938"/>
                  <a:pt x="1595" y="1883"/>
                  <a:pt x="1569" y="1843"/>
                </a:cubicBezTo>
                <a:cubicBezTo>
                  <a:pt x="1532" y="1787"/>
                  <a:pt x="1503" y="1727"/>
                  <a:pt x="1466" y="1671"/>
                </a:cubicBezTo>
                <a:cubicBezTo>
                  <a:pt x="1418" y="1599"/>
                  <a:pt x="1365" y="1511"/>
                  <a:pt x="1278" y="1483"/>
                </a:cubicBezTo>
                <a:cubicBezTo>
                  <a:pt x="1145" y="1357"/>
                  <a:pt x="872" y="1392"/>
                  <a:pt x="729" y="1389"/>
                </a:cubicBezTo>
                <a:cubicBezTo>
                  <a:pt x="524" y="1372"/>
                  <a:pt x="313" y="1362"/>
                  <a:pt x="138" y="1243"/>
                </a:cubicBezTo>
                <a:cubicBezTo>
                  <a:pt x="95" y="1179"/>
                  <a:pt x="78" y="1110"/>
                  <a:pt x="35" y="1046"/>
                </a:cubicBezTo>
                <a:cubicBezTo>
                  <a:pt x="25" y="1000"/>
                  <a:pt x="16" y="956"/>
                  <a:pt x="9" y="909"/>
                </a:cubicBezTo>
                <a:cubicBezTo>
                  <a:pt x="17" y="768"/>
                  <a:pt x="0" y="685"/>
                  <a:pt x="146" y="634"/>
                </a:cubicBezTo>
                <a:cubicBezTo>
                  <a:pt x="253" y="642"/>
                  <a:pt x="357" y="653"/>
                  <a:pt x="463" y="669"/>
                </a:cubicBezTo>
                <a:cubicBezTo>
                  <a:pt x="623" y="662"/>
                  <a:pt x="717" y="649"/>
                  <a:pt x="866" y="626"/>
                </a:cubicBezTo>
                <a:cubicBezTo>
                  <a:pt x="903" y="620"/>
                  <a:pt x="943" y="603"/>
                  <a:pt x="978" y="591"/>
                </a:cubicBezTo>
                <a:cubicBezTo>
                  <a:pt x="986" y="588"/>
                  <a:pt x="1003" y="583"/>
                  <a:pt x="1003" y="583"/>
                </a:cubicBezTo>
                <a:cubicBezTo>
                  <a:pt x="1084" y="530"/>
                  <a:pt x="1156" y="472"/>
                  <a:pt x="1243" y="429"/>
                </a:cubicBezTo>
                <a:cubicBezTo>
                  <a:pt x="1293" y="376"/>
                  <a:pt x="1350" y="367"/>
                  <a:pt x="1415" y="343"/>
                </a:cubicBezTo>
                <a:cubicBezTo>
                  <a:pt x="1467" y="324"/>
                  <a:pt x="1516" y="305"/>
                  <a:pt x="1569" y="291"/>
                </a:cubicBezTo>
                <a:cubicBezTo>
                  <a:pt x="1604" y="268"/>
                  <a:pt x="1644" y="255"/>
                  <a:pt x="1680" y="231"/>
                </a:cubicBezTo>
                <a:cubicBezTo>
                  <a:pt x="1707" y="213"/>
                  <a:pt x="1731" y="190"/>
                  <a:pt x="1758" y="171"/>
                </a:cubicBezTo>
                <a:cubicBezTo>
                  <a:pt x="1775" y="159"/>
                  <a:pt x="1775" y="131"/>
                  <a:pt x="1792" y="120"/>
                </a:cubicBezTo>
                <a:cubicBezTo>
                  <a:pt x="1801" y="114"/>
                  <a:pt x="1809" y="109"/>
                  <a:pt x="1818" y="103"/>
                </a:cubicBezTo>
                <a:cubicBezTo>
                  <a:pt x="1865" y="31"/>
                  <a:pt x="1963" y="17"/>
                  <a:pt x="2040" y="0"/>
                </a:cubicBezTo>
                <a:cubicBezTo>
                  <a:pt x="2081" y="3"/>
                  <a:pt x="2161" y="4"/>
                  <a:pt x="2212" y="17"/>
                </a:cubicBezTo>
                <a:cubicBezTo>
                  <a:pt x="2229" y="22"/>
                  <a:pt x="2246" y="28"/>
                  <a:pt x="2263" y="34"/>
                </a:cubicBezTo>
                <a:cubicBezTo>
                  <a:pt x="2272" y="37"/>
                  <a:pt x="2289" y="43"/>
                  <a:pt x="2289" y="43"/>
                </a:cubicBezTo>
                <a:cubicBezTo>
                  <a:pt x="2326" y="72"/>
                  <a:pt x="2385" y="107"/>
                  <a:pt x="2418" y="146"/>
                </a:cubicBezTo>
                <a:cubicBezTo>
                  <a:pt x="2461" y="197"/>
                  <a:pt x="2479" y="262"/>
                  <a:pt x="2495" y="326"/>
                </a:cubicBezTo>
                <a:cubicBezTo>
                  <a:pt x="2488" y="439"/>
                  <a:pt x="2491" y="577"/>
                  <a:pt x="2426" y="677"/>
                </a:cubicBezTo>
                <a:cubicBezTo>
                  <a:pt x="2392" y="820"/>
                  <a:pt x="2390" y="970"/>
                  <a:pt x="2478" y="1089"/>
                </a:cubicBezTo>
                <a:cubicBezTo>
                  <a:pt x="2499" y="1154"/>
                  <a:pt x="2518" y="1221"/>
                  <a:pt x="2555" y="1277"/>
                </a:cubicBezTo>
                <a:cubicBezTo>
                  <a:pt x="2564" y="1291"/>
                  <a:pt x="2571" y="1306"/>
                  <a:pt x="2580" y="1320"/>
                </a:cubicBezTo>
                <a:cubicBezTo>
                  <a:pt x="2591" y="1337"/>
                  <a:pt x="2615" y="1371"/>
                  <a:pt x="2615" y="1371"/>
                </a:cubicBezTo>
                <a:cubicBezTo>
                  <a:pt x="2621" y="1411"/>
                  <a:pt x="2631" y="1444"/>
                  <a:pt x="2640" y="1483"/>
                </a:cubicBezTo>
                <a:cubicBezTo>
                  <a:pt x="2646" y="1605"/>
                  <a:pt x="2648" y="1714"/>
                  <a:pt x="2692" y="1826"/>
                </a:cubicBezTo>
                <a:cubicBezTo>
                  <a:pt x="2710" y="1922"/>
                  <a:pt x="2687" y="1821"/>
                  <a:pt x="2718" y="1903"/>
                </a:cubicBezTo>
                <a:cubicBezTo>
                  <a:pt x="2734" y="1944"/>
                  <a:pt x="2737" y="1992"/>
                  <a:pt x="2760" y="2031"/>
                </a:cubicBezTo>
                <a:cubicBezTo>
                  <a:pt x="2784" y="2071"/>
                  <a:pt x="2831" y="2102"/>
                  <a:pt x="2863" y="2134"/>
                </a:cubicBezTo>
                <a:cubicBezTo>
                  <a:pt x="2890" y="2161"/>
                  <a:pt x="2923" y="2196"/>
                  <a:pt x="2958" y="2211"/>
                </a:cubicBezTo>
                <a:close/>
              </a:path>
            </a:pathLst>
          </a:custGeom>
          <a:solidFill>
            <a:schemeClr val="accent3">
              <a:lumMod val="40000"/>
              <a:lumOff val="60000"/>
            </a:schemeClr>
          </a:solidFill>
          <a:ln w="12700">
            <a:noFill/>
            <a:round/>
            <a:headEnd type="none" w="sm" len="sm"/>
            <a:tailEnd type="none" w="sm" len="sm"/>
          </a:ln>
          <a:scene3d>
            <a:camera prst="orthographicFront"/>
            <a:lightRig rig="threePt" dir="t"/>
          </a:scene3d>
          <a:sp3d>
            <a:bevelT/>
          </a:sp3d>
        </p:spPr>
        <p:txBody>
          <a:bodyPr wrap="none" anchor="ctr"/>
          <a:lstStyle/>
          <a:p>
            <a:endParaRPr lang="es-MX" dirty="0">
              <a:solidFill>
                <a:prstClr val="white"/>
              </a:solidFill>
            </a:endParaRPr>
          </a:p>
        </p:txBody>
      </p:sp>
      <p:sp>
        <p:nvSpPr>
          <p:cNvPr id="781316" name="Text Box 1031"/>
          <p:cNvSpPr txBox="1">
            <a:spLocks noChangeArrowheads="1"/>
          </p:cNvSpPr>
          <p:nvPr/>
        </p:nvSpPr>
        <p:spPr bwMode="auto">
          <a:xfrm>
            <a:off x="1979712" y="5157192"/>
            <a:ext cx="1363257" cy="646331"/>
          </a:xfrm>
          <a:prstGeom prst="rect">
            <a:avLst/>
          </a:prstGeom>
          <a:noFill/>
          <a:ln w="12700">
            <a:noFill/>
            <a:miter lim="800000"/>
            <a:headEnd type="none" w="sm" len="sm"/>
            <a:tailEnd type="none" w="sm" len="sm"/>
          </a:ln>
        </p:spPr>
        <p:txBody>
          <a:bodyPr wrap="none">
            <a:spAutoFit/>
          </a:bodyPr>
          <a:lstStyle/>
          <a:p>
            <a:pPr algn="ctr" eaLnBrk="0" hangingPunct="0"/>
            <a:r>
              <a:rPr lang="es-MX" b="1" dirty="0" smtClean="0">
                <a:solidFill>
                  <a:srgbClr val="002060"/>
                </a:solidFill>
              </a:rPr>
              <a:t>Neurona del</a:t>
            </a:r>
            <a:br>
              <a:rPr lang="es-MX" b="1" dirty="0" smtClean="0">
                <a:solidFill>
                  <a:srgbClr val="002060"/>
                </a:solidFill>
              </a:rPr>
            </a:br>
            <a:r>
              <a:rPr lang="es-MX" b="1" dirty="0" smtClean="0">
                <a:solidFill>
                  <a:srgbClr val="002060"/>
                </a:solidFill>
              </a:rPr>
              <a:t>asta dorsal</a:t>
            </a:r>
            <a:endParaRPr lang="es-MX" b="1" dirty="0">
              <a:solidFill>
                <a:srgbClr val="002060"/>
              </a:solidFill>
            </a:endParaRPr>
          </a:p>
        </p:txBody>
      </p:sp>
      <p:sp>
        <p:nvSpPr>
          <p:cNvPr id="781317" name="Text Box 1032"/>
          <p:cNvSpPr txBox="1">
            <a:spLocks noChangeArrowheads="1"/>
          </p:cNvSpPr>
          <p:nvPr/>
        </p:nvSpPr>
        <p:spPr bwMode="auto">
          <a:xfrm>
            <a:off x="427038" y="1878013"/>
            <a:ext cx="1699632"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Fibra C terminal</a:t>
            </a:r>
            <a:endParaRPr lang="es-MX" b="1" dirty="0">
              <a:solidFill>
                <a:srgbClr val="002060"/>
              </a:solidFill>
            </a:endParaRPr>
          </a:p>
        </p:txBody>
      </p:sp>
      <p:sp>
        <p:nvSpPr>
          <p:cNvPr id="781318" name="Oval 1036"/>
          <p:cNvSpPr>
            <a:spLocks noChangeArrowheads="1"/>
          </p:cNvSpPr>
          <p:nvPr/>
        </p:nvSpPr>
        <p:spPr bwMode="auto">
          <a:xfrm>
            <a:off x="2506663" y="3305175"/>
            <a:ext cx="180975"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19" name="Oval 1038"/>
          <p:cNvSpPr>
            <a:spLocks noChangeArrowheads="1"/>
          </p:cNvSpPr>
          <p:nvPr/>
        </p:nvSpPr>
        <p:spPr bwMode="auto">
          <a:xfrm>
            <a:off x="2978150" y="3035300"/>
            <a:ext cx="244475" cy="2540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0" name="Oval 1039"/>
          <p:cNvSpPr>
            <a:spLocks noChangeArrowheads="1"/>
          </p:cNvSpPr>
          <p:nvPr/>
        </p:nvSpPr>
        <p:spPr bwMode="auto">
          <a:xfrm>
            <a:off x="3498850" y="2913063"/>
            <a:ext cx="182563"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1" name="Oval 1040"/>
          <p:cNvSpPr>
            <a:spLocks noChangeArrowheads="1"/>
          </p:cNvSpPr>
          <p:nvPr/>
        </p:nvSpPr>
        <p:spPr bwMode="auto">
          <a:xfrm>
            <a:off x="3900488" y="2668588"/>
            <a:ext cx="182562" cy="203200"/>
          </a:xfrm>
          <a:prstGeom prst="ellipse">
            <a:avLst/>
          </a:prstGeom>
          <a:solidFill>
            <a:schemeClr val="tx2"/>
          </a:solidFill>
          <a:ln w="12700">
            <a:noFill/>
            <a:round/>
            <a:headEnd type="none" w="sm" len="sm"/>
            <a:tailEnd type="none" w="sm" len="sm"/>
          </a:ln>
        </p:spPr>
        <p:txBody>
          <a:bodyPr wrap="none" anchor="ctr"/>
          <a:lstStyle/>
          <a:p>
            <a:endParaRPr lang="es-MX" b="1" dirty="0">
              <a:solidFill>
                <a:srgbClr val="FAFD00"/>
              </a:solidFill>
            </a:endParaRPr>
          </a:p>
        </p:txBody>
      </p:sp>
      <p:sp>
        <p:nvSpPr>
          <p:cNvPr id="781322" name="Rectangle 1044"/>
          <p:cNvSpPr>
            <a:spLocks noChangeArrowheads="1"/>
          </p:cNvSpPr>
          <p:nvPr/>
        </p:nvSpPr>
        <p:spPr bwMode="auto">
          <a:xfrm rot="-2549041">
            <a:off x="3471863" y="3598863"/>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323" name="Rectangle 1051"/>
          <p:cNvSpPr>
            <a:spLocks noChangeArrowheads="1"/>
          </p:cNvSpPr>
          <p:nvPr/>
        </p:nvSpPr>
        <p:spPr bwMode="auto">
          <a:xfrm rot="-503038">
            <a:off x="4078288" y="3228975"/>
            <a:ext cx="55562" cy="28575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324" name="Text Box 1055"/>
          <p:cNvSpPr txBox="1">
            <a:spLocks noChangeArrowheads="1"/>
          </p:cNvSpPr>
          <p:nvPr/>
        </p:nvSpPr>
        <p:spPr bwMode="auto">
          <a:xfrm>
            <a:off x="2849942" y="3857625"/>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AMPA</a:t>
            </a:r>
            <a:endParaRPr lang="es-MX" sz="1400" b="1" dirty="0">
              <a:solidFill>
                <a:srgbClr val="C03932"/>
              </a:solidFill>
            </a:endParaRPr>
          </a:p>
        </p:txBody>
      </p:sp>
      <p:sp>
        <p:nvSpPr>
          <p:cNvPr id="105486" name="Text Box 1056"/>
          <p:cNvSpPr txBox="1">
            <a:spLocks noChangeArrowheads="1"/>
          </p:cNvSpPr>
          <p:nvPr/>
        </p:nvSpPr>
        <p:spPr bwMode="auto">
          <a:xfrm>
            <a:off x="4461373" y="2884488"/>
            <a:ext cx="684803"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NMDA</a:t>
            </a:r>
            <a:endParaRPr lang="es-MX" sz="1400" b="1" dirty="0">
              <a:solidFill>
                <a:srgbClr val="C03932"/>
              </a:solidFill>
            </a:endParaRPr>
          </a:p>
        </p:txBody>
      </p:sp>
      <p:sp>
        <p:nvSpPr>
          <p:cNvPr id="781326" name="Text Box 1057"/>
          <p:cNvSpPr txBox="1">
            <a:spLocks noChangeArrowheads="1"/>
          </p:cNvSpPr>
          <p:nvPr/>
        </p:nvSpPr>
        <p:spPr bwMode="auto">
          <a:xfrm>
            <a:off x="3778250" y="3894138"/>
            <a:ext cx="574083"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Ca</a:t>
            </a:r>
            <a:r>
              <a:rPr lang="es-MX" b="1" baseline="30000" dirty="0" smtClean="0">
                <a:solidFill>
                  <a:srgbClr val="002060"/>
                </a:solidFill>
              </a:rPr>
              <a:t>++</a:t>
            </a:r>
            <a:endParaRPr lang="es-MX" b="1" dirty="0">
              <a:solidFill>
                <a:srgbClr val="002060"/>
              </a:solidFill>
            </a:endParaRPr>
          </a:p>
        </p:txBody>
      </p:sp>
      <p:sp>
        <p:nvSpPr>
          <p:cNvPr id="781327" name="Oval 1059"/>
          <p:cNvSpPr>
            <a:spLocks noChangeArrowheads="1"/>
          </p:cNvSpPr>
          <p:nvPr/>
        </p:nvSpPr>
        <p:spPr bwMode="auto">
          <a:xfrm flipH="1">
            <a:off x="3068638" y="31686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28" name="Oval 1060"/>
          <p:cNvSpPr>
            <a:spLocks noChangeArrowheads="1"/>
          </p:cNvSpPr>
          <p:nvPr/>
        </p:nvSpPr>
        <p:spPr bwMode="auto">
          <a:xfrm flipH="1">
            <a:off x="3205163" y="332105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29" name="Oval 1061"/>
          <p:cNvSpPr>
            <a:spLocks noChangeArrowheads="1"/>
          </p:cNvSpPr>
          <p:nvPr/>
        </p:nvSpPr>
        <p:spPr bwMode="auto">
          <a:xfrm flipH="1">
            <a:off x="3146425" y="34607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0" name="Oval 1062"/>
          <p:cNvSpPr>
            <a:spLocks noChangeArrowheads="1"/>
          </p:cNvSpPr>
          <p:nvPr/>
        </p:nvSpPr>
        <p:spPr bwMode="auto">
          <a:xfrm flipH="1">
            <a:off x="3244850" y="31623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1" name="Oval 1063"/>
          <p:cNvSpPr>
            <a:spLocks noChangeArrowheads="1"/>
          </p:cNvSpPr>
          <p:nvPr/>
        </p:nvSpPr>
        <p:spPr bwMode="auto">
          <a:xfrm flipH="1">
            <a:off x="3422650" y="34861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2" name="Oval 1064"/>
          <p:cNvSpPr>
            <a:spLocks noChangeArrowheads="1"/>
          </p:cNvSpPr>
          <p:nvPr/>
        </p:nvSpPr>
        <p:spPr bwMode="auto">
          <a:xfrm flipH="1">
            <a:off x="3609975" y="299720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3" name="Oval 1065"/>
          <p:cNvSpPr>
            <a:spLocks noChangeArrowheads="1"/>
          </p:cNvSpPr>
          <p:nvPr/>
        </p:nvSpPr>
        <p:spPr bwMode="auto">
          <a:xfrm flipH="1">
            <a:off x="3903663" y="32131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4" name="Oval 1066"/>
          <p:cNvSpPr>
            <a:spLocks noChangeArrowheads="1"/>
          </p:cNvSpPr>
          <p:nvPr/>
        </p:nvSpPr>
        <p:spPr bwMode="auto">
          <a:xfrm flipH="1">
            <a:off x="3954463" y="2781300"/>
            <a:ext cx="65087"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5" name="Oval 1067"/>
          <p:cNvSpPr>
            <a:spLocks noChangeArrowheads="1"/>
          </p:cNvSpPr>
          <p:nvPr/>
        </p:nvSpPr>
        <p:spPr bwMode="auto">
          <a:xfrm flipH="1">
            <a:off x="3892550" y="2940050"/>
            <a:ext cx="65088"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336" name="Oval 1068"/>
          <p:cNvSpPr>
            <a:spLocks noChangeArrowheads="1"/>
          </p:cNvSpPr>
          <p:nvPr/>
        </p:nvSpPr>
        <p:spPr bwMode="auto">
          <a:xfrm flipH="1">
            <a:off x="4100513" y="2965450"/>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236589" name="Oval 1069"/>
          <p:cNvSpPr>
            <a:spLocks noChangeArrowheads="1"/>
          </p:cNvSpPr>
          <p:nvPr/>
        </p:nvSpPr>
        <p:spPr bwMode="auto">
          <a:xfrm>
            <a:off x="2506663" y="3802063"/>
            <a:ext cx="298450" cy="139700"/>
          </a:xfrm>
          <a:prstGeom prst="ellipse">
            <a:avLst/>
          </a:prstGeom>
          <a:solidFill>
            <a:srgbClr val="0092FF"/>
          </a:solidFill>
          <a:ln w="12700">
            <a:noFill/>
            <a:round/>
            <a:headEnd type="none" w="sm" len="sm"/>
            <a:tailEnd type="none" w="sm" len="sm"/>
          </a:ln>
        </p:spPr>
        <p:txBody>
          <a:bodyPr wrap="none" anchor="ctr"/>
          <a:lstStyle/>
          <a:p>
            <a:pPr>
              <a:defRPr/>
            </a:pPr>
            <a:endParaRPr lang="es-MX" b="1" dirty="0">
              <a:solidFill>
                <a:srgbClr val="FAFD00"/>
              </a:solidFill>
            </a:endParaRPr>
          </a:p>
        </p:txBody>
      </p:sp>
      <p:sp>
        <p:nvSpPr>
          <p:cNvPr id="781338" name="Freeform 1070"/>
          <p:cNvSpPr>
            <a:spLocks/>
          </p:cNvSpPr>
          <p:nvPr/>
        </p:nvSpPr>
        <p:spPr bwMode="auto">
          <a:xfrm>
            <a:off x="2557463" y="3711575"/>
            <a:ext cx="179387" cy="331788"/>
          </a:xfrm>
          <a:custGeom>
            <a:avLst/>
            <a:gdLst>
              <a:gd name="T0" fmla="*/ 0 w 128"/>
              <a:gd name="T1" fmla="*/ 2147483647 h 209"/>
              <a:gd name="T2" fmla="*/ 2147483647 w 128"/>
              <a:gd name="T3" fmla="*/ 2147483647 h 209"/>
              <a:gd name="T4" fmla="*/ 2147483647 w 128"/>
              <a:gd name="T5" fmla="*/ 2147483647 h 209"/>
              <a:gd name="T6" fmla="*/ 2147483647 w 128"/>
              <a:gd name="T7" fmla="*/ 2147483647 h 209"/>
              <a:gd name="T8" fmla="*/ 2147483647 w 128"/>
              <a:gd name="T9" fmla="*/ 2147483647 h 209"/>
              <a:gd name="T10" fmla="*/ 2147483647 w 128"/>
              <a:gd name="T11" fmla="*/ 2147483647 h 209"/>
              <a:gd name="T12" fmla="*/ 2147483647 w 128"/>
              <a:gd name="T13" fmla="*/ 2147483647 h 209"/>
              <a:gd name="T14" fmla="*/ 2147483647 w 128"/>
              <a:gd name="T15" fmla="*/ 2147483647 h 209"/>
              <a:gd name="T16" fmla="*/ 2147483647 w 128"/>
              <a:gd name="T17" fmla="*/ 2147483647 h 209"/>
              <a:gd name="T18" fmla="*/ 2147483647 w 128"/>
              <a:gd name="T19" fmla="*/ 2147483647 h 209"/>
              <a:gd name="T20" fmla="*/ 2147483647 w 128"/>
              <a:gd name="T21" fmla="*/ 2147483647 h 209"/>
              <a:gd name="T22" fmla="*/ 2147483647 w 128"/>
              <a:gd name="T23" fmla="*/ 2147483647 h 209"/>
              <a:gd name="T24" fmla="*/ 2147483647 w 128"/>
              <a:gd name="T25" fmla="*/ 2147483647 h 209"/>
              <a:gd name="T26" fmla="*/ 2147483647 w 128"/>
              <a:gd name="T27" fmla="*/ 2147483647 h 209"/>
              <a:gd name="T28" fmla="*/ 2147483647 w 128"/>
              <a:gd name="T29" fmla="*/ 2147483647 h 209"/>
              <a:gd name="T30" fmla="*/ 2147483647 w 128"/>
              <a:gd name="T31" fmla="*/ 2147483647 h 209"/>
              <a:gd name="T32" fmla="*/ 2147483647 w 128"/>
              <a:gd name="T33" fmla="*/ 2147483647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209"/>
              <a:gd name="T53" fmla="*/ 128 w 128"/>
              <a:gd name="T54" fmla="*/ 209 h 2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209">
                <a:moveTo>
                  <a:pt x="0" y="21"/>
                </a:moveTo>
                <a:cubicBezTo>
                  <a:pt x="9" y="35"/>
                  <a:pt x="12" y="45"/>
                  <a:pt x="16" y="61"/>
                </a:cubicBezTo>
                <a:cubicBezTo>
                  <a:pt x="17" y="76"/>
                  <a:pt x="14" y="194"/>
                  <a:pt x="36" y="129"/>
                </a:cubicBezTo>
                <a:cubicBezTo>
                  <a:pt x="37" y="114"/>
                  <a:pt x="38" y="100"/>
                  <a:pt x="40" y="85"/>
                </a:cubicBezTo>
                <a:cubicBezTo>
                  <a:pt x="41" y="80"/>
                  <a:pt x="39" y="66"/>
                  <a:pt x="44" y="69"/>
                </a:cubicBezTo>
                <a:cubicBezTo>
                  <a:pt x="51" y="74"/>
                  <a:pt x="62" y="142"/>
                  <a:pt x="64" y="149"/>
                </a:cubicBezTo>
                <a:cubicBezTo>
                  <a:pt x="73" y="136"/>
                  <a:pt x="75" y="124"/>
                  <a:pt x="80" y="109"/>
                </a:cubicBezTo>
                <a:cubicBezTo>
                  <a:pt x="79" y="96"/>
                  <a:pt x="76" y="82"/>
                  <a:pt x="76" y="69"/>
                </a:cubicBezTo>
                <a:cubicBezTo>
                  <a:pt x="76" y="52"/>
                  <a:pt x="78" y="0"/>
                  <a:pt x="80" y="17"/>
                </a:cubicBezTo>
                <a:cubicBezTo>
                  <a:pt x="85" y="58"/>
                  <a:pt x="83" y="100"/>
                  <a:pt x="84" y="141"/>
                </a:cubicBezTo>
                <a:cubicBezTo>
                  <a:pt x="91" y="139"/>
                  <a:pt x="104" y="136"/>
                  <a:pt x="108" y="129"/>
                </a:cubicBezTo>
                <a:cubicBezTo>
                  <a:pt x="112" y="122"/>
                  <a:pt x="116" y="105"/>
                  <a:pt x="116" y="105"/>
                </a:cubicBezTo>
                <a:cubicBezTo>
                  <a:pt x="107" y="17"/>
                  <a:pt x="117" y="96"/>
                  <a:pt x="108" y="141"/>
                </a:cubicBezTo>
                <a:cubicBezTo>
                  <a:pt x="106" y="149"/>
                  <a:pt x="64" y="190"/>
                  <a:pt x="96" y="169"/>
                </a:cubicBezTo>
                <a:cubicBezTo>
                  <a:pt x="105" y="155"/>
                  <a:pt x="112" y="150"/>
                  <a:pt x="128" y="145"/>
                </a:cubicBezTo>
                <a:cubicBezTo>
                  <a:pt x="126" y="151"/>
                  <a:pt x="108" y="189"/>
                  <a:pt x="104" y="193"/>
                </a:cubicBezTo>
                <a:cubicBezTo>
                  <a:pt x="97" y="200"/>
                  <a:pt x="80" y="209"/>
                  <a:pt x="80" y="209"/>
                </a:cubicBezTo>
              </a:path>
            </a:pathLst>
          </a:custGeom>
          <a:noFill/>
          <a:ln w="28575">
            <a:solidFill>
              <a:schemeClr val="accent6"/>
            </a:solidFill>
            <a:round/>
            <a:headEnd type="none" w="sm" len="sm"/>
            <a:tailEnd type="none" w="sm" len="sm"/>
          </a:ln>
        </p:spPr>
        <p:txBody>
          <a:bodyPr wrap="none" anchor="ctr"/>
          <a:lstStyle/>
          <a:p>
            <a:endParaRPr lang="es-MX" dirty="0">
              <a:solidFill>
                <a:prstClr val="white"/>
              </a:solidFill>
            </a:endParaRPr>
          </a:p>
        </p:txBody>
      </p:sp>
      <p:sp>
        <p:nvSpPr>
          <p:cNvPr id="781339" name="Rectangle 1071"/>
          <p:cNvSpPr>
            <a:spLocks noChangeArrowheads="1"/>
          </p:cNvSpPr>
          <p:nvPr/>
        </p:nvSpPr>
        <p:spPr bwMode="auto">
          <a:xfrm>
            <a:off x="2579688" y="341471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0" name="Rectangle 1072"/>
          <p:cNvSpPr>
            <a:spLocks noChangeArrowheads="1"/>
          </p:cNvSpPr>
          <p:nvPr/>
        </p:nvSpPr>
        <p:spPr bwMode="auto">
          <a:xfrm>
            <a:off x="2551113" y="36623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1" name="Rectangle 1073"/>
          <p:cNvSpPr>
            <a:spLocks noChangeArrowheads="1"/>
          </p:cNvSpPr>
          <p:nvPr/>
        </p:nvSpPr>
        <p:spPr bwMode="auto">
          <a:xfrm>
            <a:off x="2686050" y="3560763"/>
            <a:ext cx="66675" cy="74612"/>
          </a:xfrm>
          <a:prstGeom prst="rect">
            <a:avLst/>
          </a:prstGeom>
          <a:solidFill>
            <a:schemeClr val="accent4"/>
          </a:solidFill>
          <a:ln w="12700">
            <a:noFill/>
            <a:miter lim="800000"/>
            <a:headEnd type="none" w="sm" len="sm"/>
            <a:tailEnd type="none" w="sm" len="sm"/>
          </a:ln>
        </p:spPr>
        <p:txBody>
          <a:bodyPr wrap="none" anchor="ctr"/>
          <a:lstStyle/>
          <a:p>
            <a:endParaRPr lang="es-MX" b="1" dirty="0">
              <a:solidFill>
                <a:srgbClr val="FAFD00"/>
              </a:solidFill>
            </a:endParaRPr>
          </a:p>
        </p:txBody>
      </p:sp>
      <p:sp>
        <p:nvSpPr>
          <p:cNvPr id="781342" name="Text Box 1074"/>
          <p:cNvSpPr txBox="1">
            <a:spLocks noChangeArrowheads="1"/>
          </p:cNvSpPr>
          <p:nvPr/>
        </p:nvSpPr>
        <p:spPr bwMode="auto">
          <a:xfrm>
            <a:off x="1570038" y="3481388"/>
            <a:ext cx="904415"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2060"/>
                </a:solidFill>
              </a:rPr>
              <a:t>Sustancia P</a:t>
            </a:r>
            <a:endParaRPr lang="es-MX" sz="1200" b="1" dirty="0">
              <a:solidFill>
                <a:srgbClr val="002060"/>
              </a:solidFill>
            </a:endParaRPr>
          </a:p>
        </p:txBody>
      </p:sp>
      <p:sp>
        <p:nvSpPr>
          <p:cNvPr id="781343" name="Text Box 1075"/>
          <p:cNvSpPr txBox="1">
            <a:spLocks noChangeArrowheads="1"/>
          </p:cNvSpPr>
          <p:nvPr/>
        </p:nvSpPr>
        <p:spPr bwMode="auto">
          <a:xfrm>
            <a:off x="2943225" y="2470150"/>
            <a:ext cx="680123" cy="184666"/>
          </a:xfrm>
          <a:prstGeom prst="rect">
            <a:avLst/>
          </a:prstGeom>
          <a:noFill/>
          <a:ln w="12700">
            <a:noFill/>
            <a:miter lim="800000"/>
            <a:headEnd type="none" w="sm" len="sm"/>
            <a:tailEnd type="none" w="sm" len="sm"/>
          </a:ln>
        </p:spPr>
        <p:txBody>
          <a:bodyPr wrap="none" lIns="0" tIns="0" rIns="0" bIns="0">
            <a:spAutoFit/>
          </a:bodyPr>
          <a:lstStyle/>
          <a:p>
            <a:pPr eaLnBrk="0" hangingPunct="0"/>
            <a:r>
              <a:rPr lang="es-MX" sz="1200" b="1" dirty="0" smtClean="0">
                <a:solidFill>
                  <a:prstClr val="white"/>
                </a:solidFill>
              </a:rPr>
              <a:t>Glutamato</a:t>
            </a:r>
            <a:endParaRPr lang="es-MX" sz="1200" b="1" dirty="0">
              <a:solidFill>
                <a:prstClr val="white"/>
              </a:solidFill>
            </a:endParaRPr>
          </a:p>
        </p:txBody>
      </p:sp>
      <p:sp>
        <p:nvSpPr>
          <p:cNvPr id="781344" name="Line 1085"/>
          <p:cNvSpPr>
            <a:spLocks noChangeShapeType="1"/>
          </p:cNvSpPr>
          <p:nvPr/>
        </p:nvSpPr>
        <p:spPr bwMode="auto">
          <a:xfrm>
            <a:off x="4187825" y="4175125"/>
            <a:ext cx="255588" cy="298450"/>
          </a:xfrm>
          <a:prstGeom prst="line">
            <a:avLst/>
          </a:prstGeom>
          <a:noFill/>
          <a:ln w="38100">
            <a:solidFill>
              <a:schemeClr val="accent1">
                <a:lumMod val="75000"/>
              </a:schemeClr>
            </a:solidFill>
            <a:round/>
            <a:headEnd type="none" w="sm" len="sm"/>
            <a:tailEnd type="triangle" w="med" len="med"/>
          </a:ln>
          <a:effectLst>
            <a:prstShdw prst="shdw17" dist="17961" dir="13500000">
              <a:srgbClr val="001F5C"/>
            </a:prstShdw>
          </a:effectLst>
        </p:spPr>
        <p:txBody>
          <a:bodyPr wrap="none" anchor="ctr"/>
          <a:lstStyle/>
          <a:p>
            <a:endParaRPr lang="es-MX" dirty="0">
              <a:solidFill>
                <a:prstClr val="white"/>
              </a:solidFill>
            </a:endParaRPr>
          </a:p>
        </p:txBody>
      </p:sp>
      <p:grpSp>
        <p:nvGrpSpPr>
          <p:cNvPr id="781345" name="Group 1088"/>
          <p:cNvGrpSpPr>
            <a:grpSpLocks/>
          </p:cNvGrpSpPr>
          <p:nvPr/>
        </p:nvGrpSpPr>
        <p:grpSpPr bwMode="auto">
          <a:xfrm>
            <a:off x="2687638" y="4175125"/>
            <a:ext cx="1524000" cy="558800"/>
            <a:chOff x="1869" y="2614"/>
            <a:chExt cx="1080" cy="352"/>
          </a:xfrm>
        </p:grpSpPr>
        <p:sp>
          <p:nvSpPr>
            <p:cNvPr id="781424" name="Line 1086"/>
            <p:cNvSpPr>
              <a:spLocks noChangeShapeType="1"/>
            </p:cNvSpPr>
            <p:nvPr/>
          </p:nvSpPr>
          <p:spPr bwMode="auto">
            <a:xfrm>
              <a:off x="1869" y="2614"/>
              <a:ext cx="248" cy="326"/>
            </a:xfrm>
            <a:prstGeom prst="line">
              <a:avLst/>
            </a:prstGeom>
            <a:noFill/>
            <a:ln w="57150">
              <a:solidFill>
                <a:schemeClr val="accent1">
                  <a:lumMod val="75000"/>
                </a:schemeClr>
              </a:solidFill>
              <a:round/>
              <a:headEnd type="none" w="sm" len="sm"/>
              <a:tailEnd type="none" w="sm" len="sm"/>
            </a:ln>
          </p:spPr>
          <p:txBody>
            <a:bodyPr wrap="none" anchor="ctr"/>
            <a:lstStyle/>
            <a:p>
              <a:endParaRPr lang="es-MX" dirty="0">
                <a:solidFill>
                  <a:prstClr val="white"/>
                </a:solidFill>
              </a:endParaRPr>
            </a:p>
          </p:txBody>
        </p:sp>
        <p:sp>
          <p:nvSpPr>
            <p:cNvPr id="781425" name="Line 1087"/>
            <p:cNvSpPr>
              <a:spLocks noChangeShapeType="1"/>
            </p:cNvSpPr>
            <p:nvPr/>
          </p:nvSpPr>
          <p:spPr bwMode="auto">
            <a:xfrm>
              <a:off x="2117" y="2940"/>
              <a:ext cx="832" cy="26"/>
            </a:xfrm>
            <a:prstGeom prst="line">
              <a:avLst/>
            </a:prstGeom>
            <a:noFill/>
            <a:ln w="57150">
              <a:solidFill>
                <a:schemeClr val="accent1">
                  <a:lumMod val="75000"/>
                </a:schemeClr>
              </a:solidFill>
              <a:round/>
              <a:headEnd type="none" w="sm" len="sm"/>
              <a:tailEnd type="triangle" w="med" len="med"/>
            </a:ln>
          </p:spPr>
          <p:txBody>
            <a:bodyPr wrap="none" anchor="ctr"/>
            <a:lstStyle/>
            <a:p>
              <a:endParaRPr lang="es-MX" dirty="0">
                <a:solidFill>
                  <a:prstClr val="white"/>
                </a:solidFill>
              </a:endParaRPr>
            </a:p>
          </p:txBody>
        </p:sp>
      </p:grpSp>
      <p:sp>
        <p:nvSpPr>
          <p:cNvPr id="781346" name="Text Box 1089"/>
          <p:cNvSpPr txBox="1">
            <a:spLocks noChangeArrowheads="1"/>
          </p:cNvSpPr>
          <p:nvPr/>
        </p:nvSpPr>
        <p:spPr bwMode="auto">
          <a:xfrm>
            <a:off x="4302125" y="4481513"/>
            <a:ext cx="555936"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PKC</a:t>
            </a:r>
            <a:endParaRPr lang="es-MX" b="1" dirty="0">
              <a:solidFill>
                <a:srgbClr val="002060"/>
              </a:solidFill>
            </a:endParaRPr>
          </a:p>
        </p:txBody>
      </p:sp>
      <p:sp>
        <p:nvSpPr>
          <p:cNvPr id="781347" name="Freeform 1090"/>
          <p:cNvSpPr>
            <a:spLocks/>
          </p:cNvSpPr>
          <p:nvPr/>
        </p:nvSpPr>
        <p:spPr bwMode="auto">
          <a:xfrm>
            <a:off x="4379913" y="3549650"/>
            <a:ext cx="393700" cy="896938"/>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solidFill>
                <a:prstClr val="white"/>
              </a:solidFill>
            </a:endParaRPr>
          </a:p>
        </p:txBody>
      </p:sp>
      <p:sp>
        <p:nvSpPr>
          <p:cNvPr id="781348" name="Freeform 1097"/>
          <p:cNvSpPr>
            <a:spLocks/>
          </p:cNvSpPr>
          <p:nvPr/>
        </p:nvSpPr>
        <p:spPr bwMode="auto">
          <a:xfrm rot="16859418" flipH="1">
            <a:off x="3703637" y="3968751"/>
            <a:ext cx="442913" cy="798512"/>
          </a:xfrm>
          <a:custGeom>
            <a:avLst/>
            <a:gdLst>
              <a:gd name="T0" fmla="*/ 2147483647 w 279"/>
              <a:gd name="T1" fmla="*/ 2147483647 h 565"/>
              <a:gd name="T2" fmla="*/ 2147483647 w 279"/>
              <a:gd name="T3" fmla="*/ 2147483647 h 565"/>
              <a:gd name="T4" fmla="*/ 2147483647 w 279"/>
              <a:gd name="T5" fmla="*/ 2147483647 h 565"/>
              <a:gd name="T6" fmla="*/ 2147483647 w 279"/>
              <a:gd name="T7" fmla="*/ 2147483647 h 565"/>
              <a:gd name="T8" fmla="*/ 0 w 279"/>
              <a:gd name="T9" fmla="*/ 0 h 565"/>
              <a:gd name="T10" fmla="*/ 0 60000 65536"/>
              <a:gd name="T11" fmla="*/ 0 60000 65536"/>
              <a:gd name="T12" fmla="*/ 0 60000 65536"/>
              <a:gd name="T13" fmla="*/ 0 60000 65536"/>
              <a:gd name="T14" fmla="*/ 0 60000 65536"/>
              <a:gd name="T15" fmla="*/ 0 w 279"/>
              <a:gd name="T16" fmla="*/ 0 h 565"/>
              <a:gd name="T17" fmla="*/ 279 w 279"/>
              <a:gd name="T18" fmla="*/ 565 h 565"/>
            </a:gdLst>
            <a:ahLst/>
            <a:cxnLst>
              <a:cxn ang="T10">
                <a:pos x="T0" y="T1"/>
              </a:cxn>
              <a:cxn ang="T11">
                <a:pos x="T2" y="T3"/>
              </a:cxn>
              <a:cxn ang="T12">
                <a:pos x="T4" y="T5"/>
              </a:cxn>
              <a:cxn ang="T13">
                <a:pos x="T6" y="T7"/>
              </a:cxn>
              <a:cxn ang="T14">
                <a:pos x="T8" y="T9"/>
              </a:cxn>
            </a:cxnLst>
            <a:rect l="T15" t="T16" r="T17" b="T18"/>
            <a:pathLst>
              <a:path w="279" h="565">
                <a:moveTo>
                  <a:pt x="249" y="565"/>
                </a:moveTo>
                <a:cubicBezTo>
                  <a:pt x="273" y="403"/>
                  <a:pt x="279" y="239"/>
                  <a:pt x="189" y="102"/>
                </a:cubicBezTo>
                <a:cubicBezTo>
                  <a:pt x="178" y="85"/>
                  <a:pt x="155" y="79"/>
                  <a:pt x="138" y="68"/>
                </a:cubicBezTo>
                <a:cubicBezTo>
                  <a:pt x="132" y="64"/>
                  <a:pt x="96" y="26"/>
                  <a:pt x="95" y="25"/>
                </a:cubicBezTo>
                <a:cubicBezTo>
                  <a:pt x="70" y="8"/>
                  <a:pt x="31" y="0"/>
                  <a:pt x="0" y="0"/>
                </a:cubicBezTo>
              </a:path>
            </a:pathLst>
          </a:custGeom>
          <a:noFill/>
          <a:ln w="19050">
            <a:solidFill>
              <a:schemeClr val="bg1"/>
            </a:solidFill>
            <a:prstDash val="sysDot"/>
            <a:round/>
            <a:headEnd type="none" w="sm" len="sm"/>
            <a:tailEnd type="triangle" w="med" len="sm"/>
          </a:ln>
        </p:spPr>
        <p:txBody>
          <a:bodyPr wrap="none" anchor="ctr"/>
          <a:lstStyle/>
          <a:p>
            <a:endParaRPr lang="es-MX" dirty="0">
              <a:solidFill>
                <a:prstClr val="white"/>
              </a:solidFill>
            </a:endParaRPr>
          </a:p>
        </p:txBody>
      </p:sp>
      <p:sp>
        <p:nvSpPr>
          <p:cNvPr id="236620" name="Oval 1100"/>
          <p:cNvSpPr>
            <a:spLocks noChangeArrowheads="1"/>
          </p:cNvSpPr>
          <p:nvPr/>
        </p:nvSpPr>
        <p:spPr bwMode="auto">
          <a:xfrm rot="20337001" flipV="1">
            <a:off x="4181862" y="5167151"/>
            <a:ext cx="109500" cy="346075"/>
          </a:xfrm>
          <a:prstGeom prst="ellipse">
            <a:avLst/>
          </a:prstGeom>
          <a:solidFill>
            <a:srgbClr val="0092FF"/>
          </a:solidFill>
          <a:ln w="28575">
            <a:solidFill>
              <a:srgbClr val="0092FF"/>
            </a:solidFill>
            <a:round/>
            <a:headEnd/>
            <a:tailEnd/>
          </a:ln>
        </p:spPr>
        <p:txBody>
          <a:bodyPr rot="10800000" wrap="none" anchor="ctr"/>
          <a:lstStyle/>
          <a:p>
            <a:pPr>
              <a:defRPr/>
            </a:pPr>
            <a:endParaRPr lang="es-MX" b="1" dirty="0">
              <a:solidFill>
                <a:srgbClr val="FAFD00"/>
              </a:solidFill>
            </a:endParaRPr>
          </a:p>
        </p:txBody>
      </p:sp>
      <p:sp>
        <p:nvSpPr>
          <p:cNvPr id="781423" name="Freeform 1101"/>
          <p:cNvSpPr>
            <a:spLocks/>
          </p:cNvSpPr>
          <p:nvPr/>
        </p:nvSpPr>
        <p:spPr bwMode="auto">
          <a:xfrm rot="14937001">
            <a:off x="4099538" y="5246198"/>
            <a:ext cx="279269" cy="231775"/>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solidFill>
                <a:prstClr val="white"/>
              </a:solidFill>
            </a:endParaRPr>
          </a:p>
        </p:txBody>
      </p:sp>
      <p:sp>
        <p:nvSpPr>
          <p:cNvPr id="781350" name="Text Box 1102"/>
          <p:cNvSpPr txBox="1">
            <a:spLocks noChangeArrowheads="1"/>
          </p:cNvSpPr>
          <p:nvPr/>
        </p:nvSpPr>
        <p:spPr bwMode="auto">
          <a:xfrm>
            <a:off x="3214688" y="4270375"/>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781351" name="Text Box 1103"/>
          <p:cNvSpPr txBox="1">
            <a:spLocks noChangeArrowheads="1"/>
          </p:cNvSpPr>
          <p:nvPr/>
        </p:nvSpPr>
        <p:spPr bwMode="auto">
          <a:xfrm>
            <a:off x="4311650" y="4019550"/>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C03932"/>
                </a:solidFill>
              </a:rPr>
              <a:t>(+)</a:t>
            </a:r>
            <a:endParaRPr lang="es-MX" b="1" dirty="0">
              <a:solidFill>
                <a:srgbClr val="C03932"/>
              </a:solidFill>
            </a:endParaRPr>
          </a:p>
        </p:txBody>
      </p:sp>
      <p:sp>
        <p:nvSpPr>
          <p:cNvPr id="781352" name="Line 1104"/>
          <p:cNvSpPr>
            <a:spLocks noChangeShapeType="1"/>
          </p:cNvSpPr>
          <p:nvPr/>
        </p:nvSpPr>
        <p:spPr bwMode="auto">
          <a:xfrm flipV="1">
            <a:off x="4392613" y="4829175"/>
            <a:ext cx="157162" cy="368300"/>
          </a:xfrm>
          <a:prstGeom prst="line">
            <a:avLst/>
          </a:prstGeom>
          <a:noFill/>
          <a:ln w="57150">
            <a:solidFill>
              <a:schemeClr val="accent1">
                <a:lumMod val="75000"/>
              </a:schemeClr>
            </a:solidFill>
            <a:round/>
            <a:headEnd type="none" w="sm" len="sm"/>
            <a:tailEnd type="triangle" w="sm" len="sm"/>
          </a:ln>
        </p:spPr>
        <p:txBody>
          <a:bodyPr wrap="none" anchor="ctr"/>
          <a:lstStyle/>
          <a:p>
            <a:endParaRPr lang="es-MX" dirty="0">
              <a:solidFill>
                <a:prstClr val="white"/>
              </a:solidFill>
            </a:endParaRPr>
          </a:p>
        </p:txBody>
      </p:sp>
      <p:sp>
        <p:nvSpPr>
          <p:cNvPr id="781353" name="Text Box 1105"/>
          <p:cNvSpPr txBox="1">
            <a:spLocks noChangeArrowheads="1"/>
          </p:cNvSpPr>
          <p:nvPr/>
        </p:nvSpPr>
        <p:spPr bwMode="auto">
          <a:xfrm>
            <a:off x="4445000" y="505618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sp>
        <p:nvSpPr>
          <p:cNvPr id="781354" name="Text Box 1106"/>
          <p:cNvSpPr txBox="1">
            <a:spLocks noChangeArrowheads="1"/>
          </p:cNvSpPr>
          <p:nvPr/>
        </p:nvSpPr>
        <p:spPr bwMode="auto">
          <a:xfrm>
            <a:off x="4667278" y="5673725"/>
            <a:ext cx="1111202" cy="535531"/>
          </a:xfrm>
          <a:prstGeom prst="rect">
            <a:avLst/>
          </a:prstGeom>
          <a:noFill/>
          <a:ln w="12700">
            <a:noFill/>
            <a:miter lim="800000"/>
            <a:headEnd type="none" w="sm" len="sm"/>
            <a:tailEnd type="none" w="sm" len="sm"/>
          </a:ln>
        </p:spPr>
        <p:txBody>
          <a:bodyPr wrap="none">
            <a:spAutoFit/>
          </a:bodyPr>
          <a:lstStyle/>
          <a:p>
            <a:pPr algn="ctr" eaLnBrk="0" hangingPunct="0">
              <a:lnSpc>
                <a:spcPct val="80000"/>
              </a:lnSpc>
            </a:pPr>
            <a:r>
              <a:rPr lang="es-MX" b="1" dirty="0" smtClean="0">
                <a:solidFill>
                  <a:srgbClr val="002060"/>
                </a:solidFill>
              </a:rPr>
              <a:t>Inducción</a:t>
            </a:r>
            <a:br>
              <a:rPr lang="es-MX" b="1" dirty="0" smtClean="0">
                <a:solidFill>
                  <a:srgbClr val="002060"/>
                </a:solidFill>
              </a:rPr>
            </a:br>
            <a:r>
              <a:rPr lang="es-MX" b="1" dirty="0" smtClean="0">
                <a:solidFill>
                  <a:srgbClr val="002060"/>
                </a:solidFill>
              </a:rPr>
              <a:t>de COX-2</a:t>
            </a:r>
            <a:endParaRPr lang="es-MX" b="1" dirty="0">
              <a:solidFill>
                <a:srgbClr val="002060"/>
              </a:solidFill>
            </a:endParaRPr>
          </a:p>
        </p:txBody>
      </p:sp>
      <p:sp>
        <p:nvSpPr>
          <p:cNvPr id="781355" name="Text Box 1108"/>
          <p:cNvSpPr txBox="1">
            <a:spLocks noChangeArrowheads="1"/>
          </p:cNvSpPr>
          <p:nvPr/>
        </p:nvSpPr>
        <p:spPr bwMode="auto">
          <a:xfrm>
            <a:off x="3730625" y="536892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92FF"/>
                </a:solidFill>
              </a:rPr>
              <a:t>PGE</a:t>
            </a:r>
            <a:r>
              <a:rPr lang="es-MX" sz="1200" b="1" baseline="-25000" dirty="0" smtClean="0">
                <a:solidFill>
                  <a:srgbClr val="0092FF"/>
                </a:solidFill>
              </a:rPr>
              <a:t>2</a:t>
            </a:r>
            <a:endParaRPr lang="es-MX" sz="1200" b="1" dirty="0">
              <a:solidFill>
                <a:srgbClr val="0092FF"/>
              </a:solidFill>
            </a:endParaRPr>
          </a:p>
        </p:txBody>
      </p:sp>
      <p:sp>
        <p:nvSpPr>
          <p:cNvPr id="236647" name="Oval 1127"/>
          <p:cNvSpPr>
            <a:spLocks noChangeArrowheads="1"/>
          </p:cNvSpPr>
          <p:nvPr/>
        </p:nvSpPr>
        <p:spPr bwMode="auto">
          <a:xfrm rot="20337001" flipV="1">
            <a:off x="5883276" y="5164671"/>
            <a:ext cx="106575" cy="346075"/>
          </a:xfrm>
          <a:prstGeom prst="ellipse">
            <a:avLst/>
          </a:prstGeom>
          <a:solidFill>
            <a:srgbClr val="0092FF"/>
          </a:solidFill>
          <a:ln w="28575">
            <a:solidFill>
              <a:schemeClr val="accent5"/>
            </a:solidFill>
            <a:round/>
            <a:headEnd/>
            <a:tailEnd/>
          </a:ln>
        </p:spPr>
        <p:txBody>
          <a:bodyPr rot="10800000" wrap="none" anchor="ctr"/>
          <a:lstStyle/>
          <a:p>
            <a:pPr>
              <a:defRPr/>
            </a:pPr>
            <a:endParaRPr lang="es-MX" b="1" dirty="0">
              <a:solidFill>
                <a:srgbClr val="FAFD00"/>
              </a:solidFill>
            </a:endParaRPr>
          </a:p>
        </p:txBody>
      </p:sp>
      <p:sp>
        <p:nvSpPr>
          <p:cNvPr id="781421" name="Freeform 1128"/>
          <p:cNvSpPr>
            <a:spLocks/>
          </p:cNvSpPr>
          <p:nvPr/>
        </p:nvSpPr>
        <p:spPr bwMode="auto">
          <a:xfrm rot="14937001">
            <a:off x="5787844" y="5248580"/>
            <a:ext cx="279269" cy="233362"/>
          </a:xfrm>
          <a:custGeom>
            <a:avLst/>
            <a:gdLst>
              <a:gd name="T0" fmla="*/ 200 w 255"/>
              <a:gd name="T1" fmla="*/ 6 h 254"/>
              <a:gd name="T2" fmla="*/ 108 w 255"/>
              <a:gd name="T3" fmla="*/ 10 h 254"/>
              <a:gd name="T4" fmla="*/ 28 w 255"/>
              <a:gd name="T5" fmla="*/ 30 h 254"/>
              <a:gd name="T6" fmla="*/ 32 w 255"/>
              <a:gd name="T7" fmla="*/ 102 h 254"/>
              <a:gd name="T8" fmla="*/ 44 w 255"/>
              <a:gd name="T9" fmla="*/ 110 h 254"/>
              <a:gd name="T10" fmla="*/ 56 w 255"/>
              <a:gd name="T11" fmla="*/ 146 h 254"/>
              <a:gd name="T12" fmla="*/ 52 w 255"/>
              <a:gd name="T13" fmla="*/ 202 h 254"/>
              <a:gd name="T14" fmla="*/ 80 w 255"/>
              <a:gd name="T15" fmla="*/ 194 h 254"/>
              <a:gd name="T16" fmla="*/ 88 w 255"/>
              <a:gd name="T17" fmla="*/ 170 h 254"/>
              <a:gd name="T18" fmla="*/ 72 w 255"/>
              <a:gd name="T19" fmla="*/ 118 h 254"/>
              <a:gd name="T20" fmla="*/ 96 w 255"/>
              <a:gd name="T21" fmla="*/ 46 h 254"/>
              <a:gd name="T22" fmla="*/ 96 w 255"/>
              <a:gd name="T23" fmla="*/ 78 h 254"/>
              <a:gd name="T24" fmla="*/ 112 w 255"/>
              <a:gd name="T25" fmla="*/ 130 h 254"/>
              <a:gd name="T26" fmla="*/ 120 w 255"/>
              <a:gd name="T27" fmla="*/ 222 h 254"/>
              <a:gd name="T28" fmla="*/ 132 w 255"/>
              <a:gd name="T29" fmla="*/ 214 h 254"/>
              <a:gd name="T30" fmla="*/ 140 w 255"/>
              <a:gd name="T31" fmla="*/ 190 h 254"/>
              <a:gd name="T32" fmla="*/ 148 w 255"/>
              <a:gd name="T33" fmla="*/ 74 h 254"/>
              <a:gd name="T34" fmla="*/ 172 w 255"/>
              <a:gd name="T35" fmla="*/ 54 h 254"/>
              <a:gd name="T36" fmla="*/ 156 w 255"/>
              <a:gd name="T37" fmla="*/ 134 h 254"/>
              <a:gd name="T38" fmla="*/ 168 w 255"/>
              <a:gd name="T39" fmla="*/ 174 h 254"/>
              <a:gd name="T40" fmla="*/ 184 w 255"/>
              <a:gd name="T41" fmla="*/ 222 h 254"/>
              <a:gd name="T42" fmla="*/ 200 w 255"/>
              <a:gd name="T43" fmla="*/ 186 h 254"/>
              <a:gd name="T44" fmla="*/ 204 w 255"/>
              <a:gd name="T45" fmla="*/ 174 h 254"/>
              <a:gd name="T46" fmla="*/ 200 w 255"/>
              <a:gd name="T47" fmla="*/ 154 h 254"/>
              <a:gd name="T48" fmla="*/ 188 w 255"/>
              <a:gd name="T49" fmla="*/ 146 h 254"/>
              <a:gd name="T50" fmla="*/ 208 w 255"/>
              <a:gd name="T51" fmla="*/ 86 h 254"/>
              <a:gd name="T52" fmla="*/ 220 w 255"/>
              <a:gd name="T53" fmla="*/ 42 h 254"/>
              <a:gd name="T54" fmla="*/ 244 w 255"/>
              <a:gd name="T55" fmla="*/ 46 h 254"/>
              <a:gd name="T56" fmla="*/ 240 w 255"/>
              <a:gd name="T57" fmla="*/ 82 h 254"/>
              <a:gd name="T58" fmla="*/ 220 w 255"/>
              <a:gd name="T59" fmla="*/ 130 h 254"/>
              <a:gd name="T60" fmla="*/ 240 w 255"/>
              <a:gd name="T61" fmla="*/ 210 h 254"/>
              <a:gd name="T62" fmla="*/ 220 w 255"/>
              <a:gd name="T63" fmla="*/ 246 h 254"/>
              <a:gd name="T64" fmla="*/ 196 w 255"/>
              <a:gd name="T65" fmla="*/ 254 h 254"/>
              <a:gd name="T66" fmla="*/ 0 w 255"/>
              <a:gd name="T67" fmla="*/ 234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solidFill>
                <a:prstClr val="white"/>
              </a:solidFill>
            </a:endParaRPr>
          </a:p>
        </p:txBody>
      </p:sp>
      <p:sp>
        <p:nvSpPr>
          <p:cNvPr id="781357" name="Text Box 1129"/>
          <p:cNvSpPr txBox="1">
            <a:spLocks noChangeArrowheads="1"/>
          </p:cNvSpPr>
          <p:nvPr/>
        </p:nvSpPr>
        <p:spPr bwMode="auto">
          <a:xfrm>
            <a:off x="6032500" y="5167313"/>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92FF"/>
                </a:solidFill>
              </a:rPr>
              <a:t>PGE</a:t>
            </a:r>
            <a:r>
              <a:rPr lang="es-MX" sz="1200" b="1" baseline="-25000" dirty="0" smtClean="0">
                <a:solidFill>
                  <a:srgbClr val="0092FF"/>
                </a:solidFill>
              </a:rPr>
              <a:t>2</a:t>
            </a:r>
            <a:endParaRPr lang="es-MX" sz="1200" b="1" dirty="0">
              <a:solidFill>
                <a:srgbClr val="0092FF"/>
              </a:solidFill>
            </a:endParaRPr>
          </a:p>
        </p:txBody>
      </p:sp>
      <p:sp>
        <p:nvSpPr>
          <p:cNvPr id="781358" name="Rectangle 1130"/>
          <p:cNvSpPr>
            <a:spLocks noChangeArrowheads="1"/>
          </p:cNvSpPr>
          <p:nvPr/>
        </p:nvSpPr>
        <p:spPr bwMode="auto">
          <a:xfrm rot="-896920">
            <a:off x="5802313" y="5062538"/>
            <a:ext cx="242887" cy="74612"/>
          </a:xfrm>
          <a:prstGeom prst="rect">
            <a:avLst/>
          </a:prstGeom>
          <a:solidFill>
            <a:schemeClr val="bg1"/>
          </a:solidFill>
          <a:ln w="38100" algn="ctr">
            <a:solidFill>
              <a:schemeClr val="accent1"/>
            </a:solidFill>
            <a:miter lim="800000"/>
            <a:headEnd type="none" w="sm" len="sm"/>
            <a:tailEnd type="none" w="sm" len="sm"/>
          </a:ln>
        </p:spPr>
        <p:txBody>
          <a:bodyPr wrap="none" anchor="ctr"/>
          <a:lstStyle/>
          <a:p>
            <a:endParaRPr lang="es-MX" b="1" dirty="0">
              <a:solidFill>
                <a:srgbClr val="FAFD00"/>
              </a:solidFill>
            </a:endParaRPr>
          </a:p>
        </p:txBody>
      </p:sp>
      <p:sp>
        <p:nvSpPr>
          <p:cNvPr id="781359" name="Line 1131"/>
          <p:cNvSpPr>
            <a:spLocks noChangeShapeType="1"/>
          </p:cNvSpPr>
          <p:nvPr/>
        </p:nvSpPr>
        <p:spPr bwMode="auto">
          <a:xfrm flipH="1">
            <a:off x="5530850" y="4910138"/>
            <a:ext cx="954088" cy="341312"/>
          </a:xfrm>
          <a:prstGeom prst="line">
            <a:avLst/>
          </a:prstGeom>
          <a:noFill/>
          <a:ln w="28575">
            <a:solidFill>
              <a:schemeClr val="accent5"/>
            </a:solidFill>
            <a:round/>
            <a:headEnd type="none" w="sm" len="sm"/>
            <a:tailEnd type="triangle" w="sm" len="sm"/>
          </a:ln>
        </p:spPr>
        <p:txBody>
          <a:bodyPr wrap="none" anchor="ctr"/>
          <a:lstStyle/>
          <a:p>
            <a:endParaRPr lang="es-MX" dirty="0">
              <a:solidFill>
                <a:prstClr val="white"/>
              </a:solidFill>
            </a:endParaRPr>
          </a:p>
        </p:txBody>
      </p:sp>
      <p:sp>
        <p:nvSpPr>
          <p:cNvPr id="781360" name="Text Box 1132"/>
          <p:cNvSpPr txBox="1">
            <a:spLocks noChangeArrowheads="1"/>
          </p:cNvSpPr>
          <p:nvPr/>
        </p:nvSpPr>
        <p:spPr bwMode="auto">
          <a:xfrm>
            <a:off x="5162550" y="5140325"/>
            <a:ext cx="453970" cy="307777"/>
          </a:xfrm>
          <a:prstGeom prst="rect">
            <a:avLst/>
          </a:prstGeom>
          <a:noFill/>
          <a:ln w="12700">
            <a:noFill/>
            <a:miter lim="800000"/>
            <a:headEnd type="none" w="sm" len="sm"/>
            <a:tailEnd type="none" w="sm" len="sm"/>
          </a:ln>
        </p:spPr>
        <p:txBody>
          <a:bodyPr wrap="none">
            <a:spAutoFit/>
          </a:bodyPr>
          <a:lstStyle/>
          <a:p>
            <a:pPr eaLnBrk="0" hangingPunct="0"/>
            <a:r>
              <a:rPr lang="es-MX" sz="1400" b="1" dirty="0" smtClean="0">
                <a:solidFill>
                  <a:srgbClr val="0092FF"/>
                </a:solidFill>
              </a:rPr>
              <a:t>Na</a:t>
            </a:r>
            <a:r>
              <a:rPr lang="es-MX" sz="1400" b="1" baseline="30000" dirty="0" smtClean="0">
                <a:solidFill>
                  <a:srgbClr val="0092FF"/>
                </a:solidFill>
              </a:rPr>
              <a:t>+</a:t>
            </a:r>
            <a:endParaRPr lang="es-MX" sz="1400" b="1" dirty="0">
              <a:solidFill>
                <a:srgbClr val="0092FF"/>
              </a:solidFill>
            </a:endParaRPr>
          </a:p>
        </p:txBody>
      </p:sp>
      <p:sp>
        <p:nvSpPr>
          <p:cNvPr id="236664" name="Oval 1144"/>
          <p:cNvSpPr>
            <a:spLocks noChangeArrowheads="1"/>
          </p:cNvSpPr>
          <p:nvPr/>
        </p:nvSpPr>
        <p:spPr bwMode="auto">
          <a:xfrm rot="469103" flipV="1">
            <a:off x="2368550" y="2551113"/>
            <a:ext cx="109538" cy="346075"/>
          </a:xfrm>
          <a:prstGeom prst="ellipse">
            <a:avLst/>
          </a:prstGeom>
          <a:solidFill>
            <a:schemeClr val="accent5"/>
          </a:solidFill>
          <a:ln w="28575">
            <a:solidFill>
              <a:schemeClr val="accent5"/>
            </a:solidFill>
            <a:round/>
            <a:headEnd/>
            <a:tailEnd/>
          </a:ln>
        </p:spPr>
        <p:txBody>
          <a:bodyPr rot="10800000" wrap="none" anchor="ctr"/>
          <a:lstStyle/>
          <a:p>
            <a:pPr>
              <a:defRPr/>
            </a:pPr>
            <a:endParaRPr lang="es-MX" b="1" dirty="0">
              <a:solidFill>
                <a:srgbClr val="FAFD00"/>
              </a:solidFill>
            </a:endParaRPr>
          </a:p>
        </p:txBody>
      </p:sp>
      <p:sp>
        <p:nvSpPr>
          <p:cNvPr id="781362" name="Freeform 1145"/>
          <p:cNvSpPr>
            <a:spLocks/>
          </p:cNvSpPr>
          <p:nvPr/>
        </p:nvSpPr>
        <p:spPr bwMode="auto">
          <a:xfrm rot="-4930897">
            <a:off x="2263776" y="2619375"/>
            <a:ext cx="279400" cy="231775"/>
          </a:xfrm>
          <a:custGeom>
            <a:avLst/>
            <a:gdLst>
              <a:gd name="T0" fmla="*/ 2147483647 w 255"/>
              <a:gd name="T1" fmla="*/ 2147483647 h 254"/>
              <a:gd name="T2" fmla="*/ 2147483647 w 255"/>
              <a:gd name="T3" fmla="*/ 2147483647 h 254"/>
              <a:gd name="T4" fmla="*/ 2147483647 w 255"/>
              <a:gd name="T5" fmla="*/ 2147483647 h 254"/>
              <a:gd name="T6" fmla="*/ 2147483647 w 255"/>
              <a:gd name="T7" fmla="*/ 2147483647 h 254"/>
              <a:gd name="T8" fmla="*/ 2147483647 w 255"/>
              <a:gd name="T9" fmla="*/ 2147483647 h 254"/>
              <a:gd name="T10" fmla="*/ 2147483647 w 255"/>
              <a:gd name="T11" fmla="*/ 2147483647 h 254"/>
              <a:gd name="T12" fmla="*/ 2147483647 w 255"/>
              <a:gd name="T13" fmla="*/ 2147483647 h 254"/>
              <a:gd name="T14" fmla="*/ 2147483647 w 255"/>
              <a:gd name="T15" fmla="*/ 2147483647 h 254"/>
              <a:gd name="T16" fmla="*/ 2147483647 w 255"/>
              <a:gd name="T17" fmla="*/ 2147483647 h 254"/>
              <a:gd name="T18" fmla="*/ 2147483647 w 255"/>
              <a:gd name="T19" fmla="*/ 2147483647 h 254"/>
              <a:gd name="T20" fmla="*/ 2147483647 w 255"/>
              <a:gd name="T21" fmla="*/ 2147483647 h 254"/>
              <a:gd name="T22" fmla="*/ 2147483647 w 255"/>
              <a:gd name="T23" fmla="*/ 2147483647 h 254"/>
              <a:gd name="T24" fmla="*/ 2147483647 w 255"/>
              <a:gd name="T25" fmla="*/ 2147483647 h 254"/>
              <a:gd name="T26" fmla="*/ 2147483647 w 255"/>
              <a:gd name="T27" fmla="*/ 2147483647 h 254"/>
              <a:gd name="T28" fmla="*/ 2147483647 w 255"/>
              <a:gd name="T29" fmla="*/ 2147483647 h 254"/>
              <a:gd name="T30" fmla="*/ 2147483647 w 255"/>
              <a:gd name="T31" fmla="*/ 2147483647 h 254"/>
              <a:gd name="T32" fmla="*/ 2147483647 w 255"/>
              <a:gd name="T33" fmla="*/ 2147483647 h 254"/>
              <a:gd name="T34" fmla="*/ 2147483647 w 255"/>
              <a:gd name="T35" fmla="*/ 2147483647 h 254"/>
              <a:gd name="T36" fmla="*/ 2147483647 w 255"/>
              <a:gd name="T37" fmla="*/ 2147483647 h 254"/>
              <a:gd name="T38" fmla="*/ 2147483647 w 255"/>
              <a:gd name="T39" fmla="*/ 2147483647 h 254"/>
              <a:gd name="T40" fmla="*/ 2147483647 w 255"/>
              <a:gd name="T41" fmla="*/ 2147483647 h 254"/>
              <a:gd name="T42" fmla="*/ 2147483647 w 255"/>
              <a:gd name="T43" fmla="*/ 2147483647 h 254"/>
              <a:gd name="T44" fmla="*/ 2147483647 w 255"/>
              <a:gd name="T45" fmla="*/ 2147483647 h 254"/>
              <a:gd name="T46" fmla="*/ 2147483647 w 255"/>
              <a:gd name="T47" fmla="*/ 2147483647 h 254"/>
              <a:gd name="T48" fmla="*/ 2147483647 w 255"/>
              <a:gd name="T49" fmla="*/ 2147483647 h 254"/>
              <a:gd name="T50" fmla="*/ 2147483647 w 255"/>
              <a:gd name="T51" fmla="*/ 2147483647 h 254"/>
              <a:gd name="T52" fmla="*/ 2147483647 w 255"/>
              <a:gd name="T53" fmla="*/ 2147483647 h 254"/>
              <a:gd name="T54" fmla="*/ 2147483647 w 255"/>
              <a:gd name="T55" fmla="*/ 2147483647 h 254"/>
              <a:gd name="T56" fmla="*/ 2147483647 w 255"/>
              <a:gd name="T57" fmla="*/ 2147483647 h 254"/>
              <a:gd name="T58" fmla="*/ 2147483647 w 255"/>
              <a:gd name="T59" fmla="*/ 2147483647 h 254"/>
              <a:gd name="T60" fmla="*/ 2147483647 w 255"/>
              <a:gd name="T61" fmla="*/ 2147483647 h 254"/>
              <a:gd name="T62" fmla="*/ 2147483647 w 255"/>
              <a:gd name="T63" fmla="*/ 2147483647 h 254"/>
              <a:gd name="T64" fmla="*/ 2147483647 w 255"/>
              <a:gd name="T65" fmla="*/ 2147483647 h 254"/>
              <a:gd name="T66" fmla="*/ 0 w 255"/>
              <a:gd name="T67" fmla="*/ 2147483647 h 2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5"/>
              <a:gd name="T103" fmla="*/ 0 h 254"/>
              <a:gd name="T104" fmla="*/ 255 w 255"/>
              <a:gd name="T105" fmla="*/ 254 h 2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5" h="254">
                <a:moveTo>
                  <a:pt x="200" y="6"/>
                </a:moveTo>
                <a:cubicBezTo>
                  <a:pt x="154" y="21"/>
                  <a:pt x="184" y="14"/>
                  <a:pt x="108" y="10"/>
                </a:cubicBezTo>
                <a:cubicBezTo>
                  <a:pt x="81" y="12"/>
                  <a:pt x="38" y="0"/>
                  <a:pt x="28" y="30"/>
                </a:cubicBezTo>
                <a:cubicBezTo>
                  <a:pt x="29" y="54"/>
                  <a:pt x="27" y="78"/>
                  <a:pt x="32" y="102"/>
                </a:cubicBezTo>
                <a:cubicBezTo>
                  <a:pt x="33" y="107"/>
                  <a:pt x="41" y="106"/>
                  <a:pt x="44" y="110"/>
                </a:cubicBezTo>
                <a:cubicBezTo>
                  <a:pt x="51" y="121"/>
                  <a:pt x="56" y="146"/>
                  <a:pt x="56" y="146"/>
                </a:cubicBezTo>
                <a:cubicBezTo>
                  <a:pt x="45" y="180"/>
                  <a:pt x="47" y="162"/>
                  <a:pt x="52" y="202"/>
                </a:cubicBezTo>
                <a:cubicBezTo>
                  <a:pt x="61" y="200"/>
                  <a:pt x="74" y="202"/>
                  <a:pt x="80" y="194"/>
                </a:cubicBezTo>
                <a:cubicBezTo>
                  <a:pt x="85" y="187"/>
                  <a:pt x="88" y="170"/>
                  <a:pt x="88" y="170"/>
                </a:cubicBezTo>
                <a:cubicBezTo>
                  <a:pt x="85" y="150"/>
                  <a:pt x="83" y="135"/>
                  <a:pt x="72" y="118"/>
                </a:cubicBezTo>
                <a:cubicBezTo>
                  <a:pt x="67" y="85"/>
                  <a:pt x="61" y="58"/>
                  <a:pt x="96" y="46"/>
                </a:cubicBezTo>
                <a:cubicBezTo>
                  <a:pt x="105" y="73"/>
                  <a:pt x="96" y="39"/>
                  <a:pt x="96" y="78"/>
                </a:cubicBezTo>
                <a:cubicBezTo>
                  <a:pt x="96" y="103"/>
                  <a:pt x="105" y="109"/>
                  <a:pt x="112" y="130"/>
                </a:cubicBezTo>
                <a:cubicBezTo>
                  <a:pt x="110" y="152"/>
                  <a:pt x="91" y="212"/>
                  <a:pt x="120" y="222"/>
                </a:cubicBezTo>
                <a:cubicBezTo>
                  <a:pt x="124" y="219"/>
                  <a:pt x="129" y="218"/>
                  <a:pt x="132" y="214"/>
                </a:cubicBezTo>
                <a:cubicBezTo>
                  <a:pt x="136" y="207"/>
                  <a:pt x="140" y="190"/>
                  <a:pt x="140" y="190"/>
                </a:cubicBezTo>
                <a:cubicBezTo>
                  <a:pt x="134" y="150"/>
                  <a:pt x="124" y="110"/>
                  <a:pt x="148" y="74"/>
                </a:cubicBezTo>
                <a:cubicBezTo>
                  <a:pt x="131" y="48"/>
                  <a:pt x="146" y="50"/>
                  <a:pt x="172" y="54"/>
                </a:cubicBezTo>
                <a:cubicBezTo>
                  <a:pt x="167" y="81"/>
                  <a:pt x="160" y="107"/>
                  <a:pt x="156" y="134"/>
                </a:cubicBezTo>
                <a:cubicBezTo>
                  <a:pt x="160" y="147"/>
                  <a:pt x="164" y="161"/>
                  <a:pt x="168" y="174"/>
                </a:cubicBezTo>
                <a:cubicBezTo>
                  <a:pt x="170" y="198"/>
                  <a:pt x="165" y="229"/>
                  <a:pt x="184" y="222"/>
                </a:cubicBezTo>
                <a:cubicBezTo>
                  <a:pt x="191" y="219"/>
                  <a:pt x="200" y="186"/>
                  <a:pt x="200" y="186"/>
                </a:cubicBezTo>
                <a:cubicBezTo>
                  <a:pt x="201" y="182"/>
                  <a:pt x="204" y="174"/>
                  <a:pt x="204" y="174"/>
                </a:cubicBezTo>
                <a:cubicBezTo>
                  <a:pt x="203" y="167"/>
                  <a:pt x="203" y="160"/>
                  <a:pt x="200" y="154"/>
                </a:cubicBezTo>
                <a:cubicBezTo>
                  <a:pt x="198" y="150"/>
                  <a:pt x="189" y="151"/>
                  <a:pt x="188" y="146"/>
                </a:cubicBezTo>
                <a:cubicBezTo>
                  <a:pt x="183" y="127"/>
                  <a:pt x="198" y="101"/>
                  <a:pt x="208" y="86"/>
                </a:cubicBezTo>
                <a:cubicBezTo>
                  <a:pt x="204" y="64"/>
                  <a:pt x="201" y="55"/>
                  <a:pt x="220" y="42"/>
                </a:cubicBezTo>
                <a:cubicBezTo>
                  <a:pt x="228" y="43"/>
                  <a:pt x="237" y="42"/>
                  <a:pt x="244" y="46"/>
                </a:cubicBezTo>
                <a:cubicBezTo>
                  <a:pt x="255" y="52"/>
                  <a:pt x="240" y="81"/>
                  <a:pt x="240" y="82"/>
                </a:cubicBezTo>
                <a:cubicBezTo>
                  <a:pt x="234" y="99"/>
                  <a:pt x="226" y="113"/>
                  <a:pt x="220" y="130"/>
                </a:cubicBezTo>
                <a:cubicBezTo>
                  <a:pt x="224" y="171"/>
                  <a:pt x="229" y="177"/>
                  <a:pt x="240" y="210"/>
                </a:cubicBezTo>
                <a:cubicBezTo>
                  <a:pt x="236" y="226"/>
                  <a:pt x="236" y="239"/>
                  <a:pt x="220" y="246"/>
                </a:cubicBezTo>
                <a:cubicBezTo>
                  <a:pt x="212" y="249"/>
                  <a:pt x="196" y="254"/>
                  <a:pt x="196" y="254"/>
                </a:cubicBezTo>
                <a:cubicBezTo>
                  <a:pt x="130" y="251"/>
                  <a:pt x="66" y="234"/>
                  <a:pt x="0" y="234"/>
                </a:cubicBezTo>
              </a:path>
            </a:pathLst>
          </a:custGeom>
          <a:noFill/>
          <a:ln w="28575">
            <a:solidFill>
              <a:schemeClr val="accent2"/>
            </a:solidFill>
            <a:round/>
            <a:headEnd/>
            <a:tailEnd/>
          </a:ln>
        </p:spPr>
        <p:txBody>
          <a:bodyPr wrap="none" anchor="ctr"/>
          <a:lstStyle/>
          <a:p>
            <a:endParaRPr lang="es-MX" dirty="0">
              <a:solidFill>
                <a:prstClr val="white"/>
              </a:solidFill>
            </a:endParaRPr>
          </a:p>
        </p:txBody>
      </p:sp>
      <p:sp>
        <p:nvSpPr>
          <p:cNvPr id="781363" name="Text Box 1146"/>
          <p:cNvSpPr txBox="1">
            <a:spLocks noChangeArrowheads="1"/>
          </p:cNvSpPr>
          <p:nvPr/>
        </p:nvSpPr>
        <p:spPr bwMode="auto">
          <a:xfrm>
            <a:off x="1663700" y="2682875"/>
            <a:ext cx="492443" cy="276999"/>
          </a:xfrm>
          <a:prstGeom prst="rect">
            <a:avLst/>
          </a:prstGeom>
          <a:noFill/>
          <a:ln w="12700">
            <a:noFill/>
            <a:miter lim="800000"/>
            <a:headEnd type="none" w="sm" len="sm"/>
            <a:tailEnd type="none" w="sm" len="sm"/>
          </a:ln>
        </p:spPr>
        <p:txBody>
          <a:bodyPr wrap="none">
            <a:spAutoFit/>
          </a:bodyPr>
          <a:lstStyle/>
          <a:p>
            <a:pPr eaLnBrk="0" hangingPunct="0"/>
            <a:r>
              <a:rPr lang="es-MX" sz="1200" b="1" dirty="0" smtClean="0">
                <a:solidFill>
                  <a:srgbClr val="0092FF"/>
                </a:solidFill>
              </a:rPr>
              <a:t>PGE</a:t>
            </a:r>
            <a:r>
              <a:rPr lang="es-MX" sz="1200" b="1" baseline="-25000" dirty="0" smtClean="0">
                <a:solidFill>
                  <a:srgbClr val="0092FF"/>
                </a:solidFill>
              </a:rPr>
              <a:t>2</a:t>
            </a:r>
            <a:endParaRPr lang="es-MX" sz="1200" b="1" dirty="0">
              <a:solidFill>
                <a:srgbClr val="0092FF"/>
              </a:solidFill>
            </a:endParaRPr>
          </a:p>
        </p:txBody>
      </p:sp>
      <p:sp>
        <p:nvSpPr>
          <p:cNvPr id="781364" name="Text Box 1147"/>
          <p:cNvSpPr txBox="1">
            <a:spLocks noChangeArrowheads="1"/>
          </p:cNvSpPr>
          <p:nvPr/>
        </p:nvSpPr>
        <p:spPr bwMode="auto">
          <a:xfrm>
            <a:off x="2535238" y="2598738"/>
            <a:ext cx="443451"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8064A2"/>
                </a:solidFill>
              </a:rPr>
              <a:t>(+)</a:t>
            </a:r>
            <a:endParaRPr lang="es-MX" b="1" dirty="0">
              <a:solidFill>
                <a:srgbClr val="8064A2"/>
              </a:solidFill>
            </a:endParaRPr>
          </a:p>
        </p:txBody>
      </p:sp>
      <p:cxnSp>
        <p:nvCxnSpPr>
          <p:cNvPr id="781365" name="AutoShape 72"/>
          <p:cNvCxnSpPr>
            <a:cxnSpLocks noChangeShapeType="1"/>
            <a:stCxn id="781354" idx="1"/>
            <a:endCxn id="781355" idx="1"/>
          </p:cNvCxnSpPr>
          <p:nvPr/>
        </p:nvCxnSpPr>
        <p:spPr bwMode="auto">
          <a:xfrm rot="10800000">
            <a:off x="3730626" y="5507425"/>
            <a:ext cx="936653" cy="434066"/>
          </a:xfrm>
          <a:prstGeom prst="bentConnector3">
            <a:avLst>
              <a:gd name="adj1" fmla="val 124406"/>
            </a:avLst>
          </a:prstGeom>
          <a:noFill/>
          <a:ln w="28575">
            <a:solidFill>
              <a:schemeClr val="accent6"/>
            </a:solidFill>
            <a:miter lim="800000"/>
            <a:headEnd/>
            <a:tailEnd type="triangle" w="med" len="med"/>
          </a:ln>
        </p:spPr>
      </p:cxnSp>
      <p:cxnSp>
        <p:nvCxnSpPr>
          <p:cNvPr id="781366" name="AutoShape 73"/>
          <p:cNvCxnSpPr>
            <a:cxnSpLocks noChangeShapeType="1"/>
            <a:stCxn id="781354" idx="1"/>
            <a:endCxn id="781363" idx="1"/>
          </p:cNvCxnSpPr>
          <p:nvPr/>
        </p:nvCxnSpPr>
        <p:spPr bwMode="auto">
          <a:xfrm rot="10800000">
            <a:off x="1663700" y="2821375"/>
            <a:ext cx="3003578" cy="3120116"/>
          </a:xfrm>
          <a:prstGeom prst="bentConnector3">
            <a:avLst>
              <a:gd name="adj1" fmla="val 107611"/>
            </a:avLst>
          </a:prstGeom>
          <a:noFill/>
          <a:ln w="28575">
            <a:solidFill>
              <a:schemeClr val="accent6"/>
            </a:solidFill>
            <a:miter lim="800000"/>
            <a:headEnd/>
            <a:tailEnd type="triangle" w="med" len="med"/>
          </a:ln>
        </p:spPr>
      </p:cxnSp>
      <p:cxnSp>
        <p:nvCxnSpPr>
          <p:cNvPr id="781367" name="AutoShape 78"/>
          <p:cNvCxnSpPr>
            <a:cxnSpLocks noChangeShapeType="1"/>
            <a:stCxn id="781354" idx="3"/>
            <a:endCxn id="781357" idx="3"/>
          </p:cNvCxnSpPr>
          <p:nvPr/>
        </p:nvCxnSpPr>
        <p:spPr bwMode="auto">
          <a:xfrm flipV="1">
            <a:off x="5778480" y="5305813"/>
            <a:ext cx="746463" cy="635678"/>
          </a:xfrm>
          <a:prstGeom prst="bentConnector3">
            <a:avLst>
              <a:gd name="adj1" fmla="val 130624"/>
            </a:avLst>
          </a:prstGeom>
          <a:noFill/>
          <a:ln w="28575">
            <a:solidFill>
              <a:schemeClr val="accent6"/>
            </a:solidFill>
            <a:miter lim="800000"/>
            <a:headEnd/>
            <a:tailEnd type="triangle" w="med" len="med"/>
          </a:ln>
        </p:spPr>
      </p:cxnSp>
      <p:sp>
        <p:nvSpPr>
          <p:cNvPr id="781368" name="Oval 80"/>
          <p:cNvSpPr>
            <a:spLocks noChangeArrowheads="1"/>
          </p:cNvSpPr>
          <p:nvPr/>
        </p:nvSpPr>
        <p:spPr bwMode="auto">
          <a:xfrm>
            <a:off x="4184650" y="3414713"/>
            <a:ext cx="182563" cy="182562"/>
          </a:xfrm>
          <a:prstGeom prst="ellipse">
            <a:avLst/>
          </a:prstGeom>
          <a:solidFill>
            <a:schemeClr val="accent2"/>
          </a:solidFill>
          <a:ln w="9525">
            <a:noFill/>
            <a:round/>
            <a:headEnd/>
            <a:tailEnd/>
          </a:ln>
        </p:spPr>
        <p:txBody>
          <a:bodyPr wrap="none" anchor="ctr"/>
          <a:lstStyle/>
          <a:p>
            <a:pPr algn="ctr"/>
            <a:r>
              <a:rPr lang="es-MX" sz="1000" b="1" dirty="0" smtClean="0">
                <a:solidFill>
                  <a:srgbClr val="D9D9D9"/>
                </a:solidFill>
              </a:rPr>
              <a:t>P</a:t>
            </a:r>
            <a:endParaRPr lang="es-MX" sz="1000" b="1" dirty="0">
              <a:solidFill>
                <a:srgbClr val="D9D9D9"/>
              </a:solidFill>
            </a:endParaRPr>
          </a:p>
        </p:txBody>
      </p:sp>
      <p:sp>
        <p:nvSpPr>
          <p:cNvPr id="781369" name="Oval 81"/>
          <p:cNvSpPr>
            <a:spLocks noChangeArrowheads="1"/>
          </p:cNvSpPr>
          <p:nvPr/>
        </p:nvSpPr>
        <p:spPr bwMode="auto">
          <a:xfrm>
            <a:off x="3427413" y="386873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rgbClr val="D9D9D9"/>
                </a:solidFill>
              </a:rPr>
              <a:t>P</a:t>
            </a:r>
            <a:endParaRPr lang="es-MX" sz="1000" b="1" dirty="0">
              <a:solidFill>
                <a:srgbClr val="D9D9D9"/>
              </a:solidFill>
            </a:endParaRPr>
          </a:p>
        </p:txBody>
      </p:sp>
      <p:sp>
        <p:nvSpPr>
          <p:cNvPr id="236562" name="Oval 1042"/>
          <p:cNvSpPr>
            <a:spLocks noChangeArrowheads="1"/>
          </p:cNvSpPr>
          <p:nvPr/>
        </p:nvSpPr>
        <p:spPr bwMode="auto">
          <a:xfrm rot="1792538">
            <a:off x="3284538" y="3754438"/>
            <a:ext cx="363537" cy="92075"/>
          </a:xfrm>
          <a:prstGeom prst="ellipse">
            <a:avLst/>
          </a:prstGeom>
          <a:solidFill>
            <a:srgbClr val="0092FF"/>
          </a:solidFill>
          <a:ln w="9525">
            <a:noFill/>
            <a:round/>
            <a:headEnd/>
            <a:tailEnd/>
          </a:ln>
        </p:spPr>
        <p:txBody>
          <a:bodyPr wrap="none" anchor="ctr"/>
          <a:lstStyle/>
          <a:p>
            <a:pPr>
              <a:defRPr/>
            </a:pPr>
            <a:endParaRPr lang="es-MX" b="1" dirty="0">
              <a:solidFill>
                <a:srgbClr val="FAFD00"/>
              </a:solidFill>
            </a:endParaRPr>
          </a:p>
        </p:txBody>
      </p:sp>
      <p:sp>
        <p:nvSpPr>
          <p:cNvPr id="236563" name="Oval 1043"/>
          <p:cNvSpPr>
            <a:spLocks noChangeArrowheads="1"/>
          </p:cNvSpPr>
          <p:nvPr/>
        </p:nvSpPr>
        <p:spPr bwMode="auto">
          <a:xfrm rot="3340033">
            <a:off x="3383757" y="3661569"/>
            <a:ext cx="363537" cy="92075"/>
          </a:xfrm>
          <a:prstGeom prst="ellipse">
            <a:avLst/>
          </a:prstGeom>
          <a:solidFill>
            <a:srgbClr val="0092FF"/>
          </a:solidFill>
          <a:ln w="9525">
            <a:noFill/>
            <a:round/>
            <a:headEnd/>
            <a:tailEnd/>
          </a:ln>
        </p:spPr>
        <p:txBody>
          <a:bodyPr rot="10800000" vert="eaVert" wrap="none" anchor="ctr"/>
          <a:lstStyle/>
          <a:p>
            <a:pPr>
              <a:defRPr/>
            </a:pPr>
            <a:endParaRPr lang="es-MX" b="1" dirty="0">
              <a:solidFill>
                <a:srgbClr val="FAFD00"/>
              </a:solidFill>
            </a:endParaRPr>
          </a:p>
        </p:txBody>
      </p:sp>
      <p:sp>
        <p:nvSpPr>
          <p:cNvPr id="781372" name="Oval 1049"/>
          <p:cNvSpPr>
            <a:spLocks noChangeArrowheads="1"/>
          </p:cNvSpPr>
          <p:nvPr/>
        </p:nvSpPr>
        <p:spPr bwMode="auto">
          <a:xfrm rot="3838541">
            <a:off x="3863182" y="3355181"/>
            <a:ext cx="363538"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373" name="Oval 1050"/>
          <p:cNvSpPr>
            <a:spLocks noChangeArrowheads="1"/>
          </p:cNvSpPr>
          <p:nvPr/>
        </p:nvSpPr>
        <p:spPr bwMode="auto">
          <a:xfrm rot="5386036">
            <a:off x="3998119" y="3331369"/>
            <a:ext cx="363537" cy="92075"/>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374" name="Line 1054"/>
          <p:cNvSpPr>
            <a:spLocks noChangeShapeType="1"/>
          </p:cNvSpPr>
          <p:nvPr/>
        </p:nvSpPr>
        <p:spPr bwMode="auto">
          <a:xfrm>
            <a:off x="4106863" y="3168650"/>
            <a:ext cx="104775" cy="776288"/>
          </a:xfrm>
          <a:prstGeom prst="line">
            <a:avLst/>
          </a:prstGeom>
          <a:noFill/>
          <a:ln w="28575">
            <a:solidFill>
              <a:schemeClr val="accent6"/>
            </a:solidFill>
            <a:round/>
            <a:headEnd type="none" w="sm" len="sm"/>
            <a:tailEnd type="triangle" w="med" len="med"/>
          </a:ln>
        </p:spPr>
        <p:txBody>
          <a:bodyPr wrap="none" anchor="ctr"/>
          <a:lstStyle/>
          <a:p>
            <a:endParaRPr lang="es-MX" dirty="0">
              <a:solidFill>
                <a:prstClr val="white"/>
              </a:solidFill>
            </a:endParaRPr>
          </a:p>
        </p:txBody>
      </p:sp>
      <p:sp>
        <p:nvSpPr>
          <p:cNvPr id="781375" name="Line 1054"/>
          <p:cNvSpPr>
            <a:spLocks noChangeShapeType="1"/>
          </p:cNvSpPr>
          <p:nvPr/>
        </p:nvSpPr>
        <p:spPr bwMode="auto">
          <a:xfrm>
            <a:off x="3311525" y="3582988"/>
            <a:ext cx="523875" cy="417512"/>
          </a:xfrm>
          <a:prstGeom prst="line">
            <a:avLst/>
          </a:prstGeom>
          <a:noFill/>
          <a:ln w="28575">
            <a:solidFill>
              <a:schemeClr val="accent6"/>
            </a:solidFill>
            <a:round/>
            <a:headEnd type="none" w="sm" len="sm"/>
            <a:tailEnd type="triangle" w="med" len="med"/>
          </a:ln>
        </p:spPr>
        <p:txBody>
          <a:bodyPr wrap="none" anchor="ctr"/>
          <a:lstStyle/>
          <a:p>
            <a:endParaRPr lang="es-MX" dirty="0">
              <a:solidFill>
                <a:prstClr val="white"/>
              </a:solidFill>
            </a:endParaRPr>
          </a:p>
        </p:txBody>
      </p:sp>
      <p:sp>
        <p:nvSpPr>
          <p:cNvPr id="781377" name="Text Box 1031"/>
          <p:cNvSpPr txBox="1">
            <a:spLocks noChangeArrowheads="1"/>
          </p:cNvSpPr>
          <p:nvPr/>
        </p:nvSpPr>
        <p:spPr bwMode="auto">
          <a:xfrm>
            <a:off x="5805760" y="2124075"/>
            <a:ext cx="2006600" cy="1200329"/>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rgbClr val="002060"/>
                </a:solidFill>
              </a:rPr>
              <a:t>Inhibidor de muerte celular interneuronas</a:t>
            </a:r>
          </a:p>
          <a:p>
            <a:pPr algn="ctr" eaLnBrk="0" hangingPunct="0"/>
            <a:endParaRPr lang="es-MX" b="1" dirty="0">
              <a:solidFill>
                <a:srgbClr val="002060"/>
              </a:solidFill>
            </a:endParaRPr>
          </a:p>
        </p:txBody>
      </p:sp>
      <p:sp>
        <p:nvSpPr>
          <p:cNvPr id="236554" name="Freeform 1034"/>
          <p:cNvSpPr>
            <a:spLocks/>
          </p:cNvSpPr>
          <p:nvPr/>
        </p:nvSpPr>
        <p:spPr bwMode="auto">
          <a:xfrm>
            <a:off x="4872038" y="1330325"/>
            <a:ext cx="1263650" cy="1709738"/>
          </a:xfrm>
          <a:custGeom>
            <a:avLst/>
            <a:gdLst>
              <a:gd name="T0" fmla="*/ 2147483647 w 796"/>
              <a:gd name="T1" fmla="*/ 0 h 1077"/>
              <a:gd name="T2" fmla="*/ 2147483647 w 796"/>
              <a:gd name="T3" fmla="*/ 2147483647 h 1077"/>
              <a:gd name="T4" fmla="*/ 2147483647 w 796"/>
              <a:gd name="T5" fmla="*/ 2147483647 h 1077"/>
              <a:gd name="T6" fmla="*/ 2147483647 w 796"/>
              <a:gd name="T7" fmla="*/ 2147483647 h 1077"/>
              <a:gd name="T8" fmla="*/ 2147483647 w 796"/>
              <a:gd name="T9" fmla="*/ 2147483647 h 1077"/>
              <a:gd name="T10" fmla="*/ 2147483647 w 796"/>
              <a:gd name="T11" fmla="*/ 2147483647 h 1077"/>
              <a:gd name="T12" fmla="*/ 2147483647 w 796"/>
              <a:gd name="T13" fmla="*/ 2147483647 h 1077"/>
              <a:gd name="T14" fmla="*/ 2147483647 w 796"/>
              <a:gd name="T15" fmla="*/ 2147483647 h 1077"/>
              <a:gd name="T16" fmla="*/ 2147483647 w 796"/>
              <a:gd name="T17" fmla="*/ 2147483647 h 1077"/>
              <a:gd name="T18" fmla="*/ 2147483647 w 796"/>
              <a:gd name="T19" fmla="*/ 2147483647 h 1077"/>
              <a:gd name="T20" fmla="*/ 2147483647 w 796"/>
              <a:gd name="T21" fmla="*/ 2147483647 h 1077"/>
              <a:gd name="T22" fmla="*/ 2147483647 w 796"/>
              <a:gd name="T23" fmla="*/ 2147483647 h 1077"/>
              <a:gd name="T24" fmla="*/ 2147483647 w 796"/>
              <a:gd name="T25" fmla="*/ 2147483647 h 1077"/>
              <a:gd name="T26" fmla="*/ 2147483647 w 796"/>
              <a:gd name="T27" fmla="*/ 2147483647 h 1077"/>
              <a:gd name="T28" fmla="*/ 2147483647 w 796"/>
              <a:gd name="T29" fmla="*/ 2147483647 h 1077"/>
              <a:gd name="T30" fmla="*/ 2147483647 w 796"/>
              <a:gd name="T31" fmla="*/ 2147483647 h 1077"/>
              <a:gd name="T32" fmla="*/ 2147483647 w 796"/>
              <a:gd name="T33" fmla="*/ 2147483647 h 1077"/>
              <a:gd name="T34" fmla="*/ 2147483647 w 796"/>
              <a:gd name="T35" fmla="*/ 2147483647 h 1077"/>
              <a:gd name="T36" fmla="*/ 2147483647 w 796"/>
              <a:gd name="T37" fmla="*/ 2147483647 h 1077"/>
              <a:gd name="T38" fmla="*/ 2147483647 w 796"/>
              <a:gd name="T39" fmla="*/ 2147483647 h 1077"/>
              <a:gd name="T40" fmla="*/ 2147483647 w 796"/>
              <a:gd name="T41" fmla="*/ 2147483647 h 1077"/>
              <a:gd name="T42" fmla="*/ 2147483647 w 796"/>
              <a:gd name="T43" fmla="*/ 2147483647 h 1077"/>
              <a:gd name="T44" fmla="*/ 2147483647 w 796"/>
              <a:gd name="T45" fmla="*/ 2147483647 h 1077"/>
              <a:gd name="T46" fmla="*/ 2147483647 w 796"/>
              <a:gd name="T47" fmla="*/ 2147483647 h 1077"/>
              <a:gd name="T48" fmla="*/ 2147483647 w 796"/>
              <a:gd name="T49" fmla="*/ 2147483647 h 1077"/>
              <a:gd name="T50" fmla="*/ 2147483647 w 796"/>
              <a:gd name="T51" fmla="*/ 2147483647 h 1077"/>
              <a:gd name="T52" fmla="*/ 2147483647 w 796"/>
              <a:gd name="T53" fmla="*/ 2147483647 h 1077"/>
              <a:gd name="T54" fmla="*/ 2147483647 w 796"/>
              <a:gd name="T55" fmla="*/ 2147483647 h 1077"/>
              <a:gd name="T56" fmla="*/ 2147483647 w 796"/>
              <a:gd name="T57" fmla="*/ 2147483647 h 1077"/>
              <a:gd name="T58" fmla="*/ 2147483647 w 796"/>
              <a:gd name="T59" fmla="*/ 2147483647 h 1077"/>
              <a:gd name="T60" fmla="*/ 2147483647 w 796"/>
              <a:gd name="T61" fmla="*/ 2147483647 h 1077"/>
              <a:gd name="T62" fmla="*/ 2147483647 w 796"/>
              <a:gd name="T63" fmla="*/ 2147483647 h 1077"/>
              <a:gd name="T64" fmla="*/ 2147483647 w 796"/>
              <a:gd name="T65" fmla="*/ 2147483647 h 1077"/>
              <a:gd name="T66" fmla="*/ 2147483647 w 796"/>
              <a:gd name="T67" fmla="*/ 2147483647 h 1077"/>
              <a:gd name="T68" fmla="*/ 2147483647 w 796"/>
              <a:gd name="T69" fmla="*/ 2147483647 h 1077"/>
              <a:gd name="T70" fmla="*/ 2147483647 w 796"/>
              <a:gd name="T71" fmla="*/ 2147483647 h 1077"/>
              <a:gd name="T72" fmla="*/ 2147483647 w 796"/>
              <a:gd name="T73" fmla="*/ 2147483647 h 1077"/>
              <a:gd name="T74" fmla="*/ 2147483647 w 796"/>
              <a:gd name="T75" fmla="*/ 2147483647 h 1077"/>
              <a:gd name="T76" fmla="*/ 2147483647 w 796"/>
              <a:gd name="T77" fmla="*/ 2147483647 h 1077"/>
              <a:gd name="T78" fmla="*/ 2147483647 w 796"/>
              <a:gd name="T79" fmla="*/ 2147483647 h 1077"/>
              <a:gd name="T80" fmla="*/ 2147483647 w 796"/>
              <a:gd name="T81" fmla="*/ 0 h 10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6"/>
              <a:gd name="T124" fmla="*/ 0 h 1077"/>
              <a:gd name="T125" fmla="*/ 1959 w 796"/>
              <a:gd name="T126" fmla="*/ 1340 h 10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6" h="1077">
                <a:moveTo>
                  <a:pt x="589" y="98"/>
                </a:moveTo>
                <a:cubicBezTo>
                  <a:pt x="626" y="95"/>
                  <a:pt x="638" y="70"/>
                  <a:pt x="656" y="64"/>
                </a:cubicBezTo>
                <a:cubicBezTo>
                  <a:pt x="674" y="58"/>
                  <a:pt x="681" y="74"/>
                  <a:pt x="699" y="64"/>
                </a:cubicBezTo>
                <a:cubicBezTo>
                  <a:pt x="717" y="54"/>
                  <a:pt x="753" y="4"/>
                  <a:pt x="766" y="2"/>
                </a:cubicBezTo>
                <a:cubicBezTo>
                  <a:pt x="779" y="0"/>
                  <a:pt x="771" y="39"/>
                  <a:pt x="776" y="50"/>
                </a:cubicBezTo>
                <a:cubicBezTo>
                  <a:pt x="781" y="61"/>
                  <a:pt x="794" y="66"/>
                  <a:pt x="795" y="69"/>
                </a:cubicBezTo>
                <a:cubicBezTo>
                  <a:pt x="796" y="72"/>
                  <a:pt x="793" y="54"/>
                  <a:pt x="785" y="71"/>
                </a:cubicBezTo>
                <a:cubicBezTo>
                  <a:pt x="777" y="88"/>
                  <a:pt x="760" y="137"/>
                  <a:pt x="749" y="170"/>
                </a:cubicBezTo>
                <a:cubicBezTo>
                  <a:pt x="742" y="193"/>
                  <a:pt x="726" y="211"/>
                  <a:pt x="721" y="233"/>
                </a:cubicBezTo>
                <a:cubicBezTo>
                  <a:pt x="698" y="330"/>
                  <a:pt x="728" y="215"/>
                  <a:pt x="698" y="302"/>
                </a:cubicBezTo>
                <a:cubicBezTo>
                  <a:pt x="690" y="325"/>
                  <a:pt x="696" y="342"/>
                  <a:pt x="686" y="363"/>
                </a:cubicBezTo>
                <a:cubicBezTo>
                  <a:pt x="685" y="405"/>
                  <a:pt x="687" y="377"/>
                  <a:pt x="669" y="439"/>
                </a:cubicBezTo>
                <a:cubicBezTo>
                  <a:pt x="656" y="481"/>
                  <a:pt x="649" y="528"/>
                  <a:pt x="642" y="572"/>
                </a:cubicBezTo>
                <a:cubicBezTo>
                  <a:pt x="630" y="634"/>
                  <a:pt x="652" y="691"/>
                  <a:pt x="665" y="756"/>
                </a:cubicBezTo>
                <a:cubicBezTo>
                  <a:pt x="709" y="840"/>
                  <a:pt x="728" y="931"/>
                  <a:pt x="714" y="1011"/>
                </a:cubicBezTo>
                <a:cubicBezTo>
                  <a:pt x="722" y="1058"/>
                  <a:pt x="718" y="1059"/>
                  <a:pt x="681" y="1077"/>
                </a:cubicBezTo>
                <a:cubicBezTo>
                  <a:pt x="631" y="1021"/>
                  <a:pt x="584" y="965"/>
                  <a:pt x="529" y="916"/>
                </a:cubicBezTo>
                <a:cubicBezTo>
                  <a:pt x="520" y="906"/>
                  <a:pt x="511" y="896"/>
                  <a:pt x="500" y="889"/>
                </a:cubicBezTo>
                <a:cubicBezTo>
                  <a:pt x="485" y="878"/>
                  <a:pt x="452" y="867"/>
                  <a:pt x="452" y="867"/>
                </a:cubicBezTo>
                <a:cubicBezTo>
                  <a:pt x="394" y="818"/>
                  <a:pt x="333" y="802"/>
                  <a:pt x="269" y="792"/>
                </a:cubicBezTo>
                <a:cubicBezTo>
                  <a:pt x="259" y="791"/>
                  <a:pt x="250" y="785"/>
                  <a:pt x="240" y="785"/>
                </a:cubicBezTo>
                <a:cubicBezTo>
                  <a:pt x="204" y="787"/>
                  <a:pt x="189" y="804"/>
                  <a:pt x="159" y="819"/>
                </a:cubicBezTo>
                <a:cubicBezTo>
                  <a:pt x="133" y="834"/>
                  <a:pt x="103" y="839"/>
                  <a:pt x="74" y="848"/>
                </a:cubicBezTo>
                <a:cubicBezTo>
                  <a:pt x="59" y="841"/>
                  <a:pt x="34" y="842"/>
                  <a:pt x="26" y="826"/>
                </a:cubicBezTo>
                <a:cubicBezTo>
                  <a:pt x="24" y="824"/>
                  <a:pt x="1" y="781"/>
                  <a:pt x="1" y="775"/>
                </a:cubicBezTo>
                <a:cubicBezTo>
                  <a:pt x="0" y="734"/>
                  <a:pt x="16" y="718"/>
                  <a:pt x="32" y="690"/>
                </a:cubicBezTo>
                <a:cubicBezTo>
                  <a:pt x="96" y="642"/>
                  <a:pt x="151" y="603"/>
                  <a:pt x="220" y="566"/>
                </a:cubicBezTo>
                <a:cubicBezTo>
                  <a:pt x="248" y="540"/>
                  <a:pt x="278" y="516"/>
                  <a:pt x="305" y="490"/>
                </a:cubicBezTo>
                <a:cubicBezTo>
                  <a:pt x="323" y="471"/>
                  <a:pt x="317" y="463"/>
                  <a:pt x="328" y="440"/>
                </a:cubicBezTo>
                <a:cubicBezTo>
                  <a:pt x="346" y="404"/>
                  <a:pt x="356" y="422"/>
                  <a:pt x="370" y="365"/>
                </a:cubicBezTo>
                <a:cubicBezTo>
                  <a:pt x="381" y="319"/>
                  <a:pt x="373" y="338"/>
                  <a:pt x="393" y="307"/>
                </a:cubicBezTo>
                <a:cubicBezTo>
                  <a:pt x="402" y="267"/>
                  <a:pt x="417" y="234"/>
                  <a:pt x="428" y="196"/>
                </a:cubicBezTo>
                <a:cubicBezTo>
                  <a:pt x="430" y="189"/>
                  <a:pt x="427" y="195"/>
                  <a:pt x="428" y="176"/>
                </a:cubicBezTo>
                <a:cubicBezTo>
                  <a:pt x="429" y="157"/>
                  <a:pt x="408" y="95"/>
                  <a:pt x="435" y="82"/>
                </a:cubicBezTo>
                <a:cubicBezTo>
                  <a:pt x="462" y="69"/>
                  <a:pt x="552" y="101"/>
                  <a:pt x="589" y="98"/>
                </a:cubicBezTo>
                <a:close/>
              </a:path>
            </a:pathLst>
          </a:custGeom>
          <a:gradFill rotWithShape="0">
            <a:gsLst>
              <a:gs pos="0">
                <a:schemeClr val="bg2"/>
              </a:gs>
              <a:gs pos="100000">
                <a:schemeClr val="tx2"/>
              </a:gs>
            </a:gsLst>
            <a:path path="rect">
              <a:fillToRect t="100000" r="100000"/>
            </a:path>
          </a:gradFill>
          <a:ln w="12700">
            <a:noFill/>
            <a:round/>
            <a:headEnd type="none" w="sm" len="sm"/>
            <a:tailEnd type="none" w="sm" len="sm"/>
          </a:ln>
          <a:scene3d>
            <a:camera prst="orthographicFront"/>
            <a:lightRig rig="threePt" dir="t"/>
          </a:scene3d>
          <a:sp3d>
            <a:bevelT/>
          </a:sp3d>
        </p:spPr>
        <p:txBody>
          <a:bodyPr wrap="none" anchor="ctr"/>
          <a:lstStyle/>
          <a:p>
            <a:endParaRPr lang="es-MX" dirty="0">
              <a:solidFill>
                <a:prstClr val="white"/>
              </a:solidFill>
            </a:endParaRPr>
          </a:p>
        </p:txBody>
      </p:sp>
      <p:sp>
        <p:nvSpPr>
          <p:cNvPr id="105583" name="Oval 1077"/>
          <p:cNvSpPr>
            <a:spLocks noChangeArrowheads="1"/>
          </p:cNvSpPr>
          <p:nvPr/>
        </p:nvSpPr>
        <p:spPr bwMode="auto">
          <a:xfrm>
            <a:off x="5578475" y="2573338"/>
            <a:ext cx="26670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105584" name="Oval 1080"/>
          <p:cNvSpPr>
            <a:spLocks noChangeArrowheads="1"/>
          </p:cNvSpPr>
          <p:nvPr/>
        </p:nvSpPr>
        <p:spPr bwMode="auto">
          <a:xfrm>
            <a:off x="5203825" y="2403475"/>
            <a:ext cx="260350" cy="295275"/>
          </a:xfrm>
          <a:prstGeom prst="ellipse">
            <a:avLst/>
          </a:prstGeom>
          <a:solidFill>
            <a:schemeClr val="tx2"/>
          </a:solidFill>
          <a:ln w="12700">
            <a:solidFill>
              <a:schemeClr val="tx2"/>
            </a:solidFill>
            <a:round/>
            <a:headEnd type="none" w="sm" len="sm"/>
            <a:tailEnd type="none" w="sm" len="sm"/>
          </a:ln>
        </p:spPr>
        <p:txBody>
          <a:bodyPr wrap="none" anchor="ctr"/>
          <a:lstStyle/>
          <a:p>
            <a:endParaRPr lang="es-MX" b="1" dirty="0">
              <a:solidFill>
                <a:srgbClr val="FAFD00"/>
              </a:solidFill>
            </a:endParaRPr>
          </a:p>
        </p:txBody>
      </p:sp>
      <p:sp>
        <p:nvSpPr>
          <p:cNvPr id="3" name="Text Box 1032"/>
          <p:cNvSpPr txBox="1">
            <a:spLocks noChangeArrowheads="1"/>
          </p:cNvSpPr>
          <p:nvPr/>
        </p:nvSpPr>
        <p:spPr bwMode="auto">
          <a:xfrm>
            <a:off x="3838379" y="1511300"/>
            <a:ext cx="1486304" cy="840230"/>
          </a:xfrm>
          <a:prstGeom prst="rect">
            <a:avLst/>
          </a:prstGeom>
          <a:noFill/>
          <a:ln w="12700">
            <a:noFill/>
            <a:miter lim="800000"/>
            <a:headEnd type="none" w="sm" len="sm"/>
            <a:tailEnd type="none" w="sm" len="sm"/>
          </a:ln>
        </p:spPr>
        <p:txBody>
          <a:bodyPr wrap="none">
            <a:spAutoFit/>
          </a:bodyPr>
          <a:lstStyle/>
          <a:p>
            <a:pPr algn="ctr" eaLnBrk="0" hangingPunct="0">
              <a:lnSpc>
                <a:spcPct val="90000"/>
              </a:lnSpc>
            </a:pPr>
            <a:r>
              <a:rPr lang="es-MX" b="1" dirty="0" smtClean="0">
                <a:solidFill>
                  <a:srgbClr val="002060"/>
                </a:solidFill>
              </a:rPr>
              <a:t>Fibra A nueva</a:t>
            </a:r>
            <a:br>
              <a:rPr lang="es-MX" b="1" dirty="0" smtClean="0">
                <a:solidFill>
                  <a:srgbClr val="002060"/>
                </a:solidFill>
              </a:rPr>
            </a:br>
            <a:r>
              <a:rPr lang="es-MX" b="1" dirty="0" smtClean="0">
                <a:solidFill>
                  <a:srgbClr val="002060"/>
                </a:solidFill>
              </a:rPr>
              <a:t>formando </a:t>
            </a:r>
            <a:br>
              <a:rPr lang="es-MX" b="1" dirty="0" smtClean="0">
                <a:solidFill>
                  <a:srgbClr val="002060"/>
                </a:solidFill>
              </a:rPr>
            </a:br>
            <a:r>
              <a:rPr lang="es-MX" b="1" dirty="0" smtClean="0">
                <a:solidFill>
                  <a:srgbClr val="002060"/>
                </a:solidFill>
              </a:rPr>
              <a:t>sinapsis</a:t>
            </a:r>
            <a:endParaRPr lang="es-MX" b="1" dirty="0">
              <a:solidFill>
                <a:srgbClr val="002060"/>
              </a:solidFill>
            </a:endParaRPr>
          </a:p>
        </p:txBody>
      </p:sp>
      <p:sp>
        <p:nvSpPr>
          <p:cNvPr id="105592" name="Oval 1062"/>
          <p:cNvSpPr>
            <a:spLocks noChangeArrowheads="1"/>
          </p:cNvSpPr>
          <p:nvPr/>
        </p:nvSpPr>
        <p:spPr bwMode="auto">
          <a:xfrm flipH="1">
            <a:off x="5419725" y="2670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3" name="Oval 1059"/>
          <p:cNvSpPr>
            <a:spLocks noChangeArrowheads="1"/>
          </p:cNvSpPr>
          <p:nvPr/>
        </p:nvSpPr>
        <p:spPr bwMode="auto">
          <a:xfrm flipH="1">
            <a:off x="5349875" y="28289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4" name="Oval 1062"/>
          <p:cNvSpPr>
            <a:spLocks noChangeArrowheads="1"/>
          </p:cNvSpPr>
          <p:nvPr/>
        </p:nvSpPr>
        <p:spPr bwMode="auto">
          <a:xfrm flipH="1">
            <a:off x="5526088" y="28225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5" name="Oval 1059"/>
          <p:cNvSpPr>
            <a:spLocks noChangeArrowheads="1"/>
          </p:cNvSpPr>
          <p:nvPr/>
        </p:nvSpPr>
        <p:spPr bwMode="auto">
          <a:xfrm flipH="1">
            <a:off x="5435600" y="27971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6" name="Oval 1062"/>
          <p:cNvSpPr>
            <a:spLocks noChangeArrowheads="1"/>
          </p:cNvSpPr>
          <p:nvPr/>
        </p:nvSpPr>
        <p:spPr bwMode="auto">
          <a:xfrm flipH="1">
            <a:off x="5611813" y="2790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598" name="Text Box 1056"/>
          <p:cNvSpPr txBox="1">
            <a:spLocks noChangeArrowheads="1"/>
          </p:cNvSpPr>
          <p:nvPr/>
        </p:nvSpPr>
        <p:spPr bwMode="auto">
          <a:xfrm>
            <a:off x="5397879" y="3243263"/>
            <a:ext cx="643766" cy="307777"/>
          </a:xfrm>
          <a:prstGeom prst="rect">
            <a:avLst/>
          </a:prstGeom>
          <a:noFill/>
          <a:ln w="12700">
            <a:noFill/>
            <a:miter lim="800000"/>
            <a:headEnd type="none" w="sm" len="sm"/>
            <a:tailEnd type="none" w="sm" len="sm"/>
          </a:ln>
        </p:spPr>
        <p:txBody>
          <a:bodyPr wrap="none">
            <a:spAutoFit/>
          </a:bodyPr>
          <a:lstStyle/>
          <a:p>
            <a:pPr algn="ctr" eaLnBrk="0" hangingPunct="0"/>
            <a:r>
              <a:rPr lang="es-MX" sz="1400" b="1" dirty="0" smtClean="0">
                <a:solidFill>
                  <a:srgbClr val="C03932"/>
                </a:solidFill>
              </a:rPr>
              <a:t>AMPA</a:t>
            </a:r>
            <a:endParaRPr lang="es-MX" sz="1400" b="1" dirty="0">
              <a:solidFill>
                <a:srgbClr val="C03932"/>
              </a:solidFill>
            </a:endParaRPr>
          </a:p>
        </p:txBody>
      </p:sp>
      <p:sp>
        <p:nvSpPr>
          <p:cNvPr id="105599" name="Oval 1059"/>
          <p:cNvSpPr>
            <a:spLocks noChangeArrowheads="1"/>
          </p:cNvSpPr>
          <p:nvPr/>
        </p:nvSpPr>
        <p:spPr bwMode="auto">
          <a:xfrm flipH="1">
            <a:off x="5287963" y="24987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0" name="Oval 1062"/>
          <p:cNvSpPr>
            <a:spLocks noChangeArrowheads="1"/>
          </p:cNvSpPr>
          <p:nvPr/>
        </p:nvSpPr>
        <p:spPr bwMode="auto">
          <a:xfrm flipH="1">
            <a:off x="5678488" y="26638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1" name="Oval 1062"/>
          <p:cNvSpPr>
            <a:spLocks noChangeArrowheads="1"/>
          </p:cNvSpPr>
          <p:nvPr/>
        </p:nvSpPr>
        <p:spPr bwMode="auto">
          <a:xfrm flipH="1">
            <a:off x="5519738" y="271303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2" name="Oval 1062"/>
          <p:cNvSpPr>
            <a:spLocks noChangeArrowheads="1"/>
          </p:cNvSpPr>
          <p:nvPr/>
        </p:nvSpPr>
        <p:spPr bwMode="auto">
          <a:xfrm flipH="1">
            <a:off x="5695950" y="303847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3" name="Oval 1062"/>
          <p:cNvSpPr>
            <a:spLocks noChangeArrowheads="1"/>
          </p:cNvSpPr>
          <p:nvPr/>
        </p:nvSpPr>
        <p:spPr bwMode="auto">
          <a:xfrm flipH="1">
            <a:off x="5749925" y="2897188"/>
            <a:ext cx="66675" cy="74612"/>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781417" name="Rectangle 1115"/>
          <p:cNvSpPr>
            <a:spLocks noChangeArrowheads="1"/>
          </p:cNvSpPr>
          <p:nvPr/>
        </p:nvSpPr>
        <p:spPr bwMode="auto">
          <a:xfrm rot="884925">
            <a:off x="5225738" y="2706213"/>
            <a:ext cx="63500" cy="254000"/>
          </a:xfrm>
          <a:prstGeom prst="rect">
            <a:avLst/>
          </a:prstGeom>
          <a:solidFill>
            <a:schemeClr val="tx2"/>
          </a:solidFill>
          <a:ln w="9525">
            <a:noFill/>
            <a:miter lim="800000"/>
            <a:headEnd/>
            <a:tailEnd/>
          </a:ln>
        </p:spPr>
        <p:txBody>
          <a:bodyPr wrap="none" anchor="ctr"/>
          <a:lstStyle/>
          <a:p>
            <a:endParaRPr lang="es-MX" b="1" dirty="0">
              <a:solidFill>
                <a:srgbClr val="FAFD00"/>
              </a:solidFill>
            </a:endParaRPr>
          </a:p>
        </p:txBody>
      </p:sp>
      <p:sp>
        <p:nvSpPr>
          <p:cNvPr id="781418" name="Oval 1113"/>
          <p:cNvSpPr>
            <a:spLocks noChangeArrowheads="1"/>
          </p:cNvSpPr>
          <p:nvPr/>
        </p:nvSpPr>
        <p:spPr bwMode="auto">
          <a:xfrm rot="5226504">
            <a:off x="5023675" y="2777234"/>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9" name="Oval 1114"/>
          <p:cNvSpPr>
            <a:spLocks noChangeArrowheads="1"/>
          </p:cNvSpPr>
          <p:nvPr/>
        </p:nvSpPr>
        <p:spPr bwMode="auto">
          <a:xfrm rot="6773999">
            <a:off x="5168075" y="282346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4" name="Rectangle 1115"/>
          <p:cNvSpPr>
            <a:spLocks noChangeArrowheads="1"/>
          </p:cNvSpPr>
          <p:nvPr/>
        </p:nvSpPr>
        <p:spPr bwMode="auto">
          <a:xfrm rot="1863795">
            <a:off x="5538194" y="2853724"/>
            <a:ext cx="63500" cy="254000"/>
          </a:xfrm>
          <a:prstGeom prst="rect">
            <a:avLst/>
          </a:prstGeom>
          <a:solidFill>
            <a:srgbClr val="0092FF"/>
          </a:solidFill>
          <a:ln w="9525">
            <a:noFill/>
            <a:miter lim="800000"/>
            <a:headEnd/>
            <a:tailEnd/>
          </a:ln>
        </p:spPr>
        <p:txBody>
          <a:bodyPr wrap="none" anchor="ctr"/>
          <a:lstStyle/>
          <a:p>
            <a:endParaRPr lang="es-MX" b="1" dirty="0">
              <a:solidFill>
                <a:srgbClr val="FAFD00"/>
              </a:solidFill>
            </a:endParaRPr>
          </a:p>
        </p:txBody>
      </p:sp>
      <p:sp>
        <p:nvSpPr>
          <p:cNvPr id="781415" name="Oval 1113"/>
          <p:cNvSpPr>
            <a:spLocks noChangeArrowheads="1"/>
          </p:cNvSpPr>
          <p:nvPr/>
        </p:nvSpPr>
        <p:spPr bwMode="auto">
          <a:xfrm rot="6205374">
            <a:off x="5340257" y="2904727"/>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781416" name="Oval 1114"/>
          <p:cNvSpPr>
            <a:spLocks noChangeArrowheads="1"/>
          </p:cNvSpPr>
          <p:nvPr/>
        </p:nvSpPr>
        <p:spPr bwMode="auto">
          <a:xfrm rot="7752869">
            <a:off x="5465856" y="2989662"/>
            <a:ext cx="323850" cy="103188"/>
          </a:xfrm>
          <a:prstGeom prst="ellipse">
            <a:avLst/>
          </a:prstGeom>
          <a:solidFill>
            <a:srgbClr val="0092FF"/>
          </a:solidFill>
          <a:ln w="9525">
            <a:noFill/>
            <a:round/>
            <a:headEnd/>
            <a:tailEnd/>
          </a:ln>
        </p:spPr>
        <p:txBody>
          <a:bodyPr rot="10800000" vert="eaVert" wrap="none" anchor="ctr"/>
          <a:lstStyle/>
          <a:p>
            <a:endParaRPr lang="es-MX" b="1" dirty="0">
              <a:solidFill>
                <a:srgbClr val="FAFD00"/>
              </a:solidFill>
            </a:endParaRPr>
          </a:p>
        </p:txBody>
      </p:sp>
      <p:sp>
        <p:nvSpPr>
          <p:cNvPr id="105591" name="Oval 1059"/>
          <p:cNvSpPr>
            <a:spLocks noChangeArrowheads="1"/>
          </p:cNvSpPr>
          <p:nvPr/>
        </p:nvSpPr>
        <p:spPr bwMode="auto">
          <a:xfrm flipH="1">
            <a:off x="5243513" y="2676525"/>
            <a:ext cx="66675" cy="74613"/>
          </a:xfrm>
          <a:prstGeom prst="ellipse">
            <a:avLst/>
          </a:prstGeom>
          <a:solidFill>
            <a:srgbClr val="E65B40"/>
          </a:solidFill>
          <a:ln w="12700">
            <a:solidFill>
              <a:srgbClr val="E65B40"/>
            </a:solidFill>
            <a:round/>
            <a:headEnd type="none" w="sm" len="sm"/>
            <a:tailEnd type="none" w="sm" len="sm"/>
          </a:ln>
        </p:spPr>
        <p:txBody>
          <a:bodyPr wrap="none" anchor="ctr"/>
          <a:lstStyle/>
          <a:p>
            <a:endParaRPr lang="es-MX" b="1" dirty="0">
              <a:solidFill>
                <a:srgbClr val="FAFD00"/>
              </a:solidFill>
            </a:endParaRPr>
          </a:p>
        </p:txBody>
      </p:sp>
      <p:sp>
        <p:nvSpPr>
          <p:cNvPr id="105606" name="Line 1054"/>
          <p:cNvSpPr>
            <a:spLocks noChangeShapeType="1"/>
          </p:cNvSpPr>
          <p:nvPr/>
        </p:nvSpPr>
        <p:spPr bwMode="auto">
          <a:xfrm flipH="1">
            <a:off x="5116513" y="2787650"/>
            <a:ext cx="127000" cy="554038"/>
          </a:xfrm>
          <a:prstGeom prst="line">
            <a:avLst/>
          </a:prstGeom>
          <a:noFill/>
          <a:ln w="28575">
            <a:solidFill>
              <a:schemeClr val="accent6"/>
            </a:solidFill>
            <a:round/>
            <a:headEnd type="none" w="sm" len="sm"/>
            <a:tailEnd type="triangle" w="med" len="med"/>
          </a:ln>
        </p:spPr>
        <p:txBody>
          <a:bodyPr wrap="none" anchor="ctr"/>
          <a:lstStyle/>
          <a:p>
            <a:endParaRPr lang="es-MX" dirty="0">
              <a:solidFill>
                <a:prstClr val="white"/>
              </a:solidFill>
            </a:endParaRPr>
          </a:p>
        </p:txBody>
      </p:sp>
      <p:sp>
        <p:nvSpPr>
          <p:cNvPr id="105607" name="Line 1054"/>
          <p:cNvSpPr>
            <a:spLocks noChangeShapeType="1"/>
          </p:cNvSpPr>
          <p:nvPr/>
        </p:nvSpPr>
        <p:spPr bwMode="auto">
          <a:xfrm flipH="1">
            <a:off x="5300663" y="2847975"/>
            <a:ext cx="368300" cy="557213"/>
          </a:xfrm>
          <a:prstGeom prst="line">
            <a:avLst/>
          </a:prstGeom>
          <a:noFill/>
          <a:ln w="28575">
            <a:solidFill>
              <a:schemeClr val="accent6"/>
            </a:solidFill>
            <a:round/>
            <a:headEnd type="none" w="sm" len="sm"/>
            <a:tailEnd type="triangle" w="med" len="med"/>
          </a:ln>
        </p:spPr>
        <p:txBody>
          <a:bodyPr wrap="none" anchor="ctr"/>
          <a:lstStyle/>
          <a:p>
            <a:endParaRPr lang="es-MX" dirty="0">
              <a:solidFill>
                <a:prstClr val="white"/>
              </a:solidFill>
            </a:endParaRPr>
          </a:p>
        </p:txBody>
      </p:sp>
      <p:sp>
        <p:nvSpPr>
          <p:cNvPr id="105608" name="Line 1054"/>
          <p:cNvSpPr>
            <a:spLocks noChangeShapeType="1"/>
          </p:cNvSpPr>
          <p:nvPr/>
        </p:nvSpPr>
        <p:spPr bwMode="auto">
          <a:xfrm flipH="1">
            <a:off x="4392613" y="3386138"/>
            <a:ext cx="766762" cy="639762"/>
          </a:xfrm>
          <a:prstGeom prst="line">
            <a:avLst/>
          </a:prstGeom>
          <a:noFill/>
          <a:ln w="28575">
            <a:solidFill>
              <a:schemeClr val="accent6"/>
            </a:solidFill>
            <a:round/>
            <a:headEnd type="none" w="sm" len="sm"/>
            <a:tailEnd type="triangle" w="med" len="med"/>
          </a:ln>
        </p:spPr>
        <p:txBody>
          <a:bodyPr wrap="none" anchor="ctr"/>
          <a:lstStyle/>
          <a:p>
            <a:endParaRPr lang="es-MX" dirty="0">
              <a:solidFill>
                <a:prstClr val="white"/>
              </a:solidFill>
            </a:endParaRPr>
          </a:p>
        </p:txBody>
      </p:sp>
      <p:sp>
        <p:nvSpPr>
          <p:cNvPr id="256121" name="Freeform 121"/>
          <p:cNvSpPr>
            <a:spLocks/>
          </p:cNvSpPr>
          <p:nvPr/>
        </p:nvSpPr>
        <p:spPr bwMode="auto">
          <a:xfrm>
            <a:off x="4740275" y="3167063"/>
            <a:ext cx="858838" cy="1228725"/>
          </a:xfrm>
          <a:custGeom>
            <a:avLst/>
            <a:gdLst>
              <a:gd name="T0" fmla="*/ 2147483647 w 541"/>
              <a:gd name="T1" fmla="*/ 2147483647 h 774"/>
              <a:gd name="T2" fmla="*/ 2147483647 w 541"/>
              <a:gd name="T3" fmla="*/ 2147483647 h 774"/>
              <a:gd name="T4" fmla="*/ 2147483647 w 541"/>
              <a:gd name="T5" fmla="*/ 2147483647 h 774"/>
              <a:gd name="T6" fmla="*/ 2147483647 w 541"/>
              <a:gd name="T7" fmla="*/ 2147483647 h 774"/>
              <a:gd name="T8" fmla="*/ 0 w 541"/>
              <a:gd name="T9" fmla="*/ 0 h 774"/>
              <a:gd name="T10" fmla="*/ 0 60000 65536"/>
              <a:gd name="T11" fmla="*/ 0 60000 65536"/>
              <a:gd name="T12" fmla="*/ 0 60000 65536"/>
              <a:gd name="T13" fmla="*/ 0 60000 65536"/>
              <a:gd name="T14" fmla="*/ 0 60000 65536"/>
              <a:gd name="T15" fmla="*/ 0 w 541"/>
              <a:gd name="T16" fmla="*/ 0 h 774"/>
              <a:gd name="T17" fmla="*/ 279 w 541"/>
              <a:gd name="T18" fmla="*/ 565 h 774"/>
            </a:gdLst>
            <a:ahLst/>
            <a:cxnLst>
              <a:cxn ang="T10">
                <a:pos x="T0" y="T1"/>
              </a:cxn>
              <a:cxn ang="T11">
                <a:pos x="T2" y="T3"/>
              </a:cxn>
              <a:cxn ang="T12">
                <a:pos x="T4" y="T5"/>
              </a:cxn>
              <a:cxn ang="T13">
                <a:pos x="T6" y="T7"/>
              </a:cxn>
              <a:cxn ang="T14">
                <a:pos x="T8" y="T9"/>
              </a:cxn>
            </a:cxnLst>
            <a:rect l="T15" t="T16" r="T17" b="T18"/>
            <a:pathLst>
              <a:path w="541" h="774">
                <a:moveTo>
                  <a:pt x="0" y="774"/>
                </a:moveTo>
                <a:cubicBezTo>
                  <a:pt x="77" y="681"/>
                  <a:pt x="379" y="320"/>
                  <a:pt x="460" y="217"/>
                </a:cubicBezTo>
                <a:cubicBezTo>
                  <a:pt x="541" y="114"/>
                  <a:pt x="478" y="192"/>
                  <a:pt x="486" y="156"/>
                </a:cubicBezTo>
                <a:cubicBezTo>
                  <a:pt x="494" y="120"/>
                  <a:pt x="506" y="32"/>
                  <a:pt x="511" y="0"/>
                </a:cubicBezTo>
              </a:path>
            </a:pathLst>
          </a:custGeom>
          <a:noFill/>
          <a:ln w="19050">
            <a:solidFill>
              <a:schemeClr val="bg1"/>
            </a:solidFill>
            <a:prstDash val="sysDot"/>
            <a:round/>
            <a:headEnd type="none" w="sm" len="sm"/>
            <a:tailEnd type="triangle" w="med" len="sm"/>
          </a:ln>
        </p:spPr>
        <p:txBody>
          <a:bodyPr wrap="none" anchor="ctr"/>
          <a:lstStyle/>
          <a:p>
            <a:endParaRPr lang="es-MX" dirty="0">
              <a:solidFill>
                <a:prstClr val="white"/>
              </a:solidFill>
            </a:endParaRPr>
          </a:p>
        </p:txBody>
      </p:sp>
      <p:sp>
        <p:nvSpPr>
          <p:cNvPr id="256126" name="Line 126"/>
          <p:cNvSpPr>
            <a:spLocks noChangeShapeType="1"/>
          </p:cNvSpPr>
          <p:nvPr/>
        </p:nvSpPr>
        <p:spPr bwMode="auto">
          <a:xfrm>
            <a:off x="4741863" y="2906713"/>
            <a:ext cx="385762" cy="1544637"/>
          </a:xfrm>
          <a:custGeom>
            <a:avLst/>
            <a:gdLst>
              <a:gd name="T0" fmla="*/ 0 w 243"/>
              <a:gd name="T1" fmla="*/ 2147483647 h 973"/>
              <a:gd name="T2" fmla="*/ 2147483647 w 243"/>
              <a:gd name="T3" fmla="*/ 2147483647 h 973"/>
              <a:gd name="T4" fmla="*/ 2147483647 w 243"/>
              <a:gd name="T5" fmla="*/ 0 h 973"/>
              <a:gd name="T6" fmla="*/ 0 60000 65536"/>
              <a:gd name="T7" fmla="*/ 0 60000 65536"/>
              <a:gd name="T8" fmla="*/ 0 60000 65536"/>
              <a:gd name="T9" fmla="*/ 0 w 243"/>
              <a:gd name="T10" fmla="*/ 0 h 973"/>
              <a:gd name="T11" fmla="*/ 243 w 243"/>
              <a:gd name="T12" fmla="*/ 973 h 973"/>
            </a:gdLst>
            <a:ahLst/>
            <a:cxnLst>
              <a:cxn ang="T6">
                <a:pos x="T0" y="T1"/>
              </a:cxn>
              <a:cxn ang="T7">
                <a:pos x="T2" y="T3"/>
              </a:cxn>
              <a:cxn ang="T8">
                <a:pos x="T4" y="T5"/>
              </a:cxn>
            </a:cxnLst>
            <a:rect l="T9" t="T10" r="T11" b="T12"/>
            <a:pathLst>
              <a:path w="243" h="973">
                <a:moveTo>
                  <a:pt x="0" y="973"/>
                </a:moveTo>
                <a:lnTo>
                  <a:pt x="160" y="199"/>
                </a:lnTo>
                <a:lnTo>
                  <a:pt x="243" y="0"/>
                </a:lnTo>
              </a:path>
            </a:pathLst>
          </a:custGeom>
          <a:noFill/>
          <a:ln w="19050">
            <a:solidFill>
              <a:schemeClr val="bg1"/>
            </a:solidFill>
            <a:prstDash val="sysDot"/>
            <a:round/>
            <a:headEnd type="none" w="sm" len="sm"/>
            <a:tailEnd type="triangle" w="med" len="sm"/>
          </a:ln>
        </p:spPr>
        <p:txBody>
          <a:bodyPr wrap="none" anchor="ctr"/>
          <a:lstStyle/>
          <a:p>
            <a:endParaRPr lang="es-MX" dirty="0">
              <a:solidFill>
                <a:prstClr val="white"/>
              </a:solidFill>
            </a:endParaRPr>
          </a:p>
        </p:txBody>
      </p:sp>
      <p:sp>
        <p:nvSpPr>
          <p:cNvPr id="781401" name="Text Box 1032"/>
          <p:cNvSpPr txBox="1">
            <a:spLocks noChangeArrowheads="1"/>
          </p:cNvSpPr>
          <p:nvPr/>
        </p:nvSpPr>
        <p:spPr bwMode="auto">
          <a:xfrm>
            <a:off x="6480175" y="3635375"/>
            <a:ext cx="2450479" cy="369332"/>
          </a:xfrm>
          <a:prstGeom prst="rect">
            <a:avLst/>
          </a:prstGeom>
          <a:noFill/>
          <a:ln w="12700">
            <a:noFill/>
            <a:miter lim="800000"/>
            <a:headEnd type="none" w="sm" len="sm"/>
            <a:tailEnd type="none" w="sm" len="sm"/>
          </a:ln>
        </p:spPr>
        <p:txBody>
          <a:bodyPr wrap="none">
            <a:spAutoFit/>
          </a:bodyPr>
          <a:lstStyle/>
          <a:p>
            <a:pPr eaLnBrk="0" hangingPunct="0"/>
            <a:r>
              <a:rPr lang="es-MX" b="1" dirty="0" smtClean="0">
                <a:solidFill>
                  <a:srgbClr val="002060"/>
                </a:solidFill>
              </a:rPr>
              <a:t>Neurona del asta dorsal</a:t>
            </a:r>
            <a:endParaRPr lang="es-MX" b="1" dirty="0">
              <a:solidFill>
                <a:srgbClr val="002060"/>
              </a:solidFill>
            </a:endParaRPr>
          </a:p>
        </p:txBody>
      </p:sp>
      <p:sp>
        <p:nvSpPr>
          <p:cNvPr id="5" name="Text Box 1032"/>
          <p:cNvSpPr txBox="1">
            <a:spLocks noChangeArrowheads="1"/>
          </p:cNvSpPr>
          <p:nvPr/>
        </p:nvSpPr>
        <p:spPr bwMode="auto">
          <a:xfrm>
            <a:off x="6596063" y="4051300"/>
            <a:ext cx="2162175" cy="923330"/>
          </a:xfrm>
          <a:prstGeom prst="rect">
            <a:avLst/>
          </a:prstGeom>
          <a:noFill/>
          <a:ln w="12700">
            <a:noFill/>
            <a:miter lim="800000"/>
            <a:headEnd type="none" w="sm" len="sm"/>
            <a:tailEnd type="none" w="sm" len="sm"/>
          </a:ln>
        </p:spPr>
        <p:txBody>
          <a:bodyPr>
            <a:spAutoFit/>
          </a:bodyPr>
          <a:lstStyle/>
          <a:p>
            <a:pPr algn="ctr" eaLnBrk="0" hangingPunct="0"/>
            <a:r>
              <a:rPr lang="es-MX" b="1" dirty="0" smtClean="0">
                <a:solidFill>
                  <a:srgbClr val="002060"/>
                </a:solidFill>
              </a:rPr>
              <a:t>Pérdida de efectos inhibitorios de interneuronas</a:t>
            </a:r>
            <a:endParaRPr lang="es-MX" b="1" dirty="0">
              <a:solidFill>
                <a:srgbClr val="002060"/>
              </a:solidFill>
            </a:endParaRPr>
          </a:p>
        </p:txBody>
      </p:sp>
      <p:sp>
        <p:nvSpPr>
          <p:cNvPr id="6" name="Text Box 1032"/>
          <p:cNvSpPr txBox="1">
            <a:spLocks noChangeArrowheads="1"/>
          </p:cNvSpPr>
          <p:nvPr/>
        </p:nvSpPr>
        <p:spPr bwMode="auto">
          <a:xfrm>
            <a:off x="174625" y="4370388"/>
            <a:ext cx="1812925" cy="1477328"/>
          </a:xfrm>
          <a:prstGeom prst="rect">
            <a:avLst/>
          </a:prstGeom>
          <a:solidFill>
            <a:schemeClr val="tx2"/>
          </a:solidFill>
          <a:ln w="12700">
            <a:noFill/>
            <a:miter lim="800000"/>
            <a:headEnd type="none" w="sm" len="sm"/>
            <a:tailEnd type="none" w="sm" len="sm"/>
          </a:ln>
        </p:spPr>
        <p:txBody>
          <a:bodyPr>
            <a:spAutoFit/>
          </a:bodyPr>
          <a:lstStyle/>
          <a:p>
            <a:pPr algn="ctr" eaLnBrk="0" hangingPunct="0"/>
            <a:r>
              <a:rPr lang="es-MX" b="1" dirty="0" smtClean="0">
                <a:solidFill>
                  <a:srgbClr val="002060"/>
                </a:solidFill>
              </a:rPr>
              <a:t>Establecimiento de la conexión sináptica excitatoria aberrante</a:t>
            </a:r>
            <a:endParaRPr lang="es-MX" b="1" dirty="0">
              <a:solidFill>
                <a:srgbClr val="002060"/>
              </a:solidFill>
            </a:endParaRPr>
          </a:p>
        </p:txBody>
      </p:sp>
      <p:sp>
        <p:nvSpPr>
          <p:cNvPr id="105614" name="Oval 142"/>
          <p:cNvSpPr>
            <a:spLocks noChangeArrowheads="1"/>
          </p:cNvSpPr>
          <p:nvPr/>
        </p:nvSpPr>
        <p:spPr bwMode="auto">
          <a:xfrm>
            <a:off x="4872038" y="2782888"/>
            <a:ext cx="182562" cy="182562"/>
          </a:xfrm>
          <a:prstGeom prst="ellipse">
            <a:avLst/>
          </a:prstGeom>
          <a:solidFill>
            <a:schemeClr val="accent2"/>
          </a:solidFill>
          <a:ln w="9525">
            <a:noFill/>
            <a:round/>
            <a:headEnd/>
            <a:tailEnd/>
          </a:ln>
        </p:spPr>
        <p:txBody>
          <a:bodyPr wrap="none" anchor="ctr"/>
          <a:lstStyle/>
          <a:p>
            <a:pPr algn="ctr"/>
            <a:r>
              <a:rPr lang="es-MX" sz="1000" b="1" dirty="0" smtClean="0">
                <a:solidFill>
                  <a:srgbClr val="D9D9D9"/>
                </a:solidFill>
              </a:rPr>
              <a:t>P</a:t>
            </a:r>
            <a:endParaRPr lang="es-MX" sz="1000" b="1" dirty="0">
              <a:solidFill>
                <a:srgbClr val="D9D9D9"/>
              </a:solidFill>
            </a:endParaRPr>
          </a:p>
        </p:txBody>
      </p:sp>
      <p:sp>
        <p:nvSpPr>
          <p:cNvPr id="105615" name="Oval 143"/>
          <p:cNvSpPr>
            <a:spLocks noChangeArrowheads="1"/>
          </p:cNvSpPr>
          <p:nvPr/>
        </p:nvSpPr>
        <p:spPr bwMode="auto">
          <a:xfrm>
            <a:off x="5546725" y="3159125"/>
            <a:ext cx="182563" cy="182563"/>
          </a:xfrm>
          <a:prstGeom prst="ellipse">
            <a:avLst/>
          </a:prstGeom>
          <a:solidFill>
            <a:schemeClr val="accent2"/>
          </a:solidFill>
          <a:ln w="9525">
            <a:noFill/>
            <a:round/>
            <a:headEnd/>
            <a:tailEnd/>
          </a:ln>
        </p:spPr>
        <p:txBody>
          <a:bodyPr wrap="none" anchor="ctr"/>
          <a:lstStyle/>
          <a:p>
            <a:pPr algn="ctr"/>
            <a:r>
              <a:rPr lang="es-MX" sz="1000" b="1" dirty="0" smtClean="0">
                <a:solidFill>
                  <a:srgbClr val="D9D9D9"/>
                </a:solidFill>
              </a:rPr>
              <a:t>P</a:t>
            </a:r>
            <a:endParaRPr lang="es-MX" sz="1000" b="1" dirty="0">
              <a:solidFill>
                <a:srgbClr val="D9D9D9"/>
              </a:solidFill>
            </a:endParaRPr>
          </a:p>
        </p:txBody>
      </p:sp>
      <p:sp>
        <p:nvSpPr>
          <p:cNvPr id="103" name="Text Box 16"/>
          <p:cNvSpPr txBox="1">
            <a:spLocks noChangeArrowheads="1"/>
          </p:cNvSpPr>
          <p:nvPr/>
        </p:nvSpPr>
        <p:spPr bwMode="auto">
          <a:xfrm>
            <a:off x="203874" y="6300641"/>
            <a:ext cx="8528050" cy="523220"/>
          </a:xfrm>
          <a:prstGeom prst="rect">
            <a:avLst/>
          </a:prstGeom>
          <a:noFill/>
          <a:ln w="9525">
            <a:noFill/>
            <a:miter lim="800000"/>
            <a:headEnd/>
            <a:tailEnd/>
          </a:ln>
        </p:spPr>
        <p:txBody>
          <a:bodyPr lIns="0" tIns="0" rIns="0" bIns="0" anchor="b">
            <a:spAutoFit/>
          </a:bodyPr>
          <a:lstStyle/>
          <a:p>
            <a:r>
              <a:rPr lang="es-MX" sz="1200" b="1" dirty="0" smtClean="0">
                <a:solidFill>
                  <a:schemeClr val="bg2"/>
                </a:solidFill>
              </a:rPr>
              <a:t>AMPA = ácido α-amino-3-hidroxi-5-metil-4-isoxazolpropiónico; </a:t>
            </a:r>
            <a:br>
              <a:rPr lang="es-MX" sz="1200" b="1" dirty="0" smtClean="0">
                <a:solidFill>
                  <a:schemeClr val="bg2"/>
                </a:solidFill>
              </a:rPr>
            </a:br>
            <a:r>
              <a:rPr lang="es-MX" sz="1200" b="1" dirty="0" smtClean="0">
                <a:solidFill>
                  <a:schemeClr val="bg2"/>
                </a:solidFill>
              </a:rPr>
              <a:t>GABA = ácido γ-aminobutírico; NMDA = N-metil-D-aspartato; prostaglandina E; PKC = proteína cinasa C</a:t>
            </a:r>
          </a:p>
          <a:p>
            <a:r>
              <a:rPr lang="es-MX" sz="1000" dirty="0" smtClean="0">
                <a:solidFill>
                  <a:schemeClr val="bg2"/>
                </a:solidFill>
              </a:rPr>
              <a:t>Woolf CJ, Salter MW. </a:t>
            </a:r>
            <a:r>
              <a:rPr lang="es-MX" sz="1000" i="1" dirty="0" smtClean="0">
                <a:solidFill>
                  <a:schemeClr val="bg2"/>
                </a:solidFill>
              </a:rPr>
              <a:t>Science</a:t>
            </a:r>
            <a:r>
              <a:rPr lang="es-MX" sz="1000" dirty="0" smtClean="0">
                <a:solidFill>
                  <a:schemeClr val="bg2"/>
                </a:solidFill>
              </a:rPr>
              <a:t> 2000; 288(5472):1765-9.</a:t>
            </a:r>
            <a:endParaRPr lang="es-MX" sz="1000" dirty="0">
              <a:solidFill>
                <a:schemeClr val="bg2"/>
              </a:solidFill>
            </a:endParaRPr>
          </a:p>
        </p:txBody>
      </p:sp>
    </p:spTree>
    <p:extLst>
      <p:ext uri="{BB962C8B-B14F-4D97-AF65-F5344CB8AC3E}">
        <p14:creationId xmlns:p14="http://schemas.microsoft.com/office/powerpoint/2010/main" val="17275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5598"/>
                                        </p:tgtEl>
                                        <p:attrNameLst>
                                          <p:attrName>style.visibility</p:attrName>
                                        </p:attrNameLst>
                                      </p:cBhvr>
                                      <p:to>
                                        <p:strVal val="visible"/>
                                      </p:to>
                                    </p:set>
                                    <p:animEffect transition="in" filter="dissolve">
                                      <p:cBhvr>
                                        <p:cTn id="7" dur="500"/>
                                        <p:tgtEl>
                                          <p:spTgt spid="10559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5486"/>
                                        </p:tgtEl>
                                        <p:attrNameLst>
                                          <p:attrName>style.visibility</p:attrName>
                                        </p:attrNameLst>
                                      </p:cBhvr>
                                      <p:to>
                                        <p:strVal val="visible"/>
                                      </p:to>
                                    </p:set>
                                    <p:animEffect transition="in" filter="dissolve">
                                      <p:cBhvr>
                                        <p:cTn id="10" dur="500"/>
                                        <p:tgtEl>
                                          <p:spTgt spid="105486"/>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36554"/>
                                        </p:tgtEl>
                                        <p:attrNameLst>
                                          <p:attrName>style.visibility</p:attrName>
                                        </p:attrNameLst>
                                      </p:cBhvr>
                                      <p:to>
                                        <p:strVal val="visible"/>
                                      </p:to>
                                    </p:set>
                                    <p:animEffect transition="in" filter="wipe(up)">
                                      <p:cBhvr>
                                        <p:cTn id="14" dur="2000"/>
                                        <p:tgtEl>
                                          <p:spTgt spid="236554"/>
                                        </p:tgtEl>
                                      </p:cBhvr>
                                    </p:animEffect>
                                  </p:childTnLst>
                                </p:cTn>
                              </p:par>
                            </p:childTnLst>
                          </p:cTn>
                        </p:par>
                        <p:par>
                          <p:cTn id="15" fill="hold">
                            <p:stCondLst>
                              <p:cond delay="2500"/>
                            </p:stCondLst>
                            <p:childTnLst>
                              <p:par>
                                <p:cTn id="16" presetID="1"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2500"/>
                            </p:stCondLst>
                            <p:childTnLst>
                              <p:par>
                                <p:cTn id="19" presetID="9" presetClass="entr" presetSubtype="0" fill="hold" grpId="0" nodeType="afterEffect">
                                  <p:stCondLst>
                                    <p:cond delay="0"/>
                                  </p:stCondLst>
                                  <p:childTnLst>
                                    <p:set>
                                      <p:cBhvr>
                                        <p:cTn id="20" dur="1" fill="hold">
                                          <p:stCondLst>
                                            <p:cond delay="0"/>
                                          </p:stCondLst>
                                        </p:cTn>
                                        <p:tgtEl>
                                          <p:spTgt spid="105584"/>
                                        </p:tgtEl>
                                        <p:attrNameLst>
                                          <p:attrName>style.visibility</p:attrName>
                                        </p:attrNameLst>
                                      </p:cBhvr>
                                      <p:to>
                                        <p:strVal val="visible"/>
                                      </p:to>
                                    </p:set>
                                    <p:animEffect transition="in" filter="dissolve">
                                      <p:cBhvr>
                                        <p:cTn id="21" dur="2000"/>
                                        <p:tgtEl>
                                          <p:spTgt spid="105584"/>
                                        </p:tgtEl>
                                      </p:cBhvr>
                                    </p:animEffect>
                                  </p:childTnLst>
                                </p:cTn>
                              </p:par>
                            </p:childTnLst>
                          </p:cTn>
                        </p:par>
                        <p:par>
                          <p:cTn id="22" fill="hold">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105583"/>
                                        </p:tgtEl>
                                        <p:attrNameLst>
                                          <p:attrName>style.visibility</p:attrName>
                                        </p:attrNameLst>
                                      </p:cBhvr>
                                      <p:to>
                                        <p:strVal val="visible"/>
                                      </p:to>
                                    </p:set>
                                    <p:animEffect transition="in" filter="dissolve">
                                      <p:cBhvr>
                                        <p:cTn id="25" dur="2000"/>
                                        <p:tgtEl>
                                          <p:spTgt spid="105583"/>
                                        </p:tgtEl>
                                      </p:cBhvr>
                                    </p:animEffect>
                                  </p:childTnLst>
                                </p:cTn>
                              </p:par>
                            </p:childTnLst>
                          </p:cTn>
                        </p:par>
                        <p:par>
                          <p:cTn id="26" fill="hold">
                            <p:stCondLst>
                              <p:cond delay="6500"/>
                            </p:stCondLst>
                            <p:childTnLst>
                              <p:par>
                                <p:cTn id="27" presetID="9" presetClass="entr" presetSubtype="0" fill="hold" grpId="0" nodeType="afterEffect">
                                  <p:stCondLst>
                                    <p:cond delay="0"/>
                                  </p:stCondLst>
                                  <p:childTnLst>
                                    <p:set>
                                      <p:cBhvr>
                                        <p:cTn id="28" dur="1" fill="hold">
                                          <p:stCondLst>
                                            <p:cond delay="0"/>
                                          </p:stCondLst>
                                        </p:cTn>
                                        <p:tgtEl>
                                          <p:spTgt spid="105599"/>
                                        </p:tgtEl>
                                        <p:attrNameLst>
                                          <p:attrName>style.visibility</p:attrName>
                                        </p:attrNameLst>
                                      </p:cBhvr>
                                      <p:to>
                                        <p:strVal val="visible"/>
                                      </p:to>
                                    </p:set>
                                    <p:animEffect transition="in" filter="dissolve">
                                      <p:cBhvr>
                                        <p:cTn id="29" dur="500"/>
                                        <p:tgtEl>
                                          <p:spTgt spid="105599"/>
                                        </p:tgtEl>
                                      </p:cBhvr>
                                    </p:animEffect>
                                  </p:childTnLst>
                                </p:cTn>
                              </p:par>
                            </p:childTnLst>
                          </p:cTn>
                        </p:par>
                        <p:par>
                          <p:cTn id="30" fill="hold">
                            <p:stCondLst>
                              <p:cond delay="7000"/>
                            </p:stCondLst>
                            <p:childTnLst>
                              <p:par>
                                <p:cTn id="31" presetID="9" presetClass="entr" presetSubtype="0" fill="hold" grpId="0" nodeType="afterEffect">
                                  <p:stCondLst>
                                    <p:cond delay="0"/>
                                  </p:stCondLst>
                                  <p:childTnLst>
                                    <p:set>
                                      <p:cBhvr>
                                        <p:cTn id="32" dur="1" fill="hold">
                                          <p:stCondLst>
                                            <p:cond delay="0"/>
                                          </p:stCondLst>
                                        </p:cTn>
                                        <p:tgtEl>
                                          <p:spTgt spid="105600"/>
                                        </p:tgtEl>
                                        <p:attrNameLst>
                                          <p:attrName>style.visibility</p:attrName>
                                        </p:attrNameLst>
                                      </p:cBhvr>
                                      <p:to>
                                        <p:strVal val="visible"/>
                                      </p:to>
                                    </p:set>
                                    <p:animEffect transition="in" filter="dissolve">
                                      <p:cBhvr>
                                        <p:cTn id="33" dur="500"/>
                                        <p:tgtEl>
                                          <p:spTgt spid="105600"/>
                                        </p:tgtEl>
                                      </p:cBhvr>
                                    </p:animEffect>
                                  </p:childTnLst>
                                </p:cTn>
                              </p:par>
                            </p:childTnLst>
                          </p:cTn>
                        </p:par>
                        <p:par>
                          <p:cTn id="34" fill="hold">
                            <p:stCondLst>
                              <p:cond delay="7500"/>
                            </p:stCondLst>
                            <p:childTnLst>
                              <p:par>
                                <p:cTn id="35" presetID="9" presetClass="entr" presetSubtype="0" fill="hold" grpId="0" nodeType="afterEffect">
                                  <p:stCondLst>
                                    <p:cond delay="0"/>
                                  </p:stCondLst>
                                  <p:childTnLst>
                                    <p:set>
                                      <p:cBhvr>
                                        <p:cTn id="36" dur="1" fill="hold">
                                          <p:stCondLst>
                                            <p:cond delay="0"/>
                                          </p:stCondLst>
                                        </p:cTn>
                                        <p:tgtEl>
                                          <p:spTgt spid="105592"/>
                                        </p:tgtEl>
                                        <p:attrNameLst>
                                          <p:attrName>style.visibility</p:attrName>
                                        </p:attrNameLst>
                                      </p:cBhvr>
                                      <p:to>
                                        <p:strVal val="visible"/>
                                      </p:to>
                                    </p:set>
                                    <p:animEffect transition="in" filter="dissolve">
                                      <p:cBhvr>
                                        <p:cTn id="37" dur="500"/>
                                        <p:tgtEl>
                                          <p:spTgt spid="105592"/>
                                        </p:tgtEl>
                                      </p:cBhvr>
                                    </p:animEffect>
                                  </p:childTnLst>
                                </p:cTn>
                              </p:par>
                            </p:childTnLst>
                          </p:cTn>
                        </p:par>
                        <p:par>
                          <p:cTn id="38" fill="hold">
                            <p:stCondLst>
                              <p:cond delay="8000"/>
                            </p:stCondLst>
                            <p:childTnLst>
                              <p:par>
                                <p:cTn id="39" presetID="9" presetClass="entr" presetSubtype="0" fill="hold" grpId="0" nodeType="afterEffect">
                                  <p:stCondLst>
                                    <p:cond delay="0"/>
                                  </p:stCondLst>
                                  <p:childTnLst>
                                    <p:set>
                                      <p:cBhvr>
                                        <p:cTn id="40" dur="1" fill="hold">
                                          <p:stCondLst>
                                            <p:cond delay="0"/>
                                          </p:stCondLst>
                                        </p:cTn>
                                        <p:tgtEl>
                                          <p:spTgt spid="105591"/>
                                        </p:tgtEl>
                                        <p:attrNameLst>
                                          <p:attrName>style.visibility</p:attrName>
                                        </p:attrNameLst>
                                      </p:cBhvr>
                                      <p:to>
                                        <p:strVal val="visible"/>
                                      </p:to>
                                    </p:set>
                                    <p:animEffect transition="in" filter="dissolve">
                                      <p:cBhvr>
                                        <p:cTn id="41" dur="500"/>
                                        <p:tgtEl>
                                          <p:spTgt spid="105591"/>
                                        </p:tgtEl>
                                      </p:cBhvr>
                                    </p:animEffect>
                                  </p:childTnLst>
                                </p:cTn>
                              </p:par>
                            </p:childTnLst>
                          </p:cTn>
                        </p:par>
                        <p:par>
                          <p:cTn id="42" fill="hold">
                            <p:stCondLst>
                              <p:cond delay="8500"/>
                            </p:stCondLst>
                            <p:childTnLst>
                              <p:par>
                                <p:cTn id="43" presetID="9" presetClass="entr" presetSubtype="0" fill="hold" grpId="0" nodeType="afterEffect">
                                  <p:stCondLst>
                                    <p:cond delay="0"/>
                                  </p:stCondLst>
                                  <p:childTnLst>
                                    <p:set>
                                      <p:cBhvr>
                                        <p:cTn id="44" dur="1" fill="hold">
                                          <p:stCondLst>
                                            <p:cond delay="0"/>
                                          </p:stCondLst>
                                        </p:cTn>
                                        <p:tgtEl>
                                          <p:spTgt spid="105593"/>
                                        </p:tgtEl>
                                        <p:attrNameLst>
                                          <p:attrName>style.visibility</p:attrName>
                                        </p:attrNameLst>
                                      </p:cBhvr>
                                      <p:to>
                                        <p:strVal val="visible"/>
                                      </p:to>
                                    </p:set>
                                    <p:animEffect transition="in" filter="dissolve">
                                      <p:cBhvr>
                                        <p:cTn id="45" dur="500"/>
                                        <p:tgtEl>
                                          <p:spTgt spid="105593"/>
                                        </p:tgtEl>
                                      </p:cBhvr>
                                    </p:animEffect>
                                  </p:childTnLst>
                                </p:cTn>
                              </p:par>
                            </p:childTnLst>
                          </p:cTn>
                        </p:par>
                        <p:par>
                          <p:cTn id="46" fill="hold">
                            <p:stCondLst>
                              <p:cond delay="9000"/>
                            </p:stCondLst>
                            <p:childTnLst>
                              <p:par>
                                <p:cTn id="47" presetID="9" presetClass="entr" presetSubtype="0" fill="hold" grpId="0" nodeType="afterEffect">
                                  <p:stCondLst>
                                    <p:cond delay="0"/>
                                  </p:stCondLst>
                                  <p:childTnLst>
                                    <p:set>
                                      <p:cBhvr>
                                        <p:cTn id="48" dur="1" fill="hold">
                                          <p:stCondLst>
                                            <p:cond delay="0"/>
                                          </p:stCondLst>
                                        </p:cTn>
                                        <p:tgtEl>
                                          <p:spTgt spid="105594"/>
                                        </p:tgtEl>
                                        <p:attrNameLst>
                                          <p:attrName>style.visibility</p:attrName>
                                        </p:attrNameLst>
                                      </p:cBhvr>
                                      <p:to>
                                        <p:strVal val="visible"/>
                                      </p:to>
                                    </p:set>
                                    <p:animEffect transition="in" filter="dissolve">
                                      <p:cBhvr>
                                        <p:cTn id="49" dur="500"/>
                                        <p:tgtEl>
                                          <p:spTgt spid="105594"/>
                                        </p:tgtEl>
                                      </p:cBhvr>
                                    </p:animEffect>
                                  </p:childTnLst>
                                </p:cTn>
                              </p:par>
                            </p:childTnLst>
                          </p:cTn>
                        </p:par>
                        <p:par>
                          <p:cTn id="50" fill="hold">
                            <p:stCondLst>
                              <p:cond delay="9500"/>
                            </p:stCondLst>
                            <p:childTnLst>
                              <p:par>
                                <p:cTn id="51" presetID="9" presetClass="entr" presetSubtype="0" fill="hold" grpId="0" nodeType="afterEffect">
                                  <p:stCondLst>
                                    <p:cond delay="0"/>
                                  </p:stCondLst>
                                  <p:childTnLst>
                                    <p:set>
                                      <p:cBhvr>
                                        <p:cTn id="52" dur="1" fill="hold">
                                          <p:stCondLst>
                                            <p:cond delay="0"/>
                                          </p:stCondLst>
                                        </p:cTn>
                                        <p:tgtEl>
                                          <p:spTgt spid="105595"/>
                                        </p:tgtEl>
                                        <p:attrNameLst>
                                          <p:attrName>style.visibility</p:attrName>
                                        </p:attrNameLst>
                                      </p:cBhvr>
                                      <p:to>
                                        <p:strVal val="visible"/>
                                      </p:to>
                                    </p:set>
                                    <p:animEffect transition="in" filter="dissolve">
                                      <p:cBhvr>
                                        <p:cTn id="53" dur="500"/>
                                        <p:tgtEl>
                                          <p:spTgt spid="105595"/>
                                        </p:tgtEl>
                                      </p:cBhvr>
                                    </p:animEffect>
                                  </p:childTnLst>
                                </p:cTn>
                              </p:par>
                            </p:childTnLst>
                          </p:cTn>
                        </p:par>
                        <p:par>
                          <p:cTn id="54" fill="hold">
                            <p:stCondLst>
                              <p:cond delay="10000"/>
                            </p:stCondLst>
                            <p:childTnLst>
                              <p:par>
                                <p:cTn id="55" presetID="9" presetClass="entr" presetSubtype="0" fill="hold" grpId="0" nodeType="afterEffect">
                                  <p:stCondLst>
                                    <p:cond delay="0"/>
                                  </p:stCondLst>
                                  <p:childTnLst>
                                    <p:set>
                                      <p:cBhvr>
                                        <p:cTn id="56" dur="1" fill="hold">
                                          <p:stCondLst>
                                            <p:cond delay="0"/>
                                          </p:stCondLst>
                                        </p:cTn>
                                        <p:tgtEl>
                                          <p:spTgt spid="105596"/>
                                        </p:tgtEl>
                                        <p:attrNameLst>
                                          <p:attrName>style.visibility</p:attrName>
                                        </p:attrNameLst>
                                      </p:cBhvr>
                                      <p:to>
                                        <p:strVal val="visible"/>
                                      </p:to>
                                    </p:set>
                                    <p:animEffect transition="in" filter="dissolve">
                                      <p:cBhvr>
                                        <p:cTn id="57" dur="500"/>
                                        <p:tgtEl>
                                          <p:spTgt spid="105596"/>
                                        </p:tgtEl>
                                      </p:cBhvr>
                                    </p:animEffect>
                                  </p:childTnLst>
                                </p:cTn>
                              </p:par>
                            </p:childTnLst>
                          </p:cTn>
                        </p:par>
                        <p:par>
                          <p:cTn id="58" fill="hold">
                            <p:stCondLst>
                              <p:cond delay="10500"/>
                            </p:stCondLst>
                            <p:childTnLst>
                              <p:par>
                                <p:cTn id="59" presetID="9" presetClass="entr" presetSubtype="0" fill="hold" grpId="0" nodeType="afterEffect">
                                  <p:stCondLst>
                                    <p:cond delay="0"/>
                                  </p:stCondLst>
                                  <p:childTnLst>
                                    <p:set>
                                      <p:cBhvr>
                                        <p:cTn id="60" dur="1" fill="hold">
                                          <p:stCondLst>
                                            <p:cond delay="0"/>
                                          </p:stCondLst>
                                        </p:cTn>
                                        <p:tgtEl>
                                          <p:spTgt spid="105601"/>
                                        </p:tgtEl>
                                        <p:attrNameLst>
                                          <p:attrName>style.visibility</p:attrName>
                                        </p:attrNameLst>
                                      </p:cBhvr>
                                      <p:to>
                                        <p:strVal val="visible"/>
                                      </p:to>
                                    </p:set>
                                    <p:animEffect transition="in" filter="dissolve">
                                      <p:cBhvr>
                                        <p:cTn id="61" dur="500"/>
                                        <p:tgtEl>
                                          <p:spTgt spid="105601"/>
                                        </p:tgtEl>
                                      </p:cBhvr>
                                    </p:animEffect>
                                  </p:childTnLst>
                                </p:cTn>
                              </p:par>
                            </p:childTnLst>
                          </p:cTn>
                        </p:par>
                        <p:par>
                          <p:cTn id="62" fill="hold">
                            <p:stCondLst>
                              <p:cond delay="11000"/>
                            </p:stCondLst>
                            <p:childTnLst>
                              <p:par>
                                <p:cTn id="63" presetID="9" presetClass="entr" presetSubtype="0" fill="hold" grpId="0" nodeType="afterEffect">
                                  <p:stCondLst>
                                    <p:cond delay="0"/>
                                  </p:stCondLst>
                                  <p:childTnLst>
                                    <p:set>
                                      <p:cBhvr>
                                        <p:cTn id="64" dur="1" fill="hold">
                                          <p:stCondLst>
                                            <p:cond delay="0"/>
                                          </p:stCondLst>
                                        </p:cTn>
                                        <p:tgtEl>
                                          <p:spTgt spid="105602"/>
                                        </p:tgtEl>
                                        <p:attrNameLst>
                                          <p:attrName>style.visibility</p:attrName>
                                        </p:attrNameLst>
                                      </p:cBhvr>
                                      <p:to>
                                        <p:strVal val="visible"/>
                                      </p:to>
                                    </p:set>
                                    <p:animEffect transition="in" filter="dissolve">
                                      <p:cBhvr>
                                        <p:cTn id="65" dur="500"/>
                                        <p:tgtEl>
                                          <p:spTgt spid="105602"/>
                                        </p:tgtEl>
                                      </p:cBhvr>
                                    </p:animEffect>
                                  </p:childTnLst>
                                </p:cTn>
                              </p:par>
                            </p:childTnLst>
                          </p:cTn>
                        </p:par>
                        <p:par>
                          <p:cTn id="66" fill="hold">
                            <p:stCondLst>
                              <p:cond delay="11500"/>
                            </p:stCondLst>
                            <p:childTnLst>
                              <p:par>
                                <p:cTn id="67" presetID="9" presetClass="entr" presetSubtype="0" fill="hold" grpId="0" nodeType="afterEffect">
                                  <p:stCondLst>
                                    <p:cond delay="0"/>
                                  </p:stCondLst>
                                  <p:childTnLst>
                                    <p:set>
                                      <p:cBhvr>
                                        <p:cTn id="68" dur="1" fill="hold">
                                          <p:stCondLst>
                                            <p:cond delay="0"/>
                                          </p:stCondLst>
                                        </p:cTn>
                                        <p:tgtEl>
                                          <p:spTgt spid="105603"/>
                                        </p:tgtEl>
                                        <p:attrNameLst>
                                          <p:attrName>style.visibility</p:attrName>
                                        </p:attrNameLst>
                                      </p:cBhvr>
                                      <p:to>
                                        <p:strVal val="visible"/>
                                      </p:to>
                                    </p:set>
                                    <p:animEffect transition="in" filter="dissolve">
                                      <p:cBhvr>
                                        <p:cTn id="69" dur="500"/>
                                        <p:tgtEl>
                                          <p:spTgt spid="105603"/>
                                        </p:tgtEl>
                                      </p:cBhvr>
                                    </p:animEffect>
                                  </p:childTnLst>
                                </p:cTn>
                              </p:par>
                            </p:childTnLst>
                          </p:cTn>
                        </p:par>
                        <p:par>
                          <p:cTn id="70" fill="hold">
                            <p:stCondLst>
                              <p:cond delay="12000"/>
                            </p:stCondLst>
                            <p:childTnLst>
                              <p:par>
                                <p:cTn id="71" presetID="22" presetClass="entr" presetSubtype="1" fill="hold" grpId="0" nodeType="afterEffect">
                                  <p:stCondLst>
                                    <p:cond delay="0"/>
                                  </p:stCondLst>
                                  <p:childTnLst>
                                    <p:set>
                                      <p:cBhvr>
                                        <p:cTn id="72" dur="1" fill="hold">
                                          <p:stCondLst>
                                            <p:cond delay="0"/>
                                          </p:stCondLst>
                                        </p:cTn>
                                        <p:tgtEl>
                                          <p:spTgt spid="105606"/>
                                        </p:tgtEl>
                                        <p:attrNameLst>
                                          <p:attrName>style.visibility</p:attrName>
                                        </p:attrNameLst>
                                      </p:cBhvr>
                                      <p:to>
                                        <p:strVal val="visible"/>
                                      </p:to>
                                    </p:set>
                                    <p:animEffect transition="in" filter="wipe(up)">
                                      <p:cBhvr>
                                        <p:cTn id="73" dur="500"/>
                                        <p:tgtEl>
                                          <p:spTgt spid="105606"/>
                                        </p:tgtEl>
                                      </p:cBhvr>
                                    </p:animEffect>
                                  </p:childTnLst>
                                </p:cTn>
                              </p:par>
                            </p:childTnLst>
                          </p:cTn>
                        </p:par>
                        <p:par>
                          <p:cTn id="74" fill="hold">
                            <p:stCondLst>
                              <p:cond delay="12500"/>
                            </p:stCondLst>
                            <p:childTnLst>
                              <p:par>
                                <p:cTn id="75" presetID="22" presetClass="entr" presetSubtype="1" fill="hold" grpId="0" nodeType="afterEffect">
                                  <p:stCondLst>
                                    <p:cond delay="0"/>
                                  </p:stCondLst>
                                  <p:childTnLst>
                                    <p:set>
                                      <p:cBhvr>
                                        <p:cTn id="76" dur="1" fill="hold">
                                          <p:stCondLst>
                                            <p:cond delay="0"/>
                                          </p:stCondLst>
                                        </p:cTn>
                                        <p:tgtEl>
                                          <p:spTgt spid="105607"/>
                                        </p:tgtEl>
                                        <p:attrNameLst>
                                          <p:attrName>style.visibility</p:attrName>
                                        </p:attrNameLst>
                                      </p:cBhvr>
                                      <p:to>
                                        <p:strVal val="visible"/>
                                      </p:to>
                                    </p:set>
                                    <p:animEffect transition="in" filter="wipe(up)">
                                      <p:cBhvr>
                                        <p:cTn id="77" dur="500"/>
                                        <p:tgtEl>
                                          <p:spTgt spid="105607"/>
                                        </p:tgtEl>
                                      </p:cBhvr>
                                    </p:animEffect>
                                  </p:childTnLst>
                                </p:cTn>
                              </p:par>
                            </p:childTnLst>
                          </p:cTn>
                        </p:par>
                        <p:par>
                          <p:cTn id="78" fill="hold">
                            <p:stCondLst>
                              <p:cond delay="13000"/>
                            </p:stCondLst>
                            <p:childTnLst>
                              <p:par>
                                <p:cTn id="79" presetID="22" presetClass="entr" presetSubtype="2" fill="hold" grpId="0" nodeType="afterEffect">
                                  <p:stCondLst>
                                    <p:cond delay="0"/>
                                  </p:stCondLst>
                                  <p:childTnLst>
                                    <p:set>
                                      <p:cBhvr>
                                        <p:cTn id="80" dur="1" fill="hold">
                                          <p:stCondLst>
                                            <p:cond delay="0"/>
                                          </p:stCondLst>
                                        </p:cTn>
                                        <p:tgtEl>
                                          <p:spTgt spid="105608"/>
                                        </p:tgtEl>
                                        <p:attrNameLst>
                                          <p:attrName>style.visibility</p:attrName>
                                        </p:attrNameLst>
                                      </p:cBhvr>
                                      <p:to>
                                        <p:strVal val="visible"/>
                                      </p:to>
                                    </p:set>
                                    <p:animEffect transition="in" filter="wipe(right)">
                                      <p:cBhvr>
                                        <p:cTn id="81" dur="500"/>
                                        <p:tgtEl>
                                          <p:spTgt spid="105608"/>
                                        </p:tgtEl>
                                      </p:cBhvr>
                                    </p:animEffect>
                                  </p:childTnLst>
                                </p:cTn>
                              </p:par>
                            </p:childTnLst>
                          </p:cTn>
                        </p:par>
                        <p:par>
                          <p:cTn id="82" fill="hold">
                            <p:stCondLst>
                              <p:cond delay="13500"/>
                            </p:stCondLst>
                            <p:childTnLst>
                              <p:par>
                                <p:cTn id="83" presetID="22" presetClass="entr" presetSubtype="4" fill="hold" grpId="0" nodeType="afterEffect">
                                  <p:stCondLst>
                                    <p:cond delay="0"/>
                                  </p:stCondLst>
                                  <p:childTnLst>
                                    <p:set>
                                      <p:cBhvr>
                                        <p:cTn id="84" dur="1" fill="hold">
                                          <p:stCondLst>
                                            <p:cond delay="0"/>
                                          </p:stCondLst>
                                        </p:cTn>
                                        <p:tgtEl>
                                          <p:spTgt spid="256121"/>
                                        </p:tgtEl>
                                        <p:attrNameLst>
                                          <p:attrName>style.visibility</p:attrName>
                                        </p:attrNameLst>
                                      </p:cBhvr>
                                      <p:to>
                                        <p:strVal val="visible"/>
                                      </p:to>
                                    </p:set>
                                    <p:animEffect transition="in" filter="wipe(down)">
                                      <p:cBhvr>
                                        <p:cTn id="85" dur="500"/>
                                        <p:tgtEl>
                                          <p:spTgt spid="256121"/>
                                        </p:tgtEl>
                                      </p:cBhvr>
                                    </p:animEffect>
                                  </p:childTnLst>
                                </p:cTn>
                              </p:par>
                            </p:childTnLst>
                          </p:cTn>
                        </p:par>
                        <p:par>
                          <p:cTn id="86" fill="hold">
                            <p:stCondLst>
                              <p:cond delay="14000"/>
                            </p:stCondLst>
                            <p:childTnLst>
                              <p:par>
                                <p:cTn id="87" presetID="22" presetClass="entr" presetSubtype="4" fill="hold" grpId="0" nodeType="afterEffect">
                                  <p:stCondLst>
                                    <p:cond delay="0"/>
                                  </p:stCondLst>
                                  <p:childTnLst>
                                    <p:set>
                                      <p:cBhvr>
                                        <p:cTn id="88" dur="1" fill="hold">
                                          <p:stCondLst>
                                            <p:cond delay="0"/>
                                          </p:stCondLst>
                                        </p:cTn>
                                        <p:tgtEl>
                                          <p:spTgt spid="256126"/>
                                        </p:tgtEl>
                                        <p:attrNameLst>
                                          <p:attrName>style.visibility</p:attrName>
                                        </p:attrNameLst>
                                      </p:cBhvr>
                                      <p:to>
                                        <p:strVal val="visible"/>
                                      </p:to>
                                    </p:set>
                                    <p:animEffect transition="in" filter="wipe(down)">
                                      <p:cBhvr>
                                        <p:cTn id="89" dur="500"/>
                                        <p:tgtEl>
                                          <p:spTgt spid="256126"/>
                                        </p:tgtEl>
                                      </p:cBhvr>
                                    </p:animEffect>
                                  </p:childTnLst>
                                </p:cTn>
                              </p:par>
                            </p:childTnLst>
                          </p:cTn>
                        </p:par>
                        <p:par>
                          <p:cTn id="90" fill="hold">
                            <p:stCondLst>
                              <p:cond delay="14500"/>
                            </p:stCondLst>
                            <p:childTnLst>
                              <p:par>
                                <p:cTn id="91" presetID="1" presetClass="entr" presetSubtype="0" fill="hold" grpId="0" nodeType="afterEffect">
                                  <p:stCondLst>
                                    <p:cond delay="0"/>
                                  </p:stCondLst>
                                  <p:childTnLst>
                                    <p:set>
                                      <p:cBhvr>
                                        <p:cTn id="92" dur="1" fill="hold">
                                          <p:stCondLst>
                                            <p:cond delay="0"/>
                                          </p:stCondLst>
                                        </p:cTn>
                                        <p:tgtEl>
                                          <p:spTgt spid="105614"/>
                                        </p:tgtEl>
                                        <p:attrNameLst>
                                          <p:attrName>style.visibility</p:attrName>
                                        </p:attrNameLst>
                                      </p:cBhvr>
                                      <p:to>
                                        <p:strVal val="visible"/>
                                      </p:to>
                                    </p:set>
                                  </p:childTnLst>
                                </p:cTn>
                              </p:par>
                            </p:childTnLst>
                          </p:cTn>
                        </p:par>
                        <p:par>
                          <p:cTn id="93" fill="hold">
                            <p:stCondLst>
                              <p:cond delay="14500"/>
                            </p:stCondLst>
                            <p:childTnLst>
                              <p:par>
                                <p:cTn id="94" presetID="1" presetClass="entr" presetSubtype="0" fill="hold" grpId="0" nodeType="afterEffect">
                                  <p:stCondLst>
                                    <p:cond delay="0"/>
                                  </p:stCondLst>
                                  <p:childTnLst>
                                    <p:set>
                                      <p:cBhvr>
                                        <p:cTn id="95" dur="1" fill="hold">
                                          <p:stCondLst>
                                            <p:cond delay="0"/>
                                          </p:stCondLst>
                                        </p:cTn>
                                        <p:tgtEl>
                                          <p:spTgt spid="105615"/>
                                        </p:tgtEl>
                                        <p:attrNameLst>
                                          <p:attrName>style.visibility</p:attrName>
                                        </p:attrNameLst>
                                      </p:cBhvr>
                                      <p:to>
                                        <p:strVal val="visible"/>
                                      </p:to>
                                    </p:set>
                                  </p:childTnLst>
                                </p:cTn>
                              </p:par>
                            </p:childTnLst>
                          </p:cTn>
                        </p:par>
                        <p:par>
                          <p:cTn id="96" fill="hold">
                            <p:stCondLst>
                              <p:cond delay="14500"/>
                            </p:stCondLst>
                            <p:childTnLst>
                              <p:par>
                                <p:cTn id="97" presetID="22" presetClass="entr" presetSubtype="1" fill="hold" grpId="0" nodeType="afterEffect">
                                  <p:stCondLst>
                                    <p:cond delay="500"/>
                                  </p:stCondLst>
                                  <p:childTnLst>
                                    <p:set>
                                      <p:cBhvr>
                                        <p:cTn id="98" dur="1" fill="hold">
                                          <p:stCondLst>
                                            <p:cond delay="0"/>
                                          </p:stCondLst>
                                        </p:cTn>
                                        <p:tgtEl>
                                          <p:spTgt spid="5"/>
                                        </p:tgtEl>
                                        <p:attrNameLst>
                                          <p:attrName>style.visibility</p:attrName>
                                        </p:attrNameLst>
                                      </p:cBhvr>
                                      <p:to>
                                        <p:strVal val="visible"/>
                                      </p:to>
                                    </p:set>
                                    <p:animEffect transition="in" filter="wipe(up)">
                                      <p:cBhvr>
                                        <p:cTn id="99" dur="1000"/>
                                        <p:tgtEl>
                                          <p:spTgt spid="5"/>
                                        </p:tgtEl>
                                      </p:cBhvr>
                                    </p:animEffect>
                                  </p:childTnLst>
                                </p:cTn>
                              </p:par>
                            </p:childTnLst>
                          </p:cTn>
                        </p:par>
                        <p:par>
                          <p:cTn id="100" fill="hold">
                            <p:stCondLst>
                              <p:cond delay="16000"/>
                            </p:stCondLst>
                            <p:childTnLst>
                              <p:par>
                                <p:cTn id="101" presetID="22" presetClass="entr" presetSubtype="1" fill="hold" grpId="0" nodeType="after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wipe(up)">
                                      <p:cBhvr>
                                        <p:cTn id="10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6" grpId="0"/>
      <p:bldP spid="236554" grpId="0" animBg="1"/>
      <p:bldP spid="105583" grpId="0" animBg="1"/>
      <p:bldP spid="105584" grpId="0" animBg="1"/>
      <p:bldP spid="3" grpId="0"/>
      <p:bldP spid="105592" grpId="0" animBg="1"/>
      <p:bldP spid="105593" grpId="0" animBg="1"/>
      <p:bldP spid="105594" grpId="0" animBg="1"/>
      <p:bldP spid="105595" grpId="0" animBg="1"/>
      <p:bldP spid="105596" grpId="0" animBg="1"/>
      <p:bldP spid="105598" grpId="0"/>
      <p:bldP spid="105599" grpId="0" animBg="1"/>
      <p:bldP spid="105600" grpId="0" animBg="1"/>
      <p:bldP spid="105601" grpId="0" animBg="1"/>
      <p:bldP spid="105602" grpId="0" animBg="1"/>
      <p:bldP spid="105603" grpId="0" animBg="1"/>
      <p:bldP spid="105591" grpId="0" animBg="1"/>
      <p:bldP spid="105606" grpId="0" animBg="1"/>
      <p:bldP spid="105607" grpId="0" animBg="1"/>
      <p:bldP spid="105608" grpId="0" animBg="1"/>
      <p:bldP spid="256121" grpId="0" animBg="1"/>
      <p:bldP spid="256126" grpId="0" animBg="1"/>
      <p:bldP spid="5" grpId="0"/>
      <p:bldP spid="6" grpId="0" animBg="1"/>
      <p:bldP spid="105614" grpId="0" animBg="1"/>
      <p:bldP spid="1056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Resumen</a:t>
            </a:r>
            <a:endParaRPr lang="es-MX" sz="4000" dirty="0">
              <a:solidFill>
                <a:schemeClr val="tx1">
                  <a:lumMod val="50000"/>
                </a:schemeClr>
              </a:solidFill>
            </a:endParaRPr>
          </a:p>
        </p:txBody>
      </p:sp>
    </p:spTree>
    <p:extLst>
      <p:ext uri="{BB962C8B-B14F-4D97-AF65-F5344CB8AC3E}">
        <p14:creationId xmlns:p14="http://schemas.microsoft.com/office/powerpoint/2010/main" val="3128115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Objetivos de aprendizaje</a:t>
            </a:r>
            <a:endParaRPr lang="es-MX" dirty="0"/>
          </a:p>
        </p:txBody>
      </p:sp>
      <p:sp>
        <p:nvSpPr>
          <p:cNvPr id="3" name="Content Placeholder 2"/>
          <p:cNvSpPr>
            <a:spLocks noGrp="1"/>
          </p:cNvSpPr>
          <p:nvPr>
            <p:ph idx="1"/>
          </p:nvPr>
        </p:nvSpPr>
        <p:spPr>
          <a:xfrm>
            <a:off x="251520" y="1484784"/>
            <a:ext cx="8640960" cy="4925144"/>
          </a:xfrm>
        </p:spPr>
        <p:txBody>
          <a:bodyPr>
            <a:normAutofit fontScale="92500" lnSpcReduction="10000"/>
          </a:bodyPr>
          <a:lstStyle/>
          <a:p>
            <a:pPr lvl="0"/>
            <a:r>
              <a:rPr lang="es-MX" dirty="0" smtClean="0"/>
              <a:t>Después de completar este módulo, los participantes serán capaces de:</a:t>
            </a:r>
          </a:p>
          <a:p>
            <a:pPr lvl="1">
              <a:spcBef>
                <a:spcPts val="0"/>
              </a:spcBef>
              <a:spcAft>
                <a:spcPts val="600"/>
              </a:spcAft>
            </a:pPr>
            <a:r>
              <a:rPr lang="es-MX" dirty="0" smtClean="0"/>
              <a:t>Discutir la prevalencia de dolor agudo</a:t>
            </a:r>
          </a:p>
          <a:p>
            <a:pPr lvl="1">
              <a:spcBef>
                <a:spcPts val="0"/>
              </a:spcBef>
              <a:spcAft>
                <a:spcPts val="600"/>
              </a:spcAft>
            </a:pPr>
            <a:r>
              <a:rPr lang="es-MX" dirty="0" smtClean="0"/>
              <a:t>Comprender el impacto del dolor agudo sobre el funcionamiento del paciente  y la calidad de vida</a:t>
            </a:r>
          </a:p>
          <a:p>
            <a:pPr lvl="1">
              <a:spcBef>
                <a:spcPts val="0"/>
              </a:spcBef>
              <a:spcAft>
                <a:spcPts val="600"/>
              </a:spcAft>
            </a:pPr>
            <a:r>
              <a:rPr lang="es-MX" dirty="0" smtClean="0"/>
              <a:t>Explicar la fisiopatología del dolor agudo</a:t>
            </a:r>
          </a:p>
          <a:p>
            <a:pPr lvl="1">
              <a:spcBef>
                <a:spcPts val="0"/>
              </a:spcBef>
              <a:spcAft>
                <a:spcPts val="600"/>
              </a:spcAft>
            </a:pPr>
            <a:r>
              <a:rPr lang="es-MX" dirty="0" smtClean="0"/>
              <a:t>Aplicar una técnica diagnóstica simple para el diagnóstico diferencial de dolor agudo</a:t>
            </a:r>
          </a:p>
          <a:p>
            <a:pPr lvl="1">
              <a:spcBef>
                <a:spcPts val="0"/>
              </a:spcBef>
              <a:spcAft>
                <a:spcPts val="600"/>
              </a:spcAft>
            </a:pPr>
            <a:r>
              <a:rPr lang="es-MX" spc="-10" dirty="0"/>
              <a:t>Seleccionar las estrategias  farmacológicas y </a:t>
            </a:r>
            <a:r>
              <a:rPr lang="es-MX" spc="-10" dirty="0" smtClean="0"/>
              <a:t>no  </a:t>
            </a:r>
            <a:r>
              <a:rPr lang="es-MX" spc="-10" dirty="0"/>
              <a:t>farmacológicas apropiadas para el </a:t>
            </a:r>
            <a:r>
              <a:rPr lang="es-MX" spc="-10" dirty="0" smtClean="0"/>
              <a:t>manejo del dolor </a:t>
            </a:r>
            <a:r>
              <a:rPr lang="es-MX" spc="-10" dirty="0"/>
              <a:t>agudo y asegurarse que los pacientes se </a:t>
            </a:r>
            <a:r>
              <a:rPr lang="es-MX" spc="-10" dirty="0" smtClean="0"/>
              <a:t>adhieran </a:t>
            </a:r>
            <a:r>
              <a:rPr lang="es-MX" spc="-10" dirty="0"/>
              <a:t>a la terapia recomendada </a:t>
            </a:r>
            <a:endParaRPr lang="es-MX" dirty="0"/>
          </a:p>
        </p:txBody>
      </p:sp>
      <p:sp>
        <p:nvSpPr>
          <p:cNvPr id="5" name="Slide Number Placeholder 4"/>
          <p:cNvSpPr>
            <a:spLocks noGrp="1"/>
          </p:cNvSpPr>
          <p:nvPr>
            <p:ph type="sldNum" sz="quarter" idx="12"/>
          </p:nvPr>
        </p:nvSpPr>
        <p:spPr/>
        <p:txBody>
          <a:bodyPr/>
          <a:lstStyle/>
          <a:p>
            <a:fld id="{903B8EED-60FF-4798-B00A-5F8F0039E366}" type="slidenum">
              <a:rPr lang="en-CA" smtClean="0">
                <a:solidFill>
                  <a:schemeClr val="bg1"/>
                </a:solidFill>
              </a:rPr>
              <a:pPr/>
              <a:t>3</a:t>
            </a:fld>
            <a:endParaRPr lang="en-CA" dirty="0">
              <a:solidFill>
                <a:schemeClr val="bg1"/>
              </a:solidFill>
            </a:endParaRPr>
          </a:p>
        </p:txBody>
      </p:sp>
    </p:spTree>
    <p:extLst>
      <p:ext uri="{BB962C8B-B14F-4D97-AF65-F5344CB8AC3E}">
        <p14:creationId xmlns:p14="http://schemas.microsoft.com/office/powerpoint/2010/main" val="8899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idx="1"/>
          </p:nvPr>
        </p:nvSpPr>
        <p:spPr>
          <a:xfrm>
            <a:off x="457200" y="1600200"/>
            <a:ext cx="8363272" cy="4525963"/>
          </a:xfrm>
        </p:spPr>
        <p:txBody>
          <a:bodyPr lIns="0" tIns="0" rIns="0" bIns="0">
            <a:normAutofit lnSpcReduction="10000"/>
          </a:bodyPr>
          <a:lstStyle/>
          <a:p>
            <a:pPr marL="285750" indent="-285750">
              <a:spcBef>
                <a:spcPct val="40000"/>
              </a:spcBef>
            </a:pPr>
            <a:r>
              <a:rPr lang="es-MX" sz="2800" dirty="0" smtClean="0"/>
              <a:t>En el dolor agudo, la nocicepción normal es modificada por la inflamación</a:t>
            </a:r>
            <a:endParaRPr lang="es-MX" altLang="zh-TW" sz="2800" i="0" dirty="0" smtClean="0">
              <a:ea typeface="新細明體" pitchFamily="18" charset="-120"/>
            </a:endParaRPr>
          </a:p>
          <a:p>
            <a:pPr marL="285750" indent="-285750">
              <a:spcBef>
                <a:spcPct val="40000"/>
              </a:spcBef>
            </a:pPr>
            <a:r>
              <a:rPr lang="es-MX" altLang="zh-TW" sz="2800" i="0" dirty="0" smtClean="0">
                <a:ea typeface="新細明體" pitchFamily="18" charset="-120"/>
              </a:rPr>
              <a:t>El dolor agudo puede volverse dolor crónico a través de la modulación </a:t>
            </a:r>
            <a:r>
              <a:rPr lang="es-MX" altLang="zh-TW" sz="2800" dirty="0" smtClean="0">
                <a:ea typeface="PMingLiU" pitchFamily="18" charset="-120"/>
              </a:rPr>
              <a:t>de la transmisión sináptica</a:t>
            </a:r>
            <a:endParaRPr lang="es-MX" altLang="zh-TW" sz="2800" i="0" dirty="0" smtClean="0">
              <a:ea typeface="新細明體" pitchFamily="18" charset="-120"/>
            </a:endParaRPr>
          </a:p>
          <a:p>
            <a:pPr marL="685800" lvl="1">
              <a:spcBef>
                <a:spcPct val="40000"/>
              </a:spcBef>
            </a:pPr>
            <a:r>
              <a:rPr lang="es-MX" altLang="zh-TW" sz="2400" dirty="0" smtClean="0">
                <a:ea typeface="新細明體" pitchFamily="18" charset="-120"/>
              </a:rPr>
              <a:t>La a</a:t>
            </a:r>
            <a:r>
              <a:rPr lang="es-MX" altLang="zh-TW" sz="2400" i="0" dirty="0" smtClean="0">
                <a:ea typeface="新細明體" pitchFamily="18" charset="-120"/>
              </a:rPr>
              <a:t>ctivación repetida de los nociceptores de la fibra C y la inflamación periférica puede llevar a un aumento de </a:t>
            </a:r>
            <a:r>
              <a:rPr lang="es-MX" altLang="zh-TW" sz="2400" dirty="0" smtClean="0">
                <a:ea typeface="新細明體" pitchFamily="18" charset="-120"/>
              </a:rPr>
              <a:t>la expresión </a:t>
            </a:r>
            <a:r>
              <a:rPr lang="es-MX" altLang="zh-TW" sz="2400" i="0" dirty="0" smtClean="0">
                <a:ea typeface="新細明體" pitchFamily="18" charset="-120"/>
              </a:rPr>
              <a:t>de la COX-2, iNOS y c-</a:t>
            </a:r>
            <a:r>
              <a:rPr lang="es-MX" altLang="zh-TW" sz="2400" dirty="0" smtClean="0">
                <a:ea typeface="新細明體" pitchFamily="18" charset="-120"/>
              </a:rPr>
              <a:t>F</a:t>
            </a:r>
            <a:r>
              <a:rPr lang="es-MX" altLang="zh-TW" sz="2400" i="0" dirty="0" smtClean="0">
                <a:ea typeface="新細明體" pitchFamily="18" charset="-120"/>
              </a:rPr>
              <a:t>os en la neurona secundaria y microglía </a:t>
            </a:r>
          </a:p>
          <a:p>
            <a:pPr marL="685800" lvl="1">
              <a:spcBef>
                <a:spcPct val="40000"/>
              </a:spcBef>
            </a:pPr>
            <a:r>
              <a:rPr lang="es-MX" altLang="zh-TW" sz="2400" i="0" dirty="0" smtClean="0">
                <a:ea typeface="新細明體" pitchFamily="18" charset="-120"/>
              </a:rPr>
              <a:t>La lesión periférica puede generar </a:t>
            </a:r>
            <a:r>
              <a:rPr lang="es-MX" altLang="zh-TW" sz="2400" dirty="0" smtClean="0">
                <a:ea typeface="新細明體" pitchFamily="18" charset="-120"/>
              </a:rPr>
              <a:t>hipersensibilidad al dolor en los tejidos vecinos no lesionados</a:t>
            </a:r>
            <a:r>
              <a:rPr lang="es-MX" sz="2400" i="0" dirty="0" smtClean="0"/>
              <a:t> (hiperalgesia secundaria) a través de la sensibilización central</a:t>
            </a:r>
            <a:endParaRPr lang="es-MX" altLang="zh-TW" sz="3200" i="0" dirty="0" smtClean="0">
              <a:ea typeface="新細明體" pitchFamily="18" charset="-120"/>
            </a:endParaRPr>
          </a:p>
        </p:txBody>
      </p:sp>
      <p:sp>
        <p:nvSpPr>
          <p:cNvPr id="2" name="Titre 1"/>
          <p:cNvSpPr>
            <a:spLocks noGrp="1"/>
          </p:cNvSpPr>
          <p:nvPr>
            <p:ph type="title"/>
          </p:nvPr>
        </p:nvSpPr>
        <p:spPr/>
        <p:txBody>
          <a:bodyPr>
            <a:normAutofit fontScale="90000"/>
          </a:bodyPr>
          <a:lstStyle/>
          <a:p>
            <a:r>
              <a:rPr lang="es-MX" dirty="0" smtClean="0"/>
              <a:t>Fisiopatología del </a:t>
            </a:r>
            <a:r>
              <a:rPr lang="es-MX" dirty="0"/>
              <a:t>d</a:t>
            </a:r>
            <a:r>
              <a:rPr lang="es-MX" dirty="0" smtClean="0"/>
              <a:t>olor agudo: Resumen</a:t>
            </a:r>
            <a:endParaRPr lang="es-MX" dirty="0"/>
          </a:p>
        </p:txBody>
      </p:sp>
      <p:sp>
        <p:nvSpPr>
          <p:cNvPr id="5" name="Text Box 16"/>
          <p:cNvSpPr txBox="1">
            <a:spLocks noChangeArrowheads="1"/>
          </p:cNvSpPr>
          <p:nvPr/>
        </p:nvSpPr>
        <p:spPr bwMode="auto">
          <a:xfrm>
            <a:off x="179512" y="6381328"/>
            <a:ext cx="8528050" cy="184666"/>
          </a:xfrm>
          <a:prstGeom prst="rect">
            <a:avLst/>
          </a:prstGeom>
          <a:noFill/>
          <a:ln w="9525">
            <a:noFill/>
            <a:miter lim="800000"/>
            <a:headEnd/>
            <a:tailEnd/>
          </a:ln>
        </p:spPr>
        <p:txBody>
          <a:bodyPr lIns="0" tIns="0" rIns="0" bIns="0" anchor="b">
            <a:spAutoFit/>
          </a:bodyPr>
          <a:lstStyle/>
          <a:p>
            <a:pPr lvl="0"/>
            <a:r>
              <a:rPr lang="es-MX" sz="1200" b="1" kern="0" dirty="0" smtClean="0">
                <a:solidFill>
                  <a:srgbClr val="002060"/>
                </a:solidFill>
              </a:rPr>
              <a:t>iNOS = óxido nítrico sintasa inducible</a:t>
            </a:r>
            <a:endParaRPr kumimoji="0" lang="es-MX" sz="1000" b="0" i="0" u="none" strike="noStrike" kern="0" cap="none" spc="0" normalizeH="0" baseline="0" dirty="0" smtClean="0">
              <a:ln>
                <a:noFill/>
              </a:ln>
              <a:solidFill>
                <a:srgbClr val="002060"/>
              </a:solidFill>
              <a:effectLst/>
              <a:uLnTx/>
              <a:uFillTx/>
            </a:endParaRPr>
          </a:p>
        </p:txBody>
      </p:sp>
    </p:spTree>
    <p:extLst>
      <p:ext uri="{BB962C8B-B14F-4D97-AF65-F5344CB8AC3E}">
        <p14:creationId xmlns:p14="http://schemas.microsoft.com/office/powerpoint/2010/main" val="2708261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FISIOPATOLOGÍA</a:t>
            </a:r>
            <a:endParaRPr lang="en-CA" dirty="0"/>
          </a:p>
        </p:txBody>
      </p:sp>
    </p:spTree>
    <p:extLst>
      <p:ext uri="{BB962C8B-B14F-4D97-AF65-F5344CB8AC3E}">
        <p14:creationId xmlns:p14="http://schemas.microsoft.com/office/powerpoint/2010/main" val="3183183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s-MX" sz="4000" dirty="0" smtClean="0">
                <a:solidFill>
                  <a:schemeClr val="tx1">
                    <a:lumMod val="50000"/>
                  </a:schemeClr>
                </a:solidFill>
              </a:rPr>
              <a:t>Resumen</a:t>
            </a:r>
            <a:r>
              <a:rPr lang="en-CA" sz="4000" dirty="0" smtClean="0">
                <a:solidFill>
                  <a:schemeClr val="tx1">
                    <a:lumMod val="50000"/>
                  </a:schemeClr>
                </a:solidFill>
              </a:rPr>
              <a:t> </a:t>
            </a:r>
            <a:endParaRPr lang="en-CA" sz="4000" dirty="0">
              <a:solidFill>
                <a:schemeClr val="tx1">
                  <a:lumMod val="50000"/>
                </a:schemeClr>
              </a:solidFill>
            </a:endParaRPr>
          </a:p>
        </p:txBody>
      </p:sp>
    </p:spTree>
    <p:extLst>
      <p:ext uri="{BB962C8B-B14F-4D97-AF65-F5344CB8AC3E}">
        <p14:creationId xmlns:p14="http://schemas.microsoft.com/office/powerpoint/2010/main" val="3885960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El dolor es el 5</a:t>
            </a:r>
            <a:r>
              <a:rPr lang="es-MX" baseline="30000" dirty="0" smtClean="0"/>
              <a:t>º</a:t>
            </a:r>
            <a:r>
              <a:rPr lang="es-MX" dirty="0" smtClean="0"/>
              <a:t> signo vital</a:t>
            </a:r>
            <a:endParaRPr lang="es-MX" dirty="0"/>
          </a:p>
        </p:txBody>
      </p:sp>
      <p:sp>
        <p:nvSpPr>
          <p:cNvPr id="31750" name="TextBox 4"/>
          <p:cNvSpPr txBox="1">
            <a:spLocks noChangeArrowheads="1"/>
          </p:cNvSpPr>
          <p:nvPr/>
        </p:nvSpPr>
        <p:spPr bwMode="auto">
          <a:xfrm>
            <a:off x="118616" y="6620422"/>
            <a:ext cx="5904656" cy="246221"/>
          </a:xfrm>
          <a:prstGeom prst="rect">
            <a:avLst/>
          </a:prstGeom>
          <a:noFill/>
          <a:ln w="9525">
            <a:noFill/>
            <a:miter lim="800000"/>
            <a:headEnd/>
            <a:tailEnd/>
          </a:ln>
        </p:spPr>
        <p:txBody>
          <a:bodyPr wrap="square">
            <a:spAutoFit/>
          </a:bodyPr>
          <a:lstStyle/>
          <a:p>
            <a:r>
              <a:rPr lang="es-MX" sz="1000" dirty="0" smtClean="0">
                <a:solidFill>
                  <a:srgbClr val="002060"/>
                </a:solidFill>
                <a:cs typeface="Calibri"/>
              </a:rPr>
              <a:t>Phillips DM. </a:t>
            </a:r>
            <a:r>
              <a:rPr lang="es-MX" sz="1000" i="1" dirty="0" smtClean="0">
                <a:solidFill>
                  <a:srgbClr val="002060"/>
                </a:solidFill>
                <a:cs typeface="Calibri"/>
              </a:rPr>
              <a:t>JAMA</a:t>
            </a:r>
            <a:r>
              <a:rPr lang="es-MX" sz="1000" dirty="0" smtClean="0">
                <a:solidFill>
                  <a:srgbClr val="002060"/>
                </a:solidFill>
                <a:cs typeface="Calibri"/>
              </a:rPr>
              <a:t> 2000; 284(4):428-9.</a:t>
            </a:r>
            <a:endParaRPr lang="es-MX" sz="1000" dirty="0">
              <a:solidFill>
                <a:srgbClr val="002060"/>
              </a:solidFill>
              <a:cs typeface="Calibri"/>
            </a:endParaRPr>
          </a:p>
        </p:txBody>
      </p:sp>
      <p:graphicFrame>
        <p:nvGraphicFramePr>
          <p:cNvPr id="6" name="Diagram 5"/>
          <p:cNvGraphicFramePr/>
          <p:nvPr>
            <p:extLst>
              <p:ext uri="{D42A27DB-BD31-4B8C-83A1-F6EECF244321}">
                <p14:modId xmlns:p14="http://schemas.microsoft.com/office/powerpoint/2010/main" val="3189591786"/>
              </p:ext>
            </p:extLst>
          </p:nvPr>
        </p:nvGraphicFramePr>
        <p:xfrm>
          <a:off x="467544" y="1628800"/>
          <a:ext cx="828092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p:cNvSpPr/>
          <p:nvPr/>
        </p:nvSpPr>
        <p:spPr>
          <a:xfrm>
            <a:off x="3779912" y="4869160"/>
            <a:ext cx="504056" cy="43204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prstClr val="white"/>
              </a:solidFill>
            </a:endParaRPr>
          </a:p>
        </p:txBody>
      </p:sp>
      <p:sp>
        <p:nvSpPr>
          <p:cNvPr id="8" name="Slide Number Placeholder 3"/>
          <p:cNvSpPr>
            <a:spLocks noGrp="1"/>
          </p:cNvSpPr>
          <p:nvPr>
            <p:ph type="sldNum" sz="quarter" idx="12"/>
          </p:nvPr>
        </p:nvSpPr>
        <p:spPr>
          <a:xfrm>
            <a:off x="6758880" y="6448251"/>
            <a:ext cx="2133600" cy="365125"/>
          </a:xfrm>
        </p:spPr>
        <p:txBody>
          <a:bodyPr/>
          <a:lstStyle/>
          <a:p>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20681896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s-MX" dirty="0" smtClean="0"/>
              <a:t>Descripción general del dolor </a:t>
            </a:r>
            <a:endParaRPr lang="es-MX"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2993025"/>
              </p:ext>
            </p:extLst>
          </p:nvPr>
        </p:nvGraphicFramePr>
        <p:xfrm>
          <a:off x="-972616" y="1556792"/>
          <a:ext cx="11092035"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7</a:t>
            </a:fld>
            <a:endParaRPr lang="en-CA" dirty="0">
              <a:solidFill>
                <a:prstClr val="black"/>
              </a:solidFill>
            </a:endParaRPr>
          </a:p>
        </p:txBody>
      </p:sp>
      <p:sp>
        <p:nvSpPr>
          <p:cNvPr id="8" name="Rectangle 7"/>
          <p:cNvSpPr/>
          <p:nvPr/>
        </p:nvSpPr>
        <p:spPr>
          <a:xfrm>
            <a:off x="120998" y="6467813"/>
            <a:ext cx="7704856" cy="400110"/>
          </a:xfrm>
          <a:prstGeom prst="rect">
            <a:avLst/>
          </a:prstGeom>
        </p:spPr>
        <p:txBody>
          <a:bodyPr wrap="square">
            <a:spAutoFit/>
          </a:bodyPr>
          <a:lstStyle/>
          <a:p>
            <a:r>
              <a:rPr lang="en-CA" sz="1000" dirty="0">
                <a:solidFill>
                  <a:schemeClr val="bg2"/>
                </a:solidFill>
              </a:rPr>
              <a:t>Costigan </a:t>
            </a:r>
            <a:r>
              <a:rPr lang="en-CA" sz="1000" dirty="0" smtClean="0">
                <a:solidFill>
                  <a:schemeClr val="bg2"/>
                </a:solidFill>
              </a:rPr>
              <a:t>M</a:t>
            </a:r>
            <a:r>
              <a:rPr lang="en-CA" sz="1000" dirty="0">
                <a:solidFill>
                  <a:schemeClr val="bg2"/>
                </a:solidFill>
              </a:rPr>
              <a:t> </a:t>
            </a:r>
            <a:r>
              <a:rPr lang="en-CA" sz="1000" i="1" dirty="0" smtClean="0">
                <a:solidFill>
                  <a:schemeClr val="bg2"/>
                </a:solidFill>
              </a:rPr>
              <a:t>et al</a:t>
            </a:r>
            <a:r>
              <a:rPr lang="en-CA" sz="1000" dirty="0" smtClean="0">
                <a:solidFill>
                  <a:schemeClr val="bg2"/>
                </a:solidFill>
              </a:rPr>
              <a:t>. </a:t>
            </a:r>
            <a:r>
              <a:rPr lang="en-CA" sz="1000" i="1" dirty="0">
                <a:solidFill>
                  <a:schemeClr val="bg2"/>
                </a:solidFill>
              </a:rPr>
              <a:t>Annu Rev </a:t>
            </a:r>
            <a:r>
              <a:rPr lang="en-CA" sz="1000" i="1" dirty="0" smtClean="0">
                <a:solidFill>
                  <a:schemeClr val="bg2"/>
                </a:solidFill>
              </a:rPr>
              <a:t>Neurosci</a:t>
            </a:r>
            <a:r>
              <a:rPr lang="en-CA" sz="1000" dirty="0" smtClean="0">
                <a:solidFill>
                  <a:schemeClr val="bg2"/>
                </a:solidFill>
              </a:rPr>
              <a:t> </a:t>
            </a:r>
            <a:r>
              <a:rPr lang="en-CA" sz="1000" dirty="0">
                <a:solidFill>
                  <a:schemeClr val="bg2"/>
                </a:solidFill>
              </a:rPr>
              <a:t>2009</a:t>
            </a:r>
            <a:r>
              <a:rPr lang="en-CA" sz="1000" dirty="0" smtClean="0">
                <a:solidFill>
                  <a:schemeClr val="bg2"/>
                </a:solidFill>
              </a:rPr>
              <a:t>; 32:1-32; Wells N </a:t>
            </a:r>
            <a:r>
              <a:rPr lang="en-CA" sz="1000" i="1" dirty="0" smtClean="0">
                <a:solidFill>
                  <a:schemeClr val="bg2"/>
                </a:solidFill>
              </a:rPr>
              <a:t>et al. </a:t>
            </a:r>
            <a:r>
              <a:rPr lang="en-CA" sz="1000" dirty="0" smtClean="0">
                <a:solidFill>
                  <a:schemeClr val="bg2"/>
                </a:solidFill>
              </a:rPr>
              <a:t>In</a:t>
            </a:r>
            <a:r>
              <a:rPr lang="en-CA" sz="1000" dirty="0">
                <a:solidFill>
                  <a:schemeClr val="bg2"/>
                </a:solidFill>
              </a:rPr>
              <a:t>: </a:t>
            </a:r>
            <a:r>
              <a:rPr lang="en-CA" sz="1000" dirty="0" smtClean="0">
                <a:solidFill>
                  <a:schemeClr val="bg2"/>
                </a:solidFill>
              </a:rPr>
              <a:t>Hughes RG (ed). </a:t>
            </a:r>
            <a:r>
              <a:rPr lang="en-CA" sz="1000" i="1" dirty="0" smtClean="0">
                <a:solidFill>
                  <a:schemeClr val="bg2"/>
                </a:solidFill>
              </a:rPr>
              <a:t>Patient </a:t>
            </a:r>
            <a:r>
              <a:rPr lang="en-CA" sz="1000" i="1" dirty="0">
                <a:solidFill>
                  <a:schemeClr val="bg2"/>
                </a:solidFill>
              </a:rPr>
              <a:t>Safety and Quality: An Evidence-Based Handbook for Nurses. </a:t>
            </a:r>
            <a:r>
              <a:rPr lang="en-CA" sz="1000" dirty="0">
                <a:solidFill>
                  <a:schemeClr val="bg2"/>
                </a:solidFill>
              </a:rPr>
              <a:t>Agency for Healthcare Research and </a:t>
            </a:r>
            <a:r>
              <a:rPr lang="en-CA" sz="1000" dirty="0" smtClean="0">
                <a:solidFill>
                  <a:schemeClr val="bg2"/>
                </a:solidFill>
              </a:rPr>
              <a:t>Quality; Rockville</a:t>
            </a:r>
            <a:r>
              <a:rPr lang="en-CA" sz="1000" dirty="0">
                <a:solidFill>
                  <a:schemeClr val="bg2"/>
                </a:solidFill>
              </a:rPr>
              <a:t>, </a:t>
            </a:r>
            <a:r>
              <a:rPr lang="en-CA" sz="1000" dirty="0" smtClean="0">
                <a:solidFill>
                  <a:schemeClr val="bg2"/>
                </a:solidFill>
              </a:rPr>
              <a:t>MD: 2008</a:t>
            </a:r>
            <a:r>
              <a:rPr lang="en-CA" sz="1000" dirty="0">
                <a:solidFill>
                  <a:schemeClr val="bg2"/>
                </a:solidFill>
              </a:rPr>
              <a:t>; Woolf CJ </a:t>
            </a:r>
            <a:r>
              <a:rPr lang="en-CA" sz="1000" i="1" dirty="0">
                <a:solidFill>
                  <a:schemeClr val="bg2"/>
                </a:solidFill>
              </a:rPr>
              <a:t>et al. Ann Intern </a:t>
            </a:r>
            <a:r>
              <a:rPr lang="en-CA" sz="1000" i="1" dirty="0" smtClean="0">
                <a:solidFill>
                  <a:schemeClr val="bg2"/>
                </a:solidFill>
              </a:rPr>
              <a:t>Med</a:t>
            </a:r>
            <a:r>
              <a:rPr lang="en-CA" sz="1000" dirty="0" smtClean="0">
                <a:solidFill>
                  <a:schemeClr val="bg2"/>
                </a:solidFill>
              </a:rPr>
              <a:t> </a:t>
            </a:r>
            <a:r>
              <a:rPr lang="en-CA" sz="1000" dirty="0">
                <a:solidFill>
                  <a:schemeClr val="bg2"/>
                </a:solidFill>
              </a:rPr>
              <a:t>2004</a:t>
            </a:r>
            <a:r>
              <a:rPr lang="en-CA" sz="1000" dirty="0" smtClean="0">
                <a:solidFill>
                  <a:schemeClr val="bg2"/>
                </a:solidFill>
              </a:rPr>
              <a:t>; 140(6):441-51</a:t>
            </a:r>
            <a:r>
              <a:rPr lang="en-CA" sz="1000" dirty="0">
                <a:solidFill>
                  <a:schemeClr val="bg2"/>
                </a:solidFill>
              </a:rPr>
              <a:t>. </a:t>
            </a:r>
          </a:p>
        </p:txBody>
      </p:sp>
    </p:spTree>
    <p:extLst>
      <p:ext uri="{BB962C8B-B14F-4D97-AF65-F5344CB8AC3E}">
        <p14:creationId xmlns:p14="http://schemas.microsoft.com/office/powerpoint/2010/main" val="373429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29694"/>
            <a:ext cx="8229600" cy="1143000"/>
          </a:xfrm>
        </p:spPr>
        <p:txBody>
          <a:bodyPr vert="horz" lIns="91440" tIns="45720" rIns="91440" bIns="45720" rtlCol="0" anchor="ctr">
            <a:normAutofit/>
          </a:bodyPr>
          <a:lstStyle/>
          <a:p>
            <a:pPr>
              <a:lnSpc>
                <a:spcPct val="85000"/>
              </a:lnSpc>
            </a:pPr>
            <a:r>
              <a:rPr lang="en-US" dirty="0" smtClean="0"/>
              <a:t>El dolor continuo </a:t>
            </a:r>
            <a:endParaRPr lang="en-US" dirty="0"/>
          </a:p>
        </p:txBody>
      </p:sp>
      <p:sp>
        <p:nvSpPr>
          <p:cNvPr id="29" name="AutoShape 3"/>
          <p:cNvSpPr>
            <a:spLocks noChangeArrowheads="1"/>
          </p:cNvSpPr>
          <p:nvPr/>
        </p:nvSpPr>
        <p:spPr bwMode="auto">
          <a:xfrm>
            <a:off x="408369" y="2362999"/>
            <a:ext cx="8572500" cy="561975"/>
          </a:xfrm>
          <a:prstGeom prst="homePlate">
            <a:avLst>
              <a:gd name="adj" fmla="val 126360"/>
            </a:avLst>
          </a:prstGeom>
          <a:gradFill rotWithShape="0">
            <a:gsLst>
              <a:gs pos="0">
                <a:srgbClr val="0092FF"/>
              </a:gs>
              <a:gs pos="100000">
                <a:srgbClr val="C03932"/>
              </a:gs>
            </a:gsLst>
            <a:lin ang="0" scaled="1"/>
          </a:gradFill>
          <a:ln>
            <a:noFill/>
          </a:ln>
          <a:extLst/>
        </p:spPr>
        <p:txBody>
          <a:bodyPr wrap="none" anchor="ctr"/>
          <a:lstStyle/>
          <a:p>
            <a:pPr>
              <a:defRPr/>
            </a:pPr>
            <a:endParaRPr lang="es-MX" kern="0" dirty="0">
              <a:solidFill>
                <a:sysClr val="windowText" lastClr="000000"/>
              </a:solidFill>
            </a:endParaRPr>
          </a:p>
        </p:txBody>
      </p:sp>
      <p:sp>
        <p:nvSpPr>
          <p:cNvPr id="30" name="Text Box 5"/>
          <p:cNvSpPr txBox="1">
            <a:spLocks noChangeArrowheads="1"/>
          </p:cNvSpPr>
          <p:nvPr/>
        </p:nvSpPr>
        <p:spPr bwMode="auto">
          <a:xfrm>
            <a:off x="2825113" y="1433772"/>
            <a:ext cx="366799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sz="2400" b="1" i="1" kern="0" dirty="0" smtClean="0">
                <a:solidFill>
                  <a:srgbClr val="002060"/>
                </a:solidFill>
                <a:latin typeface="Calibri"/>
                <a:sym typeface="Symbol" pitchFamily="18" charset="2"/>
              </a:rPr>
              <a:t>Tiempo hasta la resolución </a:t>
            </a:r>
            <a:endParaRPr lang="es-MX" sz="2400" b="1" i="1" kern="0" dirty="0">
              <a:solidFill>
                <a:srgbClr val="002060"/>
              </a:solidFill>
              <a:latin typeface="Calibri"/>
            </a:endParaRPr>
          </a:p>
        </p:txBody>
      </p:sp>
      <p:sp>
        <p:nvSpPr>
          <p:cNvPr id="31" name="Text Box 7"/>
          <p:cNvSpPr txBox="1">
            <a:spLocks noChangeArrowheads="1"/>
          </p:cNvSpPr>
          <p:nvPr/>
        </p:nvSpPr>
        <p:spPr bwMode="auto">
          <a:xfrm>
            <a:off x="547688" y="2499514"/>
            <a:ext cx="1720056"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ysClr val="window" lastClr="FFFFFF"/>
                </a:solidFill>
                <a:latin typeface="Calibri"/>
              </a:rPr>
              <a:t>Dolor agudo</a:t>
            </a:r>
            <a:endParaRPr lang="es-MX" b="1" kern="0" dirty="0">
              <a:solidFill>
                <a:sysClr val="window" lastClr="FFFFFF"/>
              </a:solidFill>
              <a:latin typeface="Calibri"/>
            </a:endParaRPr>
          </a:p>
        </p:txBody>
      </p:sp>
      <p:sp>
        <p:nvSpPr>
          <p:cNvPr id="32" name="Text Box 8"/>
          <p:cNvSpPr txBox="1">
            <a:spLocks noChangeArrowheads="1"/>
          </p:cNvSpPr>
          <p:nvPr/>
        </p:nvSpPr>
        <p:spPr bwMode="auto">
          <a:xfrm>
            <a:off x="6078538" y="2499514"/>
            <a:ext cx="1805830"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defRPr/>
            </a:pPr>
            <a:r>
              <a:rPr lang="es-MX" b="1" kern="0" dirty="0" smtClean="0">
                <a:solidFill>
                  <a:srgbClr val="FFFFFF"/>
                </a:solidFill>
                <a:latin typeface="Calibri"/>
              </a:rPr>
              <a:t>Dolor crónico</a:t>
            </a:r>
            <a:endParaRPr lang="es-MX" b="1" kern="0" dirty="0">
              <a:solidFill>
                <a:srgbClr val="FFFFFF"/>
              </a:solidFill>
              <a:latin typeface="Calibri"/>
            </a:endParaRPr>
          </a:p>
        </p:txBody>
      </p:sp>
      <p:sp>
        <p:nvSpPr>
          <p:cNvPr id="33" name="Rectangle 9"/>
          <p:cNvSpPr>
            <a:spLocks noChangeArrowheads="1"/>
          </p:cNvSpPr>
          <p:nvPr/>
        </p:nvSpPr>
        <p:spPr bwMode="auto">
          <a:xfrm>
            <a:off x="82886" y="578862"/>
            <a:ext cx="3957637"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55600" indent="-268288" eaLnBrk="0" hangingPunct="0">
              <a:spcBef>
                <a:spcPct val="30000"/>
              </a:spcBef>
              <a:buClr>
                <a:sysClr val="window" lastClr="FFFFFF"/>
              </a:buClr>
              <a:buSzPct val="120000"/>
              <a:buFontTx/>
              <a:buChar char="•"/>
              <a:defRPr/>
            </a:pPr>
            <a:endParaRPr lang="en-GB" kern="0" dirty="0">
              <a:solidFill>
                <a:srgbClr val="0092FF">
                  <a:lumMod val="40000"/>
                  <a:lumOff val="60000"/>
                </a:srgbClr>
              </a:solidFill>
            </a:endParaRPr>
          </a:p>
        </p:txBody>
      </p:sp>
      <p:sp>
        <p:nvSpPr>
          <p:cNvPr id="34" name="Rectangle 10"/>
          <p:cNvSpPr>
            <a:spLocks noChangeArrowheads="1"/>
          </p:cNvSpPr>
          <p:nvPr/>
        </p:nvSpPr>
        <p:spPr bwMode="auto">
          <a:xfrm>
            <a:off x="4551698" y="530532"/>
            <a:ext cx="4191000" cy="207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269875" indent="-257175" eaLnBrk="0" hangingPunct="0">
              <a:spcBef>
                <a:spcPct val="30000"/>
              </a:spcBef>
              <a:buClr>
                <a:sysClr val="window" lastClr="FFFFFF"/>
              </a:buClr>
              <a:buSzPct val="120000"/>
              <a:buFontTx/>
              <a:buChar char="•"/>
              <a:defRPr/>
            </a:pPr>
            <a:endParaRPr lang="en-GB" kern="0" baseline="30000" dirty="0">
              <a:solidFill>
                <a:srgbClr val="C03932">
                  <a:lumMod val="40000"/>
                  <a:lumOff val="60000"/>
                </a:srgbClr>
              </a:solidFill>
            </a:endParaRPr>
          </a:p>
        </p:txBody>
      </p:sp>
      <p:sp>
        <p:nvSpPr>
          <p:cNvPr id="35" name="Rectangle 11"/>
          <p:cNvSpPr>
            <a:spLocks noChangeArrowheads="1"/>
          </p:cNvSpPr>
          <p:nvPr/>
        </p:nvSpPr>
        <p:spPr bwMode="auto">
          <a:xfrm>
            <a:off x="211432" y="6024282"/>
            <a:ext cx="7888960" cy="78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p>
            <a:pPr eaLnBrk="0" hangingPunct="0">
              <a:lnSpc>
                <a:spcPct val="95000"/>
              </a:lnSpc>
              <a:spcBef>
                <a:spcPct val="15000"/>
              </a:spcBef>
              <a:defRPr/>
            </a:pPr>
            <a:r>
              <a:rPr lang="en-GB" sz="900" kern="0" spc="-10" dirty="0">
                <a:solidFill>
                  <a:schemeClr val="bg2"/>
                </a:solidFill>
              </a:rPr>
              <a:t>Chapman CR, Stillman M. In: Kruger L (</a:t>
            </a:r>
            <a:r>
              <a:rPr lang="en-GB" sz="900" kern="0" spc="-10" dirty="0" smtClean="0">
                <a:solidFill>
                  <a:schemeClr val="bg2"/>
                </a:solidFill>
              </a:rPr>
              <a:t>ed). </a:t>
            </a:r>
            <a:r>
              <a:rPr lang="en-GB" sz="900" i="1" kern="0" spc="-10" dirty="0">
                <a:solidFill>
                  <a:schemeClr val="bg2"/>
                </a:solidFill>
              </a:rPr>
              <a:t>Pain and Touch</a:t>
            </a:r>
            <a:r>
              <a:rPr lang="en-GB" sz="900" kern="0" spc="-10" dirty="0">
                <a:solidFill>
                  <a:schemeClr val="bg2"/>
                </a:solidFill>
              </a:rPr>
              <a:t>. Academic Press; New York, NY: 1996; </a:t>
            </a:r>
            <a:r>
              <a:rPr lang="en-GB" sz="900" kern="0" spc="-10" dirty="0" smtClean="0">
                <a:solidFill>
                  <a:schemeClr val="bg2"/>
                </a:solidFill>
              </a:rPr>
              <a:t>Cole</a:t>
            </a:r>
            <a:r>
              <a:rPr lang="en-US" sz="900" kern="0" spc="-10" dirty="0" smtClean="0">
                <a:solidFill>
                  <a:schemeClr val="bg2"/>
                </a:solidFill>
              </a:rPr>
              <a:t> BE</a:t>
            </a:r>
            <a:r>
              <a:rPr lang="en-US" sz="900" kern="0" spc="-10" dirty="0">
                <a:solidFill>
                  <a:schemeClr val="bg2"/>
                </a:solidFill>
              </a:rPr>
              <a:t>. </a:t>
            </a:r>
            <a:r>
              <a:rPr lang="en-US" sz="900" i="1" kern="0" spc="-10" dirty="0">
                <a:solidFill>
                  <a:schemeClr val="bg2"/>
                </a:solidFill>
              </a:rPr>
              <a:t>Hosp </a:t>
            </a:r>
            <a:r>
              <a:rPr lang="en-US" sz="900" i="1" kern="0" spc="-10" dirty="0" smtClean="0">
                <a:solidFill>
                  <a:schemeClr val="bg2"/>
                </a:solidFill>
              </a:rPr>
              <a:t>Physician</a:t>
            </a:r>
            <a:r>
              <a:rPr lang="en-US" sz="900" kern="0" spc="-10" dirty="0" smtClean="0">
                <a:solidFill>
                  <a:schemeClr val="bg2"/>
                </a:solidFill>
              </a:rPr>
              <a:t> 2002; 38(6):23-30; </a:t>
            </a:r>
            <a:br>
              <a:rPr lang="en-US" sz="900" kern="0" spc="-10" dirty="0" smtClean="0">
                <a:solidFill>
                  <a:schemeClr val="bg2"/>
                </a:solidFill>
              </a:rPr>
            </a:br>
            <a:r>
              <a:rPr lang="en-US" sz="900" dirty="0" smtClean="0">
                <a:solidFill>
                  <a:schemeClr val="bg2"/>
                </a:solidFill>
              </a:rPr>
              <a:t>International </a:t>
            </a:r>
            <a:r>
              <a:rPr lang="en-US" sz="900" dirty="0">
                <a:solidFill>
                  <a:schemeClr val="bg2"/>
                </a:solidFill>
              </a:rPr>
              <a:t>Association for the Study of Pain. </a:t>
            </a:r>
            <a:r>
              <a:rPr lang="en-GB" sz="900" kern="0" spc="-10" dirty="0" smtClean="0">
                <a:solidFill>
                  <a:schemeClr val="bg2"/>
                </a:solidFill>
              </a:rPr>
              <a:t> </a:t>
            </a:r>
            <a:r>
              <a:rPr lang="en-GB" sz="900" i="1" kern="0" spc="-10" dirty="0">
                <a:solidFill>
                  <a:schemeClr val="bg2"/>
                </a:solidFill>
              </a:rPr>
              <a:t>Unrelieved Pain Is a Major Global Healthcare Problem. </a:t>
            </a:r>
            <a:r>
              <a:rPr lang="en-GB" sz="900" i="1" kern="0" spc="-10" dirty="0" smtClean="0">
                <a:solidFill>
                  <a:schemeClr val="bg2"/>
                </a:solidFill>
              </a:rPr>
              <a:t/>
            </a:r>
            <a:br>
              <a:rPr lang="en-GB" sz="900" i="1" kern="0" spc="-10" dirty="0" smtClean="0">
                <a:solidFill>
                  <a:schemeClr val="bg2"/>
                </a:solidFill>
              </a:rPr>
            </a:br>
            <a:r>
              <a:rPr lang="en-GB" sz="900" kern="0" spc="-10" dirty="0" smtClean="0">
                <a:solidFill>
                  <a:schemeClr val="bg2"/>
                </a:solidFill>
              </a:rPr>
              <a:t>Disponible en:  </a:t>
            </a:r>
            <a:r>
              <a:rPr lang="en-GB" sz="900" kern="0" spc="-10" dirty="0">
                <a:solidFill>
                  <a:schemeClr val="bg2"/>
                </a:solidFill>
                <a:hlinkClick r:id="rId3"/>
              </a:rPr>
              <a:t>http://www.iasp-pain.org/AM/Template.cfm?Section=Press_Release&amp;Template=/CM/ContentDisplay.cfm&amp;ContentID=2908</a:t>
            </a:r>
            <a:r>
              <a:rPr lang="en-GB" sz="900" kern="0" spc="-10" dirty="0">
                <a:solidFill>
                  <a:schemeClr val="bg2"/>
                </a:solidFill>
              </a:rPr>
              <a:t>. </a:t>
            </a:r>
            <a:r>
              <a:rPr lang="en-GB" sz="900" kern="0" spc="-10" dirty="0" smtClean="0">
                <a:solidFill>
                  <a:schemeClr val="bg2"/>
                </a:solidFill>
              </a:rPr>
              <a:t>Accesado: 24 de julio de 2013; </a:t>
            </a:r>
            <a:br>
              <a:rPr lang="en-GB" sz="900" kern="0" spc="-10" dirty="0" smtClean="0">
                <a:solidFill>
                  <a:schemeClr val="bg2"/>
                </a:solidFill>
              </a:rPr>
            </a:br>
            <a:r>
              <a:rPr lang="en-GB" sz="900" kern="0" spc="-10" dirty="0" smtClean="0">
                <a:solidFill>
                  <a:schemeClr val="bg2"/>
                </a:solidFill>
              </a:rPr>
              <a:t>National </a:t>
            </a:r>
            <a:r>
              <a:rPr lang="en-GB" sz="900" kern="0" spc="-10" dirty="0">
                <a:solidFill>
                  <a:schemeClr val="bg2"/>
                </a:solidFill>
              </a:rPr>
              <a:t>Pain Summit Initiative. </a:t>
            </a:r>
            <a:r>
              <a:rPr lang="en-GB" sz="900" i="1" kern="0" spc="-10" dirty="0">
                <a:solidFill>
                  <a:schemeClr val="bg2"/>
                </a:solidFill>
              </a:rPr>
              <a:t>National Pain Strategy: Pain Management for All Australians. </a:t>
            </a:r>
            <a:r>
              <a:rPr lang="en-GB" sz="900" i="1" kern="0" spc="-10" dirty="0" smtClean="0">
                <a:solidFill>
                  <a:schemeClr val="bg2"/>
                </a:solidFill>
              </a:rPr>
              <a:t/>
            </a:r>
            <a:br>
              <a:rPr lang="en-GB" sz="900" i="1" kern="0" spc="-10" dirty="0" smtClean="0">
                <a:solidFill>
                  <a:schemeClr val="bg2"/>
                </a:solidFill>
              </a:rPr>
            </a:br>
            <a:r>
              <a:rPr lang="en-GB" sz="900" kern="0" spc="-10" dirty="0" smtClean="0">
                <a:solidFill>
                  <a:schemeClr val="bg2"/>
                </a:solidFill>
              </a:rPr>
              <a:t>Disponible en: </a:t>
            </a:r>
            <a:r>
              <a:rPr lang="en-GB" sz="900" kern="0" spc="-10" dirty="0">
                <a:solidFill>
                  <a:schemeClr val="bg2"/>
                </a:solidFill>
                <a:hlinkClick r:id="rId4"/>
              </a:rPr>
              <a:t>http://www.iasp-pain.org/PainSummit/Australia_2010PainStrategy.pdf</a:t>
            </a:r>
            <a:r>
              <a:rPr lang="en-GB" sz="900" kern="0" spc="-10" dirty="0">
                <a:solidFill>
                  <a:schemeClr val="bg2"/>
                </a:solidFill>
              </a:rPr>
              <a:t>. </a:t>
            </a:r>
            <a:r>
              <a:rPr lang="en-GB" sz="900" kern="0" spc="-10" dirty="0" smtClean="0">
                <a:solidFill>
                  <a:schemeClr val="bg2"/>
                </a:solidFill>
              </a:rPr>
              <a:t>Accesado: 24 de julio de 2013; </a:t>
            </a:r>
            <a:br>
              <a:rPr lang="en-GB" sz="900" kern="0" spc="-10" dirty="0" smtClean="0">
                <a:solidFill>
                  <a:schemeClr val="bg2"/>
                </a:solidFill>
              </a:rPr>
            </a:br>
            <a:r>
              <a:rPr lang="en-GB" sz="900" kern="0" spc="-10" dirty="0" smtClean="0">
                <a:solidFill>
                  <a:schemeClr val="bg2"/>
                </a:solidFill>
              </a:rPr>
              <a:t>Turk DC, Okifuji A. In: Loeser D </a:t>
            </a:r>
            <a:r>
              <a:rPr lang="en-GB" sz="900" i="1" kern="0" spc="-10" dirty="0" smtClean="0">
                <a:solidFill>
                  <a:schemeClr val="bg2"/>
                </a:solidFill>
              </a:rPr>
              <a:t>et al </a:t>
            </a:r>
            <a:r>
              <a:rPr lang="en-GB" sz="900" kern="0" spc="-10" dirty="0" smtClean="0">
                <a:solidFill>
                  <a:schemeClr val="bg2"/>
                </a:solidFill>
              </a:rPr>
              <a:t>(eds.). </a:t>
            </a:r>
            <a:r>
              <a:rPr lang="en-GB" sz="900" i="1" kern="0" spc="-10" dirty="0" smtClean="0">
                <a:solidFill>
                  <a:schemeClr val="bg2"/>
                </a:solidFill>
              </a:rPr>
              <a:t>Bonica’s </a:t>
            </a:r>
            <a:r>
              <a:rPr lang="en-GB" sz="900" i="1" kern="0" spc="-10" dirty="0">
                <a:solidFill>
                  <a:schemeClr val="bg2"/>
                </a:solidFill>
              </a:rPr>
              <a:t>Management of </a:t>
            </a:r>
            <a:r>
              <a:rPr lang="en-GB" sz="900" i="1" kern="0" spc="-10" dirty="0" smtClean="0">
                <a:solidFill>
                  <a:schemeClr val="bg2"/>
                </a:solidFill>
              </a:rPr>
              <a:t>Pain</a:t>
            </a:r>
            <a:r>
              <a:rPr lang="en-GB" sz="900" kern="0" spc="-10" dirty="0" smtClean="0">
                <a:solidFill>
                  <a:schemeClr val="bg2"/>
                </a:solidFill>
              </a:rPr>
              <a:t>. 3rd ed. Lippincott </a:t>
            </a:r>
            <a:r>
              <a:rPr lang="en-GB" sz="900" kern="0" spc="-10" dirty="0">
                <a:solidFill>
                  <a:schemeClr val="bg2"/>
                </a:solidFill>
              </a:rPr>
              <a:t>Williams &amp; </a:t>
            </a:r>
            <a:r>
              <a:rPr lang="en-GB" sz="900" kern="0" spc="-10" dirty="0" smtClean="0">
                <a:solidFill>
                  <a:schemeClr val="bg2"/>
                </a:solidFill>
              </a:rPr>
              <a:t>Wilkins; Hagerstown, MD: 2001. </a:t>
            </a:r>
            <a:endParaRPr lang="en-GB" sz="900" kern="0" spc="-10" dirty="0">
              <a:solidFill>
                <a:schemeClr val="bg2"/>
              </a:solidFill>
            </a:endParaRPr>
          </a:p>
        </p:txBody>
      </p:sp>
      <p:sp>
        <p:nvSpPr>
          <p:cNvPr id="36" name="Freeform 13"/>
          <p:cNvSpPr>
            <a:spLocks/>
          </p:cNvSpPr>
          <p:nvPr/>
        </p:nvSpPr>
        <p:spPr bwMode="auto">
          <a:xfrm rot="2659935">
            <a:off x="71291" y="1011348"/>
            <a:ext cx="1129058" cy="1116012"/>
          </a:xfrm>
          <a:custGeom>
            <a:avLst/>
            <a:gdLst>
              <a:gd name="T0" fmla="*/ 6 w 717"/>
              <a:gd name="T1" fmla="*/ 405 h 606"/>
              <a:gd name="T2" fmla="*/ 132 w 717"/>
              <a:gd name="T3" fmla="*/ 324 h 606"/>
              <a:gd name="T4" fmla="*/ 0 w 717"/>
              <a:gd name="T5" fmla="*/ 240 h 606"/>
              <a:gd name="T6" fmla="*/ 162 w 717"/>
              <a:gd name="T7" fmla="*/ 219 h 606"/>
              <a:gd name="T8" fmla="*/ 0 w 717"/>
              <a:gd name="T9" fmla="*/ 69 h 606"/>
              <a:gd name="T10" fmla="*/ 252 w 717"/>
              <a:gd name="T11" fmla="*/ 144 h 606"/>
              <a:gd name="T12" fmla="*/ 291 w 717"/>
              <a:gd name="T13" fmla="*/ 63 h 606"/>
              <a:gd name="T14" fmla="*/ 360 w 717"/>
              <a:gd name="T15" fmla="*/ 174 h 606"/>
              <a:gd name="T16" fmla="*/ 492 w 717"/>
              <a:gd name="T17" fmla="*/ 0 h 606"/>
              <a:gd name="T18" fmla="*/ 483 w 717"/>
              <a:gd name="T19" fmla="*/ 156 h 606"/>
              <a:gd name="T20" fmla="*/ 621 w 717"/>
              <a:gd name="T21" fmla="*/ 129 h 606"/>
              <a:gd name="T22" fmla="*/ 558 w 717"/>
              <a:gd name="T23" fmla="*/ 204 h 606"/>
              <a:gd name="T24" fmla="*/ 717 w 717"/>
              <a:gd name="T25" fmla="*/ 231 h 606"/>
              <a:gd name="T26" fmla="*/ 603 w 717"/>
              <a:gd name="T27" fmla="*/ 297 h 606"/>
              <a:gd name="T28" fmla="*/ 717 w 717"/>
              <a:gd name="T29" fmla="*/ 339 h 606"/>
              <a:gd name="T30" fmla="*/ 576 w 717"/>
              <a:gd name="T31" fmla="*/ 369 h 606"/>
              <a:gd name="T32" fmla="*/ 642 w 717"/>
              <a:gd name="T33" fmla="*/ 438 h 606"/>
              <a:gd name="T34" fmla="*/ 690 w 717"/>
              <a:gd name="T35" fmla="*/ 396 h 606"/>
              <a:gd name="T36" fmla="*/ 690 w 717"/>
              <a:gd name="T37" fmla="*/ 576 h 606"/>
              <a:gd name="T38" fmla="*/ 507 w 717"/>
              <a:gd name="T39" fmla="*/ 561 h 606"/>
              <a:gd name="T40" fmla="*/ 552 w 717"/>
              <a:gd name="T41" fmla="*/ 522 h 606"/>
              <a:gd name="T42" fmla="*/ 483 w 717"/>
              <a:gd name="T43" fmla="*/ 450 h 606"/>
              <a:gd name="T44" fmla="*/ 447 w 717"/>
              <a:gd name="T45" fmla="*/ 552 h 606"/>
              <a:gd name="T46" fmla="*/ 363 w 717"/>
              <a:gd name="T47" fmla="*/ 432 h 606"/>
              <a:gd name="T48" fmla="*/ 279 w 717"/>
              <a:gd name="T49" fmla="*/ 606 h 606"/>
              <a:gd name="T50" fmla="*/ 258 w 717"/>
              <a:gd name="T51" fmla="*/ 432 h 606"/>
              <a:gd name="T52" fmla="*/ 147 w 717"/>
              <a:gd name="T53" fmla="*/ 501 h 606"/>
              <a:gd name="T54" fmla="*/ 189 w 717"/>
              <a:gd name="T55" fmla="*/ 387 h 606"/>
              <a:gd name="T56" fmla="*/ 6 w 717"/>
              <a:gd name="T57" fmla="*/ 405 h 6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17"/>
              <a:gd name="T88" fmla="*/ 0 h 606"/>
              <a:gd name="T89" fmla="*/ 717 w 717"/>
              <a:gd name="T90" fmla="*/ 606 h 6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17" h="606">
                <a:moveTo>
                  <a:pt x="6" y="405"/>
                </a:moveTo>
                <a:lnTo>
                  <a:pt x="132" y="324"/>
                </a:lnTo>
                <a:lnTo>
                  <a:pt x="0" y="240"/>
                </a:lnTo>
                <a:lnTo>
                  <a:pt x="162" y="219"/>
                </a:lnTo>
                <a:lnTo>
                  <a:pt x="0" y="69"/>
                </a:lnTo>
                <a:lnTo>
                  <a:pt x="252" y="144"/>
                </a:lnTo>
                <a:lnTo>
                  <a:pt x="291" y="63"/>
                </a:lnTo>
                <a:lnTo>
                  <a:pt x="360" y="174"/>
                </a:lnTo>
                <a:lnTo>
                  <a:pt x="492" y="0"/>
                </a:lnTo>
                <a:lnTo>
                  <a:pt x="483" y="156"/>
                </a:lnTo>
                <a:lnTo>
                  <a:pt x="621" y="129"/>
                </a:lnTo>
                <a:lnTo>
                  <a:pt x="558" y="204"/>
                </a:lnTo>
                <a:lnTo>
                  <a:pt x="717" y="231"/>
                </a:lnTo>
                <a:lnTo>
                  <a:pt x="603" y="297"/>
                </a:lnTo>
                <a:lnTo>
                  <a:pt x="717" y="339"/>
                </a:lnTo>
                <a:lnTo>
                  <a:pt x="576" y="369"/>
                </a:lnTo>
                <a:lnTo>
                  <a:pt x="642" y="438"/>
                </a:lnTo>
                <a:lnTo>
                  <a:pt x="690" y="396"/>
                </a:lnTo>
                <a:lnTo>
                  <a:pt x="690" y="576"/>
                </a:lnTo>
                <a:lnTo>
                  <a:pt x="507" y="561"/>
                </a:lnTo>
                <a:lnTo>
                  <a:pt x="552" y="522"/>
                </a:lnTo>
                <a:lnTo>
                  <a:pt x="483" y="450"/>
                </a:lnTo>
                <a:lnTo>
                  <a:pt x="447" y="552"/>
                </a:lnTo>
                <a:lnTo>
                  <a:pt x="363" y="432"/>
                </a:lnTo>
                <a:lnTo>
                  <a:pt x="279" y="606"/>
                </a:lnTo>
                <a:lnTo>
                  <a:pt x="258" y="432"/>
                </a:lnTo>
                <a:lnTo>
                  <a:pt x="147" y="501"/>
                </a:lnTo>
                <a:lnTo>
                  <a:pt x="189" y="387"/>
                </a:lnTo>
                <a:lnTo>
                  <a:pt x="6" y="405"/>
                </a:lnTo>
                <a:close/>
              </a:path>
            </a:pathLst>
          </a:custGeom>
          <a:solidFill>
            <a:srgbClr val="C03932"/>
          </a:solidFill>
          <a:ln w="9525">
            <a:noFill/>
            <a:round/>
            <a:headEnd/>
            <a:tailEnd/>
          </a:ln>
          <a:effectLst>
            <a:outerShdw blurRad="50800" dist="38100" dir="5400000" algn="t" rotWithShape="0">
              <a:prstClr val="black">
                <a:alpha val="40000"/>
              </a:prstClr>
            </a:outerShdw>
          </a:effectLst>
        </p:spPr>
        <p:txBody>
          <a:bodyPr/>
          <a:lstStyle/>
          <a:p>
            <a:pPr>
              <a:defRPr/>
            </a:pPr>
            <a:endParaRPr lang="en-CA" kern="0" dirty="0">
              <a:solidFill>
                <a:sysClr val="windowText" lastClr="000000"/>
              </a:solidFill>
            </a:endParaRPr>
          </a:p>
        </p:txBody>
      </p:sp>
      <p:sp>
        <p:nvSpPr>
          <p:cNvPr id="37" name="AutoShape 14"/>
          <p:cNvSpPr>
            <a:spLocks noChangeArrowheads="1"/>
          </p:cNvSpPr>
          <p:nvPr/>
        </p:nvSpPr>
        <p:spPr bwMode="auto">
          <a:xfrm rot="2659935">
            <a:off x="56549" y="1018089"/>
            <a:ext cx="1171575" cy="1104962"/>
          </a:xfrm>
          <a:prstGeom prst="irregularSeal1">
            <a:avLst/>
          </a:prstGeom>
          <a:solidFill>
            <a:srgbClr val="C03932"/>
          </a:solidFill>
          <a:ln w="9525">
            <a:noFill/>
            <a:miter lim="800000"/>
            <a:headEnd/>
            <a:tailEnd/>
          </a:ln>
          <a:extLst/>
        </p:spPr>
        <p:txBody>
          <a:bodyPr wrap="none" anchor="ctr"/>
          <a:lstStyle/>
          <a:p>
            <a:pPr algn="ctr" eaLnBrk="0" hangingPunct="0">
              <a:lnSpc>
                <a:spcPct val="90000"/>
              </a:lnSpc>
              <a:defRPr/>
            </a:pPr>
            <a:endParaRPr lang="en-US" b="1" kern="0" dirty="0">
              <a:solidFill>
                <a:sysClr val="windowText" lastClr="000000"/>
              </a:solidFill>
            </a:endParaRPr>
          </a:p>
        </p:txBody>
      </p:sp>
      <p:sp>
        <p:nvSpPr>
          <p:cNvPr id="38" name="Text Box 15"/>
          <p:cNvSpPr txBox="1">
            <a:spLocks noChangeArrowheads="1"/>
          </p:cNvSpPr>
          <p:nvPr/>
        </p:nvSpPr>
        <p:spPr bwMode="auto">
          <a:xfrm>
            <a:off x="107505" y="1394611"/>
            <a:ext cx="11521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1800" b="1" kern="0" dirty="0" smtClean="0">
                <a:solidFill>
                  <a:sysClr val="window" lastClr="FFFFFF"/>
                </a:solidFill>
                <a:latin typeface="Calibri"/>
              </a:rPr>
              <a:t>Agresión</a:t>
            </a:r>
            <a:endParaRPr lang="es-MX" sz="1800" b="1" kern="0" dirty="0">
              <a:solidFill>
                <a:sysClr val="window" lastClr="FFFFFF"/>
              </a:solidFill>
              <a:latin typeface="Calibri"/>
            </a:endParaRPr>
          </a:p>
        </p:txBody>
      </p:sp>
      <p:pic>
        <p:nvPicPr>
          <p:cNvPr id="39" name="Picture 2" descr="C:\Users\Carrie\AppData\Local\Microsoft\Windows\Temporary Internet Files\Content.IE5\DSDZ6XAF\MC90043266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9503" y="1799230"/>
            <a:ext cx="1714500" cy="1714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0" name="Table 1"/>
          <p:cNvGraphicFramePr>
            <a:graphicFrameLocks noGrp="1"/>
          </p:cNvGraphicFramePr>
          <p:nvPr>
            <p:extLst>
              <p:ext uri="{D42A27DB-BD31-4B8C-83A1-F6EECF244321}">
                <p14:modId xmlns:p14="http://schemas.microsoft.com/office/powerpoint/2010/main" val="1482649829"/>
              </p:ext>
            </p:extLst>
          </p:nvPr>
        </p:nvGraphicFramePr>
        <p:xfrm>
          <a:off x="-36512" y="3156768"/>
          <a:ext cx="8526338" cy="3020568"/>
        </p:xfrm>
        <a:graphic>
          <a:graphicData uri="http://schemas.openxmlformats.org/drawingml/2006/table">
            <a:tbl>
              <a:tblPr firstRow="1" bandRow="1"/>
              <a:tblGrid>
                <a:gridCol w="4035340"/>
                <a:gridCol w="208280"/>
                <a:gridCol w="4282718"/>
              </a:tblGrid>
              <a:tr h="12442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5"/>
                          </a:solidFill>
                          <a:latin typeface="+mn-lt"/>
                        </a:rPr>
                        <a:t>Respuesta normal, limitada</a:t>
                      </a:r>
                      <a:r>
                        <a:rPr lang="es-MX" sz="2000" b="1" i="1" baseline="0" noProof="0" dirty="0" smtClean="0">
                          <a:solidFill>
                            <a:schemeClr val="accent5"/>
                          </a:solidFill>
                          <a:latin typeface="+mn-lt"/>
                        </a:rPr>
                        <a:t> por el tiempo hasta la experiencia </a:t>
                      </a:r>
                      <a:r>
                        <a:rPr lang="es-MX" sz="2000" b="1" i="1" noProof="0" dirty="0" smtClean="0">
                          <a:solidFill>
                            <a:schemeClr val="accent5"/>
                          </a:solidFill>
                          <a:latin typeface="+mn-lt"/>
                        </a:rPr>
                        <a:t> </a:t>
                      </a:r>
                      <a:br>
                        <a:rPr lang="es-MX" sz="2000" b="1" i="1" noProof="0" dirty="0" smtClean="0">
                          <a:solidFill>
                            <a:schemeClr val="accent5"/>
                          </a:solidFill>
                          <a:latin typeface="+mn-lt"/>
                        </a:rPr>
                      </a:br>
                      <a:r>
                        <a:rPr lang="es-MX" sz="2000" b="1" i="1" noProof="0" dirty="0" smtClean="0">
                          <a:solidFill>
                            <a:schemeClr val="accent5"/>
                          </a:solidFill>
                          <a:latin typeface="+mn-lt"/>
                        </a:rPr>
                        <a:t>“nociva</a:t>
                      </a:r>
                      <a:r>
                        <a:rPr lang="es-MX" sz="2000" b="1" i="1" baseline="0" noProof="0" dirty="0" smtClean="0">
                          <a:solidFill>
                            <a:schemeClr val="accent5"/>
                          </a:solidFill>
                          <a:latin typeface="+mn-lt"/>
                        </a:rPr>
                        <a:t>” </a:t>
                      </a:r>
                      <a:br>
                        <a:rPr lang="es-MX" sz="2000" b="1" i="1" baseline="0" noProof="0" dirty="0" smtClean="0">
                          <a:solidFill>
                            <a:schemeClr val="accent5"/>
                          </a:solidFill>
                          <a:latin typeface="+mn-lt"/>
                        </a:rPr>
                      </a:br>
                      <a:r>
                        <a:rPr lang="es-MX" sz="2000" b="1" i="1" baseline="0" noProof="0" dirty="0" smtClean="0">
                          <a:solidFill>
                            <a:schemeClr val="accent5"/>
                          </a:solidFill>
                          <a:latin typeface="+mn-lt"/>
                        </a:rPr>
                        <a:t>(</a:t>
                      </a:r>
                      <a:r>
                        <a:rPr lang="es-MX" sz="2000" b="1" i="1" noProof="0" dirty="0" smtClean="0">
                          <a:solidFill>
                            <a:schemeClr val="accent5"/>
                          </a:solidFill>
                          <a:latin typeface="+mn-lt"/>
                        </a:rPr>
                        <a:t>menos de 3 meses)</a:t>
                      </a:r>
                      <a:endParaRPr lang="es-MX" sz="2000" noProof="0" dirty="0">
                        <a:solidFill>
                          <a:schemeClr val="accent5"/>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CA"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i="1" noProof="0" dirty="0" smtClean="0">
                          <a:solidFill>
                            <a:schemeClr val="accent2"/>
                          </a:solidFill>
                          <a:latin typeface="+mn-lt"/>
                          <a:sym typeface="Symbol" pitchFamily="18" charset="2"/>
                        </a:rPr>
                        <a:t>El dolor persistió más allá del tiempo de sanación normal del tejido </a:t>
                      </a:r>
                      <a:br>
                        <a:rPr lang="es-MX" sz="2000" b="1" i="1" noProof="0" dirty="0" smtClean="0">
                          <a:solidFill>
                            <a:schemeClr val="accent2"/>
                          </a:solidFill>
                          <a:latin typeface="+mn-lt"/>
                          <a:sym typeface="Symbol" pitchFamily="18" charset="2"/>
                        </a:rPr>
                      </a:br>
                      <a:r>
                        <a:rPr lang="es-MX" sz="2000" b="1" i="1" noProof="0" dirty="0" smtClean="0">
                          <a:solidFill>
                            <a:schemeClr val="accent2"/>
                          </a:solidFill>
                          <a:latin typeface="+mn-lt"/>
                          <a:sym typeface="Symbol" pitchFamily="18" charset="2"/>
                        </a:rPr>
                        <a:t>(usualmente 3 meses)</a:t>
                      </a:r>
                      <a:endParaRPr lang="es-MX" sz="2000" b="1" i="1" noProof="0" dirty="0" smtClean="0">
                        <a:solidFill>
                          <a:schemeClr val="accent2"/>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6232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7800" indent="-177800" eaLnBrk="0" hangingPunct="0">
                        <a:spcBef>
                          <a:spcPct val="30000"/>
                        </a:spcBef>
                        <a:buClrTx/>
                        <a:buSzPct val="120000"/>
                        <a:buFontTx/>
                        <a:buChar char="•"/>
                      </a:pPr>
                      <a:r>
                        <a:rPr lang="es-MX" sz="1800" noProof="0" dirty="0" smtClean="0">
                          <a:solidFill>
                            <a:schemeClr val="accent5"/>
                          </a:solidFill>
                          <a:latin typeface="+mn-lt"/>
                        </a:rPr>
                        <a:t>Daño tisular usualmente obvio</a:t>
                      </a:r>
                    </a:p>
                    <a:p>
                      <a:pPr marL="177800" marR="0" indent="-177800" algn="l" defTabSz="914400" rtl="0" eaLnBrk="0" fontAlgn="auto" latinLnBrk="0" hangingPunct="0">
                        <a:lnSpc>
                          <a:spcPct val="100000"/>
                        </a:lnSpc>
                        <a:spcBef>
                          <a:spcPct val="30000"/>
                        </a:spcBef>
                        <a:spcAft>
                          <a:spcPts val="0"/>
                        </a:spcAft>
                        <a:buClrTx/>
                        <a:buSzPct val="120000"/>
                        <a:buFontTx/>
                        <a:buChar char="•"/>
                        <a:tabLst/>
                        <a:defRPr/>
                      </a:pPr>
                      <a:r>
                        <a:rPr lang="es-MX" sz="1800" noProof="0" dirty="0" smtClean="0">
                          <a:solidFill>
                            <a:schemeClr val="accent5"/>
                          </a:solidFill>
                          <a:latin typeface="+mn-lt"/>
                        </a:rPr>
                        <a:t>Sirve como función</a:t>
                      </a:r>
                      <a:r>
                        <a:rPr lang="es-MX" sz="1800" baseline="0" noProof="0" dirty="0" smtClean="0">
                          <a:solidFill>
                            <a:schemeClr val="accent5"/>
                          </a:solidFill>
                          <a:latin typeface="+mn-lt"/>
                        </a:rPr>
                        <a:t> protectora</a:t>
                      </a:r>
                      <a:endParaRPr lang="es-MX" sz="1800" noProof="0" dirty="0" smtClean="0">
                        <a:solidFill>
                          <a:schemeClr val="accent5"/>
                        </a:solidFill>
                        <a:latin typeface="+mn-lt"/>
                      </a:endParaRPr>
                    </a:p>
                    <a:p>
                      <a:pPr marL="177800" indent="-177800" eaLnBrk="0" hangingPunct="0">
                        <a:spcBef>
                          <a:spcPct val="30000"/>
                        </a:spcBef>
                        <a:buClrTx/>
                        <a:buSzPct val="120000"/>
                        <a:buFontTx/>
                        <a:buChar char="•"/>
                      </a:pPr>
                      <a:r>
                        <a:rPr lang="es-MX" sz="1800" noProof="0" dirty="0" smtClean="0">
                          <a:solidFill>
                            <a:schemeClr val="accent5"/>
                          </a:solidFill>
                          <a:latin typeface="+mn-lt"/>
                        </a:rPr>
                        <a:t>Mayor</a:t>
                      </a:r>
                      <a:r>
                        <a:rPr lang="es-MX" sz="1800" baseline="0" noProof="0" dirty="0" smtClean="0">
                          <a:solidFill>
                            <a:schemeClr val="accent5"/>
                          </a:solidFill>
                          <a:latin typeface="+mn-lt"/>
                        </a:rPr>
                        <a:t> actividad del sistema nervioso</a:t>
                      </a:r>
                      <a:endParaRPr lang="es-MX" sz="1800" noProof="0" dirty="0" smtClean="0">
                        <a:solidFill>
                          <a:schemeClr val="accent5"/>
                        </a:solidFill>
                        <a:latin typeface="+mn-lt"/>
                      </a:endParaRPr>
                    </a:p>
                    <a:p>
                      <a:pPr marL="177800" indent="-177800" eaLnBrk="0" hangingPunct="0">
                        <a:spcBef>
                          <a:spcPct val="30000"/>
                        </a:spcBef>
                        <a:buClrTx/>
                        <a:buSzPct val="120000"/>
                        <a:buFontTx/>
                        <a:buChar char="•"/>
                      </a:pPr>
                      <a:r>
                        <a:rPr lang="es-MX" sz="1800" noProof="0" dirty="0" smtClean="0">
                          <a:solidFill>
                            <a:schemeClr val="accent5"/>
                          </a:solidFill>
                          <a:latin typeface="+mn-lt"/>
                        </a:rPr>
                        <a:t>El dolor se resuelve con la sanación</a:t>
                      </a:r>
                    </a:p>
                    <a:p>
                      <a:endParaRPr lang="es-MX" noProof="0" dirty="0">
                        <a:solidFill>
                          <a:schemeClr val="accent5"/>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CA" dirty="0">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4625" indent="-174625" eaLnBrk="0" hangingPunct="0">
                        <a:spcBef>
                          <a:spcPct val="30000"/>
                        </a:spcBef>
                        <a:buClrTx/>
                        <a:buSzPct val="120000"/>
                        <a:buFontTx/>
                        <a:buChar char="•"/>
                      </a:pPr>
                      <a:r>
                        <a:rPr lang="es-MX" sz="1800" noProof="0" dirty="0" smtClean="0">
                          <a:solidFill>
                            <a:schemeClr val="accent2"/>
                          </a:solidFill>
                          <a:latin typeface="+mn-lt"/>
                        </a:rPr>
                        <a:t>Usualmente no tiene función protectora</a:t>
                      </a:r>
                      <a:endParaRPr lang="es-MX" sz="1800" baseline="30000" noProof="0" dirty="0" smtClean="0">
                        <a:solidFill>
                          <a:schemeClr val="accent2"/>
                        </a:solidFill>
                        <a:latin typeface="+mn-lt"/>
                      </a:endParaRPr>
                    </a:p>
                    <a:p>
                      <a:pPr marL="174625" indent="-174625" eaLnBrk="0" hangingPunct="0">
                        <a:spcBef>
                          <a:spcPct val="30000"/>
                        </a:spcBef>
                        <a:buClrTx/>
                        <a:buSzPct val="120000"/>
                        <a:buFontTx/>
                        <a:buChar char="•"/>
                      </a:pPr>
                      <a:r>
                        <a:rPr lang="es-MX" sz="1800" noProof="0" dirty="0" smtClean="0">
                          <a:solidFill>
                            <a:schemeClr val="accent2"/>
                          </a:solidFill>
                          <a:latin typeface="+mn-lt"/>
                        </a:rPr>
                        <a:t>Degrada</a:t>
                      </a:r>
                      <a:r>
                        <a:rPr lang="es-MX" sz="1800" baseline="0" noProof="0" dirty="0" smtClean="0">
                          <a:solidFill>
                            <a:schemeClr val="accent2"/>
                          </a:solidFill>
                          <a:latin typeface="+mn-lt"/>
                        </a:rPr>
                        <a:t> la salud y la función</a:t>
                      </a:r>
                      <a:endParaRPr lang="es-MX" sz="1800" baseline="30000" noProof="0" dirty="0" smtClean="0">
                        <a:solidFill>
                          <a:schemeClr val="accent2"/>
                        </a:solidFill>
                        <a:latin typeface="+mn-lt"/>
                      </a:endParaRPr>
                    </a:p>
                    <a:p>
                      <a:endParaRPr lang="es-MX" noProof="0" dirty="0">
                        <a:solidFill>
                          <a:schemeClr val="accent2"/>
                        </a:solidFill>
                        <a:latin typeface="+mn-lt"/>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4" name="Rectangle 3"/>
          <p:cNvSpPr/>
          <p:nvPr/>
        </p:nvSpPr>
        <p:spPr>
          <a:xfrm>
            <a:off x="4572000" y="5373216"/>
            <a:ext cx="3233944"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prstClr val="white"/>
                </a:solidFill>
              </a:rPr>
              <a:t>El dolor agudo puede volverse crónico</a:t>
            </a:r>
            <a:endParaRPr lang="es-MX" dirty="0">
              <a:solidFill>
                <a:prstClr val="white"/>
              </a:solidFill>
            </a:endParaRPr>
          </a:p>
        </p:txBody>
      </p:sp>
      <p:sp>
        <p:nvSpPr>
          <p:cNvPr id="5" name="Up Arrow 4"/>
          <p:cNvSpPr/>
          <p:nvPr/>
        </p:nvSpPr>
        <p:spPr>
          <a:xfrm>
            <a:off x="6876256" y="5157192"/>
            <a:ext cx="805122" cy="216024"/>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Slide Number Placeholder 3"/>
          <p:cNvSpPr>
            <a:spLocks noGrp="1"/>
          </p:cNvSpPr>
          <p:nvPr>
            <p:ph type="sldNum" sz="quarter" idx="12"/>
          </p:nvPr>
        </p:nvSpPr>
        <p:spPr>
          <a:xfrm>
            <a:off x="6758880" y="6448251"/>
            <a:ext cx="2133600" cy="365125"/>
          </a:xfrm>
        </p:spPr>
        <p:txBody>
          <a:body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24658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3" name="Rectangle 2"/>
          <p:cNvSpPr>
            <a:spLocks noGrp="1" noChangeArrowheads="1"/>
          </p:cNvSpPr>
          <p:nvPr>
            <p:ph type="title"/>
          </p:nvPr>
        </p:nvSpPr>
        <p:spPr>
          <a:xfrm>
            <a:off x="457200" y="336630"/>
            <a:ext cx="8229600" cy="1143000"/>
          </a:xfrm>
        </p:spPr>
        <p:txBody>
          <a:bodyPr vert="horz" lIns="91440" tIns="45720" rIns="91440" bIns="45720" rtlCol="0" anchor="ctr">
            <a:normAutofit/>
          </a:bodyPr>
          <a:lstStyle/>
          <a:p>
            <a:pPr>
              <a:lnSpc>
                <a:spcPct val="85000"/>
              </a:lnSpc>
            </a:pPr>
            <a:r>
              <a:rPr lang="es-MX" altLang="en-US" sz="4000" dirty="0" smtClean="0"/>
              <a:t>Dolor agudo vs. crónico</a:t>
            </a:r>
            <a:endParaRPr lang="es-MX" altLang="en-US" sz="4000" dirty="0"/>
          </a:p>
        </p:txBody>
      </p:sp>
      <p:sp>
        <p:nvSpPr>
          <p:cNvPr id="3" name="Text Placeholder 2"/>
          <p:cNvSpPr>
            <a:spLocks noGrp="1"/>
          </p:cNvSpPr>
          <p:nvPr>
            <p:ph type="body" idx="1"/>
          </p:nvPr>
        </p:nvSpPr>
        <p:spPr>
          <a:solidFill>
            <a:schemeClr val="accent1"/>
          </a:solidFill>
          <a:ln>
            <a:solidFill>
              <a:schemeClr val="accent1"/>
            </a:solidFill>
          </a:ln>
        </p:spPr>
        <p:txBody>
          <a:bodyPr/>
          <a:lstStyle/>
          <a:p>
            <a:pPr algn="ctr"/>
            <a:r>
              <a:rPr lang="es-MX" dirty="0" smtClean="0">
                <a:solidFill>
                  <a:schemeClr val="tx1"/>
                </a:solidFill>
              </a:rPr>
              <a:t>Agudo	</a:t>
            </a:r>
            <a:endParaRPr lang="es-MX" dirty="0">
              <a:solidFill>
                <a:schemeClr val="tx1"/>
              </a:solidFill>
            </a:endParaRPr>
          </a:p>
        </p:txBody>
      </p:sp>
      <p:sp>
        <p:nvSpPr>
          <p:cNvPr id="1021954" name="Content Placeholder 4"/>
          <p:cNvSpPr>
            <a:spLocks noGrp="1"/>
          </p:cNvSpPr>
          <p:nvPr>
            <p:ph sz="half" idx="2"/>
          </p:nvPr>
        </p:nvSpPr>
        <p:spPr>
          <a:xfrm>
            <a:off x="457200" y="2174875"/>
            <a:ext cx="4040188" cy="3946956"/>
          </a:xfrm>
          <a:blipFill dpi="0" rotWithShape="1">
            <a:blip r:embed="rId3" cstate="print">
              <a:alphaModFix amt="44000"/>
            </a:blip>
            <a:srcRect/>
            <a:stretch>
              <a:fillRect/>
            </a:stretch>
          </a:blipFill>
          <a:ln>
            <a:solidFill>
              <a:schemeClr val="accent1"/>
            </a:solidFill>
          </a:ln>
        </p:spPr>
        <p:txBody>
          <a:bodyPr wrap="square">
            <a:noAutofit/>
          </a:bodyPr>
          <a:lstStyle/>
          <a:p>
            <a:pPr marL="247650" indent="-247650"/>
            <a:r>
              <a:rPr lang="es-MX" b="0" dirty="0" smtClean="0"/>
              <a:t>Repentino, fuerte, intenso, localizado</a:t>
            </a:r>
          </a:p>
          <a:p>
            <a:pPr marL="247650" indent="-247650"/>
            <a:r>
              <a:rPr lang="es-MX" b="0" dirty="0" smtClean="0"/>
              <a:t>Usualmente autolimitado </a:t>
            </a:r>
            <a:br>
              <a:rPr lang="es-MX" b="0" dirty="0" smtClean="0"/>
            </a:br>
            <a:r>
              <a:rPr lang="es-MX" b="0" dirty="0" smtClean="0">
                <a:solidFill>
                  <a:schemeClr val="bg2"/>
                </a:solidFill>
              </a:rPr>
              <a:t>(&lt;</a:t>
            </a:r>
            <a:r>
              <a:rPr lang="es-MX" b="0" dirty="0" smtClean="0"/>
              <a:t>6 meses)</a:t>
            </a:r>
          </a:p>
          <a:p>
            <a:pPr marL="247650" indent="-247650"/>
            <a:r>
              <a:rPr lang="es-MX" b="0" dirty="0" smtClean="0"/>
              <a:t>Puede estar asociado con cambios fisiológicos</a:t>
            </a:r>
            <a:br>
              <a:rPr lang="es-MX" b="0" dirty="0" smtClean="0"/>
            </a:br>
            <a:r>
              <a:rPr lang="es-MX" b="0" dirty="0" smtClean="0"/>
              <a:t>(por ejemplo, sudoración, aumento de la frecuencia cardiaca</a:t>
            </a:r>
            <a:r>
              <a:rPr lang="es-MX" dirty="0" smtClean="0"/>
              <a:t>, elevación de la presión arterial)</a:t>
            </a:r>
            <a:endParaRPr lang="es-MX" sz="2800" b="1" dirty="0" smtClean="0"/>
          </a:p>
        </p:txBody>
      </p:sp>
      <p:sp>
        <p:nvSpPr>
          <p:cNvPr id="4" name="Text Placeholder 3"/>
          <p:cNvSpPr>
            <a:spLocks noGrp="1"/>
          </p:cNvSpPr>
          <p:nvPr>
            <p:ph type="body" sz="quarter" idx="3"/>
          </p:nvPr>
        </p:nvSpPr>
        <p:spPr>
          <a:solidFill>
            <a:srgbClr val="C03932"/>
          </a:solidFill>
          <a:ln>
            <a:solidFill>
              <a:srgbClr val="C03932"/>
            </a:solidFill>
          </a:ln>
        </p:spPr>
        <p:txBody>
          <a:bodyPr/>
          <a:lstStyle/>
          <a:p>
            <a:pPr algn="ctr"/>
            <a:r>
              <a:rPr lang="es-MX" dirty="0" smtClean="0">
                <a:solidFill>
                  <a:schemeClr val="tx1"/>
                </a:solidFill>
              </a:rPr>
              <a:t>Crónico</a:t>
            </a:r>
            <a:endParaRPr lang="es-MX" dirty="0">
              <a:solidFill>
                <a:schemeClr val="tx1"/>
              </a:solidFill>
            </a:endParaRPr>
          </a:p>
        </p:txBody>
      </p:sp>
      <p:sp>
        <p:nvSpPr>
          <p:cNvPr id="5" name="Content Placeholder 4"/>
          <p:cNvSpPr>
            <a:spLocks noGrp="1"/>
          </p:cNvSpPr>
          <p:nvPr>
            <p:ph sz="quarter" idx="4"/>
          </p:nvPr>
        </p:nvSpPr>
        <p:spPr>
          <a:blipFill dpi="0" rotWithShape="1">
            <a:blip r:embed="rId4" cstate="print">
              <a:alphaModFix amt="31000"/>
            </a:blip>
            <a:srcRect/>
            <a:stretch>
              <a:fillRect/>
            </a:stretch>
          </a:blipFill>
          <a:ln>
            <a:solidFill>
              <a:srgbClr val="C03932"/>
            </a:solidFill>
          </a:ln>
        </p:spPr>
        <p:txBody>
          <a:bodyPr>
            <a:normAutofit lnSpcReduction="10000"/>
          </a:bodyPr>
          <a:lstStyle/>
          <a:p>
            <a:pPr marL="247650" indent="-247650"/>
            <a:r>
              <a:rPr lang="es-MX" dirty="0" smtClean="0">
                <a:solidFill>
                  <a:schemeClr val="bg2"/>
                </a:solidFill>
              </a:rPr>
              <a:t>Punzante, fijo y continuo, difuso</a:t>
            </a:r>
          </a:p>
          <a:p>
            <a:pPr marL="247650" indent="-247650"/>
            <a:r>
              <a:rPr lang="es-MX" dirty="0" smtClean="0">
                <a:solidFill>
                  <a:schemeClr val="bg2"/>
                </a:solidFill>
              </a:rPr>
              <a:t>Sin principio ni final definitivo</a:t>
            </a:r>
          </a:p>
          <a:p>
            <a:pPr marL="247650" indent="-247650"/>
            <a:r>
              <a:rPr lang="es-MX" dirty="0" smtClean="0">
                <a:solidFill>
                  <a:schemeClr val="bg2"/>
                </a:solidFill>
              </a:rPr>
              <a:t>Varía en intensidad, puede remitir brevemente</a:t>
            </a:r>
          </a:p>
          <a:p>
            <a:pPr marL="247650" indent="-247650"/>
            <a:r>
              <a:rPr lang="es-MX" dirty="0" smtClean="0">
                <a:solidFill>
                  <a:schemeClr val="bg2"/>
                </a:solidFill>
              </a:rPr>
              <a:t>Asociado con dificultades psicológicas y sociales</a:t>
            </a:r>
          </a:p>
          <a:p>
            <a:pPr marL="247650" indent="-247650"/>
            <a:r>
              <a:rPr lang="es-MX" dirty="0" smtClean="0">
                <a:solidFill>
                  <a:schemeClr val="bg2"/>
                </a:solidFill>
              </a:rPr>
              <a:t>El dolor agudo se puede superponer </a:t>
            </a:r>
            <a:endParaRPr lang="es-MX" dirty="0">
              <a:solidFill>
                <a:schemeClr val="bg2"/>
              </a:solidFill>
            </a:endParaRPr>
          </a:p>
        </p:txBody>
      </p:sp>
      <p:sp>
        <p:nvSpPr>
          <p:cNvPr id="1021955" name="Text Box 12"/>
          <p:cNvSpPr txBox="1">
            <a:spLocks noChangeArrowheads="1"/>
          </p:cNvSpPr>
          <p:nvPr/>
        </p:nvSpPr>
        <p:spPr bwMode="auto">
          <a:xfrm>
            <a:off x="63500" y="6502250"/>
            <a:ext cx="8554830" cy="307777"/>
          </a:xfrm>
          <a:prstGeom prst="rect">
            <a:avLst/>
          </a:prstGeom>
          <a:noFill/>
          <a:ln w="9525">
            <a:noFill/>
            <a:miter lim="800000"/>
            <a:headEnd/>
            <a:tailEnd/>
          </a:ln>
        </p:spPr>
        <p:txBody>
          <a:bodyPr wrap="square" lIns="0" tIns="0" rIns="0" bIns="0" anchor="b">
            <a:spAutoFit/>
          </a:bodyPr>
          <a:lstStyle/>
          <a:p>
            <a:r>
              <a:rPr lang="es-MX" sz="1000" dirty="0" smtClean="0">
                <a:solidFill>
                  <a:schemeClr val="bg2"/>
                </a:solidFill>
                <a:cs typeface="Arial" pitchFamily="34" charset="0"/>
              </a:rPr>
              <a:t>Siddall PJ </a:t>
            </a:r>
            <a:r>
              <a:rPr lang="es-MX" sz="1000" i="1" dirty="0" smtClean="0">
                <a:solidFill>
                  <a:schemeClr val="bg2"/>
                </a:solidFill>
                <a:cs typeface="Arial" pitchFamily="34" charset="0"/>
              </a:rPr>
              <a:t>et al. </a:t>
            </a:r>
            <a:r>
              <a:rPr lang="es-MX" sz="1000" dirty="0" smtClean="0">
                <a:solidFill>
                  <a:schemeClr val="bg2"/>
                </a:solidFill>
                <a:cs typeface="Arial" pitchFamily="34" charset="0"/>
              </a:rPr>
              <a:t>In: Cousins MJ, Bridenbaugh PO (eds). </a:t>
            </a:r>
            <a:r>
              <a:rPr lang="es-MX" sz="1000" i="1" dirty="0" smtClean="0">
                <a:solidFill>
                  <a:schemeClr val="bg2"/>
                </a:solidFill>
                <a:cs typeface="Arial" pitchFamily="34" charset="0"/>
              </a:rPr>
              <a:t>Neural Blockade in Clinical Anesthesia and Management of Pain. </a:t>
            </a:r>
            <a:r>
              <a:rPr lang="es-MX" sz="1000" dirty="0" smtClean="0">
                <a:solidFill>
                  <a:schemeClr val="bg2"/>
                </a:solidFill>
                <a:cs typeface="Arial" pitchFamily="34" charset="0"/>
              </a:rPr>
              <a:t>3</a:t>
            </a:r>
            <a:r>
              <a:rPr lang="es-MX" sz="1000" baseline="30000" dirty="0" smtClean="0">
                <a:solidFill>
                  <a:schemeClr val="bg2"/>
                </a:solidFill>
                <a:cs typeface="Arial" pitchFamily="34" charset="0"/>
              </a:rPr>
              <a:t>rd</a:t>
            </a:r>
            <a:r>
              <a:rPr lang="es-MX" sz="1000" dirty="0" smtClean="0">
                <a:solidFill>
                  <a:schemeClr val="bg2"/>
                </a:solidFill>
                <a:cs typeface="Arial" pitchFamily="34" charset="0"/>
              </a:rPr>
              <a:t> ed. Lippincott Williams &amp; Wilkins; Philadelphia, PA: 1998; Thienhaus O, Cole BE. Classification of pain. In: Weiner R. </a:t>
            </a:r>
            <a:r>
              <a:rPr lang="es-MX" sz="1000" i="1" dirty="0" smtClean="0">
                <a:solidFill>
                  <a:schemeClr val="bg2"/>
                </a:solidFill>
                <a:cs typeface="Arial" pitchFamily="34" charset="0"/>
              </a:rPr>
              <a:t>Pain Management: A Practical Guide for Clinicians</a:t>
            </a:r>
            <a:r>
              <a:rPr lang="es-MX" sz="1000" dirty="0" smtClean="0">
                <a:solidFill>
                  <a:schemeClr val="bg2"/>
                </a:solidFill>
                <a:cs typeface="Arial" pitchFamily="34" charset="0"/>
              </a:rPr>
              <a:t>. CRC Press; Boca Raton, FL: 2002.  </a:t>
            </a:r>
            <a:endParaRPr lang="es-MX" sz="1000" dirty="0">
              <a:solidFill>
                <a:schemeClr val="bg2"/>
              </a:solidFill>
              <a:cs typeface="Arial" pitchFamily="34" charset="0"/>
            </a:endParaRPr>
          </a:p>
        </p:txBody>
      </p:sp>
      <p:sp>
        <p:nvSpPr>
          <p:cNvPr id="9" name="Slide Number Placeholder 3"/>
          <p:cNvSpPr txBox="1">
            <a:spLocks/>
          </p:cNvSpPr>
          <p:nvPr/>
        </p:nvSpPr>
        <p:spPr>
          <a:xfrm>
            <a:off x="6758880" y="644825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MX" dirty="0" smtClean="0">
                <a:solidFill>
                  <a:prstClr val="black"/>
                </a:solidFill>
              </a:rPr>
              <a:t/>
            </a:r>
            <a:br>
              <a:rPr lang="es-MX" dirty="0" smtClean="0">
                <a:solidFill>
                  <a:prstClr val="black"/>
                </a:solidFill>
              </a:rPr>
            </a:br>
            <a:fld id="{903B8EED-60FF-4798-B00A-5F8F0039E366}" type="slidenum">
              <a:rPr lang="es-MX" smtClean="0">
                <a:solidFill>
                  <a:prstClr val="black"/>
                </a:solidFill>
              </a:rPr>
              <a:pPr>
                <a:defRPr/>
              </a:pPr>
              <a:t>9</a:t>
            </a:fld>
            <a:endParaRPr lang="es-MX" dirty="0">
              <a:solidFill>
                <a:prstClr val="black"/>
              </a:solidFill>
            </a:endParaRPr>
          </a:p>
        </p:txBody>
      </p:sp>
    </p:spTree>
    <p:extLst>
      <p:ext uri="{BB962C8B-B14F-4D97-AF65-F5344CB8AC3E}">
        <p14:creationId xmlns:p14="http://schemas.microsoft.com/office/powerpoint/2010/main" val="18002285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6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7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19367</TotalTime>
  <Words>6490</Words>
  <Application>Microsoft Office PowerPoint</Application>
  <PresentationFormat>On-screen Show (4:3)</PresentationFormat>
  <Paragraphs>652</Paragraphs>
  <Slides>30</Slides>
  <Notes>30</Notes>
  <HiddenSlides>0</HiddenSlides>
  <MMClips>0</MMClips>
  <ScaleCrop>false</ScaleCrop>
  <HeadingPairs>
    <vt:vector size="4" baseType="variant">
      <vt:variant>
        <vt:lpstr>Theme</vt:lpstr>
      </vt:variant>
      <vt:variant>
        <vt:i4>13</vt:i4>
      </vt:variant>
      <vt:variant>
        <vt:lpstr>Slide Titles</vt:lpstr>
      </vt:variant>
      <vt:variant>
        <vt:i4>30</vt:i4>
      </vt:variant>
    </vt:vector>
  </HeadingPairs>
  <TitlesOfParts>
    <vt:vector size="43" baseType="lpstr">
      <vt:lpstr>Office Theme</vt:lpstr>
      <vt:lpstr>4_Office Theme</vt:lpstr>
      <vt:lpstr>7_Office Theme</vt:lpstr>
      <vt:lpstr>8_Office Theme</vt:lpstr>
      <vt:lpstr>15_Office Theme</vt:lpstr>
      <vt:lpstr>1_Custom Design</vt:lpstr>
      <vt:lpstr>56_Office Theme</vt:lpstr>
      <vt:lpstr>57_Office Theme</vt:lpstr>
      <vt:lpstr>5_Office Theme</vt:lpstr>
      <vt:lpstr>6_Office Theme</vt:lpstr>
      <vt:lpstr>11_Office Theme</vt:lpstr>
      <vt:lpstr>3_Custom Design</vt:lpstr>
      <vt:lpstr>Custom Design</vt:lpstr>
      <vt:lpstr>PowerPoint Presentation</vt:lpstr>
      <vt:lpstr>Comité de desarrollo</vt:lpstr>
      <vt:lpstr>Objetivos de aprendizaje</vt:lpstr>
      <vt:lpstr>FISIOPATOLOGÍA</vt:lpstr>
      <vt:lpstr>PowerPoint Presentation</vt:lpstr>
      <vt:lpstr>El dolor es el 5º signo vital</vt:lpstr>
      <vt:lpstr>Descripción general del dolor </vt:lpstr>
      <vt:lpstr>El dolor continuo </vt:lpstr>
      <vt:lpstr>Dolor agudo vs. crónico</vt:lpstr>
      <vt:lpstr>El dolor agudo se puede volver crónico</vt:lpstr>
      <vt:lpstr>El dolor agudo se puede volver crónico</vt:lpstr>
      <vt:lpstr>Factores de riesgo para dolor crónico postoperatorio</vt:lpstr>
      <vt:lpstr>PowerPoint Presentation</vt:lpstr>
      <vt:lpstr>Causas comunes de dolor agudo</vt:lpstr>
      <vt:lpstr>Dolor nociceptivo</vt:lpstr>
      <vt:lpstr>PowerPoint Presentation</vt:lpstr>
      <vt:lpstr>Dolor agudo: La nocicepción normal es modificada por la inflamación</vt:lpstr>
      <vt:lpstr>Dolor somático vs. visceral</vt:lpstr>
      <vt:lpstr>Dolor referido</vt:lpstr>
      <vt:lpstr>Nocicepción: Proceso neural de codificación de estímulos nocivos</vt:lpstr>
      <vt:lpstr>Dolor nociceptivo </vt:lpstr>
      <vt:lpstr>Transducción a través de los mediadores endógenos</vt:lpstr>
      <vt:lpstr>Transmisión a través de neurotransmisores</vt:lpstr>
      <vt:lpstr>Modulación del dolor</vt:lpstr>
      <vt:lpstr>Percepción del dolor</vt:lpstr>
      <vt:lpstr>Inflamación</vt:lpstr>
      <vt:lpstr>Sensibilización central </vt:lpstr>
      <vt:lpstr>Sensibilización central</vt:lpstr>
      <vt:lpstr>PowerPoint Presentation</vt:lpstr>
      <vt:lpstr>Fisiopatología del dolor agudo: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Acute_FullContent_Oc19 (1)</dc:title>
  <dc:creator>LANSA TRADUCCIONES</dc:creator>
  <dc:description>Rev. A.Cristóbal</dc:description>
  <cp:lastModifiedBy>Cigeroglu, Osman</cp:lastModifiedBy>
  <cp:revision>1033</cp:revision>
  <dcterms:created xsi:type="dcterms:W3CDTF">2013-05-13T15:57:48Z</dcterms:created>
  <dcterms:modified xsi:type="dcterms:W3CDTF">2015-07-06T16:49:14Z</dcterms:modified>
</cp:coreProperties>
</file>