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925" r:id="rId3"/>
    <p:sldMasterId id="2147484172" r:id="rId4"/>
    <p:sldMasterId id="2147484199" r:id="rId5"/>
    <p:sldMasterId id="2147484462" r:id="rId6"/>
    <p:sldMasterId id="2147484637" r:id="rId7"/>
    <p:sldMasterId id="2147484649" r:id="rId8"/>
    <p:sldMasterId id="2147484661" r:id="rId9"/>
    <p:sldMasterId id="2147485118" r:id="rId10"/>
    <p:sldMasterId id="2147485457" r:id="rId11"/>
  </p:sldMasterIdLst>
  <p:notesMasterIdLst>
    <p:notesMasterId r:id="rId45"/>
  </p:notesMasterIdLst>
  <p:handoutMasterIdLst>
    <p:handoutMasterId r:id="rId46"/>
  </p:handoutMasterIdLst>
  <p:sldIdLst>
    <p:sldId id="402" r:id="rId12"/>
    <p:sldId id="589" r:id="rId13"/>
    <p:sldId id="557" r:id="rId14"/>
    <p:sldId id="430" r:id="rId15"/>
    <p:sldId id="795" r:id="rId16"/>
    <p:sldId id="1089" r:id="rId17"/>
    <p:sldId id="796" r:id="rId18"/>
    <p:sldId id="437" r:id="rId19"/>
    <p:sldId id="434" r:id="rId20"/>
    <p:sldId id="435" r:id="rId21"/>
    <p:sldId id="433" r:id="rId22"/>
    <p:sldId id="436" r:id="rId23"/>
    <p:sldId id="552" r:id="rId24"/>
    <p:sldId id="797" r:id="rId25"/>
    <p:sldId id="444" r:id="rId26"/>
    <p:sldId id="443" r:id="rId27"/>
    <p:sldId id="720" r:id="rId28"/>
    <p:sldId id="447" r:id="rId29"/>
    <p:sldId id="439" r:id="rId30"/>
    <p:sldId id="440" r:id="rId31"/>
    <p:sldId id="551" r:id="rId32"/>
    <p:sldId id="442" r:id="rId33"/>
    <p:sldId id="441" r:id="rId34"/>
    <p:sldId id="798" r:id="rId35"/>
    <p:sldId id="987" r:id="rId36"/>
    <p:sldId id="988" r:id="rId37"/>
    <p:sldId id="989" r:id="rId38"/>
    <p:sldId id="453" r:id="rId39"/>
    <p:sldId id="588" r:id="rId40"/>
    <p:sldId id="636" r:id="rId41"/>
    <p:sldId id="587" r:id="rId42"/>
    <p:sldId id="799" r:id="rId43"/>
    <p:sldId id="800" r:id="rId4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F5"/>
    <a:srgbClr val="66CCFF"/>
    <a:srgbClr val="C8E2FC"/>
    <a:srgbClr val="FFFF66"/>
    <a:srgbClr val="A3FFA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3897" autoAdjust="0"/>
    <p:restoredTop sz="70337" autoAdjust="0"/>
  </p:normalViewPr>
  <p:slideViewPr>
    <p:cSldViewPr>
      <p:cViewPr>
        <p:scale>
          <a:sx n="60" d="100"/>
          <a:sy n="60" d="100"/>
        </p:scale>
        <p:origin x="-3150" y="-1146"/>
      </p:cViewPr>
      <p:guideLst>
        <p:guide orient="horz" pos="2160"/>
        <p:guide pos="2880"/>
      </p:guideLst>
    </p:cSldViewPr>
  </p:slideViewPr>
  <p:outlineViewPr>
    <p:cViewPr>
      <p:scale>
        <a:sx n="33" d="100"/>
        <a:sy n="33" d="100"/>
      </p:scale>
      <p:origin x="0" y="99036"/>
    </p:cViewPr>
  </p:outlineViewPr>
  <p:notesTextViewPr>
    <p:cViewPr>
      <p:scale>
        <a:sx n="1" d="1"/>
        <a:sy n="1" d="1"/>
      </p:scale>
      <p:origin x="0" y="0"/>
    </p:cViewPr>
  </p:notesTextViewPr>
  <p:sorterViewPr>
    <p:cViewPr>
      <p:scale>
        <a:sx n="66" d="100"/>
        <a:sy n="66" d="100"/>
      </p:scale>
      <p:origin x="0" y="0"/>
    </p:cViewPr>
  </p:sorterViewPr>
  <p:notesViewPr>
    <p:cSldViewPr>
      <p:cViewPr>
        <p:scale>
          <a:sx n="150" d="100"/>
          <a:sy n="150" d="100"/>
        </p:scale>
        <p:origin x="-654" y="-7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0.png"/><Relationship Id="rId1" Type="http://schemas.openxmlformats.org/officeDocument/2006/relationships/image" Target="../media/image9.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10.png"/><Relationship Id="rId1" Type="http://schemas.openxmlformats.org/officeDocument/2006/relationships/image" Target="../media/image9.png"/></Relationships>
</file>

<file path=ppt/charts/_rels/chart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10.png"/><Relationship Id="rId1" Type="http://schemas.openxmlformats.org/officeDocument/2006/relationships/image" Target="../media/image9.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Dolor por osteoartritis (n = 2173)</c:v>
                </c:pt>
              </c:strCache>
            </c:strRef>
          </c:tx>
          <c:spPr>
            <a:blipFill>
              <a:blip xmlns:r="http://schemas.openxmlformats.org/officeDocument/2006/relationships" r:embed="rId1"/>
              <a:stretch>
                <a:fillRect/>
              </a:stretch>
            </a:blipFill>
            <a:scene3d>
              <a:camera prst="orthographicFront"/>
              <a:lightRig rig="threePt" dir="t"/>
            </a:scene3d>
            <a:sp3d/>
          </c:spPr>
          <c:invertIfNegative val="0"/>
          <c:dLbls>
            <c:dLbl>
              <c:idx val="0"/>
              <c:layout/>
              <c:tx>
                <c:rich>
                  <a:bodyPr/>
                  <a:lstStyle/>
                  <a:p>
                    <a:r>
                      <a:rPr lang="en-US" dirty="0" smtClean="0"/>
                      <a:t>40.1**</a:t>
                    </a:r>
                    <a:endParaRPr lang="en-US" dirty="0"/>
                  </a:p>
                </c:rich>
              </c:tx>
              <c:dLblPos val="inEnd"/>
              <c:showLegendKey val="0"/>
              <c:showVal val="1"/>
              <c:showCatName val="0"/>
              <c:showSerName val="0"/>
              <c:showPercent val="0"/>
              <c:showBubbleSize val="0"/>
            </c:dLbl>
            <c:dLbl>
              <c:idx val="1"/>
              <c:layout/>
              <c:tx>
                <c:rich>
                  <a:bodyPr/>
                  <a:lstStyle/>
                  <a:p>
                    <a:r>
                      <a:rPr lang="en-US" dirty="0" smtClean="0"/>
                      <a:t>46.3**</a:t>
                    </a:r>
                    <a:endParaRPr lang="en-US" dirty="0"/>
                  </a:p>
                </c:rich>
              </c:tx>
              <c:dLblPos val="inEnd"/>
              <c:showLegendKey val="0"/>
              <c:showVal val="1"/>
              <c:showCatName val="0"/>
              <c:showSerName val="0"/>
              <c:showPercent val="0"/>
              <c:showBubbleSize val="0"/>
            </c:dLbl>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Sheet1!$A$2:$A$3</c:f>
              <c:strCache>
                <c:ptCount val="2"/>
                <c:pt idx="0">
                  <c:v>Puntuación del componente físico</c:v>
                </c:pt>
                <c:pt idx="1">
                  <c:v>Puntuación del componente mental</c:v>
                </c:pt>
              </c:strCache>
            </c:strRef>
          </c:cat>
          <c:val>
            <c:numRef>
              <c:f>Sheet1!$B$2:$B$3</c:f>
              <c:numCache>
                <c:formatCode>General</c:formatCode>
                <c:ptCount val="2"/>
                <c:pt idx="0">
                  <c:v>40.1</c:v>
                </c:pt>
                <c:pt idx="1">
                  <c:v>46.3</c:v>
                </c:pt>
              </c:numCache>
            </c:numRef>
          </c:val>
        </c:ser>
        <c:ser>
          <c:idx val="1"/>
          <c:order val="1"/>
          <c:tx>
            <c:strRef>
              <c:f>Sheet1!$C$1</c:f>
              <c:strCache>
                <c:ptCount val="1"/>
                <c:pt idx="0">
                  <c:v>Sin dolor por osteoartritis (n = 37,599)</c:v>
                </c:pt>
              </c:strCache>
            </c:strRef>
          </c:tx>
          <c:spPr>
            <a:blipFill>
              <a:blip xmlns:r="http://schemas.openxmlformats.org/officeDocument/2006/relationships" r:embed="rId2"/>
              <a:stretch>
                <a:fillRect/>
              </a:stretch>
            </a:blipFill>
            <a:scene3d>
              <a:camera prst="orthographicFront"/>
              <a:lightRig rig="threePt" dir="t"/>
            </a:scene3d>
            <a:sp3d/>
          </c:spPr>
          <c:invertIfNegative val="1"/>
          <c:dLbls>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Sheet1!$A$2:$A$3</c:f>
              <c:strCache>
                <c:ptCount val="2"/>
                <c:pt idx="0">
                  <c:v>Puntuación del componente físico</c:v>
                </c:pt>
                <c:pt idx="1">
                  <c:v>Puntuación del componente mental</c:v>
                </c:pt>
              </c:strCache>
            </c:strRef>
          </c:cat>
          <c:val>
            <c:numRef>
              <c:f>Sheet1!$C$2:$C$3</c:f>
              <c:numCache>
                <c:formatCode>General</c:formatCode>
                <c:ptCount val="2"/>
                <c:pt idx="0">
                  <c:v>50.8</c:v>
                </c:pt>
                <c:pt idx="1">
                  <c:v>47.4</c:v>
                </c:pt>
              </c:numCache>
            </c:numRef>
          </c:val>
        </c:ser>
        <c:dLbls>
          <c:showLegendKey val="0"/>
          <c:showVal val="0"/>
          <c:showCatName val="0"/>
          <c:showSerName val="0"/>
          <c:showPercent val="0"/>
          <c:showBubbleSize val="0"/>
        </c:dLbls>
        <c:gapWidth val="150"/>
        <c:axId val="180640768"/>
        <c:axId val="180642560"/>
      </c:barChart>
      <c:catAx>
        <c:axId val="180640768"/>
        <c:scaling>
          <c:orientation val="minMax"/>
        </c:scaling>
        <c:delete val="0"/>
        <c:axPos val="b"/>
        <c:majorTickMark val="none"/>
        <c:minorTickMark val="none"/>
        <c:tickLblPos val="nextTo"/>
        <c:spPr>
          <a:ln>
            <a:solidFill>
              <a:srgbClr val="002060"/>
            </a:solidFill>
          </a:ln>
        </c:spPr>
        <c:txPr>
          <a:bodyPr/>
          <a:lstStyle/>
          <a:p>
            <a:pPr>
              <a:defRPr b="1">
                <a:solidFill>
                  <a:srgbClr val="002060"/>
                </a:solidFill>
              </a:defRPr>
            </a:pPr>
            <a:endParaRPr lang="en-US"/>
          </a:p>
        </c:txPr>
        <c:crossAx val="180642560"/>
        <c:crosses val="autoZero"/>
        <c:auto val="1"/>
        <c:lblAlgn val="ctr"/>
        <c:lblOffset val="100"/>
        <c:noMultiLvlLbl val="0"/>
      </c:catAx>
      <c:valAx>
        <c:axId val="180642560"/>
        <c:scaling>
          <c:orientation val="minMax"/>
        </c:scaling>
        <c:delete val="0"/>
        <c:axPos val="l"/>
        <c:majorGridlines>
          <c:spPr>
            <a:ln>
              <a:noFill/>
            </a:ln>
          </c:spPr>
        </c:majorGridlines>
        <c:title>
          <c:tx>
            <c:rich>
              <a:bodyPr rot="-5400000" vert="horz"/>
              <a:lstStyle/>
              <a:p>
                <a:pPr>
                  <a:defRPr>
                    <a:solidFill>
                      <a:srgbClr val="002060"/>
                    </a:solidFill>
                  </a:defRPr>
                </a:pPr>
                <a:r>
                  <a:rPr lang="en-CA" dirty="0" smtClean="0">
                    <a:solidFill>
                      <a:srgbClr val="002060"/>
                    </a:solidFill>
                  </a:rPr>
                  <a:t>Puntuación media</a:t>
                </a:r>
                <a:endParaRPr lang="en-CA" dirty="0">
                  <a:solidFill>
                    <a:srgbClr val="002060"/>
                  </a:solidFill>
                </a:endParaRPr>
              </a:p>
            </c:rich>
          </c:tx>
          <c:layout>
            <c:manualLayout>
              <c:xMode val="edge"/>
              <c:yMode val="edge"/>
              <c:x val="3.0864197530864439E-3"/>
              <c:y val="0.33791070274120955"/>
            </c:manualLayout>
          </c:layout>
          <c:overlay val="0"/>
        </c:title>
        <c:numFmt formatCode="General" sourceLinked="1"/>
        <c:majorTickMark val="out"/>
        <c:minorTickMark val="none"/>
        <c:tickLblPos val="nextTo"/>
        <c:spPr>
          <a:ln>
            <a:solidFill>
              <a:schemeClr val="bg2"/>
            </a:solidFill>
          </a:ln>
        </c:spPr>
        <c:txPr>
          <a:bodyPr/>
          <a:lstStyle/>
          <a:p>
            <a:pPr>
              <a:defRPr sz="1600" b="1">
                <a:solidFill>
                  <a:schemeClr val="bg2"/>
                </a:solidFill>
              </a:defRPr>
            </a:pPr>
            <a:endParaRPr lang="en-US"/>
          </a:p>
        </c:txPr>
        <c:crossAx val="180640768"/>
        <c:crosses val="autoZero"/>
        <c:crossBetween val="between"/>
      </c:valAx>
    </c:plotArea>
    <c:legend>
      <c:legendPos val="r"/>
      <c:layout>
        <c:manualLayout>
          <c:xMode val="edge"/>
          <c:yMode val="edge"/>
          <c:x val="0.201816734713716"/>
          <c:y val="1.558652061152976E-2"/>
          <c:w val="0.63768943812579615"/>
          <c:h val="0.14104691996972099"/>
        </c:manualLayout>
      </c:layout>
      <c:overlay val="1"/>
      <c:txPr>
        <a:bodyPr/>
        <a:lstStyle/>
        <a:p>
          <a:pPr>
            <a:defRPr>
              <a:solidFill>
                <a:srgbClr val="002060"/>
              </a:solidFill>
            </a:defRPr>
          </a:pPr>
          <a:endParaRPr lang="en-US"/>
        </a:p>
      </c:txPr>
    </c:legend>
    <c:plotVisOnly val="1"/>
    <c:dispBlanksAs val="gap"/>
    <c:showDLblsOverMax val="0"/>
  </c:chart>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Dolor por osteoartritis                       (n = 2173)</c:v>
                </c:pt>
              </c:strCache>
            </c:strRef>
          </c:tx>
          <c:spPr>
            <a:blipFill>
              <a:blip xmlns:r="http://schemas.openxmlformats.org/officeDocument/2006/relationships" r:embed="rId1"/>
              <a:stretch>
                <a:fillRect/>
              </a:stretch>
            </a:blipFill>
            <a:scene3d>
              <a:camera prst="orthographicFront"/>
              <a:lightRig rig="threePt" dir="t"/>
            </a:scene3d>
            <a:sp3d/>
          </c:spPr>
          <c:invertIfNegative val="0"/>
          <c:dLbls>
            <c:dLbl>
              <c:idx val="0"/>
              <c:layout/>
              <c:tx>
                <c:rich>
                  <a:bodyPr/>
                  <a:lstStyle/>
                  <a:p>
                    <a:r>
                      <a:rPr lang="en-US" dirty="0" smtClean="0"/>
                      <a:t>0.66*</a:t>
                    </a:r>
                    <a:endParaRPr lang="en-US" dirty="0"/>
                  </a:p>
                </c:rich>
              </c:tx>
              <c:dLblPos val="inEnd"/>
              <c:showLegendKey val="0"/>
              <c:showVal val="1"/>
              <c:showCatName val="0"/>
              <c:showSerName val="0"/>
              <c:showPercent val="0"/>
              <c:showBubbleSize val="0"/>
            </c:dLbl>
            <c:dLbl>
              <c:idx val="1"/>
              <c:layout/>
              <c:tx>
                <c:rich>
                  <a:bodyPr/>
                  <a:lstStyle/>
                  <a:p>
                    <a:r>
                      <a:rPr lang="en-US" dirty="0" smtClean="0"/>
                      <a:t>0.75</a:t>
                    </a:r>
                    <a:endParaRPr lang="en-US" dirty="0"/>
                  </a:p>
                </c:rich>
              </c:tx>
              <c:dLblPos val="inEnd"/>
              <c:showLegendKey val="0"/>
              <c:showVal val="1"/>
              <c:showCatName val="0"/>
              <c:showSerName val="0"/>
              <c:showPercent val="0"/>
              <c:showBubbleSize val="0"/>
            </c:dLbl>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Sheet1!$A$2:$A$3</c:f>
              <c:strCache>
                <c:ptCount val="2"/>
                <c:pt idx="0">
                  <c:v>Dolor por osteoartritis                       (n = 2173)</c:v>
                </c:pt>
                <c:pt idx="1">
                  <c:v>Sin dolor por osteoartritis (n = 37,599)</c:v>
                </c:pt>
              </c:strCache>
            </c:strRef>
          </c:cat>
          <c:val>
            <c:numRef>
              <c:f>Sheet1!$B$2:$B$3</c:f>
              <c:numCache>
                <c:formatCode>General</c:formatCode>
                <c:ptCount val="2"/>
                <c:pt idx="0">
                  <c:v>0.66000000000000025</c:v>
                </c:pt>
                <c:pt idx="1">
                  <c:v>0.75000000000000022</c:v>
                </c:pt>
              </c:numCache>
            </c:numRef>
          </c:val>
        </c:ser>
        <c:ser>
          <c:idx val="1"/>
          <c:order val="1"/>
          <c:tx>
            <c:strRef>
              <c:f>Sheet1!$A$3</c:f>
              <c:strCache>
                <c:ptCount val="1"/>
                <c:pt idx="0">
                  <c:v>Sin dolor por osteoartritis (n = 37,599)</c:v>
                </c:pt>
              </c:strCache>
            </c:strRef>
          </c:tx>
          <c:spPr>
            <a:blipFill>
              <a:blip xmlns:r="http://schemas.openxmlformats.org/officeDocument/2006/relationships" r:embed="rId2"/>
              <a:stretch>
                <a:fillRect/>
              </a:stretch>
            </a:blipFill>
            <a:scene3d>
              <a:camera prst="orthographicFront"/>
              <a:lightRig rig="threePt" dir="t"/>
            </a:scene3d>
            <a:sp3d/>
          </c:spPr>
          <c:invertIfNegative val="1"/>
          <c:dLbls>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Sheet1!$A$2:$A$3</c:f>
              <c:strCache>
                <c:ptCount val="2"/>
                <c:pt idx="0">
                  <c:v>Dolor por osteoartritis                       (n = 2173)</c:v>
                </c:pt>
                <c:pt idx="1">
                  <c:v>Sin dolor por osteoartritis (n = 37,599)</c:v>
                </c:pt>
              </c:strCache>
            </c:strRef>
          </c:cat>
          <c:val>
            <c:numRef>
              <c:f>Sheet1!$C$2:$C$3</c:f>
              <c:numCache>
                <c:formatCode>General</c:formatCode>
                <c:ptCount val="2"/>
              </c:numCache>
            </c:numRef>
          </c:val>
        </c:ser>
        <c:dLbls>
          <c:showLegendKey val="0"/>
          <c:showVal val="0"/>
          <c:showCatName val="0"/>
          <c:showSerName val="0"/>
          <c:showPercent val="0"/>
          <c:showBubbleSize val="0"/>
        </c:dLbls>
        <c:gapWidth val="40"/>
        <c:overlap val="100"/>
        <c:axId val="180352896"/>
        <c:axId val="180354432"/>
      </c:barChart>
      <c:catAx>
        <c:axId val="180352896"/>
        <c:scaling>
          <c:orientation val="minMax"/>
        </c:scaling>
        <c:delete val="0"/>
        <c:axPos val="b"/>
        <c:majorTickMark val="none"/>
        <c:minorTickMark val="none"/>
        <c:tickLblPos val="nextTo"/>
        <c:spPr>
          <a:ln>
            <a:solidFill>
              <a:srgbClr val="002060"/>
            </a:solidFill>
          </a:ln>
        </c:spPr>
        <c:txPr>
          <a:bodyPr/>
          <a:lstStyle/>
          <a:p>
            <a:pPr>
              <a:defRPr b="1">
                <a:solidFill>
                  <a:srgbClr val="002060"/>
                </a:solidFill>
              </a:defRPr>
            </a:pPr>
            <a:endParaRPr lang="en-US"/>
          </a:p>
        </c:txPr>
        <c:crossAx val="180354432"/>
        <c:crosses val="autoZero"/>
        <c:auto val="1"/>
        <c:lblAlgn val="ctr"/>
        <c:lblOffset val="100"/>
        <c:noMultiLvlLbl val="0"/>
      </c:catAx>
      <c:valAx>
        <c:axId val="180354432"/>
        <c:scaling>
          <c:orientation val="minMax"/>
          <c:max val="1"/>
        </c:scaling>
        <c:delete val="0"/>
        <c:axPos val="l"/>
        <c:majorGridlines>
          <c:spPr>
            <a:ln>
              <a:noFill/>
            </a:ln>
          </c:spPr>
        </c:majorGridlines>
        <c:title>
          <c:tx>
            <c:rich>
              <a:bodyPr rot="-5400000" vert="horz"/>
              <a:lstStyle/>
              <a:p>
                <a:pPr>
                  <a:defRPr lang="es-MX" noProof="0">
                    <a:solidFill>
                      <a:srgbClr val="002060"/>
                    </a:solidFill>
                  </a:defRPr>
                </a:pPr>
                <a:r>
                  <a:rPr lang="es-MX" noProof="0" dirty="0" smtClean="0">
                    <a:solidFill>
                      <a:srgbClr val="002060"/>
                    </a:solidFill>
                  </a:rPr>
                  <a:t>Utilidad de Salud</a:t>
                </a:r>
                <a:endParaRPr lang="es-MX" noProof="0" dirty="0">
                  <a:solidFill>
                    <a:srgbClr val="002060"/>
                  </a:solidFill>
                </a:endParaRPr>
              </a:p>
            </c:rich>
          </c:tx>
          <c:layout>
            <c:manualLayout>
              <c:xMode val="edge"/>
              <c:yMode val="edge"/>
              <c:x val="1.5991448104682143E-2"/>
              <c:y val="0.17593878457949222"/>
            </c:manualLayout>
          </c:layout>
          <c:overlay val="0"/>
        </c:title>
        <c:numFmt formatCode="General" sourceLinked="1"/>
        <c:majorTickMark val="out"/>
        <c:minorTickMark val="none"/>
        <c:tickLblPos val="nextTo"/>
        <c:spPr>
          <a:ln>
            <a:solidFill>
              <a:schemeClr val="bg2"/>
            </a:solidFill>
          </a:ln>
        </c:spPr>
        <c:txPr>
          <a:bodyPr/>
          <a:lstStyle/>
          <a:p>
            <a:pPr>
              <a:defRPr sz="1600" b="1">
                <a:solidFill>
                  <a:schemeClr val="bg2"/>
                </a:solidFill>
              </a:defRPr>
            </a:pPr>
            <a:endParaRPr lang="en-US"/>
          </a:p>
        </c:txPr>
        <c:crossAx val="180352896"/>
        <c:crosses val="autoZero"/>
        <c:crossBetween val="between"/>
      </c:valAx>
    </c:plotArea>
    <c:plotVisOnly val="1"/>
    <c:dispBlanksAs val="gap"/>
    <c:showDLblsOverMax val="0"/>
  </c:chart>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61404046893342"/>
          <c:y val="0.12523806878600791"/>
          <c:w val="0.77429832675596433"/>
          <c:h val="0.67988427873093471"/>
        </c:manualLayout>
      </c:layout>
      <c:barChart>
        <c:barDir val="col"/>
        <c:grouping val="stacked"/>
        <c:varyColors val="0"/>
        <c:ser>
          <c:idx val="0"/>
          <c:order val="0"/>
          <c:tx>
            <c:strRef>
              <c:f>Sheet1!$B$1</c:f>
              <c:strCache>
                <c:ptCount val="1"/>
                <c:pt idx="0">
                  <c:v>Hospitalización</c:v>
                </c:pt>
              </c:strCache>
            </c:strRef>
          </c:tx>
          <c:spPr>
            <a:blipFill>
              <a:blip xmlns:r="http://schemas.openxmlformats.org/officeDocument/2006/relationships" r:embed="rId1"/>
              <a:stretch>
                <a:fillRect/>
              </a:stretch>
            </a:blipFill>
            <a:scene3d>
              <a:camera prst="orthographicFront"/>
              <a:lightRig rig="threePt" dir="t"/>
            </a:scene3d>
            <a:sp3d/>
          </c:spPr>
          <c:invertIfNegative val="0"/>
          <c:dLbls>
            <c:dLbl>
              <c:idx val="0"/>
              <c:layout>
                <c:manualLayout>
                  <c:x val="1.9170575250092984E-3"/>
                  <c:y val="-2.3659573539447996E-2"/>
                </c:manualLayout>
              </c:layout>
              <c:tx>
                <c:rich>
                  <a:bodyPr/>
                  <a:lstStyle/>
                  <a:p>
                    <a:r>
                      <a:rPr lang="en-US" dirty="0" smtClean="0"/>
                      <a:t>1503*</a:t>
                    </a:r>
                    <a:endParaRPr lang="en-US" dirty="0"/>
                  </a:p>
                </c:rich>
              </c:tx>
              <c:dLblPos val="ctr"/>
              <c:showLegendKey val="0"/>
              <c:showVal val="1"/>
              <c:showCatName val="0"/>
              <c:showSerName val="0"/>
              <c:showPercent val="0"/>
              <c:showBubbleSize val="0"/>
            </c:dLbl>
            <c:dLbl>
              <c:idx val="1"/>
              <c:layout>
                <c:manualLayout>
                  <c:x val="-1.9170575250092984E-3"/>
                  <c:y val="3.8210040154268575E-3"/>
                </c:manualLayout>
              </c:layout>
              <c:tx>
                <c:rich>
                  <a:bodyPr/>
                  <a:lstStyle/>
                  <a:p>
                    <a:r>
                      <a:rPr lang="en-US" dirty="0" smtClean="0"/>
                      <a:t>772</a:t>
                    </a:r>
                    <a:endParaRPr lang="en-US" dirty="0"/>
                  </a:p>
                </c:rich>
              </c:tx>
              <c:dLblPos val="ctr"/>
              <c:showLegendKey val="0"/>
              <c:showVal val="1"/>
              <c:showCatName val="0"/>
              <c:showSerName val="0"/>
              <c:showPercent val="0"/>
              <c:showBubbleSize val="0"/>
            </c:dLbl>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Sheet1!$A$2:$A$3</c:f>
              <c:strCache>
                <c:ptCount val="2"/>
                <c:pt idx="0">
                  <c:v>Dolor por osteoartritis</c:v>
                </c:pt>
                <c:pt idx="1">
                  <c:v>Sin dolor por osteoartritis                 (n = 37,599)</c:v>
                </c:pt>
              </c:strCache>
            </c:strRef>
          </c:cat>
          <c:val>
            <c:numRef>
              <c:f>Sheet1!$B$2:$B$3</c:f>
              <c:numCache>
                <c:formatCode>General</c:formatCode>
                <c:ptCount val="2"/>
                <c:pt idx="0">
                  <c:v>1503</c:v>
                </c:pt>
                <c:pt idx="1">
                  <c:v>772</c:v>
                </c:pt>
              </c:numCache>
            </c:numRef>
          </c:val>
        </c:ser>
        <c:ser>
          <c:idx val="1"/>
          <c:order val="1"/>
          <c:tx>
            <c:strRef>
              <c:f>Sheet1!$C$1</c:f>
              <c:strCache>
                <c:ptCount val="1"/>
                <c:pt idx="0">
                  <c:v>Visitas a urgencias</c:v>
                </c:pt>
              </c:strCache>
            </c:strRef>
          </c:tx>
          <c:spPr>
            <a:blipFill>
              <a:blip xmlns:r="http://schemas.openxmlformats.org/officeDocument/2006/relationships" r:embed="rId2"/>
              <a:stretch>
                <a:fillRect/>
              </a:stretch>
            </a:blipFill>
            <a:scene3d>
              <a:camera prst="orthographicFront"/>
              <a:lightRig rig="threePt" dir="t"/>
            </a:scene3d>
            <a:sp3d/>
          </c:spPr>
          <c:invertIfNegative val="1"/>
          <c:dLbls>
            <c:dLbl>
              <c:idx val="1"/>
              <c:layout>
                <c:manualLayout>
                  <c:x val="-1.9170575250092984E-3"/>
                  <c:y val="-5.1333581982954276E-4"/>
                </c:manualLayout>
              </c:layout>
              <c:dLblPos val="ctr"/>
              <c:showLegendKey val="0"/>
              <c:showVal val="1"/>
              <c:showCatName val="0"/>
              <c:showSerName val="0"/>
              <c:showPercent val="0"/>
              <c:showBubbleSize val="0"/>
            </c:dLbl>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Sheet1!$A$2:$A$3</c:f>
              <c:strCache>
                <c:ptCount val="2"/>
                <c:pt idx="0">
                  <c:v>Dolor por osteoartritis</c:v>
                </c:pt>
                <c:pt idx="1">
                  <c:v>Sin dolor por osteoartritis                 (n = 37,599)</c:v>
                </c:pt>
              </c:strCache>
            </c:strRef>
          </c:cat>
          <c:val>
            <c:numRef>
              <c:f>Sheet1!$C$2:$C$3</c:f>
              <c:numCache>
                <c:formatCode>General</c:formatCode>
                <c:ptCount val="2"/>
                <c:pt idx="0">
                  <c:v>318</c:v>
                </c:pt>
                <c:pt idx="1">
                  <c:v>193</c:v>
                </c:pt>
              </c:numCache>
            </c:numRef>
          </c:val>
        </c:ser>
        <c:ser>
          <c:idx val="2"/>
          <c:order val="2"/>
          <c:tx>
            <c:strRef>
              <c:f>Sheet1!$D$1</c:f>
              <c:strCache>
                <c:ptCount val="1"/>
                <c:pt idx="0">
                  <c:v>Visitas al médico</c:v>
                </c:pt>
              </c:strCache>
            </c:strRef>
          </c:tx>
          <c:spPr>
            <a:blipFill>
              <a:blip xmlns:r="http://schemas.openxmlformats.org/officeDocument/2006/relationships" r:embed="rId3"/>
              <a:tile tx="0" ty="0" sx="100000" sy="100000" flip="none" algn="tl"/>
            </a:blipFill>
          </c:spPr>
          <c:invertIfNegative val="0"/>
          <c:dLbls>
            <c:dLbl>
              <c:idx val="0"/>
              <c:layout/>
              <c:dLblPos val="ctr"/>
              <c:showLegendKey val="0"/>
              <c:showVal val="1"/>
              <c:showCatName val="0"/>
              <c:showSerName val="0"/>
              <c:showPercent val="0"/>
              <c:showBubbleSize val="0"/>
            </c:dLbl>
            <c:dLbl>
              <c:idx val="1"/>
              <c:layout/>
              <c:dLblPos val="ctr"/>
              <c:showLegendKey val="0"/>
              <c:showVal val="1"/>
              <c:showCatName val="0"/>
              <c:showSerName val="0"/>
              <c:showPercent val="0"/>
              <c:showBubbleSize val="0"/>
            </c:dLbl>
            <c:txPr>
              <a:bodyPr/>
              <a:lstStyle/>
              <a:p>
                <a:pPr>
                  <a:defRPr sz="1400" b="1">
                    <a:solidFill>
                      <a:schemeClr val="bg2"/>
                    </a:solidFill>
                  </a:defRPr>
                </a:pPr>
                <a:endParaRPr lang="en-US"/>
              </a:p>
            </c:txPr>
            <c:dLblPos val="ctr"/>
            <c:showLegendKey val="0"/>
            <c:showVal val="0"/>
            <c:showCatName val="0"/>
            <c:showSerName val="0"/>
            <c:showPercent val="0"/>
            <c:showBubbleSize val="0"/>
          </c:dLbls>
          <c:cat>
            <c:strRef>
              <c:f>Sheet1!$A$2:$A$3</c:f>
              <c:strCache>
                <c:ptCount val="2"/>
                <c:pt idx="0">
                  <c:v>Dolor por osteoartritis</c:v>
                </c:pt>
                <c:pt idx="1">
                  <c:v>Sin dolor por osteoartritis                 (n = 37,599)</c:v>
                </c:pt>
              </c:strCache>
            </c:strRef>
          </c:cat>
          <c:val>
            <c:numRef>
              <c:f>Sheet1!$D$2:$D$3</c:f>
              <c:numCache>
                <c:formatCode>General</c:formatCode>
                <c:ptCount val="2"/>
                <c:pt idx="0">
                  <c:v>1882</c:v>
                </c:pt>
                <c:pt idx="1">
                  <c:v>1193</c:v>
                </c:pt>
              </c:numCache>
            </c:numRef>
          </c:val>
        </c:ser>
        <c:dLbls>
          <c:showLegendKey val="0"/>
          <c:showVal val="0"/>
          <c:showCatName val="0"/>
          <c:showSerName val="0"/>
          <c:showPercent val="0"/>
          <c:showBubbleSize val="0"/>
        </c:dLbls>
        <c:gapWidth val="150"/>
        <c:overlap val="100"/>
        <c:axId val="180767360"/>
        <c:axId val="180773248"/>
      </c:barChart>
      <c:catAx>
        <c:axId val="180767360"/>
        <c:scaling>
          <c:orientation val="minMax"/>
        </c:scaling>
        <c:delete val="0"/>
        <c:axPos val="b"/>
        <c:majorTickMark val="none"/>
        <c:minorTickMark val="none"/>
        <c:tickLblPos val="nextTo"/>
        <c:spPr>
          <a:ln>
            <a:solidFill>
              <a:srgbClr val="002060"/>
            </a:solidFill>
          </a:ln>
        </c:spPr>
        <c:txPr>
          <a:bodyPr/>
          <a:lstStyle/>
          <a:p>
            <a:pPr>
              <a:defRPr b="1">
                <a:solidFill>
                  <a:srgbClr val="002060"/>
                </a:solidFill>
              </a:defRPr>
            </a:pPr>
            <a:endParaRPr lang="en-US"/>
          </a:p>
        </c:txPr>
        <c:crossAx val="180773248"/>
        <c:crosses val="autoZero"/>
        <c:auto val="1"/>
        <c:lblAlgn val="ctr"/>
        <c:lblOffset val="100"/>
        <c:noMultiLvlLbl val="0"/>
      </c:catAx>
      <c:valAx>
        <c:axId val="180773248"/>
        <c:scaling>
          <c:orientation val="minMax"/>
        </c:scaling>
        <c:delete val="0"/>
        <c:axPos val="l"/>
        <c:majorGridlines>
          <c:spPr>
            <a:ln>
              <a:noFill/>
            </a:ln>
          </c:spPr>
        </c:majorGridlines>
        <c:title>
          <c:tx>
            <c:rich>
              <a:bodyPr rot="-5400000" vert="horz"/>
              <a:lstStyle/>
              <a:p>
                <a:pPr>
                  <a:defRPr>
                    <a:solidFill>
                      <a:srgbClr val="002060"/>
                    </a:solidFill>
                  </a:defRPr>
                </a:pPr>
                <a:r>
                  <a:rPr lang="es-MX" noProof="0" dirty="0" smtClean="0">
                    <a:solidFill>
                      <a:srgbClr val="002060"/>
                    </a:solidFill>
                  </a:rPr>
                  <a:t>Media anual de costos directos para las visitas proporcionadas</a:t>
                </a:r>
                <a:r>
                  <a:rPr lang="es-MX" baseline="0" noProof="0" dirty="0" smtClean="0">
                    <a:solidFill>
                      <a:srgbClr val="002060"/>
                    </a:solidFill>
                  </a:rPr>
                  <a:t> ($)</a:t>
                </a:r>
                <a:endParaRPr lang="es-MX" noProof="0" dirty="0">
                  <a:solidFill>
                    <a:srgbClr val="002060"/>
                  </a:solidFill>
                </a:endParaRPr>
              </a:p>
            </c:rich>
          </c:tx>
          <c:layout>
            <c:manualLayout>
              <c:xMode val="edge"/>
              <c:yMode val="edge"/>
              <c:x val="3.0864626152649704E-3"/>
              <c:y val="8.6942472661767758E-2"/>
            </c:manualLayout>
          </c:layout>
          <c:overlay val="0"/>
        </c:title>
        <c:numFmt formatCode="General" sourceLinked="1"/>
        <c:majorTickMark val="out"/>
        <c:minorTickMark val="none"/>
        <c:tickLblPos val="nextTo"/>
        <c:spPr>
          <a:ln>
            <a:solidFill>
              <a:schemeClr val="bg2"/>
            </a:solidFill>
          </a:ln>
        </c:spPr>
        <c:txPr>
          <a:bodyPr/>
          <a:lstStyle/>
          <a:p>
            <a:pPr>
              <a:defRPr sz="1600" b="1">
                <a:solidFill>
                  <a:schemeClr val="bg2"/>
                </a:solidFill>
              </a:defRPr>
            </a:pPr>
            <a:endParaRPr lang="en-US"/>
          </a:p>
        </c:txPr>
        <c:crossAx val="180767360"/>
        <c:crosses val="autoZero"/>
        <c:crossBetween val="between"/>
      </c:valAx>
    </c:plotArea>
    <c:legend>
      <c:legendPos val="t"/>
      <c:layout>
        <c:manualLayout>
          <c:xMode val="edge"/>
          <c:yMode val="edge"/>
          <c:x val="5.0000030189882284E-2"/>
          <c:y val="1.8896709889377371E-2"/>
          <c:w val="0.89999993962023539"/>
          <c:h val="0.12520707024616312"/>
        </c:manualLayout>
      </c:layout>
      <c:overlay val="1"/>
      <c:txPr>
        <a:bodyPr/>
        <a:lstStyle/>
        <a:p>
          <a:pPr>
            <a:defRPr>
              <a:solidFill>
                <a:srgbClr val="002060"/>
              </a:solidFill>
            </a:defRPr>
          </a:pPr>
          <a:endParaRPr lang="en-US"/>
        </a:p>
      </c:txPr>
    </c:legend>
    <c:plotVisOnly val="1"/>
    <c:dispBlanksAs val="gap"/>
    <c:showDLblsOverMax val="0"/>
  </c:chart>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61404046893344"/>
          <c:y val="0.12523806878600791"/>
          <c:w val="0.77429832675596433"/>
          <c:h val="0.67988427873093471"/>
        </c:manualLayout>
      </c:layout>
      <c:barChart>
        <c:barDir val="col"/>
        <c:grouping val="stacked"/>
        <c:varyColors val="0"/>
        <c:ser>
          <c:idx val="0"/>
          <c:order val="0"/>
          <c:tx>
            <c:strRef>
              <c:f>Sheet1!$B$1</c:f>
              <c:strCache>
                <c:ptCount val="1"/>
                <c:pt idx="0">
                  <c:v>Costos directos</c:v>
                </c:pt>
              </c:strCache>
            </c:strRef>
          </c:tx>
          <c:spPr>
            <a:blipFill>
              <a:blip xmlns:r="http://schemas.openxmlformats.org/officeDocument/2006/relationships" r:embed="rId1"/>
              <a:stretch>
                <a:fillRect/>
              </a:stretch>
            </a:blipFill>
            <a:scene3d>
              <a:camera prst="orthographicFront"/>
              <a:lightRig rig="threePt" dir="t"/>
            </a:scene3d>
            <a:sp3d/>
          </c:spPr>
          <c:invertIfNegative val="0"/>
          <c:dLbls>
            <c:dLbl>
              <c:idx val="0"/>
              <c:layout/>
              <c:tx>
                <c:rich>
                  <a:bodyPr/>
                  <a:lstStyle/>
                  <a:p>
                    <a:r>
                      <a:rPr lang="en-US" dirty="0" smtClean="0"/>
                      <a:t>3702*</a:t>
                    </a:r>
                    <a:endParaRPr lang="en-US" dirty="0"/>
                  </a:p>
                </c:rich>
              </c:tx>
              <c:dLblPos val="inEnd"/>
              <c:showLegendKey val="0"/>
              <c:showVal val="1"/>
              <c:showCatName val="0"/>
              <c:showSerName val="0"/>
              <c:showPercent val="0"/>
              <c:showBubbleSize val="0"/>
            </c:dLbl>
            <c:dLbl>
              <c:idx val="1"/>
              <c:layout/>
              <c:tx>
                <c:rich>
                  <a:bodyPr/>
                  <a:lstStyle/>
                  <a:p>
                    <a:r>
                      <a:rPr lang="en-US" dirty="0" smtClean="0"/>
                      <a:t>2158</a:t>
                    </a:r>
                    <a:endParaRPr lang="en-US" dirty="0"/>
                  </a:p>
                </c:rich>
              </c:tx>
              <c:dLblPos val="inEnd"/>
              <c:showLegendKey val="0"/>
              <c:showVal val="1"/>
              <c:showCatName val="0"/>
              <c:showSerName val="0"/>
              <c:showPercent val="0"/>
              <c:showBubbleSize val="0"/>
            </c:dLbl>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Sheet1!$A$2:$A$3</c:f>
              <c:strCache>
                <c:ptCount val="2"/>
                <c:pt idx="0">
                  <c:v>Dolor por osteoartritis                        (n = 2173)</c:v>
                </c:pt>
                <c:pt idx="1">
                  <c:v>Sin dolor por osteoartritis                 (n = 37,599)</c:v>
                </c:pt>
              </c:strCache>
            </c:strRef>
          </c:cat>
          <c:val>
            <c:numRef>
              <c:f>Sheet1!$B$2:$B$3</c:f>
              <c:numCache>
                <c:formatCode>General</c:formatCode>
                <c:ptCount val="2"/>
                <c:pt idx="0">
                  <c:v>3702</c:v>
                </c:pt>
                <c:pt idx="1">
                  <c:v>2158</c:v>
                </c:pt>
              </c:numCache>
            </c:numRef>
          </c:val>
        </c:ser>
        <c:ser>
          <c:idx val="1"/>
          <c:order val="1"/>
          <c:tx>
            <c:strRef>
              <c:f>Sheet1!$C$1</c:f>
              <c:strCache>
                <c:ptCount val="1"/>
                <c:pt idx="0">
                  <c:v>Costos indirectos</c:v>
                </c:pt>
              </c:strCache>
            </c:strRef>
          </c:tx>
          <c:spPr>
            <a:blipFill>
              <a:blip xmlns:r="http://schemas.openxmlformats.org/officeDocument/2006/relationships" r:embed="rId2"/>
              <a:stretch>
                <a:fillRect/>
              </a:stretch>
            </a:blipFill>
            <a:scene3d>
              <a:camera prst="orthographicFront"/>
              <a:lightRig rig="threePt" dir="t"/>
            </a:scene3d>
            <a:sp3d/>
          </c:spPr>
          <c:invertIfNegative val="1"/>
          <c:dLbls>
            <c:dLbl>
              <c:idx val="0"/>
              <c:layout>
                <c:manualLayout>
                  <c:x val="1.9170575250093067E-3"/>
                  <c:y val="-2.673586863364397E-2"/>
                </c:manualLayout>
              </c:layout>
              <c:tx>
                <c:rich>
                  <a:bodyPr/>
                  <a:lstStyle/>
                  <a:p>
                    <a:r>
                      <a:rPr lang="en-US" dirty="0" smtClean="0"/>
                      <a:t>11,345</a:t>
                    </a:r>
                    <a:endParaRPr lang="en-US" dirty="0"/>
                  </a:p>
                </c:rich>
              </c:tx>
              <c:dLblPos val="ctr"/>
              <c:showLegendKey val="0"/>
              <c:showVal val="1"/>
              <c:showCatName val="0"/>
              <c:showSerName val="0"/>
              <c:showPercent val="0"/>
              <c:showBubbleSize val="0"/>
            </c:dLbl>
            <c:dLbl>
              <c:idx val="1"/>
              <c:layout>
                <c:manualLayout>
                  <c:x val="1.1502345150055791E-2"/>
                  <c:y val="7.72880394241911E-3"/>
                </c:manualLayout>
              </c:layout>
              <c:dLblPos val="ctr"/>
              <c:showLegendKey val="0"/>
              <c:showVal val="1"/>
              <c:showCatName val="0"/>
              <c:showSerName val="0"/>
              <c:showPercent val="0"/>
              <c:showBubbleSize val="0"/>
            </c:dLbl>
            <c:txPr>
              <a:bodyPr/>
              <a:lstStyle/>
              <a:p>
                <a:pPr>
                  <a:defRPr sz="1400" b="1">
                    <a:solidFill>
                      <a:srgbClr val="002060"/>
                    </a:solidFill>
                  </a:defRPr>
                </a:pPr>
                <a:endParaRPr lang="en-US"/>
              </a:p>
            </c:txPr>
            <c:dLblPos val="inEnd"/>
            <c:showLegendKey val="0"/>
            <c:showVal val="1"/>
            <c:showCatName val="0"/>
            <c:showSerName val="0"/>
            <c:showPercent val="0"/>
            <c:showBubbleSize val="0"/>
            <c:showLeaderLines val="0"/>
          </c:dLbls>
          <c:cat>
            <c:strRef>
              <c:f>Sheet1!$A$2:$A$3</c:f>
              <c:strCache>
                <c:ptCount val="2"/>
                <c:pt idx="0">
                  <c:v>Dolor por osteoartritis                        (n = 2173)</c:v>
                </c:pt>
                <c:pt idx="1">
                  <c:v>Sin dolor por osteoartritis                 (n = 37,599)</c:v>
                </c:pt>
              </c:strCache>
            </c:strRef>
          </c:cat>
          <c:val>
            <c:numRef>
              <c:f>Sheet1!$C$2:$C$3</c:f>
              <c:numCache>
                <c:formatCode>General</c:formatCode>
                <c:ptCount val="2"/>
                <c:pt idx="0">
                  <c:v>11345</c:v>
                </c:pt>
                <c:pt idx="1">
                  <c:v>6017</c:v>
                </c:pt>
              </c:numCache>
            </c:numRef>
          </c:val>
        </c:ser>
        <c:dLbls>
          <c:showLegendKey val="0"/>
          <c:showVal val="0"/>
          <c:showCatName val="0"/>
          <c:showSerName val="0"/>
          <c:showPercent val="0"/>
          <c:showBubbleSize val="0"/>
        </c:dLbls>
        <c:gapWidth val="150"/>
        <c:overlap val="100"/>
        <c:axId val="180033408"/>
        <c:axId val="180034944"/>
      </c:barChart>
      <c:catAx>
        <c:axId val="180033408"/>
        <c:scaling>
          <c:orientation val="minMax"/>
        </c:scaling>
        <c:delete val="0"/>
        <c:axPos val="b"/>
        <c:majorTickMark val="none"/>
        <c:minorTickMark val="none"/>
        <c:tickLblPos val="nextTo"/>
        <c:spPr>
          <a:ln>
            <a:solidFill>
              <a:srgbClr val="002060"/>
            </a:solidFill>
          </a:ln>
        </c:spPr>
        <c:txPr>
          <a:bodyPr/>
          <a:lstStyle/>
          <a:p>
            <a:pPr>
              <a:defRPr b="1">
                <a:solidFill>
                  <a:srgbClr val="002060"/>
                </a:solidFill>
              </a:defRPr>
            </a:pPr>
            <a:endParaRPr lang="en-US"/>
          </a:p>
        </c:txPr>
        <c:crossAx val="180034944"/>
        <c:crosses val="autoZero"/>
        <c:auto val="1"/>
        <c:lblAlgn val="ctr"/>
        <c:lblOffset val="100"/>
        <c:noMultiLvlLbl val="0"/>
      </c:catAx>
      <c:valAx>
        <c:axId val="180034944"/>
        <c:scaling>
          <c:orientation val="minMax"/>
        </c:scaling>
        <c:delete val="0"/>
        <c:axPos val="l"/>
        <c:majorGridlines>
          <c:spPr>
            <a:ln>
              <a:noFill/>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2060"/>
                    </a:solidFill>
                    <a:latin typeface="+mn-lt"/>
                    <a:ea typeface="+mn-ea"/>
                    <a:cs typeface="+mn-cs"/>
                  </a:defRPr>
                </a:pPr>
                <a:r>
                  <a:rPr lang="es-MX" sz="1800" b="1" i="0" baseline="0" dirty="0" smtClean="0"/>
                  <a:t>Media anual de costos directos para las visitas proporcionadas ($)</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2060"/>
                    </a:solidFill>
                    <a:latin typeface="+mn-lt"/>
                    <a:ea typeface="+mn-ea"/>
                    <a:cs typeface="+mn-cs"/>
                  </a:defRPr>
                </a:pPr>
                <a:endParaRPr lang="en-CA" dirty="0">
                  <a:solidFill>
                    <a:srgbClr val="002060"/>
                  </a:solidFill>
                </a:endParaRPr>
              </a:p>
            </c:rich>
          </c:tx>
          <c:layout>
            <c:manualLayout>
              <c:xMode val="edge"/>
              <c:yMode val="edge"/>
              <c:x val="1.0754692715302164E-2"/>
              <c:y val="8.0643569365308643E-2"/>
            </c:manualLayout>
          </c:layout>
          <c:overlay val="0"/>
        </c:title>
        <c:numFmt formatCode="#,##0" sourceLinked="0"/>
        <c:majorTickMark val="out"/>
        <c:minorTickMark val="none"/>
        <c:tickLblPos val="nextTo"/>
        <c:spPr>
          <a:ln>
            <a:solidFill>
              <a:schemeClr val="bg2"/>
            </a:solidFill>
          </a:ln>
        </c:spPr>
        <c:txPr>
          <a:bodyPr/>
          <a:lstStyle/>
          <a:p>
            <a:pPr>
              <a:defRPr sz="1600" b="1">
                <a:solidFill>
                  <a:schemeClr val="bg2"/>
                </a:solidFill>
              </a:defRPr>
            </a:pPr>
            <a:endParaRPr lang="en-US"/>
          </a:p>
        </c:txPr>
        <c:crossAx val="180033408"/>
        <c:crosses val="autoZero"/>
        <c:crossBetween val="between"/>
      </c:valAx>
    </c:plotArea>
    <c:legend>
      <c:legendPos val="t"/>
      <c:layout/>
      <c:overlay val="1"/>
      <c:txPr>
        <a:bodyPr/>
        <a:lstStyle/>
        <a:p>
          <a:pPr>
            <a:defRPr>
              <a:solidFill>
                <a:srgbClr val="002060"/>
              </a:solidFill>
            </a:defRPr>
          </a:pPr>
          <a:endParaRPr lang="en-US"/>
        </a:p>
      </c:txPr>
    </c:legend>
    <c:plotVisOnly val="1"/>
    <c:dispBlanksAs val="gap"/>
    <c:showDLblsOverMax val="0"/>
  </c:chart>
  <c:txPr>
    <a:bodyPr/>
    <a:lstStyle/>
    <a:p>
      <a:pPr>
        <a:defRPr sz="1800"/>
      </a:pPr>
      <a:endParaRPr lang="en-US"/>
    </a:p>
  </c:txPr>
  <c:externalData r:id="rId3">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8475" cy="461963"/>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42" y="4"/>
            <a:ext cx="3038475" cy="461963"/>
          </a:xfrm>
          <a:prstGeom prst="rect">
            <a:avLst/>
          </a:prstGeom>
        </p:spPr>
        <p:txBody>
          <a:bodyPr vert="horz" lIns="91440" tIns="45720" rIns="91440" bIns="45720" rtlCol="0"/>
          <a:lstStyle>
            <a:lvl1pPr algn="r">
              <a:defRPr sz="1200"/>
            </a:lvl1pPr>
          </a:lstStyle>
          <a:p>
            <a:fld id="{6CB340A7-9AFB-458E-B6F1-1CAD123FAD92}" type="datetimeFigureOut">
              <a:rPr lang="en-CA" smtClean="0"/>
              <a:pPr/>
              <a:t>2015-07-06</a:t>
            </a:fld>
            <a:endParaRPr lang="en-CA" dirty="0"/>
          </a:p>
        </p:txBody>
      </p:sp>
      <p:sp>
        <p:nvSpPr>
          <p:cNvPr id="4" name="Footer Placeholder 3"/>
          <p:cNvSpPr>
            <a:spLocks noGrp="1"/>
          </p:cNvSpPr>
          <p:nvPr>
            <p:ph type="ftr" sz="quarter" idx="2"/>
          </p:nvPr>
        </p:nvSpPr>
        <p:spPr>
          <a:xfrm>
            <a:off x="5" y="8772527"/>
            <a:ext cx="3038475" cy="461963"/>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42" y="8772527"/>
            <a:ext cx="3038475" cy="461963"/>
          </a:xfrm>
          <a:prstGeom prst="rect">
            <a:avLst/>
          </a:prstGeom>
        </p:spPr>
        <p:txBody>
          <a:bodyPr vert="horz" lIns="91440" tIns="45720" rIns="91440" bIns="45720" rtlCol="0" anchor="b"/>
          <a:lstStyle>
            <a:lvl1pPr algn="r">
              <a:defRPr sz="1200"/>
            </a:lvl1pPr>
          </a:lstStyle>
          <a:p>
            <a:fld id="{BB404859-F126-422B-935C-B2533413DCE3}" type="slidenum">
              <a:rPr lang="en-CA" smtClean="0"/>
              <a:pPr/>
              <a:t>‹#›</a:t>
            </a:fld>
            <a:endParaRPr lang="en-CA" dirty="0"/>
          </a:p>
        </p:txBody>
      </p:sp>
    </p:spTree>
    <p:extLst>
      <p:ext uri="{BB962C8B-B14F-4D97-AF65-F5344CB8AC3E}">
        <p14:creationId xmlns:p14="http://schemas.microsoft.com/office/powerpoint/2010/main" val="162043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B426EFF4-2671-4076-B346-31FACE24C4EA}"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1E706E01-D491-4B10-88A5-E060D7A5827E}" type="slidenum">
              <a:rPr lang="en-CA" smtClean="0"/>
              <a:pPr/>
              <a:t>‹#›</a:t>
            </a:fld>
            <a:endParaRPr lang="en-CA" dirty="0"/>
          </a:p>
        </p:txBody>
      </p:sp>
    </p:spTree>
    <p:extLst>
      <p:ext uri="{BB962C8B-B14F-4D97-AF65-F5344CB8AC3E}">
        <p14:creationId xmlns:p14="http://schemas.microsoft.com/office/powerpoint/2010/main" val="428116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dc.gov/arthritis/data_statistics/comorbidities.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236397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10</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Estas fotografías de las manos de pacientes con artritis reumatoide pueden compararse con las de pacientes con osteoartritis.</a:t>
            </a:r>
          </a:p>
          <a:p>
            <a:pPr>
              <a:spcAft>
                <a:spcPts val="600"/>
              </a:spcAft>
            </a:pPr>
            <a:r>
              <a:rPr lang="es-MX" dirty="0" smtClean="0"/>
              <a:t>En la </a:t>
            </a:r>
            <a:r>
              <a:rPr lang="es-MX" b="1" dirty="0" smtClean="0"/>
              <a:t>fotografía arriba a la izquierda</a:t>
            </a:r>
            <a:r>
              <a:rPr lang="es-MX" dirty="0" smtClean="0"/>
              <a:t>, las manos de un paciente con artritis reumatoide activa de aparición reciente muestran sinovitis bilateral de las articulaciones metacarpofalángicas con subluxación, una deformidad en Z precoz del pulgar derecho, y deformidad de botonero en desarrollo del tercer dedo de la mano derecha, y desviación cubital bilateral.</a:t>
            </a:r>
          </a:p>
          <a:p>
            <a:pPr>
              <a:spcAft>
                <a:spcPts val="600"/>
              </a:spcAft>
            </a:pPr>
            <a:r>
              <a:rPr lang="es-MX" dirty="0" smtClean="0"/>
              <a:t>En la </a:t>
            </a:r>
            <a:r>
              <a:rPr lang="es-MX" b="1" dirty="0" smtClean="0"/>
              <a:t>fotografía abajo a la derecha</a:t>
            </a:r>
            <a:r>
              <a:rPr lang="es-MX" dirty="0" smtClean="0"/>
              <a:t>, las manos muestran desviación cubital bilateral, subluxación de las articulaciones metacarpofalángicas, atrofia muscular intrínseca bilateral, deformidades fijas en hiperextensión de la segunda a la cuarta articulaciones interfalángicas proximales derechas con el desarrollo de deformidades en cuello de cisne del cuarto y quinto dedos y deformidades fijas en flexión de la segunda a la quinta articulaciones interfalángicas proximales izquierdas, con deformidades de botonero completamente desarrolladas en los dedos segundo a quinto de la mano izquierda.</a:t>
            </a:r>
          </a:p>
          <a:p>
            <a:pPr>
              <a:spcAft>
                <a:spcPts val="600"/>
              </a:spcAft>
            </a:pPr>
            <a:endParaRPr lang="es-MX" b="1" dirty="0" smtClean="0"/>
          </a:p>
          <a:p>
            <a:pPr>
              <a:spcAft>
                <a:spcPts val="600"/>
              </a:spcAft>
            </a:pPr>
            <a:r>
              <a:rPr lang="es-MX" b="1" dirty="0" smtClean="0"/>
              <a:t>Referencia</a:t>
            </a:r>
          </a:p>
          <a:p>
            <a:pPr>
              <a:spcAft>
                <a:spcPts val="600"/>
              </a:spcAft>
            </a:pPr>
            <a:r>
              <a:rPr lang="en-CA" sz="1200" dirty="0" smtClean="0"/>
              <a:t>Towheed TE, Anastassiades TP.</a:t>
            </a:r>
            <a:r>
              <a:rPr lang="en-CA" sz="1200" i="1" dirty="0" smtClean="0"/>
              <a:t> </a:t>
            </a:r>
            <a:r>
              <a:rPr lang="en-CA" dirty="0" smtClean="0"/>
              <a:t>Rheumatoid hand: practical approach to assessment and management. </a:t>
            </a:r>
            <a:r>
              <a:rPr lang="en-CA" sz="1200" i="1" dirty="0" smtClean="0"/>
              <a:t>Can Fam Phys </a:t>
            </a:r>
            <a:r>
              <a:rPr lang="en-CA" sz="1200" dirty="0" smtClean="0"/>
              <a:t>1994; 40:1303-9. </a:t>
            </a:r>
            <a:endParaRPr lang="en-CA" dirty="0" smtClean="0"/>
          </a:p>
          <a:p>
            <a:pPr>
              <a:lnSpc>
                <a:spcPct val="90000"/>
              </a:lnSpc>
              <a:spcAft>
                <a:spcPts val="600"/>
              </a:spcAft>
            </a:pPr>
            <a:endParaRPr lang="en-CA" dirty="0" smtClean="0"/>
          </a:p>
        </p:txBody>
      </p:sp>
    </p:spTree>
    <p:extLst>
      <p:ext uri="{BB962C8B-B14F-4D97-AF65-F5344CB8AC3E}">
        <p14:creationId xmlns:p14="http://schemas.microsoft.com/office/powerpoint/2010/main" val="41570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11</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r>
              <a:rPr lang="es-MX" dirty="0" smtClean="0"/>
              <a:t>Los efectos físicamente discapacitantes de la osteoartritis pueden limitar la capacidad de una persona para llevar a cabo las actividades cotidianas, como vestido, alimentación, higiene, arreglo personal e ir al baño.</a:t>
            </a:r>
            <a:r>
              <a:rPr lang="es-MX" baseline="30000" dirty="0" smtClean="0"/>
              <a:t>1 </a:t>
            </a:r>
            <a:r>
              <a:rPr lang="es-MX" dirty="0" smtClean="0"/>
              <a:t>Las limitaciones causadas por la osteoartritis pueden afectar negativamente el funcionamiento cotidiano.</a:t>
            </a:r>
            <a:r>
              <a:rPr lang="es-MX" baseline="30000" dirty="0" smtClean="0"/>
              <a:t>2</a:t>
            </a:r>
          </a:p>
          <a:p>
            <a:endParaRPr lang="es-MX" baseline="30000" dirty="0" smtClean="0"/>
          </a:p>
          <a:p>
            <a:pPr marL="0" indent="0">
              <a:buFont typeface="Arial" pitchFamily="34" charset="0"/>
              <a:buNone/>
            </a:pPr>
            <a:endParaRPr lang="es-MX" baseline="30000" dirty="0" smtClean="0"/>
          </a:p>
          <a:p>
            <a:pPr>
              <a:spcAft>
                <a:spcPts val="600"/>
              </a:spcAft>
            </a:pPr>
            <a:r>
              <a:rPr lang="es-MX" b="1" dirty="0" smtClean="0"/>
              <a:t>Referencias</a:t>
            </a:r>
          </a:p>
          <a:p>
            <a:pPr marL="228600" indent="-228600">
              <a:spcAft>
                <a:spcPts val="600"/>
              </a:spcAft>
              <a:buFont typeface="+mj-lt"/>
              <a:buAutoNum type="arabicPeriod"/>
            </a:pPr>
            <a:r>
              <a:rPr lang="en-CA" dirty="0" smtClean="0"/>
              <a:t>Dillon CF </a:t>
            </a:r>
            <a:r>
              <a:rPr lang="en-CA" i="1" dirty="0" smtClean="0"/>
              <a:t>et al</a:t>
            </a:r>
            <a:r>
              <a:rPr lang="en-CA" dirty="0" smtClean="0"/>
              <a:t>. Symptomatic hand osteoarthritis in the United States: prevalence and functional impairment estimates from the third U.S. National Health and Nutrition Examination Survey, 1991-1994. </a:t>
            </a:r>
            <a:r>
              <a:rPr lang="en-CA" i="1" dirty="0" smtClean="0"/>
              <a:t>Am J Phys Med Rehabil </a:t>
            </a:r>
            <a:r>
              <a:rPr lang="en-CA" dirty="0" smtClean="0"/>
              <a:t>2007; </a:t>
            </a:r>
            <a:br>
              <a:rPr lang="en-CA" dirty="0" smtClean="0"/>
            </a:br>
            <a:r>
              <a:rPr lang="en-CA" dirty="0" smtClean="0"/>
              <a:t>86(1):12-21.</a:t>
            </a:r>
          </a:p>
          <a:p>
            <a:pPr marL="228600" indent="-228600">
              <a:spcAft>
                <a:spcPts val="600"/>
              </a:spcAft>
              <a:buFont typeface="+mj-lt"/>
              <a:buAutoNum type="arabicPeriod"/>
            </a:pPr>
            <a:r>
              <a:rPr lang="en-CA" dirty="0" smtClean="0"/>
              <a:t>Fautrel B </a:t>
            </a:r>
            <a:r>
              <a:rPr lang="en-CA" i="1" dirty="0" smtClean="0"/>
              <a:t>et al</a:t>
            </a:r>
            <a:r>
              <a:rPr lang="en-CA" dirty="0" smtClean="0"/>
              <a:t>. Impact of osteoarthritis: results of a nationwide survey of </a:t>
            </a:r>
            <a:br>
              <a:rPr lang="en-CA" dirty="0" smtClean="0"/>
            </a:br>
            <a:r>
              <a:rPr lang="en-CA" dirty="0" smtClean="0"/>
              <a:t>10,000 patients consulting for OA.</a:t>
            </a:r>
            <a:r>
              <a:rPr lang="en-CA" i="1" dirty="0" smtClean="0"/>
              <a:t> Joint Bone Spine </a:t>
            </a:r>
            <a:r>
              <a:rPr lang="en-CA" dirty="0" smtClean="0"/>
              <a:t>2005; 72(3):235-40.</a:t>
            </a:r>
          </a:p>
          <a:p>
            <a:pPr marL="228600" indent="-228600">
              <a:spcAft>
                <a:spcPts val="600"/>
              </a:spcAft>
              <a:buFont typeface="+mj-lt"/>
              <a:buAutoNum type="arabicPeriod"/>
            </a:pPr>
            <a:endParaRPr lang="en-CA" dirty="0" smtClean="0"/>
          </a:p>
          <a:p>
            <a:pPr>
              <a:lnSpc>
                <a:spcPct val="90000"/>
              </a:lnSpc>
              <a:spcAft>
                <a:spcPts val="600"/>
              </a:spcAft>
            </a:pPr>
            <a:endParaRPr lang="en-CA" dirty="0" smtClean="0"/>
          </a:p>
        </p:txBody>
      </p:sp>
    </p:spTree>
    <p:extLst>
      <p:ext uri="{BB962C8B-B14F-4D97-AF65-F5344CB8AC3E}">
        <p14:creationId xmlns:p14="http://schemas.microsoft.com/office/powerpoint/2010/main" val="41570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12</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991" y="4387135"/>
            <a:ext cx="5608320" cy="4695398"/>
          </a:xfrm>
        </p:spPr>
        <p:txBody>
          <a:bodyPr/>
          <a:lstStyle/>
          <a:p>
            <a:pPr>
              <a:spcAft>
                <a:spcPts val="600"/>
              </a:spcAft>
            </a:pPr>
            <a:r>
              <a:rPr lang="es-MX" sz="1100" b="1" dirty="0" smtClean="0"/>
              <a:t>Notas del Ponente</a:t>
            </a:r>
          </a:p>
          <a:p>
            <a:pPr>
              <a:spcAft>
                <a:spcPts val="600"/>
              </a:spcAft>
            </a:pPr>
            <a:r>
              <a:rPr lang="es-MX" sz="1100" dirty="0" smtClean="0"/>
              <a:t>Los datos mostrados en esta diapositiva se derivaron de la Encuesta Nacional de Salud y Bienestar (NHWS) de 2009 que incluyó información de 75,000 individuos en los US. Este análisis se llevó a cabo utilizando datos sólo de respondientes que fueron ≥20 años de edad y que tenían trabajo de tiempo completo, medio tiempo o independiente. Los sujetos que cumplieron estos criterios fueron estratificados en dos cohortes. La primera cohorte fue definida como trabajadores que autorreportaron que habían sido diagnosticados con osteoartritis y que experimentaron dolor por artritis el mes pasado, y la cohorte comparadora consistió de trabajadores que autorreportaron que no fueron diagnosticados con osteoartritis o que no presentaron dolor por artritis el mes pasado. El autorreporte de un diagnóstico de osteoartritis se basó en dos preguntas. La primera pregunta determinó si el sujeto había sido diagnosticado con artritis por un médico (respuesta de sí/no) y la segunda pregunta abordó el tipo de artritis que padecía el sujeto, con respuestas potenciales de osteoartritis, artritis reumatoide, artritis psoriásica y no estoy seguro. No se pidió información clínica (por ejemplo, hallazgos en radiografías) a los participantes para definir la presencia de osteoartritis .</a:t>
            </a:r>
          </a:p>
          <a:p>
            <a:pPr>
              <a:spcAft>
                <a:spcPts val="600"/>
              </a:spcAft>
            </a:pPr>
            <a:r>
              <a:rPr lang="es-MX" sz="1100" dirty="0" smtClean="0"/>
              <a:t>La calidad de vida relacionada con la salud fue evaluada utilizando las puntuaciones de resumen de los componentes físico y mental del SF-12v2. Las puntuaciones están normalizadas a la población de los US (media = 50, SD = 10) y varían de 0 a 100, con las puntuaciones más altas indicando mayor calidad de vida. Las puntuaciones por sí mismas son adimensionales. Típicamente, las diferencias mayores de tres puntos entre los grupos son consideradas clínicamente significativas.</a:t>
            </a:r>
          </a:p>
          <a:p>
            <a:endParaRPr lang="es-MX" sz="1100" dirty="0" smtClean="0"/>
          </a:p>
          <a:p>
            <a:pPr>
              <a:spcAft>
                <a:spcPts val="600"/>
              </a:spcAft>
            </a:pPr>
            <a:r>
              <a:rPr lang="es-MX" sz="1100" b="1" dirty="0" smtClean="0"/>
              <a:t>Referencia</a:t>
            </a:r>
          </a:p>
          <a:p>
            <a:pPr>
              <a:spcAft>
                <a:spcPts val="600"/>
              </a:spcAft>
            </a:pPr>
            <a:r>
              <a:rPr lang="en-CA" sz="1100" dirty="0" smtClean="0"/>
              <a:t>Dibonaventura M </a:t>
            </a:r>
            <a:r>
              <a:rPr lang="en-CA" sz="1100" i="1" dirty="0" smtClean="0"/>
              <a:t>et al</a:t>
            </a:r>
            <a:r>
              <a:rPr lang="en-CA" sz="1100" dirty="0" smtClean="0"/>
              <a:t>. Evaluating the health and economic impact of osteoarthritis pain in the workforce: results from the National Health and Wellness Survey. </a:t>
            </a:r>
            <a:r>
              <a:rPr lang="en-CA" sz="1100" i="1" dirty="0" smtClean="0"/>
              <a:t>BMC Musculoskelet Disord </a:t>
            </a:r>
            <a:r>
              <a:rPr lang="en-CA" sz="1100" dirty="0" smtClean="0"/>
              <a:t>2011; 12:83.</a:t>
            </a:r>
          </a:p>
          <a:p>
            <a:pPr>
              <a:lnSpc>
                <a:spcPct val="90000"/>
              </a:lnSpc>
              <a:spcAft>
                <a:spcPts val="600"/>
              </a:spcAft>
            </a:pPr>
            <a:endParaRPr lang="en-CA" sz="1100" dirty="0" smtClean="0"/>
          </a:p>
        </p:txBody>
      </p:sp>
    </p:spTree>
    <p:extLst>
      <p:ext uri="{BB962C8B-B14F-4D97-AF65-F5344CB8AC3E}">
        <p14:creationId xmlns:p14="http://schemas.microsoft.com/office/powerpoint/2010/main" val="41570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13</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3687286"/>
          </a:xfrm>
        </p:spPr>
        <p:txBody>
          <a:bodyPr/>
          <a:lstStyle/>
          <a:p>
            <a:pPr>
              <a:spcAft>
                <a:spcPts val="600"/>
              </a:spcAft>
            </a:pPr>
            <a:r>
              <a:rPr lang="es-MX" sz="1100" b="1" dirty="0" smtClean="0"/>
              <a:t>Notas del Ponente</a:t>
            </a:r>
          </a:p>
          <a:p>
            <a:pPr>
              <a:spcAft>
                <a:spcPts val="600"/>
              </a:spcAft>
            </a:pPr>
            <a:r>
              <a:rPr lang="es-MX" sz="1100" dirty="0" smtClean="0"/>
              <a:t>Los datos mostrados en esta diapositiva se derivaron de la Encuesta Nacional de Salud y Bienestar (NHWS) de 2009, que incluyó información de 75,000 individuos en los US. Este análisis se llevó a cabo utilizando datos sólo de respondientes que fueron ≥20 años de edad y que tenían trabajo de tiempo completo, medio tiempo o independiente. Los sujetos que cumplieron estos criterios fueron estratificados en dos cohortes. La primera cohorte fue definida como trabajadores que autorreportaron que habían sido diagnosticados con OA y que experimentaron dolor por artritis el mes pasado, y la cohorte comparadora consistió de trabajadores que autorreportaron que no fueron diagnosticados con osteoartritis o que no presentaron dolor por artritis el mes pasado. El autorreporte de un diagnóstico de osteoartritis se basó en dos preguntas. La primera pregunta determinó si el sujeto había sido diagnosticado con artritis por un médico (respuesta de sí/no) y la segunda pregunta abordó el tipo de artritis que padecía el sujeto, con respuestas potenciales de osteoartritis, artritis reumatoide, artritis psoriásica y no estoy seguro. No se pidió información clínica (por ejemplo, hallazgos en radiografías) a los participantes para definir la presencia de osteoartritis.</a:t>
            </a:r>
          </a:p>
          <a:p>
            <a:endParaRPr lang="es-MX" sz="1100" b="1" dirty="0" smtClean="0"/>
          </a:p>
          <a:p>
            <a:pPr>
              <a:spcAft>
                <a:spcPts val="600"/>
              </a:spcAft>
            </a:pPr>
            <a:r>
              <a:rPr lang="es-MX" sz="1100" b="1" dirty="0" smtClean="0"/>
              <a:t>Referencia</a:t>
            </a:r>
          </a:p>
          <a:p>
            <a:pPr>
              <a:spcAft>
                <a:spcPts val="600"/>
              </a:spcAft>
            </a:pPr>
            <a:r>
              <a:rPr lang="en-CA" sz="1100" dirty="0" smtClean="0"/>
              <a:t>Dibonaventura M</a:t>
            </a:r>
            <a:r>
              <a:rPr lang="en-CA" sz="1100" baseline="0" dirty="0" smtClean="0"/>
              <a:t> </a:t>
            </a:r>
            <a:r>
              <a:rPr lang="en-CA" sz="1100" i="1" baseline="0" dirty="0" smtClean="0"/>
              <a:t>et al</a:t>
            </a:r>
            <a:r>
              <a:rPr lang="en-CA" sz="1100" dirty="0" smtClean="0"/>
              <a:t>. Evaluating the health and economic impact of osteoarthritis pain in the workforce: results from the National Health and Wellness Survey. </a:t>
            </a:r>
            <a:r>
              <a:rPr lang="en-CA" sz="1100" i="1" dirty="0" smtClean="0"/>
              <a:t>BMC Musculoskelet Disord </a:t>
            </a:r>
            <a:r>
              <a:rPr lang="en-CA" sz="1100" dirty="0" smtClean="0"/>
              <a:t>2011; 12:83.</a:t>
            </a:r>
          </a:p>
          <a:p>
            <a:pPr>
              <a:lnSpc>
                <a:spcPct val="90000"/>
              </a:lnSpc>
              <a:spcAft>
                <a:spcPts val="600"/>
              </a:spcAft>
            </a:pPr>
            <a:endParaRPr lang="en-CA" sz="1100" dirty="0" smtClean="0"/>
          </a:p>
        </p:txBody>
      </p:sp>
    </p:spTree>
    <p:extLst>
      <p:ext uri="{BB962C8B-B14F-4D97-AF65-F5344CB8AC3E}">
        <p14:creationId xmlns:p14="http://schemas.microsoft.com/office/powerpoint/2010/main" val="415706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240071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15</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sz="1050" b="1" dirty="0" smtClean="0"/>
              <a:t>Notas del Ponente</a:t>
            </a:r>
          </a:p>
          <a:p>
            <a:pPr>
              <a:spcAft>
                <a:spcPts val="600"/>
              </a:spcAft>
            </a:pPr>
            <a:r>
              <a:rPr lang="es-MX" sz="1050" spc="-20" dirty="0" smtClean="0"/>
              <a:t>Este estudio fue llevado a cabo para describir los tipos y distribución de los costos de la espondiloartritis anquilosante e identificar factores predictivos de costos totales elevados entre los pacientes con espondiloartritis anquilosante.</a:t>
            </a:r>
          </a:p>
          <a:p>
            <a:pPr>
              <a:spcAft>
                <a:spcPts val="600"/>
              </a:spcAft>
            </a:pPr>
            <a:r>
              <a:rPr lang="es-MX" sz="1050" dirty="0" smtClean="0"/>
              <a:t>En este estudio prospectivo longitudinal, 241 pacientes con </a:t>
            </a:r>
            <a:r>
              <a:rPr lang="es-MX" sz="1050" spc="-20" dirty="0" smtClean="0"/>
              <a:t>espondiloartritis anquilosante </a:t>
            </a:r>
            <a:r>
              <a:rPr lang="es-MX" sz="1050" dirty="0" smtClean="0"/>
              <a:t>reportaron su estado de salud, utilización de atención a la salud, tratamientos y limitaciones laborales en cuestionarios semestrales enviados por correo. El costo directo anual estimado se basó en las consultas de atención ambulatoria, hospitalizaciones, pruebas diagnósticas, medicamentos, dispositivos de asistencia, tratamientos no alopáticos, transporte para asistir a consulta y ayuda doméstica remunerada reportados. Los costos indirectos fueron estimados a partir del número de días laborales perdidos o el número de días con limitación de actividad. </a:t>
            </a:r>
          </a:p>
          <a:p>
            <a:pPr>
              <a:spcAft>
                <a:spcPts val="600"/>
              </a:spcAft>
            </a:pPr>
            <a:r>
              <a:rPr lang="es-MX" sz="1050" spc="-10" dirty="0" smtClean="0"/>
              <a:t>Los costos anuales totales promediaron $6720 (1999 USD; mediana $1495). Los costos indirectos comprendieron 73.6% y los costos directos comprendieron 26.4% de los costos totales, aunque sólo 95 pacientes (39%) contribuyeron con los costos indirectos. La discapacidad fue el factor predictivo más importante de costo total elevado. La probabilidad de tener un costo total elevado (&gt;$10,000) aumentó por un factor de tres con cada aumento de un punto en el índice de discapacidad del Cuestionario de Evaluación de Salud modificado para espondiloartropatías(HAQ-S; rango 0-3). </a:t>
            </a:r>
          </a:p>
          <a:p>
            <a:pPr>
              <a:spcAft>
                <a:spcPts val="600"/>
              </a:spcAft>
            </a:pPr>
            <a:r>
              <a:rPr lang="es-MX" sz="1050" dirty="0" smtClean="0"/>
              <a:t>Los resultados de este estudio mostraron que la discapacidad funcional es el factor predictivo más importante del costo total en pacientes con </a:t>
            </a:r>
            <a:r>
              <a:rPr lang="es-MX" sz="1050" spc="-20" dirty="0" smtClean="0"/>
              <a:t>espondiloartritis anquilosante</a:t>
            </a:r>
            <a:r>
              <a:rPr lang="es-MX" sz="1050" dirty="0" smtClean="0"/>
              <a:t>. Las intervenciones que mantienen o mejoran la capacidad funcional de los pacientes probablemente tendrán el mayor potencial de disminuir los costos de la espondiloartritis anquilosante.</a:t>
            </a:r>
          </a:p>
          <a:p>
            <a:pPr>
              <a:spcAft>
                <a:spcPts val="600"/>
              </a:spcAft>
            </a:pPr>
            <a:endParaRPr lang="es-MX" sz="1050" b="1" dirty="0" smtClean="0"/>
          </a:p>
          <a:p>
            <a:pPr>
              <a:spcAft>
                <a:spcPts val="600"/>
              </a:spcAft>
            </a:pPr>
            <a:r>
              <a:rPr lang="es-MX" sz="1050" b="1" dirty="0" smtClean="0"/>
              <a:t>Referencia</a:t>
            </a:r>
          </a:p>
          <a:p>
            <a:pPr>
              <a:spcAft>
                <a:spcPts val="600"/>
              </a:spcAft>
            </a:pPr>
            <a:r>
              <a:rPr lang="en-CA" sz="1050" dirty="0" smtClean="0"/>
              <a:t>Ward MM. Functional disability predicts total costs in patients with ankylosing spondylitis. </a:t>
            </a:r>
            <a:r>
              <a:rPr lang="en-CA" sz="1050" i="1" dirty="0" smtClean="0"/>
              <a:t>Arthritis Rheum </a:t>
            </a:r>
            <a:r>
              <a:rPr lang="en-CA" sz="1050" dirty="0" smtClean="0"/>
              <a:t>2002; 46(1):223-31.</a:t>
            </a:r>
          </a:p>
          <a:p>
            <a:pPr>
              <a:spcAft>
                <a:spcPts val="600"/>
              </a:spcAft>
            </a:pPr>
            <a:endParaRPr lang="en-CA" sz="1100" dirty="0" smtClean="0"/>
          </a:p>
          <a:p>
            <a:pPr>
              <a:spcAft>
                <a:spcPts val="600"/>
              </a:spcAft>
            </a:pPr>
            <a:endParaRPr lang="en-CA" sz="1100" dirty="0" smtClean="0"/>
          </a:p>
          <a:p>
            <a:pPr>
              <a:spcAft>
                <a:spcPts val="600"/>
              </a:spcAft>
            </a:pPr>
            <a:endParaRPr lang="en-CA" sz="1100" dirty="0"/>
          </a:p>
        </p:txBody>
      </p:sp>
    </p:spTree>
    <p:extLst>
      <p:ext uri="{BB962C8B-B14F-4D97-AF65-F5344CB8AC3E}">
        <p14:creationId xmlns:p14="http://schemas.microsoft.com/office/powerpoint/2010/main" val="41570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16</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MX" b="1" dirty="0" smtClean="0"/>
              <a:t>Notas del Ponente</a:t>
            </a:r>
          </a:p>
          <a:p>
            <a:pPr>
              <a:spcAft>
                <a:spcPts val="600"/>
              </a:spcAft>
            </a:pPr>
            <a:r>
              <a:rPr lang="es-MX" dirty="0" smtClean="0"/>
              <a:t>Este estudio fue realizado para identificar los factores de riesgo de discapacidad laboral en pacientes con espondiloartritis anquilosante. Los factores de riesgo para discapacidad laboral permanente y pensión por discapacidad fueron evaluados utilizando modelos de regresión de Cox.</a:t>
            </a:r>
          </a:p>
          <a:p>
            <a:pPr>
              <a:spcAft>
                <a:spcPts val="600"/>
              </a:spcAft>
            </a:pPr>
            <a:r>
              <a:rPr lang="es-MX" dirty="0" smtClean="0"/>
              <a:t>En 234 pacientes con una duración mediana de espondiloartritis anquilosante de 21.4 años, 84% de los pacientes con espondiloartritis anquilosante continuaban trabajando después de 30 años de haber padecido la enfermedad y 77% continuaban trabajando después de 40 años de padecer espondiloartritis anquilosante. Un total de 31 pacientes (13.2%) desarrollaron discapacidad laboral permanente y 24.3% de los pacientes recibieron una pensión por discapacidad; 46% de estos individuos recibieron pagos por ≤1 año.</a:t>
            </a:r>
          </a:p>
          <a:p>
            <a:pPr>
              <a:spcAft>
                <a:spcPts val="600"/>
              </a:spcAft>
            </a:pPr>
            <a:r>
              <a:rPr lang="es-MX" b="1" dirty="0" smtClean="0"/>
              <a:t>Referencia</a:t>
            </a:r>
          </a:p>
          <a:p>
            <a:pPr>
              <a:spcAft>
                <a:spcPts val="600"/>
              </a:spcAft>
            </a:pPr>
            <a:r>
              <a:rPr lang="en-CA" dirty="0" smtClean="0"/>
              <a:t>Ward MM</a:t>
            </a:r>
            <a:r>
              <a:rPr lang="en-CA" baseline="0" dirty="0" smtClean="0"/>
              <a:t> </a:t>
            </a:r>
            <a:r>
              <a:rPr lang="en-CA" i="1" baseline="0" dirty="0" smtClean="0"/>
              <a:t>et al</a:t>
            </a:r>
            <a:r>
              <a:rPr lang="en-CA" dirty="0" smtClean="0"/>
              <a:t>. Risk factors for work disability in patients with ankylosing spondylitis. </a:t>
            </a:r>
            <a:r>
              <a:rPr lang="en-CA" i="1" dirty="0" smtClean="0"/>
              <a:t>J Rheumatol</a:t>
            </a:r>
            <a:r>
              <a:rPr lang="en-CA" dirty="0" smtClean="0"/>
              <a:t> 2001; 28(2):315-21.</a:t>
            </a:r>
          </a:p>
          <a:p>
            <a:pPr>
              <a:spcAft>
                <a:spcPts val="600"/>
              </a:spcAft>
            </a:pPr>
            <a:endParaRPr lang="en-CA" dirty="0" smtClean="0"/>
          </a:p>
          <a:p>
            <a:pPr>
              <a:spcAft>
                <a:spcPts val="600"/>
              </a:spcAft>
            </a:pPr>
            <a:endParaRPr lang="en-CA" dirty="0" smtClean="0"/>
          </a:p>
          <a:p>
            <a:pPr>
              <a:spcAft>
                <a:spcPts val="600"/>
              </a:spcAft>
            </a:pPr>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17</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695398"/>
          </a:xfrm>
        </p:spPr>
        <p:txBody>
          <a:bodyPr/>
          <a:lstStyle/>
          <a:p>
            <a:pPr>
              <a:spcAft>
                <a:spcPts val="600"/>
              </a:spcAft>
            </a:pPr>
            <a:r>
              <a:rPr lang="es-MX" sz="1050" b="1" spc="-20" dirty="0" smtClean="0"/>
              <a:t>Notas del Ponente</a:t>
            </a:r>
          </a:p>
          <a:p>
            <a:pPr>
              <a:spcAft>
                <a:spcPts val="600"/>
              </a:spcAft>
            </a:pPr>
            <a:r>
              <a:rPr lang="es-MX" sz="1050" spc="-20" dirty="0" smtClean="0"/>
              <a:t>Un estudio de los costos directos (médicos) entre las personas con artritis reumatoide en el Proyecto de Epidemiología de Rochester encontró un costo promedio de $3802 (USD) por persona en 1987 ($5763 en 2000 USD) y mostró que las personas con artritis reumatoide tuvieron aproximadamente seis veces más probabilidad que las personas sin artritis de incurrir en gastos médicos, independientes de la artritis reumatoide.</a:t>
            </a:r>
          </a:p>
          <a:p>
            <a:pPr>
              <a:spcAft>
                <a:spcPts val="600"/>
              </a:spcAft>
            </a:pPr>
            <a:r>
              <a:rPr lang="es-MX" sz="1050" dirty="0" smtClean="0"/>
              <a:t>Un estudio de 1992 encontró que los gastos indirectos y no médicos para una persona con artritis reumatoide fueron de $2269 por año ($2785 en 2000 USD) en comparación con $824 ($1011 en 2000 USD) para una persona con osteoartritis y $816 ($1002 en 2000 USD) para una persona sin artritis. El mismo estudio indicó que la experiencia laboral típica de las personas con artritis reumatoide difirió sustancialmente de la de aquellos sin artritis. En comparación con las personas sin artritis, las personas con artritis reumatoide tuvieron más probabilidad de cambiar de ocupación (3.3% vs. 0%), reducir sus horas laborales (12.2% vs. 1.7%), perder su trabajo (3.3% vs. 0%), retirarse prematuramente (26.3% vs. 5.2%) y no poder encontrar un trabajo (15.3% vs. 5.2%).</a:t>
            </a:r>
          </a:p>
          <a:p>
            <a:pPr>
              <a:spcAft>
                <a:spcPts val="600"/>
              </a:spcAft>
            </a:pPr>
            <a:r>
              <a:rPr lang="es-MX" sz="1050" dirty="0" smtClean="0"/>
              <a:t>Una encuesta canadiense basada en una muestra de la población de médicos familiares y reumatólogos mostró que los costos directos e indirectos promedio entre las personas con artritis reumatoide fueron de $6777 ($4679 en costos directos y $2098 en costos indirectos) (en 2000 USD). Los costos asociados con artritis reumatoide fueron casi del doble de los correspondientes a osteoartritis.</a:t>
            </a:r>
          </a:p>
          <a:p>
            <a:pPr>
              <a:spcAft>
                <a:spcPts val="600"/>
              </a:spcAft>
            </a:pPr>
            <a:r>
              <a:rPr lang="es-MX" sz="1050" spc="-20" dirty="0" smtClean="0"/>
              <a:t>La mediana de los costos de por vida (es decir, 25 años después de un diagnóstico de artritis reumatoide) de la artritis reumatoide se estima en $61,000 a $122,000 (1995 USD). Los costos de por vida fueron más altos entre las personas más jóvenes con artritis reumatoide.</a:t>
            </a:r>
          </a:p>
          <a:p>
            <a:endParaRPr lang="es-MX" sz="1050" spc="-20" dirty="0" smtClean="0"/>
          </a:p>
          <a:p>
            <a:pPr>
              <a:spcAft>
                <a:spcPts val="600"/>
              </a:spcAft>
            </a:pPr>
            <a:r>
              <a:rPr lang="es-MX" sz="1050" b="1" dirty="0" smtClean="0"/>
              <a:t>Referencia</a:t>
            </a:r>
          </a:p>
          <a:p>
            <a:pPr>
              <a:spcAft>
                <a:spcPts val="600"/>
              </a:spcAft>
            </a:pPr>
            <a:r>
              <a:rPr lang="es-MX" sz="1050" dirty="0" smtClean="0"/>
              <a:t>Centers for Disease Control and Prevention. </a:t>
            </a:r>
            <a:r>
              <a:rPr lang="es-MX" sz="1050" i="1" dirty="0" smtClean="0"/>
              <a:t>Rheumatoid Arthritis. </a:t>
            </a:r>
            <a:r>
              <a:rPr lang="es-MX" sz="1050" dirty="0" smtClean="0"/>
              <a:t>Disponible en: http://www.cdc.gov/arthritis/basics/rheumatoid.htm#12. Accesado: 13 de agosto de 2013.</a:t>
            </a:r>
          </a:p>
          <a:p>
            <a:pPr>
              <a:spcAft>
                <a:spcPts val="600"/>
              </a:spcAft>
            </a:pPr>
            <a:endParaRPr lang="es-MX" sz="1100" dirty="0" smtClean="0"/>
          </a:p>
          <a:p>
            <a:pPr>
              <a:spcAft>
                <a:spcPts val="600"/>
              </a:spcAft>
            </a:pPr>
            <a:endParaRPr lang="es-MX" sz="1100" dirty="0" smtClean="0"/>
          </a:p>
          <a:p>
            <a:pPr>
              <a:spcAft>
                <a:spcPts val="600"/>
              </a:spcAft>
            </a:pPr>
            <a:endParaRPr lang="es-MX" sz="1100" dirty="0" smtClean="0"/>
          </a:p>
          <a:p>
            <a:pPr>
              <a:spcAft>
                <a:spcPts val="600"/>
              </a:spcAft>
            </a:pPr>
            <a:endParaRPr lang="es-MX" sz="1100" dirty="0" smtClean="0"/>
          </a:p>
          <a:p>
            <a:pPr>
              <a:spcAft>
                <a:spcPts val="600"/>
              </a:spcAft>
            </a:pPr>
            <a:endParaRPr lang="es-MX" sz="1100" dirty="0"/>
          </a:p>
        </p:txBody>
      </p:sp>
    </p:spTree>
    <p:extLst>
      <p:ext uri="{BB962C8B-B14F-4D97-AF65-F5344CB8AC3E}">
        <p14:creationId xmlns:p14="http://schemas.microsoft.com/office/powerpoint/2010/main" val="41570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18</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La artritis reumatoide es una costosa enfermedad crónica. Un estudio publicado recientemente utilizó bases de datos administrativas de reclamaciones de beneficiarios de los seguros privados Medicare y Medicaid en los Estados Unidos para computar el pago en exceso </a:t>
            </a:r>
            <a:r>
              <a:rPr lang="en-US" dirty="0" smtClean="0"/>
              <a:t>y los </a:t>
            </a:r>
            <a:r>
              <a:rPr lang="es-MX" dirty="0" smtClean="0"/>
              <a:t>costos pagados por el beneficiario por paciente con artritis reumatoide en comparación con los controles correspondientes. Los análisis revelaron:</a:t>
            </a:r>
          </a:p>
          <a:p>
            <a:pPr marL="171450" indent="-171450">
              <a:spcAft>
                <a:spcPts val="600"/>
              </a:spcAft>
              <a:buFont typeface="Arial" pitchFamily="34" charset="0"/>
              <a:buChar char="•"/>
            </a:pPr>
            <a:r>
              <a:rPr lang="es-MX" dirty="0" smtClean="0"/>
              <a:t>$8.4 mil millones en costos directos anuales (2005 USD), que incluyeron consultas médicas y prescripción de medicamentos para pacientes con artritis reumatoide</a:t>
            </a:r>
          </a:p>
          <a:p>
            <a:pPr marL="171450" indent="-171450">
              <a:spcAft>
                <a:spcPts val="600"/>
              </a:spcAft>
              <a:buFont typeface="Arial" pitchFamily="34" charset="0"/>
              <a:buChar char="•"/>
            </a:pPr>
            <a:r>
              <a:rPr lang="es-MX" dirty="0" smtClean="0"/>
              <a:t>$10.9 mil millones en costos indirectos anuales (2005 USD), que también incluyeron gastos como costos de atención a la salud para miembros de la familia, costos por pérdida laboral, cuidado formal e informal, adaptaciones al hogar y otros costos relacionados con las consecuencias de la artritis reumatoide </a:t>
            </a:r>
          </a:p>
          <a:p>
            <a:pPr marL="171450" indent="-171450">
              <a:spcAft>
                <a:spcPts val="600"/>
              </a:spcAft>
              <a:buFont typeface="Arial" pitchFamily="34" charset="0"/>
              <a:buChar char="•"/>
            </a:pPr>
            <a:r>
              <a:rPr lang="es-MX" dirty="0" smtClean="0"/>
              <a:t>Con una base por paciente, estos costos representaron ~$14,900 por paciente con artritis reumatoide </a:t>
            </a:r>
          </a:p>
          <a:p>
            <a:pPr>
              <a:spcAft>
                <a:spcPts val="600"/>
              </a:spcAft>
            </a:pPr>
            <a:endParaRPr lang="es-MX" b="1" dirty="0" smtClean="0"/>
          </a:p>
          <a:p>
            <a:pPr>
              <a:spcAft>
                <a:spcPts val="600"/>
              </a:spcAft>
            </a:pPr>
            <a:r>
              <a:rPr lang="es-MX" b="1" dirty="0" smtClean="0"/>
              <a:t>Referencia</a:t>
            </a:r>
          </a:p>
          <a:p>
            <a:pPr>
              <a:spcAft>
                <a:spcPts val="600"/>
              </a:spcAft>
            </a:pPr>
            <a:r>
              <a:rPr lang="es-MX" dirty="0" smtClean="0"/>
              <a:t>Birnbaum H</a:t>
            </a:r>
            <a:r>
              <a:rPr lang="es-MX" baseline="0" dirty="0" smtClean="0"/>
              <a:t> </a:t>
            </a:r>
            <a:r>
              <a:rPr lang="es-MX" i="1" baseline="0" dirty="0" smtClean="0"/>
              <a:t>et al</a:t>
            </a:r>
            <a:r>
              <a:rPr lang="es-MX" dirty="0" smtClean="0"/>
              <a:t>. Societal cost of rheumatoid arthritis patients in the US. </a:t>
            </a:r>
            <a:br>
              <a:rPr lang="es-MX" dirty="0" smtClean="0"/>
            </a:br>
            <a:r>
              <a:rPr lang="es-MX" i="1" dirty="0" smtClean="0"/>
              <a:t>Curr Med Res Opin </a:t>
            </a:r>
            <a:r>
              <a:rPr lang="es-MX" dirty="0" smtClean="0"/>
              <a:t>2010; 26(1):77-90.</a:t>
            </a:r>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a:p>
        </p:txBody>
      </p:sp>
    </p:spTree>
    <p:extLst>
      <p:ext uri="{BB962C8B-B14F-4D97-AF65-F5344CB8AC3E}">
        <p14:creationId xmlns:p14="http://schemas.microsoft.com/office/powerpoint/2010/main" val="415706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19</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sz="1100" b="1" dirty="0" smtClean="0"/>
              <a:t>Notas del Ponente</a:t>
            </a:r>
          </a:p>
          <a:p>
            <a:pPr algn="just">
              <a:spcAft>
                <a:spcPts val="600"/>
              </a:spcAft>
            </a:pPr>
            <a:r>
              <a:rPr lang="es-MX" sz="1100" dirty="0" smtClean="0"/>
              <a:t>Los datos mostrados en esta diapositiva se derivaron de la Encuesta Nacional de Salud y Bienestar (NHWS) de 2009 que incluyó información de 75,000 individuos en los US. Este análisis se llevó a cabo utilizando datos sólo de respondientes que fueron ≥20 años de edad y que tenían trabajo de tiempo completo, medio tiempo o independiente. Los sujetos que cumplieron estos criterios fueron estratificados en dos cohortes. La primera cohorte fue definida como trabajadores que autorreportaron que habían sido diagnosticados con osteoartritis y que experimentaron dolor por artritis el mes pasado, y la cohorte comparadora consistió de trabajadores que autorreportaron que no fueron diagnosticados con osteoartritis o que no presentaron dolor por artritis el mes pasado. El autorreporte de un diagnóstico de osteoartritis se basó en dos preguntas. La primera pregunta determinó si el sujeto había sido diagnosticado con artritis por un médico (respuesta de sí/no), y la segunda pregunta abordó el tipo de artritis que padecía el sujeto, con respuestas potenciales de osteoartritis, artritis reumatoide, artritis psoriásica y no estoy seguro. No se pidió información clínica (por ejemplo, hallazgos en radiografías) a los participantes para definir la presencia de osteoartritis</a:t>
            </a:r>
            <a:r>
              <a:rPr lang="es-MX" sz="1100" spc="-10" dirty="0" smtClean="0"/>
              <a:t> </a:t>
            </a:r>
          </a:p>
          <a:p>
            <a:pPr>
              <a:spcAft>
                <a:spcPts val="600"/>
              </a:spcAft>
            </a:pPr>
            <a:r>
              <a:rPr lang="es-MX" sz="1100" dirty="0" smtClean="0"/>
              <a:t>Médicos tradicionales incluyó médicos generales/ familiares, internistas, enfermera/ asistente médico y otros especialistas médicos. Los profesionales de la salud no tradicionales incluyeron acupunturistas, quiroprácticos, herbolarios, terapeutas físicos, nutriólogos, masoterapeutas  y terapeutas ocupacionales. </a:t>
            </a:r>
          </a:p>
          <a:p>
            <a:pPr>
              <a:spcAft>
                <a:spcPts val="300"/>
              </a:spcAft>
            </a:pPr>
            <a:endParaRPr lang="es-MX" sz="1100" b="1" dirty="0" smtClean="0"/>
          </a:p>
          <a:p>
            <a:pPr>
              <a:spcAft>
                <a:spcPts val="300"/>
              </a:spcAft>
            </a:pPr>
            <a:r>
              <a:rPr lang="es-MX" sz="1100" b="1" dirty="0" smtClean="0"/>
              <a:t>Referencia</a:t>
            </a:r>
          </a:p>
          <a:p>
            <a:pPr>
              <a:spcAft>
                <a:spcPts val="600"/>
              </a:spcAft>
            </a:pPr>
            <a:r>
              <a:rPr lang="en-CA" sz="1100" dirty="0" smtClean="0"/>
              <a:t>Dibonaventura M</a:t>
            </a:r>
            <a:r>
              <a:rPr lang="en-CA" sz="1100" baseline="0" dirty="0" smtClean="0"/>
              <a:t> </a:t>
            </a:r>
            <a:r>
              <a:rPr lang="en-CA" sz="1100" i="1" baseline="0" dirty="0" smtClean="0"/>
              <a:t>et al</a:t>
            </a:r>
            <a:r>
              <a:rPr lang="en-CA" sz="1100" dirty="0" smtClean="0"/>
              <a:t>. Evaluating the health and economic impact of osteoarthritis pain in the workforce: results from the National Health and Wellness Survey. </a:t>
            </a:r>
            <a:r>
              <a:rPr lang="en-CA" sz="1100" i="1" dirty="0" smtClean="0"/>
              <a:t>BMC Musculoskelet Disord </a:t>
            </a:r>
            <a:r>
              <a:rPr lang="en-CA" sz="1100" dirty="0" smtClean="0"/>
              <a:t>2011; 12:83.</a:t>
            </a:r>
          </a:p>
          <a:p>
            <a:pPr>
              <a:spcAft>
                <a:spcPts val="600"/>
              </a:spcAft>
            </a:pPr>
            <a:endParaRPr lang="en-CA" sz="1100" dirty="0" smtClean="0"/>
          </a:p>
        </p:txBody>
      </p:sp>
    </p:spTree>
    <p:extLst>
      <p:ext uri="{BB962C8B-B14F-4D97-AF65-F5344CB8AC3E}">
        <p14:creationId xmlns:p14="http://schemas.microsoft.com/office/powerpoint/2010/main" val="41570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Ponente</a:t>
            </a:r>
          </a:p>
          <a:p>
            <a:pPr>
              <a:spcAft>
                <a:spcPts val="600"/>
              </a:spcAft>
            </a:pPr>
            <a:r>
              <a:rPr lang="es-MX" altLang="en-US" dirty="0" smtClean="0"/>
              <a:t>Por favor reconozca</a:t>
            </a:r>
            <a:r>
              <a:rPr lang="es-MX" altLang="en-US" baseline="0" dirty="0" smtClean="0"/>
              <a:t> a los</a:t>
            </a:r>
            <a:r>
              <a:rPr lang="es-MX" altLang="en-US" dirty="0" smtClean="0"/>
              <a:t> miembros del comité de desarrollo</a:t>
            </a:r>
            <a:r>
              <a:rPr lang="en-CA" dirty="0" smtClean="0"/>
              <a:t>.</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1255D731-AA7B-4512-9C57-2F8EC1E63F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20</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sz="1100" b="1" dirty="0" smtClean="0"/>
              <a:t>Notas del Ponente</a:t>
            </a:r>
          </a:p>
          <a:p>
            <a:pPr algn="just">
              <a:spcAft>
                <a:spcPts val="600"/>
              </a:spcAft>
            </a:pPr>
            <a:r>
              <a:rPr lang="es-MX" sz="1100" dirty="0" smtClean="0"/>
              <a:t>Los datos mostrados en esta diapositiva se derivaron de la Encuesta Nacional de Salud y Bienestar (NHWS) de 2009 que incluyó información de 75,000 individuos en los US. Este análisis se llevó a cabo utilizando datos sólo de respondientes que fueron ≥20 años de edad y que tenían trabajo de tiempo completo, medio tiempo o independiente. Los sujetos que cumplieron estos criterios fueron estratificados en dos cohortes. La primera cohorte fue definida como trabajadores que autorreportaron que habían sido diagnosticados con osteoartritis y que experimentaron dolor por artritis el mes pasado, y la cohorte comparadora consistió de trabajadores que autorreportaron que no fueron diagnosticados con osteoartritis o que no presentaron dolor por artritis el mes pasado. El autorreporte de un diagnóstico de osteoartritis se basó en dos preguntas. La primera pregunta determinó si el sujeto había sido diagnosticado con artritis por un médico (respuesta de sí/no) y la segunda pregunta abordó el tipo de artritis que padecía el sujeto, con respuestas potenciales de osteoartritis, artritis reumatoide, artritis psoriásica y no estoy seguro. No se pidió información clínica (por ejemplo, hallazgos en radiografías) a los participantes para definir la presencia de osteoartritis</a:t>
            </a:r>
            <a:r>
              <a:rPr lang="es-MX" sz="1100" spc="-10" dirty="0" smtClean="0"/>
              <a:t> </a:t>
            </a:r>
          </a:p>
          <a:p>
            <a:pPr algn="just">
              <a:spcAft>
                <a:spcPts val="600"/>
              </a:spcAft>
            </a:pPr>
            <a:r>
              <a:rPr lang="es-MX" sz="1100" dirty="0" smtClean="0"/>
              <a:t>Médicos tradicionales incluyó médicos generales/ familiares, internistas, enfermera/ asistente médico y otros especialistas médicos. Los profesionales de la salud no tradicionales incluyeron acupunturistas, quiroprácticos, herbolarios, terapeutas físicos, nutriólogos, masoterapeutas y terapeutas ocupacionales. </a:t>
            </a:r>
          </a:p>
          <a:p>
            <a:pPr>
              <a:spcAft>
                <a:spcPts val="600"/>
              </a:spcAft>
            </a:pPr>
            <a:endParaRPr lang="es-MX" sz="1100" dirty="0" smtClean="0"/>
          </a:p>
          <a:p>
            <a:pPr>
              <a:spcAft>
                <a:spcPts val="300"/>
              </a:spcAft>
            </a:pPr>
            <a:r>
              <a:rPr lang="es-MX" sz="1100" b="1" dirty="0" smtClean="0"/>
              <a:t>Referencia</a:t>
            </a:r>
          </a:p>
          <a:p>
            <a:pPr>
              <a:spcAft>
                <a:spcPts val="600"/>
              </a:spcAft>
            </a:pPr>
            <a:r>
              <a:rPr lang="es-MX" sz="1100" dirty="0" smtClean="0"/>
              <a:t>Dibonaventura M</a:t>
            </a:r>
            <a:r>
              <a:rPr lang="es-MX" sz="1100" baseline="0" dirty="0" smtClean="0"/>
              <a:t> </a:t>
            </a:r>
            <a:r>
              <a:rPr lang="es-MX" sz="1100" i="1" baseline="0" dirty="0" smtClean="0"/>
              <a:t>et al</a:t>
            </a:r>
            <a:r>
              <a:rPr lang="es-MX" sz="1100" dirty="0" smtClean="0"/>
              <a:t>. Evaluating the health and economic impact of osteoarthritis pain in the workforce: results from the National Health and Wellness Survey. </a:t>
            </a:r>
            <a:r>
              <a:rPr lang="es-MX" sz="1100" i="1" dirty="0" smtClean="0"/>
              <a:t>BMC Musculoskelet Disord </a:t>
            </a:r>
            <a:r>
              <a:rPr lang="es-MX" sz="1100" dirty="0" smtClean="0"/>
              <a:t>2011; 12:83.</a:t>
            </a:r>
          </a:p>
          <a:p>
            <a:pPr>
              <a:lnSpc>
                <a:spcPct val="90000"/>
              </a:lnSpc>
              <a:spcAft>
                <a:spcPts val="600"/>
              </a:spcAft>
            </a:pPr>
            <a:endParaRPr lang="es-MX" sz="1100" dirty="0" smtClean="0"/>
          </a:p>
        </p:txBody>
      </p:sp>
    </p:spTree>
    <p:extLst>
      <p:ext uri="{BB962C8B-B14F-4D97-AF65-F5344CB8AC3E}">
        <p14:creationId xmlns:p14="http://schemas.microsoft.com/office/powerpoint/2010/main" val="41570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21</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sz="1100" b="1" dirty="0" smtClean="0"/>
              <a:t>Notas del Ponente</a:t>
            </a:r>
          </a:p>
          <a:p>
            <a:pPr algn="just">
              <a:spcAft>
                <a:spcPts val="600"/>
              </a:spcAft>
            </a:pPr>
            <a:r>
              <a:rPr lang="es-MX" sz="1100" dirty="0" smtClean="0"/>
              <a:t>Los datos mostrados en esta diapositiva se derivaron de la Encuesta Nacional de Salud y Bienestar (NHWS) de 2009 que incluyó información de 75,000 individuos en los US. Este análisis se llevó a cabo utilizando datos sólo de respondientes que fueron ≥20 años de edad y que tenían trabajo de tiempo completo, medio tiempo o independiente. Los sujetos que cumplieron estos criterios fueron estratificados en dos cohortes. La primera cohorte fue definida como trabajadores que autorreportaron que habían sido diagnosticados con osteoartritis y que experimentaron dolor por artritis el mes pasado, y la cohorte comparadora consistió de trabajadores que autorreportaron que no fueron diagnosticados con osteoartritis o que no presentaron dolor por artritis el mes pasado. El autorreporte de un diagnóstico de osteoartritis se basó en dos preguntas. La primera pregunta determinó si el sujeto había sido diagnosticado con artritis por un médico (respuesta de sí/no) y la segunda pregunta abordó el tipo de artritis que padecía el sujeto, con respuestas potenciales de osteoartritis, artritis reumatoide, artritis psoriásica y no estoy seguro. No se pidió información clínica (por ejemplo, hallazgos en radiografías) a los participantes para definir la presencia de osteoartritis</a:t>
            </a:r>
            <a:r>
              <a:rPr lang="es-MX" sz="1100" spc="-10" dirty="0" smtClean="0"/>
              <a:t> </a:t>
            </a:r>
          </a:p>
          <a:p>
            <a:pPr>
              <a:spcAft>
                <a:spcPts val="600"/>
              </a:spcAft>
            </a:pPr>
            <a:r>
              <a:rPr lang="es-MX" sz="1100" dirty="0" smtClean="0"/>
              <a:t>Médicos tradicionales incluyó médicos generales/ familiares, internistas, enfermera/ asistente médico y otros especialistas médicos. Los profesionales de la salud no tradicionales incluyeron acupunturistas, quiroprácticos, herbolarios, terapeutas físicos, nutriólogos, masoterapeutas y terapeutas ocupacionales. </a:t>
            </a:r>
          </a:p>
          <a:p>
            <a:pPr>
              <a:spcAft>
                <a:spcPts val="600"/>
              </a:spcAft>
            </a:pPr>
            <a:endParaRPr lang="es-MX" sz="1100" dirty="0" smtClean="0"/>
          </a:p>
          <a:p>
            <a:pPr>
              <a:spcAft>
                <a:spcPts val="300"/>
              </a:spcAft>
            </a:pPr>
            <a:r>
              <a:rPr lang="es-MX" sz="1100" b="1" dirty="0" smtClean="0"/>
              <a:t>Referencia</a:t>
            </a:r>
          </a:p>
          <a:p>
            <a:pPr>
              <a:spcAft>
                <a:spcPts val="600"/>
              </a:spcAft>
            </a:pPr>
            <a:r>
              <a:rPr lang="en-CA" sz="1100" dirty="0" smtClean="0"/>
              <a:t>Dibonaventura M </a:t>
            </a:r>
            <a:r>
              <a:rPr lang="en-CA" sz="1100" i="1" dirty="0" smtClean="0"/>
              <a:t>et al</a:t>
            </a:r>
            <a:r>
              <a:rPr lang="en-CA" sz="1100" dirty="0" smtClean="0"/>
              <a:t>. </a:t>
            </a:r>
            <a:r>
              <a:rPr lang="en-CA" sz="1100" dirty="0"/>
              <a:t>Evaluating the health and economic impact of osteoarthritis pain in the workforce: results from the National Health and Wellness Survey. </a:t>
            </a:r>
            <a:r>
              <a:rPr lang="en-CA" sz="1100" i="1" dirty="0"/>
              <a:t>BMC Musculoskelet </a:t>
            </a:r>
            <a:r>
              <a:rPr lang="en-CA" sz="1100" i="1" dirty="0" smtClean="0"/>
              <a:t>Disord </a:t>
            </a:r>
            <a:r>
              <a:rPr lang="en-CA" sz="1100" dirty="0" smtClean="0"/>
              <a:t>2011; 12:83</a:t>
            </a:r>
            <a:r>
              <a:rPr lang="en-CA" sz="1100" dirty="0"/>
              <a:t>.</a:t>
            </a:r>
          </a:p>
          <a:p>
            <a:pPr>
              <a:lnSpc>
                <a:spcPct val="90000"/>
              </a:lnSpc>
              <a:spcAft>
                <a:spcPts val="600"/>
              </a:spcAft>
            </a:pPr>
            <a:endParaRPr lang="en-CA" sz="1100" dirty="0" smtClean="0"/>
          </a:p>
        </p:txBody>
      </p:sp>
    </p:spTree>
    <p:extLst>
      <p:ext uri="{BB962C8B-B14F-4D97-AF65-F5344CB8AC3E}">
        <p14:creationId xmlns:p14="http://schemas.microsoft.com/office/powerpoint/2010/main" val="415706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22</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lgn="just">
              <a:spcAft>
                <a:spcPts val="600"/>
              </a:spcAft>
            </a:pPr>
            <a:r>
              <a:rPr lang="es-MX" dirty="0" smtClean="0"/>
              <a:t>La osteoartritis es una costosa enfermedad crónica. Este estudio proporcionó un acercamiento a los costos anuales directos e indirectos asociados con la osteoartritis en una población asegurada en los Estados Unidos. Este estudio analizó los datos de costos de 128,493 pacientes en la Encuesta del Panel de Gastos Médicos. El estudio reportó un aumento de $1379 en los gastos desembolsados anuales de las mujeres con osteoartritis y un aumento de $694 para los hombres con osteoartritis (2007 USD). El aumento del costo anual relacionado con osteoartritis para el asegurador fue de $4833 para las mujeres y $4036 para los hombres.</a:t>
            </a:r>
          </a:p>
          <a:p>
            <a:pPr>
              <a:spcAft>
                <a:spcPts val="600"/>
              </a:spcAft>
            </a:pPr>
            <a:endParaRPr lang="es-MX" dirty="0" smtClean="0"/>
          </a:p>
          <a:p>
            <a:pPr>
              <a:spcAft>
                <a:spcPts val="600"/>
              </a:spcAft>
            </a:pPr>
            <a:r>
              <a:rPr lang="es-MX" b="1" dirty="0" smtClean="0"/>
              <a:t>Referencia</a:t>
            </a:r>
          </a:p>
          <a:p>
            <a:pPr>
              <a:spcAft>
                <a:spcPts val="600"/>
              </a:spcAft>
            </a:pPr>
            <a:r>
              <a:rPr lang="en-CA" dirty="0" smtClean="0"/>
              <a:t>Kotlarz H </a:t>
            </a:r>
            <a:r>
              <a:rPr lang="en-CA" i="1" dirty="0" smtClean="0"/>
              <a:t>et al</a:t>
            </a:r>
            <a:r>
              <a:rPr lang="en-CA" dirty="0" smtClean="0"/>
              <a:t>. Insurer and out-of-pocket costs of osteoarthritis in the US: evidence from national survey data. </a:t>
            </a:r>
            <a:r>
              <a:rPr lang="en-CA" i="1" dirty="0" smtClean="0"/>
              <a:t>Arthritis Rheum </a:t>
            </a:r>
            <a:r>
              <a:rPr lang="en-CA" dirty="0" smtClean="0"/>
              <a:t>2009; 60(12):3546-53.</a:t>
            </a:r>
          </a:p>
          <a:p>
            <a:pPr>
              <a:spcAft>
                <a:spcPts val="600"/>
              </a:spcAft>
            </a:pPr>
            <a:endParaRPr lang="en-CA" dirty="0" smtClean="0"/>
          </a:p>
          <a:p>
            <a:pPr>
              <a:spcAft>
                <a:spcPts val="600"/>
              </a:spcAft>
            </a:pPr>
            <a:endParaRPr lang="en-CA" dirty="0" smtClean="0"/>
          </a:p>
          <a:p>
            <a:pPr>
              <a:spcAft>
                <a:spcPts val="600"/>
              </a:spcAft>
            </a:pPr>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23</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623390"/>
          </a:xfrm>
        </p:spPr>
        <p:txBody>
          <a:bodyPr/>
          <a:lstStyle/>
          <a:p>
            <a:pPr>
              <a:spcAft>
                <a:spcPts val="600"/>
              </a:spcAft>
            </a:pPr>
            <a:r>
              <a:rPr lang="es-MX" b="1" dirty="0" smtClean="0"/>
              <a:t>Notas del Ponente</a:t>
            </a:r>
          </a:p>
          <a:p>
            <a:pPr>
              <a:spcAft>
                <a:spcPts val="600"/>
              </a:spcAft>
            </a:pPr>
            <a:r>
              <a:rPr lang="es-MX" dirty="0" smtClean="0"/>
              <a:t>Este estudio proporcionó un acercamiento a los costos directos e indirectos anuales asociados con osteoartritis en una población asegurada en los Estados Unidos. En este estudio, los investigadores revisaron datos administrativos de reclamaciones de aproximadamente 5 millones de pacientes con un seguro privado con osteoartritis y encontraron que desde la perspectiva de un empleador:</a:t>
            </a:r>
          </a:p>
          <a:p>
            <a:pPr marL="171450" indent="-171450">
              <a:spcAft>
                <a:spcPts val="600"/>
              </a:spcAft>
              <a:buFont typeface="Arial" pitchFamily="34" charset="0"/>
              <a:buChar char="•"/>
            </a:pPr>
            <a:r>
              <a:rPr lang="es-MX" dirty="0" smtClean="0"/>
              <a:t>La media anual total de los </a:t>
            </a:r>
            <a:r>
              <a:rPr lang="es-MX" b="1" dirty="0" smtClean="0"/>
              <a:t>costos directos</a:t>
            </a:r>
            <a:r>
              <a:rPr lang="es-MX" dirty="0" smtClean="0"/>
              <a:t> por toda la atención médica fue de  $8601 por paciente</a:t>
            </a:r>
          </a:p>
          <a:p>
            <a:pPr marL="171450" indent="-171450">
              <a:spcAft>
                <a:spcPts val="600"/>
              </a:spcAft>
              <a:buFont typeface="Arial" pitchFamily="34" charset="0"/>
              <a:buChar char="•"/>
            </a:pPr>
            <a:r>
              <a:rPr lang="es-MX" dirty="0" smtClean="0"/>
              <a:t>La media anual del costo anual de </a:t>
            </a:r>
            <a:r>
              <a:rPr lang="es-MX" b="1" dirty="0" smtClean="0"/>
              <a:t>analgésicos de prescripción </a:t>
            </a:r>
            <a:r>
              <a:rPr lang="es-MX" dirty="0" smtClean="0"/>
              <a:t>fue de $445 (incluyendo inhibidores específicos COX-2, fármacos antiinflamatorios no esteroideos no específicos [nsNSAID], acetaminofén/ codeína, tramadol y opioides de acción corta y prolongada)</a:t>
            </a:r>
          </a:p>
          <a:p>
            <a:pPr marL="171450" indent="-171450">
              <a:spcAft>
                <a:spcPts val="600"/>
              </a:spcAft>
              <a:buFont typeface="Arial" pitchFamily="34" charset="0"/>
              <a:buChar char="•"/>
            </a:pPr>
            <a:r>
              <a:rPr lang="es-MX" dirty="0" smtClean="0"/>
              <a:t>La media anual de los </a:t>
            </a:r>
            <a:r>
              <a:rPr lang="es-MX" b="1" dirty="0" smtClean="0"/>
              <a:t>costos indirectos</a:t>
            </a:r>
            <a:r>
              <a:rPr lang="es-MX" dirty="0" smtClean="0"/>
              <a:t>, incluyendo reclamaciones de discapacidad y ausentismo por causas médicas, fue de $4603 por paciente</a:t>
            </a:r>
          </a:p>
          <a:p>
            <a:pPr>
              <a:spcAft>
                <a:spcPts val="600"/>
              </a:spcAft>
            </a:pPr>
            <a:r>
              <a:rPr lang="es-MX" dirty="0" smtClean="0"/>
              <a:t>Tome en cuenta que los costos directos incluyeron costos por toda la atención médica </a:t>
            </a:r>
            <a:r>
              <a:rPr lang="es-MX" b="0" dirty="0" smtClean="0"/>
              <a:t>(por ejemplo, </a:t>
            </a:r>
            <a:r>
              <a:rPr lang="es-MX" b="0" i="0" dirty="0" smtClean="0"/>
              <a:t>paciente ambulatorio, hospitalización, consultas) incluyendo medicamentos de prescripción,</a:t>
            </a:r>
            <a:r>
              <a:rPr lang="es-MX" b="0" i="0" baseline="0" dirty="0" smtClean="0"/>
              <a:t>  mientras que los costos indirectos incluyeron reclamaciones por discapacidad y ausentismo por causas médicas</a:t>
            </a:r>
            <a:r>
              <a:rPr lang="es-MX" b="0" i="0" dirty="0" smtClean="0"/>
              <a:t>.</a:t>
            </a:r>
          </a:p>
          <a:p>
            <a:endParaRPr lang="es-MX" b="0" i="0" dirty="0" smtClean="0"/>
          </a:p>
          <a:p>
            <a:pPr>
              <a:spcAft>
                <a:spcPts val="600"/>
              </a:spcAft>
            </a:pPr>
            <a:r>
              <a:rPr lang="es-MX" b="1" dirty="0" smtClean="0"/>
              <a:t>Referencia</a:t>
            </a:r>
          </a:p>
          <a:p>
            <a:pPr>
              <a:spcAft>
                <a:spcPts val="600"/>
              </a:spcAft>
            </a:pPr>
            <a:r>
              <a:rPr lang="es-MX" dirty="0" smtClean="0"/>
              <a:t>White AG </a:t>
            </a:r>
            <a:r>
              <a:rPr lang="es-MX" i="1" dirty="0" smtClean="0"/>
              <a:t>et al</a:t>
            </a:r>
            <a:r>
              <a:rPr lang="es-MX" dirty="0" smtClean="0"/>
              <a:t>. Direct and indirect costs of pain therapy for osteoarthritis in an insured population in the United States. </a:t>
            </a:r>
            <a:r>
              <a:rPr lang="es-MX" i="1" dirty="0" smtClean="0"/>
              <a:t>J Occup Environ Med </a:t>
            </a:r>
            <a:r>
              <a:rPr lang="es-MX" dirty="0" smtClean="0"/>
              <a:t>2008; 50(9):998-1005.</a:t>
            </a:r>
          </a:p>
          <a:p>
            <a:pPr>
              <a:spcAft>
                <a:spcPts val="600"/>
              </a:spcAft>
            </a:pPr>
            <a:endParaRPr lang="es-MX" dirty="0" smtClean="0"/>
          </a:p>
          <a:p>
            <a:pPr>
              <a:spcAft>
                <a:spcPts val="600"/>
              </a:spcAft>
            </a:pPr>
            <a:endParaRPr lang="es-MX" dirty="0"/>
          </a:p>
        </p:txBody>
      </p:sp>
    </p:spTree>
    <p:extLst>
      <p:ext uri="{BB962C8B-B14F-4D97-AF65-F5344CB8AC3E}">
        <p14:creationId xmlns:p14="http://schemas.microsoft.com/office/powerpoint/2010/main" val="415706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24</a:t>
            </a:fld>
            <a:endParaRPr lang="en-CA" dirty="0">
              <a:solidFill>
                <a:prstClr val="black"/>
              </a:solidFill>
            </a:endParaRPr>
          </a:p>
        </p:txBody>
      </p:sp>
    </p:spTree>
    <p:extLst>
      <p:ext uri="{BB962C8B-B14F-4D97-AF65-F5344CB8AC3E}">
        <p14:creationId xmlns:p14="http://schemas.microsoft.com/office/powerpoint/2010/main" val="606222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Ponente</a:t>
            </a:r>
          </a:p>
          <a:p>
            <a:pPr>
              <a:spcAft>
                <a:spcPts val="600"/>
              </a:spcAft>
            </a:pPr>
            <a:r>
              <a:rPr lang="es-MX" dirty="0" smtClean="0"/>
              <a:t>Los investigadores de este estudio utilizaron datos de las bases de datos retrospectivas de reclamaciones de la Exploración de Mercado Comercial de los Estados Unidos de Thomson Reuters y Suplementaria de Medicare (2005–2007) para caracterizar las tasas de comorbilidad, uso de medicamentos para el dolor y costos de atención a la salud para condiciones dolorosas seleccionadas.</a:t>
            </a:r>
          </a:p>
          <a:p>
            <a:pPr>
              <a:spcAft>
                <a:spcPts val="600"/>
              </a:spcAft>
            </a:pPr>
            <a:r>
              <a:rPr lang="es-MX" dirty="0" smtClean="0"/>
              <a:t>Esta diapositiva muestra la prevalencia de alteraciones del sueño y diversas comorbilidades de salud mental en pacientes con osteoartritis, artritis reumatoide, espondiloartritis anquilosante y artritis psoriásica.</a:t>
            </a:r>
          </a:p>
          <a:p>
            <a:pPr>
              <a:spcAft>
                <a:spcPts val="600"/>
              </a:spcAft>
            </a:pPr>
            <a:endParaRPr lang="es-MX" dirty="0" smtClean="0"/>
          </a:p>
          <a:p>
            <a:pPr>
              <a:spcAft>
                <a:spcPts val="600"/>
              </a:spcAft>
            </a:pPr>
            <a:r>
              <a:rPr lang="es-MX" b="1" dirty="0" smtClean="0"/>
              <a:t>Referencia</a:t>
            </a:r>
          </a:p>
          <a:p>
            <a:pPr>
              <a:spcAft>
                <a:spcPts val="600"/>
              </a:spcAft>
            </a:pPr>
            <a:r>
              <a:rPr lang="es-MX" dirty="0" smtClean="0"/>
              <a:t>Davis JA </a:t>
            </a:r>
            <a:r>
              <a:rPr lang="es-MX" i="1" dirty="0" smtClean="0"/>
              <a:t>et al.</a:t>
            </a:r>
            <a:r>
              <a:rPr lang="es-MX" dirty="0" smtClean="0"/>
              <a:t> Incidence and impact of pain conditions and comorbid illnesses.</a:t>
            </a:r>
            <a:r>
              <a:rPr lang="es-MX" i="1" dirty="0" smtClean="0"/>
              <a:t> </a:t>
            </a:r>
            <a:br>
              <a:rPr lang="es-MX" i="1" dirty="0" smtClean="0"/>
            </a:br>
            <a:r>
              <a:rPr lang="es-MX" i="1" dirty="0" smtClean="0"/>
              <a:t>J Pain Res </a:t>
            </a:r>
            <a:r>
              <a:rPr lang="es-MX" dirty="0" smtClean="0"/>
              <a:t>2011; 4:331-45.</a:t>
            </a:r>
            <a:endParaRPr lang="es-MX" dirty="0"/>
          </a:p>
        </p:txBody>
      </p:sp>
      <p:sp>
        <p:nvSpPr>
          <p:cNvPr id="4" name="Slide Number Placeholder 3"/>
          <p:cNvSpPr>
            <a:spLocks noGrp="1"/>
          </p:cNvSpPr>
          <p:nvPr>
            <p:ph type="sldNum" sz="quarter" idx="10"/>
          </p:nvPr>
        </p:nvSpPr>
        <p:spPr/>
        <p:txBody>
          <a:bodyPr/>
          <a:lstStyle/>
          <a:p>
            <a:fld id="{1E706E01-D491-4B10-88A5-E060D7A5827E}"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3193811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38DAAB15-4780-40A3-9195-363382BAE2AC}" type="slidenum">
              <a:rPr lang="en-US" smtClean="0">
                <a:solidFill>
                  <a:prstClr val="black"/>
                </a:solidFill>
                <a:ea typeface="ヒラギノ角ゴ Pro W3"/>
                <a:cs typeface="ヒラギノ角ゴ Pro W3"/>
              </a:rPr>
              <a:pPr/>
              <a:t>26</a:t>
            </a:fld>
            <a:endParaRPr lang="en-US" dirty="0" smtClean="0">
              <a:solidFill>
                <a:prstClr val="black"/>
              </a:solidFill>
              <a:ea typeface="ヒラギノ角ゴ Pro W3"/>
              <a:cs typeface="ヒラギノ角ゴ Pro W3"/>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758190" y="4387135"/>
            <a:ext cx="5608320" cy="4848940"/>
          </a:xfrm>
          <a:noFill/>
          <a:ln/>
        </p:spPr>
        <p:txBody>
          <a:bodyPr/>
          <a:lstStyle/>
          <a:p>
            <a:pPr>
              <a:spcBef>
                <a:spcPct val="0"/>
              </a:spcBef>
              <a:spcAft>
                <a:spcPts val="300"/>
              </a:spcAft>
            </a:pPr>
            <a:r>
              <a:rPr lang="es-MX" sz="1000" b="1" dirty="0" smtClean="0"/>
              <a:t>Notas del Ponente</a:t>
            </a:r>
          </a:p>
          <a:p>
            <a:pPr>
              <a:spcBef>
                <a:spcPct val="0"/>
              </a:spcBef>
              <a:spcAft>
                <a:spcPts val="300"/>
              </a:spcAft>
            </a:pPr>
            <a:r>
              <a:rPr lang="es-MX" sz="1000" dirty="0" smtClean="0"/>
              <a:t>Las comorbilidades dolorosas son numerosas y difieren por condición dolorosa.</a:t>
            </a:r>
          </a:p>
          <a:p>
            <a:pPr>
              <a:spcBef>
                <a:spcPct val="0"/>
              </a:spcBef>
              <a:spcAft>
                <a:spcPts val="300"/>
              </a:spcAft>
            </a:pPr>
            <a:r>
              <a:rPr lang="es-MX" sz="1000" spc="-10" dirty="0" smtClean="0"/>
              <a:t>Existen algunas limitaciones de utilizar datos de reclamaciones, incluyendo la dificultad para generalizar hacia una población no asegurada, la codificación errónea debida a causas administrativas tales como adaptarse a un requisito de facturación o en ocasiones elegir el código por el que se obtiene el pago más alto. Aunque muchas condiciones dolorosas son crónicas, los códigos de la </a:t>
            </a:r>
            <a:r>
              <a:rPr lang="es-MX" sz="1000" spc="-10" dirty="0" smtClean="0">
                <a:solidFill>
                  <a:srgbClr val="FF0000"/>
                </a:solidFill>
              </a:rPr>
              <a:t>Clasificación Internacional de Enfermedades (ICD)-9 </a:t>
            </a:r>
            <a:r>
              <a:rPr lang="es-MX" sz="1000" spc="-10" dirty="0" smtClean="0"/>
              <a:t>no incluyen la cronicidad de las enfermedades en el diagnóstico. Este estudio limitó el ámbito de otras comorbilidades dolorosas, salud mental y diagnósticos relacionados con el sueño. Otros estudios han encontrado que otras comorbilidades físicas, tales como la hipertensión o la cardiopatía, son reportadas comúnmente por los pacientes con dolor. Si esto hubiera sido examinado, se hubiera encontrado una carga incluso mayor, pero esto ya ha sido demostrado por literatura previa. Los pacientes fueron asignados a categorías más o menos arbitrarias si habían presentado otras comorbilidades dolorosas, como las mencionadas en la sección de muestra del estudio y cohortes. Además, hubo demasiados pacientes con comorbilidades en los que no pudimos determinar si los costos/ uso de medicamentos de prescripción se debieron al diagnóstico primario o a uno de los otros </a:t>
            </a:r>
            <a:r>
              <a:rPr lang="es-MX" sz="1000" spc="-10" dirty="0" smtClean="0">
                <a:solidFill>
                  <a:srgbClr val="FF0000"/>
                </a:solidFill>
              </a:rPr>
              <a:t>diagnósticos. </a:t>
            </a:r>
          </a:p>
          <a:p>
            <a:pPr>
              <a:spcBef>
                <a:spcPct val="0"/>
              </a:spcBef>
              <a:spcAft>
                <a:spcPts val="300"/>
              </a:spcAft>
            </a:pPr>
            <a:r>
              <a:rPr lang="es-MX" sz="1000" dirty="0" smtClean="0"/>
              <a:t>Las condiciones</a:t>
            </a:r>
            <a:r>
              <a:rPr lang="es-MX" sz="1000" dirty="0" smtClean="0">
                <a:solidFill>
                  <a:srgbClr val="FF0000"/>
                </a:solidFill>
              </a:rPr>
              <a:t> dolorosas </a:t>
            </a:r>
            <a:r>
              <a:rPr lang="es-MX" sz="1000" dirty="0" smtClean="0"/>
              <a:t>frecuentemente son difíciles de diagnosticar adecuadamente. Esto podría afectar potencialmente el grupo de datos debido a que un médico podría haber proporcionado un diagnóstico diferente que un segundo médico y esto podría reflejarse como una condición comórbida. De acuerdo a Dworkin et al, algunos médicos codificaron solamente que un paciente fue atendido por herpes zoster, mientras que el paciente pudo haber presentado también neuropatía postherpética. Esto pudo llevar a una subestimación de la prevalencia de condiciones dolorosas que están relacionadas con otras condiciones de salud en la población en estudio. </a:t>
            </a:r>
          </a:p>
          <a:p>
            <a:pPr>
              <a:spcBef>
                <a:spcPct val="0"/>
              </a:spcBef>
            </a:pPr>
            <a:endParaRPr lang="es-MX" sz="1000" dirty="0" smtClean="0"/>
          </a:p>
          <a:p>
            <a:pPr>
              <a:spcBef>
                <a:spcPct val="0"/>
              </a:spcBef>
              <a:spcAft>
                <a:spcPts val="300"/>
              </a:spcAft>
            </a:pPr>
            <a:r>
              <a:rPr lang="es-MX" sz="1000" b="1" dirty="0" smtClean="0">
                <a:solidFill>
                  <a:srgbClr val="FF0000"/>
                </a:solidFill>
              </a:rPr>
              <a:t>Referencias</a:t>
            </a:r>
          </a:p>
          <a:p>
            <a:pPr>
              <a:spcBef>
                <a:spcPct val="0"/>
              </a:spcBef>
              <a:spcAft>
                <a:spcPts val="0"/>
              </a:spcAft>
            </a:pPr>
            <a:r>
              <a:rPr lang="es-MX" sz="1000" dirty="0" smtClean="0">
                <a:solidFill>
                  <a:srgbClr val="FF0000"/>
                </a:solidFill>
              </a:rPr>
              <a:t>Davis JA </a:t>
            </a:r>
            <a:r>
              <a:rPr lang="es-MX" sz="1000" i="1" dirty="0" smtClean="0">
                <a:solidFill>
                  <a:srgbClr val="FF0000"/>
                </a:solidFill>
              </a:rPr>
              <a:t>et al. </a:t>
            </a:r>
            <a:r>
              <a:rPr lang="es-MX" sz="1000" dirty="0" smtClean="0">
                <a:solidFill>
                  <a:srgbClr val="FF0000"/>
                </a:solidFill>
              </a:rPr>
              <a:t>Incidence and impact of pain conditions and comorbid illnesses. </a:t>
            </a:r>
            <a:r>
              <a:rPr lang="es-MX" sz="1000" i="1" dirty="0" smtClean="0">
                <a:solidFill>
                  <a:srgbClr val="FF0000"/>
                </a:solidFill>
              </a:rPr>
              <a:t>J Pain Res</a:t>
            </a:r>
            <a:r>
              <a:rPr lang="es-MX" sz="1000" dirty="0" smtClean="0">
                <a:solidFill>
                  <a:srgbClr val="FF0000"/>
                </a:solidFill>
              </a:rPr>
              <a:t> 2011; 4:331-45.</a:t>
            </a:r>
          </a:p>
          <a:p>
            <a:pPr>
              <a:spcBef>
                <a:spcPct val="0"/>
              </a:spcBef>
              <a:spcAft>
                <a:spcPts val="0"/>
              </a:spcAft>
            </a:pPr>
            <a:r>
              <a:rPr lang="es-MX" sz="1000" dirty="0" smtClean="0">
                <a:solidFill>
                  <a:srgbClr val="FF0000"/>
                </a:solidFill>
              </a:rPr>
              <a:t>Dworkin RH </a:t>
            </a:r>
            <a:r>
              <a:rPr lang="es-MX" sz="1000" i="1" dirty="0" smtClean="0">
                <a:solidFill>
                  <a:srgbClr val="FF0000"/>
                </a:solidFill>
              </a:rPr>
              <a:t>et al. </a:t>
            </a:r>
            <a:r>
              <a:rPr lang="es-MX" sz="1000" dirty="0" smtClean="0">
                <a:solidFill>
                  <a:srgbClr val="FF0000"/>
                </a:solidFill>
              </a:rPr>
              <a:t>Impact of postherpetic neuralgia and painful diabetic peripheral neuropathy on health care costs. </a:t>
            </a:r>
            <a:br>
              <a:rPr lang="es-MX" sz="1000" dirty="0" smtClean="0">
                <a:solidFill>
                  <a:srgbClr val="FF0000"/>
                </a:solidFill>
              </a:rPr>
            </a:br>
            <a:r>
              <a:rPr lang="es-MX" sz="1000" i="1" dirty="0" smtClean="0">
                <a:solidFill>
                  <a:srgbClr val="FF0000"/>
                </a:solidFill>
              </a:rPr>
              <a:t>J Pain</a:t>
            </a:r>
            <a:r>
              <a:rPr lang="es-MX" sz="1000" dirty="0" smtClean="0">
                <a:solidFill>
                  <a:srgbClr val="FF0000"/>
                </a:solidFill>
              </a:rPr>
              <a:t> 2010; 11(4):360-8.</a:t>
            </a:r>
          </a:p>
          <a:p>
            <a:pPr>
              <a:spcBef>
                <a:spcPct val="0"/>
              </a:spcBef>
              <a:spcAft>
                <a:spcPts val="0"/>
              </a:spcAft>
            </a:pPr>
            <a:r>
              <a:rPr lang="es-MX" sz="1000" dirty="0" smtClean="0">
                <a:solidFill>
                  <a:srgbClr val="FF0000"/>
                </a:solidFill>
              </a:rPr>
              <a:t>Riley GF. Administrative and claims records as sources of health care cost data. </a:t>
            </a:r>
            <a:r>
              <a:rPr lang="es-MX" sz="1000" i="1" dirty="0" smtClean="0">
                <a:solidFill>
                  <a:srgbClr val="FF0000"/>
                </a:solidFill>
              </a:rPr>
              <a:t>Med Care</a:t>
            </a:r>
            <a:r>
              <a:rPr lang="es-MX" sz="1000" dirty="0" smtClean="0">
                <a:solidFill>
                  <a:srgbClr val="FF0000"/>
                </a:solidFill>
              </a:rPr>
              <a:t> 2009; 47(7 Suppl 1):S51-5.</a:t>
            </a:r>
            <a:endParaRPr lang="es-MX" sz="1000" dirty="0">
              <a:solidFill>
                <a:srgbClr val="FF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27</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Los Centros para el Control y Prevención de Enfermedades (CDC) reportan que 47% de los adultos estadounidenses con artritis también tienen al menos una condición comórbida. Las cuatro comorbilidades más comunes entre los adultos con artritis en los Estados Unidos son la cardiopatía, condiciones respiratorias crónicas, diabetes y accidente cerebrovascular. Estas comorbilidades pueden presentarse debido a que la artritis y otras condiciones crónicas comparten algunos de los mismos factores de riesgo no modificables (por ejemplo, edad) y factores de riesgo modificables (por ejemplo, obesidad). La artritis también puede causar directamente inactividad física, que puede llevar a obesidad y otras condiciones crónicas.</a:t>
            </a:r>
          </a:p>
          <a:p>
            <a:pPr>
              <a:spcAft>
                <a:spcPts val="600"/>
              </a:spcAft>
            </a:pPr>
            <a:endParaRPr lang="es-MX" b="1" dirty="0" smtClean="0"/>
          </a:p>
          <a:p>
            <a:pPr>
              <a:spcAft>
                <a:spcPts val="600"/>
              </a:spcAft>
            </a:pPr>
            <a:r>
              <a:rPr lang="es-MX" b="1" dirty="0" smtClean="0"/>
              <a:t>Referencia</a:t>
            </a:r>
          </a:p>
          <a:p>
            <a:pPr>
              <a:lnSpc>
                <a:spcPct val="90000"/>
              </a:lnSpc>
            </a:pPr>
            <a:r>
              <a:rPr lang="en-CA" sz="1200" dirty="0" smtClean="0"/>
              <a:t>Centers for Disease Control and Prevention. </a:t>
            </a:r>
            <a:r>
              <a:rPr lang="en-CA" sz="1200" i="1" dirty="0" smtClean="0"/>
              <a:t>Arthritis Comorbidities. </a:t>
            </a:r>
            <a:br>
              <a:rPr lang="en-CA" sz="1200" i="1" dirty="0" smtClean="0"/>
            </a:br>
            <a:r>
              <a:rPr lang="es-MX" sz="1200" dirty="0" smtClean="0"/>
              <a:t>Disponible en: </a:t>
            </a:r>
            <a:r>
              <a:rPr lang="en-CA" sz="1200" dirty="0" smtClean="0">
                <a:hlinkClick r:id="rId3"/>
              </a:rPr>
              <a:t>http://www.cdc.gov/arthritis/data_statistics/comorbidities.htm#one</a:t>
            </a:r>
            <a:r>
              <a:rPr lang="en-CA" sz="1200" dirty="0" smtClean="0"/>
              <a:t>. </a:t>
            </a:r>
            <a:r>
              <a:rPr lang="es-MX" sz="1200" dirty="0" smtClean="0"/>
              <a:t>Accesado:</a:t>
            </a:r>
            <a:r>
              <a:rPr lang="en-CA" sz="1200" dirty="0" smtClean="0"/>
              <a:t> 9 de agosto de 2013.</a:t>
            </a:r>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a:p>
          <a:p>
            <a:pPr marL="228600" indent="-228600">
              <a:spcAft>
                <a:spcPts val="600"/>
              </a:spcAft>
              <a:buFont typeface="+mj-lt"/>
              <a:buAutoNum type="arabicPeriod"/>
            </a:pPr>
            <a:endParaRPr lang="en-CA" dirty="0"/>
          </a:p>
          <a:p>
            <a:pPr marL="228600" indent="-228600">
              <a:spcAft>
                <a:spcPts val="600"/>
              </a:spcAft>
              <a:buFont typeface="+mj-lt"/>
              <a:buAutoNum type="arabicPeriod"/>
            </a:pPr>
            <a:endParaRPr lang="en-CA" dirty="0"/>
          </a:p>
          <a:p>
            <a:pPr marL="228600" indent="-228600">
              <a:spcAft>
                <a:spcPts val="600"/>
              </a:spcAft>
              <a:buFont typeface="+mj-lt"/>
              <a:buAutoNum type="arabicPeriod"/>
            </a:pPr>
            <a:endParaRPr lang="en-CA" dirty="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a:p>
          <a:p>
            <a:pPr>
              <a:spcAft>
                <a:spcPts val="600"/>
              </a:spcAft>
            </a:pPr>
            <a:endParaRPr lang="en-CA" dirty="0"/>
          </a:p>
          <a:p>
            <a:pPr>
              <a:lnSpc>
                <a:spcPct val="90000"/>
              </a:lnSpc>
              <a:spcAft>
                <a:spcPts val="600"/>
              </a:spcAft>
            </a:pPr>
            <a:endParaRPr lang="en-CA" dirty="0" smtClean="0"/>
          </a:p>
        </p:txBody>
      </p:sp>
    </p:spTree>
    <p:extLst>
      <p:ext uri="{BB962C8B-B14F-4D97-AF65-F5344CB8AC3E}">
        <p14:creationId xmlns:p14="http://schemas.microsoft.com/office/powerpoint/2010/main" val="415706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28</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Los pacientes con espondiloartritis anquilosante tienen mayor riesgo de múltiples comorbilidades sistémicas, incluyendo enfermedades cardiovasculares, neurológicas, pulmonares, gastrointestinales, endocrinas, hematológicas y  mentales. Las principales comorbilidades de la espondiloartritis anquilosante incluyen la uveítis, inflamación intestinal, psoriasis y cardiopatía, hipertensión, úlcera péptica y cefaleas. El mecanismo patógeno responsable de la coexistencia de comorbilidades sigue siendo desconocido. En algunos casos, la comorbilidades tiene un impacto importante en la elección del tratamiento.</a:t>
            </a:r>
          </a:p>
          <a:p>
            <a:endParaRPr lang="es-MX" dirty="0" smtClean="0"/>
          </a:p>
          <a:p>
            <a:pPr>
              <a:spcAft>
                <a:spcPts val="300"/>
              </a:spcAft>
            </a:pPr>
            <a:r>
              <a:rPr lang="es-MX" sz="1100" b="1" dirty="0" smtClean="0"/>
              <a:t>Referencias</a:t>
            </a:r>
          </a:p>
          <a:p>
            <a:pPr>
              <a:spcAft>
                <a:spcPts val="300"/>
              </a:spcAft>
            </a:pPr>
            <a:r>
              <a:rPr lang="en-CA" sz="1100" dirty="0" smtClean="0"/>
              <a:t>American </a:t>
            </a:r>
            <a:r>
              <a:rPr lang="en-CA" sz="1100" dirty="0"/>
              <a:t>College of Rheumatology. </a:t>
            </a:r>
            <a:r>
              <a:rPr lang="en-CA" sz="1100" i="1" dirty="0"/>
              <a:t>AS Fact Sheet. </a:t>
            </a:r>
            <a:r>
              <a:rPr lang="en-CA" sz="1100" dirty="0" smtClean="0"/>
              <a:t>Disponible en: </a:t>
            </a:r>
            <a:r>
              <a:rPr lang="en-CA" sz="1100" dirty="0"/>
              <a:t>http://www.rheumatology.org/Practice/Clinical/Patients/Diseases_And_Conditions/Spondylarthritis_(Spondylarthropathy)/. </a:t>
            </a:r>
            <a:r>
              <a:rPr lang="en-CA" sz="1100" dirty="0" smtClean="0"/>
              <a:t>Accesado: 1 de septiembre de 2013.</a:t>
            </a:r>
          </a:p>
          <a:p>
            <a:pPr>
              <a:spcAft>
                <a:spcPts val="300"/>
              </a:spcAft>
            </a:pPr>
            <a:r>
              <a:rPr lang="en-CA" sz="1100" dirty="0" smtClean="0"/>
              <a:t>Dakwar </a:t>
            </a:r>
            <a:r>
              <a:rPr lang="en-CA" sz="1100" dirty="0"/>
              <a:t>E </a:t>
            </a:r>
            <a:r>
              <a:rPr lang="en-CA" sz="1100" i="1" dirty="0"/>
              <a:t>et al</a:t>
            </a:r>
            <a:r>
              <a:rPr lang="en-CA" sz="1100" i="1" dirty="0" smtClean="0"/>
              <a:t>.</a:t>
            </a:r>
            <a:r>
              <a:rPr lang="en-CA" sz="1100" dirty="0"/>
              <a:t> A review of the pathogenesis of ankylosing spondylitis.</a:t>
            </a:r>
            <a:r>
              <a:rPr lang="en-CA" sz="1100" i="1" dirty="0" smtClean="0"/>
              <a:t> </a:t>
            </a:r>
            <a:r>
              <a:rPr lang="en-CA" sz="1100" i="1" dirty="0"/>
              <a:t>Neurosurg Focus </a:t>
            </a:r>
            <a:r>
              <a:rPr lang="en-CA" sz="1100" dirty="0"/>
              <a:t>2008; 24(1):</a:t>
            </a:r>
            <a:r>
              <a:rPr lang="en-CA" sz="1100" dirty="0" smtClean="0"/>
              <a:t>E2.</a:t>
            </a:r>
          </a:p>
          <a:p>
            <a:pPr>
              <a:spcAft>
                <a:spcPts val="300"/>
              </a:spcAft>
            </a:pPr>
            <a:r>
              <a:rPr lang="en-CA" sz="1100" dirty="0" smtClean="0"/>
              <a:t>Kang </a:t>
            </a:r>
            <a:r>
              <a:rPr lang="en-CA" sz="1100" dirty="0"/>
              <a:t>JH </a:t>
            </a:r>
            <a:r>
              <a:rPr lang="en-CA" sz="1100" i="1" dirty="0"/>
              <a:t>et al. </a:t>
            </a:r>
            <a:r>
              <a:rPr lang="en-CA" sz="1100" dirty="0"/>
              <a:t>Comorbidity profiles among patients with ankylosing spondylitis: a nationwide population-based study. </a:t>
            </a:r>
            <a:r>
              <a:rPr lang="en-CA" sz="1100" i="1" dirty="0" smtClean="0"/>
              <a:t>Ann </a:t>
            </a:r>
            <a:r>
              <a:rPr lang="en-CA" sz="1100" i="1" dirty="0"/>
              <a:t>Rheum Dis </a:t>
            </a:r>
            <a:r>
              <a:rPr lang="en-CA" sz="1100" dirty="0"/>
              <a:t>2010; 69(6):</a:t>
            </a:r>
            <a:r>
              <a:rPr lang="en-CA" sz="1100" dirty="0" smtClean="0"/>
              <a:t>1165-8.</a:t>
            </a:r>
          </a:p>
          <a:p>
            <a:pPr>
              <a:spcAft>
                <a:spcPts val="300"/>
              </a:spcAft>
            </a:pPr>
            <a:r>
              <a:rPr lang="en-CA" sz="1100" dirty="0" smtClean="0"/>
              <a:t>Kataria </a:t>
            </a:r>
            <a:r>
              <a:rPr lang="en-CA" sz="1100" dirty="0"/>
              <a:t>RK </a:t>
            </a:r>
            <a:r>
              <a:rPr lang="en-CA" sz="1100" i="1" dirty="0"/>
              <a:t>et al. </a:t>
            </a:r>
            <a:r>
              <a:rPr lang="en-CA" sz="1100" dirty="0"/>
              <a:t>Spondyloarthropathies. </a:t>
            </a:r>
            <a:r>
              <a:rPr lang="en-CA" sz="1100" i="1" dirty="0" smtClean="0"/>
              <a:t>Am </a:t>
            </a:r>
            <a:r>
              <a:rPr lang="en-CA" sz="1100" i="1" dirty="0"/>
              <a:t>Fam Physician </a:t>
            </a:r>
            <a:r>
              <a:rPr lang="en-CA" sz="1100" dirty="0"/>
              <a:t>2004; 69(12):</a:t>
            </a:r>
            <a:r>
              <a:rPr lang="en-CA" sz="1100" dirty="0" smtClean="0"/>
              <a:t>2853-60.</a:t>
            </a:r>
          </a:p>
          <a:p>
            <a:pPr>
              <a:spcAft>
                <a:spcPts val="300"/>
              </a:spcAft>
            </a:pPr>
            <a:r>
              <a:rPr lang="en-CA" sz="1100" dirty="0" smtClean="0"/>
              <a:t>Rosenbaum </a:t>
            </a:r>
            <a:r>
              <a:rPr lang="en-CA" sz="1100" dirty="0"/>
              <a:t>J, Chandran V. Management of comorbidities in ankylosing spondylitis. </a:t>
            </a:r>
            <a:r>
              <a:rPr lang="en-CA" sz="1100" i="1" dirty="0" smtClean="0"/>
              <a:t>Am </a:t>
            </a:r>
            <a:r>
              <a:rPr lang="en-CA" sz="1100" i="1" dirty="0"/>
              <a:t>J Med Sci </a:t>
            </a:r>
            <a:r>
              <a:rPr lang="en-CA" sz="1100" dirty="0"/>
              <a:t>2012; 343(5):</a:t>
            </a:r>
            <a:r>
              <a:rPr lang="en-CA" sz="1100" dirty="0" smtClean="0"/>
              <a:t>364-6.</a:t>
            </a:r>
          </a:p>
          <a:p>
            <a:pPr>
              <a:spcAft>
                <a:spcPts val="300"/>
              </a:spcAft>
            </a:pPr>
            <a:r>
              <a:rPr lang="en-CA" sz="1100" dirty="0" smtClean="0"/>
              <a:t>Sieper </a:t>
            </a:r>
            <a:r>
              <a:rPr lang="en-CA" sz="1100" dirty="0"/>
              <a:t>J </a:t>
            </a:r>
            <a:r>
              <a:rPr lang="en-CA" sz="1100" i="1" dirty="0"/>
              <a:t>et al. </a:t>
            </a:r>
            <a:r>
              <a:rPr lang="en-CA" sz="1100" dirty="0"/>
              <a:t>Ankylosing spondylitis: an overview. </a:t>
            </a:r>
            <a:r>
              <a:rPr lang="en-CA" sz="1100" i="1" dirty="0" smtClean="0"/>
              <a:t>Ann </a:t>
            </a:r>
            <a:r>
              <a:rPr lang="en-CA" sz="1100" i="1" dirty="0"/>
              <a:t>Rheum Dis </a:t>
            </a:r>
            <a:r>
              <a:rPr lang="en-CA" sz="1100" dirty="0"/>
              <a:t>2002; 61(Suppl 3):iii8-18; </a:t>
            </a:r>
          </a:p>
          <a:p>
            <a:pPr>
              <a:spcAft>
                <a:spcPts val="600"/>
              </a:spcAft>
            </a:pPr>
            <a:endParaRPr lang="en-CA" sz="1100" dirty="0" smtClean="0"/>
          </a:p>
          <a:p>
            <a:pPr>
              <a:spcAft>
                <a:spcPts val="600"/>
              </a:spcAft>
            </a:pPr>
            <a:endParaRPr lang="en-CA" sz="1100" dirty="0" smtClean="0"/>
          </a:p>
          <a:p>
            <a:pPr>
              <a:spcAft>
                <a:spcPts val="600"/>
              </a:spcAft>
            </a:pPr>
            <a:endParaRPr lang="en-CA" sz="1100" dirty="0" smtClean="0"/>
          </a:p>
          <a:p>
            <a:pPr>
              <a:spcAft>
                <a:spcPts val="600"/>
              </a:spcAft>
            </a:pPr>
            <a:endParaRPr lang="en-CA" sz="1100" dirty="0" smtClean="0"/>
          </a:p>
          <a:p>
            <a:pPr>
              <a:spcAft>
                <a:spcPts val="600"/>
              </a:spcAft>
            </a:pPr>
            <a:endParaRPr lang="en-CA" sz="1100" dirty="0" smtClean="0"/>
          </a:p>
          <a:p>
            <a:pPr>
              <a:spcAft>
                <a:spcPts val="600"/>
              </a:spcAft>
            </a:pPr>
            <a:endParaRPr lang="en-CA" sz="1100" dirty="0" smtClean="0"/>
          </a:p>
          <a:p>
            <a:pPr marL="228600" indent="-228600">
              <a:spcAft>
                <a:spcPts val="600"/>
              </a:spcAft>
              <a:buFont typeface="+mj-lt"/>
              <a:buAutoNum type="arabicPeriod"/>
            </a:pPr>
            <a:endParaRPr lang="en-CA" sz="1100" dirty="0" smtClean="0"/>
          </a:p>
          <a:p>
            <a:pPr marL="228600" indent="-228600">
              <a:spcAft>
                <a:spcPts val="600"/>
              </a:spcAft>
              <a:buFont typeface="+mj-lt"/>
              <a:buAutoNum type="arabicPeriod"/>
            </a:pPr>
            <a:endParaRPr lang="en-CA" sz="1100" dirty="0" smtClean="0"/>
          </a:p>
          <a:p>
            <a:pPr marL="228600" indent="-228600">
              <a:spcAft>
                <a:spcPts val="600"/>
              </a:spcAft>
              <a:buFont typeface="+mj-lt"/>
              <a:buAutoNum type="arabicPeriod"/>
            </a:pPr>
            <a:endParaRPr lang="en-CA" sz="1100" dirty="0" smtClean="0"/>
          </a:p>
          <a:p>
            <a:pPr marL="228600" indent="-228600">
              <a:spcAft>
                <a:spcPts val="600"/>
              </a:spcAft>
              <a:buFont typeface="+mj-lt"/>
              <a:buAutoNum type="arabicPeriod"/>
            </a:pPr>
            <a:endParaRPr lang="en-CA" sz="1100" dirty="0" smtClean="0"/>
          </a:p>
          <a:p>
            <a:pPr marL="228600" indent="-228600">
              <a:spcAft>
                <a:spcPts val="600"/>
              </a:spcAft>
              <a:buFont typeface="+mj-lt"/>
              <a:buAutoNum type="arabicPeriod"/>
            </a:pPr>
            <a:endParaRPr lang="en-CA" sz="1100" dirty="0" smtClean="0"/>
          </a:p>
          <a:p>
            <a:pPr marL="228600" indent="-228600">
              <a:spcAft>
                <a:spcPts val="600"/>
              </a:spcAft>
              <a:buFont typeface="+mj-lt"/>
              <a:buAutoNum type="arabicPeriod"/>
            </a:pPr>
            <a:endParaRPr lang="en-CA" sz="1100" dirty="0" smtClean="0"/>
          </a:p>
          <a:p>
            <a:pPr>
              <a:spcAft>
                <a:spcPts val="600"/>
              </a:spcAft>
            </a:pPr>
            <a:endParaRPr lang="en-CA" sz="1100" dirty="0" smtClean="0"/>
          </a:p>
          <a:p>
            <a:pPr>
              <a:lnSpc>
                <a:spcPct val="90000"/>
              </a:lnSpc>
              <a:spcAft>
                <a:spcPts val="600"/>
              </a:spcAft>
            </a:pPr>
            <a:endParaRPr lang="en-CA" sz="1100" dirty="0" smtClean="0"/>
          </a:p>
        </p:txBody>
      </p:sp>
    </p:spTree>
    <p:extLst>
      <p:ext uri="{BB962C8B-B14F-4D97-AF65-F5344CB8AC3E}">
        <p14:creationId xmlns:p14="http://schemas.microsoft.com/office/powerpoint/2010/main" val="415706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29</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695398"/>
          </a:xfrm>
        </p:spPr>
        <p:txBody>
          <a:bodyPr/>
          <a:lstStyle/>
          <a:p>
            <a:pPr>
              <a:spcAft>
                <a:spcPts val="600"/>
              </a:spcAft>
            </a:pPr>
            <a:r>
              <a:rPr lang="es-MX" sz="1100" b="1" dirty="0" smtClean="0"/>
              <a:t>Notas del Ponente</a:t>
            </a:r>
          </a:p>
          <a:p>
            <a:pPr>
              <a:spcAft>
                <a:spcPts val="300"/>
              </a:spcAft>
            </a:pPr>
            <a:r>
              <a:rPr lang="es-MX" sz="1100" dirty="0" smtClean="0"/>
              <a:t>Existen muchas comorbilidades asociadas con la artritis reumatoide. En promedio, el paciente con artritis reumatoide establecida  tiene al menos dos comorbilidades, las cuales deben tomarse en cuenta al dar tratamiento al paciente. Las comorbilidades particularmente problemáticas incluyen las siguientes :</a:t>
            </a:r>
          </a:p>
          <a:p>
            <a:pPr marL="361950" indent="-180975">
              <a:spcAft>
                <a:spcPts val="300"/>
              </a:spcAft>
              <a:buFont typeface="Arial" pitchFamily="34" charset="0"/>
              <a:buChar char="•"/>
            </a:pPr>
            <a:r>
              <a:rPr lang="es-MX" sz="1100" b="0" dirty="0" smtClean="0"/>
              <a:t>Enfermedad cardiovascular : </a:t>
            </a:r>
            <a:r>
              <a:rPr lang="es-MX" sz="1100" dirty="0" smtClean="0"/>
              <a:t>los pacientes con artritis reumatoide tienen el doble de riesgo de ataque cardíaco</a:t>
            </a:r>
            <a:r>
              <a:rPr lang="es-MX" sz="1100" b="0" dirty="0" smtClean="0"/>
              <a:t> y el riesgo de fibrilación auricular es aproximadamente 40% más alto entre pacientes con artritis reumatoide que el de aquellos sin artritis reumatoide</a:t>
            </a:r>
            <a:r>
              <a:rPr lang="es-MX" sz="1100" dirty="0" smtClean="0"/>
              <a:t>. </a:t>
            </a:r>
            <a:r>
              <a:rPr lang="es-MX" sz="1100" b="0" dirty="0" smtClean="0"/>
              <a:t>El riesgo de accidente cerebrovascular es 30% mayor para pacientes con artritis reumatoide. </a:t>
            </a:r>
          </a:p>
          <a:p>
            <a:pPr marL="361950" indent="-180975">
              <a:spcAft>
                <a:spcPts val="300"/>
              </a:spcAft>
              <a:buFont typeface="Arial" pitchFamily="34" charset="0"/>
              <a:buChar char="•"/>
            </a:pPr>
            <a:r>
              <a:rPr lang="es-MX" sz="1100" b="0" dirty="0" smtClean="0"/>
              <a:t>Enfermedad pulmonar intersticial: ésta es una causa principal de defunción entre pacientes con artritis reumatoide</a:t>
            </a:r>
          </a:p>
          <a:p>
            <a:pPr marL="361950" indent="-180975">
              <a:spcAft>
                <a:spcPts val="300"/>
              </a:spcAft>
              <a:buFont typeface="Arial" pitchFamily="34" charset="0"/>
              <a:buChar char="•"/>
            </a:pPr>
            <a:r>
              <a:rPr lang="es-MX" sz="1100" b="0" dirty="0" smtClean="0"/>
              <a:t>Osteoporosis: las tasas de osteoporosis pueden ser hasta el doble de altas entre pacientes con artritis reumatoide que en la población general</a:t>
            </a:r>
          </a:p>
          <a:p>
            <a:pPr marL="361950" indent="-180975">
              <a:spcAft>
                <a:spcPts val="300"/>
              </a:spcAft>
              <a:buFont typeface="Arial" pitchFamily="34" charset="0"/>
              <a:buChar char="•"/>
            </a:pPr>
            <a:r>
              <a:rPr lang="es-MX" sz="1100" b="0" dirty="0" smtClean="0"/>
              <a:t> Cáncer: la leucemia, cáncer pulmonar, linfoma y mieloma múltiple son más comunes en personas con artritis reumatoide</a:t>
            </a:r>
          </a:p>
          <a:p>
            <a:pPr marL="361950" indent="-180975">
              <a:spcAft>
                <a:spcPts val="600"/>
              </a:spcAft>
              <a:buFont typeface="Arial" pitchFamily="34" charset="0"/>
              <a:buChar char="•"/>
            </a:pPr>
            <a:r>
              <a:rPr lang="es-MX" sz="1100" b="0" dirty="0" smtClean="0"/>
              <a:t>Depresión</a:t>
            </a:r>
            <a:r>
              <a:rPr lang="es-MX" sz="1100" dirty="0" smtClean="0"/>
              <a:t>: las tasas de depresión se elevan entre pacientes con artritis reumatoide</a:t>
            </a:r>
          </a:p>
          <a:p>
            <a:pPr marL="361950" indent="-180975">
              <a:buFont typeface="Arial" pitchFamily="34" charset="0"/>
              <a:buChar char="•"/>
            </a:pPr>
            <a:endParaRPr lang="es-MX" sz="1100" dirty="0" smtClean="0"/>
          </a:p>
          <a:p>
            <a:pPr>
              <a:spcAft>
                <a:spcPts val="600"/>
              </a:spcAft>
            </a:pPr>
            <a:r>
              <a:rPr lang="es-MX" sz="1100" b="1" dirty="0" smtClean="0"/>
              <a:t>Referencias</a:t>
            </a:r>
          </a:p>
          <a:p>
            <a:pPr>
              <a:spcAft>
                <a:spcPts val="300"/>
              </a:spcAft>
            </a:pPr>
            <a:r>
              <a:rPr lang="es-MX" sz="1100" spc="-20" dirty="0" smtClean="0"/>
              <a:t>Centers for Disease Control and Prevention. </a:t>
            </a:r>
            <a:r>
              <a:rPr lang="es-MX" sz="1100" i="1" spc="-20" dirty="0" smtClean="0"/>
              <a:t>Rheumatoid Arthritis. </a:t>
            </a:r>
            <a:r>
              <a:rPr lang="es-MX" sz="1100" spc="-20" dirty="0" smtClean="0"/>
              <a:t>Disponible en: http://www.cdc.gov/arthritis/basics/rheumatoid.htm#12. Accesado: 13 de agosto de 2013.</a:t>
            </a:r>
          </a:p>
          <a:p>
            <a:pPr>
              <a:spcAft>
                <a:spcPts val="300"/>
              </a:spcAft>
            </a:pPr>
            <a:r>
              <a:rPr lang="es-MX" sz="1100" spc="-20" dirty="0" smtClean="0"/>
              <a:t>Michaud K </a:t>
            </a:r>
            <a:r>
              <a:rPr lang="es-MX" sz="1100" i="1" spc="-20" dirty="0" smtClean="0"/>
              <a:t>et al</a:t>
            </a:r>
            <a:r>
              <a:rPr lang="es-MX" sz="1100" spc="-20" dirty="0" smtClean="0"/>
              <a:t>. Comorbidities in rheumatoid arthritis. </a:t>
            </a:r>
            <a:r>
              <a:rPr lang="es-MX" sz="1100" i="1" spc="-20" dirty="0" smtClean="0"/>
              <a:t>Best Pract Res Clin Rheumatol</a:t>
            </a:r>
            <a:r>
              <a:rPr lang="es-MX" sz="1100" spc="-20" dirty="0" smtClean="0"/>
              <a:t> 2007; 21(5):885-906.</a:t>
            </a:r>
          </a:p>
          <a:p>
            <a:pPr>
              <a:lnSpc>
                <a:spcPct val="90000"/>
              </a:lnSpc>
            </a:pPr>
            <a:r>
              <a:rPr lang="es-MX" sz="1100" dirty="0" smtClean="0"/>
              <a:t>National Rheumatoid Arthritis Society. </a:t>
            </a:r>
            <a:r>
              <a:rPr lang="es-MX" sz="1100" i="1" dirty="0" smtClean="0"/>
              <a:t>The Impact of Rheumatoid Arthritis Co-morbidities. </a:t>
            </a:r>
            <a:r>
              <a:rPr lang="es-MX" sz="1100" dirty="0" smtClean="0"/>
              <a:t>Disponible en: http://tinyurl.com/nhwge3v. Accesado: 19 de agosto de 2013.</a:t>
            </a:r>
          </a:p>
          <a:p>
            <a:pPr>
              <a:spcAft>
                <a:spcPts val="600"/>
              </a:spcAft>
            </a:pPr>
            <a:endParaRPr lang="es-MX" sz="1100" dirty="0" smtClean="0"/>
          </a:p>
          <a:p>
            <a:pPr marL="228600" indent="-228600">
              <a:spcAft>
                <a:spcPts val="600"/>
              </a:spcAft>
              <a:buFont typeface="+mj-lt"/>
              <a:buAutoNum type="arabicPeriod"/>
            </a:pPr>
            <a:endParaRPr lang="es-MX" sz="1100" dirty="0" smtClean="0"/>
          </a:p>
          <a:p>
            <a:pPr marL="228600" indent="-228600">
              <a:spcAft>
                <a:spcPts val="600"/>
              </a:spcAft>
              <a:buFont typeface="+mj-lt"/>
              <a:buAutoNum type="arabicPeriod"/>
            </a:pPr>
            <a:endParaRPr lang="es-MX" sz="1100" dirty="0" smtClean="0"/>
          </a:p>
          <a:p>
            <a:pPr marL="228600" indent="-228600">
              <a:spcAft>
                <a:spcPts val="600"/>
              </a:spcAft>
              <a:buFont typeface="+mj-lt"/>
              <a:buAutoNum type="arabicPeriod"/>
            </a:pPr>
            <a:endParaRPr lang="es-MX" sz="1100" dirty="0" smtClean="0"/>
          </a:p>
          <a:p>
            <a:pPr marL="228600" indent="-228600">
              <a:spcAft>
                <a:spcPts val="600"/>
              </a:spcAft>
              <a:buFont typeface="+mj-lt"/>
              <a:buAutoNum type="arabicPeriod"/>
            </a:pPr>
            <a:endParaRPr lang="es-MX" sz="1100" dirty="0" smtClean="0"/>
          </a:p>
          <a:p>
            <a:pPr marL="228600" indent="-228600">
              <a:spcAft>
                <a:spcPts val="600"/>
              </a:spcAft>
              <a:buFont typeface="+mj-lt"/>
              <a:buAutoNum type="arabicPeriod"/>
            </a:pPr>
            <a:endParaRPr lang="es-MX" sz="1100" dirty="0" smtClean="0"/>
          </a:p>
          <a:p>
            <a:pPr marL="228600" indent="-228600">
              <a:spcAft>
                <a:spcPts val="600"/>
              </a:spcAft>
              <a:buFont typeface="+mj-lt"/>
              <a:buAutoNum type="arabicPeriod"/>
            </a:pPr>
            <a:endParaRPr lang="es-MX" sz="1100" dirty="0" smtClean="0"/>
          </a:p>
          <a:p>
            <a:pPr>
              <a:spcAft>
                <a:spcPts val="600"/>
              </a:spcAft>
            </a:pPr>
            <a:endParaRPr lang="es-MX" sz="1100" dirty="0" smtClean="0"/>
          </a:p>
          <a:p>
            <a:pPr>
              <a:lnSpc>
                <a:spcPct val="90000"/>
              </a:lnSpc>
              <a:spcAft>
                <a:spcPts val="600"/>
              </a:spcAft>
            </a:pPr>
            <a:endParaRPr lang="es-MX" sz="1100" dirty="0" smtClean="0"/>
          </a:p>
        </p:txBody>
      </p:sp>
    </p:spTree>
    <p:extLst>
      <p:ext uri="{BB962C8B-B14F-4D97-AF65-F5344CB8AC3E}">
        <p14:creationId xmlns:p14="http://schemas.microsoft.com/office/powerpoint/2010/main" val="41570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3911DEC9-EE97-45C3-9EA2-5681394C7140}" type="slidenum">
              <a:rPr lang="en-CA" altLang="zh-CN">
                <a:solidFill>
                  <a:prstClr val="black"/>
                </a:solidFill>
                <a:latin typeface="Calibri" pitchFamily="34" charset="0"/>
              </a:rPr>
              <a:pPr eaLnBrk="1" hangingPunct="1"/>
              <a:t>3</a:t>
            </a:fld>
            <a:endParaRPr lang="en-CA" altLang="zh-CN" dirty="0">
              <a:solidFill>
                <a:prstClr val="black"/>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Ponente</a:t>
            </a:r>
          </a:p>
          <a:p>
            <a:pPr>
              <a:spcAft>
                <a:spcPts val="600"/>
              </a:spcAft>
            </a:pPr>
            <a:r>
              <a:rPr lang="es-MX" dirty="0" smtClean="0"/>
              <a:t>La artritis reumatoide debe considerarse como una condición asociada con un mayor riesgo de enfermedad cardiovascular. Esto también puede aplicarse a espondiloartritis anquilosante y artritis psoriásica, aunque la  base de evidencia es menor. El aumento del riesgo parece deberse tanto a un aumento de la prevalencia de factores de riesgo tradicionales como a la carga inflamatoria. Los modelos de puntuación de riesgo deben adaptarse para los pacientes con artritis reumatoide introduciendo un factor de multiplicación de 1.5.</a:t>
            </a:r>
          </a:p>
          <a:p>
            <a:pPr>
              <a:spcAft>
                <a:spcPts val="600"/>
              </a:spcAft>
            </a:pPr>
            <a:r>
              <a:rPr lang="es-MX" dirty="0" smtClean="0"/>
              <a:t>El papel de los inhibidores de la ciclooxigenasa 2 y de la mayoría de los fármacos antiinflamatorios no esteroideos en el riesgo cardiovascular no está bien establecido y necesita más investigación. Por lo tanto, los clínicos deben ser muy cuidadosos al prescribirlos, especialmente en pacientes con enfermedad cardiovascular documentada o en presencia de factores de riesgo cardiovascular.</a:t>
            </a:r>
          </a:p>
          <a:p>
            <a:pPr>
              <a:spcAft>
                <a:spcPts val="600"/>
              </a:spcAft>
            </a:pPr>
            <a:endParaRPr lang="es-MX" dirty="0" smtClean="0"/>
          </a:p>
          <a:p>
            <a:pPr>
              <a:spcAft>
                <a:spcPts val="600"/>
              </a:spcAft>
            </a:pPr>
            <a:r>
              <a:rPr lang="es-MX" b="1" dirty="0" smtClean="0"/>
              <a:t>Referencia</a:t>
            </a:r>
            <a:endParaRPr lang="es-MX" dirty="0" smtClean="0"/>
          </a:p>
          <a:p>
            <a:r>
              <a:rPr lang="es-MX" dirty="0" smtClean="0"/>
              <a:t>Peters MJ </a:t>
            </a:r>
            <a:r>
              <a:rPr lang="es-MX" i="1" dirty="0" smtClean="0"/>
              <a:t>et al. </a:t>
            </a:r>
            <a:r>
              <a:rPr lang="es-MX" dirty="0" smtClean="0"/>
              <a:t>EULAR evidence-based recommendations for cardiovascular risk management in patients with rheumatoid arthritis and other forms of inflammatory arthritis. </a:t>
            </a:r>
            <a:r>
              <a:rPr lang="es-MX" i="1" dirty="0" smtClean="0"/>
              <a:t>Ann Rheum Dis </a:t>
            </a:r>
            <a:r>
              <a:rPr lang="es-MX" dirty="0" smtClean="0"/>
              <a:t>2010; 69(2):325-31.</a:t>
            </a:r>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496824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31</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Solamente por su edad, los pacientes con osteoartritis tienen más probabilidad de presentar comorbilidades coexistentes, que pueden interactuar entre sí y producir niveles elevados de discapacidad y problemas de tratamiento que pueden aumentar la utilización y el costo de la atención médica. Los estudios mostraron que comorbilidades tales como los trastornos visuales, diabetes y cardiopatía se presentan con más  frecuencia de lo esperado con osteoartritis y resultan en problemas de función física y resultados adversos del reemplazo articular. La hipertensión, diabetes, gota y asma fueron las comorbilidades más comunes en pacientes con osteoartritis de rodilla que asistieron a dos clínicas de atención primaria en Malasia, mientras que las cuatro comorbilidades más comunes en pacientes con osteoartritis de rodilla encontradas en dos clínicas de práctica general en Hong Kong fueron problemas cardiovasculares, gastrointestinales, respiratorios y endocrinos; estos fueron más probables en personas mayores (&gt;55 años de edad). Es probable que reconocer y tratar las comorbilidades en las personas con osteoartritis sea crucial para prevenir o reducir el deterioro físico relacionado. </a:t>
            </a:r>
          </a:p>
          <a:p>
            <a:pPr>
              <a:spcAft>
                <a:spcPts val="600"/>
              </a:spcAft>
            </a:pPr>
            <a:endParaRPr lang="es-MX" dirty="0" smtClean="0"/>
          </a:p>
          <a:p>
            <a:pPr>
              <a:spcAft>
                <a:spcPts val="600"/>
              </a:spcAft>
            </a:pPr>
            <a:r>
              <a:rPr lang="es-MX" b="1" dirty="0" smtClean="0"/>
              <a:t>Referencia</a:t>
            </a:r>
          </a:p>
          <a:p>
            <a:pPr marL="0" marR="0" indent="0" algn="l" defTabSz="914400" rtl="0" eaLnBrk="1" fontAlgn="auto" latinLnBrk="0" hangingPunct="1">
              <a:lnSpc>
                <a:spcPct val="100000"/>
              </a:lnSpc>
              <a:spcBef>
                <a:spcPts val="0"/>
              </a:spcBef>
              <a:spcAft>
                <a:spcPts val="600"/>
              </a:spcAft>
              <a:buClrTx/>
              <a:buSzTx/>
              <a:buFontTx/>
              <a:buNone/>
              <a:tabLst/>
              <a:defRPr/>
            </a:pPr>
            <a:r>
              <a:rPr lang="en-CA" spc="-20" dirty="0" smtClean="0"/>
              <a:t>Lim AY, </a:t>
            </a:r>
            <a:r>
              <a:rPr lang="en-CA" sz="1200" dirty="0" smtClean="0"/>
              <a:t>Doherty M</a:t>
            </a:r>
            <a:r>
              <a:rPr lang="en-CA" i="1" spc="-20" dirty="0" smtClean="0"/>
              <a:t>. </a:t>
            </a:r>
            <a:r>
              <a:rPr lang="en-CA" spc="-20" dirty="0" smtClean="0"/>
              <a:t>What of guidelines for osteoarthritis? </a:t>
            </a:r>
            <a:r>
              <a:rPr lang="en-CA" i="1" spc="-20" dirty="0" smtClean="0"/>
              <a:t>Int J Rheum Dis</a:t>
            </a:r>
            <a:r>
              <a:rPr lang="en-CA" spc="-20" dirty="0" smtClean="0"/>
              <a:t> 2011; </a:t>
            </a:r>
            <a:br>
              <a:rPr lang="en-CA" spc="-20" dirty="0" smtClean="0"/>
            </a:br>
            <a:r>
              <a:rPr lang="en-CA" spc="-20" dirty="0" smtClean="0"/>
              <a:t>14(2):136-44. </a:t>
            </a:r>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a:spcAft>
                <a:spcPts val="600"/>
              </a:spcAft>
            </a:pPr>
            <a:endParaRPr lang="en-CA" dirty="0" smtClean="0"/>
          </a:p>
          <a:p>
            <a:pPr>
              <a:lnSpc>
                <a:spcPct val="90000"/>
              </a:lnSpc>
              <a:spcAft>
                <a:spcPts val="600"/>
              </a:spcAft>
            </a:pPr>
            <a:endParaRPr lang="en-CA" dirty="0" smtClean="0"/>
          </a:p>
        </p:txBody>
      </p:sp>
    </p:spTree>
    <p:extLst>
      <p:ext uri="{BB962C8B-B14F-4D97-AF65-F5344CB8AC3E}">
        <p14:creationId xmlns:p14="http://schemas.microsoft.com/office/powerpoint/2010/main" val="415706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32</a:t>
            </a:fld>
            <a:endParaRPr lang="en-CA" dirty="0"/>
          </a:p>
        </p:txBody>
      </p:sp>
    </p:spTree>
    <p:extLst>
      <p:ext uri="{BB962C8B-B14F-4D97-AF65-F5344CB8AC3E}">
        <p14:creationId xmlns:p14="http://schemas.microsoft.com/office/powerpoint/2010/main" val="721704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smtClean="0"/>
              <a:t>Notas del Ponente</a:t>
            </a:r>
          </a:p>
          <a:p>
            <a:pPr>
              <a:spcAft>
                <a:spcPts val="600"/>
              </a:spcAft>
            </a:pPr>
            <a:r>
              <a:rPr lang="es-MX" dirty="0" smtClean="0"/>
              <a:t>Puede utilizarse esta diapositiva para resumir los mensajes clave de esta sección</a:t>
            </a:r>
            <a:r>
              <a:rPr lang="en-CA" dirty="0" smtClean="0"/>
              <a:t>.</a:t>
            </a:r>
            <a:endParaRPr lang="en-US" dirty="0" smtClean="0"/>
          </a:p>
          <a:p>
            <a:pPr>
              <a:spcAft>
                <a:spcPts val="600"/>
              </a:spcAft>
            </a:pP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33</a:t>
            </a:fld>
            <a:endParaRPr lang="en-CA" dirty="0"/>
          </a:p>
        </p:txBody>
      </p:sp>
    </p:spTree>
    <p:extLst>
      <p:ext uri="{BB962C8B-B14F-4D97-AF65-F5344CB8AC3E}">
        <p14:creationId xmlns:p14="http://schemas.microsoft.com/office/powerpoint/2010/main" val="198514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236397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E706E01-D491-4B10-88A5-E060D7A5827E}" type="slidenum">
              <a:rPr lang="en-CA" smtClean="0"/>
              <a:pPr/>
              <a:t>5</a:t>
            </a:fld>
            <a:endParaRPr lang="en-CA" dirty="0"/>
          </a:p>
        </p:txBody>
      </p:sp>
    </p:spTree>
    <p:extLst>
      <p:ext uri="{BB962C8B-B14F-4D97-AF65-F5344CB8AC3E}">
        <p14:creationId xmlns:p14="http://schemas.microsoft.com/office/powerpoint/2010/main" val="295878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701675" y="4435007"/>
            <a:ext cx="5734050" cy="356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3"/>
              </a:spcAft>
            </a:pPr>
            <a:r>
              <a:rPr lang="es-MX" altLang="en-US" b="1" dirty="0" smtClean="0"/>
              <a:t>Notas del Ponente</a:t>
            </a:r>
          </a:p>
          <a:p>
            <a:pPr>
              <a:spcAft>
                <a:spcPts val="613"/>
              </a:spcAft>
            </a:pPr>
            <a:r>
              <a:rPr lang="es-MX" altLang="en-US" dirty="0" smtClean="0"/>
              <a:t>Este análisis se basó en un estudio  prospectivo de cohortes, multicéntrico de 3189 pacientes de atención primaria con multimorbilidad de 65 a 85 años. Se analizó el impacto de 45 condiciones sobre la calidad de vida relacionada con la salud. Se calificó la severidad de las condiciones. Se utilizó el EuroQol 5D (EQ-5D), consistente en cinco dimensiones y una escala analógica visual. Los datos fueron analizados utilizando múltiples regresiones ordinarias de mínimos cuadrados y logística múltiple. La multimorbilidad medida por una puntuación de recuento ponderado se asoció significativamente con menor calidad de vida relacionada con la salud (b = 21.02; error estándar: 0.06). </a:t>
            </a:r>
          </a:p>
          <a:p>
            <a:pPr>
              <a:spcAft>
                <a:spcPts val="613"/>
              </a:spcAft>
            </a:pPr>
            <a:r>
              <a:rPr lang="es-MX" altLang="en-US" dirty="0" smtClean="0"/>
              <a:t>La enfermedad de Parkinson tuvo el efecto negativo más pronunciado sobre la calidad de vida relacionada con la salud global (b = 212.29, error estándar: 2.18), seguida de reumatismo, depresión y obesidad. </a:t>
            </a:r>
          </a:p>
          <a:p>
            <a:endParaRPr lang="es-MX" altLang="en-US" b="1" dirty="0" smtClean="0"/>
          </a:p>
          <a:p>
            <a:r>
              <a:rPr lang="es-MX" altLang="en-US" b="1" dirty="0" smtClean="0"/>
              <a:t>Referencia</a:t>
            </a:r>
          </a:p>
          <a:p>
            <a:r>
              <a:rPr lang="en-CA" altLang="en-US" dirty="0" smtClean="0"/>
              <a:t>Brettschneider C </a:t>
            </a:r>
            <a:r>
              <a:rPr lang="en-CA" altLang="en-US" i="1" dirty="0" smtClean="0"/>
              <a:t>et al. </a:t>
            </a:r>
            <a:r>
              <a:rPr lang="en-CA" altLang="en-US" dirty="0" smtClean="0"/>
              <a:t>Relative impact of multimorbid chronic conditions on health-related quality of life – results from the MultiCare Cohort Study. </a:t>
            </a:r>
            <a:r>
              <a:rPr lang="en-CA" altLang="en-US" i="1" dirty="0" smtClean="0"/>
              <a:t>PLoS One</a:t>
            </a:r>
            <a:r>
              <a:rPr lang="en-CA" altLang="en-US" dirty="0" smtClean="0"/>
              <a:t> 2013; 8(6):e66742.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28590099-8101-455C-85BC-F98930678274}" type="slidenum">
              <a:rPr lang="en-CA" altLang="zh-CN">
                <a:solidFill>
                  <a:prstClr val="black"/>
                </a:solidFill>
                <a:latin typeface="Calibri" pitchFamily="34" charset="0"/>
              </a:rPr>
              <a:pPr eaLnBrk="1" hangingPunct="1"/>
              <a:t>6</a:t>
            </a:fld>
            <a:endParaRPr lang="en-CA" altLang="zh-CN" dirty="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7</a:t>
            </a:fld>
            <a:endParaRPr lang="en-CA" dirty="0"/>
          </a:p>
        </p:txBody>
      </p:sp>
    </p:spTree>
    <p:extLst>
      <p:ext uri="{BB962C8B-B14F-4D97-AF65-F5344CB8AC3E}">
        <p14:creationId xmlns:p14="http://schemas.microsoft.com/office/powerpoint/2010/main" val="351410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En una evaluación de calidad de vida de pacientes con espondiloartritis anquilosante, las preocupaciones más comunes involucraron rigidez, dolor, fatiga, mala calidad de sueño, apariencia, preocupación sobre el futuro y efectos secundarios de los medicamentos. En otro estudio, los pacientes con espondiloartritis anquilosante tuvieron mayor bienestar y menores costos directos de la enfermedad que los pacientes con fibromialgia o dolor lumbar crónico. Los pacientes con espondiloartritis anquilosante tienen una tasa de mortalidad más alta que la población general en la mayoría de los estudios.</a:t>
            </a:r>
          </a:p>
          <a:p>
            <a:pPr>
              <a:spcAft>
                <a:spcPts val="600"/>
              </a:spcAft>
            </a:pPr>
            <a:endParaRPr lang="es-MX" dirty="0" smtClean="0"/>
          </a:p>
          <a:p>
            <a:pPr>
              <a:spcAft>
                <a:spcPts val="600"/>
              </a:spcAft>
            </a:pPr>
            <a:r>
              <a:rPr lang="es-MX" b="1" dirty="0" smtClean="0"/>
              <a:t>Referencias</a:t>
            </a:r>
          </a:p>
          <a:p>
            <a:pPr>
              <a:spcAft>
                <a:spcPts val="600"/>
              </a:spcAft>
            </a:pPr>
            <a:r>
              <a:rPr lang="en-CA" dirty="0" smtClean="0"/>
              <a:t>Boonen A</a:t>
            </a:r>
            <a:r>
              <a:rPr lang="en-CA" baseline="0" dirty="0" smtClean="0"/>
              <a:t> </a:t>
            </a:r>
            <a:r>
              <a:rPr lang="en-CA" i="1" baseline="0" dirty="0" smtClean="0"/>
              <a:t>et al</a:t>
            </a:r>
            <a:r>
              <a:rPr lang="en-CA" dirty="0" smtClean="0"/>
              <a:t>. Large differences in cost of illness and wellbeing between patients with fibromyalgia, chronic low back pain, or ankylosing spondylitis. </a:t>
            </a:r>
            <a:r>
              <a:rPr lang="en-CA" i="1" dirty="0" smtClean="0"/>
              <a:t>Ann Rheum Dis</a:t>
            </a:r>
            <a:r>
              <a:rPr lang="en-CA" dirty="0" smtClean="0"/>
              <a:t> 2005; 64(3):396-402.</a:t>
            </a:r>
          </a:p>
          <a:p>
            <a:pPr>
              <a:spcAft>
                <a:spcPts val="600"/>
              </a:spcAft>
            </a:pPr>
            <a:r>
              <a:rPr lang="en-CA" dirty="0" smtClean="0"/>
              <a:t>Braun J</a:t>
            </a:r>
            <a:r>
              <a:rPr lang="en-CA" baseline="0" dirty="0" smtClean="0"/>
              <a:t> </a:t>
            </a:r>
            <a:r>
              <a:rPr lang="en-CA" i="1" baseline="0" dirty="0" smtClean="0"/>
              <a:t>et al</a:t>
            </a:r>
            <a:r>
              <a:rPr lang="en-CA" dirty="0" smtClean="0"/>
              <a:t>. Mortality, course of disease and prognosis of patients with ankylosing spondylitis. </a:t>
            </a:r>
            <a:r>
              <a:rPr lang="en-CA" i="1" dirty="0" smtClean="0"/>
              <a:t>Clin Exp Rheumatol </a:t>
            </a:r>
            <a:r>
              <a:rPr lang="en-CA" dirty="0" smtClean="0"/>
              <a:t>2002; 20(6 Suppl 28):S16-22.</a:t>
            </a:r>
          </a:p>
          <a:p>
            <a:pPr>
              <a:spcAft>
                <a:spcPts val="600"/>
              </a:spcAft>
            </a:pPr>
            <a:r>
              <a:rPr lang="en-CA" dirty="0" smtClean="0"/>
              <a:t>Toussirot E, Wendling D</a:t>
            </a:r>
            <a:r>
              <a:rPr lang="en-CA" i="1" dirty="0" smtClean="0"/>
              <a:t>. </a:t>
            </a:r>
            <a:r>
              <a:rPr lang="en-CA" dirty="0" smtClean="0"/>
              <a:t>Recent progress in ankylosing spondylitis treatment. </a:t>
            </a:r>
            <a:br>
              <a:rPr lang="en-CA" dirty="0" smtClean="0"/>
            </a:br>
            <a:r>
              <a:rPr lang="en-CA" i="1" dirty="0" smtClean="0"/>
              <a:t>Expert Opin Pharmacother. </a:t>
            </a:r>
            <a:r>
              <a:rPr lang="en-CA" dirty="0" smtClean="0"/>
              <a:t>2003; 4(1):1-12.</a:t>
            </a:r>
          </a:p>
          <a:p>
            <a:pPr>
              <a:spcAft>
                <a:spcPts val="600"/>
              </a:spcAft>
            </a:pPr>
            <a:r>
              <a:rPr lang="en-CA" dirty="0"/>
              <a:t>Ward MM. Health-related quality of life in ankylosing spondylitis: a survey of 175 patients. </a:t>
            </a:r>
            <a:r>
              <a:rPr lang="en-CA" i="1" dirty="0"/>
              <a:t>Arthritis Care </a:t>
            </a:r>
            <a:r>
              <a:rPr lang="en-CA" i="1" dirty="0" smtClean="0"/>
              <a:t>Res</a:t>
            </a:r>
            <a:r>
              <a:rPr lang="en-CA" dirty="0" smtClean="0"/>
              <a:t> </a:t>
            </a:r>
            <a:r>
              <a:rPr lang="en-CA" dirty="0"/>
              <a:t>1999</a:t>
            </a:r>
            <a:r>
              <a:rPr lang="en-CA" dirty="0" smtClean="0"/>
              <a:t>; 12(4):247-55</a:t>
            </a:r>
            <a:r>
              <a:rPr lang="en-CA" dirty="0"/>
              <a:t>.</a:t>
            </a:r>
          </a:p>
          <a:p>
            <a:pPr>
              <a:spcAft>
                <a:spcPts val="600"/>
              </a:spcAft>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marL="228600" indent="-228600">
              <a:spcAft>
                <a:spcPts val="600"/>
              </a:spcAft>
              <a:buFont typeface="+mj-lt"/>
              <a:buAutoNum type="arabicPeriod"/>
            </a:pPr>
            <a:endParaRPr lang="en-CA" dirty="0" smtClean="0"/>
          </a:p>
          <a:p>
            <a:pPr>
              <a:spcAft>
                <a:spcPts val="600"/>
              </a:spcAft>
            </a:pPr>
            <a:endParaRPr lang="en-CA" dirty="0" smtClean="0"/>
          </a:p>
          <a:p>
            <a:pPr>
              <a:lnSpc>
                <a:spcPct val="90000"/>
              </a:lnSpc>
              <a:spcAft>
                <a:spcPts val="600"/>
              </a:spcAft>
            </a:pPr>
            <a:endParaRPr lang="en-CA" dirty="0" smtClean="0"/>
          </a:p>
        </p:txBody>
      </p:sp>
    </p:spTree>
    <p:extLst>
      <p:ext uri="{BB962C8B-B14F-4D97-AF65-F5344CB8AC3E}">
        <p14:creationId xmlns:p14="http://schemas.microsoft.com/office/powerpoint/2010/main" val="41570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9</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La artritis reumatoide causa una carga funcional al limitar la capacidad de llevar a cabo las actividades cotidianas de autocuidado (por ejemplo, vestido, alimentación, higiene, arreglo personal e ir al baño), vocacionales (por ejemplo, trabajo, escuela, trabajo doméstico) y las actividades físicas de ocio.</a:t>
            </a:r>
            <a:r>
              <a:rPr lang="es-MX" baseline="30000" dirty="0" smtClean="0"/>
              <a:t>1</a:t>
            </a:r>
            <a:r>
              <a:rPr lang="es-MX" dirty="0" smtClean="0"/>
              <a:t> Estudios a largo plazo han encontrado que 50% de los pacientes con artritis reumatoide deben dejar de trabajar 10 años después del diagnóstico, lo cual es aproximadamente 10 veces la tasa promedio de retiro.</a:t>
            </a:r>
            <a:r>
              <a:rPr lang="es-MX" baseline="30000" dirty="0" smtClean="0"/>
              <a:t>2</a:t>
            </a:r>
          </a:p>
          <a:p>
            <a:pPr>
              <a:spcAft>
                <a:spcPts val="600"/>
              </a:spcAft>
            </a:pPr>
            <a:endParaRPr lang="es-MX" baseline="30000" dirty="0" smtClean="0"/>
          </a:p>
          <a:p>
            <a:pPr>
              <a:spcAft>
                <a:spcPts val="600"/>
              </a:spcAft>
            </a:pPr>
            <a:r>
              <a:rPr lang="es-MX" b="1" dirty="0" smtClean="0"/>
              <a:t>Referencias</a:t>
            </a:r>
          </a:p>
          <a:p>
            <a:pPr marL="228600" indent="-228600">
              <a:spcAft>
                <a:spcPts val="600"/>
              </a:spcAft>
              <a:buFont typeface="+mj-lt"/>
              <a:buAutoNum type="arabicPeriod"/>
            </a:pPr>
            <a:r>
              <a:rPr lang="en-CA" dirty="0" smtClean="0"/>
              <a:t>Atkinson </a:t>
            </a:r>
            <a:r>
              <a:rPr lang="en-CA" dirty="0"/>
              <a:t>K et al. In: Frontera WR et al (eds). Essentials of Physical Medicine and Rehabilitation. 2nd ed. Saunders Elsevier, Philadelphia, PA: </a:t>
            </a:r>
            <a:r>
              <a:rPr lang="en-CA" dirty="0" smtClean="0"/>
              <a:t>2008</a:t>
            </a:r>
          </a:p>
          <a:p>
            <a:pPr marL="228600" indent="-228600">
              <a:spcAft>
                <a:spcPts val="600"/>
              </a:spcAft>
              <a:buFont typeface="+mj-lt"/>
              <a:buAutoNum type="arabicPeriod"/>
            </a:pPr>
            <a:r>
              <a:rPr lang="en-CA" dirty="0" smtClean="0"/>
              <a:t>O’Dell </a:t>
            </a:r>
            <a:r>
              <a:rPr lang="en-CA" dirty="0"/>
              <a:t>JR. In: Goldman L, Ausiello D (eds). Cecil Medicine. 23rd ed. Saunders Elsevier; Philadelphia, PA: 2007.</a:t>
            </a:r>
          </a:p>
          <a:p>
            <a:pPr>
              <a:lnSpc>
                <a:spcPct val="90000"/>
              </a:lnSpc>
              <a:spcAft>
                <a:spcPts val="600"/>
              </a:spcAft>
            </a:pPr>
            <a:endParaRPr lang="en-CA" dirty="0" smtClean="0"/>
          </a:p>
        </p:txBody>
      </p:sp>
    </p:spTree>
    <p:extLst>
      <p:ext uri="{BB962C8B-B14F-4D97-AF65-F5344CB8AC3E}">
        <p14:creationId xmlns:p14="http://schemas.microsoft.com/office/powerpoint/2010/main" val="41570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0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981026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988970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631115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616593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290438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441992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8235547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9432468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5334118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5146843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72828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643980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5350776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8656516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9097644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8960522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9739390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3417319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711364822"/>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65996225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307369871"/>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5080FFC3-D1C8-4C24-91D5-F658AB91FF5E}" type="slidenum">
              <a:rPr lang="en-CA"/>
              <a:pPr>
                <a:defRPr/>
              </a:pPr>
              <a:t>‹#›</a:t>
            </a:fld>
            <a:endParaRPr lang="en-CA" dirty="0"/>
          </a:p>
        </p:txBody>
      </p:sp>
    </p:spTree>
    <p:extLst>
      <p:ext uri="{BB962C8B-B14F-4D97-AF65-F5344CB8AC3E}">
        <p14:creationId xmlns:p14="http://schemas.microsoft.com/office/powerpoint/2010/main" val="380760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803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77D82D28-B2EF-4DD5-A21D-2FF3590075F1}" type="slidenum">
              <a:rPr lang="en-CA"/>
              <a:pPr>
                <a:defRPr/>
              </a:pPr>
              <a:t>‹#›</a:t>
            </a:fld>
            <a:endParaRPr lang="en-CA" dirty="0"/>
          </a:p>
        </p:txBody>
      </p:sp>
    </p:spTree>
    <p:extLst>
      <p:ext uri="{BB962C8B-B14F-4D97-AF65-F5344CB8AC3E}">
        <p14:creationId xmlns:p14="http://schemas.microsoft.com/office/powerpoint/2010/main" val="35695115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55D7EA0C-5C94-4972-BAEB-30135F5D9F9B}" type="slidenum">
              <a:rPr lang="en-CA"/>
              <a:pPr>
                <a:defRPr/>
              </a:pPr>
              <a:t>‹#›</a:t>
            </a:fld>
            <a:endParaRPr lang="en-CA" dirty="0"/>
          </a:p>
        </p:txBody>
      </p:sp>
    </p:spTree>
    <p:extLst>
      <p:ext uri="{BB962C8B-B14F-4D97-AF65-F5344CB8AC3E}">
        <p14:creationId xmlns:p14="http://schemas.microsoft.com/office/powerpoint/2010/main" val="33637212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061B1623-0D15-41B3-B707-2E01409CB61E}" type="slidenum">
              <a:rPr lang="en-CA"/>
              <a:pPr>
                <a:defRPr/>
              </a:pPr>
              <a:t>‹#›</a:t>
            </a:fld>
            <a:endParaRPr lang="en-CA" dirty="0"/>
          </a:p>
        </p:txBody>
      </p:sp>
    </p:spTree>
    <p:extLst>
      <p:ext uri="{BB962C8B-B14F-4D97-AF65-F5344CB8AC3E}">
        <p14:creationId xmlns:p14="http://schemas.microsoft.com/office/powerpoint/2010/main" val="5831349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4A1C5A1-999C-401D-B291-1D331DC946D1}" type="slidenum">
              <a:rPr lang="en-CA"/>
              <a:pPr>
                <a:defRPr/>
              </a:pPr>
              <a:t>‹#›</a:t>
            </a:fld>
            <a:endParaRPr lang="en-CA" dirty="0"/>
          </a:p>
        </p:txBody>
      </p:sp>
    </p:spTree>
    <p:extLst>
      <p:ext uri="{BB962C8B-B14F-4D97-AF65-F5344CB8AC3E}">
        <p14:creationId xmlns:p14="http://schemas.microsoft.com/office/powerpoint/2010/main" val="25862641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CA8E85C1-BD82-448F-B517-DFD04EED77F2}" type="slidenum">
              <a:rPr lang="en-CA"/>
              <a:pPr>
                <a:defRPr/>
              </a:pPr>
              <a:t>‹#›</a:t>
            </a:fld>
            <a:endParaRPr lang="en-CA" dirty="0"/>
          </a:p>
        </p:txBody>
      </p:sp>
    </p:spTree>
    <p:extLst>
      <p:ext uri="{BB962C8B-B14F-4D97-AF65-F5344CB8AC3E}">
        <p14:creationId xmlns:p14="http://schemas.microsoft.com/office/powerpoint/2010/main" val="13324250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C8D0BD63-E09D-46B3-B544-596B3AAA5FC9}" type="slidenum">
              <a:rPr lang="en-CA"/>
              <a:pPr>
                <a:defRPr/>
              </a:pPr>
              <a:t>‹#›</a:t>
            </a:fld>
            <a:endParaRPr lang="en-CA" dirty="0"/>
          </a:p>
        </p:txBody>
      </p:sp>
    </p:spTree>
    <p:extLst>
      <p:ext uri="{BB962C8B-B14F-4D97-AF65-F5344CB8AC3E}">
        <p14:creationId xmlns:p14="http://schemas.microsoft.com/office/powerpoint/2010/main" val="34248003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393C2E3C-986D-4286-B887-EB917D3B1B24}" type="slidenum">
              <a:rPr lang="en-CA"/>
              <a:pPr>
                <a:defRPr/>
              </a:pPr>
              <a:t>‹#›</a:t>
            </a:fld>
            <a:endParaRPr lang="en-CA" dirty="0"/>
          </a:p>
        </p:txBody>
      </p:sp>
    </p:spTree>
    <p:extLst>
      <p:ext uri="{BB962C8B-B14F-4D97-AF65-F5344CB8AC3E}">
        <p14:creationId xmlns:p14="http://schemas.microsoft.com/office/powerpoint/2010/main" val="23242310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9A7AC8D-A83F-4850-8F00-4CA584E9AC5B}" type="slidenum">
              <a:rPr lang="en-CA"/>
              <a:pPr>
                <a:defRPr/>
              </a:pPr>
              <a:t>‹#›</a:t>
            </a:fld>
            <a:endParaRPr lang="en-CA" dirty="0"/>
          </a:p>
        </p:txBody>
      </p:sp>
    </p:spTree>
    <p:extLst>
      <p:ext uri="{BB962C8B-B14F-4D97-AF65-F5344CB8AC3E}">
        <p14:creationId xmlns:p14="http://schemas.microsoft.com/office/powerpoint/2010/main" val="35478494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E2D63FC1-2DB9-44AB-89E2-C4FA22C035A9}" type="slidenum">
              <a:rPr lang="en-CA"/>
              <a:pPr>
                <a:defRPr/>
              </a:pPr>
              <a:t>‹#›</a:t>
            </a:fld>
            <a:endParaRPr lang="en-CA" dirty="0"/>
          </a:p>
        </p:txBody>
      </p:sp>
    </p:spTree>
    <p:extLst>
      <p:ext uri="{BB962C8B-B14F-4D97-AF65-F5344CB8AC3E}">
        <p14:creationId xmlns:p14="http://schemas.microsoft.com/office/powerpoint/2010/main" val="6273286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1A0E2F3A-2298-42F7-A407-9759C13DEF94}" type="slidenum">
              <a:rPr lang="en-CA"/>
              <a:pPr>
                <a:defRPr/>
              </a:pPr>
              <a:t>‹#›</a:t>
            </a:fld>
            <a:endParaRPr lang="en-CA" dirty="0"/>
          </a:p>
        </p:txBody>
      </p:sp>
    </p:spTree>
    <p:extLst>
      <p:ext uri="{BB962C8B-B14F-4D97-AF65-F5344CB8AC3E}">
        <p14:creationId xmlns:p14="http://schemas.microsoft.com/office/powerpoint/2010/main" val="339095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2200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3409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266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06236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16270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3719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8724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027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45054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24292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94581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6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23823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42185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83152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281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55284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3405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1164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30733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84430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22736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97735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val="2177872318"/>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48ED2411-BF44-4EE0-9F78-43621E6D3143}"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B3B5A3A-6923-42C7-ABC1-7F61343739B4}" type="slidenum">
              <a:rPr lang="en-CA" altLang="zh-CN"/>
              <a:pPr>
                <a:defRPr/>
              </a:pPr>
              <a:t>‹#›</a:t>
            </a:fld>
            <a:endParaRPr lang="en-CA" altLang="zh-CN" dirty="0"/>
          </a:p>
        </p:txBody>
      </p:sp>
    </p:spTree>
    <p:extLst>
      <p:ext uri="{BB962C8B-B14F-4D97-AF65-F5344CB8AC3E}">
        <p14:creationId xmlns:p14="http://schemas.microsoft.com/office/powerpoint/2010/main" val="373022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7E5A6EC-3892-49CC-9C06-EB7A14190ECD}"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61A5BCF-A878-462A-A60E-D6C51B64D2B5}" type="slidenum">
              <a:rPr lang="en-CA" altLang="zh-CN"/>
              <a:pPr>
                <a:defRPr/>
              </a:pPr>
              <a:t>‹#›</a:t>
            </a:fld>
            <a:endParaRPr lang="en-CA" altLang="zh-CN" dirty="0"/>
          </a:p>
        </p:txBody>
      </p:sp>
    </p:spTree>
    <p:extLst>
      <p:ext uri="{BB962C8B-B14F-4D97-AF65-F5344CB8AC3E}">
        <p14:creationId xmlns:p14="http://schemas.microsoft.com/office/powerpoint/2010/main" val="1666723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BC5284-C203-4B28-9B46-2526E5DEB74E}"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39B020F5-1F77-4041-A36F-1DBA645AF90E}" type="slidenum">
              <a:rPr lang="en-CA" altLang="zh-CN"/>
              <a:pPr>
                <a:defRPr/>
              </a:pPr>
              <a:t>‹#›</a:t>
            </a:fld>
            <a:endParaRPr lang="en-CA" altLang="zh-CN" dirty="0"/>
          </a:p>
        </p:txBody>
      </p:sp>
    </p:spTree>
    <p:extLst>
      <p:ext uri="{BB962C8B-B14F-4D97-AF65-F5344CB8AC3E}">
        <p14:creationId xmlns:p14="http://schemas.microsoft.com/office/powerpoint/2010/main" val="1475678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44EB9C05-167F-4683-8566-9D4D07DC47CB}"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5EFE1997-6807-4180-A1B8-412CA10D1474}" type="slidenum">
              <a:rPr lang="en-CA" altLang="zh-CN"/>
              <a:pPr>
                <a:defRPr/>
              </a:pPr>
              <a:t>‹#›</a:t>
            </a:fld>
            <a:endParaRPr lang="en-CA" altLang="zh-CN" dirty="0"/>
          </a:p>
        </p:txBody>
      </p:sp>
    </p:spTree>
    <p:extLst>
      <p:ext uri="{BB962C8B-B14F-4D97-AF65-F5344CB8AC3E}">
        <p14:creationId xmlns:p14="http://schemas.microsoft.com/office/powerpoint/2010/main" val="3698284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06A40125-EA74-45BF-85E8-B58ECA0B3854}" type="datetimeFigureOut">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5"/>
          <p:cNvSpPr>
            <a:spLocks noGrp="1"/>
          </p:cNvSpPr>
          <p:nvPr>
            <p:ph type="sldNum" sz="quarter" idx="12"/>
          </p:nvPr>
        </p:nvSpPr>
        <p:spPr/>
        <p:txBody>
          <a:bodyPr/>
          <a:lstStyle>
            <a:lvl1pPr>
              <a:defRPr/>
            </a:lvl1pPr>
          </a:lstStyle>
          <a:p>
            <a:pPr>
              <a:defRPr/>
            </a:pPr>
            <a:fld id="{0ED68AA8-DFB1-4E0C-BD68-B9A63E5B3775}" type="slidenum">
              <a:rPr lang="en-CA" altLang="zh-CN"/>
              <a:pPr>
                <a:defRPr/>
              </a:pPr>
              <a:t>‹#›</a:t>
            </a:fld>
            <a:endParaRPr lang="en-CA" altLang="zh-CN" dirty="0"/>
          </a:p>
        </p:txBody>
      </p:sp>
    </p:spTree>
    <p:extLst>
      <p:ext uri="{BB962C8B-B14F-4D97-AF65-F5344CB8AC3E}">
        <p14:creationId xmlns:p14="http://schemas.microsoft.com/office/powerpoint/2010/main" val="428537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8697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626FCC1C-82E4-4B53-AEC4-743F60F922A2}" type="datetimeFigureOut">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5"/>
          <p:cNvSpPr>
            <a:spLocks noGrp="1"/>
          </p:cNvSpPr>
          <p:nvPr>
            <p:ph type="sldNum" sz="quarter" idx="12"/>
          </p:nvPr>
        </p:nvSpPr>
        <p:spPr/>
        <p:txBody>
          <a:bodyPr/>
          <a:lstStyle>
            <a:lvl1pPr>
              <a:defRPr/>
            </a:lvl1pPr>
          </a:lstStyle>
          <a:p>
            <a:pPr>
              <a:defRPr/>
            </a:pPr>
            <a:fld id="{8392DBFA-315D-4D7B-B491-FC757EBB3355}" type="slidenum">
              <a:rPr lang="en-CA" altLang="zh-CN"/>
              <a:pPr>
                <a:defRPr/>
              </a:pPr>
              <a:t>‹#›</a:t>
            </a:fld>
            <a:endParaRPr lang="en-CA" altLang="zh-CN" dirty="0"/>
          </a:p>
        </p:txBody>
      </p:sp>
    </p:spTree>
    <p:extLst>
      <p:ext uri="{BB962C8B-B14F-4D97-AF65-F5344CB8AC3E}">
        <p14:creationId xmlns:p14="http://schemas.microsoft.com/office/powerpoint/2010/main" val="617929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47FC68-D431-4FB6-9D61-AC676FAA1F7E}" type="datetimeFigureOut">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5"/>
          <p:cNvSpPr>
            <a:spLocks noGrp="1"/>
          </p:cNvSpPr>
          <p:nvPr>
            <p:ph type="sldNum" sz="quarter" idx="12"/>
          </p:nvPr>
        </p:nvSpPr>
        <p:spPr/>
        <p:txBody>
          <a:bodyPr/>
          <a:lstStyle>
            <a:lvl1pPr>
              <a:defRPr/>
            </a:lvl1pPr>
          </a:lstStyle>
          <a:p>
            <a:pPr>
              <a:defRPr/>
            </a:pPr>
            <a:fld id="{F1B6DC28-8819-403C-AADB-D6B9F0ED878C}" type="slidenum">
              <a:rPr lang="en-CA" altLang="zh-CN"/>
              <a:pPr>
                <a:defRPr/>
              </a:pPr>
              <a:t>‹#›</a:t>
            </a:fld>
            <a:endParaRPr lang="en-CA" altLang="zh-CN" dirty="0"/>
          </a:p>
        </p:txBody>
      </p:sp>
    </p:spTree>
    <p:extLst>
      <p:ext uri="{BB962C8B-B14F-4D97-AF65-F5344CB8AC3E}">
        <p14:creationId xmlns:p14="http://schemas.microsoft.com/office/powerpoint/2010/main" val="1515442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EC168D-9ABC-45C8-9CD0-7427ED9DB3AC}"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D8092A5D-B97A-4364-87A4-A84DB180ECD6}" type="slidenum">
              <a:rPr lang="en-CA" altLang="zh-CN"/>
              <a:pPr>
                <a:defRPr/>
              </a:pPr>
              <a:t>‹#›</a:t>
            </a:fld>
            <a:endParaRPr lang="en-CA" altLang="zh-CN" dirty="0"/>
          </a:p>
        </p:txBody>
      </p:sp>
    </p:spTree>
    <p:extLst>
      <p:ext uri="{BB962C8B-B14F-4D97-AF65-F5344CB8AC3E}">
        <p14:creationId xmlns:p14="http://schemas.microsoft.com/office/powerpoint/2010/main" val="14941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EF2278-0870-4A43-B3FE-5783D419DD82}"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0B980677-AC15-4F32-9486-0A44721E50E0}" type="slidenum">
              <a:rPr lang="en-CA" altLang="zh-CN"/>
              <a:pPr>
                <a:defRPr/>
              </a:pPr>
              <a:t>‹#›</a:t>
            </a:fld>
            <a:endParaRPr lang="en-CA" altLang="zh-CN" dirty="0"/>
          </a:p>
        </p:txBody>
      </p:sp>
    </p:spTree>
    <p:extLst>
      <p:ext uri="{BB962C8B-B14F-4D97-AF65-F5344CB8AC3E}">
        <p14:creationId xmlns:p14="http://schemas.microsoft.com/office/powerpoint/2010/main" val="4279089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EDFE8FA-60EE-43F3-8DCF-B6531CBE252B}"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EE333FE4-3C74-4E11-BBC3-28E9537D6E7D}" type="slidenum">
              <a:rPr lang="en-CA" altLang="zh-CN"/>
              <a:pPr>
                <a:defRPr/>
              </a:pPr>
              <a:t>‹#›</a:t>
            </a:fld>
            <a:endParaRPr lang="en-CA" altLang="zh-CN" dirty="0"/>
          </a:p>
        </p:txBody>
      </p:sp>
    </p:spTree>
    <p:extLst>
      <p:ext uri="{BB962C8B-B14F-4D97-AF65-F5344CB8AC3E}">
        <p14:creationId xmlns:p14="http://schemas.microsoft.com/office/powerpoint/2010/main" val="927340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893173E-C3C3-4C7A-83EA-7F6DA6AF208F}"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5633001-074D-4B32-A2D2-F4A2A9A322EF}" type="slidenum">
              <a:rPr lang="en-CA" altLang="zh-CN"/>
              <a:pPr>
                <a:defRPr/>
              </a:pPr>
              <a:t>‹#›</a:t>
            </a:fld>
            <a:endParaRPr lang="en-CA" altLang="zh-CN" dirty="0"/>
          </a:p>
        </p:txBody>
      </p:sp>
    </p:spTree>
    <p:extLst>
      <p:ext uri="{BB962C8B-B14F-4D97-AF65-F5344CB8AC3E}">
        <p14:creationId xmlns:p14="http://schemas.microsoft.com/office/powerpoint/2010/main" val="2696775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dirty="0" smtClean="0"/>
          </a:p>
        </p:txBody>
      </p:sp>
    </p:spTree>
    <p:extLst>
      <p:ext uri="{BB962C8B-B14F-4D97-AF65-F5344CB8AC3E}">
        <p14:creationId xmlns:p14="http://schemas.microsoft.com/office/powerpoint/2010/main" val="3244610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3392351"/>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08EAA4C1-2695-4283-8881-D755793310D9}" type="slidenum">
              <a:rPr lang="en-CA"/>
              <a:pPr>
                <a:defRPr/>
              </a:pPr>
              <a:t>‹#›</a:t>
            </a:fld>
            <a:endParaRPr lang="en-CA" dirty="0"/>
          </a:p>
        </p:txBody>
      </p:sp>
    </p:spTree>
    <p:extLst>
      <p:ext uri="{BB962C8B-B14F-4D97-AF65-F5344CB8AC3E}">
        <p14:creationId xmlns:p14="http://schemas.microsoft.com/office/powerpoint/2010/main" val="218171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3625CD4F-DCBB-4483-B10D-517B590398DB}" type="slidenum">
              <a:rPr lang="en-CA"/>
              <a:pPr>
                <a:defRPr/>
              </a:pPr>
              <a:t>‹#›</a:t>
            </a:fld>
            <a:endParaRPr lang="en-CA" dirty="0"/>
          </a:p>
        </p:txBody>
      </p:sp>
    </p:spTree>
    <p:extLst>
      <p:ext uri="{BB962C8B-B14F-4D97-AF65-F5344CB8AC3E}">
        <p14:creationId xmlns:p14="http://schemas.microsoft.com/office/powerpoint/2010/main" val="17330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07752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63EBB9B5-3773-4F7A-9ECA-C600710E35A7}" type="slidenum">
              <a:rPr lang="en-CA"/>
              <a:pPr>
                <a:defRPr/>
              </a:pPr>
              <a:t>‹#›</a:t>
            </a:fld>
            <a:endParaRPr lang="en-CA" dirty="0"/>
          </a:p>
        </p:txBody>
      </p:sp>
    </p:spTree>
    <p:extLst>
      <p:ext uri="{BB962C8B-B14F-4D97-AF65-F5344CB8AC3E}">
        <p14:creationId xmlns:p14="http://schemas.microsoft.com/office/powerpoint/2010/main" val="31121025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C710BDEE-3956-4400-B32F-B800838F4132}" type="slidenum">
              <a:rPr lang="en-CA"/>
              <a:pPr>
                <a:defRPr/>
              </a:pPr>
              <a:t>‹#›</a:t>
            </a:fld>
            <a:endParaRPr lang="en-CA" dirty="0"/>
          </a:p>
        </p:txBody>
      </p:sp>
    </p:spTree>
    <p:extLst>
      <p:ext uri="{BB962C8B-B14F-4D97-AF65-F5344CB8AC3E}">
        <p14:creationId xmlns:p14="http://schemas.microsoft.com/office/powerpoint/2010/main" val="3155356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202BB0F-4471-4567-8EA3-A0FA4DA1206B}" type="slidenum">
              <a:rPr lang="en-CA"/>
              <a:pPr>
                <a:defRPr/>
              </a:pPr>
              <a:t>‹#›</a:t>
            </a:fld>
            <a:endParaRPr lang="en-CA" dirty="0"/>
          </a:p>
        </p:txBody>
      </p:sp>
    </p:spTree>
    <p:extLst>
      <p:ext uri="{BB962C8B-B14F-4D97-AF65-F5344CB8AC3E}">
        <p14:creationId xmlns:p14="http://schemas.microsoft.com/office/powerpoint/2010/main" val="41712898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6F83D87-D77D-44D8-92D7-FCDBBB969381}" type="slidenum">
              <a:rPr lang="en-CA"/>
              <a:pPr>
                <a:defRPr/>
              </a:pPr>
              <a:t>‹#›</a:t>
            </a:fld>
            <a:endParaRPr lang="en-CA" dirty="0"/>
          </a:p>
        </p:txBody>
      </p:sp>
    </p:spTree>
    <p:extLst>
      <p:ext uri="{BB962C8B-B14F-4D97-AF65-F5344CB8AC3E}">
        <p14:creationId xmlns:p14="http://schemas.microsoft.com/office/powerpoint/2010/main" val="3507753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11DF0D55-2A5C-42DD-9C01-508FD687EC5D}" type="slidenum">
              <a:rPr lang="en-CA"/>
              <a:pPr>
                <a:defRPr/>
              </a:pPr>
              <a:t>‹#›</a:t>
            </a:fld>
            <a:endParaRPr lang="en-CA" dirty="0"/>
          </a:p>
        </p:txBody>
      </p:sp>
    </p:spTree>
    <p:extLst>
      <p:ext uri="{BB962C8B-B14F-4D97-AF65-F5344CB8AC3E}">
        <p14:creationId xmlns:p14="http://schemas.microsoft.com/office/powerpoint/2010/main" val="2534317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88DB4A12-A2E2-40E1-9862-B5D0D2AFEE1E}" type="slidenum">
              <a:rPr lang="en-CA"/>
              <a:pPr>
                <a:defRPr/>
              </a:pPr>
              <a:t>‹#›</a:t>
            </a:fld>
            <a:endParaRPr lang="en-CA" dirty="0"/>
          </a:p>
        </p:txBody>
      </p:sp>
    </p:spTree>
    <p:extLst>
      <p:ext uri="{BB962C8B-B14F-4D97-AF65-F5344CB8AC3E}">
        <p14:creationId xmlns:p14="http://schemas.microsoft.com/office/powerpoint/2010/main" val="2176338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1C07A788-C1C7-461D-9057-769B34D8729F}" type="slidenum">
              <a:rPr lang="en-CA"/>
              <a:pPr>
                <a:defRPr/>
              </a:pPr>
              <a:t>‹#›</a:t>
            </a:fld>
            <a:endParaRPr lang="en-CA" dirty="0"/>
          </a:p>
        </p:txBody>
      </p:sp>
    </p:spTree>
    <p:extLst>
      <p:ext uri="{BB962C8B-B14F-4D97-AF65-F5344CB8AC3E}">
        <p14:creationId xmlns:p14="http://schemas.microsoft.com/office/powerpoint/2010/main" val="1572311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1A374B0-FD8C-49CF-A045-48DCA3B3D75A}" type="slidenum">
              <a:rPr lang="en-CA"/>
              <a:pPr>
                <a:defRPr/>
              </a:pPr>
              <a:t>‹#›</a:t>
            </a:fld>
            <a:endParaRPr lang="en-CA" dirty="0"/>
          </a:p>
        </p:txBody>
      </p:sp>
    </p:spTree>
    <p:extLst>
      <p:ext uri="{BB962C8B-B14F-4D97-AF65-F5344CB8AC3E}">
        <p14:creationId xmlns:p14="http://schemas.microsoft.com/office/powerpoint/2010/main" val="2887716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F79198F-8968-4913-9A29-E0DFBADAB5CD}" type="slidenum">
              <a:rPr lang="en-CA"/>
              <a:pPr>
                <a:defRPr/>
              </a:pPr>
              <a:t>‹#›</a:t>
            </a:fld>
            <a:endParaRPr lang="en-CA" dirty="0"/>
          </a:p>
        </p:txBody>
      </p:sp>
    </p:spTree>
    <p:extLst>
      <p:ext uri="{BB962C8B-B14F-4D97-AF65-F5344CB8AC3E}">
        <p14:creationId xmlns:p14="http://schemas.microsoft.com/office/powerpoint/2010/main" val="189173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9586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93662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62917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41586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51655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8747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292030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773569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16111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47154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77597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901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38543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a:lstStyle/>
          <a:p>
            <a:pPr lvl="0"/>
            <a:endParaRPr lang="es-MX" noProof="0" dirty="0" smtClean="0"/>
          </a:p>
        </p:txBody>
      </p:sp>
    </p:spTree>
    <p:extLst>
      <p:ext uri="{BB962C8B-B14F-4D97-AF65-F5344CB8AC3E}">
        <p14:creationId xmlns:p14="http://schemas.microsoft.com/office/powerpoint/2010/main" val="22833512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8163953"/>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00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854788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829927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0698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925319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473056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62824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1664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01601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252029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859162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3905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349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394379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096827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850193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73237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107883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3324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61814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739462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69725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629028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402899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1319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67773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71036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331883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550746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9268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1.jpe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10.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3.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96448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2832925982"/>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31" r:id="rId13"/>
    <p:sldLayoutId id="2147485132"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Placeholder 2"/>
          <p:cNvSpPr>
            <a:spLocks noGrp="1"/>
          </p:cNvSpPr>
          <p:nvPr>
            <p:ph type="body" idx="1"/>
          </p:nvPr>
        </p:nvSpPr>
        <p:spPr bwMode="auto">
          <a:xfrm>
            <a:off x="457200"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solidFill>
                <a:latin typeface="Calibri"/>
              </a:defRPr>
            </a:lvl1pPr>
          </a:lstStyle>
          <a:p>
            <a:pPr>
              <a:defRPr/>
            </a:pPr>
            <a:fld id="{9B56A8BC-857C-4E24-867C-996CFDEA604A}" type="datetimeFigureOut">
              <a:rPr lang="en-CA">
                <a:ea typeface="SimSun" pitchFamily="2" charset="-122"/>
              </a:rPr>
              <a:pPr>
                <a:defRPr/>
              </a:pPr>
              <a:t>2015-07-06</a:t>
            </a:fld>
            <a:endParaRPr lang="en-CA" dirty="0">
              <a:ea typeface="SimSun" pitchFamily="2" charset="-122"/>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Calibri"/>
              </a:defRPr>
            </a:lvl1pPr>
          </a:lstStyle>
          <a:p>
            <a:pPr>
              <a:defRPr/>
            </a:pPr>
            <a:endParaRPr lang="en-CA" dirty="0">
              <a:ea typeface="SimSun" pitchFamily="2" charset="-122"/>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solidFill>
                <a:latin typeface="Calibri"/>
              </a:defRPr>
            </a:lvl1pPr>
          </a:lstStyle>
          <a:p>
            <a:pPr>
              <a:defRPr/>
            </a:pPr>
            <a:fld id="{81EC0FBA-AC48-4AB1-A15C-036BA990F4A1}" type="slidenum">
              <a:rPr lang="en-CA">
                <a:ea typeface="SimSun" pitchFamily="2" charset="-122"/>
              </a:rPr>
              <a:pPr>
                <a:defRPr/>
              </a:pPr>
              <a:t>‹#›</a:t>
            </a:fld>
            <a:endParaRPr lang="en-CA" dirty="0">
              <a:ea typeface="SimSun" pitchFamily="2" charset="-122"/>
            </a:endParaRPr>
          </a:p>
        </p:txBody>
      </p:sp>
      <p:pic>
        <p:nvPicPr>
          <p:cNvPr id="8199" name="Picture 7"/>
          <p:cNvPicPr>
            <a:picLocks noChangeAspect="1"/>
          </p:cNvPicPr>
          <p:nvPr userDrawn="1"/>
        </p:nvPicPr>
        <p:blipFill>
          <a:blip r:embed="rId14" cstate="print">
            <a:extLst>
              <a:ext uri="{28A0092B-C50C-407E-A947-70E740481C1C}">
                <a14:useLocalDpi xmlns:a14="http://schemas.microsoft.com/office/drawing/2010/main" val="0"/>
              </a:ext>
            </a:extLst>
          </a:blip>
          <a:srcRect t="16460" r="14211" b="38980"/>
          <a:stretch>
            <a:fillRect/>
          </a:stretch>
        </p:blipFill>
        <p:spPr bwMode="auto">
          <a:xfrm>
            <a:off x="1855788" y="7938"/>
            <a:ext cx="72882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itle Placeholder 1"/>
          <p:cNvSpPr>
            <a:spLocks noGrp="1"/>
          </p:cNvSpPr>
          <p:nvPr>
            <p:ph type="title"/>
          </p:nvPr>
        </p:nvSpPr>
        <p:spPr bwMode="auto">
          <a:xfrm>
            <a:off x="457200" y="328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Tree>
    <p:extLst>
      <p:ext uri="{BB962C8B-B14F-4D97-AF65-F5344CB8AC3E}">
        <p14:creationId xmlns:p14="http://schemas.microsoft.com/office/powerpoint/2010/main" val="1109999888"/>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368570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49791215"/>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C7C597F8-068F-4766-B493-3B99619C2297}" type="datetimeFigureOut">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pitchFamily="2" charset="-122"/>
              </a:defRPr>
            </a:lvl1pPr>
          </a:lstStyle>
          <a:p>
            <a:pPr fontAlgn="base">
              <a:spcBef>
                <a:spcPct val="0"/>
              </a:spcBef>
              <a:spcAft>
                <a:spcPct val="0"/>
              </a:spcAft>
              <a:defRPr/>
            </a:pPr>
            <a:endParaRPr lang="en-CA"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宋体" pitchFamily="2" charset="-122"/>
              </a:defRPr>
            </a:lvl1pPr>
          </a:lstStyle>
          <a:p>
            <a:pPr fontAlgn="base">
              <a:spcBef>
                <a:spcPct val="0"/>
              </a:spcBef>
              <a:spcAft>
                <a:spcPct val="0"/>
              </a:spcAft>
              <a:defRPr/>
            </a:pPr>
            <a:fld id="{14E129B4-ADF0-45D1-BCDD-A7B7FEF81535}" type="slidenum">
              <a:rPr lang="en-CA" altLang="zh-CN"/>
              <a:pPr fontAlgn="base">
                <a:spcBef>
                  <a:spcPct val="0"/>
                </a:spcBef>
                <a:spcAft>
                  <a:spcPct val="0"/>
                </a:spcAft>
                <a:defRPr/>
              </a:pPr>
              <a:t>‹#›</a:t>
            </a:fld>
            <a:endParaRPr lang="en-CA" altLang="zh-CN" dirty="0"/>
          </a:p>
        </p:txBody>
      </p:sp>
    </p:spTree>
    <p:extLst>
      <p:ext uri="{BB962C8B-B14F-4D97-AF65-F5344CB8AC3E}">
        <p14:creationId xmlns:p14="http://schemas.microsoft.com/office/powerpoint/2010/main" val="3847892319"/>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949C8064-F814-4A04-B1DA-52FFDE075702}" type="slidenum">
              <a:rPr lang="en-CA"/>
              <a:pPr>
                <a:defRPr/>
              </a:pPr>
              <a:t>‹#›</a:t>
            </a:fld>
            <a:endParaRPr lang="en-CA" dirty="0"/>
          </a:p>
        </p:txBody>
      </p:sp>
    </p:spTree>
    <p:extLst>
      <p:ext uri="{BB962C8B-B14F-4D97-AF65-F5344CB8AC3E}">
        <p14:creationId xmlns:p14="http://schemas.microsoft.com/office/powerpoint/2010/main" val="1983238359"/>
      </p:ext>
    </p:extLst>
  </p:cSld>
  <p:clrMap bg1="dk1" tx1="lt1" bg2="dk2" tx2="lt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75506982"/>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43213052"/>
      </p:ext>
    </p:extLst>
  </p:cSld>
  <p:clrMap bg1="dk1" tx1="lt1" bg2="dk2" tx2="lt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03070921"/>
      </p:ext>
    </p:extLst>
  </p:cSld>
  <p:clrMap bg1="dk1" tx1="lt1" bg2="dk2" tx2="lt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31433068"/>
      </p:ext>
    </p:extLst>
  </p:cSld>
  <p:clrMap bg1="dk1" tx1="lt1" bg2="dk2" tx2="lt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c.gov/arthritis/basics/rheumatoid.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95.xml"/><Relationship Id="rId4" Type="http://schemas.openxmlformats.org/officeDocument/2006/relationships/hyperlink" Target="http://www.cdc.gov/arthritis/data_statistics/comorbidities.ht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0.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438" y="404664"/>
            <a:ext cx="9144000" cy="707886"/>
          </a:xfrm>
          <a:prstGeom prst="rect">
            <a:avLst/>
          </a:prstGeom>
        </p:spPr>
        <p:txBody>
          <a:bodyPr>
            <a:spAutoFit/>
          </a:bodyPr>
          <a:lstStyle/>
          <a:p>
            <a:pPr algn="ctr" fontAlgn="auto">
              <a:spcBef>
                <a:spcPts val="0"/>
              </a:spcBef>
              <a:spcAft>
                <a:spcPts val="0"/>
              </a:spcAft>
              <a:defRPr/>
            </a:pPr>
            <a:endParaRPr lang="en-US" sz="4000" b="1" dirty="0">
              <a:ln w="11430"/>
              <a:solidFill>
                <a:srgbClr val="002060"/>
              </a:solidFill>
              <a:effectLst>
                <a:outerShdw blurRad="50800" dist="39000" dir="5460000" algn="tl">
                  <a:srgbClr val="000000">
                    <a:alpha val="38000"/>
                  </a:srgbClr>
                </a:outerShdw>
              </a:effectLst>
              <a:latin typeface="+mn-lt"/>
              <a:ea typeface="+mn-ea"/>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 y="14865"/>
            <a:ext cx="90963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843808" y="2172920"/>
            <a:ext cx="5688632" cy="2759730"/>
          </a:xfrm>
          <a:prstGeom prst="rect">
            <a:avLst/>
          </a:prstGeom>
          <a:noFill/>
        </p:spPr>
        <p:txBody>
          <a:bodyPr wrap="square" rtlCol="0">
            <a:spAutoFit/>
          </a:bodyPr>
          <a:lstStyle/>
          <a:p>
            <a:pPr>
              <a:lnSpc>
                <a:spcPts val="5200"/>
              </a:lnSpc>
            </a:pPr>
            <a:r>
              <a:rPr lang="es-MX" sz="4800" b="1" dirty="0" smtClean="0">
                <a:latin typeface="Arial" panose="020B0604020202020204" pitchFamily="34" charset="0"/>
                <a:cs typeface="Arial" panose="020B0604020202020204" pitchFamily="34" charset="0"/>
              </a:rPr>
              <a:t>CONOCIENDO</a:t>
            </a:r>
          </a:p>
          <a:p>
            <a:pPr algn="r">
              <a:lnSpc>
                <a:spcPts val="5200"/>
              </a:lnSpc>
            </a:pPr>
            <a:r>
              <a:rPr lang="es-MX" sz="4800" b="1" dirty="0" smtClean="0">
                <a:latin typeface="Arial" panose="020B0604020202020204" pitchFamily="34" charset="0"/>
                <a:cs typeface="Arial" panose="020B0604020202020204" pitchFamily="34" charset="0"/>
              </a:rPr>
              <a:t>EL DOLOR</a:t>
            </a:r>
          </a:p>
          <a:p>
            <a:pPr marL="1077913">
              <a:lnSpc>
                <a:spcPts val="5200"/>
              </a:lnSpc>
            </a:pPr>
            <a:r>
              <a:rPr lang="es-MX" sz="4800" b="1" dirty="0" smtClean="0">
                <a:latin typeface="Arial" panose="020B0604020202020204" pitchFamily="34" charset="0"/>
                <a:cs typeface="Arial" panose="020B0604020202020204" pitchFamily="34" charset="0"/>
              </a:rPr>
              <a:t>ARTICULAR</a:t>
            </a:r>
          </a:p>
          <a:p>
            <a:pPr marL="982663">
              <a:lnSpc>
                <a:spcPts val="5200"/>
              </a:lnSpc>
            </a:pPr>
            <a:r>
              <a:rPr lang="es-MX" sz="4800" b="1" dirty="0" smtClean="0">
                <a:latin typeface="Arial" panose="020B0604020202020204" pitchFamily="34" charset="0"/>
                <a:cs typeface="Arial" panose="020B0604020202020204" pitchFamily="34" charset="0"/>
              </a:rPr>
              <a:t>CRÓNICO</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364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La artritis reumatoide de las manos puede tener un impacto severo</a:t>
            </a:r>
            <a:endParaRPr lang="es-MX" dirty="0"/>
          </a:p>
        </p:txBody>
      </p:sp>
      <p:sp>
        <p:nvSpPr>
          <p:cNvPr id="16" name="Rectangle 15"/>
          <p:cNvSpPr/>
          <p:nvPr/>
        </p:nvSpPr>
        <p:spPr>
          <a:xfrm>
            <a:off x="19968" y="6460968"/>
            <a:ext cx="8748464" cy="397032"/>
          </a:xfrm>
          <a:prstGeom prst="rect">
            <a:avLst/>
          </a:prstGeom>
        </p:spPr>
        <p:txBody>
          <a:bodyPr wrap="square">
            <a:spAutoFit/>
          </a:bodyPr>
          <a:lstStyle/>
          <a:p>
            <a:pPr>
              <a:lnSpc>
                <a:spcPct val="90000"/>
              </a:lnSpc>
            </a:pPr>
            <a:endParaRPr lang="en-CA" sz="1100" dirty="0" smtClean="0">
              <a:solidFill>
                <a:srgbClr val="002060"/>
              </a:solidFill>
            </a:endParaRPr>
          </a:p>
          <a:p>
            <a:pPr>
              <a:lnSpc>
                <a:spcPct val="90000"/>
              </a:lnSpc>
            </a:pPr>
            <a:r>
              <a:rPr lang="en-CA" sz="1100" dirty="0" smtClean="0">
                <a:solidFill>
                  <a:srgbClr val="002060"/>
                </a:solidFill>
              </a:rPr>
              <a:t>Photos from: </a:t>
            </a:r>
            <a:r>
              <a:rPr lang="en-CA" sz="1100" dirty="0">
                <a:solidFill>
                  <a:srgbClr val="002060"/>
                </a:solidFill>
              </a:rPr>
              <a:t>Towheed </a:t>
            </a:r>
            <a:r>
              <a:rPr lang="en-CA" sz="1100" dirty="0" smtClean="0">
                <a:solidFill>
                  <a:srgbClr val="002060"/>
                </a:solidFill>
              </a:rPr>
              <a:t>TE, Anastassiades TP.</a:t>
            </a:r>
            <a:r>
              <a:rPr lang="en-CA" sz="1100" i="1" dirty="0" smtClean="0">
                <a:solidFill>
                  <a:srgbClr val="002060"/>
                </a:solidFill>
              </a:rPr>
              <a:t> </a:t>
            </a:r>
            <a:r>
              <a:rPr lang="en-CA" sz="1100" i="1" dirty="0">
                <a:solidFill>
                  <a:srgbClr val="002060"/>
                </a:solidFill>
              </a:rPr>
              <a:t>Can Fam </a:t>
            </a:r>
            <a:r>
              <a:rPr lang="en-CA" sz="1100" i="1" dirty="0" smtClean="0">
                <a:solidFill>
                  <a:srgbClr val="002060"/>
                </a:solidFill>
              </a:rPr>
              <a:t>Phys </a:t>
            </a:r>
            <a:r>
              <a:rPr lang="en-CA" sz="1100" dirty="0" smtClean="0">
                <a:solidFill>
                  <a:srgbClr val="002060"/>
                </a:solidFill>
              </a:rPr>
              <a:t>1994; 40:1303-9</a:t>
            </a:r>
            <a:r>
              <a:rPr lang="en-CA" sz="1100" dirty="0">
                <a:solidFill>
                  <a:srgbClr val="002060"/>
                </a:solidFill>
              </a:rPr>
              <a:t>. </a:t>
            </a:r>
            <a:r>
              <a:rPr lang="en-CA" sz="1100" dirty="0" smtClean="0">
                <a:solidFill>
                  <a:srgbClr val="002060"/>
                </a:solidFill>
              </a:rPr>
              <a:t>Usado con autorización.</a:t>
            </a:r>
            <a:endParaRPr lang="en-CA" sz="1100" dirty="0">
              <a:solidFill>
                <a:srgbClr val="002060"/>
              </a:solidFill>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1484784"/>
            <a:ext cx="4237037" cy="2963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169866"/>
            <a:ext cx="4098925" cy="2933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RA</a:t>
            </a:r>
            <a:endParaRPr lang="en-CA" dirty="0">
              <a:solidFill>
                <a:prstClr val="white"/>
              </a:solidFill>
            </a:endParaRPr>
          </a:p>
        </p:txBody>
      </p:sp>
    </p:spTree>
    <p:extLst>
      <p:ext uri="{BB962C8B-B14F-4D97-AF65-F5344CB8AC3E}">
        <p14:creationId xmlns:p14="http://schemas.microsoft.com/office/powerpoint/2010/main" val="35484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2"/>
          <p:cNvSpPr>
            <a:spLocks noGrp="1"/>
          </p:cNvSpPr>
          <p:nvPr>
            <p:ph idx="1"/>
          </p:nvPr>
        </p:nvSpPr>
        <p:spPr>
          <a:xfrm>
            <a:off x="457199" y="1600201"/>
            <a:ext cx="8507289" cy="2188840"/>
          </a:xfrm>
        </p:spPr>
        <p:txBody>
          <a:bodyPr>
            <a:noAutofit/>
          </a:bodyPr>
          <a:lstStyle/>
          <a:p>
            <a:pPr>
              <a:spcBef>
                <a:spcPts val="0"/>
              </a:spcBef>
              <a:spcAft>
                <a:spcPct val="20000"/>
              </a:spcAft>
            </a:pPr>
            <a:r>
              <a:rPr lang="es-MX" sz="2400" dirty="0" smtClean="0"/>
              <a:t>La osteoartritis causa una carga funcional limitando la capacidad para realizar actividades diarias, tales como vestido, alimentación, higiene, arreglo personal e ir al baño</a:t>
            </a:r>
            <a:r>
              <a:rPr lang="es-MX" sz="2400" baseline="30000" dirty="0" smtClean="0">
                <a:latin typeface="+mj-lt"/>
              </a:rPr>
              <a:t>1</a:t>
            </a:r>
          </a:p>
          <a:p>
            <a:pPr>
              <a:spcBef>
                <a:spcPts val="0"/>
              </a:spcBef>
              <a:spcAft>
                <a:spcPct val="20000"/>
              </a:spcAft>
            </a:pPr>
            <a:r>
              <a:rPr lang="es-MX" sz="2400" dirty="0" smtClean="0">
                <a:latin typeface="+mj-lt"/>
              </a:rPr>
              <a:t>80% de los pacientes con </a:t>
            </a:r>
            <a:r>
              <a:rPr lang="es-MX" sz="2400" dirty="0" smtClean="0"/>
              <a:t>osteoartritis </a:t>
            </a:r>
            <a:r>
              <a:rPr lang="es-MX" sz="2400" dirty="0" smtClean="0">
                <a:latin typeface="+mj-lt"/>
              </a:rPr>
              <a:t>reportan limitaciones físicas debido a la enfermedad</a:t>
            </a:r>
            <a:r>
              <a:rPr lang="es-MX" sz="2400" baseline="30000" dirty="0" smtClean="0">
                <a:latin typeface="+mj-lt"/>
              </a:rPr>
              <a:t>2</a:t>
            </a:r>
          </a:p>
          <a:p>
            <a:pPr>
              <a:spcAft>
                <a:spcPct val="20000"/>
              </a:spcAft>
            </a:pPr>
            <a:endParaRPr lang="es-MX" sz="2400" baseline="30000" dirty="0" smtClean="0">
              <a:latin typeface="+mj-lt"/>
            </a:endParaRPr>
          </a:p>
          <a:p>
            <a:pPr lvl="1"/>
            <a:endParaRPr lang="es-MX" sz="2400" dirty="0">
              <a:latin typeface="+mj-lt"/>
            </a:endParaRPr>
          </a:p>
        </p:txBody>
      </p:sp>
      <p:sp>
        <p:nvSpPr>
          <p:cNvPr id="2" name="Title 1"/>
          <p:cNvSpPr>
            <a:spLocks noGrp="1"/>
          </p:cNvSpPr>
          <p:nvPr>
            <p:ph type="title"/>
          </p:nvPr>
        </p:nvSpPr>
        <p:spPr>
          <a:xfrm>
            <a:off x="457200" y="274638"/>
            <a:ext cx="8507288" cy="1143000"/>
          </a:xfrm>
        </p:spPr>
        <p:txBody>
          <a:bodyPr>
            <a:normAutofit fontScale="90000"/>
          </a:bodyPr>
          <a:lstStyle/>
          <a:p>
            <a:r>
              <a:rPr lang="es-MX" dirty="0" smtClean="0"/>
              <a:t>La osteoartritis impacta negativamente el funcionamiento diario</a:t>
            </a:r>
            <a:endParaRPr lang="es-MX" dirty="0"/>
          </a:p>
        </p:txBody>
      </p:sp>
      <p:sp>
        <p:nvSpPr>
          <p:cNvPr id="16" name="Rectangle 15"/>
          <p:cNvSpPr/>
          <p:nvPr/>
        </p:nvSpPr>
        <p:spPr>
          <a:xfrm>
            <a:off x="19968" y="6392478"/>
            <a:ext cx="8748464" cy="397032"/>
          </a:xfrm>
          <a:prstGeom prst="rect">
            <a:avLst/>
          </a:prstGeom>
        </p:spPr>
        <p:txBody>
          <a:bodyPr wrap="square">
            <a:spAutoFit/>
          </a:bodyPr>
          <a:lstStyle/>
          <a:p>
            <a:pPr>
              <a:lnSpc>
                <a:spcPct val="90000"/>
              </a:lnSpc>
            </a:pPr>
            <a:endParaRPr lang="en-CA" sz="1100" dirty="0" smtClean="0">
              <a:solidFill>
                <a:srgbClr val="002060"/>
              </a:solidFill>
            </a:endParaRPr>
          </a:p>
          <a:p>
            <a:pPr>
              <a:lnSpc>
                <a:spcPct val="90000"/>
              </a:lnSpc>
            </a:pPr>
            <a:r>
              <a:rPr lang="en-CA" sz="1100" dirty="0" smtClean="0">
                <a:solidFill>
                  <a:srgbClr val="002060"/>
                </a:solidFill>
              </a:rPr>
              <a:t>1. Dillon CF </a:t>
            </a:r>
            <a:r>
              <a:rPr lang="en-CA" sz="1100" i="1" dirty="0" smtClean="0">
                <a:solidFill>
                  <a:srgbClr val="002060"/>
                </a:solidFill>
              </a:rPr>
              <a:t>et al. Am J Phys Med Rehabil</a:t>
            </a:r>
            <a:r>
              <a:rPr lang="en-CA" sz="1100" dirty="0" smtClean="0">
                <a:solidFill>
                  <a:srgbClr val="002060"/>
                </a:solidFill>
              </a:rPr>
              <a:t> 2007; 86(1):12-21; 2. Fautrel B </a:t>
            </a:r>
            <a:r>
              <a:rPr lang="en-CA" sz="1100" i="1" dirty="0" smtClean="0">
                <a:solidFill>
                  <a:srgbClr val="002060"/>
                </a:solidFill>
              </a:rPr>
              <a:t>et al. Joint Bone Spine</a:t>
            </a:r>
            <a:r>
              <a:rPr lang="en-CA" sz="1100" dirty="0" smtClean="0">
                <a:solidFill>
                  <a:srgbClr val="002060"/>
                </a:solidFill>
              </a:rPr>
              <a:t> 2005; 72(3):235-40.</a:t>
            </a:r>
            <a:endParaRPr lang="en-CA" sz="1100" dirty="0">
              <a:solidFill>
                <a:srgbClr val="002060"/>
              </a:solidFill>
            </a:endParaRPr>
          </a:p>
        </p:txBody>
      </p:sp>
      <p:sp>
        <p:nvSpPr>
          <p:cNvPr id="3" name="Rounded Rectangle 2"/>
          <p:cNvSpPr/>
          <p:nvPr/>
        </p:nvSpPr>
        <p:spPr>
          <a:xfrm>
            <a:off x="971600" y="3933056"/>
            <a:ext cx="7128792" cy="122413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La osteoartritis resulta en una carga funcional para el paciente y sus cuidadores</a:t>
            </a:r>
            <a:endParaRPr lang="en-CA" sz="2000" b="1" dirty="0"/>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5634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274638"/>
            <a:ext cx="8892480" cy="1143000"/>
          </a:xfrm>
        </p:spPr>
        <p:txBody>
          <a:bodyPr>
            <a:normAutofit fontScale="90000"/>
          </a:bodyPr>
          <a:lstStyle/>
          <a:p>
            <a:r>
              <a:rPr lang="es-MX" dirty="0" smtClean="0"/>
              <a:t>La osteoartritis reduce la calidad de vida</a:t>
            </a:r>
            <a:endParaRPr lang="es-MX" dirty="0"/>
          </a:p>
        </p:txBody>
      </p:sp>
      <p:sp>
        <p:nvSpPr>
          <p:cNvPr id="16" name="Rectangle 15"/>
          <p:cNvSpPr/>
          <p:nvPr/>
        </p:nvSpPr>
        <p:spPr>
          <a:xfrm>
            <a:off x="19968" y="5949280"/>
            <a:ext cx="8748464" cy="895630"/>
          </a:xfrm>
          <a:prstGeom prst="rect">
            <a:avLst/>
          </a:prstGeom>
        </p:spPr>
        <p:txBody>
          <a:bodyPr wrap="square">
            <a:spAutoFit/>
          </a:bodyPr>
          <a:lstStyle/>
          <a:p>
            <a:pPr>
              <a:lnSpc>
                <a:spcPct val="90000"/>
              </a:lnSpc>
            </a:pPr>
            <a:r>
              <a:rPr lang="es-MX" sz="1200" b="1" dirty="0" smtClean="0">
                <a:solidFill>
                  <a:srgbClr val="002060"/>
                </a:solidFill>
              </a:rPr>
              <a:t>*Rango de 0–100, las puntuaciones más altas indican mejor salud, ajustadas para covariables y normalizadas a la población de los US (media = 50, SD = 10)</a:t>
            </a:r>
          </a:p>
          <a:p>
            <a:pPr>
              <a:lnSpc>
                <a:spcPct val="90000"/>
              </a:lnSpc>
            </a:pPr>
            <a:r>
              <a:rPr lang="es-MX" sz="1200" b="1" dirty="0" smtClean="0">
                <a:solidFill>
                  <a:srgbClr val="002060"/>
                </a:solidFill>
              </a:rPr>
              <a:t>**</a:t>
            </a:r>
            <a:r>
              <a:rPr lang="es-MX" sz="1200" b="1" i="1" dirty="0" smtClean="0">
                <a:solidFill>
                  <a:srgbClr val="002060"/>
                </a:solidFill>
              </a:rPr>
              <a:t>p </a:t>
            </a:r>
            <a:r>
              <a:rPr lang="es-MX" sz="1200" b="1" dirty="0" smtClean="0">
                <a:solidFill>
                  <a:srgbClr val="002060"/>
                </a:solidFill>
              </a:rPr>
              <a:t>&lt;0.0001 vs. la cohorte comparadora.</a:t>
            </a:r>
          </a:p>
          <a:p>
            <a:pPr>
              <a:lnSpc>
                <a:spcPct val="90000"/>
              </a:lnSpc>
            </a:pPr>
            <a:r>
              <a:rPr lang="en-CA" sz="1200" b="1" dirty="0" smtClean="0">
                <a:solidFill>
                  <a:srgbClr val="002060"/>
                </a:solidFill>
              </a:rPr>
              <a:t>SD = desviación estándar; SF-12v2 = Forma Abreviada 12 version 2; US = Estados Unidos</a:t>
            </a:r>
          </a:p>
          <a:p>
            <a:pPr>
              <a:lnSpc>
                <a:spcPct val="90000"/>
              </a:lnSpc>
            </a:pPr>
            <a:r>
              <a:rPr lang="en-CA" sz="1000" dirty="0" smtClean="0">
                <a:solidFill>
                  <a:srgbClr val="002060"/>
                </a:solidFill>
              </a:rPr>
              <a:t>Dibonaventura M </a:t>
            </a:r>
            <a:r>
              <a:rPr lang="en-CA" sz="1000" i="1" dirty="0">
                <a:solidFill>
                  <a:srgbClr val="002060"/>
                </a:solidFill>
              </a:rPr>
              <a:t>et al. BMC Musculoskelet </a:t>
            </a:r>
            <a:r>
              <a:rPr lang="en-CA" sz="1000" i="1" dirty="0" smtClean="0">
                <a:solidFill>
                  <a:srgbClr val="002060"/>
                </a:solidFill>
              </a:rPr>
              <a:t>Disord </a:t>
            </a:r>
            <a:r>
              <a:rPr lang="en-CA" sz="1000" dirty="0">
                <a:solidFill>
                  <a:srgbClr val="002060"/>
                </a:solidFill>
              </a:rPr>
              <a:t>2011</a:t>
            </a:r>
            <a:r>
              <a:rPr lang="en-CA" sz="1000" dirty="0" smtClean="0">
                <a:solidFill>
                  <a:srgbClr val="002060"/>
                </a:solidFill>
              </a:rPr>
              <a:t>; 12:83.</a:t>
            </a:r>
            <a:endParaRPr lang="en-CA" sz="1000" dirty="0">
              <a:solidFill>
                <a:srgbClr val="002060"/>
              </a:solidFill>
            </a:endParaRPr>
          </a:p>
        </p:txBody>
      </p:sp>
      <p:sp>
        <p:nvSpPr>
          <p:cNvPr id="3" name="Rounded Rectangle 2"/>
          <p:cNvSpPr/>
          <p:nvPr/>
        </p:nvSpPr>
        <p:spPr>
          <a:xfrm>
            <a:off x="1403648" y="5373216"/>
            <a:ext cx="6480720" cy="50589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Los trabajadores con dolor por osteoartritis tienen puntuaciones más bajas de calidad de vida</a:t>
            </a:r>
            <a:endParaRPr lang="es-MX" b="1" dirty="0"/>
          </a:p>
        </p:txBody>
      </p:sp>
      <p:sp>
        <p:nvSpPr>
          <p:cNvPr id="4" name="Rectangle 3"/>
          <p:cNvSpPr/>
          <p:nvPr/>
        </p:nvSpPr>
        <p:spPr>
          <a:xfrm>
            <a:off x="1119342" y="1412776"/>
            <a:ext cx="7193379" cy="400110"/>
          </a:xfrm>
          <a:prstGeom prst="rect">
            <a:avLst/>
          </a:prstGeom>
        </p:spPr>
        <p:txBody>
          <a:bodyPr wrap="none">
            <a:spAutoFit/>
          </a:bodyPr>
          <a:lstStyle/>
          <a:p>
            <a:pPr algn="ctr"/>
            <a:r>
              <a:rPr lang="es-MX" sz="2000" b="1" dirty="0" smtClean="0">
                <a:solidFill>
                  <a:srgbClr val="002060"/>
                </a:solidFill>
              </a:rPr>
              <a:t>Puntuaciones de los componentes físico y mental en el SF-12v2*</a:t>
            </a:r>
            <a:endParaRPr lang="es-MX" sz="2000" b="1" dirty="0">
              <a:solidFill>
                <a:srgbClr val="002060"/>
              </a:solidFill>
            </a:endParaRPr>
          </a:p>
        </p:txBody>
      </p:sp>
      <p:sp>
        <p:nvSpPr>
          <p:cNvPr id="8" name="Rounded Rectangle 7"/>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graphicFrame>
        <p:nvGraphicFramePr>
          <p:cNvPr id="9" name="Content Placeholder 7"/>
          <p:cNvGraphicFramePr>
            <a:graphicFrameLocks noGrp="1"/>
          </p:cNvGraphicFramePr>
          <p:nvPr>
            <p:ph idx="1"/>
            <p:extLst>
              <p:ext uri="{D42A27DB-BD31-4B8C-83A1-F6EECF244321}">
                <p14:modId xmlns:p14="http://schemas.microsoft.com/office/powerpoint/2010/main" val="4033977924"/>
              </p:ext>
            </p:extLst>
          </p:nvPr>
        </p:nvGraphicFramePr>
        <p:xfrm>
          <a:off x="1393873" y="1884894"/>
          <a:ext cx="6644315"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46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s-MX" dirty="0" smtClean="0"/>
              <a:t>La osteoartritis reduce la calidad de </a:t>
            </a:r>
            <a:r>
              <a:rPr lang="es-MX" dirty="0"/>
              <a:t>v</a:t>
            </a:r>
            <a:r>
              <a:rPr lang="es-MX" dirty="0" smtClean="0"/>
              <a:t>ida</a:t>
            </a:r>
            <a:endParaRPr lang="es-MX" dirty="0"/>
          </a:p>
        </p:txBody>
      </p:sp>
      <p:sp>
        <p:nvSpPr>
          <p:cNvPr id="16" name="Rectangle 15"/>
          <p:cNvSpPr/>
          <p:nvPr/>
        </p:nvSpPr>
        <p:spPr>
          <a:xfrm>
            <a:off x="112089" y="6308303"/>
            <a:ext cx="8748464" cy="577081"/>
          </a:xfrm>
          <a:prstGeom prst="rect">
            <a:avLst/>
          </a:prstGeom>
        </p:spPr>
        <p:txBody>
          <a:bodyPr wrap="square">
            <a:spAutoFit/>
          </a:bodyPr>
          <a:lstStyle/>
          <a:p>
            <a:pPr>
              <a:lnSpc>
                <a:spcPct val="90000"/>
              </a:lnSpc>
            </a:pPr>
            <a:r>
              <a:rPr lang="es-MX" sz="1200" b="1" dirty="0" smtClean="0">
                <a:solidFill>
                  <a:srgbClr val="002060"/>
                </a:solidFill>
                <a:cs typeface="Calibri"/>
              </a:rPr>
              <a:t>†</a:t>
            </a:r>
            <a:r>
              <a:rPr lang="es-MX" sz="1200" b="1" dirty="0" smtClean="0">
                <a:solidFill>
                  <a:srgbClr val="002060"/>
                </a:solidFill>
              </a:rPr>
              <a:t>Rango de 0 = muerte a 1 = salud perfecta; </a:t>
            </a:r>
            <a:r>
              <a:rPr lang="es-MX" sz="1200" b="1" baseline="30000" dirty="0" smtClean="0">
                <a:solidFill>
                  <a:srgbClr val="002060"/>
                </a:solidFill>
                <a:cs typeface="Calibri"/>
              </a:rPr>
              <a:t>‡</a:t>
            </a:r>
            <a:r>
              <a:rPr lang="es-MX" sz="1200" b="1" i="1" dirty="0" smtClean="0">
                <a:solidFill>
                  <a:srgbClr val="002060"/>
                </a:solidFill>
              </a:rPr>
              <a:t>p</a:t>
            </a:r>
            <a:r>
              <a:rPr lang="es-MX" sz="1200" b="1" dirty="0" smtClean="0">
                <a:solidFill>
                  <a:srgbClr val="002060"/>
                </a:solidFill>
              </a:rPr>
              <a:t> &lt;0.0001 vs. la cohorte comparadora </a:t>
            </a:r>
          </a:p>
          <a:p>
            <a:pPr>
              <a:lnSpc>
                <a:spcPct val="90000"/>
              </a:lnSpc>
            </a:pPr>
            <a:r>
              <a:rPr lang="es-MX" sz="1200" b="1" dirty="0" smtClean="0">
                <a:solidFill>
                  <a:srgbClr val="002060"/>
                </a:solidFill>
              </a:rPr>
              <a:t>SF-6D = Forma Abreviada de 6 Dimensiones</a:t>
            </a:r>
          </a:p>
          <a:p>
            <a:pPr>
              <a:lnSpc>
                <a:spcPct val="90000"/>
              </a:lnSpc>
            </a:pPr>
            <a:r>
              <a:rPr lang="en-CA" sz="1000" dirty="0" smtClean="0">
                <a:solidFill>
                  <a:srgbClr val="002060"/>
                </a:solidFill>
              </a:rPr>
              <a:t>Dibonaventura M </a:t>
            </a:r>
            <a:r>
              <a:rPr lang="en-CA" sz="1000" i="1" dirty="0">
                <a:solidFill>
                  <a:srgbClr val="002060"/>
                </a:solidFill>
              </a:rPr>
              <a:t>et al. BMC Musculoskelet </a:t>
            </a:r>
            <a:r>
              <a:rPr lang="en-CA" sz="1000" i="1" dirty="0" smtClean="0">
                <a:solidFill>
                  <a:srgbClr val="002060"/>
                </a:solidFill>
              </a:rPr>
              <a:t>Disord </a:t>
            </a:r>
            <a:r>
              <a:rPr lang="en-CA" sz="1000" dirty="0">
                <a:solidFill>
                  <a:srgbClr val="002060"/>
                </a:solidFill>
              </a:rPr>
              <a:t>2011</a:t>
            </a:r>
            <a:r>
              <a:rPr lang="en-CA" sz="1000" dirty="0" smtClean="0">
                <a:solidFill>
                  <a:srgbClr val="002060"/>
                </a:solidFill>
              </a:rPr>
              <a:t>; 12:83.</a:t>
            </a:r>
            <a:endParaRPr lang="en-CA" sz="1000" dirty="0">
              <a:solidFill>
                <a:srgbClr val="002060"/>
              </a:solidFill>
            </a:endParaRPr>
          </a:p>
        </p:txBody>
      </p:sp>
      <p:sp>
        <p:nvSpPr>
          <p:cNvPr id="5" name="Rectangle 4"/>
          <p:cNvSpPr/>
          <p:nvPr/>
        </p:nvSpPr>
        <p:spPr>
          <a:xfrm>
            <a:off x="2461242" y="1484784"/>
            <a:ext cx="4438523" cy="369332"/>
          </a:xfrm>
          <a:prstGeom prst="rect">
            <a:avLst/>
          </a:prstGeom>
        </p:spPr>
        <p:txBody>
          <a:bodyPr wrap="none">
            <a:spAutoFit/>
          </a:bodyPr>
          <a:lstStyle/>
          <a:p>
            <a:pPr algn="ctr"/>
            <a:r>
              <a:rPr lang="es-MX" b="1" dirty="0" smtClean="0">
                <a:solidFill>
                  <a:srgbClr val="002060"/>
                </a:solidFill>
              </a:rPr>
              <a:t>Puntuación de Utilidad de Salud en la SF-6D</a:t>
            </a:r>
            <a:r>
              <a:rPr lang="es-MX" b="1" baseline="30000" dirty="0" smtClean="0">
                <a:solidFill>
                  <a:srgbClr val="002060"/>
                </a:solidFill>
                <a:cs typeface="Calibri"/>
              </a:rPr>
              <a:t>†</a:t>
            </a:r>
            <a:endParaRPr lang="es-MX" b="1" dirty="0">
              <a:solidFill>
                <a:srgbClr val="002060"/>
              </a:solidFill>
            </a:endParaRPr>
          </a:p>
        </p:txBody>
      </p:sp>
      <p:sp>
        <p:nvSpPr>
          <p:cNvPr id="11" name="Rounded Rectangle 10"/>
          <p:cNvSpPr/>
          <p:nvPr/>
        </p:nvSpPr>
        <p:spPr>
          <a:xfrm>
            <a:off x="1475656" y="5589240"/>
            <a:ext cx="6408712" cy="50405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Los trabajadores con dolor por osteoartritis tienen menores puntuaciones de calidad de vida</a:t>
            </a:r>
            <a:endParaRPr lang="es-MX" b="1" dirty="0"/>
          </a:p>
        </p:txBody>
      </p:sp>
      <p:sp>
        <p:nvSpPr>
          <p:cNvPr id="8" name="Rounded Rectangle 7"/>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graphicFrame>
        <p:nvGraphicFramePr>
          <p:cNvPr id="9" name="Content Placeholder 7"/>
          <p:cNvGraphicFramePr>
            <a:graphicFrameLocks noGrp="1"/>
          </p:cNvGraphicFramePr>
          <p:nvPr>
            <p:ph idx="1"/>
            <p:extLst>
              <p:ext uri="{D42A27DB-BD31-4B8C-83A1-F6EECF244321}">
                <p14:modId xmlns:p14="http://schemas.microsoft.com/office/powerpoint/2010/main" val="3030569167"/>
              </p:ext>
            </p:extLst>
          </p:nvPr>
        </p:nvGraphicFramePr>
        <p:xfrm>
          <a:off x="1728170" y="1988840"/>
          <a:ext cx="5904656"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700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Carga económica</a:t>
            </a:r>
            <a:endParaRPr lang="es-MX" sz="4800" dirty="0">
              <a:solidFill>
                <a:schemeClr val="tx1">
                  <a:lumMod val="50000"/>
                </a:schemeClr>
              </a:solidFill>
            </a:endParaRPr>
          </a:p>
        </p:txBody>
      </p:sp>
    </p:spTree>
    <p:extLst>
      <p:ext uri="{BB962C8B-B14F-4D97-AF65-F5344CB8AC3E}">
        <p14:creationId xmlns:p14="http://schemas.microsoft.com/office/powerpoint/2010/main" val="3623176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MX" sz="3500" spc="-10" dirty="0" smtClean="0"/>
              <a:t>Los costos de atención a la salud de la espondiloartritis anquilosante son significativos</a:t>
            </a:r>
            <a:r>
              <a:rPr lang="en-CA" sz="3500" spc="-10" dirty="0" smtClean="0"/>
              <a:t>*</a:t>
            </a:r>
            <a:endParaRPr lang="en-CA" sz="3500" spc="-10" dirty="0"/>
          </a:p>
        </p:txBody>
      </p:sp>
      <p:sp>
        <p:nvSpPr>
          <p:cNvPr id="9" name="Content Placeholder 3"/>
          <p:cNvSpPr>
            <a:spLocks noGrp="1"/>
          </p:cNvSpPr>
          <p:nvPr>
            <p:ph idx="1"/>
          </p:nvPr>
        </p:nvSpPr>
        <p:spPr>
          <a:xfrm>
            <a:off x="457200" y="1600201"/>
            <a:ext cx="8507288" cy="1324743"/>
          </a:xfrm>
        </p:spPr>
        <p:txBody>
          <a:bodyPr>
            <a:noAutofit/>
          </a:bodyPr>
          <a:lstStyle/>
          <a:p>
            <a:pPr>
              <a:spcBef>
                <a:spcPts val="0"/>
              </a:spcBef>
              <a:spcAft>
                <a:spcPct val="20000"/>
              </a:spcAft>
              <a:buClr>
                <a:srgbClr val="002060"/>
              </a:buClr>
            </a:pPr>
            <a:r>
              <a:rPr lang="es-MX" sz="2400" dirty="0" smtClean="0">
                <a:latin typeface="+mj-lt"/>
              </a:rPr>
              <a:t>241 pacientes enrolados en el </a:t>
            </a:r>
            <a:r>
              <a:rPr lang="es-MX" sz="2400" i="1" dirty="0" smtClean="0">
                <a:latin typeface="+mj-lt"/>
              </a:rPr>
              <a:t>Estudio Longitudinal de Resultados en </a:t>
            </a:r>
            <a:r>
              <a:rPr lang="es-MX" sz="2400" i="1" dirty="0">
                <a:latin typeface="+mj-lt"/>
              </a:rPr>
              <a:t>E</a:t>
            </a:r>
            <a:r>
              <a:rPr lang="es-MX" sz="2400" i="1" dirty="0" smtClean="0">
                <a:latin typeface="+mj-lt"/>
              </a:rPr>
              <a:t>spondiloartritis Anquilosante</a:t>
            </a:r>
          </a:p>
          <a:p>
            <a:pPr>
              <a:spcBef>
                <a:spcPts val="0"/>
              </a:spcBef>
              <a:spcAft>
                <a:spcPct val="20000"/>
              </a:spcAft>
              <a:buClr>
                <a:srgbClr val="002060"/>
              </a:buClr>
            </a:pPr>
            <a:r>
              <a:rPr lang="es-MX" sz="2400" dirty="0" smtClean="0">
                <a:latin typeface="+mj-lt"/>
              </a:rPr>
              <a:t>Los costos indirectos dominaron los costos totales asociados con espondiloartritis anquilosante</a:t>
            </a:r>
            <a:endParaRPr lang="es-MX" sz="2400" dirty="0" smtClean="0"/>
          </a:p>
          <a:p>
            <a:pPr>
              <a:spcBef>
                <a:spcPts val="0"/>
              </a:spcBef>
              <a:spcAft>
                <a:spcPct val="20000"/>
              </a:spcAft>
              <a:buClr>
                <a:srgbClr val="002060"/>
              </a:buClr>
            </a:pPr>
            <a:endParaRPr lang="es-MX" sz="2400" dirty="0" smtClean="0">
              <a:latin typeface="+mj-lt"/>
            </a:endParaRPr>
          </a:p>
          <a:p>
            <a:pPr marL="0" indent="0">
              <a:spcBef>
                <a:spcPts val="0"/>
              </a:spcBef>
              <a:spcAft>
                <a:spcPct val="20000"/>
              </a:spcAft>
              <a:buClr>
                <a:srgbClr val="002060"/>
              </a:buClr>
              <a:buNone/>
            </a:pPr>
            <a:endParaRPr lang="es-MX" sz="2400" dirty="0" smtClean="0">
              <a:latin typeface="+mj-lt"/>
            </a:endParaRPr>
          </a:p>
        </p:txBody>
      </p:sp>
      <p:sp>
        <p:nvSpPr>
          <p:cNvPr id="10" name="Rectangle 9"/>
          <p:cNvSpPr/>
          <p:nvPr/>
        </p:nvSpPr>
        <p:spPr>
          <a:xfrm>
            <a:off x="119209" y="6270032"/>
            <a:ext cx="8748464" cy="563231"/>
          </a:xfrm>
          <a:prstGeom prst="rect">
            <a:avLst/>
          </a:prstGeom>
        </p:spPr>
        <p:txBody>
          <a:bodyPr wrap="square">
            <a:spAutoFit/>
          </a:bodyPr>
          <a:lstStyle/>
          <a:p>
            <a:pPr>
              <a:lnSpc>
                <a:spcPct val="90000"/>
              </a:lnSpc>
            </a:pPr>
            <a:r>
              <a:rPr lang="es-MX" sz="1200" b="1" dirty="0" smtClean="0">
                <a:solidFill>
                  <a:srgbClr val="002060"/>
                </a:solidFill>
              </a:rPr>
              <a:t>*Estudio de Estados Unidos</a:t>
            </a:r>
          </a:p>
          <a:p>
            <a:pPr>
              <a:lnSpc>
                <a:spcPct val="90000"/>
              </a:lnSpc>
            </a:pPr>
            <a:r>
              <a:rPr lang="es-MX" sz="1200" b="1" dirty="0" smtClean="0">
                <a:solidFill>
                  <a:srgbClr val="002060"/>
                </a:solidFill>
              </a:rPr>
              <a:t>US = Estados Unidos; USD = Dólares Estadounidenses</a:t>
            </a:r>
          </a:p>
          <a:p>
            <a:pPr>
              <a:lnSpc>
                <a:spcPct val="90000"/>
              </a:lnSpc>
            </a:pPr>
            <a:r>
              <a:rPr lang="en-CA" sz="1000" dirty="0" smtClean="0">
                <a:solidFill>
                  <a:srgbClr val="002060"/>
                </a:solidFill>
              </a:rPr>
              <a:t>Ward </a:t>
            </a:r>
            <a:r>
              <a:rPr lang="en-CA" sz="1000" dirty="0">
                <a:solidFill>
                  <a:srgbClr val="002060"/>
                </a:solidFill>
              </a:rPr>
              <a:t>MM</a:t>
            </a:r>
            <a:r>
              <a:rPr lang="en-CA" sz="1000" dirty="0" smtClean="0">
                <a:solidFill>
                  <a:srgbClr val="002060"/>
                </a:solidFill>
              </a:rPr>
              <a:t>. </a:t>
            </a:r>
            <a:r>
              <a:rPr lang="en-CA" sz="1000" i="1" dirty="0">
                <a:solidFill>
                  <a:srgbClr val="002060"/>
                </a:solidFill>
              </a:rPr>
              <a:t>Arthritis </a:t>
            </a:r>
            <a:r>
              <a:rPr lang="en-CA" sz="1000" i="1" dirty="0" smtClean="0">
                <a:solidFill>
                  <a:srgbClr val="002060"/>
                </a:solidFill>
              </a:rPr>
              <a:t>Rheum</a:t>
            </a:r>
            <a:r>
              <a:rPr lang="en-CA" sz="1000" dirty="0" smtClean="0">
                <a:solidFill>
                  <a:srgbClr val="002060"/>
                </a:solidFill>
              </a:rPr>
              <a:t> </a:t>
            </a:r>
            <a:r>
              <a:rPr lang="en-CA" sz="1000" dirty="0">
                <a:solidFill>
                  <a:srgbClr val="002060"/>
                </a:solidFill>
              </a:rPr>
              <a:t>2002</a:t>
            </a:r>
            <a:r>
              <a:rPr lang="en-CA" sz="1000" dirty="0" smtClean="0">
                <a:solidFill>
                  <a:srgbClr val="002060"/>
                </a:solidFill>
              </a:rPr>
              <a:t>; 46(1):223-31</a:t>
            </a:r>
            <a:r>
              <a:rPr lang="en-CA" sz="1000" dirty="0">
                <a:solidFill>
                  <a:srgbClr val="002060"/>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1396060153"/>
              </p:ext>
            </p:extLst>
          </p:nvPr>
        </p:nvGraphicFramePr>
        <p:xfrm>
          <a:off x="576448" y="3356992"/>
          <a:ext cx="8028000" cy="2512080"/>
        </p:xfrm>
        <a:graphic>
          <a:graphicData uri="http://schemas.openxmlformats.org/drawingml/2006/table">
            <a:tbl>
              <a:tblPr firstRow="1" bandRow="1">
                <a:tableStyleId>{5C22544A-7EE6-4342-B048-85BDC9FD1C3A}</a:tableStyleId>
              </a:tblPr>
              <a:tblGrid>
                <a:gridCol w="2124000"/>
                <a:gridCol w="1440000"/>
                <a:gridCol w="1440000"/>
                <a:gridCol w="1440000"/>
                <a:gridCol w="1584000"/>
              </a:tblGrid>
              <a:tr h="468000">
                <a:tc rowSpan="2">
                  <a:txBody>
                    <a:bodyPr/>
                    <a:lstStyle/>
                    <a:p>
                      <a:pPr algn="ctr"/>
                      <a:r>
                        <a:rPr lang="es-MX" noProof="0" dirty="0" smtClean="0"/>
                        <a:t>Costo anual/ paciente</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s-MX" noProof="0" dirty="0" smtClean="0"/>
                        <a:t>Cantidad (1999 USD</a:t>
                      </a:r>
                      <a:r>
                        <a:rPr lang="es-MX" baseline="0" noProof="0" dirty="0" smtClean="0"/>
                        <a:t>)</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dirty="0"/>
                    </a:p>
                  </a:txBody>
                  <a:tcPr/>
                </a:tc>
                <a:tc hMerge="1">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8000">
                <a:tc vMerge="1">
                  <a:txBody>
                    <a:bodyPr/>
                    <a:lstStyle/>
                    <a:p>
                      <a:endParaRPr lang="en-CA" dirty="0"/>
                    </a:p>
                  </a:txBody>
                  <a:tcPr/>
                </a:tc>
                <a:tc>
                  <a:txBody>
                    <a:bodyPr/>
                    <a:lstStyle/>
                    <a:p>
                      <a:pPr algn="ctr"/>
                      <a:r>
                        <a:rPr lang="es-MX" b="1" noProof="0" dirty="0" smtClean="0">
                          <a:solidFill>
                            <a:schemeClr val="tx1"/>
                          </a:solidFill>
                        </a:rPr>
                        <a:t>Media</a:t>
                      </a:r>
                      <a:endParaRPr lang="es-MX"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MX" b="1" noProof="0" dirty="0" smtClean="0">
                          <a:solidFill>
                            <a:schemeClr val="tx1"/>
                          </a:solidFill>
                        </a:rPr>
                        <a:t>Mediana</a:t>
                      </a:r>
                      <a:endParaRPr lang="es-MX"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MX" b="1" noProof="0" dirty="0" smtClean="0">
                          <a:solidFill>
                            <a:schemeClr val="tx1"/>
                          </a:solidFill>
                        </a:rPr>
                        <a:t>Rango</a:t>
                      </a:r>
                      <a:endParaRPr lang="es-MX"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MX" b="1" noProof="0" dirty="0" smtClean="0">
                          <a:solidFill>
                            <a:schemeClr val="tx1"/>
                          </a:solidFill>
                        </a:rPr>
                        <a:t>% de los costos totales </a:t>
                      </a:r>
                      <a:endParaRPr lang="es-MX"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68000">
                <a:tc>
                  <a:txBody>
                    <a:bodyPr/>
                    <a:lstStyle/>
                    <a:p>
                      <a:r>
                        <a:rPr lang="es-MX" noProof="0" dirty="0" smtClean="0"/>
                        <a:t>Directo</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1775</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1113</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0–36,267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r>
                        <a:rPr lang="es-MX" noProof="0" dirty="0" smtClean="0"/>
                        <a:t>Indirecto</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4945</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0</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noProof="0" dirty="0" smtClean="0"/>
                        <a:t>0–45,800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73.6</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r>
                        <a:rPr lang="es-MX" b="1" noProof="0" dirty="0" smtClean="0"/>
                        <a:t>Total</a:t>
                      </a:r>
                      <a:endParaRPr lang="es-MX"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b="1" noProof="0" dirty="0" smtClean="0"/>
                        <a:t>6720</a:t>
                      </a:r>
                      <a:endParaRPr lang="es-MX"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b="1" noProof="0" dirty="0" smtClean="0"/>
                        <a:t>1495</a:t>
                      </a:r>
                      <a:endParaRPr lang="es-MX"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1" noProof="0" dirty="0" smtClean="0"/>
                        <a:t>0–80,</a:t>
                      </a:r>
                      <a:r>
                        <a:rPr lang="es-MX" b="1" baseline="0" noProof="0" dirty="0" smtClean="0"/>
                        <a:t>017</a:t>
                      </a:r>
                      <a:endParaRPr lang="es-MX" b="1" noProof="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b="1" noProof="0" dirty="0" smtClean="0"/>
                        <a:t>100</a:t>
                      </a:r>
                      <a:endParaRPr lang="es-MX"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ounded Rectangle 7"/>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AS</a:t>
            </a:r>
            <a:endParaRPr lang="en-CA" dirty="0">
              <a:solidFill>
                <a:prstClr val="white"/>
              </a:solidFill>
            </a:endParaRPr>
          </a:p>
        </p:txBody>
      </p:sp>
    </p:spTree>
    <p:extLst>
      <p:ext uri="{BB962C8B-B14F-4D97-AF65-F5344CB8AC3E}">
        <p14:creationId xmlns:p14="http://schemas.microsoft.com/office/powerpoint/2010/main" val="2922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Carga económica de la </a:t>
            </a:r>
            <a:br>
              <a:rPr lang="es-MX" dirty="0" smtClean="0"/>
            </a:br>
            <a:r>
              <a:rPr lang="es-MX" dirty="0" smtClean="0"/>
              <a:t>espondiloartritis anquilosante</a:t>
            </a:r>
            <a:endParaRPr lang="es-MX" dirty="0"/>
          </a:p>
        </p:txBody>
      </p:sp>
      <p:sp>
        <p:nvSpPr>
          <p:cNvPr id="9" name="Content Placeholder 3"/>
          <p:cNvSpPr>
            <a:spLocks noGrp="1"/>
          </p:cNvSpPr>
          <p:nvPr>
            <p:ph idx="1"/>
          </p:nvPr>
        </p:nvSpPr>
        <p:spPr>
          <a:xfrm>
            <a:off x="457200" y="1600200"/>
            <a:ext cx="8507288" cy="3701007"/>
          </a:xfrm>
        </p:spPr>
        <p:txBody>
          <a:bodyPr>
            <a:noAutofit/>
          </a:bodyPr>
          <a:lstStyle/>
          <a:p>
            <a:pPr>
              <a:spcBef>
                <a:spcPts val="0"/>
              </a:spcBef>
              <a:spcAft>
                <a:spcPct val="20000"/>
              </a:spcAft>
              <a:buClr>
                <a:srgbClr val="002060"/>
              </a:buClr>
            </a:pPr>
            <a:r>
              <a:rPr lang="es-MX" sz="2400" dirty="0" smtClean="0">
                <a:latin typeface="+mj-lt"/>
              </a:rPr>
              <a:t>234 individuos* con espondiloartritis anquilosante</a:t>
            </a:r>
            <a:r>
              <a:rPr lang="es-MX" sz="2400" dirty="0" smtClean="0"/>
              <a:t> </a:t>
            </a:r>
            <a:br>
              <a:rPr lang="es-MX" sz="2400" dirty="0" smtClean="0"/>
            </a:br>
            <a:r>
              <a:rPr lang="es-MX" sz="2400" dirty="0" smtClean="0">
                <a:latin typeface="+mj-lt"/>
              </a:rPr>
              <a:t>(duración mediana = 21.4 años)</a:t>
            </a:r>
          </a:p>
          <a:p>
            <a:pPr lvl="1">
              <a:spcBef>
                <a:spcPts val="0"/>
              </a:spcBef>
              <a:spcAft>
                <a:spcPct val="20000"/>
              </a:spcAft>
              <a:buClr>
                <a:srgbClr val="002060"/>
              </a:buClr>
              <a:buFont typeface="Arial" pitchFamily="34" charset="0"/>
              <a:buChar char="•"/>
            </a:pPr>
            <a:r>
              <a:rPr lang="es-MX" sz="2400" dirty="0" smtClean="0">
                <a:latin typeface="+mj-lt"/>
              </a:rPr>
              <a:t>84% siguen trabajando después de 30 años de haber padecido la enfermedad</a:t>
            </a:r>
          </a:p>
          <a:p>
            <a:pPr lvl="2">
              <a:spcBef>
                <a:spcPts val="0"/>
              </a:spcBef>
              <a:spcAft>
                <a:spcPct val="20000"/>
              </a:spcAft>
              <a:buClr>
                <a:srgbClr val="002060"/>
              </a:buClr>
            </a:pPr>
            <a:r>
              <a:rPr lang="es-MX" dirty="0" smtClean="0">
                <a:latin typeface="+mj-lt"/>
              </a:rPr>
              <a:t>77% siguen trabajando después de 40 años</a:t>
            </a:r>
          </a:p>
          <a:p>
            <a:pPr lvl="1">
              <a:spcBef>
                <a:spcPts val="0"/>
              </a:spcBef>
              <a:spcAft>
                <a:spcPct val="20000"/>
              </a:spcAft>
              <a:buClr>
                <a:srgbClr val="002060"/>
              </a:buClr>
              <a:buFont typeface="Arial" pitchFamily="34" charset="0"/>
              <a:buChar char="•"/>
            </a:pPr>
            <a:r>
              <a:rPr lang="es-MX" sz="2400" dirty="0" smtClean="0">
                <a:latin typeface="+mj-lt"/>
              </a:rPr>
              <a:t>13.2% reportaron discapacidad laboral</a:t>
            </a:r>
          </a:p>
          <a:p>
            <a:pPr lvl="1">
              <a:spcBef>
                <a:spcPts val="0"/>
              </a:spcBef>
              <a:spcAft>
                <a:spcPct val="20000"/>
              </a:spcAft>
              <a:buClr>
                <a:srgbClr val="002060"/>
              </a:buClr>
              <a:buFont typeface="Arial" pitchFamily="34" charset="0"/>
              <a:buChar char="•"/>
            </a:pPr>
            <a:r>
              <a:rPr lang="es-MX" sz="2400" dirty="0" smtClean="0">
                <a:latin typeface="+mj-lt"/>
              </a:rPr>
              <a:t>57 sujetos (24.3%) recibieron pensiones por discapacidad laboral</a:t>
            </a:r>
          </a:p>
          <a:p>
            <a:pPr lvl="2">
              <a:spcBef>
                <a:spcPts val="0"/>
              </a:spcBef>
              <a:spcAft>
                <a:spcPct val="20000"/>
              </a:spcAft>
              <a:buClr>
                <a:srgbClr val="002060"/>
              </a:buClr>
            </a:pPr>
            <a:r>
              <a:rPr lang="es-MX" spc="-20" dirty="0" smtClean="0">
                <a:latin typeface="+mj-lt"/>
              </a:rPr>
              <a:t>46% de estos individuos recibieron pagos </a:t>
            </a:r>
            <a:r>
              <a:rPr lang="es-MX" spc="-20" dirty="0" smtClean="0">
                <a:latin typeface="+mj-lt"/>
                <a:cs typeface="Calibri"/>
              </a:rPr>
              <a:t>≤1 año</a:t>
            </a:r>
            <a:endParaRPr lang="es-MX" spc="-20" dirty="0">
              <a:latin typeface="+mj-lt"/>
            </a:endParaRPr>
          </a:p>
        </p:txBody>
      </p:sp>
      <p:sp>
        <p:nvSpPr>
          <p:cNvPr id="10" name="Rectangle 9"/>
          <p:cNvSpPr/>
          <p:nvPr/>
        </p:nvSpPr>
        <p:spPr>
          <a:xfrm>
            <a:off x="23044" y="6237312"/>
            <a:ext cx="8748464" cy="577081"/>
          </a:xfrm>
          <a:prstGeom prst="rect">
            <a:avLst/>
          </a:prstGeom>
        </p:spPr>
        <p:txBody>
          <a:bodyPr wrap="square">
            <a:spAutoFit/>
          </a:bodyPr>
          <a:lstStyle/>
          <a:p>
            <a:pPr>
              <a:lnSpc>
                <a:spcPct val="90000"/>
              </a:lnSpc>
            </a:pPr>
            <a:endParaRPr lang="en-CA" sz="1200" b="1" dirty="0" smtClean="0">
              <a:solidFill>
                <a:srgbClr val="002060"/>
              </a:solidFill>
            </a:endParaRPr>
          </a:p>
          <a:p>
            <a:pPr>
              <a:lnSpc>
                <a:spcPct val="90000"/>
              </a:lnSpc>
            </a:pPr>
            <a:r>
              <a:rPr lang="es-MX" sz="1200" b="1" dirty="0" smtClean="0">
                <a:solidFill>
                  <a:srgbClr val="002060"/>
                </a:solidFill>
              </a:rPr>
              <a:t>*Estudio de Estados Unidos (US)</a:t>
            </a:r>
          </a:p>
          <a:p>
            <a:pPr>
              <a:lnSpc>
                <a:spcPct val="90000"/>
              </a:lnSpc>
            </a:pPr>
            <a:r>
              <a:rPr lang="en-CA" sz="1100" dirty="0" smtClean="0">
                <a:solidFill>
                  <a:srgbClr val="002060"/>
                </a:solidFill>
              </a:rPr>
              <a:t>Ward MM, Kuzis S.</a:t>
            </a:r>
            <a:r>
              <a:rPr lang="en-CA" sz="1100" i="1" dirty="0" smtClean="0">
                <a:solidFill>
                  <a:srgbClr val="002060"/>
                </a:solidFill>
              </a:rPr>
              <a:t> </a:t>
            </a:r>
            <a:r>
              <a:rPr lang="en-CA" sz="1100" i="1" dirty="0">
                <a:solidFill>
                  <a:srgbClr val="002060"/>
                </a:solidFill>
              </a:rPr>
              <a:t>J </a:t>
            </a:r>
            <a:r>
              <a:rPr lang="en-CA" sz="1100" i="1" dirty="0" smtClean="0">
                <a:solidFill>
                  <a:srgbClr val="002060"/>
                </a:solidFill>
              </a:rPr>
              <a:t>Rheumatol</a:t>
            </a:r>
            <a:r>
              <a:rPr lang="en-CA" sz="1100" dirty="0" smtClean="0">
                <a:solidFill>
                  <a:srgbClr val="002060"/>
                </a:solidFill>
              </a:rPr>
              <a:t> 2001; 28(2):315-21</a:t>
            </a:r>
            <a:r>
              <a:rPr lang="en-CA" sz="1100" dirty="0">
                <a:solidFill>
                  <a:srgbClr val="002060"/>
                </a:solidFill>
              </a:rPr>
              <a:t>.</a:t>
            </a:r>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AS</a:t>
            </a:r>
            <a:endParaRPr lang="en-CA" dirty="0">
              <a:solidFill>
                <a:prstClr val="white"/>
              </a:solidFill>
            </a:endParaRPr>
          </a:p>
        </p:txBody>
      </p:sp>
    </p:spTree>
    <p:extLst>
      <p:ext uri="{BB962C8B-B14F-4D97-AF65-F5344CB8AC3E}">
        <p14:creationId xmlns:p14="http://schemas.microsoft.com/office/powerpoint/2010/main" val="5784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s-MX" dirty="0" smtClean="0"/>
              <a:t>Carga económica de la</a:t>
            </a:r>
            <a:br>
              <a:rPr lang="es-MX" dirty="0" smtClean="0"/>
            </a:br>
            <a:r>
              <a:rPr lang="es-MX" dirty="0" smtClean="0"/>
              <a:t>artritis reumatoide </a:t>
            </a:r>
            <a:endParaRPr lang="es-MX" dirty="0"/>
          </a:p>
        </p:txBody>
      </p:sp>
      <p:sp>
        <p:nvSpPr>
          <p:cNvPr id="8" name="Rectangle 7"/>
          <p:cNvSpPr/>
          <p:nvPr/>
        </p:nvSpPr>
        <p:spPr>
          <a:xfrm>
            <a:off x="107504" y="6031304"/>
            <a:ext cx="8748464" cy="854080"/>
          </a:xfrm>
          <a:prstGeom prst="rect">
            <a:avLst/>
          </a:prstGeom>
        </p:spPr>
        <p:txBody>
          <a:bodyPr wrap="square">
            <a:spAutoFit/>
          </a:bodyPr>
          <a:lstStyle/>
          <a:p>
            <a:pPr>
              <a:lnSpc>
                <a:spcPct val="90000"/>
              </a:lnSpc>
            </a:pPr>
            <a:r>
              <a:rPr lang="es-MX" sz="1200" b="1" dirty="0" smtClean="0">
                <a:solidFill>
                  <a:srgbClr val="002060"/>
                </a:solidFill>
              </a:rPr>
              <a:t>*USD en 1995 </a:t>
            </a:r>
            <a:r>
              <a:rPr lang="es-MX" sz="1200" b="1" dirty="0" smtClean="0">
                <a:solidFill>
                  <a:srgbClr val="002060"/>
                </a:solidFill>
                <a:cs typeface="Calibri"/>
              </a:rPr>
              <a:t>† 25 años después de un diagnóstico de artritis reumatoide; </a:t>
            </a:r>
            <a:br>
              <a:rPr lang="es-MX" sz="1200" b="1" dirty="0" smtClean="0">
                <a:solidFill>
                  <a:srgbClr val="002060"/>
                </a:solidFill>
                <a:cs typeface="Calibri"/>
              </a:rPr>
            </a:br>
            <a:r>
              <a:rPr lang="es-MX" sz="1200" b="1" dirty="0" smtClean="0">
                <a:solidFill>
                  <a:srgbClr val="002060"/>
                </a:solidFill>
                <a:cs typeface="Calibri"/>
              </a:rPr>
              <a:t>los costos de por vida fueron mayores entre las personas más jóvenes con artritis reumatoide</a:t>
            </a:r>
            <a:endParaRPr lang="es-MX" sz="1200" b="1" dirty="0" smtClean="0">
              <a:solidFill>
                <a:srgbClr val="002060"/>
              </a:solidFill>
            </a:endParaRPr>
          </a:p>
          <a:p>
            <a:pPr>
              <a:lnSpc>
                <a:spcPct val="90000"/>
              </a:lnSpc>
            </a:pPr>
            <a:r>
              <a:rPr lang="es-MX" sz="1100" b="1" dirty="0" smtClean="0">
                <a:solidFill>
                  <a:srgbClr val="002060"/>
                </a:solidFill>
              </a:rPr>
              <a:t>N/A = no disponible; USD = Dólares Estadounidenses</a:t>
            </a:r>
          </a:p>
          <a:p>
            <a:pPr>
              <a:lnSpc>
                <a:spcPct val="90000"/>
              </a:lnSpc>
            </a:pPr>
            <a:r>
              <a:rPr lang="en-CA" sz="1000" dirty="0" smtClean="0">
                <a:solidFill>
                  <a:srgbClr val="002060"/>
                </a:solidFill>
              </a:rPr>
              <a:t>Centers for Disease Control and Prevention</a:t>
            </a:r>
            <a:r>
              <a:rPr lang="da-DK" sz="1000" smtClean="0">
                <a:solidFill>
                  <a:srgbClr val="002060"/>
                </a:solidFill>
              </a:rPr>
              <a:t>. </a:t>
            </a:r>
            <a:r>
              <a:rPr lang="da-DK" sz="1000" i="1" dirty="0" smtClean="0">
                <a:solidFill>
                  <a:srgbClr val="002060"/>
                </a:solidFill>
              </a:rPr>
              <a:t>Rheumatoid Arthritis. </a:t>
            </a:r>
            <a:r>
              <a:rPr lang="da-DK" sz="1000" dirty="0" smtClean="0">
                <a:solidFill>
                  <a:srgbClr val="002060"/>
                </a:solidFill>
              </a:rPr>
              <a:t>Disponible en: </a:t>
            </a:r>
            <a:r>
              <a:rPr lang="da-DK" sz="1000" dirty="0">
                <a:solidFill>
                  <a:srgbClr val="002060"/>
                </a:solidFill>
                <a:hlinkClick r:id="rId3"/>
              </a:rPr>
              <a:t>http://</a:t>
            </a:r>
            <a:r>
              <a:rPr lang="da-DK" sz="1000" dirty="0" smtClean="0">
                <a:solidFill>
                  <a:srgbClr val="002060"/>
                </a:solidFill>
                <a:hlinkClick r:id="rId3"/>
              </a:rPr>
              <a:t>www.cdc.gov/arthritis/basics/rheumatoid.htm#12</a:t>
            </a:r>
            <a:r>
              <a:rPr lang="da-DK" sz="1000" dirty="0" smtClean="0">
                <a:solidFill>
                  <a:srgbClr val="002060"/>
                </a:solidFill>
              </a:rPr>
              <a:t>. Accesado:  13 de agosto de 2013.</a:t>
            </a:r>
            <a:endParaRPr lang="da-DK" sz="1000" dirty="0">
              <a:solidFill>
                <a:srgbClr val="00206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162374677"/>
              </p:ext>
            </p:extLst>
          </p:nvPr>
        </p:nvGraphicFramePr>
        <p:xfrm>
          <a:off x="899592" y="2132856"/>
          <a:ext cx="7733210" cy="2340000"/>
        </p:xfrm>
        <a:graphic>
          <a:graphicData uri="http://schemas.openxmlformats.org/drawingml/2006/table">
            <a:tbl>
              <a:tblPr firstRow="1" bandRow="1">
                <a:tableStyleId>{5C22544A-7EE6-4342-B048-85BDC9FD1C3A}</a:tableStyleId>
              </a:tblPr>
              <a:tblGrid>
                <a:gridCol w="1584176"/>
                <a:gridCol w="2675700"/>
                <a:gridCol w="2033334"/>
                <a:gridCol w="1440000"/>
              </a:tblGrid>
              <a:tr h="468000">
                <a:tc rowSpan="2">
                  <a:txBody>
                    <a:bodyPr/>
                    <a:lstStyle/>
                    <a:p>
                      <a:pPr algn="ctr"/>
                      <a:r>
                        <a:rPr lang="es-MX" noProof="0" dirty="0" smtClean="0"/>
                        <a:t>Costo</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s-MX" noProof="0" dirty="0" smtClean="0"/>
                        <a:t>Cantidad (2000 USD</a:t>
                      </a:r>
                      <a:r>
                        <a:rPr lang="es-MX" baseline="0" noProof="0" dirty="0" smtClean="0"/>
                        <a:t>)</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dirty="0"/>
                    </a:p>
                  </a:txBody>
                  <a:tcPr/>
                </a:tc>
                <a:tc hMerge="1">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8000">
                <a:tc vMerge="1">
                  <a:txBody>
                    <a:bodyPr/>
                    <a:lstStyle/>
                    <a:p>
                      <a:endParaRPr lang="en-CA" dirty="0"/>
                    </a:p>
                  </a:txBody>
                  <a:tcPr/>
                </a:tc>
                <a:tc>
                  <a:txBody>
                    <a:bodyPr/>
                    <a:lstStyle/>
                    <a:p>
                      <a:pPr algn="ctr"/>
                      <a:r>
                        <a:rPr lang="es-MX" b="1" noProof="0" dirty="0" smtClean="0">
                          <a:solidFill>
                            <a:schemeClr val="tx1"/>
                          </a:solidFill>
                        </a:rPr>
                        <a:t>Con artritis reumatoide</a:t>
                      </a:r>
                      <a:endParaRPr lang="es-MX"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MX" b="1" noProof="0" dirty="0" smtClean="0">
                          <a:solidFill>
                            <a:schemeClr val="tx1"/>
                          </a:solidFill>
                        </a:rPr>
                        <a:t>Con osteoartritis</a:t>
                      </a:r>
                      <a:endParaRPr lang="es-MX"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MX" b="1" noProof="0" dirty="0" smtClean="0">
                          <a:solidFill>
                            <a:schemeClr val="tx1"/>
                          </a:solidFill>
                        </a:rPr>
                        <a:t>Sin artritis</a:t>
                      </a:r>
                      <a:endParaRPr lang="es-MX"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68000">
                <a:tc>
                  <a:txBody>
                    <a:bodyPr/>
                    <a:lstStyle/>
                    <a:p>
                      <a:r>
                        <a:rPr lang="es-MX" noProof="0" dirty="0" smtClean="0"/>
                        <a:t>Directo</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5763</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N/A</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r>
                        <a:rPr lang="es-MX" noProof="0" dirty="0" smtClean="0"/>
                        <a:t>Indirecto</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2785</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1011</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noProof="0" dirty="0" smtClean="0"/>
                        <a:t>1002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8000">
                <a:tc>
                  <a:txBody>
                    <a:bodyPr/>
                    <a:lstStyle/>
                    <a:p>
                      <a:r>
                        <a:rPr lang="es-MX" b="1" noProof="0" dirty="0" smtClean="0"/>
                        <a:t>De por vida</a:t>
                      </a:r>
                      <a:r>
                        <a:rPr lang="es-MX" b="1" baseline="30000" noProof="0" dirty="0" smtClean="0">
                          <a:latin typeface="Calibri"/>
                          <a:cs typeface="Calibri"/>
                        </a:rPr>
                        <a:t>†</a:t>
                      </a:r>
                      <a:endParaRPr lang="es-MX" b="1" baseline="300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b="1" noProof="0" dirty="0" smtClean="0"/>
                        <a:t>61,000–122,000*</a:t>
                      </a:r>
                      <a:endParaRPr lang="es-MX"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b="1" noProof="0" dirty="0" smtClean="0"/>
                        <a:t>N/A</a:t>
                      </a:r>
                      <a:endParaRPr lang="es-MX"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1" noProof="0" dirty="0" smtClean="0"/>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ounded Rectangle 3"/>
          <p:cNvSpPr/>
          <p:nvPr/>
        </p:nvSpPr>
        <p:spPr>
          <a:xfrm>
            <a:off x="899592" y="4725144"/>
            <a:ext cx="7344816" cy="115212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Se estima que los individuos con artritis reumatoide tienen 6 veces más probabilidad que las personas sin artritis reumatoide de incurrir en gastos médicos.</a:t>
            </a:r>
            <a:endParaRPr lang="es-MX" sz="2400" b="1" dirty="0"/>
          </a:p>
        </p:txBody>
      </p:sp>
      <p:sp>
        <p:nvSpPr>
          <p:cNvPr id="10" name="Rounded Rectangle 9"/>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RA</a:t>
            </a:r>
            <a:endParaRPr lang="en-CA" dirty="0">
              <a:solidFill>
                <a:prstClr val="white"/>
              </a:solidFill>
            </a:endParaRPr>
          </a:p>
        </p:txBody>
      </p:sp>
    </p:spTree>
    <p:extLst>
      <p:ext uri="{BB962C8B-B14F-4D97-AF65-F5344CB8AC3E}">
        <p14:creationId xmlns:p14="http://schemas.microsoft.com/office/powerpoint/2010/main" val="243135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25656" cy="1143000"/>
          </a:xfrm>
        </p:spPr>
        <p:txBody>
          <a:bodyPr>
            <a:noAutofit/>
          </a:bodyPr>
          <a:lstStyle/>
          <a:p>
            <a:r>
              <a:rPr lang="es-MX" sz="3700" dirty="0" smtClean="0"/>
              <a:t>Carga económica de la artritis reumatoide: </a:t>
            </a:r>
            <a:r>
              <a:rPr lang="es-MX" sz="3700" dirty="0"/>
              <a:t>C</a:t>
            </a:r>
            <a:r>
              <a:rPr lang="es-MX" sz="3700" dirty="0" smtClean="0"/>
              <a:t>ostos sociales</a:t>
            </a:r>
            <a:endParaRPr lang="es-MX" sz="3700" dirty="0"/>
          </a:p>
        </p:txBody>
      </p:sp>
      <p:sp>
        <p:nvSpPr>
          <p:cNvPr id="10" name="Rectangle 9"/>
          <p:cNvSpPr/>
          <p:nvPr/>
        </p:nvSpPr>
        <p:spPr>
          <a:xfrm>
            <a:off x="720" y="6416344"/>
            <a:ext cx="8748464" cy="397032"/>
          </a:xfrm>
          <a:prstGeom prst="rect">
            <a:avLst/>
          </a:prstGeom>
        </p:spPr>
        <p:txBody>
          <a:bodyPr wrap="square">
            <a:spAutoFit/>
          </a:bodyPr>
          <a:lstStyle/>
          <a:p>
            <a:pPr>
              <a:lnSpc>
                <a:spcPct val="90000"/>
              </a:lnSpc>
            </a:pPr>
            <a:r>
              <a:rPr lang="da-DK" sz="1200" b="1" dirty="0" smtClean="0">
                <a:solidFill>
                  <a:srgbClr val="002060"/>
                </a:solidFill>
              </a:rPr>
              <a:t>USD = Dólares Estadounidenses</a:t>
            </a:r>
          </a:p>
          <a:p>
            <a:pPr>
              <a:lnSpc>
                <a:spcPct val="90000"/>
              </a:lnSpc>
            </a:pPr>
            <a:r>
              <a:rPr lang="da-DK" sz="1000" dirty="0" smtClean="0">
                <a:solidFill>
                  <a:srgbClr val="002060"/>
                </a:solidFill>
              </a:rPr>
              <a:t>Birnbaum </a:t>
            </a:r>
            <a:r>
              <a:rPr lang="da-DK" sz="1000" dirty="0">
                <a:solidFill>
                  <a:srgbClr val="002060"/>
                </a:solidFill>
              </a:rPr>
              <a:t>H </a:t>
            </a:r>
            <a:r>
              <a:rPr lang="da-DK" sz="1000" i="1" dirty="0">
                <a:solidFill>
                  <a:srgbClr val="002060"/>
                </a:solidFill>
              </a:rPr>
              <a:t>et al. Curr Med Res </a:t>
            </a:r>
            <a:r>
              <a:rPr lang="da-DK" sz="1000" i="1" dirty="0" smtClean="0">
                <a:solidFill>
                  <a:srgbClr val="002060"/>
                </a:solidFill>
              </a:rPr>
              <a:t>Opin</a:t>
            </a:r>
            <a:r>
              <a:rPr lang="da-DK" sz="1000" dirty="0" smtClean="0">
                <a:solidFill>
                  <a:srgbClr val="002060"/>
                </a:solidFill>
              </a:rPr>
              <a:t> </a:t>
            </a:r>
            <a:r>
              <a:rPr lang="da-DK" sz="1000" dirty="0">
                <a:solidFill>
                  <a:srgbClr val="002060"/>
                </a:solidFill>
              </a:rPr>
              <a:t>2010</a:t>
            </a:r>
            <a:r>
              <a:rPr lang="da-DK" sz="1000" dirty="0" smtClean="0">
                <a:solidFill>
                  <a:srgbClr val="002060"/>
                </a:solidFill>
              </a:rPr>
              <a:t>; 26(1):77-90</a:t>
            </a:r>
            <a:r>
              <a:rPr lang="da-DK" sz="1000" dirty="0">
                <a:solidFill>
                  <a:srgbClr val="002060"/>
                </a:solidFill>
              </a:rPr>
              <a:t>.</a:t>
            </a:r>
          </a:p>
        </p:txBody>
      </p:sp>
      <p:sp>
        <p:nvSpPr>
          <p:cNvPr id="6" name="Rounded Rectangle 5"/>
          <p:cNvSpPr/>
          <p:nvPr/>
        </p:nvSpPr>
        <p:spPr>
          <a:xfrm>
            <a:off x="1259632" y="4365104"/>
            <a:ext cx="6984776" cy="106335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s-MX" sz="2000" b="1" dirty="0" smtClean="0"/>
              <a:t>Los costos totales son aproximadamente $14,900 por paciente por año.</a:t>
            </a:r>
          </a:p>
          <a:p>
            <a:pPr algn="ctr"/>
            <a:r>
              <a:rPr lang="es-MX" sz="2000" b="1" dirty="0" smtClean="0"/>
              <a:t>La artritis reumatoide es una enfermedad crónica costosa. </a:t>
            </a:r>
            <a:endParaRPr lang="es-MX" sz="2000" b="1" dirty="0"/>
          </a:p>
        </p:txBody>
      </p:sp>
      <p:graphicFrame>
        <p:nvGraphicFramePr>
          <p:cNvPr id="7" name="Table 6"/>
          <p:cNvGraphicFramePr>
            <a:graphicFrameLocks noGrp="1"/>
          </p:cNvGraphicFramePr>
          <p:nvPr>
            <p:extLst>
              <p:ext uri="{D42A27DB-BD31-4B8C-83A1-F6EECF244321}">
                <p14:modId xmlns:p14="http://schemas.microsoft.com/office/powerpoint/2010/main" val="1892364316"/>
              </p:ext>
            </p:extLst>
          </p:nvPr>
        </p:nvGraphicFramePr>
        <p:xfrm>
          <a:off x="1674881" y="2276872"/>
          <a:ext cx="5489407" cy="1404000"/>
        </p:xfrm>
        <a:graphic>
          <a:graphicData uri="http://schemas.openxmlformats.org/drawingml/2006/table">
            <a:tbl>
              <a:tblPr firstRow="1" bandRow="1">
                <a:tableStyleId>{5C22544A-7EE6-4342-B048-85BDC9FD1C3A}</a:tableStyleId>
              </a:tblPr>
              <a:tblGrid>
                <a:gridCol w="2304000"/>
                <a:gridCol w="3185407"/>
              </a:tblGrid>
              <a:tr h="468000">
                <a:tc>
                  <a:txBody>
                    <a:bodyPr/>
                    <a:lstStyle/>
                    <a:p>
                      <a:pPr algn="ctr"/>
                      <a:r>
                        <a:rPr lang="es-MX" noProof="0" dirty="0" smtClean="0"/>
                        <a:t>Costo anual</a:t>
                      </a:r>
                      <a:endParaRPr lang="es-MX" noProof="0" dirty="0"/>
                    </a:p>
                  </a:txBody>
                  <a:tcPr anchor="ctr"/>
                </a:tc>
                <a:tc>
                  <a:txBody>
                    <a:bodyPr/>
                    <a:lstStyle/>
                    <a:p>
                      <a:pPr algn="ctr"/>
                      <a:r>
                        <a:rPr lang="es-MX" noProof="0" dirty="0" smtClean="0"/>
                        <a:t>Cantidad (billones) (2005 USD</a:t>
                      </a:r>
                      <a:r>
                        <a:rPr lang="es-MX" baseline="0" noProof="0" dirty="0" smtClean="0"/>
                        <a:t>)</a:t>
                      </a:r>
                      <a:endParaRPr lang="es-MX" noProof="0" dirty="0"/>
                    </a:p>
                  </a:txBody>
                  <a:tcPr anchor="ctr"/>
                </a:tc>
              </a:tr>
              <a:tr h="468000">
                <a:tc>
                  <a:txBody>
                    <a:bodyPr/>
                    <a:lstStyle/>
                    <a:p>
                      <a:pPr marL="355600" indent="0"/>
                      <a:r>
                        <a:rPr lang="es-MX" noProof="0" dirty="0" smtClean="0"/>
                        <a:t>Directo</a:t>
                      </a:r>
                      <a:endParaRPr lang="es-MX" noProof="0" dirty="0"/>
                    </a:p>
                  </a:txBody>
                  <a:tcPr anchor="ctr"/>
                </a:tc>
                <a:tc>
                  <a:txBody>
                    <a:bodyPr/>
                    <a:lstStyle/>
                    <a:p>
                      <a:pPr algn="ctr"/>
                      <a:r>
                        <a:rPr lang="es-MX" noProof="0" dirty="0" smtClean="0"/>
                        <a:t>8.4</a:t>
                      </a:r>
                      <a:r>
                        <a:rPr lang="es-MX" baseline="0" noProof="0" dirty="0" smtClean="0"/>
                        <a:t> </a:t>
                      </a:r>
                      <a:endParaRPr lang="es-MX" noProof="0" dirty="0"/>
                    </a:p>
                  </a:txBody>
                  <a:tcPr anchor="ctr"/>
                </a:tc>
              </a:tr>
              <a:tr h="468000">
                <a:tc>
                  <a:txBody>
                    <a:bodyPr/>
                    <a:lstStyle/>
                    <a:p>
                      <a:pPr marL="355600" indent="0"/>
                      <a:r>
                        <a:rPr lang="es-MX" noProof="0" dirty="0" smtClean="0"/>
                        <a:t>Indirecto</a:t>
                      </a:r>
                      <a:endParaRPr lang="es-MX" noProof="0" dirty="0"/>
                    </a:p>
                  </a:txBody>
                  <a:tcPr anchor="ctr"/>
                </a:tc>
                <a:tc>
                  <a:txBody>
                    <a:bodyPr/>
                    <a:lstStyle/>
                    <a:p>
                      <a:pPr algn="ctr"/>
                      <a:r>
                        <a:rPr lang="es-MX" noProof="0" dirty="0" smtClean="0"/>
                        <a:t>10.9</a:t>
                      </a:r>
                      <a:endParaRPr lang="es-MX" noProof="0" dirty="0"/>
                    </a:p>
                  </a:txBody>
                  <a:tcPr anchor="ctr"/>
                </a:tc>
              </a:tr>
            </a:tbl>
          </a:graphicData>
        </a:graphic>
      </p:graphicFrame>
      <p:sp>
        <p:nvSpPr>
          <p:cNvPr id="8" name="Rounded Rectangle 7"/>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R</a:t>
            </a:r>
            <a:r>
              <a:rPr lang="en-CA" dirty="0" smtClean="0">
                <a:solidFill>
                  <a:prstClr val="white"/>
                </a:solidFill>
              </a:rPr>
              <a:t>A</a:t>
            </a:r>
            <a:endParaRPr lang="en-CA" dirty="0">
              <a:solidFill>
                <a:prstClr val="white"/>
              </a:solidFill>
            </a:endParaRPr>
          </a:p>
        </p:txBody>
      </p:sp>
    </p:spTree>
    <p:extLst>
      <p:ext uri="{BB962C8B-B14F-4D97-AF65-F5344CB8AC3E}">
        <p14:creationId xmlns:p14="http://schemas.microsoft.com/office/powerpoint/2010/main" val="28936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La osteoartritis aumenta el uso de atención médica</a:t>
            </a:r>
            <a:endParaRPr lang="es-MX" dirty="0"/>
          </a:p>
        </p:txBody>
      </p:sp>
      <p:sp>
        <p:nvSpPr>
          <p:cNvPr id="16" name="Rectangle 15"/>
          <p:cNvSpPr/>
          <p:nvPr/>
        </p:nvSpPr>
        <p:spPr>
          <a:xfrm>
            <a:off x="47441" y="6447118"/>
            <a:ext cx="8748464" cy="410882"/>
          </a:xfrm>
          <a:prstGeom prst="rect">
            <a:avLst/>
          </a:prstGeom>
        </p:spPr>
        <p:txBody>
          <a:bodyPr wrap="square">
            <a:spAutoFit/>
          </a:bodyPr>
          <a:lstStyle/>
          <a:p>
            <a:pPr>
              <a:lnSpc>
                <a:spcPct val="90000"/>
              </a:lnSpc>
            </a:pPr>
            <a:r>
              <a:rPr lang="es-MX" sz="1200" b="1" baseline="30000" dirty="0" smtClean="0">
                <a:solidFill>
                  <a:srgbClr val="002060"/>
                </a:solidFill>
                <a:cs typeface="Calibri"/>
              </a:rPr>
              <a:t>‡</a:t>
            </a:r>
            <a:r>
              <a:rPr lang="es-MX" sz="1200" b="1" i="1" dirty="0" smtClean="0">
                <a:solidFill>
                  <a:srgbClr val="002060"/>
                </a:solidFill>
              </a:rPr>
              <a:t>p</a:t>
            </a:r>
            <a:r>
              <a:rPr lang="es-MX" sz="1200" b="1" dirty="0" smtClean="0">
                <a:solidFill>
                  <a:srgbClr val="002060"/>
                </a:solidFill>
              </a:rPr>
              <a:t> &lt;0.0001 vs. la cohorte comparadora</a:t>
            </a:r>
          </a:p>
          <a:p>
            <a:pPr>
              <a:lnSpc>
                <a:spcPct val="90000"/>
              </a:lnSpc>
            </a:pPr>
            <a:r>
              <a:rPr lang="en-CA" sz="1000" dirty="0" smtClean="0">
                <a:solidFill>
                  <a:srgbClr val="002060"/>
                </a:solidFill>
              </a:rPr>
              <a:t>Dibonaventura M </a:t>
            </a:r>
            <a:r>
              <a:rPr lang="en-CA" sz="1000" i="1" dirty="0">
                <a:solidFill>
                  <a:srgbClr val="002060"/>
                </a:solidFill>
              </a:rPr>
              <a:t>et al. BMC Musculoskelet </a:t>
            </a:r>
            <a:r>
              <a:rPr lang="en-CA" sz="1000" i="1" dirty="0" smtClean="0">
                <a:solidFill>
                  <a:srgbClr val="002060"/>
                </a:solidFill>
              </a:rPr>
              <a:t>Disord </a:t>
            </a:r>
            <a:r>
              <a:rPr lang="en-CA" sz="1000" dirty="0">
                <a:solidFill>
                  <a:srgbClr val="002060"/>
                </a:solidFill>
              </a:rPr>
              <a:t>2011</a:t>
            </a:r>
            <a:r>
              <a:rPr lang="en-CA" sz="1000" dirty="0" smtClean="0">
                <a:solidFill>
                  <a:srgbClr val="002060"/>
                </a:solidFill>
              </a:rPr>
              <a:t>; 12:83.</a:t>
            </a:r>
            <a:endParaRPr lang="en-CA" sz="1000" dirty="0">
              <a:solidFill>
                <a:srgbClr val="00206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24163775"/>
              </p:ext>
            </p:extLst>
          </p:nvPr>
        </p:nvGraphicFramePr>
        <p:xfrm>
          <a:off x="708223" y="1556792"/>
          <a:ext cx="7896225" cy="4330700"/>
        </p:xfrm>
        <a:graphic>
          <a:graphicData uri="http://schemas.openxmlformats.org/presentationml/2006/ole">
            <mc:AlternateContent xmlns:mc="http://schemas.openxmlformats.org/markup-compatibility/2006">
              <mc:Choice xmlns:v="urn:schemas-microsoft-com:vml" Requires="v">
                <p:oleObj spid="_x0000_s20876" name="Hoja de cálculo" r:id="rId5" imgW="7905758" imgH="4343501" progId="Excel.Sheet.8">
                  <p:embed/>
                </p:oleObj>
              </mc:Choice>
              <mc:Fallback>
                <p:oleObj name="Hoja de cálculo" r:id="rId5" imgW="7905758" imgH="4343501" progId="Excel.Sheet.8">
                  <p:embed/>
                  <p:pic>
                    <p:nvPicPr>
                      <p:cNvPr id="0" name="Picture 336"/>
                      <p:cNvPicPr>
                        <a:picLocks noChangeAspect="1" noChangeArrowheads="1"/>
                      </p:cNvPicPr>
                      <p:nvPr/>
                    </p:nvPicPr>
                    <p:blipFill>
                      <a:blip r:embed="rId6"/>
                      <a:srcRect/>
                      <a:stretch>
                        <a:fillRect/>
                      </a:stretch>
                    </p:blipFill>
                    <p:spPr bwMode="auto">
                      <a:xfrm>
                        <a:off x="708223" y="1556792"/>
                        <a:ext cx="78962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ounded Rectangle 3"/>
          <p:cNvSpPr/>
          <p:nvPr/>
        </p:nvSpPr>
        <p:spPr>
          <a:xfrm>
            <a:off x="1259632" y="5711581"/>
            <a:ext cx="6912768" cy="52573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Los trabajadores con dolor por osteoartritis utilizan más los servicios de atención a la salud</a:t>
            </a:r>
            <a:endParaRPr lang="es-MX" b="1" dirty="0"/>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57302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altLang="en-US" dirty="0" smtClean="0"/>
              <a:t>Comité de </a:t>
            </a:r>
            <a:r>
              <a:rPr lang="es-MX" altLang="en-US" dirty="0"/>
              <a:t>d</a:t>
            </a:r>
            <a:r>
              <a:rPr lang="es-MX" altLang="en-US" dirty="0" smtClean="0"/>
              <a:t>esarrollo</a:t>
            </a:r>
            <a:endParaRPr lang="en-CA" dirty="0" smtClean="0"/>
          </a:p>
        </p:txBody>
      </p:sp>
      <p:sp>
        <p:nvSpPr>
          <p:cNvPr id="4" name="Rectangle 3"/>
          <p:cNvSpPr/>
          <p:nvPr/>
        </p:nvSpPr>
        <p:spPr>
          <a:xfrm>
            <a:off x="395288" y="1443038"/>
            <a:ext cx="2881312" cy="5032147"/>
          </a:xfrm>
          <a:prstGeom prst="rect">
            <a:avLst/>
          </a:prstGeom>
        </p:spPr>
        <p:txBody>
          <a:bodyPr>
            <a:spAutoFit/>
          </a:bodyPr>
          <a:lstStyle/>
          <a:p>
            <a:pPr fontAlgn="auto">
              <a:spcBef>
                <a:spcPts val="0"/>
              </a:spcBef>
              <a:spcAft>
                <a:spcPts val="0"/>
              </a:spcAft>
              <a:defRPr/>
            </a:pPr>
            <a:r>
              <a:rPr lang="es-MX" sz="1600" b="1" dirty="0" smtClean="0">
                <a:solidFill>
                  <a:prstClr val="black"/>
                </a:solidFill>
              </a:rPr>
              <a:t>Mario H. Cardiel, MD, MSc</a:t>
            </a:r>
          </a:p>
          <a:p>
            <a:pPr fontAlgn="auto">
              <a:spcBef>
                <a:spcPts val="0"/>
              </a:spcBef>
              <a:spcAft>
                <a:spcPts val="0"/>
              </a:spcAft>
              <a:defRPr/>
            </a:pPr>
            <a:r>
              <a:rPr lang="es-MX" sz="1600" dirty="0" smtClean="0">
                <a:solidFill>
                  <a:srgbClr val="0C6FCF">
                    <a:lumMod val="75000"/>
                  </a:srgbClr>
                </a:solidFill>
              </a:rPr>
              <a:t>Reumatólogo</a:t>
            </a:r>
          </a:p>
          <a:p>
            <a:pPr fontAlgn="auto">
              <a:spcBef>
                <a:spcPts val="0"/>
              </a:spcBef>
              <a:spcAft>
                <a:spcPts val="0"/>
              </a:spcAft>
              <a:defRPr/>
            </a:pPr>
            <a:r>
              <a:rPr lang="es-MX" sz="1600" dirty="0" smtClean="0">
                <a:solidFill>
                  <a:srgbClr val="0C6FCF">
                    <a:lumMod val="75000"/>
                  </a:srgbClr>
                </a:solidFill>
              </a:rPr>
              <a:t>Morelia, México</a:t>
            </a:r>
          </a:p>
          <a:p>
            <a:pPr fontAlgn="auto">
              <a:spcBef>
                <a:spcPts val="0"/>
              </a:spcBef>
              <a:spcAft>
                <a:spcPts val="0"/>
              </a:spcAft>
              <a:defRPr/>
            </a:pPr>
            <a:r>
              <a:rPr lang="es-MX" sz="1600" dirty="0" smtClean="0">
                <a:solidFill>
                  <a:prstClr val="white"/>
                </a:solidFill>
              </a:rPr>
              <a:t> </a:t>
            </a:r>
            <a:endParaRPr lang="es-MX" sz="2400" dirty="0" smtClean="0">
              <a:solidFill>
                <a:prstClr val="white"/>
              </a:solidFill>
            </a:endParaRPr>
          </a:p>
          <a:p>
            <a:pPr fontAlgn="auto">
              <a:spcBef>
                <a:spcPts val="0"/>
              </a:spcBef>
              <a:spcAft>
                <a:spcPts val="0"/>
              </a:spcAft>
              <a:defRPr/>
            </a:pPr>
            <a:r>
              <a:rPr lang="es-MX" sz="1600" b="1" dirty="0" smtClean="0">
                <a:solidFill>
                  <a:prstClr val="black"/>
                </a:solidFill>
              </a:rPr>
              <a:t>Andrei Danilov, MD, DSc</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Moscú, Rusia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Smail Daoudi, MD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Tizi Ouzou, Argelia</a:t>
            </a:r>
          </a:p>
          <a:p>
            <a:pPr fontAlgn="auto">
              <a:spcBef>
                <a:spcPts val="0"/>
              </a:spcBef>
              <a:spcAft>
                <a:spcPts val="0"/>
              </a:spcAft>
              <a:defRPr/>
            </a:pPr>
            <a:endParaRPr lang="es-MX" sz="1600" dirty="0" smtClean="0">
              <a:solidFill>
                <a:prstClr val="white"/>
              </a:solidFill>
            </a:endParaRPr>
          </a:p>
          <a:p>
            <a:pPr fontAlgn="auto">
              <a:spcBef>
                <a:spcPts val="0"/>
              </a:spcBef>
              <a:spcAft>
                <a:spcPts val="0"/>
              </a:spcAft>
              <a:defRPr/>
            </a:pPr>
            <a:r>
              <a:rPr lang="es-MX" sz="1600" b="1" dirty="0" smtClean="0">
                <a:solidFill>
                  <a:prstClr val="black"/>
                </a:solidFill>
              </a:rPr>
              <a:t>João Batista S. Garcia, MD, PhD</a:t>
            </a:r>
          </a:p>
          <a:p>
            <a:pPr fontAlgn="auto">
              <a:spcBef>
                <a:spcPts val="0"/>
              </a:spcBef>
              <a:spcAft>
                <a:spcPts val="0"/>
              </a:spcAft>
              <a:defRPr/>
            </a:pPr>
            <a:r>
              <a:rPr lang="es-MX" sz="1600" dirty="0" smtClean="0">
                <a:solidFill>
                  <a:srgbClr val="0C6FCF">
                    <a:lumMod val="75000"/>
                  </a:srgbClr>
                </a:solidFill>
              </a:rPr>
              <a:t>Anestesiólogo</a:t>
            </a:r>
          </a:p>
          <a:p>
            <a:pPr fontAlgn="auto">
              <a:spcBef>
                <a:spcPts val="0"/>
              </a:spcBef>
              <a:spcAft>
                <a:spcPts val="0"/>
              </a:spcAft>
              <a:defRPr/>
            </a:pPr>
            <a:r>
              <a:rPr lang="es-MX" sz="1600" dirty="0" smtClean="0">
                <a:solidFill>
                  <a:srgbClr val="0C6FCF">
                    <a:lumMod val="75000"/>
                  </a:srgbClr>
                </a:solidFill>
              </a:rPr>
              <a:t>San Luis, Brasil</a:t>
            </a:r>
          </a:p>
          <a:p>
            <a:pPr fontAlgn="auto">
              <a:spcBef>
                <a:spcPts val="0"/>
              </a:spcBef>
              <a:spcAft>
                <a:spcPts val="0"/>
              </a:spcAft>
              <a:defRPr/>
            </a:pPr>
            <a:endParaRPr lang="es-MX" sz="1700" dirty="0" smtClean="0">
              <a:solidFill>
                <a:prstClr val="white"/>
              </a:solidFill>
            </a:endParaRPr>
          </a:p>
          <a:p>
            <a:pPr fontAlgn="auto">
              <a:spcBef>
                <a:spcPts val="0"/>
              </a:spcBef>
              <a:spcAft>
                <a:spcPts val="0"/>
              </a:spcAft>
              <a:defRPr/>
            </a:pPr>
            <a:r>
              <a:rPr lang="es-MX" sz="1600" b="1" dirty="0" smtClean="0">
                <a:solidFill>
                  <a:prstClr val="black"/>
                </a:solidFill>
              </a:rPr>
              <a:t>Yuzhou Guan, MD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Beijing, China</a:t>
            </a:r>
            <a:endParaRPr lang="en-CA" sz="1600" dirty="0">
              <a:solidFill>
                <a:srgbClr val="0C6FCF">
                  <a:lumMod val="75000"/>
                </a:srgbClr>
              </a:solidFill>
              <a:ea typeface="SimSun" pitchFamily="2" charset="-122"/>
            </a:endParaRPr>
          </a:p>
          <a:p>
            <a:pPr>
              <a:defRPr/>
            </a:pPr>
            <a:endParaRPr lang="en-CA" sz="1700" dirty="0">
              <a:solidFill>
                <a:prstClr val="white"/>
              </a:solidFill>
              <a:ea typeface="SimSun" pitchFamily="2" charset="-122"/>
            </a:endParaRPr>
          </a:p>
        </p:txBody>
      </p:sp>
      <p:sp>
        <p:nvSpPr>
          <p:cNvPr id="5" name="Rectangle 4"/>
          <p:cNvSpPr/>
          <p:nvPr/>
        </p:nvSpPr>
        <p:spPr>
          <a:xfrm>
            <a:off x="3276600" y="1443038"/>
            <a:ext cx="2805113" cy="5262979"/>
          </a:xfrm>
          <a:prstGeom prst="rect">
            <a:avLst/>
          </a:prstGeom>
        </p:spPr>
        <p:txBody>
          <a:bodyPr>
            <a:spAutoFit/>
          </a:bodyPr>
          <a:lstStyle/>
          <a:p>
            <a:pPr fontAlgn="auto">
              <a:spcBef>
                <a:spcPts val="0"/>
              </a:spcBef>
              <a:spcAft>
                <a:spcPts val="0"/>
              </a:spcAft>
              <a:defRPr/>
            </a:pPr>
            <a:r>
              <a:rPr lang="es-MX" sz="1600" b="1" dirty="0" smtClean="0">
                <a:solidFill>
                  <a:prstClr val="black"/>
                </a:solidFill>
              </a:rPr>
              <a:t>Jianhao Lin, MD</a:t>
            </a:r>
          </a:p>
          <a:p>
            <a:pPr fontAlgn="auto">
              <a:spcBef>
                <a:spcPts val="0"/>
              </a:spcBef>
              <a:spcAft>
                <a:spcPts val="0"/>
              </a:spcAft>
              <a:defRPr/>
            </a:pPr>
            <a:r>
              <a:rPr lang="es-MX" sz="1600" dirty="0" smtClean="0">
                <a:solidFill>
                  <a:srgbClr val="0C6FCF">
                    <a:lumMod val="75000"/>
                  </a:srgbClr>
                </a:solidFill>
              </a:rPr>
              <a:t>Ortopedista</a:t>
            </a:r>
          </a:p>
          <a:p>
            <a:pPr fontAlgn="auto">
              <a:spcBef>
                <a:spcPts val="0"/>
              </a:spcBef>
              <a:spcAft>
                <a:spcPts val="0"/>
              </a:spcAft>
              <a:defRPr/>
            </a:pPr>
            <a:r>
              <a:rPr lang="es-MX" sz="1600" dirty="0" smtClean="0">
                <a:solidFill>
                  <a:srgbClr val="0C6FCF">
                    <a:lumMod val="75000"/>
                  </a:srgbClr>
                </a:solidFill>
              </a:rPr>
              <a:t>Beijing, China</a:t>
            </a:r>
          </a:p>
          <a:p>
            <a:pPr fontAlgn="auto">
              <a:spcBef>
                <a:spcPts val="0"/>
              </a:spcBef>
              <a:spcAft>
                <a:spcPts val="0"/>
              </a:spcAft>
              <a:defRPr/>
            </a:pPr>
            <a:r>
              <a:rPr lang="es-MX" sz="1600" dirty="0" smtClean="0">
                <a:solidFill>
                  <a:srgbClr val="0C6FCF">
                    <a:lumMod val="75000"/>
                  </a:srgbClr>
                </a:solidFill>
              </a:rPr>
              <a:t> </a:t>
            </a:r>
          </a:p>
          <a:p>
            <a:pPr fontAlgn="auto">
              <a:spcBef>
                <a:spcPts val="0"/>
              </a:spcBef>
              <a:spcAft>
                <a:spcPts val="0"/>
              </a:spcAft>
              <a:defRPr/>
            </a:pPr>
            <a:r>
              <a:rPr lang="es-MX" sz="1600" b="1" dirty="0" smtClean="0">
                <a:solidFill>
                  <a:prstClr val="black"/>
                </a:solidFill>
              </a:rPr>
              <a:t>Supranee Niruthisard, MD</a:t>
            </a:r>
          </a:p>
          <a:p>
            <a:pPr fontAlgn="auto">
              <a:spcBef>
                <a:spcPts val="0"/>
              </a:spcBef>
              <a:spcAft>
                <a:spcPts val="0"/>
              </a:spcAft>
              <a:defRPr/>
            </a:pPr>
            <a:r>
              <a:rPr lang="es-MX" sz="1600" dirty="0" smtClean="0">
                <a:solidFill>
                  <a:srgbClr val="0C6FCF">
                    <a:lumMod val="75000"/>
                  </a:srgbClr>
                </a:solidFill>
              </a:rPr>
              <a:t>Especialista en Dolor</a:t>
            </a:r>
          </a:p>
          <a:p>
            <a:pPr fontAlgn="auto">
              <a:spcBef>
                <a:spcPts val="0"/>
              </a:spcBef>
              <a:spcAft>
                <a:spcPts val="0"/>
              </a:spcAft>
              <a:defRPr/>
            </a:pPr>
            <a:r>
              <a:rPr lang="es-MX" sz="1600" dirty="0" smtClean="0">
                <a:solidFill>
                  <a:srgbClr val="0C6FCF">
                    <a:lumMod val="75000"/>
                  </a:srgbClr>
                </a:solidFill>
              </a:rPr>
              <a:t>Bangkok, Tailandia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Germán Ochoa, MD</a:t>
            </a:r>
          </a:p>
          <a:p>
            <a:pPr fontAlgn="auto">
              <a:spcBef>
                <a:spcPts val="0"/>
              </a:spcBef>
              <a:spcAft>
                <a:spcPts val="0"/>
              </a:spcAft>
              <a:defRPr/>
            </a:pPr>
            <a:r>
              <a:rPr lang="es-MX" sz="1600" dirty="0" smtClean="0">
                <a:solidFill>
                  <a:srgbClr val="0C6FCF">
                    <a:lumMod val="75000"/>
                  </a:srgbClr>
                </a:solidFill>
              </a:rPr>
              <a:t>Ortopedista</a:t>
            </a:r>
          </a:p>
          <a:p>
            <a:pPr fontAlgn="auto">
              <a:spcBef>
                <a:spcPts val="0"/>
              </a:spcBef>
              <a:spcAft>
                <a:spcPts val="0"/>
              </a:spcAft>
              <a:defRPr/>
            </a:pPr>
            <a:r>
              <a:rPr lang="es-MX" sz="1600" dirty="0" smtClean="0">
                <a:solidFill>
                  <a:srgbClr val="0C6FCF">
                    <a:lumMod val="75000"/>
                  </a:srgbClr>
                </a:solidFill>
              </a:rPr>
              <a:t>Bogotá, Colombia</a:t>
            </a:r>
          </a:p>
          <a:p>
            <a:pPr fontAlgn="auto">
              <a:spcBef>
                <a:spcPts val="0"/>
              </a:spcBef>
              <a:spcAft>
                <a:spcPts val="0"/>
              </a:spcAft>
              <a:defRPr/>
            </a:pPr>
            <a:endParaRPr lang="es-MX" sz="1600" dirty="0" smtClean="0">
              <a:solidFill>
                <a:prstClr val="white"/>
              </a:solidFill>
            </a:endParaRPr>
          </a:p>
          <a:p>
            <a:pPr fontAlgn="auto">
              <a:spcBef>
                <a:spcPts val="0"/>
              </a:spcBef>
              <a:spcAft>
                <a:spcPts val="0"/>
              </a:spcAft>
              <a:defRPr/>
            </a:pPr>
            <a:r>
              <a:rPr lang="es-MX" sz="1600" b="1" dirty="0" smtClean="0">
                <a:solidFill>
                  <a:prstClr val="black"/>
                </a:solidFill>
              </a:rPr>
              <a:t>Milton Raff, MD, BSc</a:t>
            </a:r>
          </a:p>
          <a:p>
            <a:pPr fontAlgn="auto">
              <a:spcBef>
                <a:spcPts val="0"/>
              </a:spcBef>
              <a:spcAft>
                <a:spcPts val="0"/>
              </a:spcAft>
              <a:defRPr/>
            </a:pPr>
            <a:r>
              <a:rPr lang="es-MX" sz="1600" dirty="0" smtClean="0">
                <a:solidFill>
                  <a:srgbClr val="0C6FCF">
                    <a:lumMod val="75000"/>
                  </a:srgbClr>
                </a:solidFill>
              </a:rPr>
              <a:t>Especialista en Anestesiología</a:t>
            </a:r>
          </a:p>
          <a:p>
            <a:pPr fontAlgn="auto">
              <a:spcBef>
                <a:spcPts val="0"/>
              </a:spcBef>
              <a:spcAft>
                <a:spcPts val="0"/>
              </a:spcAft>
              <a:defRPr/>
            </a:pPr>
            <a:r>
              <a:rPr lang="es-MX" sz="1600" dirty="0" smtClean="0">
                <a:solidFill>
                  <a:srgbClr val="0C6FCF">
                    <a:lumMod val="75000"/>
                  </a:srgbClr>
                </a:solidFill>
              </a:rPr>
              <a:t>Ciudad del Cabo, Sudáfrica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Raymond L. Rosales, MD, PhD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Manila, Filipinas</a:t>
            </a:r>
            <a:endParaRPr lang="en-CA" sz="1600" dirty="0">
              <a:solidFill>
                <a:srgbClr val="0C6FCF">
                  <a:lumMod val="75000"/>
                </a:srgbClr>
              </a:solidFill>
              <a:ea typeface="SimSun" pitchFamily="2" charset="-122"/>
            </a:endParaRPr>
          </a:p>
          <a:p>
            <a:pPr>
              <a:defRPr/>
            </a:pPr>
            <a:endParaRPr lang="en-CA" sz="1600" dirty="0" smtClean="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5047536"/>
          </a:xfrm>
          <a:prstGeom prst="rect">
            <a:avLst/>
          </a:prstGeom>
        </p:spPr>
        <p:txBody>
          <a:bodyPr>
            <a:spAutoFit/>
          </a:bodyPr>
          <a:lstStyle/>
          <a:p>
            <a:pPr fontAlgn="auto">
              <a:spcBef>
                <a:spcPts val="0"/>
              </a:spcBef>
              <a:spcAft>
                <a:spcPts val="0"/>
              </a:spcAft>
              <a:defRPr/>
            </a:pPr>
            <a:r>
              <a:rPr lang="es-MX" sz="1600" b="1" dirty="0" smtClean="0">
                <a:solidFill>
                  <a:prstClr val="black"/>
                </a:solidFill>
              </a:rPr>
              <a:t>José Antonio San Juan, MD</a:t>
            </a:r>
          </a:p>
          <a:p>
            <a:pPr fontAlgn="auto">
              <a:spcBef>
                <a:spcPts val="0"/>
              </a:spcBef>
              <a:spcAft>
                <a:spcPts val="0"/>
              </a:spcAft>
              <a:defRPr/>
            </a:pPr>
            <a:r>
              <a:rPr lang="es-MX" sz="1600" dirty="0" smtClean="0">
                <a:solidFill>
                  <a:srgbClr val="0C6FCF">
                    <a:lumMod val="75000"/>
                  </a:srgbClr>
                </a:solidFill>
              </a:rPr>
              <a:t>Cirujano Ortopédico</a:t>
            </a:r>
          </a:p>
          <a:p>
            <a:pPr fontAlgn="auto">
              <a:spcBef>
                <a:spcPts val="0"/>
              </a:spcBef>
              <a:spcAft>
                <a:spcPts val="0"/>
              </a:spcAft>
              <a:defRPr/>
            </a:pPr>
            <a:r>
              <a:rPr lang="es-MX" sz="1600" dirty="0" smtClean="0">
                <a:solidFill>
                  <a:srgbClr val="0C6FCF">
                    <a:lumMod val="75000"/>
                  </a:srgbClr>
                </a:solidFill>
              </a:rPr>
              <a:t>Cebu City, Filipinas</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Ammar Salti, MD</a:t>
            </a:r>
          </a:p>
          <a:p>
            <a:pPr fontAlgn="auto">
              <a:spcBef>
                <a:spcPts val="0"/>
              </a:spcBef>
              <a:spcAft>
                <a:spcPts val="0"/>
              </a:spcAft>
              <a:defRPr/>
            </a:pPr>
            <a:r>
              <a:rPr lang="es-MX" sz="1600" dirty="0" smtClean="0">
                <a:solidFill>
                  <a:srgbClr val="0C6FCF">
                    <a:lumMod val="75000"/>
                  </a:srgbClr>
                </a:solidFill>
              </a:rPr>
              <a:t>Especialista en Anestesiología</a:t>
            </a:r>
          </a:p>
          <a:p>
            <a:pPr fontAlgn="auto">
              <a:spcBef>
                <a:spcPts val="0"/>
              </a:spcBef>
              <a:spcAft>
                <a:spcPts val="0"/>
              </a:spcAft>
              <a:defRPr/>
            </a:pPr>
            <a:r>
              <a:rPr lang="es-MX" sz="1600" dirty="0" smtClean="0">
                <a:solidFill>
                  <a:srgbClr val="0C6FCF">
                    <a:lumMod val="75000"/>
                  </a:srgbClr>
                </a:solidFill>
              </a:rPr>
              <a:t>Abu Dhabi, Emiratos Árabes Unidos</a:t>
            </a:r>
          </a:p>
          <a:p>
            <a:pPr fontAlgn="auto">
              <a:spcBef>
                <a:spcPts val="0"/>
              </a:spcBef>
              <a:spcAft>
                <a:spcPts val="0"/>
              </a:spcAft>
              <a:defRPr/>
            </a:pPr>
            <a:endParaRPr lang="es-MX" sz="1600" b="1" dirty="0" smtClean="0">
              <a:solidFill>
                <a:prstClr val="black"/>
              </a:solidFill>
            </a:endParaRPr>
          </a:p>
          <a:p>
            <a:pPr fontAlgn="auto">
              <a:spcBef>
                <a:spcPts val="0"/>
              </a:spcBef>
              <a:spcAft>
                <a:spcPts val="0"/>
              </a:spcAft>
              <a:defRPr/>
            </a:pPr>
            <a:r>
              <a:rPr lang="es-MX" sz="1600" b="1" dirty="0" smtClean="0">
                <a:solidFill>
                  <a:prstClr val="black"/>
                </a:solidFill>
              </a:rPr>
              <a:t>Xinping Tian, MD</a:t>
            </a:r>
          </a:p>
          <a:p>
            <a:pPr fontAlgn="auto">
              <a:spcBef>
                <a:spcPts val="0"/>
              </a:spcBef>
              <a:spcAft>
                <a:spcPts val="0"/>
              </a:spcAft>
              <a:defRPr/>
            </a:pPr>
            <a:r>
              <a:rPr lang="es-MX" sz="1600" dirty="0" smtClean="0">
                <a:solidFill>
                  <a:srgbClr val="0C6FCF">
                    <a:lumMod val="75000"/>
                  </a:srgbClr>
                </a:solidFill>
              </a:rPr>
              <a:t>Reumatólogo</a:t>
            </a:r>
          </a:p>
          <a:p>
            <a:pPr fontAlgn="auto">
              <a:spcBef>
                <a:spcPts val="0"/>
              </a:spcBef>
              <a:spcAft>
                <a:spcPts val="0"/>
              </a:spcAft>
              <a:defRPr/>
            </a:pPr>
            <a:r>
              <a:rPr lang="es-MX" sz="1600" dirty="0" smtClean="0">
                <a:solidFill>
                  <a:srgbClr val="0C6FCF">
                    <a:lumMod val="75000"/>
                  </a:srgbClr>
                </a:solidFill>
              </a:rPr>
              <a:t>Beijing, China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Işin Ünal-Çevik, MD, PhD</a:t>
            </a:r>
          </a:p>
          <a:p>
            <a:pPr>
              <a:defRPr/>
            </a:pPr>
            <a:r>
              <a:rPr lang="es-MX" sz="1600" dirty="0" smtClean="0">
                <a:solidFill>
                  <a:srgbClr val="0C6FCF">
                    <a:lumMod val="75000"/>
                  </a:srgbClr>
                </a:solidFill>
              </a:rPr>
              <a:t>Neurólogo, Neurocientífico y Especialista en Dolor</a:t>
            </a:r>
          </a:p>
          <a:p>
            <a:pPr fontAlgn="auto">
              <a:spcBef>
                <a:spcPts val="0"/>
              </a:spcBef>
              <a:spcAft>
                <a:spcPts val="0"/>
              </a:spcAft>
              <a:defRPr/>
            </a:pPr>
            <a:r>
              <a:rPr lang="es-MX" sz="1600" dirty="0" smtClean="0">
                <a:solidFill>
                  <a:srgbClr val="0C6FCF">
                    <a:lumMod val="75000"/>
                  </a:srgbClr>
                </a:solidFill>
              </a:rPr>
              <a:t>Ankara, Turquía</a:t>
            </a:r>
            <a:endParaRPr lang="en-CA" sz="1600" dirty="0" smtClean="0">
              <a:solidFill>
                <a:srgbClr val="0C6FCF">
                  <a:lumMod val="75000"/>
                </a:srgbClr>
              </a:solidFill>
            </a:endParaRPr>
          </a:p>
          <a:p>
            <a:pPr fontAlgn="auto">
              <a:spcBef>
                <a:spcPts val="0"/>
              </a:spcBef>
              <a:spcAft>
                <a:spcPts val="0"/>
              </a:spcAft>
              <a:defRPr/>
            </a:pPr>
            <a:r>
              <a:rPr lang="en-CA" sz="1600" dirty="0">
                <a:solidFill>
                  <a:srgbClr val="0C6FCF">
                    <a:lumMod val="75000"/>
                  </a:srgbClr>
                </a:solidFill>
              </a:rPr>
              <a:t> </a:t>
            </a:r>
            <a:endParaRPr lang="en-CA" sz="1700" dirty="0">
              <a:solidFill>
                <a:prstClr val="white"/>
              </a:solidFill>
            </a:endParaRP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051720" y="6365875"/>
            <a:ext cx="4420954"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4F1A4E7-7E60-4ACF-80CF-0C7CA35C9359}"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p14="http://schemas.microsoft.com/office/powerpoint/2010/main" val="38152238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La osteoartritis aumenta los costos directos de atención a la salud</a:t>
            </a:r>
            <a:endParaRPr lang="es-MX" dirty="0"/>
          </a:p>
        </p:txBody>
      </p:sp>
      <p:sp>
        <p:nvSpPr>
          <p:cNvPr id="16" name="Rectangle 15"/>
          <p:cNvSpPr/>
          <p:nvPr/>
        </p:nvSpPr>
        <p:spPr>
          <a:xfrm>
            <a:off x="23044" y="6402494"/>
            <a:ext cx="8748464" cy="410882"/>
          </a:xfrm>
          <a:prstGeom prst="rect">
            <a:avLst/>
          </a:prstGeom>
        </p:spPr>
        <p:txBody>
          <a:bodyPr wrap="square">
            <a:spAutoFit/>
          </a:bodyPr>
          <a:lstStyle/>
          <a:p>
            <a:pPr>
              <a:lnSpc>
                <a:spcPct val="90000"/>
              </a:lnSpc>
            </a:pPr>
            <a:r>
              <a:rPr lang="en-CA" sz="1200" b="1" dirty="0" smtClean="0">
                <a:solidFill>
                  <a:srgbClr val="002060"/>
                </a:solidFill>
              </a:rPr>
              <a:t>*</a:t>
            </a:r>
            <a:r>
              <a:rPr lang="en-CA" sz="1200" b="1" i="1" dirty="0" smtClean="0">
                <a:solidFill>
                  <a:srgbClr val="002060"/>
                </a:solidFill>
              </a:rPr>
              <a:t>p </a:t>
            </a:r>
            <a:r>
              <a:rPr lang="en-CA" sz="1200" b="1" dirty="0" smtClean="0">
                <a:solidFill>
                  <a:srgbClr val="002060"/>
                </a:solidFill>
              </a:rPr>
              <a:t>&lt;0.0001 </a:t>
            </a:r>
            <a:r>
              <a:rPr lang="en-CA" sz="1200" b="1" dirty="0">
                <a:solidFill>
                  <a:srgbClr val="002060"/>
                </a:solidFill>
              </a:rPr>
              <a:t>vs. </a:t>
            </a:r>
            <a:r>
              <a:rPr lang="en-CA" sz="1200" b="1" dirty="0" smtClean="0">
                <a:solidFill>
                  <a:srgbClr val="002060"/>
                </a:solidFill>
              </a:rPr>
              <a:t>controles</a:t>
            </a:r>
          </a:p>
          <a:p>
            <a:pPr>
              <a:lnSpc>
                <a:spcPct val="90000"/>
              </a:lnSpc>
            </a:pPr>
            <a:r>
              <a:rPr lang="en-CA" sz="1050" dirty="0" smtClean="0">
                <a:solidFill>
                  <a:srgbClr val="002060"/>
                </a:solidFill>
              </a:rPr>
              <a:t>Dibonaventura M </a:t>
            </a:r>
            <a:r>
              <a:rPr lang="en-CA" sz="1050" i="1" dirty="0">
                <a:solidFill>
                  <a:srgbClr val="002060"/>
                </a:solidFill>
              </a:rPr>
              <a:t>et al. BMC Musculoskelet </a:t>
            </a:r>
            <a:r>
              <a:rPr lang="en-CA" sz="1050" i="1" dirty="0" smtClean="0">
                <a:solidFill>
                  <a:srgbClr val="002060"/>
                </a:solidFill>
              </a:rPr>
              <a:t>Disord </a:t>
            </a:r>
            <a:r>
              <a:rPr lang="en-CA" sz="1050" dirty="0">
                <a:solidFill>
                  <a:srgbClr val="002060"/>
                </a:solidFill>
              </a:rPr>
              <a:t>2011</a:t>
            </a:r>
            <a:r>
              <a:rPr lang="en-CA" sz="1050" dirty="0" smtClean="0">
                <a:solidFill>
                  <a:srgbClr val="002060"/>
                </a:solidFill>
              </a:rPr>
              <a:t>; 12:83.</a:t>
            </a:r>
            <a:endParaRPr lang="en-CA" sz="1050" dirty="0">
              <a:solidFill>
                <a:srgbClr val="002060"/>
              </a:solidFill>
            </a:endParaRPr>
          </a:p>
        </p:txBody>
      </p:sp>
      <p:sp>
        <p:nvSpPr>
          <p:cNvPr id="10" name="Rounded Rectangle 9"/>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
        <p:nvSpPr>
          <p:cNvPr id="31" name="Rounded Rectangle 8"/>
          <p:cNvSpPr/>
          <p:nvPr/>
        </p:nvSpPr>
        <p:spPr>
          <a:xfrm>
            <a:off x="1475656" y="5733256"/>
            <a:ext cx="6624736" cy="52552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Los trabajadores con dolor por osteoartritis tienen mayores costos de atención a la salud.</a:t>
            </a:r>
            <a:endParaRPr lang="es-MX" b="1" dirty="0"/>
          </a:p>
        </p:txBody>
      </p:sp>
      <p:graphicFrame>
        <p:nvGraphicFramePr>
          <p:cNvPr id="32" name="Content Placeholder 7"/>
          <p:cNvGraphicFramePr>
            <a:graphicFrameLocks noGrp="1"/>
          </p:cNvGraphicFramePr>
          <p:nvPr>
            <p:ph idx="1"/>
            <p:extLst>
              <p:ext uri="{D42A27DB-BD31-4B8C-83A1-F6EECF244321}">
                <p14:modId xmlns:p14="http://schemas.microsoft.com/office/powerpoint/2010/main" val="4111786189"/>
              </p:ext>
            </p:extLst>
          </p:nvPr>
        </p:nvGraphicFramePr>
        <p:xfrm>
          <a:off x="1475656" y="1556792"/>
          <a:ext cx="6624736"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11"/>
          <p:cNvSpPr txBox="1"/>
          <p:nvPr/>
        </p:nvSpPr>
        <p:spPr>
          <a:xfrm>
            <a:off x="6300192" y="3140968"/>
            <a:ext cx="705642" cy="338554"/>
          </a:xfrm>
          <a:prstGeom prst="rect">
            <a:avLst/>
          </a:prstGeom>
          <a:noFill/>
        </p:spPr>
        <p:txBody>
          <a:bodyPr wrap="none" rtlCol="0">
            <a:spAutoFit/>
          </a:bodyPr>
          <a:lstStyle/>
          <a:p>
            <a:r>
              <a:rPr lang="en-CA" sz="1600" b="1" dirty="0" smtClean="0">
                <a:solidFill>
                  <a:schemeClr val="accent1"/>
                </a:solidFill>
              </a:rPr>
              <a:t>$2158</a:t>
            </a:r>
            <a:endParaRPr lang="en-CA" sz="1600" b="1" dirty="0">
              <a:solidFill>
                <a:schemeClr val="accent1"/>
              </a:solidFill>
            </a:endParaRPr>
          </a:p>
        </p:txBody>
      </p:sp>
      <p:sp>
        <p:nvSpPr>
          <p:cNvPr id="34" name="TextBox 12"/>
          <p:cNvSpPr txBox="1"/>
          <p:nvPr/>
        </p:nvSpPr>
        <p:spPr>
          <a:xfrm>
            <a:off x="3638859" y="2014101"/>
            <a:ext cx="861133" cy="338554"/>
          </a:xfrm>
          <a:prstGeom prst="rect">
            <a:avLst/>
          </a:prstGeom>
          <a:noFill/>
        </p:spPr>
        <p:txBody>
          <a:bodyPr wrap="none" rtlCol="0">
            <a:spAutoFit/>
          </a:bodyPr>
          <a:lstStyle/>
          <a:p>
            <a:r>
              <a:rPr lang="en-CA" sz="1600" b="1" dirty="0" smtClean="0">
                <a:solidFill>
                  <a:schemeClr val="accent1"/>
                </a:solidFill>
              </a:rPr>
              <a:t>$3,703*</a:t>
            </a:r>
            <a:endParaRPr lang="en-CA" sz="1600" b="1" dirty="0">
              <a:solidFill>
                <a:schemeClr val="accent1"/>
              </a:solidFill>
            </a:endParaRPr>
          </a:p>
        </p:txBody>
      </p:sp>
    </p:spTree>
    <p:extLst>
      <p:ext uri="{BB962C8B-B14F-4D97-AF65-F5344CB8AC3E}">
        <p14:creationId xmlns:p14="http://schemas.microsoft.com/office/powerpoint/2010/main" val="147028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La osteoartritis aumenta los costos totales de atención a la salud</a:t>
            </a:r>
            <a:r>
              <a:rPr lang="es-MX" baseline="30000" dirty="0" smtClean="0">
                <a:latin typeface="Calibri"/>
                <a:cs typeface="Calibri"/>
              </a:rPr>
              <a:t>†</a:t>
            </a:r>
            <a:endParaRPr lang="es-MX" baseline="30000" dirty="0"/>
          </a:p>
        </p:txBody>
      </p:sp>
      <p:sp>
        <p:nvSpPr>
          <p:cNvPr id="16" name="Rectangle 15"/>
          <p:cNvSpPr/>
          <p:nvPr/>
        </p:nvSpPr>
        <p:spPr>
          <a:xfrm>
            <a:off x="23044" y="6453336"/>
            <a:ext cx="8748464" cy="397032"/>
          </a:xfrm>
          <a:prstGeom prst="rect">
            <a:avLst/>
          </a:prstGeom>
        </p:spPr>
        <p:txBody>
          <a:bodyPr wrap="square">
            <a:spAutoFit/>
          </a:bodyPr>
          <a:lstStyle/>
          <a:p>
            <a:pPr>
              <a:lnSpc>
                <a:spcPct val="90000"/>
              </a:lnSpc>
            </a:pPr>
            <a:r>
              <a:rPr lang="es-MX" sz="1200" b="1" dirty="0" smtClean="0">
                <a:solidFill>
                  <a:srgbClr val="002060"/>
                </a:solidFill>
              </a:rPr>
              <a:t>*</a:t>
            </a:r>
            <a:r>
              <a:rPr lang="es-MX" sz="1200" b="1" i="1" dirty="0" smtClean="0">
                <a:solidFill>
                  <a:srgbClr val="002060"/>
                </a:solidFill>
              </a:rPr>
              <a:t>p </a:t>
            </a:r>
            <a:r>
              <a:rPr lang="es-MX" sz="1200" b="1" dirty="0" smtClean="0">
                <a:solidFill>
                  <a:srgbClr val="002060"/>
                </a:solidFill>
              </a:rPr>
              <a:t>&lt;0.0001 vs. controles; </a:t>
            </a:r>
            <a:r>
              <a:rPr lang="es-MX" sz="1200" b="1" dirty="0" smtClean="0">
                <a:solidFill>
                  <a:srgbClr val="002060"/>
                </a:solidFill>
                <a:cs typeface="Calibri"/>
              </a:rPr>
              <a:t>†Incluyendo los costos indirectos estimados más los costos médicos directos de visitas proporcionadas</a:t>
            </a:r>
          </a:p>
          <a:p>
            <a:pPr>
              <a:lnSpc>
                <a:spcPct val="90000"/>
              </a:lnSpc>
            </a:pPr>
            <a:r>
              <a:rPr lang="en-CA" sz="1000" dirty="0" smtClean="0">
                <a:solidFill>
                  <a:srgbClr val="002060"/>
                </a:solidFill>
              </a:rPr>
              <a:t>Dibonaventura M </a:t>
            </a:r>
            <a:r>
              <a:rPr lang="en-CA" sz="1000" i="1" dirty="0">
                <a:solidFill>
                  <a:srgbClr val="002060"/>
                </a:solidFill>
              </a:rPr>
              <a:t>et al. BMC Musculoskelet </a:t>
            </a:r>
            <a:r>
              <a:rPr lang="en-CA" sz="1000" i="1" dirty="0" smtClean="0">
                <a:solidFill>
                  <a:srgbClr val="002060"/>
                </a:solidFill>
              </a:rPr>
              <a:t>Disord </a:t>
            </a:r>
            <a:r>
              <a:rPr lang="en-CA" sz="1000" dirty="0">
                <a:solidFill>
                  <a:srgbClr val="002060"/>
                </a:solidFill>
              </a:rPr>
              <a:t>2011</a:t>
            </a:r>
            <a:r>
              <a:rPr lang="en-CA" sz="1000" dirty="0" smtClean="0">
                <a:solidFill>
                  <a:srgbClr val="002060"/>
                </a:solidFill>
              </a:rPr>
              <a:t>; 12:83.</a:t>
            </a:r>
            <a:endParaRPr lang="en-CA" sz="1000" dirty="0">
              <a:solidFill>
                <a:srgbClr val="002060"/>
              </a:solidFill>
            </a:endParaRPr>
          </a:p>
        </p:txBody>
      </p:sp>
      <p:sp>
        <p:nvSpPr>
          <p:cNvPr id="9" name="Rounded Rectangle 8"/>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
        <p:nvSpPr>
          <p:cNvPr id="10" name="Rounded Rectangle 9"/>
          <p:cNvSpPr/>
          <p:nvPr/>
        </p:nvSpPr>
        <p:spPr>
          <a:xfrm>
            <a:off x="1475656" y="5733256"/>
            <a:ext cx="6624736" cy="52552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Los trabajadores con dolor por osteoartritis tienen mayores costos de atención a la salud..</a:t>
            </a:r>
            <a:endParaRPr lang="es-MX" b="1" dirty="0"/>
          </a:p>
        </p:txBody>
      </p:sp>
      <p:graphicFrame>
        <p:nvGraphicFramePr>
          <p:cNvPr id="11" name="Content Placeholder 7"/>
          <p:cNvGraphicFramePr>
            <a:graphicFrameLocks noGrp="1"/>
          </p:cNvGraphicFramePr>
          <p:nvPr>
            <p:ph idx="1"/>
            <p:extLst>
              <p:ext uri="{D42A27DB-BD31-4B8C-83A1-F6EECF244321}">
                <p14:modId xmlns:p14="http://schemas.microsoft.com/office/powerpoint/2010/main" val="201080664"/>
              </p:ext>
            </p:extLst>
          </p:nvPr>
        </p:nvGraphicFramePr>
        <p:xfrm>
          <a:off x="1115616" y="1412776"/>
          <a:ext cx="6984776" cy="427902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593113" y="1988840"/>
            <a:ext cx="965329" cy="338554"/>
          </a:xfrm>
          <a:prstGeom prst="rect">
            <a:avLst/>
          </a:prstGeom>
          <a:noFill/>
        </p:spPr>
        <p:txBody>
          <a:bodyPr wrap="none" rtlCol="0">
            <a:spAutoFit/>
          </a:bodyPr>
          <a:lstStyle/>
          <a:p>
            <a:r>
              <a:rPr lang="en-CA" sz="1600" b="1" dirty="0" smtClean="0">
                <a:solidFill>
                  <a:schemeClr val="accent1"/>
                </a:solidFill>
              </a:rPr>
              <a:t>$15,047*</a:t>
            </a:r>
            <a:endParaRPr lang="en-CA" sz="1600" b="1" dirty="0">
              <a:solidFill>
                <a:schemeClr val="accent1"/>
              </a:solidFill>
            </a:endParaRPr>
          </a:p>
        </p:txBody>
      </p:sp>
      <p:sp>
        <p:nvSpPr>
          <p:cNvPr id="13" name="TextBox 12"/>
          <p:cNvSpPr txBox="1"/>
          <p:nvPr/>
        </p:nvSpPr>
        <p:spPr>
          <a:xfrm>
            <a:off x="6300192" y="3140968"/>
            <a:ext cx="705642" cy="338554"/>
          </a:xfrm>
          <a:prstGeom prst="rect">
            <a:avLst/>
          </a:prstGeom>
          <a:noFill/>
        </p:spPr>
        <p:txBody>
          <a:bodyPr wrap="none" rtlCol="0">
            <a:spAutoFit/>
          </a:bodyPr>
          <a:lstStyle>
            <a:defPPr>
              <a:defRPr lang="en-US"/>
            </a:defPPr>
            <a:lvl1pPr>
              <a:defRPr sz="1600" b="1">
                <a:solidFill>
                  <a:schemeClr val="accent1"/>
                </a:solidFill>
              </a:defRPr>
            </a:lvl1pPr>
          </a:lstStyle>
          <a:p>
            <a:r>
              <a:rPr lang="en-CA" dirty="0" smtClean="0"/>
              <a:t>$8175</a:t>
            </a:r>
            <a:endParaRPr lang="en-CA" dirty="0"/>
          </a:p>
        </p:txBody>
      </p:sp>
    </p:spTree>
    <p:extLst>
      <p:ext uri="{BB962C8B-B14F-4D97-AF65-F5344CB8AC3E}">
        <p14:creationId xmlns:p14="http://schemas.microsoft.com/office/powerpoint/2010/main" val="125067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Carga económica de la osteoartritis*</a:t>
            </a:r>
            <a:endParaRPr lang="es-MX" dirty="0"/>
          </a:p>
        </p:txBody>
      </p:sp>
      <p:graphicFrame>
        <p:nvGraphicFramePr>
          <p:cNvPr id="3" name="Table 2"/>
          <p:cNvGraphicFramePr>
            <a:graphicFrameLocks noGrp="1"/>
          </p:cNvGraphicFramePr>
          <p:nvPr>
            <p:extLst>
              <p:ext uri="{D42A27DB-BD31-4B8C-83A1-F6EECF244321}">
                <p14:modId xmlns:p14="http://schemas.microsoft.com/office/powerpoint/2010/main" val="3065730895"/>
              </p:ext>
            </p:extLst>
          </p:nvPr>
        </p:nvGraphicFramePr>
        <p:xfrm>
          <a:off x="1043608" y="2276872"/>
          <a:ext cx="7344816" cy="1483360"/>
        </p:xfrm>
        <a:graphic>
          <a:graphicData uri="http://schemas.openxmlformats.org/drawingml/2006/table">
            <a:tbl>
              <a:tblPr firstRow="1" bandRow="1">
                <a:tableStyleId>{5C22544A-7EE6-4342-B048-85BDC9FD1C3A}</a:tableStyleId>
              </a:tblPr>
              <a:tblGrid>
                <a:gridCol w="4001370"/>
                <a:gridCol w="1671723"/>
                <a:gridCol w="1671723"/>
              </a:tblGrid>
              <a:tr h="370840">
                <a:tc rowSpan="2">
                  <a:txBody>
                    <a:bodyPr/>
                    <a:lstStyle/>
                    <a:p>
                      <a:pPr algn="ctr"/>
                      <a:r>
                        <a:rPr lang="es-MX" noProof="0" dirty="0" smtClean="0"/>
                        <a:t>Costo anual por paciente (n = 128,493)*</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s-MX" noProof="0" dirty="0" smtClean="0"/>
                        <a:t>Cantidad (2007 USD</a:t>
                      </a:r>
                      <a:r>
                        <a:rPr lang="es-MX" baseline="0" noProof="0" dirty="0" smtClean="0"/>
                        <a:t>)</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dirty="0"/>
                    </a:p>
                  </a:txBody>
                  <a:tcPr/>
                </a:tc>
              </a:tr>
              <a:tr h="370840">
                <a:tc vMerge="1">
                  <a:txBody>
                    <a:bodyPr/>
                    <a:lstStyle/>
                    <a:p>
                      <a:endParaRPr lang="en-CA" dirty="0"/>
                    </a:p>
                  </a:txBody>
                  <a:tcPr/>
                </a:tc>
                <a:tc>
                  <a:txBody>
                    <a:bodyPr/>
                    <a:lstStyle/>
                    <a:p>
                      <a:pPr algn="ctr"/>
                      <a:r>
                        <a:rPr lang="es-MX" b="1" noProof="0" dirty="0" smtClean="0">
                          <a:solidFill>
                            <a:schemeClr val="tx1"/>
                          </a:solidFill>
                        </a:rPr>
                        <a:t>Mujeres</a:t>
                      </a:r>
                      <a:endParaRPr lang="es-MX"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MX" b="1" noProof="0" dirty="0" smtClean="0">
                          <a:solidFill>
                            <a:schemeClr val="tx1"/>
                          </a:solidFill>
                        </a:rPr>
                        <a:t>Hombres</a:t>
                      </a:r>
                      <a:endParaRPr lang="es-MX"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s-MX" noProof="0" dirty="0" smtClean="0"/>
                        <a:t>Desembolso</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1379</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694</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s-MX" noProof="0" dirty="0" smtClean="0"/>
                        <a:t>Aseguradora </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4833</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noProof="0" dirty="0" smtClean="0"/>
                        <a:t>4036</a:t>
                      </a:r>
                      <a:endParaRPr lang="es-MX"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ectangle 9"/>
          <p:cNvSpPr/>
          <p:nvPr/>
        </p:nvSpPr>
        <p:spPr>
          <a:xfrm>
            <a:off x="23044" y="6237312"/>
            <a:ext cx="8748464" cy="577081"/>
          </a:xfrm>
          <a:prstGeom prst="rect">
            <a:avLst/>
          </a:prstGeom>
        </p:spPr>
        <p:txBody>
          <a:bodyPr wrap="square">
            <a:spAutoFit/>
          </a:bodyPr>
          <a:lstStyle/>
          <a:p>
            <a:pPr>
              <a:lnSpc>
                <a:spcPct val="90000"/>
              </a:lnSpc>
            </a:pPr>
            <a:r>
              <a:rPr lang="es-MX" sz="1200" b="1" dirty="0" smtClean="0">
                <a:solidFill>
                  <a:srgbClr val="002060"/>
                </a:solidFill>
              </a:rPr>
              <a:t>*Datos del Panel de la Encuesta de Gastos Médicos  (1996–2005); los costos fueron convertidos a Dólares Estadounidenses (USD) de 2007 </a:t>
            </a:r>
          </a:p>
          <a:p>
            <a:pPr>
              <a:lnSpc>
                <a:spcPct val="90000"/>
              </a:lnSpc>
            </a:pPr>
            <a:r>
              <a:rPr lang="en-CA" sz="1100" dirty="0" smtClean="0">
                <a:solidFill>
                  <a:srgbClr val="002060"/>
                </a:solidFill>
              </a:rPr>
              <a:t>Kotlarz </a:t>
            </a:r>
            <a:r>
              <a:rPr lang="en-CA" sz="1100" dirty="0">
                <a:solidFill>
                  <a:srgbClr val="002060"/>
                </a:solidFill>
              </a:rPr>
              <a:t>H </a:t>
            </a:r>
            <a:r>
              <a:rPr lang="en-CA" sz="1100" i="1" dirty="0">
                <a:solidFill>
                  <a:srgbClr val="002060"/>
                </a:solidFill>
              </a:rPr>
              <a:t>et al. Arthritis </a:t>
            </a:r>
            <a:r>
              <a:rPr lang="en-CA" sz="1100" i="1" dirty="0" smtClean="0">
                <a:solidFill>
                  <a:srgbClr val="002060"/>
                </a:solidFill>
              </a:rPr>
              <a:t>Rheum</a:t>
            </a:r>
            <a:r>
              <a:rPr lang="en-CA" sz="1100" dirty="0" smtClean="0">
                <a:solidFill>
                  <a:srgbClr val="002060"/>
                </a:solidFill>
              </a:rPr>
              <a:t> </a:t>
            </a:r>
            <a:r>
              <a:rPr lang="en-CA" sz="1100" dirty="0">
                <a:solidFill>
                  <a:srgbClr val="002060"/>
                </a:solidFill>
              </a:rPr>
              <a:t>2009</a:t>
            </a:r>
            <a:r>
              <a:rPr lang="en-CA" sz="1100" dirty="0" smtClean="0">
                <a:solidFill>
                  <a:srgbClr val="002060"/>
                </a:solidFill>
              </a:rPr>
              <a:t>; 60(12):3546-53</a:t>
            </a:r>
            <a:r>
              <a:rPr lang="en-CA" sz="1100" dirty="0">
                <a:solidFill>
                  <a:srgbClr val="002060"/>
                </a:solidFill>
              </a:rPr>
              <a:t>.</a:t>
            </a:r>
          </a:p>
        </p:txBody>
      </p:sp>
      <p:sp>
        <p:nvSpPr>
          <p:cNvPr id="4" name="Rounded Rectangle 3"/>
          <p:cNvSpPr/>
          <p:nvPr/>
        </p:nvSpPr>
        <p:spPr>
          <a:xfrm>
            <a:off x="1043608" y="4177307"/>
            <a:ext cx="7344816" cy="116889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254000">
              <a:buFont typeface="Arial" pitchFamily="34" charset="0"/>
              <a:buChar char="•"/>
            </a:pPr>
            <a:r>
              <a:rPr lang="es-MX" sz="2000" b="1" dirty="0" smtClean="0"/>
              <a:t>Los costos asociados con osteoartritis son altos</a:t>
            </a:r>
          </a:p>
          <a:p>
            <a:pPr marL="342900" indent="-254000">
              <a:buFont typeface="Arial" pitchFamily="34" charset="0"/>
              <a:buChar char="•"/>
            </a:pPr>
            <a:r>
              <a:rPr lang="es-MX" sz="2000" b="1" dirty="0" smtClean="0"/>
              <a:t>Los costos de la osteoartritis  son desproporcionadamente altos en las mujeres</a:t>
            </a:r>
          </a:p>
          <a:p>
            <a:pPr marL="342900" indent="-254000">
              <a:buFont typeface="Arial" pitchFamily="34" charset="0"/>
              <a:buChar char="•"/>
            </a:pPr>
            <a:r>
              <a:rPr lang="es-MX" sz="2000" b="1" dirty="0" smtClean="0"/>
              <a:t>Los gastos por desembolso son sustanciales</a:t>
            </a:r>
            <a:endParaRPr lang="es-MX" sz="2000" b="1" dirty="0"/>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298283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Carga económica de la osteoartritis</a:t>
            </a:r>
            <a:endParaRPr lang="es-MX" dirty="0"/>
          </a:p>
        </p:txBody>
      </p:sp>
      <p:sp>
        <p:nvSpPr>
          <p:cNvPr id="9" name="Content Placeholder 3"/>
          <p:cNvSpPr>
            <a:spLocks noGrp="1"/>
          </p:cNvSpPr>
          <p:nvPr>
            <p:ph idx="1"/>
          </p:nvPr>
        </p:nvSpPr>
        <p:spPr>
          <a:xfrm>
            <a:off x="457200" y="1484784"/>
            <a:ext cx="8229600" cy="3629000"/>
          </a:xfrm>
        </p:spPr>
        <p:txBody>
          <a:bodyPr>
            <a:normAutofit/>
          </a:bodyPr>
          <a:lstStyle/>
          <a:p>
            <a:pPr>
              <a:spcBef>
                <a:spcPts val="0"/>
              </a:spcBef>
              <a:spcAft>
                <a:spcPct val="20000"/>
              </a:spcAft>
              <a:buClr>
                <a:srgbClr val="002060"/>
              </a:buClr>
            </a:pPr>
            <a:r>
              <a:rPr lang="es-MX" sz="2400" dirty="0" smtClean="0">
                <a:latin typeface="+mj-lt"/>
              </a:rPr>
              <a:t>Reclamos administrativos de aproximadamente 5 millones de pacientes con seguro privado (de 18–64 años) con códigos de la ICD-9-CM de osteoartritis (1998–2004)</a:t>
            </a:r>
            <a:endParaRPr lang="es-MX" sz="2400" baseline="30000" dirty="0" smtClean="0">
              <a:latin typeface="+mj-lt"/>
            </a:endParaRPr>
          </a:p>
          <a:p>
            <a:pPr>
              <a:spcBef>
                <a:spcPts val="0"/>
              </a:spcBef>
              <a:spcAft>
                <a:spcPct val="20000"/>
              </a:spcAft>
              <a:buClr>
                <a:srgbClr val="002060"/>
              </a:buClr>
            </a:pPr>
            <a:r>
              <a:rPr lang="es-MX" sz="2400" dirty="0" smtClean="0">
                <a:latin typeface="+mj-lt"/>
              </a:rPr>
              <a:t>La media anual de los costos directos e indirectos por paciente * calculados desde la perspectiva del empleador</a:t>
            </a:r>
            <a:endParaRPr lang="es-MX" sz="2400" baseline="30000" dirty="0" smtClean="0">
              <a:latin typeface="+mj-lt"/>
            </a:endParaRPr>
          </a:p>
          <a:p>
            <a:pPr>
              <a:buClr>
                <a:srgbClr val="002060"/>
              </a:buClr>
            </a:pPr>
            <a:endParaRPr lang="es-MX" sz="2400" dirty="0"/>
          </a:p>
        </p:txBody>
      </p:sp>
      <p:graphicFrame>
        <p:nvGraphicFramePr>
          <p:cNvPr id="3" name="Table 2"/>
          <p:cNvGraphicFramePr>
            <a:graphicFrameLocks noGrp="1"/>
          </p:cNvGraphicFramePr>
          <p:nvPr>
            <p:extLst>
              <p:ext uri="{D42A27DB-BD31-4B8C-83A1-F6EECF244321}">
                <p14:modId xmlns:p14="http://schemas.microsoft.com/office/powerpoint/2010/main" val="2329454519"/>
              </p:ext>
            </p:extLst>
          </p:nvPr>
        </p:nvGraphicFramePr>
        <p:xfrm>
          <a:off x="1331640" y="3501008"/>
          <a:ext cx="6552728" cy="1483360"/>
        </p:xfrm>
        <a:graphic>
          <a:graphicData uri="http://schemas.openxmlformats.org/drawingml/2006/table">
            <a:tbl>
              <a:tblPr firstRow="1" bandRow="1">
                <a:tableStyleId>{5C22544A-7EE6-4342-B048-85BDC9FD1C3A}</a:tableStyleId>
              </a:tblPr>
              <a:tblGrid>
                <a:gridCol w="4343087"/>
                <a:gridCol w="2209641"/>
              </a:tblGrid>
              <a:tr h="370840">
                <a:tc>
                  <a:txBody>
                    <a:bodyPr/>
                    <a:lstStyle/>
                    <a:p>
                      <a:pPr algn="ctr"/>
                      <a:r>
                        <a:rPr lang="es-MX" noProof="0" dirty="0" smtClean="0"/>
                        <a:t>Costo anual por paciente</a:t>
                      </a:r>
                      <a:endParaRPr lang="es-MX" noProof="0" dirty="0"/>
                    </a:p>
                  </a:txBody>
                  <a:tcPr anchor="ctr"/>
                </a:tc>
                <a:tc>
                  <a:txBody>
                    <a:bodyPr/>
                    <a:lstStyle/>
                    <a:p>
                      <a:pPr algn="ctr"/>
                      <a:r>
                        <a:rPr lang="es-MX" noProof="0" dirty="0" smtClean="0"/>
                        <a:t>Cantidad (2005 USD</a:t>
                      </a:r>
                      <a:r>
                        <a:rPr lang="es-MX" baseline="0" noProof="0" dirty="0" smtClean="0"/>
                        <a:t>)</a:t>
                      </a:r>
                      <a:endParaRPr lang="es-MX" noProof="0" dirty="0"/>
                    </a:p>
                  </a:txBody>
                  <a:tcPr anchor="ctr"/>
                </a:tc>
              </a:tr>
              <a:tr h="370840">
                <a:tc>
                  <a:txBody>
                    <a:bodyPr/>
                    <a:lstStyle/>
                    <a:p>
                      <a:r>
                        <a:rPr lang="es-MX" noProof="0" dirty="0" smtClean="0"/>
                        <a:t>Médico directo</a:t>
                      </a:r>
                      <a:endParaRPr lang="es-MX" noProof="0" dirty="0"/>
                    </a:p>
                  </a:txBody>
                  <a:tcPr anchor="ctr"/>
                </a:tc>
                <a:tc>
                  <a:txBody>
                    <a:bodyPr/>
                    <a:lstStyle/>
                    <a:p>
                      <a:pPr algn="ctr"/>
                      <a:r>
                        <a:rPr lang="es-MX" noProof="0" dirty="0" smtClean="0"/>
                        <a:t>8601</a:t>
                      </a:r>
                      <a:endParaRPr lang="es-MX" noProof="0" dirty="0"/>
                    </a:p>
                  </a:txBody>
                  <a:tcPr anchor="ctr"/>
                </a:tc>
              </a:tr>
              <a:tr h="370840">
                <a:tc>
                  <a:txBody>
                    <a:bodyPr/>
                    <a:lstStyle/>
                    <a:p>
                      <a:r>
                        <a:rPr lang="es-MX" noProof="0" dirty="0" smtClean="0"/>
                        <a:t>Medicamentos para el dolor de</a:t>
                      </a:r>
                      <a:r>
                        <a:rPr lang="es-MX" baseline="0" noProof="0" dirty="0" smtClean="0"/>
                        <a:t> prescripción</a:t>
                      </a:r>
                      <a:endParaRPr lang="es-MX" noProof="0" dirty="0"/>
                    </a:p>
                  </a:txBody>
                  <a:tcPr anchor="ctr"/>
                </a:tc>
                <a:tc>
                  <a:txBody>
                    <a:bodyPr/>
                    <a:lstStyle/>
                    <a:p>
                      <a:pPr algn="ctr"/>
                      <a:r>
                        <a:rPr lang="es-MX" noProof="0" dirty="0" smtClean="0"/>
                        <a:t>445</a:t>
                      </a:r>
                      <a:endParaRPr lang="es-MX" noProof="0" dirty="0"/>
                    </a:p>
                  </a:txBody>
                  <a:tcPr anchor="ctr"/>
                </a:tc>
              </a:tr>
              <a:tr h="370840">
                <a:tc>
                  <a:txBody>
                    <a:bodyPr/>
                    <a:lstStyle/>
                    <a:p>
                      <a:r>
                        <a:rPr lang="es-MX" noProof="0" dirty="0" smtClean="0"/>
                        <a:t>Médico indirecto</a:t>
                      </a:r>
                      <a:endParaRPr lang="es-MX" noProof="0" dirty="0"/>
                    </a:p>
                  </a:txBody>
                  <a:tcPr anchor="ctr"/>
                </a:tc>
                <a:tc>
                  <a:txBody>
                    <a:bodyPr/>
                    <a:lstStyle/>
                    <a:p>
                      <a:pPr algn="ctr"/>
                      <a:r>
                        <a:rPr lang="es-MX" noProof="0" dirty="0" smtClean="0"/>
                        <a:t>4603</a:t>
                      </a:r>
                      <a:endParaRPr lang="es-MX" noProof="0" dirty="0"/>
                    </a:p>
                  </a:txBody>
                  <a:tcPr anchor="ctr"/>
                </a:tc>
              </a:tr>
            </a:tbl>
          </a:graphicData>
        </a:graphic>
      </p:graphicFrame>
      <p:sp>
        <p:nvSpPr>
          <p:cNvPr id="10" name="Rectangle 9"/>
          <p:cNvSpPr/>
          <p:nvPr/>
        </p:nvSpPr>
        <p:spPr>
          <a:xfrm>
            <a:off x="23044" y="6165304"/>
            <a:ext cx="8748464" cy="577081"/>
          </a:xfrm>
          <a:prstGeom prst="rect">
            <a:avLst/>
          </a:prstGeom>
        </p:spPr>
        <p:txBody>
          <a:bodyPr wrap="square">
            <a:spAutoFit/>
          </a:bodyPr>
          <a:lstStyle/>
          <a:p>
            <a:pPr>
              <a:lnSpc>
                <a:spcPct val="90000"/>
              </a:lnSpc>
            </a:pPr>
            <a:r>
              <a:rPr lang="es-MX" sz="1200" dirty="0" smtClean="0">
                <a:solidFill>
                  <a:srgbClr val="002060"/>
                </a:solidFill>
              </a:rPr>
              <a:t>*</a:t>
            </a:r>
            <a:r>
              <a:rPr lang="es-MX" sz="1200" b="1" dirty="0" smtClean="0">
                <a:solidFill>
                  <a:srgbClr val="002060"/>
                </a:solidFill>
              </a:rPr>
              <a:t>Las medias de los costos se calcularon desde Enero de 2003 a Diciembre de 2004 y se convirtieron en anuales de 2005 en dólares</a:t>
            </a:r>
          </a:p>
          <a:p>
            <a:pPr>
              <a:lnSpc>
                <a:spcPct val="90000"/>
              </a:lnSpc>
            </a:pPr>
            <a:r>
              <a:rPr lang="es-MX" sz="1200" b="1" dirty="0" smtClean="0">
                <a:solidFill>
                  <a:srgbClr val="002060"/>
                </a:solidFill>
              </a:rPr>
              <a:t>ICD-9-CM =  Clasificación Internacional de Enfermedades, 9a Revisión, Modificación Clínica; USD = Dólares Estadounidenses</a:t>
            </a:r>
          </a:p>
          <a:p>
            <a:pPr>
              <a:lnSpc>
                <a:spcPct val="90000"/>
              </a:lnSpc>
            </a:pPr>
            <a:r>
              <a:rPr lang="es-MX" sz="1100" dirty="0" smtClean="0">
                <a:solidFill>
                  <a:srgbClr val="002060"/>
                </a:solidFill>
              </a:rPr>
              <a:t>White AG </a:t>
            </a:r>
            <a:r>
              <a:rPr lang="es-MX" sz="1100" i="1" dirty="0" smtClean="0">
                <a:solidFill>
                  <a:srgbClr val="002060"/>
                </a:solidFill>
              </a:rPr>
              <a:t>et al. J Occup Environ Med</a:t>
            </a:r>
            <a:r>
              <a:rPr lang="es-MX" sz="1100" dirty="0" smtClean="0">
                <a:solidFill>
                  <a:srgbClr val="002060"/>
                </a:solidFill>
              </a:rPr>
              <a:t> 2008; 50(9):998-1005.</a:t>
            </a:r>
            <a:endParaRPr lang="es-MX" sz="1100" dirty="0">
              <a:solidFill>
                <a:srgbClr val="002060"/>
              </a:solidFill>
            </a:endParaRPr>
          </a:p>
        </p:txBody>
      </p:sp>
      <p:sp>
        <p:nvSpPr>
          <p:cNvPr id="4" name="Rounded Rectangle 3"/>
          <p:cNvSpPr/>
          <p:nvPr/>
        </p:nvSpPr>
        <p:spPr>
          <a:xfrm>
            <a:off x="1835696" y="5301208"/>
            <a:ext cx="5616624" cy="50405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La osteoartritis es una enfermedad crónica costosa</a:t>
            </a:r>
            <a:endParaRPr lang="es-MX" sz="2000" b="1" dirty="0"/>
          </a:p>
        </p:txBody>
      </p:sp>
      <p:sp>
        <p:nvSpPr>
          <p:cNvPr id="8" name="Rounded Rectangle 7"/>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30376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Comorbilidades</a:t>
            </a:r>
            <a:endParaRPr lang="es-MX" sz="4800" dirty="0">
              <a:solidFill>
                <a:schemeClr val="tx1">
                  <a:lumMod val="50000"/>
                </a:schemeClr>
              </a:solidFill>
            </a:endParaRPr>
          </a:p>
        </p:txBody>
      </p:sp>
    </p:spTree>
    <p:extLst>
      <p:ext uri="{BB962C8B-B14F-4D97-AF65-F5344CB8AC3E}">
        <p14:creationId xmlns:p14="http://schemas.microsoft.com/office/powerpoint/2010/main" val="1634371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r>
              <a:rPr lang="es-MX" sz="3200" dirty="0" smtClean="0"/>
              <a:t>Las condiciones de dolor </a:t>
            </a:r>
            <a:r>
              <a:rPr lang="es-MX" sz="3200" dirty="0"/>
              <a:t>a</a:t>
            </a:r>
            <a:r>
              <a:rPr lang="es-MX" sz="3200" dirty="0" smtClean="0"/>
              <a:t>rticular </a:t>
            </a:r>
            <a:r>
              <a:rPr lang="es-MX" sz="3200" dirty="0"/>
              <a:t>c</a:t>
            </a:r>
            <a:r>
              <a:rPr lang="es-MX" sz="3200" dirty="0" smtClean="0"/>
              <a:t>rónico </a:t>
            </a:r>
            <a:r>
              <a:rPr lang="es-MX" sz="3200" dirty="0"/>
              <a:t>t</a:t>
            </a:r>
            <a:r>
              <a:rPr lang="es-MX" sz="3200" dirty="0" smtClean="0"/>
              <a:t>ienen comorbilidades del sueño y de salud </a:t>
            </a:r>
            <a:r>
              <a:rPr lang="es-MX" sz="3200" dirty="0"/>
              <a:t>m</a:t>
            </a:r>
            <a:r>
              <a:rPr lang="es-MX" sz="3200" dirty="0" smtClean="0"/>
              <a:t>ental</a:t>
            </a:r>
            <a:endParaRPr lang="es-MX" sz="3200" dirty="0"/>
          </a:p>
        </p:txBody>
      </p:sp>
      <p:graphicFrame>
        <p:nvGraphicFramePr>
          <p:cNvPr id="3" name="Group 341"/>
          <p:cNvGraphicFramePr>
            <a:graphicFrameLocks noGrp="1"/>
          </p:cNvGraphicFramePr>
          <p:nvPr>
            <p:extLst>
              <p:ext uri="{D42A27DB-BD31-4B8C-83A1-F6EECF244321}">
                <p14:modId xmlns:p14="http://schemas.microsoft.com/office/powerpoint/2010/main" val="4113571094"/>
              </p:ext>
            </p:extLst>
          </p:nvPr>
        </p:nvGraphicFramePr>
        <p:xfrm>
          <a:off x="251520" y="2708920"/>
          <a:ext cx="8658107" cy="2365248"/>
        </p:xfrm>
        <a:graphic>
          <a:graphicData uri="http://schemas.openxmlformats.org/drawingml/2006/table">
            <a:tbl>
              <a:tblPr/>
              <a:tblGrid>
                <a:gridCol w="756395"/>
                <a:gridCol w="1080120"/>
                <a:gridCol w="1205592"/>
                <a:gridCol w="1119278"/>
                <a:gridCol w="936104"/>
                <a:gridCol w="936104"/>
                <a:gridCol w="663151"/>
                <a:gridCol w="1152128"/>
                <a:gridCol w="809235"/>
              </a:tblGrid>
              <a:tr h="323088">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Cohortes de dolor</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endParaRPr kumimoji="0" lang="es-MX" sz="1200" b="1" i="0" u="none" strike="noStrike" cap="none" normalizeH="0" baseline="0" noProof="0" dirty="0" smtClean="0">
                        <a:ln>
                          <a:noFill/>
                        </a:ln>
                        <a:solidFill>
                          <a:schemeClr val="tx1"/>
                        </a:solidFill>
                        <a:effectLst/>
                        <a:latin typeface="Arial" charset="0"/>
                        <a:ea typeface="ヒラギノ角ゴ Pro W3"/>
                        <a:cs typeface="Arial" charset="0"/>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algn="ctr"/>
                      <a:r>
                        <a:rPr lang="es-MX" sz="1200" b="1" noProof="0" dirty="0" smtClean="0">
                          <a:solidFill>
                            <a:schemeClr val="tx1"/>
                          </a:solidFill>
                          <a:latin typeface="Arial" pitchFamily="34" charset="0"/>
                          <a:cs typeface="Arial" pitchFamily="34" charset="0"/>
                        </a:rPr>
                        <a:t>Depresión (%)</a:t>
                      </a:r>
                      <a:endParaRPr lang="es-MX" sz="1200" b="1" noProof="0" dirty="0">
                        <a:solidFill>
                          <a:schemeClr val="tx1"/>
                        </a:solidFill>
                        <a:latin typeface="Arial" pitchFamily="34" charset="0"/>
                        <a:cs typeface="Arial" pitchFamily="34" charset="0"/>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2">
                  <a:txBody>
                    <a:bodyPr/>
                    <a:lstStyle/>
                    <a:p>
                      <a:endParaRPr lang="es-MX" sz="1200" noProof="0" dirty="0">
                        <a:solidFill>
                          <a:schemeClr val="tx1"/>
                        </a:solidFill>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23088">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&gt;1 comorbilidad del sueño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&gt;1 comorbilidad de salud mental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Condición de salud mental</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Media (SD)</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MDD</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Otros síntomas depresivos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Total</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Otros trastornos psiquiátricos</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charset="0"/>
                          <a:ea typeface="ヒラギノ角ゴ Pro W3"/>
                          <a:cs typeface="Arial" charset="0"/>
                        </a:rPr>
                        <a:t>Ansiedad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23088">
                <a:tc>
                  <a:txBody>
                    <a:bodyPr/>
                    <a:lstStyle/>
                    <a:p>
                      <a:pPr marL="17780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OA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8.0</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15.2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kern="1200" cap="none" normalizeH="0" baseline="0" noProof="0" dirty="0" smtClean="0">
                          <a:ln>
                            <a:noFill/>
                          </a:ln>
                          <a:solidFill>
                            <a:srgbClr val="002060"/>
                          </a:solidFill>
                          <a:effectLst/>
                          <a:latin typeface="Arial" charset="0"/>
                          <a:ea typeface="ヒラギノ角ゴ Pro W3"/>
                          <a:cs typeface="Arial" charset="0"/>
                        </a:rPr>
                        <a:t>1.4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3.5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3.4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6.2</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4.8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4.5</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17780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RA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5.7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11.7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kern="1200" cap="none" normalizeH="0" baseline="0" noProof="0" dirty="0" smtClean="0">
                          <a:ln>
                            <a:noFill/>
                          </a:ln>
                          <a:solidFill>
                            <a:srgbClr val="002060"/>
                          </a:solidFill>
                          <a:effectLst/>
                          <a:latin typeface="Arial" charset="0"/>
                          <a:ea typeface="ヒラギノ角ゴ Pro W3"/>
                          <a:cs typeface="Arial" charset="0"/>
                        </a:rPr>
                        <a:t>1.3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3.2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2.8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5.5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3.5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3.6</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323088">
                <a:tc>
                  <a:txBody>
                    <a:bodyPr/>
                    <a:lstStyle/>
                    <a:p>
                      <a:pPr marL="17780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AS</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7.4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17.3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kern="1200" cap="none" normalizeH="0" baseline="0" noProof="0" dirty="0" smtClean="0">
                          <a:ln>
                            <a:noFill/>
                          </a:ln>
                          <a:solidFill>
                            <a:srgbClr val="002060"/>
                          </a:solidFill>
                          <a:effectLst/>
                          <a:latin typeface="Arial" charset="0"/>
                          <a:ea typeface="ヒラギノ角ゴ Pro W3"/>
                          <a:cs typeface="Arial" charset="0"/>
                        </a:rPr>
                        <a:t>1.4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4.4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4.1</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4.7</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4.1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5.8</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323088">
                <a:tc>
                  <a:txBody>
                    <a:bodyPr/>
                    <a:lstStyle/>
                    <a:p>
                      <a:pPr marL="177800" marR="0" lvl="0" indent="0" algn="l"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PsA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7.6</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13.3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kern="1200" cap="none" normalizeH="0" baseline="0" noProof="0" dirty="0" smtClean="0">
                          <a:ln>
                            <a:noFill/>
                          </a:ln>
                          <a:solidFill>
                            <a:srgbClr val="002060"/>
                          </a:solidFill>
                          <a:effectLst/>
                          <a:latin typeface="Arial" charset="0"/>
                          <a:ea typeface="ヒラギノ角ゴ Pro W3"/>
                          <a:cs typeface="Arial" charset="0"/>
                        </a:rPr>
                        <a:t>1.3 (0.6)</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3.5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3.2</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6.1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2.8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0" i="0" u="none" strike="noStrike" cap="none" normalizeH="0" baseline="0" noProof="0" dirty="0" smtClean="0">
                          <a:ln>
                            <a:noFill/>
                          </a:ln>
                          <a:solidFill>
                            <a:srgbClr val="002060"/>
                          </a:solidFill>
                          <a:effectLst/>
                          <a:latin typeface="Arial" charset="0"/>
                          <a:ea typeface="ヒラギノ角ゴ Pro W3"/>
                          <a:cs typeface="Arial" charset="0"/>
                        </a:rPr>
                        <a:t>3.9</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bl>
          </a:graphicData>
        </a:graphic>
      </p:graphicFrame>
      <p:sp>
        <p:nvSpPr>
          <p:cNvPr id="5" name="Text Box 1516"/>
          <p:cNvSpPr txBox="1">
            <a:spLocks noChangeArrowheads="1"/>
          </p:cNvSpPr>
          <p:nvPr/>
        </p:nvSpPr>
        <p:spPr bwMode="auto">
          <a:xfrm>
            <a:off x="204784" y="6301222"/>
            <a:ext cx="8456613" cy="523220"/>
          </a:xfrm>
          <a:prstGeom prst="rect">
            <a:avLst/>
          </a:prstGeom>
          <a:noFill/>
          <a:ln w="9525">
            <a:noFill/>
            <a:miter lim="800000"/>
            <a:headEnd/>
            <a:tailEnd/>
          </a:ln>
        </p:spPr>
        <p:txBody>
          <a:bodyPr lIns="0" tIns="0" rIns="0" bIns="0" anchor="b">
            <a:spAutoFit/>
          </a:bodyPr>
          <a:lstStyle/>
          <a:p>
            <a:r>
              <a:rPr lang="es-MX" sz="1200" b="1" dirty="0" smtClean="0">
                <a:solidFill>
                  <a:schemeClr val="bg2"/>
                </a:solidFill>
              </a:rPr>
              <a:t>AS = espondiloartritis anquilosante; OA = osteoartritis; MDD = trastorno depresivo mayor; </a:t>
            </a:r>
            <a:br>
              <a:rPr lang="es-MX" sz="1200" b="1" dirty="0" smtClean="0">
                <a:solidFill>
                  <a:schemeClr val="bg2"/>
                </a:solidFill>
              </a:rPr>
            </a:br>
            <a:r>
              <a:rPr lang="es-MX" sz="1200" b="1" dirty="0" smtClean="0">
                <a:solidFill>
                  <a:schemeClr val="bg2"/>
                </a:solidFill>
              </a:rPr>
              <a:t>PsA = artritis psoriásica; RA = artritis reumatoide; SD = desviación estándar</a:t>
            </a:r>
          </a:p>
          <a:p>
            <a:r>
              <a:rPr lang="es-MX" sz="1000" dirty="0" smtClean="0">
                <a:solidFill>
                  <a:schemeClr val="bg2"/>
                </a:solidFill>
              </a:rPr>
              <a:t>Davis JA </a:t>
            </a:r>
            <a:r>
              <a:rPr lang="es-MX" sz="1000" i="1" dirty="0" smtClean="0">
                <a:solidFill>
                  <a:schemeClr val="bg2"/>
                </a:solidFill>
              </a:rPr>
              <a:t>et al</a:t>
            </a:r>
            <a:r>
              <a:rPr lang="es-MX" sz="1000" dirty="0" smtClean="0">
                <a:solidFill>
                  <a:schemeClr val="bg2"/>
                </a:solidFill>
              </a:rPr>
              <a:t>. </a:t>
            </a:r>
            <a:r>
              <a:rPr lang="es-MX" sz="1000" i="1" dirty="0" smtClean="0">
                <a:solidFill>
                  <a:schemeClr val="bg2"/>
                </a:solidFill>
              </a:rPr>
              <a:t>J Pain Res</a:t>
            </a:r>
            <a:r>
              <a:rPr lang="es-MX" sz="1000" dirty="0" smtClean="0">
                <a:solidFill>
                  <a:schemeClr val="bg2"/>
                </a:solidFill>
              </a:rPr>
              <a:t> 2011; 4:331-45.</a:t>
            </a:r>
            <a:endParaRPr lang="es-MX" sz="1000" dirty="0">
              <a:solidFill>
                <a:schemeClr val="bg2"/>
              </a:solidFill>
            </a:endParaRPr>
          </a:p>
        </p:txBody>
      </p:sp>
    </p:spTree>
    <p:extLst>
      <p:ext uri="{BB962C8B-B14F-4D97-AF65-F5344CB8AC3E}">
        <p14:creationId xmlns:p14="http://schemas.microsoft.com/office/powerpoint/2010/main" val="3660444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noAutofit/>
          </a:bodyPr>
          <a:lstStyle/>
          <a:p>
            <a:r>
              <a:rPr lang="es-MX" sz="3700" dirty="0" smtClean="0"/>
              <a:t>Comorbilidades del dolor </a:t>
            </a:r>
            <a:r>
              <a:rPr lang="es-MX" sz="3700" dirty="0"/>
              <a:t>a</a:t>
            </a:r>
            <a:r>
              <a:rPr lang="es-MX" sz="3700" dirty="0" smtClean="0"/>
              <a:t>rticular crónico</a:t>
            </a:r>
          </a:p>
        </p:txBody>
      </p:sp>
      <p:graphicFrame>
        <p:nvGraphicFramePr>
          <p:cNvPr id="63829" name="Group 341"/>
          <p:cNvGraphicFramePr>
            <a:graphicFrameLocks noGrp="1"/>
          </p:cNvGraphicFramePr>
          <p:nvPr>
            <p:extLst>
              <p:ext uri="{D42A27DB-BD31-4B8C-83A1-F6EECF244321}">
                <p14:modId xmlns:p14="http://schemas.microsoft.com/office/powerpoint/2010/main" val="2332134189"/>
              </p:ext>
            </p:extLst>
          </p:nvPr>
        </p:nvGraphicFramePr>
        <p:xfrm>
          <a:off x="251519" y="2276872"/>
          <a:ext cx="8622560" cy="2305200"/>
        </p:xfrm>
        <a:graphic>
          <a:graphicData uri="http://schemas.openxmlformats.org/drawingml/2006/table">
            <a:tbl>
              <a:tblPr/>
              <a:tblGrid>
                <a:gridCol w="1368153"/>
                <a:gridCol w="792088"/>
                <a:gridCol w="648072"/>
                <a:gridCol w="576064"/>
                <a:gridCol w="648072"/>
                <a:gridCol w="720080"/>
                <a:gridCol w="648072"/>
                <a:gridCol w="720080"/>
                <a:gridCol w="648072"/>
                <a:gridCol w="648072"/>
                <a:gridCol w="576064"/>
                <a:gridCol w="629671"/>
              </a:tblGrid>
              <a:tr h="3240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Cohortes de dolor</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gridSpan="10">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Condiciones dolorosas comórbidas (%)</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Media</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r>
              <a:tr h="3240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Accidente cerebro-vascular</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LR</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CR</a:t>
                      </a:r>
                    </a:p>
                  </a:txBody>
                  <a:tcPr marL="9144" marR="9144"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Fibro</a:t>
                      </a:r>
                    </a:p>
                  </a:txBody>
                  <a:tcPr marL="9144" marR="9144"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OA</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LBP</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Migraña</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RA</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PBS</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1" i="0" u="none" strike="noStrike" cap="none" normalizeH="0" baseline="0" noProof="0" dirty="0" smtClean="0">
                          <a:ln>
                            <a:noFill/>
                          </a:ln>
                          <a:solidFill>
                            <a:srgbClr val="FFFFFF"/>
                          </a:solidFill>
                          <a:effectLst/>
                          <a:latin typeface="Arial" charset="0"/>
                          <a:ea typeface="ヒラギノ角ゴ Pro W3"/>
                          <a:cs typeface="Arial" charset="0"/>
                        </a:rPr>
                        <a:t>IC</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vMerge="1">
                  <a:txBody>
                    <a:bodyPr/>
                    <a:lstStyle/>
                    <a:p>
                      <a:endParaRPr lang="en-US" dirty="0"/>
                    </a:p>
                  </a:txBody>
                  <a:tcPr/>
                </a:tc>
              </a:tr>
              <a:tr h="323088">
                <a:tc>
                  <a:txBody>
                    <a:bodyPr/>
                    <a:lstStyle/>
                    <a:p>
                      <a:pPr marL="8255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Osteoartritis</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6.4</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4.8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2.6</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3.3</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100.0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19.3</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1.7</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2.1</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2.1</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0.2</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1.5</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r>
              <a:tr h="323088">
                <a:tc>
                  <a:txBody>
                    <a:bodyPr/>
                    <a:lstStyle/>
                    <a:p>
                      <a:pPr marL="8255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Artritis reumatoide</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5.0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3.0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1.4</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3.8</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21.0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12.8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1.9</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100.0</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1.7</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0.2</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1.6</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r>
              <a:tr h="323088">
                <a:tc>
                  <a:txBody>
                    <a:bodyPr/>
                    <a:lstStyle/>
                    <a:p>
                      <a:pPr marL="8255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Espondiloartritis anquilosante</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3.9</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10.3</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2.9</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6.3</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20.4</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31.9</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2.9</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3.2</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2.0</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0.3</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1.9</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r>
              <a:tr h="323088">
                <a:tc>
                  <a:txBody>
                    <a:bodyPr/>
                    <a:lstStyle/>
                    <a:p>
                      <a:pPr marL="82550" marR="0" lvl="0" indent="0" algn="l"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Artritis psoriásica</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1.5</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2.5</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16.0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10.6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17.1</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1.8</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0.1</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charset="0"/>
                          <a:ea typeface="ヒラギノ角ゴ Pro W3"/>
                          <a:cs typeface="Arial" charset="0"/>
                        </a:rPr>
                        <a:t>1.6</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r>
            </a:tbl>
          </a:graphicData>
        </a:graphic>
      </p:graphicFrame>
      <p:sp>
        <p:nvSpPr>
          <p:cNvPr id="5" name="TextBox 4"/>
          <p:cNvSpPr txBox="1"/>
          <p:nvPr/>
        </p:nvSpPr>
        <p:spPr>
          <a:xfrm>
            <a:off x="104241" y="6003285"/>
            <a:ext cx="8532948" cy="954107"/>
          </a:xfrm>
          <a:prstGeom prst="rect">
            <a:avLst/>
          </a:prstGeom>
          <a:noFill/>
        </p:spPr>
        <p:txBody>
          <a:bodyPr wrap="square" rtlCol="0">
            <a:spAutoFit/>
          </a:bodyPr>
          <a:lstStyle/>
          <a:p>
            <a:r>
              <a:rPr lang="es-MX" sz="1200" b="1" dirty="0" smtClean="0">
                <a:solidFill>
                  <a:schemeClr val="bg2"/>
                </a:solidFill>
              </a:rPr>
              <a:t>Nota: las condiciones comórbidas infrecuentes fueron omitidas de la tabla  de condiciones dolorosas comórbidas.</a:t>
            </a:r>
          </a:p>
          <a:p>
            <a:r>
              <a:rPr lang="es-MX" sz="1200" b="1" dirty="0" smtClean="0">
                <a:solidFill>
                  <a:schemeClr val="bg2"/>
                </a:solidFill>
              </a:rPr>
              <a:t>CR = radiculopatía cervical ;  HIV = virus de la inmunodeficiencia humana; IC = cistitis intersticial ; Fibro = fibromialgia; </a:t>
            </a:r>
            <a:br>
              <a:rPr lang="es-MX" sz="1200" b="1" dirty="0" smtClean="0">
                <a:solidFill>
                  <a:schemeClr val="bg2"/>
                </a:solidFill>
              </a:rPr>
            </a:br>
            <a:r>
              <a:rPr lang="es-MX" sz="1200" b="1" dirty="0" smtClean="0">
                <a:solidFill>
                  <a:schemeClr val="bg2"/>
                </a:solidFill>
              </a:rPr>
              <a:t>LR = radiculopatía lumbar; MS = esclerosis múltiple ; OA = osteoartritis; PBS = síndrome de vejiga dolorosa; RA = artritis reumatoide</a:t>
            </a:r>
          </a:p>
          <a:p>
            <a:r>
              <a:rPr lang="es-MX" sz="1000" dirty="0" smtClean="0">
                <a:solidFill>
                  <a:schemeClr val="bg2"/>
                </a:solidFill>
              </a:rPr>
              <a:t>Davis JA </a:t>
            </a:r>
            <a:r>
              <a:rPr lang="es-MX" sz="1000" i="1" dirty="0" smtClean="0">
                <a:solidFill>
                  <a:schemeClr val="bg2"/>
                </a:solidFill>
              </a:rPr>
              <a:t>et al. J Pain Res</a:t>
            </a:r>
            <a:r>
              <a:rPr lang="es-MX" sz="1000" dirty="0" smtClean="0">
                <a:solidFill>
                  <a:schemeClr val="bg2"/>
                </a:solidFill>
              </a:rPr>
              <a:t> 2011; 4:331-45; Dworkin RH </a:t>
            </a:r>
            <a:r>
              <a:rPr lang="es-MX" sz="1000" i="1" dirty="0" smtClean="0">
                <a:solidFill>
                  <a:schemeClr val="bg2"/>
                </a:solidFill>
              </a:rPr>
              <a:t>et al. J Pain</a:t>
            </a:r>
            <a:r>
              <a:rPr lang="es-MX" sz="1000" dirty="0" smtClean="0">
                <a:solidFill>
                  <a:schemeClr val="bg2"/>
                </a:solidFill>
              </a:rPr>
              <a:t> 2010; 11(4):360-8; Riley GF. </a:t>
            </a:r>
            <a:r>
              <a:rPr lang="es-MX" sz="1000" i="1" dirty="0" smtClean="0">
                <a:solidFill>
                  <a:schemeClr val="bg2"/>
                </a:solidFill>
              </a:rPr>
              <a:t>Med Care</a:t>
            </a:r>
            <a:r>
              <a:rPr lang="es-MX" sz="1000" dirty="0" smtClean="0">
                <a:solidFill>
                  <a:schemeClr val="bg2"/>
                </a:solidFill>
              </a:rPr>
              <a:t> 2009; 47(7 Suppl 1):S51-5.</a:t>
            </a:r>
          </a:p>
          <a:p>
            <a:endParaRPr lang="es-MX" sz="1000" b="1" dirty="0">
              <a:solidFill>
                <a:schemeClr val="bg2"/>
              </a:solidFill>
            </a:endParaRPr>
          </a:p>
        </p:txBody>
      </p:sp>
    </p:spTree>
    <p:extLst>
      <p:ext uri="{BB962C8B-B14F-4D97-AF65-F5344CB8AC3E}">
        <p14:creationId xmlns:p14="http://schemas.microsoft.com/office/powerpoint/2010/main" val="374179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133" y="1700808"/>
            <a:ext cx="71532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noFill/>
        </p:spPr>
        <p:txBody>
          <a:bodyPr>
            <a:noAutofit/>
          </a:bodyPr>
          <a:lstStyle/>
          <a:p>
            <a:r>
              <a:rPr lang="es-MX" sz="3600" dirty="0" smtClean="0"/>
              <a:t>Comorbilidades asociadas con artritis</a:t>
            </a:r>
            <a:endParaRPr lang="es-MX" sz="3600" dirty="0"/>
          </a:p>
        </p:txBody>
      </p:sp>
      <p:sp>
        <p:nvSpPr>
          <p:cNvPr id="16" name="Rectangle 15"/>
          <p:cNvSpPr/>
          <p:nvPr/>
        </p:nvSpPr>
        <p:spPr>
          <a:xfrm>
            <a:off x="19968" y="6381328"/>
            <a:ext cx="8748464" cy="397032"/>
          </a:xfrm>
          <a:prstGeom prst="rect">
            <a:avLst/>
          </a:prstGeom>
        </p:spPr>
        <p:txBody>
          <a:bodyPr wrap="square">
            <a:spAutoFit/>
          </a:bodyPr>
          <a:lstStyle/>
          <a:p>
            <a:pPr>
              <a:lnSpc>
                <a:spcPct val="90000"/>
              </a:lnSpc>
            </a:pPr>
            <a:r>
              <a:rPr lang="en-CA" sz="1100" dirty="0" smtClean="0">
                <a:solidFill>
                  <a:srgbClr val="002060"/>
                </a:solidFill>
              </a:rPr>
              <a:t>Centers for Disease Control and Prevention. </a:t>
            </a:r>
            <a:r>
              <a:rPr lang="en-CA" sz="1100" i="1" dirty="0" smtClean="0">
                <a:solidFill>
                  <a:srgbClr val="002060"/>
                </a:solidFill>
              </a:rPr>
              <a:t>Arthritis Comorbidities. </a:t>
            </a:r>
            <a:br>
              <a:rPr lang="en-CA" sz="1100" i="1" dirty="0" smtClean="0">
                <a:solidFill>
                  <a:srgbClr val="002060"/>
                </a:solidFill>
              </a:rPr>
            </a:br>
            <a:r>
              <a:rPr lang="en-CA" sz="1100" dirty="0" smtClean="0">
                <a:solidFill>
                  <a:srgbClr val="002060"/>
                </a:solidFill>
              </a:rPr>
              <a:t>Disponible en: </a:t>
            </a:r>
            <a:r>
              <a:rPr lang="en-CA" sz="1100" dirty="0" smtClean="0">
                <a:solidFill>
                  <a:srgbClr val="002060"/>
                </a:solidFill>
                <a:hlinkClick r:id="rId4"/>
              </a:rPr>
              <a:t>http://www.cdc.gov/arthritis/data_statistics/comorbidities.htm#one</a:t>
            </a:r>
            <a:r>
              <a:rPr lang="en-CA" sz="1100" dirty="0" smtClean="0">
                <a:solidFill>
                  <a:srgbClr val="002060"/>
                </a:solidFill>
              </a:rPr>
              <a:t>. Accesado: 9 de agosto de 2013.</a:t>
            </a:r>
            <a:endParaRPr lang="en-CA" sz="1100" dirty="0">
              <a:solidFill>
                <a:srgbClr val="002060"/>
              </a:solidFill>
            </a:endParaRPr>
          </a:p>
        </p:txBody>
      </p:sp>
      <p:sp>
        <p:nvSpPr>
          <p:cNvPr id="3" name="2 CuadroTexto"/>
          <p:cNvSpPr txBox="1"/>
          <p:nvPr/>
        </p:nvSpPr>
        <p:spPr>
          <a:xfrm>
            <a:off x="2555776" y="5157192"/>
            <a:ext cx="1224136" cy="338554"/>
          </a:xfrm>
          <a:prstGeom prst="rect">
            <a:avLst/>
          </a:prstGeom>
          <a:noFill/>
        </p:spPr>
        <p:txBody>
          <a:bodyPr wrap="square" rtlCol="0">
            <a:spAutoFit/>
          </a:bodyPr>
          <a:lstStyle/>
          <a:p>
            <a:r>
              <a:rPr lang="es-MX" sz="1600" b="1" dirty="0" smtClean="0">
                <a:solidFill>
                  <a:schemeClr val="bg1"/>
                </a:solidFill>
              </a:rPr>
              <a:t>Cardiopatía</a:t>
            </a:r>
            <a:endParaRPr lang="es-MX" sz="1600" b="1" dirty="0">
              <a:solidFill>
                <a:schemeClr val="bg1"/>
              </a:solidFill>
            </a:endParaRPr>
          </a:p>
        </p:txBody>
      </p:sp>
      <p:sp>
        <p:nvSpPr>
          <p:cNvPr id="7" name="6 CuadroTexto"/>
          <p:cNvSpPr txBox="1"/>
          <p:nvPr/>
        </p:nvSpPr>
        <p:spPr>
          <a:xfrm>
            <a:off x="3909467" y="5165050"/>
            <a:ext cx="1296144" cy="830997"/>
          </a:xfrm>
          <a:prstGeom prst="rect">
            <a:avLst/>
          </a:prstGeom>
          <a:noFill/>
        </p:spPr>
        <p:txBody>
          <a:bodyPr wrap="square" rtlCol="0">
            <a:spAutoFit/>
          </a:bodyPr>
          <a:lstStyle/>
          <a:p>
            <a:pPr algn="ctr"/>
            <a:r>
              <a:rPr lang="es-MX" sz="1600" b="1" dirty="0" smtClean="0">
                <a:solidFill>
                  <a:schemeClr val="bg1"/>
                </a:solidFill>
              </a:rPr>
              <a:t>Condiciones respiratorias crónicas</a:t>
            </a:r>
            <a:endParaRPr lang="es-MX" sz="1600" b="1" dirty="0">
              <a:solidFill>
                <a:schemeClr val="bg1"/>
              </a:solidFill>
            </a:endParaRPr>
          </a:p>
        </p:txBody>
      </p:sp>
      <p:sp>
        <p:nvSpPr>
          <p:cNvPr id="8" name="7 CuadroTexto"/>
          <p:cNvSpPr txBox="1"/>
          <p:nvPr/>
        </p:nvSpPr>
        <p:spPr>
          <a:xfrm>
            <a:off x="5508104" y="5165050"/>
            <a:ext cx="936104" cy="338554"/>
          </a:xfrm>
          <a:prstGeom prst="rect">
            <a:avLst/>
          </a:prstGeom>
          <a:noFill/>
        </p:spPr>
        <p:txBody>
          <a:bodyPr wrap="square" rtlCol="0">
            <a:spAutoFit/>
          </a:bodyPr>
          <a:lstStyle/>
          <a:p>
            <a:r>
              <a:rPr lang="es-MX" sz="1600" b="1" dirty="0" smtClean="0">
                <a:solidFill>
                  <a:schemeClr val="bg1"/>
                </a:solidFill>
              </a:rPr>
              <a:t>Diabetes</a:t>
            </a:r>
            <a:endParaRPr lang="es-MX" sz="1600" b="1" dirty="0">
              <a:solidFill>
                <a:schemeClr val="bg1"/>
              </a:solidFill>
            </a:endParaRPr>
          </a:p>
        </p:txBody>
      </p:sp>
      <p:sp>
        <p:nvSpPr>
          <p:cNvPr id="9" name="8 CuadroTexto"/>
          <p:cNvSpPr txBox="1"/>
          <p:nvPr/>
        </p:nvSpPr>
        <p:spPr>
          <a:xfrm>
            <a:off x="6516216" y="5157192"/>
            <a:ext cx="1584176" cy="584775"/>
          </a:xfrm>
          <a:prstGeom prst="rect">
            <a:avLst/>
          </a:prstGeom>
          <a:noFill/>
        </p:spPr>
        <p:txBody>
          <a:bodyPr wrap="square" rtlCol="0">
            <a:spAutoFit/>
          </a:bodyPr>
          <a:lstStyle/>
          <a:p>
            <a:pPr algn="ctr"/>
            <a:r>
              <a:rPr lang="es-MX" sz="1600" b="1" dirty="0" smtClean="0">
                <a:solidFill>
                  <a:schemeClr val="bg1"/>
                </a:solidFill>
              </a:rPr>
              <a:t>Accidente cerebrovascular</a:t>
            </a:r>
            <a:endParaRPr lang="es-MX" sz="1600" b="1" dirty="0">
              <a:solidFill>
                <a:schemeClr val="bg1"/>
              </a:solidFill>
            </a:endParaRPr>
          </a:p>
        </p:txBody>
      </p:sp>
      <p:sp>
        <p:nvSpPr>
          <p:cNvPr id="10" name="9 CuadroTexto"/>
          <p:cNvSpPr txBox="1"/>
          <p:nvPr/>
        </p:nvSpPr>
        <p:spPr>
          <a:xfrm rot="16200000">
            <a:off x="522723" y="3229805"/>
            <a:ext cx="2202609" cy="584775"/>
          </a:xfrm>
          <a:prstGeom prst="rect">
            <a:avLst/>
          </a:prstGeom>
          <a:noFill/>
        </p:spPr>
        <p:txBody>
          <a:bodyPr wrap="square" rtlCol="0">
            <a:spAutoFit/>
          </a:bodyPr>
          <a:lstStyle/>
          <a:p>
            <a:pPr algn="ctr"/>
            <a:r>
              <a:rPr lang="es-MX" sz="1600" b="1" dirty="0" smtClean="0">
                <a:solidFill>
                  <a:schemeClr val="bg1"/>
                </a:solidFill>
              </a:rPr>
              <a:t>Prevalencia (%) entre adultos con artritis</a:t>
            </a:r>
            <a:endParaRPr lang="es-MX" sz="1600" b="1" dirty="0">
              <a:solidFill>
                <a:schemeClr val="bg1"/>
              </a:solidFill>
            </a:endParaRPr>
          </a:p>
        </p:txBody>
      </p:sp>
    </p:spTree>
    <p:extLst>
      <p:ext uri="{BB962C8B-B14F-4D97-AF65-F5344CB8AC3E}">
        <p14:creationId xmlns:p14="http://schemas.microsoft.com/office/powerpoint/2010/main" val="364323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600" dirty="0" smtClean="0"/>
              <a:t>Comorbilidades asociadas con </a:t>
            </a:r>
            <a:br>
              <a:rPr lang="es-MX" sz="3600" dirty="0" smtClean="0"/>
            </a:br>
            <a:r>
              <a:rPr lang="es-MX" sz="3600" dirty="0" smtClean="0"/>
              <a:t>espondiloartritis anquilosante</a:t>
            </a:r>
            <a:endParaRPr lang="es-MX" sz="3600" dirty="0"/>
          </a:p>
        </p:txBody>
      </p:sp>
      <p:sp>
        <p:nvSpPr>
          <p:cNvPr id="16" name="Rectangle 15"/>
          <p:cNvSpPr/>
          <p:nvPr/>
        </p:nvSpPr>
        <p:spPr>
          <a:xfrm>
            <a:off x="19968" y="6165304"/>
            <a:ext cx="8748464" cy="646331"/>
          </a:xfrm>
          <a:prstGeom prst="rect">
            <a:avLst/>
          </a:prstGeom>
        </p:spPr>
        <p:txBody>
          <a:bodyPr wrap="square">
            <a:spAutoFit/>
          </a:bodyPr>
          <a:lstStyle/>
          <a:p>
            <a:pPr>
              <a:lnSpc>
                <a:spcPct val="90000"/>
              </a:lnSpc>
            </a:pPr>
            <a:r>
              <a:rPr lang="en-CA" sz="1000" dirty="0" smtClean="0">
                <a:solidFill>
                  <a:srgbClr val="002060"/>
                </a:solidFill>
              </a:rPr>
              <a:t>American College of Rheumatology. </a:t>
            </a:r>
            <a:r>
              <a:rPr lang="en-CA" sz="1000" i="1" dirty="0" smtClean="0">
                <a:solidFill>
                  <a:srgbClr val="002060"/>
                </a:solidFill>
              </a:rPr>
              <a:t>AS Fact Sheet. </a:t>
            </a:r>
            <a:r>
              <a:rPr lang="en-CA" sz="1000" dirty="0" smtClean="0">
                <a:solidFill>
                  <a:srgbClr val="002060"/>
                </a:solidFill>
              </a:rPr>
              <a:t>Disponible en: </a:t>
            </a:r>
            <a:r>
              <a:rPr lang="en-CA" sz="1000" dirty="0">
                <a:solidFill>
                  <a:srgbClr val="002060"/>
                </a:solidFill>
              </a:rPr>
              <a:t>http://www.rheumatology.org/Practice/Clinical/Patients/Diseases_And_Conditions/Spondylarthritis_(Spondylarthropathy)/. </a:t>
            </a:r>
            <a:r>
              <a:rPr lang="en-CA" sz="1000" dirty="0" smtClean="0">
                <a:solidFill>
                  <a:srgbClr val="002060"/>
                </a:solidFill>
              </a:rPr>
              <a:t>Accesado: 1 de septiembre de </a:t>
            </a:r>
            <a:r>
              <a:rPr lang="en-CA" sz="1000" dirty="0">
                <a:solidFill>
                  <a:srgbClr val="002060"/>
                </a:solidFill>
              </a:rPr>
              <a:t>2013; </a:t>
            </a:r>
            <a:r>
              <a:rPr lang="en-CA" sz="1000" dirty="0" smtClean="0">
                <a:solidFill>
                  <a:srgbClr val="002060"/>
                </a:solidFill>
              </a:rPr>
              <a:t/>
            </a:r>
            <a:br>
              <a:rPr lang="en-CA" sz="1000" dirty="0" smtClean="0">
                <a:solidFill>
                  <a:srgbClr val="002060"/>
                </a:solidFill>
              </a:rPr>
            </a:br>
            <a:r>
              <a:rPr lang="en-CA" sz="1000" dirty="0" smtClean="0">
                <a:solidFill>
                  <a:srgbClr val="002060"/>
                </a:solidFill>
              </a:rPr>
              <a:t>Dakwar </a:t>
            </a:r>
            <a:r>
              <a:rPr lang="en-CA" sz="1000" dirty="0">
                <a:solidFill>
                  <a:srgbClr val="002060"/>
                </a:solidFill>
              </a:rPr>
              <a:t>E </a:t>
            </a:r>
            <a:r>
              <a:rPr lang="en-CA" sz="1000" i="1" dirty="0">
                <a:solidFill>
                  <a:srgbClr val="002060"/>
                </a:solidFill>
              </a:rPr>
              <a:t>et al. Neurosurg </a:t>
            </a:r>
            <a:r>
              <a:rPr lang="en-CA" sz="1000" i="1" dirty="0" smtClean="0">
                <a:solidFill>
                  <a:srgbClr val="002060"/>
                </a:solidFill>
              </a:rPr>
              <a:t>Focus </a:t>
            </a:r>
            <a:r>
              <a:rPr lang="en-CA" sz="1000" dirty="0">
                <a:solidFill>
                  <a:srgbClr val="002060"/>
                </a:solidFill>
              </a:rPr>
              <a:t>2008</a:t>
            </a:r>
            <a:r>
              <a:rPr lang="en-CA" sz="1000" dirty="0" smtClean="0">
                <a:solidFill>
                  <a:srgbClr val="002060"/>
                </a:solidFill>
              </a:rPr>
              <a:t>; 24(1</a:t>
            </a:r>
            <a:r>
              <a:rPr lang="en-CA" sz="1000" dirty="0">
                <a:solidFill>
                  <a:srgbClr val="002060"/>
                </a:solidFill>
              </a:rPr>
              <a:t>):E2; Kang JH </a:t>
            </a:r>
            <a:r>
              <a:rPr lang="en-CA" sz="1000" i="1" dirty="0">
                <a:solidFill>
                  <a:srgbClr val="002060"/>
                </a:solidFill>
              </a:rPr>
              <a:t>et al. Ann Rheum </a:t>
            </a:r>
            <a:r>
              <a:rPr lang="en-CA" sz="1000" i="1" dirty="0" smtClean="0">
                <a:solidFill>
                  <a:srgbClr val="002060"/>
                </a:solidFill>
              </a:rPr>
              <a:t>Dis </a:t>
            </a:r>
            <a:r>
              <a:rPr lang="en-CA" sz="1000" dirty="0">
                <a:solidFill>
                  <a:srgbClr val="002060"/>
                </a:solidFill>
              </a:rPr>
              <a:t>2010</a:t>
            </a:r>
            <a:r>
              <a:rPr lang="en-CA" sz="1000" dirty="0" smtClean="0">
                <a:solidFill>
                  <a:srgbClr val="002060"/>
                </a:solidFill>
              </a:rPr>
              <a:t>; 69(6):1165-8; Kataria </a:t>
            </a:r>
            <a:r>
              <a:rPr lang="en-CA" sz="1000" dirty="0">
                <a:solidFill>
                  <a:srgbClr val="002060"/>
                </a:solidFill>
              </a:rPr>
              <a:t>RK </a:t>
            </a:r>
            <a:r>
              <a:rPr lang="en-CA" sz="1000" i="1" dirty="0">
                <a:solidFill>
                  <a:srgbClr val="002060"/>
                </a:solidFill>
              </a:rPr>
              <a:t>et al. </a:t>
            </a:r>
            <a:r>
              <a:rPr lang="en-CA" sz="1000" i="1" dirty="0" smtClean="0">
                <a:solidFill>
                  <a:srgbClr val="002060"/>
                </a:solidFill>
              </a:rPr>
              <a:t>Am </a:t>
            </a:r>
            <a:r>
              <a:rPr lang="en-CA" sz="1000" i="1" dirty="0">
                <a:solidFill>
                  <a:srgbClr val="002060"/>
                </a:solidFill>
              </a:rPr>
              <a:t>Fam Physician </a:t>
            </a:r>
            <a:r>
              <a:rPr lang="en-CA" sz="1000" dirty="0">
                <a:solidFill>
                  <a:srgbClr val="002060"/>
                </a:solidFill>
              </a:rPr>
              <a:t>2004; 69(12):</a:t>
            </a:r>
            <a:r>
              <a:rPr lang="en-CA" sz="1000" dirty="0" smtClean="0">
                <a:solidFill>
                  <a:srgbClr val="002060"/>
                </a:solidFill>
              </a:rPr>
              <a:t>2853-60; </a:t>
            </a:r>
            <a:r>
              <a:rPr lang="en-CA" sz="1000" dirty="0">
                <a:solidFill>
                  <a:srgbClr val="002060"/>
                </a:solidFill>
              </a:rPr>
              <a:t>Rosenbaum J, Chandran V. </a:t>
            </a:r>
            <a:r>
              <a:rPr lang="en-CA" sz="1000" i="1" dirty="0">
                <a:solidFill>
                  <a:srgbClr val="002060"/>
                </a:solidFill>
              </a:rPr>
              <a:t>Am J Med </a:t>
            </a:r>
            <a:r>
              <a:rPr lang="en-CA" sz="1000" i="1" dirty="0" smtClean="0">
                <a:solidFill>
                  <a:srgbClr val="002060"/>
                </a:solidFill>
              </a:rPr>
              <a:t>Sci </a:t>
            </a:r>
            <a:r>
              <a:rPr lang="en-CA" sz="1000" dirty="0">
                <a:solidFill>
                  <a:srgbClr val="002060"/>
                </a:solidFill>
              </a:rPr>
              <a:t>2012</a:t>
            </a:r>
            <a:r>
              <a:rPr lang="en-CA" sz="1000" dirty="0" smtClean="0">
                <a:solidFill>
                  <a:srgbClr val="002060"/>
                </a:solidFill>
              </a:rPr>
              <a:t>; 343(5):364-6</a:t>
            </a:r>
            <a:r>
              <a:rPr lang="en-CA" sz="1000" dirty="0">
                <a:solidFill>
                  <a:srgbClr val="002060"/>
                </a:solidFill>
              </a:rPr>
              <a:t>; </a:t>
            </a:r>
            <a:r>
              <a:rPr lang="en-CA" sz="1000" dirty="0" smtClean="0">
                <a:solidFill>
                  <a:srgbClr val="002060"/>
                </a:solidFill>
              </a:rPr>
              <a:t>Sieper </a:t>
            </a:r>
            <a:r>
              <a:rPr lang="en-CA" sz="1000" dirty="0">
                <a:solidFill>
                  <a:srgbClr val="002060"/>
                </a:solidFill>
              </a:rPr>
              <a:t>J </a:t>
            </a:r>
            <a:r>
              <a:rPr lang="en-CA" sz="1000" i="1" dirty="0" smtClean="0">
                <a:solidFill>
                  <a:srgbClr val="002060"/>
                </a:solidFill>
              </a:rPr>
              <a:t>et al. Ann Rheum Dis </a:t>
            </a:r>
            <a:r>
              <a:rPr lang="en-CA" sz="1000" dirty="0" smtClean="0">
                <a:solidFill>
                  <a:srgbClr val="002060"/>
                </a:solidFill>
              </a:rPr>
              <a:t>2002; 61(Suppl 3):iii8-18; </a:t>
            </a:r>
            <a:endParaRPr lang="en-CA" sz="1000" dirty="0">
              <a:solidFill>
                <a:srgbClr val="002060"/>
              </a:solidFill>
            </a:endParaRPr>
          </a:p>
        </p:txBody>
      </p:sp>
      <p:sp>
        <p:nvSpPr>
          <p:cNvPr id="4" name="Content Placeholder 3"/>
          <p:cNvSpPr>
            <a:spLocks noGrp="1"/>
          </p:cNvSpPr>
          <p:nvPr>
            <p:ph idx="1"/>
          </p:nvPr>
        </p:nvSpPr>
        <p:spPr/>
        <p:txBody>
          <a:bodyPr>
            <a:noAutofit/>
          </a:bodyPr>
          <a:lstStyle/>
          <a:p>
            <a:pPr marL="342900" lvl="2" indent="-342900">
              <a:spcBef>
                <a:spcPts val="0"/>
              </a:spcBef>
              <a:spcAft>
                <a:spcPct val="20000"/>
              </a:spcAft>
              <a:buClr>
                <a:srgbClr val="002060"/>
              </a:buClr>
            </a:pPr>
            <a:r>
              <a:rPr lang="es-MX" dirty="0" smtClean="0">
                <a:latin typeface="+mj-lt"/>
              </a:rPr>
              <a:t>Comorbilidades más comunes:</a:t>
            </a:r>
          </a:p>
          <a:p>
            <a:pPr marL="800100" lvl="3" indent="-342900">
              <a:spcBef>
                <a:spcPts val="0"/>
              </a:spcBef>
              <a:buClr>
                <a:srgbClr val="002060"/>
              </a:buClr>
              <a:buFont typeface="Arial" pitchFamily="34" charset="0"/>
              <a:buChar char="•"/>
            </a:pPr>
            <a:r>
              <a:rPr lang="es-MX" sz="2400" dirty="0" smtClean="0">
                <a:latin typeface="+mj-lt"/>
              </a:rPr>
              <a:t>Hipertensión</a:t>
            </a:r>
          </a:p>
          <a:p>
            <a:pPr marL="800100" lvl="3" indent="-342900">
              <a:spcBef>
                <a:spcPts val="0"/>
              </a:spcBef>
              <a:buClr>
                <a:srgbClr val="002060"/>
              </a:buClr>
              <a:buFont typeface="Arial" pitchFamily="34" charset="0"/>
              <a:buChar char="•"/>
            </a:pPr>
            <a:r>
              <a:rPr lang="es-MX" sz="2400" dirty="0" smtClean="0">
                <a:latin typeface="+mj-lt"/>
              </a:rPr>
              <a:t>Úlceras pépticas</a:t>
            </a:r>
          </a:p>
          <a:p>
            <a:pPr marL="800100" lvl="3" indent="-342900">
              <a:spcBef>
                <a:spcPts val="0"/>
              </a:spcBef>
              <a:buClr>
                <a:srgbClr val="002060"/>
              </a:buClr>
              <a:buFont typeface="Arial" pitchFamily="34" charset="0"/>
              <a:buChar char="•"/>
            </a:pPr>
            <a:r>
              <a:rPr lang="es-MX" sz="2400" dirty="0" smtClean="0">
                <a:latin typeface="+mj-lt"/>
              </a:rPr>
              <a:t>Cefaleas</a:t>
            </a:r>
          </a:p>
          <a:p>
            <a:pPr marL="800100" lvl="3" indent="-342900">
              <a:spcBef>
                <a:spcPts val="0"/>
              </a:spcBef>
              <a:buClr>
                <a:srgbClr val="002060"/>
              </a:buClr>
              <a:buFont typeface="Arial" pitchFamily="34" charset="0"/>
              <a:buChar char="•"/>
            </a:pPr>
            <a:r>
              <a:rPr lang="es-MX" sz="2400" dirty="0" smtClean="0">
                <a:latin typeface="+mj-lt"/>
              </a:rPr>
              <a:t>Uveítis</a:t>
            </a:r>
          </a:p>
          <a:p>
            <a:pPr marL="800100" lvl="3" indent="-342900">
              <a:spcBef>
                <a:spcPts val="0"/>
              </a:spcBef>
              <a:buClr>
                <a:srgbClr val="002060"/>
              </a:buClr>
              <a:buFont typeface="Arial" pitchFamily="34" charset="0"/>
              <a:buChar char="•"/>
            </a:pPr>
            <a:r>
              <a:rPr lang="es-MX" sz="2400" dirty="0" smtClean="0">
                <a:latin typeface="+mj-lt"/>
              </a:rPr>
              <a:t>Inflamación intestinal</a:t>
            </a:r>
          </a:p>
          <a:p>
            <a:pPr marL="800100" lvl="3" indent="-342900">
              <a:spcBef>
                <a:spcPts val="0"/>
              </a:spcBef>
              <a:buClr>
                <a:srgbClr val="002060"/>
              </a:buClr>
              <a:buFont typeface="Arial" pitchFamily="34" charset="0"/>
              <a:buChar char="•"/>
            </a:pPr>
            <a:r>
              <a:rPr lang="es-MX" sz="2400" dirty="0" smtClean="0">
                <a:latin typeface="+mj-lt"/>
              </a:rPr>
              <a:t>Psoriasis</a:t>
            </a:r>
          </a:p>
          <a:p>
            <a:pPr marL="800100" lvl="3" indent="-342900">
              <a:spcBef>
                <a:spcPts val="0"/>
              </a:spcBef>
              <a:spcAft>
                <a:spcPct val="20000"/>
              </a:spcAft>
              <a:buClr>
                <a:srgbClr val="002060"/>
              </a:buClr>
              <a:buFont typeface="Arial" pitchFamily="34" charset="0"/>
              <a:buChar char="•"/>
            </a:pPr>
            <a:r>
              <a:rPr lang="es-MX" sz="2400" dirty="0" smtClean="0">
                <a:latin typeface="+mj-lt"/>
              </a:rPr>
              <a:t>Cardiopatía</a:t>
            </a:r>
            <a:endParaRPr lang="es-MX" sz="2400" dirty="0">
              <a:latin typeface="+mj-lt"/>
            </a:endParaRPr>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AS</a:t>
            </a:r>
            <a:endParaRPr lang="en-CA" dirty="0">
              <a:solidFill>
                <a:prstClr val="white"/>
              </a:solidFill>
            </a:endParaRPr>
          </a:p>
        </p:txBody>
      </p:sp>
    </p:spTree>
    <p:extLst>
      <p:ext uri="{BB962C8B-B14F-4D97-AF65-F5344CB8AC3E}">
        <p14:creationId xmlns:p14="http://schemas.microsoft.com/office/powerpoint/2010/main" val="338640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s-MX" sz="3600" dirty="0" smtClean="0"/>
              <a:t>Comorbilidades asociadas con </a:t>
            </a:r>
            <a:br>
              <a:rPr lang="es-MX" sz="3600" dirty="0" smtClean="0"/>
            </a:br>
            <a:r>
              <a:rPr lang="es-MX" sz="3600" dirty="0" smtClean="0"/>
              <a:t>artritis reumatoide</a:t>
            </a:r>
            <a:endParaRPr lang="es-MX" sz="3600" dirty="0"/>
          </a:p>
        </p:txBody>
      </p:sp>
      <p:sp>
        <p:nvSpPr>
          <p:cNvPr id="16" name="Rectangle 15"/>
          <p:cNvSpPr/>
          <p:nvPr/>
        </p:nvSpPr>
        <p:spPr>
          <a:xfrm>
            <a:off x="19968" y="6350169"/>
            <a:ext cx="9016528" cy="507831"/>
          </a:xfrm>
          <a:prstGeom prst="rect">
            <a:avLst/>
          </a:prstGeom>
        </p:spPr>
        <p:txBody>
          <a:bodyPr wrap="square">
            <a:spAutoFit/>
          </a:bodyPr>
          <a:lstStyle/>
          <a:p>
            <a:pPr>
              <a:lnSpc>
                <a:spcPct val="90000"/>
              </a:lnSpc>
            </a:pPr>
            <a:r>
              <a:rPr lang="en-CA" sz="1000" dirty="0" smtClean="0">
                <a:solidFill>
                  <a:srgbClr val="002060"/>
                </a:solidFill>
              </a:rPr>
              <a:t>Centers for Disease Control and Prevention. </a:t>
            </a:r>
            <a:r>
              <a:rPr lang="en-CA" sz="1000" i="1" dirty="0" smtClean="0">
                <a:solidFill>
                  <a:srgbClr val="002060"/>
                </a:solidFill>
              </a:rPr>
              <a:t>Rheumatoid Arthritis. </a:t>
            </a:r>
            <a:r>
              <a:rPr lang="en-CA" sz="1000" dirty="0" smtClean="0">
                <a:solidFill>
                  <a:srgbClr val="002060"/>
                </a:solidFill>
              </a:rPr>
              <a:t>Disponible en: </a:t>
            </a:r>
            <a:r>
              <a:rPr lang="en-CA" sz="1000" dirty="0">
                <a:solidFill>
                  <a:srgbClr val="002060"/>
                </a:solidFill>
              </a:rPr>
              <a:t>http://www.cdc.gov/arthritis/basics/rheumatoid.htm#12. </a:t>
            </a:r>
            <a:r>
              <a:rPr lang="en-CA" sz="1000" dirty="0" smtClean="0">
                <a:solidFill>
                  <a:srgbClr val="002060"/>
                </a:solidFill>
              </a:rPr>
              <a:t>Accesado: 13 de agosto de 2013</a:t>
            </a:r>
            <a:r>
              <a:rPr lang="en-CA" sz="1000" dirty="0">
                <a:solidFill>
                  <a:srgbClr val="002060"/>
                </a:solidFill>
              </a:rPr>
              <a:t>; Michaud </a:t>
            </a:r>
            <a:r>
              <a:rPr lang="en-CA" sz="1000" i="1" dirty="0">
                <a:solidFill>
                  <a:srgbClr val="002060"/>
                </a:solidFill>
              </a:rPr>
              <a:t>K et al</a:t>
            </a:r>
            <a:r>
              <a:rPr lang="en-CA" sz="1000" i="1" dirty="0" smtClean="0">
                <a:solidFill>
                  <a:srgbClr val="002060"/>
                </a:solidFill>
              </a:rPr>
              <a:t>. </a:t>
            </a:r>
            <a:r>
              <a:rPr lang="en-CA" sz="1000" i="1" dirty="0">
                <a:solidFill>
                  <a:srgbClr val="002060"/>
                </a:solidFill>
              </a:rPr>
              <a:t>Best Pract Res Clin Rheumatol </a:t>
            </a:r>
            <a:r>
              <a:rPr lang="en-CA" sz="1000" dirty="0">
                <a:solidFill>
                  <a:srgbClr val="002060"/>
                </a:solidFill>
              </a:rPr>
              <a:t>2007; 21(5):</a:t>
            </a:r>
            <a:r>
              <a:rPr lang="en-CA" sz="1000" dirty="0" smtClean="0">
                <a:solidFill>
                  <a:srgbClr val="002060"/>
                </a:solidFill>
              </a:rPr>
              <a:t>885-906; National Rheumatoid Arthritis Society. </a:t>
            </a:r>
            <a:r>
              <a:rPr lang="en-CA" sz="1000" i="1" dirty="0" smtClean="0">
                <a:solidFill>
                  <a:srgbClr val="002060"/>
                </a:solidFill>
              </a:rPr>
              <a:t>The Impact of Rheumatoid Arthritis Co-morbidities. </a:t>
            </a:r>
            <a:br>
              <a:rPr lang="en-CA" sz="1000" i="1" dirty="0" smtClean="0">
                <a:solidFill>
                  <a:srgbClr val="002060"/>
                </a:solidFill>
              </a:rPr>
            </a:br>
            <a:r>
              <a:rPr lang="en-CA" sz="1000" dirty="0" smtClean="0">
                <a:solidFill>
                  <a:srgbClr val="002060"/>
                </a:solidFill>
              </a:rPr>
              <a:t>Disponible en: http://tinyurl.com/nhwge3v. Accesado: 19 de agosto de 2013.</a:t>
            </a:r>
            <a:endParaRPr lang="en-CA" sz="1000" dirty="0">
              <a:solidFill>
                <a:srgbClr val="002060"/>
              </a:solidFill>
            </a:endParaRPr>
          </a:p>
        </p:txBody>
      </p:sp>
      <p:sp>
        <p:nvSpPr>
          <p:cNvPr id="4" name="Content Placeholder 3"/>
          <p:cNvSpPr>
            <a:spLocks noGrp="1"/>
          </p:cNvSpPr>
          <p:nvPr>
            <p:ph idx="1"/>
          </p:nvPr>
        </p:nvSpPr>
        <p:spPr>
          <a:xfrm>
            <a:off x="457200" y="1600200"/>
            <a:ext cx="8417024" cy="4525963"/>
          </a:xfrm>
        </p:spPr>
        <p:txBody>
          <a:bodyPr>
            <a:normAutofit/>
          </a:bodyPr>
          <a:lstStyle/>
          <a:p>
            <a:pPr>
              <a:spcBef>
                <a:spcPts val="0"/>
              </a:spcBef>
              <a:spcAft>
                <a:spcPct val="20000"/>
              </a:spcAft>
              <a:buClr>
                <a:srgbClr val="002060"/>
              </a:buClr>
            </a:pPr>
            <a:r>
              <a:rPr lang="es-MX" sz="2400" dirty="0" smtClean="0">
                <a:latin typeface="+mj-lt"/>
              </a:rPr>
              <a:t>En promedio, los pacientes con artritis reumatoide establecida tienen ≥2 comorbilidades</a:t>
            </a:r>
          </a:p>
          <a:p>
            <a:pPr>
              <a:spcBef>
                <a:spcPts val="0"/>
              </a:spcBef>
              <a:spcAft>
                <a:spcPct val="20000"/>
              </a:spcAft>
              <a:buClr>
                <a:srgbClr val="002060"/>
              </a:buClr>
            </a:pPr>
            <a:r>
              <a:rPr lang="es-MX" sz="2400" dirty="0" smtClean="0">
                <a:latin typeface="+mj-lt"/>
              </a:rPr>
              <a:t>Especialmente problemáticas:  </a:t>
            </a:r>
          </a:p>
          <a:p>
            <a:pPr lvl="1">
              <a:spcBef>
                <a:spcPts val="0"/>
              </a:spcBef>
              <a:spcAft>
                <a:spcPts val="300"/>
              </a:spcAft>
              <a:buClr>
                <a:srgbClr val="002060"/>
              </a:buClr>
            </a:pPr>
            <a:r>
              <a:rPr lang="es-MX" sz="2400" dirty="0" smtClean="0">
                <a:latin typeface="+mj-lt"/>
              </a:rPr>
              <a:t>Enfermedad cardiovascular</a:t>
            </a:r>
          </a:p>
          <a:p>
            <a:pPr lvl="1">
              <a:spcBef>
                <a:spcPts val="0"/>
              </a:spcBef>
              <a:spcAft>
                <a:spcPts val="300"/>
              </a:spcAft>
              <a:buClr>
                <a:srgbClr val="002060"/>
              </a:buClr>
            </a:pPr>
            <a:r>
              <a:rPr lang="es-MX" sz="2400" dirty="0" smtClean="0">
                <a:latin typeface="+mj-lt"/>
              </a:rPr>
              <a:t>Enfermedad pulmonar intersticial</a:t>
            </a:r>
          </a:p>
          <a:p>
            <a:pPr lvl="1">
              <a:spcBef>
                <a:spcPts val="0"/>
              </a:spcBef>
              <a:spcAft>
                <a:spcPts val="300"/>
              </a:spcAft>
              <a:buClr>
                <a:srgbClr val="002060"/>
              </a:buClr>
            </a:pPr>
            <a:r>
              <a:rPr lang="es-MX" sz="2400" dirty="0" smtClean="0">
                <a:latin typeface="+mj-lt"/>
              </a:rPr>
              <a:t>Osteoporosis</a:t>
            </a:r>
          </a:p>
          <a:p>
            <a:pPr lvl="1">
              <a:spcBef>
                <a:spcPts val="0"/>
              </a:spcBef>
              <a:spcAft>
                <a:spcPts val="300"/>
              </a:spcAft>
              <a:buClr>
                <a:srgbClr val="002060"/>
              </a:buClr>
            </a:pPr>
            <a:r>
              <a:rPr lang="es-MX" sz="2400" dirty="0" smtClean="0">
                <a:latin typeface="+mj-lt"/>
              </a:rPr>
              <a:t>Cáncer </a:t>
            </a:r>
          </a:p>
          <a:p>
            <a:pPr lvl="1">
              <a:spcBef>
                <a:spcPts val="0"/>
              </a:spcBef>
              <a:spcAft>
                <a:spcPct val="20000"/>
              </a:spcAft>
              <a:buClr>
                <a:srgbClr val="002060"/>
              </a:buClr>
            </a:pPr>
            <a:r>
              <a:rPr lang="es-MX" sz="2400" dirty="0" smtClean="0">
                <a:latin typeface="+mj-lt"/>
              </a:rPr>
              <a:t>Depresión</a:t>
            </a:r>
          </a:p>
        </p:txBody>
      </p:sp>
      <p:sp>
        <p:nvSpPr>
          <p:cNvPr id="6" name="Rounded Rectangle 5"/>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RA</a:t>
            </a:r>
            <a:endParaRPr lang="en-CA" dirty="0">
              <a:solidFill>
                <a:prstClr val="white"/>
              </a:solidFill>
            </a:endParaRPr>
          </a:p>
        </p:txBody>
      </p:sp>
    </p:spTree>
    <p:extLst>
      <p:ext uri="{BB962C8B-B14F-4D97-AF65-F5344CB8AC3E}">
        <p14:creationId xmlns:p14="http://schemas.microsoft.com/office/powerpoint/2010/main" val="40605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s-MX" dirty="0" smtClean="0"/>
              <a:t>Objetivos de aprendizaje</a:t>
            </a:r>
            <a:endParaRPr lang="en-CA" altLang="zh-CN" dirty="0" smtClean="0"/>
          </a:p>
        </p:txBody>
      </p:sp>
      <p:sp>
        <p:nvSpPr>
          <p:cNvPr id="80899" name="Content Placeholder 2"/>
          <p:cNvSpPr>
            <a:spLocks noGrp="1"/>
          </p:cNvSpPr>
          <p:nvPr>
            <p:ph idx="1"/>
          </p:nvPr>
        </p:nvSpPr>
        <p:spPr>
          <a:xfrm>
            <a:off x="323850" y="1456332"/>
            <a:ext cx="8686800" cy="4492948"/>
          </a:xfrm>
        </p:spPr>
        <p:txBody>
          <a:bodyPr/>
          <a:lstStyle/>
          <a:p>
            <a:pPr marL="266700" indent="-266700" eaLnBrk="1" hangingPunct="1">
              <a:lnSpc>
                <a:spcPct val="80000"/>
              </a:lnSpc>
              <a:spcAft>
                <a:spcPts val="600"/>
              </a:spcAft>
              <a:defRPr/>
            </a:pPr>
            <a:r>
              <a:rPr lang="es-MX" sz="2500" dirty="0" smtClean="0"/>
              <a:t>Después de completar este módulo, los participantes serán capaces de:</a:t>
            </a:r>
            <a:endParaRPr lang="en-US" altLang="zh-CN" sz="2500" spc="-20" dirty="0" smtClean="0"/>
          </a:p>
          <a:p>
            <a:pPr marL="542925" lvl="1" indent="-276225" eaLnBrk="1" hangingPunct="1">
              <a:spcBef>
                <a:spcPts val="0"/>
              </a:spcBef>
              <a:spcAft>
                <a:spcPts val="600"/>
              </a:spcAft>
              <a:defRPr/>
            </a:pPr>
            <a:r>
              <a:rPr lang="es-MX" sz="2200" dirty="0" smtClean="0"/>
              <a:t>Discutir la prevalencia del dolor articular crónico, incluyendo osteoartritis</a:t>
            </a:r>
            <a:r>
              <a:rPr lang="en-CA" altLang="zh-CN" sz="2200" dirty="0" smtClean="0"/>
              <a:t>, artritis reumatoide y espondiloartritis anquilosante</a:t>
            </a:r>
          </a:p>
          <a:p>
            <a:pPr marL="542925" lvl="1" indent="-276225" eaLnBrk="1" hangingPunct="1">
              <a:spcBef>
                <a:spcPts val="0"/>
              </a:spcBef>
              <a:spcAft>
                <a:spcPts val="600"/>
              </a:spcAft>
              <a:defRPr/>
            </a:pPr>
            <a:r>
              <a:rPr lang="es-MX" sz="2200" dirty="0" smtClean="0"/>
              <a:t>Comprender el impacto del dolor articular crónico y sus comorbilidades sobre el funcionamiento y calidad de vida del paciente</a:t>
            </a:r>
            <a:endParaRPr lang="en-CA" altLang="zh-CN" sz="2200" dirty="0" smtClean="0"/>
          </a:p>
          <a:p>
            <a:pPr marL="542925" lvl="1" indent="-276225" eaLnBrk="1" hangingPunct="1">
              <a:spcBef>
                <a:spcPts val="0"/>
              </a:spcBef>
              <a:spcAft>
                <a:spcPts val="600"/>
              </a:spcAft>
              <a:defRPr/>
            </a:pPr>
            <a:r>
              <a:rPr lang="es-MX" sz="2200" dirty="0" smtClean="0"/>
              <a:t>Explicar la fisiopatología del dolor articular crónico</a:t>
            </a:r>
            <a:endParaRPr lang="en-CA" altLang="zh-CN" sz="2200" dirty="0" smtClean="0"/>
          </a:p>
          <a:p>
            <a:pPr marL="542925" lvl="1" indent="-276225">
              <a:lnSpc>
                <a:spcPct val="90000"/>
              </a:lnSpc>
              <a:spcBef>
                <a:spcPts val="0"/>
              </a:spcBef>
              <a:spcAft>
                <a:spcPts val="600"/>
              </a:spcAft>
              <a:defRPr/>
            </a:pPr>
            <a:r>
              <a:rPr lang="es-MX" sz="2200" dirty="0" smtClean="0"/>
              <a:t>Evaluar y diagnosticar a pacientes que acuden con dolor articular crónico</a:t>
            </a:r>
          </a:p>
          <a:p>
            <a:pPr marL="542925" lvl="1" indent="-276225">
              <a:lnSpc>
                <a:spcPct val="90000"/>
              </a:lnSpc>
              <a:spcBef>
                <a:spcPts val="0"/>
              </a:spcBef>
              <a:spcAft>
                <a:spcPts val="600"/>
              </a:spcAft>
              <a:defRPr/>
            </a:pPr>
            <a:r>
              <a:rPr lang="es-MX" sz="2200" dirty="0" smtClean="0"/>
              <a:t>Seleccionar estrategias farmacológicas y no farmacológicas apropiadas para el manejo del dolor articular crónico</a:t>
            </a:r>
          </a:p>
          <a:p>
            <a:pPr marL="542925" lvl="1" indent="-276225">
              <a:lnSpc>
                <a:spcPct val="90000"/>
              </a:lnSpc>
              <a:spcBef>
                <a:spcPts val="0"/>
              </a:spcBef>
              <a:spcAft>
                <a:spcPts val="600"/>
              </a:spcAft>
              <a:defRPr/>
            </a:pPr>
            <a:r>
              <a:rPr lang="es-MX" sz="2200" dirty="0" smtClean="0"/>
              <a:t>Saber cuándo referir a los pacientes a especialistas</a:t>
            </a:r>
            <a:endParaRPr lang="en-CA" altLang="zh-CN" sz="2200" dirty="0"/>
          </a:p>
        </p:txBody>
      </p:sp>
    </p:spTree>
    <p:extLst>
      <p:ext uri="{BB962C8B-B14F-4D97-AF65-F5344CB8AC3E}">
        <p14:creationId xmlns:p14="http://schemas.microsoft.com/office/powerpoint/2010/main" val="2345237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La artritis reumatoide aumenta el riesgo cardiovascular</a:t>
            </a:r>
            <a:endParaRPr lang="es-MX" dirty="0"/>
          </a:p>
        </p:txBody>
      </p:sp>
      <p:sp>
        <p:nvSpPr>
          <p:cNvPr id="6" name="Rectangle 5"/>
          <p:cNvSpPr/>
          <p:nvPr/>
        </p:nvSpPr>
        <p:spPr>
          <a:xfrm>
            <a:off x="107504" y="6381328"/>
            <a:ext cx="4211409" cy="430887"/>
          </a:xfrm>
          <a:prstGeom prst="rect">
            <a:avLst/>
          </a:prstGeom>
        </p:spPr>
        <p:txBody>
          <a:bodyPr wrap="none">
            <a:spAutoFit/>
          </a:bodyPr>
          <a:lstStyle/>
          <a:p>
            <a:r>
              <a:rPr lang="de-DE" sz="1200" b="1" dirty="0">
                <a:solidFill>
                  <a:srgbClr val="002060"/>
                </a:solidFill>
              </a:rPr>
              <a:t>CCP = </a:t>
            </a:r>
            <a:r>
              <a:rPr lang="de-DE" sz="1200" b="1" dirty="0" smtClean="0">
                <a:solidFill>
                  <a:srgbClr val="002060"/>
                </a:solidFill>
              </a:rPr>
              <a:t>antipéptido citrulinado cíclico ; RF = factor reumatoide</a:t>
            </a:r>
          </a:p>
          <a:p>
            <a:r>
              <a:rPr lang="de-DE" sz="1000" dirty="0" smtClean="0">
                <a:solidFill>
                  <a:srgbClr val="002060"/>
                </a:solidFill>
              </a:rPr>
              <a:t>Peters MJ </a:t>
            </a:r>
            <a:r>
              <a:rPr lang="de-DE" sz="1000" i="1" dirty="0" smtClean="0">
                <a:solidFill>
                  <a:srgbClr val="002060"/>
                </a:solidFill>
              </a:rPr>
              <a:t>et al. Ann </a:t>
            </a:r>
            <a:r>
              <a:rPr lang="de-DE" sz="1000" i="1" dirty="0">
                <a:solidFill>
                  <a:srgbClr val="002060"/>
                </a:solidFill>
              </a:rPr>
              <a:t>Rheum </a:t>
            </a:r>
            <a:r>
              <a:rPr lang="de-DE" sz="1000" i="1" dirty="0" smtClean="0">
                <a:solidFill>
                  <a:srgbClr val="002060"/>
                </a:solidFill>
              </a:rPr>
              <a:t>Dis </a:t>
            </a:r>
            <a:r>
              <a:rPr lang="de-DE" sz="1000" dirty="0" smtClean="0">
                <a:solidFill>
                  <a:srgbClr val="002060"/>
                </a:solidFill>
              </a:rPr>
              <a:t>2010; 69(2):325-31</a:t>
            </a:r>
            <a:r>
              <a:rPr lang="de-DE" sz="1000" dirty="0">
                <a:solidFill>
                  <a:srgbClr val="002060"/>
                </a:solidFill>
              </a:rPr>
              <a:t>.</a:t>
            </a:r>
            <a:endParaRPr lang="en-CA" sz="1000" dirty="0">
              <a:solidFill>
                <a:srgbClr val="002060"/>
              </a:solidFill>
            </a:endParaRPr>
          </a:p>
        </p:txBody>
      </p:sp>
      <p:sp>
        <p:nvSpPr>
          <p:cNvPr id="5" name="Rounded Rectangle 4"/>
          <p:cNvSpPr/>
          <p:nvPr/>
        </p:nvSpPr>
        <p:spPr>
          <a:xfrm>
            <a:off x="251520" y="3933056"/>
            <a:ext cx="8622704" cy="187220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s-MX" b="1" dirty="0" smtClean="0">
                <a:solidFill>
                  <a:prstClr val="white"/>
                </a:solidFill>
              </a:rPr>
              <a:t>Los modelos de puntuación de riesgo deben adaptarse para pacientes con artritis reumatoide introduciendo un </a:t>
            </a:r>
            <a:r>
              <a:rPr lang="es-MX" b="1" i="1" dirty="0" smtClean="0">
                <a:solidFill>
                  <a:prstClr val="white"/>
                </a:solidFill>
              </a:rPr>
              <a:t>factor de multiplicación de 1.5 </a:t>
            </a:r>
            <a:r>
              <a:rPr lang="es-MX" b="1" dirty="0" smtClean="0">
                <a:solidFill>
                  <a:prstClr val="white"/>
                </a:solidFill>
              </a:rPr>
              <a:t>cuando se cumplen ≥2 de las condiciones siguientes:</a:t>
            </a:r>
          </a:p>
          <a:p>
            <a:pPr marL="1714500" lvl="3" indent="-190500">
              <a:buFont typeface="Arial" pitchFamily="34" charset="0"/>
              <a:buChar char="•"/>
            </a:pPr>
            <a:r>
              <a:rPr lang="es-MX" dirty="0" smtClean="0">
                <a:solidFill>
                  <a:prstClr val="white"/>
                </a:solidFill>
              </a:rPr>
              <a:t>Duración de la enfermedad &gt;10 años </a:t>
            </a:r>
          </a:p>
          <a:p>
            <a:pPr marL="1714500" lvl="3" indent="-190500">
              <a:buFont typeface="Arial" pitchFamily="34" charset="0"/>
              <a:buChar char="•"/>
            </a:pPr>
            <a:r>
              <a:rPr lang="es-MX" dirty="0" smtClean="0">
                <a:solidFill>
                  <a:prstClr val="white"/>
                </a:solidFill>
              </a:rPr>
              <a:t>Positividad a RF o anti-CCP</a:t>
            </a:r>
          </a:p>
          <a:p>
            <a:pPr marL="1714500" lvl="3" indent="-190500">
              <a:buFont typeface="Arial" pitchFamily="34" charset="0"/>
              <a:buChar char="•"/>
            </a:pPr>
            <a:r>
              <a:rPr lang="es-MX" dirty="0" smtClean="0">
                <a:solidFill>
                  <a:prstClr val="white"/>
                </a:solidFill>
              </a:rPr>
              <a:t>Presencia de ciertas manifestaciones extraarticulares</a:t>
            </a:r>
            <a:endParaRPr lang="es-MX" dirty="0">
              <a:solidFill>
                <a:prstClr val="white"/>
              </a:solidFill>
            </a:endParaRPr>
          </a:p>
        </p:txBody>
      </p:sp>
      <p:sp>
        <p:nvSpPr>
          <p:cNvPr id="8" name="Rounded Rectangle 7"/>
          <p:cNvSpPr/>
          <p:nvPr/>
        </p:nvSpPr>
        <p:spPr>
          <a:xfrm>
            <a:off x="611560" y="2137048"/>
            <a:ext cx="3384376" cy="1512168"/>
          </a:xfrm>
          <a:prstGeom prst="roundRect">
            <a:avLst/>
          </a:prstGeom>
          <a:solidFill>
            <a:schemeClr val="accent2"/>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Riesgo cardiovascular en</a:t>
            </a:r>
            <a:br>
              <a:rPr lang="es-MX" sz="2400" b="1" dirty="0" smtClean="0">
                <a:solidFill>
                  <a:schemeClr val="bg1"/>
                </a:solidFill>
              </a:rPr>
            </a:br>
            <a:r>
              <a:rPr lang="es-MX" sz="2400" b="1" dirty="0" smtClean="0">
                <a:solidFill>
                  <a:schemeClr val="bg1"/>
                </a:solidFill>
              </a:rPr>
              <a:t>artritis reumatoide</a:t>
            </a:r>
            <a:endParaRPr lang="es-MX" sz="2400" b="1" dirty="0">
              <a:solidFill>
                <a:schemeClr val="bg1"/>
              </a:solidFill>
            </a:endParaRPr>
          </a:p>
        </p:txBody>
      </p:sp>
      <p:sp>
        <p:nvSpPr>
          <p:cNvPr id="9" name="Rounded Rectangle 8"/>
          <p:cNvSpPr/>
          <p:nvPr/>
        </p:nvSpPr>
        <p:spPr>
          <a:xfrm>
            <a:off x="5076056" y="2137048"/>
            <a:ext cx="3384376" cy="1512168"/>
          </a:xfrm>
          <a:prstGeom prst="roundRect">
            <a:avLst/>
          </a:prstGeom>
          <a:solidFill>
            <a:schemeClr val="accent2"/>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bg1"/>
                </a:solidFill>
              </a:rPr>
              <a:t>Riesgo Cardiovascular en </a:t>
            </a:r>
            <a:br>
              <a:rPr lang="es-MX" sz="2400" b="1" dirty="0" smtClean="0">
                <a:solidFill>
                  <a:schemeClr val="bg1"/>
                </a:solidFill>
              </a:rPr>
            </a:br>
            <a:r>
              <a:rPr lang="es-MX" sz="2400" b="1" dirty="0" smtClean="0">
                <a:solidFill>
                  <a:schemeClr val="bg1"/>
                </a:solidFill>
              </a:rPr>
              <a:t>diabetes tipo 2 </a:t>
            </a:r>
            <a:endParaRPr lang="es-MX" sz="2400" b="1" dirty="0">
              <a:solidFill>
                <a:schemeClr val="bg1"/>
              </a:solidFill>
            </a:endParaRPr>
          </a:p>
        </p:txBody>
      </p:sp>
      <p:grpSp>
        <p:nvGrpSpPr>
          <p:cNvPr id="12" name="Group 11"/>
          <p:cNvGrpSpPr/>
          <p:nvPr/>
        </p:nvGrpSpPr>
        <p:grpSpPr>
          <a:xfrm>
            <a:off x="4329048" y="2417567"/>
            <a:ext cx="413896" cy="798731"/>
            <a:chOff x="4413838" y="2492896"/>
            <a:chExt cx="413896" cy="798731"/>
          </a:xfrm>
        </p:grpSpPr>
        <p:sp>
          <p:nvSpPr>
            <p:cNvPr id="10" name="TextBox 9"/>
            <p:cNvSpPr txBox="1"/>
            <p:nvPr/>
          </p:nvSpPr>
          <p:spPr>
            <a:xfrm>
              <a:off x="4413838" y="2492896"/>
              <a:ext cx="413896" cy="646331"/>
            </a:xfrm>
            <a:prstGeom prst="rect">
              <a:avLst/>
            </a:prstGeom>
            <a:noFill/>
          </p:spPr>
          <p:txBody>
            <a:bodyPr wrap="none" rtlCol="0">
              <a:spAutoFit/>
            </a:bodyPr>
            <a:lstStyle/>
            <a:p>
              <a:r>
                <a:rPr lang="en-CA" sz="3600" b="1" dirty="0" smtClean="0">
                  <a:solidFill>
                    <a:srgbClr val="002060"/>
                  </a:solidFill>
                </a:rPr>
                <a:t>~</a:t>
              </a:r>
              <a:endParaRPr lang="en-CA" sz="3600" b="1" dirty="0">
                <a:solidFill>
                  <a:srgbClr val="002060"/>
                </a:solidFill>
              </a:endParaRPr>
            </a:p>
          </p:txBody>
        </p:sp>
        <p:sp>
          <p:nvSpPr>
            <p:cNvPr id="11" name="TextBox 10"/>
            <p:cNvSpPr txBox="1"/>
            <p:nvPr/>
          </p:nvSpPr>
          <p:spPr>
            <a:xfrm>
              <a:off x="4413838" y="2645296"/>
              <a:ext cx="413896" cy="646331"/>
            </a:xfrm>
            <a:prstGeom prst="rect">
              <a:avLst/>
            </a:prstGeom>
            <a:noFill/>
          </p:spPr>
          <p:txBody>
            <a:bodyPr wrap="none" rtlCol="0">
              <a:spAutoFit/>
            </a:bodyPr>
            <a:lstStyle/>
            <a:p>
              <a:r>
                <a:rPr lang="en-CA" sz="3600" b="1" dirty="0" smtClean="0">
                  <a:solidFill>
                    <a:srgbClr val="002060"/>
                  </a:solidFill>
                </a:rPr>
                <a:t>~</a:t>
              </a:r>
              <a:endParaRPr lang="en-CA" sz="3600" b="1" dirty="0">
                <a:solidFill>
                  <a:srgbClr val="002060"/>
                </a:solidFill>
              </a:endParaRPr>
            </a:p>
          </p:txBody>
        </p:sp>
      </p:grpSp>
      <p:sp>
        <p:nvSpPr>
          <p:cNvPr id="14" name="Rounded Rectangle 13"/>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RA</a:t>
            </a:r>
            <a:endParaRPr lang="en-CA" dirty="0">
              <a:solidFill>
                <a:prstClr val="white"/>
              </a:solidFill>
            </a:endParaRPr>
          </a:p>
        </p:txBody>
      </p:sp>
    </p:spTree>
    <p:extLst>
      <p:ext uri="{BB962C8B-B14F-4D97-AF65-F5344CB8AC3E}">
        <p14:creationId xmlns:p14="http://schemas.microsoft.com/office/powerpoint/2010/main" val="1426520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s-MX" sz="3600" dirty="0" smtClean="0"/>
              <a:t>Comorbilidades asociadas con osteoartritis</a:t>
            </a:r>
            <a:endParaRPr lang="es-MX" sz="3600" dirty="0"/>
          </a:p>
        </p:txBody>
      </p:sp>
      <p:sp>
        <p:nvSpPr>
          <p:cNvPr id="16" name="Rectangle 15"/>
          <p:cNvSpPr/>
          <p:nvPr/>
        </p:nvSpPr>
        <p:spPr>
          <a:xfrm>
            <a:off x="19968" y="6430960"/>
            <a:ext cx="8748464" cy="397032"/>
          </a:xfrm>
          <a:prstGeom prst="rect">
            <a:avLst/>
          </a:prstGeom>
        </p:spPr>
        <p:txBody>
          <a:bodyPr wrap="square">
            <a:spAutoFit/>
          </a:bodyPr>
          <a:lstStyle/>
          <a:p>
            <a:pPr>
              <a:lnSpc>
                <a:spcPct val="90000"/>
              </a:lnSpc>
            </a:pPr>
            <a:endParaRPr lang="en-CA" sz="1100" dirty="0" smtClean="0">
              <a:solidFill>
                <a:srgbClr val="002060"/>
              </a:solidFill>
            </a:endParaRPr>
          </a:p>
          <a:p>
            <a:pPr>
              <a:lnSpc>
                <a:spcPct val="90000"/>
              </a:lnSpc>
            </a:pPr>
            <a:r>
              <a:rPr lang="en-CA" sz="1050" dirty="0" smtClean="0">
                <a:solidFill>
                  <a:srgbClr val="002060"/>
                </a:solidFill>
              </a:rPr>
              <a:t>Lim AY, Doherty M. </a:t>
            </a:r>
            <a:r>
              <a:rPr lang="en-CA" sz="1050" i="1" dirty="0">
                <a:solidFill>
                  <a:srgbClr val="002060"/>
                </a:solidFill>
              </a:rPr>
              <a:t>Int J Rheum </a:t>
            </a:r>
            <a:r>
              <a:rPr lang="en-CA" sz="1050" i="1" dirty="0" smtClean="0">
                <a:solidFill>
                  <a:srgbClr val="002060"/>
                </a:solidFill>
              </a:rPr>
              <a:t>Dis</a:t>
            </a:r>
            <a:r>
              <a:rPr lang="en-CA" sz="1050" dirty="0" smtClean="0">
                <a:solidFill>
                  <a:srgbClr val="002060"/>
                </a:solidFill>
              </a:rPr>
              <a:t> </a:t>
            </a:r>
            <a:r>
              <a:rPr lang="en-CA" sz="1050" dirty="0">
                <a:solidFill>
                  <a:srgbClr val="002060"/>
                </a:solidFill>
              </a:rPr>
              <a:t>2011</a:t>
            </a:r>
            <a:r>
              <a:rPr lang="en-CA" sz="1050" dirty="0" smtClean="0">
                <a:solidFill>
                  <a:srgbClr val="002060"/>
                </a:solidFill>
              </a:rPr>
              <a:t>; 14(2):136-44</a:t>
            </a:r>
            <a:r>
              <a:rPr lang="en-CA" sz="1050" dirty="0">
                <a:solidFill>
                  <a:srgbClr val="002060"/>
                </a:solidFill>
              </a:rPr>
              <a:t>. </a:t>
            </a:r>
          </a:p>
        </p:txBody>
      </p:sp>
      <p:sp>
        <p:nvSpPr>
          <p:cNvPr id="4" name="Content Placeholder 3"/>
          <p:cNvSpPr>
            <a:spLocks noGrp="1"/>
          </p:cNvSpPr>
          <p:nvPr>
            <p:ph idx="1"/>
          </p:nvPr>
        </p:nvSpPr>
        <p:spPr/>
        <p:txBody>
          <a:bodyPr>
            <a:normAutofit/>
          </a:bodyPr>
          <a:lstStyle/>
          <a:p>
            <a:pPr>
              <a:spcBef>
                <a:spcPts val="0"/>
              </a:spcBef>
              <a:spcAft>
                <a:spcPct val="20000"/>
              </a:spcAft>
              <a:buClr>
                <a:srgbClr val="002060"/>
              </a:buClr>
            </a:pPr>
            <a:r>
              <a:rPr lang="es-MX" sz="2400" dirty="0" smtClean="0">
                <a:latin typeface="+mj-lt"/>
              </a:rPr>
              <a:t>Los pacientes mayores con osteoartritis tienen probabilidad de presentar comorbilidades</a:t>
            </a:r>
          </a:p>
          <a:p>
            <a:pPr lvl="1">
              <a:spcBef>
                <a:spcPts val="0"/>
              </a:spcBef>
              <a:spcAft>
                <a:spcPct val="20000"/>
              </a:spcAft>
              <a:buClr>
                <a:srgbClr val="002060"/>
              </a:buClr>
              <a:buFont typeface="Arial" pitchFamily="34" charset="0"/>
              <a:buChar char="•"/>
            </a:pPr>
            <a:r>
              <a:rPr lang="es-MX" sz="2400" dirty="0" smtClean="0">
                <a:latin typeface="+mj-lt"/>
              </a:rPr>
              <a:t>Los trastornos visuales, diabetes y cardiopatía ocurren más frecuentemente en pacientes con osteoartritis</a:t>
            </a:r>
          </a:p>
          <a:p>
            <a:pPr lvl="1">
              <a:spcBef>
                <a:spcPts val="0"/>
              </a:spcBef>
              <a:spcAft>
                <a:spcPct val="20000"/>
              </a:spcAft>
              <a:buClr>
                <a:srgbClr val="002060"/>
              </a:buClr>
              <a:buFont typeface="Arial" pitchFamily="34" charset="0"/>
              <a:buChar char="•"/>
            </a:pPr>
            <a:r>
              <a:rPr lang="es-MX" sz="2400" dirty="0" smtClean="0">
                <a:latin typeface="+mj-lt"/>
              </a:rPr>
              <a:t>Resultan en función física adversa</a:t>
            </a:r>
          </a:p>
          <a:p>
            <a:pPr lvl="1">
              <a:spcBef>
                <a:spcPts val="0"/>
              </a:spcBef>
              <a:spcAft>
                <a:spcPct val="20000"/>
              </a:spcAft>
              <a:buClr>
                <a:srgbClr val="002060"/>
              </a:buClr>
              <a:buFont typeface="Arial" pitchFamily="34" charset="0"/>
              <a:buChar char="•"/>
            </a:pPr>
            <a:r>
              <a:rPr lang="es-MX" sz="2400" dirty="0" smtClean="0">
                <a:latin typeface="+mj-lt"/>
              </a:rPr>
              <a:t>Asociados con resultados adversos en el reemplazo articular</a:t>
            </a:r>
          </a:p>
          <a:p>
            <a:pPr>
              <a:spcBef>
                <a:spcPts val="0"/>
              </a:spcBef>
              <a:spcAft>
                <a:spcPct val="20000"/>
              </a:spcAft>
              <a:buClr>
                <a:srgbClr val="002060"/>
              </a:buClr>
            </a:pPr>
            <a:r>
              <a:rPr lang="es-MX" sz="2400" dirty="0" smtClean="0">
                <a:latin typeface="+mj-lt"/>
              </a:rPr>
              <a:t>Reconocer y tratar las comorbilidades es crucial en la prevención o reducción del deterioro físico relacionado</a:t>
            </a:r>
          </a:p>
          <a:p>
            <a:pPr>
              <a:buClr>
                <a:srgbClr val="002060"/>
              </a:buClr>
            </a:pPr>
            <a:endParaRPr lang="es-MX" sz="2400" dirty="0">
              <a:latin typeface="+mj-lt"/>
            </a:endParaRPr>
          </a:p>
        </p:txBody>
      </p:sp>
      <p:sp>
        <p:nvSpPr>
          <p:cNvPr id="6" name="Rounded Rectangle 5"/>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201137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Resumen</a:t>
            </a:r>
            <a:endParaRPr lang="es-MX" sz="4800" dirty="0">
              <a:solidFill>
                <a:schemeClr val="tx1">
                  <a:lumMod val="50000"/>
                </a:schemeClr>
              </a:solidFill>
            </a:endParaRPr>
          </a:p>
        </p:txBody>
      </p:sp>
    </p:spTree>
    <p:extLst>
      <p:ext uri="{BB962C8B-B14F-4D97-AF65-F5344CB8AC3E}">
        <p14:creationId xmlns:p14="http://schemas.microsoft.com/office/powerpoint/2010/main" val="143501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Carga de la enfermedad en dolor articular crónico: </a:t>
            </a:r>
            <a:r>
              <a:rPr lang="es-MX" dirty="0"/>
              <a:t>r</a:t>
            </a:r>
            <a:r>
              <a:rPr lang="es-MX" dirty="0" smtClean="0"/>
              <a:t>esumen</a:t>
            </a:r>
            <a:endParaRPr lang="es-MX" dirty="0"/>
          </a:p>
        </p:txBody>
      </p:sp>
      <p:sp>
        <p:nvSpPr>
          <p:cNvPr id="3" name="Content Placeholder 2"/>
          <p:cNvSpPr>
            <a:spLocks noGrp="1"/>
          </p:cNvSpPr>
          <p:nvPr>
            <p:ph idx="1"/>
          </p:nvPr>
        </p:nvSpPr>
        <p:spPr/>
        <p:txBody>
          <a:bodyPr>
            <a:normAutofit/>
          </a:bodyPr>
          <a:lstStyle/>
          <a:p>
            <a:r>
              <a:rPr lang="es-MX" sz="2400" dirty="0" smtClean="0"/>
              <a:t>El dolor articular crónico puede comprometer severamente el funcionamiento, calidad de vida y capacidad laboral</a:t>
            </a:r>
          </a:p>
          <a:p>
            <a:r>
              <a:rPr lang="es-MX" sz="2400" dirty="0" smtClean="0"/>
              <a:t>También aumenta los costos de utilización de atención a la salud</a:t>
            </a:r>
          </a:p>
          <a:p>
            <a:pPr>
              <a:buFontTx/>
              <a:buChar char="•"/>
            </a:pPr>
            <a:r>
              <a:rPr lang="es-MX" sz="2400" dirty="0" smtClean="0"/>
              <a:t>Además, los pacientes que sufren de dolor articular crónico frecuentemente tienen otras comorbilidades tales como trastornos del sueño, trastornos del estado de ánimo, enfermedad cardiovascular y otras condiciones crónicas, todas las cuales también deben tratarse</a:t>
            </a:r>
          </a:p>
        </p:txBody>
      </p:sp>
    </p:spTree>
    <p:extLst>
      <p:ext uri="{BB962C8B-B14F-4D97-AF65-F5344CB8AC3E}">
        <p14:creationId xmlns:p14="http://schemas.microsoft.com/office/powerpoint/2010/main" val="2739298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Carga de la enfermedad</a:t>
            </a:r>
            <a:endParaRPr lang="en-CA" dirty="0"/>
          </a:p>
        </p:txBody>
      </p:sp>
    </p:spTree>
    <p:extLst>
      <p:ext uri="{BB962C8B-B14F-4D97-AF65-F5344CB8AC3E}">
        <p14:creationId xmlns:p14="http://schemas.microsoft.com/office/powerpoint/2010/main" val="1049669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Descripción general</a:t>
            </a:r>
            <a:endParaRPr lang="es-MX" sz="4800" dirty="0">
              <a:solidFill>
                <a:schemeClr val="tx1">
                  <a:lumMod val="50000"/>
                </a:schemeClr>
              </a:solidFill>
            </a:endParaRPr>
          </a:p>
        </p:txBody>
      </p:sp>
    </p:spTree>
    <p:extLst>
      <p:ext uri="{BB962C8B-B14F-4D97-AF65-F5344CB8AC3E}">
        <p14:creationId xmlns:p14="http://schemas.microsoft.com/office/powerpoint/2010/main" val="3116027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79512" y="271463"/>
            <a:ext cx="8712968" cy="1143000"/>
          </a:xfrm>
        </p:spPr>
        <p:txBody>
          <a:bodyPr/>
          <a:lstStyle/>
          <a:p>
            <a:pPr eaLnBrk="1" hangingPunct="1"/>
            <a:r>
              <a:rPr lang="es-MX" altLang="en-US" dirty="0" smtClean="0"/>
              <a:t>Impacto de condiciones crónicas en la calidad de vida relacionada con la salud</a:t>
            </a:r>
            <a:endParaRPr altLang="en-US" dirty="0" smtClean="0"/>
          </a:p>
        </p:txBody>
      </p:sp>
      <p:sp>
        <p:nvSpPr>
          <p:cNvPr id="8" name="Slide Number Placeholder 3"/>
          <p:cNvSpPr>
            <a:spLocks noGrp="1"/>
          </p:cNvSpPr>
          <p:nvPr>
            <p:ph type="sldNum" sz="quarter" idx="12"/>
          </p:nvPr>
        </p:nvSpPr>
        <p:spPr/>
        <p:txBody>
          <a:bodyPr/>
          <a:lstStyle/>
          <a:p>
            <a:pPr>
              <a:defRPr/>
            </a:pPr>
            <a:r>
              <a:rPr dirty="0" smtClean="0">
                <a:solidFill>
                  <a:srgbClr val="000000"/>
                </a:solidFill>
              </a:rPr>
              <a:t/>
            </a:r>
            <a:br>
              <a:rPr dirty="0" smtClean="0">
                <a:solidFill>
                  <a:srgbClr val="000000"/>
                </a:solidFill>
              </a:rPr>
            </a:br>
            <a:fld id="{0A745EE6-7EE7-4376-9E61-A03FEF80C357}" type="slidenum">
              <a:rPr smtClean="0">
                <a:solidFill>
                  <a:srgbClr val="000000"/>
                </a:solidFill>
              </a:rPr>
              <a:pPr>
                <a:defRPr/>
              </a:pPr>
              <a:t>6</a:t>
            </a:fld>
            <a:endParaRPr dirty="0">
              <a:solidFill>
                <a:srgbClr val="000000"/>
              </a:solidFill>
            </a:endParaRPr>
          </a:p>
        </p:txBody>
      </p:sp>
      <p:sp>
        <p:nvSpPr>
          <p:cNvPr id="4" name="Rectangle 3"/>
          <p:cNvSpPr/>
          <p:nvPr/>
        </p:nvSpPr>
        <p:spPr>
          <a:xfrm>
            <a:off x="111125" y="6256338"/>
            <a:ext cx="8567738" cy="615950"/>
          </a:xfrm>
          <a:prstGeom prst="rect">
            <a:avLst/>
          </a:prstGeom>
        </p:spPr>
        <p:txBody>
          <a:bodyPr>
            <a:spAutoFit/>
          </a:bodyPr>
          <a:lstStyle/>
          <a:p>
            <a:pPr>
              <a:defRPr/>
            </a:pPr>
            <a:r>
              <a:rPr lang="es-MX" sz="1200" b="1" dirty="0" smtClean="0">
                <a:solidFill>
                  <a:schemeClr val="tx2"/>
                </a:solidFill>
              </a:rPr>
              <a:t>Nota: una mayor puntuación negativa</a:t>
            </a:r>
            <a:r>
              <a:rPr lang="es-MX" altLang="zh-CN" sz="1200" b="1" dirty="0" smtClean="0">
                <a:solidFill>
                  <a:schemeClr val="tx2"/>
                </a:solidFill>
              </a:rPr>
              <a:t> indica un mayor impacto sobre la calidad de vida relacionada con la salud</a:t>
            </a:r>
            <a:endParaRPr lang="es-MX" sz="1200" b="1" dirty="0" smtClean="0">
              <a:solidFill>
                <a:schemeClr val="tx2"/>
              </a:solidFill>
            </a:endParaRPr>
          </a:p>
          <a:p>
            <a:pPr>
              <a:defRPr/>
            </a:pPr>
            <a:r>
              <a:rPr lang="es-MX" sz="1200" b="1" dirty="0" smtClean="0">
                <a:solidFill>
                  <a:schemeClr val="tx2"/>
                </a:solidFill>
              </a:rPr>
              <a:t>CHD = cardiopatía coronaria; COPD = enfermedad pulmonar obstructiva crónica; CPA = poliartritis crónica</a:t>
            </a:r>
            <a:endParaRPr lang="en-CA" sz="1200" b="1" dirty="0">
              <a:solidFill>
                <a:srgbClr val="002060"/>
              </a:solidFill>
              <a:ea typeface="SimSun" pitchFamily="2" charset="-122"/>
              <a:cs typeface="Calibri"/>
            </a:endParaRPr>
          </a:p>
          <a:p>
            <a:pPr fontAlgn="base">
              <a:spcBef>
                <a:spcPct val="0"/>
              </a:spcBef>
              <a:spcAft>
                <a:spcPct val="0"/>
              </a:spcAft>
              <a:defRPr/>
            </a:pPr>
            <a:r>
              <a:rPr lang="en-CA" sz="1000" dirty="0">
                <a:solidFill>
                  <a:srgbClr val="002060"/>
                </a:solidFill>
                <a:ea typeface="SimSun" pitchFamily="2" charset="-122"/>
              </a:rPr>
              <a:t>Brettschneider C </a:t>
            </a:r>
            <a:r>
              <a:rPr lang="en-CA" sz="1000" i="1" dirty="0">
                <a:solidFill>
                  <a:srgbClr val="002060"/>
                </a:solidFill>
                <a:ea typeface="SimSun" pitchFamily="2" charset="-122"/>
              </a:rPr>
              <a:t>et al. PLoS One</a:t>
            </a:r>
            <a:r>
              <a:rPr lang="en-CA" sz="1000" dirty="0">
                <a:solidFill>
                  <a:srgbClr val="002060"/>
                </a:solidFill>
                <a:ea typeface="SimSun" pitchFamily="2" charset="-122"/>
              </a:rPr>
              <a:t> 2013; 8(6):e66742. </a:t>
            </a:r>
          </a:p>
        </p:txBody>
      </p:sp>
      <p:graphicFrame>
        <p:nvGraphicFramePr>
          <p:cNvPr id="2050" name="Chart 5"/>
          <p:cNvGraphicFramePr>
            <a:graphicFrameLocks/>
          </p:cNvGraphicFramePr>
          <p:nvPr/>
        </p:nvGraphicFramePr>
        <p:xfrm>
          <a:off x="124717" y="1923950"/>
          <a:ext cx="8767763" cy="4097338"/>
        </p:xfrm>
        <a:graphic>
          <a:graphicData uri="http://schemas.openxmlformats.org/presentationml/2006/ole">
            <mc:AlternateContent xmlns:mc="http://schemas.openxmlformats.org/markup-compatibility/2006">
              <mc:Choice xmlns:v="urn:schemas-microsoft-com:vml" Requires="v">
                <p:oleObj spid="_x0000_s36950" name="Worksheet" r:id="rId5" imgW="8772538" imgH="4095702" progId="Excel.Sheet.8">
                  <p:embed/>
                </p:oleObj>
              </mc:Choice>
              <mc:Fallback>
                <p:oleObj name="Worksheet" r:id="rId5" imgW="8772538" imgH="4095702" progId="Excel.Sheet.8">
                  <p:embed/>
                  <p:pic>
                    <p:nvPicPr>
                      <p:cNvPr id="0"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17" y="1923950"/>
                        <a:ext cx="8767763" cy="409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1931442" y="1593850"/>
            <a:ext cx="720725" cy="3743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dirty="0">
              <a:solidFill>
                <a:srgbClr val="FFFFFF"/>
              </a:solidFill>
            </a:endParaRPr>
          </a:p>
        </p:txBody>
      </p:sp>
      <p:sp>
        <p:nvSpPr>
          <p:cNvPr id="10" name="Oval 9"/>
          <p:cNvSpPr/>
          <p:nvPr/>
        </p:nvSpPr>
        <p:spPr>
          <a:xfrm>
            <a:off x="8008689" y="1556792"/>
            <a:ext cx="720725" cy="345638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dirty="0">
              <a:solidFill>
                <a:srgbClr val="FFFFFF"/>
              </a:solidFill>
            </a:endParaRPr>
          </a:p>
        </p:txBody>
      </p:sp>
      <p:sp>
        <p:nvSpPr>
          <p:cNvPr id="2" name="Rounded Rectangle 1"/>
          <p:cNvSpPr/>
          <p:nvPr/>
        </p:nvSpPr>
        <p:spPr>
          <a:xfrm>
            <a:off x="3181350" y="4981575"/>
            <a:ext cx="5038725" cy="823689"/>
          </a:xfrm>
          <a:prstGeom prst="roundRect">
            <a:avLst/>
          </a:prstGeom>
          <a:solidFill>
            <a:schemeClr val="accent2"/>
          </a:solidFill>
          <a:ln>
            <a:solidFill>
              <a:srgbClr val="992C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MX" dirty="0" smtClean="0"/>
              <a:t>Las condiciones con dolor articular crónico tienen un impacto importante sobre la calidad de vida relacionada con la salud</a:t>
            </a:r>
            <a:endParaRPr lang="en-US" dirty="0">
              <a:solidFill>
                <a:srgbClr val="FFFFFF"/>
              </a:solidFill>
            </a:endParaRPr>
          </a:p>
        </p:txBody>
      </p:sp>
    </p:spTree>
    <p:extLst>
      <p:ext uri="{BB962C8B-B14F-4D97-AF65-F5344CB8AC3E}">
        <p14:creationId xmlns:p14="http://schemas.microsoft.com/office/powerpoint/2010/main" val="3334825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Carga física</a:t>
            </a:r>
            <a:endParaRPr lang="es-MX" sz="4800" dirty="0">
              <a:solidFill>
                <a:schemeClr val="tx1">
                  <a:lumMod val="50000"/>
                </a:schemeClr>
              </a:solidFill>
            </a:endParaRPr>
          </a:p>
        </p:txBody>
      </p:sp>
    </p:spTree>
    <p:extLst>
      <p:ext uri="{BB962C8B-B14F-4D97-AF65-F5344CB8AC3E}">
        <p14:creationId xmlns:p14="http://schemas.microsoft.com/office/powerpoint/2010/main" val="92260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700" dirty="0" smtClean="0"/>
              <a:t>La espondiloartritis anquilosante impacta negativamente la calidad de vida</a:t>
            </a:r>
            <a:endParaRPr lang="es-MX" sz="3700" dirty="0"/>
          </a:p>
        </p:txBody>
      </p:sp>
      <p:sp>
        <p:nvSpPr>
          <p:cNvPr id="16" name="Rectangle 15"/>
          <p:cNvSpPr/>
          <p:nvPr/>
        </p:nvSpPr>
        <p:spPr>
          <a:xfrm>
            <a:off x="19968" y="6308619"/>
            <a:ext cx="8748464" cy="397032"/>
          </a:xfrm>
          <a:prstGeom prst="rect">
            <a:avLst/>
          </a:prstGeom>
        </p:spPr>
        <p:txBody>
          <a:bodyPr wrap="square">
            <a:spAutoFit/>
          </a:bodyPr>
          <a:lstStyle/>
          <a:p>
            <a:pPr>
              <a:lnSpc>
                <a:spcPct val="90000"/>
              </a:lnSpc>
            </a:pPr>
            <a:r>
              <a:rPr lang="en-CA" sz="1100" dirty="0" smtClean="0">
                <a:solidFill>
                  <a:srgbClr val="002060"/>
                </a:solidFill>
              </a:rPr>
              <a:t>Boonen A </a:t>
            </a:r>
            <a:r>
              <a:rPr lang="en-CA" sz="1100" i="1" dirty="0">
                <a:solidFill>
                  <a:srgbClr val="002060"/>
                </a:solidFill>
              </a:rPr>
              <a:t>et al. Ann Rheum </a:t>
            </a:r>
            <a:r>
              <a:rPr lang="en-CA" sz="1100" i="1" dirty="0" smtClean="0">
                <a:solidFill>
                  <a:srgbClr val="002060"/>
                </a:solidFill>
              </a:rPr>
              <a:t>Dis</a:t>
            </a:r>
            <a:r>
              <a:rPr lang="en-CA" sz="1100" dirty="0" smtClean="0">
                <a:solidFill>
                  <a:srgbClr val="002060"/>
                </a:solidFill>
              </a:rPr>
              <a:t> 2005; 64(3):396-402; Braun J </a:t>
            </a:r>
            <a:r>
              <a:rPr lang="en-CA" sz="1100" i="1" dirty="0" smtClean="0">
                <a:solidFill>
                  <a:srgbClr val="002060"/>
                </a:solidFill>
              </a:rPr>
              <a:t>et al. </a:t>
            </a:r>
            <a:r>
              <a:rPr lang="en-CA" sz="1100" i="1" dirty="0">
                <a:solidFill>
                  <a:srgbClr val="002060"/>
                </a:solidFill>
              </a:rPr>
              <a:t>Clin Exp </a:t>
            </a:r>
            <a:r>
              <a:rPr lang="en-CA" sz="1100" i="1" dirty="0" smtClean="0">
                <a:solidFill>
                  <a:srgbClr val="002060"/>
                </a:solidFill>
              </a:rPr>
              <a:t>Rheumatol </a:t>
            </a:r>
            <a:r>
              <a:rPr lang="en-CA" sz="1100" dirty="0">
                <a:solidFill>
                  <a:srgbClr val="002060"/>
                </a:solidFill>
              </a:rPr>
              <a:t>2002</a:t>
            </a:r>
            <a:r>
              <a:rPr lang="en-CA" sz="1100" dirty="0" smtClean="0">
                <a:solidFill>
                  <a:srgbClr val="002060"/>
                </a:solidFill>
              </a:rPr>
              <a:t>; 20(6 </a:t>
            </a:r>
            <a:r>
              <a:rPr lang="en-CA" sz="1100" dirty="0">
                <a:solidFill>
                  <a:srgbClr val="002060"/>
                </a:solidFill>
              </a:rPr>
              <a:t>Suppl 28):</a:t>
            </a:r>
            <a:r>
              <a:rPr lang="en-CA" sz="1100" dirty="0" smtClean="0">
                <a:solidFill>
                  <a:srgbClr val="002060"/>
                </a:solidFill>
              </a:rPr>
              <a:t>S16-22; </a:t>
            </a:r>
            <a:br>
              <a:rPr lang="en-CA" sz="1100" dirty="0" smtClean="0">
                <a:solidFill>
                  <a:srgbClr val="002060"/>
                </a:solidFill>
              </a:rPr>
            </a:br>
            <a:r>
              <a:rPr lang="en-CA" sz="1100" dirty="0" smtClean="0">
                <a:solidFill>
                  <a:srgbClr val="002060"/>
                </a:solidFill>
              </a:rPr>
              <a:t>Toussirot E, Wendling D. </a:t>
            </a:r>
            <a:r>
              <a:rPr lang="en-CA" sz="1100" i="1" dirty="0">
                <a:solidFill>
                  <a:srgbClr val="002060"/>
                </a:solidFill>
              </a:rPr>
              <a:t>Expert Opin </a:t>
            </a:r>
            <a:r>
              <a:rPr lang="en-CA" sz="1100" i="1" dirty="0" smtClean="0">
                <a:solidFill>
                  <a:srgbClr val="002060"/>
                </a:solidFill>
              </a:rPr>
              <a:t>Pharmacother </a:t>
            </a:r>
            <a:r>
              <a:rPr lang="en-CA" sz="1100" dirty="0" smtClean="0">
                <a:solidFill>
                  <a:srgbClr val="002060"/>
                </a:solidFill>
              </a:rPr>
              <a:t>2003; 4(1):1-12; </a:t>
            </a:r>
            <a:r>
              <a:rPr lang="en-CA" sz="1100" dirty="0">
                <a:solidFill>
                  <a:srgbClr val="002060"/>
                </a:solidFill>
              </a:rPr>
              <a:t>Ward MM. </a:t>
            </a:r>
            <a:r>
              <a:rPr lang="en-CA" sz="1100" i="1" dirty="0">
                <a:solidFill>
                  <a:srgbClr val="002060"/>
                </a:solidFill>
              </a:rPr>
              <a:t>Arthritis Care Res </a:t>
            </a:r>
            <a:r>
              <a:rPr lang="en-CA" sz="1100" dirty="0">
                <a:solidFill>
                  <a:srgbClr val="002060"/>
                </a:solidFill>
              </a:rPr>
              <a:t>1999; 12(4):247-55; </a:t>
            </a:r>
          </a:p>
        </p:txBody>
      </p:sp>
      <p:sp>
        <p:nvSpPr>
          <p:cNvPr id="4" name="Content Placeholder 3"/>
          <p:cNvSpPr>
            <a:spLocks noGrp="1"/>
          </p:cNvSpPr>
          <p:nvPr>
            <p:ph idx="1"/>
          </p:nvPr>
        </p:nvSpPr>
        <p:spPr>
          <a:xfrm>
            <a:off x="457200" y="1600200"/>
            <a:ext cx="8311232" cy="4525963"/>
          </a:xfrm>
        </p:spPr>
        <p:txBody>
          <a:bodyPr>
            <a:normAutofit fontScale="92500" lnSpcReduction="10000"/>
          </a:bodyPr>
          <a:lstStyle/>
          <a:p>
            <a:pPr>
              <a:spcBef>
                <a:spcPts val="0"/>
              </a:spcBef>
              <a:spcAft>
                <a:spcPct val="20000"/>
              </a:spcAft>
              <a:buClr>
                <a:srgbClr val="002060"/>
              </a:buClr>
            </a:pPr>
            <a:r>
              <a:rPr lang="es-MX" sz="2400" dirty="0" smtClean="0">
                <a:latin typeface="+mj-lt"/>
              </a:rPr>
              <a:t>Preocupaciones más comunes:</a:t>
            </a:r>
          </a:p>
          <a:p>
            <a:pPr lvl="1">
              <a:spcBef>
                <a:spcPts val="0"/>
              </a:spcBef>
              <a:spcAft>
                <a:spcPct val="20000"/>
              </a:spcAft>
              <a:buClr>
                <a:srgbClr val="002060"/>
              </a:buClr>
            </a:pPr>
            <a:r>
              <a:rPr lang="es-MX" sz="2000" dirty="0" smtClean="0">
                <a:latin typeface="+mj-lt"/>
              </a:rPr>
              <a:t>Rigidez</a:t>
            </a:r>
          </a:p>
          <a:p>
            <a:pPr lvl="1">
              <a:spcBef>
                <a:spcPts val="0"/>
              </a:spcBef>
              <a:spcAft>
                <a:spcPct val="20000"/>
              </a:spcAft>
              <a:buClr>
                <a:srgbClr val="002060"/>
              </a:buClr>
            </a:pPr>
            <a:r>
              <a:rPr lang="es-MX" sz="2000" dirty="0" smtClean="0">
                <a:latin typeface="+mj-lt"/>
              </a:rPr>
              <a:t>Dolor</a:t>
            </a:r>
          </a:p>
          <a:p>
            <a:pPr lvl="1">
              <a:spcBef>
                <a:spcPts val="0"/>
              </a:spcBef>
              <a:spcAft>
                <a:spcPct val="20000"/>
              </a:spcAft>
              <a:buClr>
                <a:srgbClr val="002060"/>
              </a:buClr>
            </a:pPr>
            <a:r>
              <a:rPr lang="es-MX" sz="2000" dirty="0" smtClean="0">
                <a:latin typeface="+mj-lt"/>
              </a:rPr>
              <a:t>Fatiga</a:t>
            </a:r>
          </a:p>
          <a:p>
            <a:pPr lvl="1">
              <a:spcBef>
                <a:spcPts val="0"/>
              </a:spcBef>
              <a:spcAft>
                <a:spcPct val="20000"/>
              </a:spcAft>
              <a:buClr>
                <a:srgbClr val="002060"/>
              </a:buClr>
            </a:pPr>
            <a:r>
              <a:rPr lang="es-MX" sz="2000" dirty="0" smtClean="0">
                <a:latin typeface="+mj-lt"/>
              </a:rPr>
              <a:t>Falta de sueño</a:t>
            </a:r>
          </a:p>
          <a:p>
            <a:pPr lvl="1">
              <a:spcBef>
                <a:spcPts val="0"/>
              </a:spcBef>
              <a:spcAft>
                <a:spcPct val="20000"/>
              </a:spcAft>
              <a:buClr>
                <a:srgbClr val="002060"/>
              </a:buClr>
            </a:pPr>
            <a:r>
              <a:rPr lang="es-MX" sz="2000" dirty="0" smtClean="0">
                <a:latin typeface="+mj-lt"/>
              </a:rPr>
              <a:t>Apariencia</a:t>
            </a:r>
          </a:p>
          <a:p>
            <a:pPr lvl="1">
              <a:spcBef>
                <a:spcPts val="0"/>
              </a:spcBef>
              <a:spcAft>
                <a:spcPct val="20000"/>
              </a:spcAft>
              <a:buClr>
                <a:srgbClr val="002060"/>
              </a:buClr>
            </a:pPr>
            <a:r>
              <a:rPr lang="es-MX" sz="2000" dirty="0" smtClean="0">
                <a:latin typeface="+mj-lt"/>
              </a:rPr>
              <a:t>Preocupación sobre el futuro</a:t>
            </a:r>
          </a:p>
          <a:p>
            <a:pPr lvl="1">
              <a:spcBef>
                <a:spcPts val="0"/>
              </a:spcBef>
              <a:spcAft>
                <a:spcPts val="1200"/>
              </a:spcAft>
              <a:buClr>
                <a:srgbClr val="002060"/>
              </a:buClr>
            </a:pPr>
            <a:r>
              <a:rPr lang="es-MX" sz="2000" dirty="0" smtClean="0">
                <a:latin typeface="+mj-lt"/>
              </a:rPr>
              <a:t>Efectos secundarios de los medicamentos</a:t>
            </a:r>
          </a:p>
          <a:p>
            <a:pPr>
              <a:spcBef>
                <a:spcPts val="0"/>
              </a:spcBef>
              <a:spcAft>
                <a:spcPts val="1200"/>
              </a:spcAft>
              <a:buClr>
                <a:srgbClr val="002060"/>
              </a:buClr>
            </a:pPr>
            <a:r>
              <a:rPr lang="es-MX" sz="2400" dirty="0" smtClean="0"/>
              <a:t>Los pacientes con espondiloartritis anquilosante tienen</a:t>
            </a:r>
            <a:r>
              <a:rPr lang="es-MX" sz="2400" dirty="0" smtClean="0">
                <a:latin typeface="+mj-lt"/>
              </a:rPr>
              <a:t>:</a:t>
            </a:r>
          </a:p>
          <a:p>
            <a:pPr lvl="1">
              <a:spcBef>
                <a:spcPts val="0"/>
              </a:spcBef>
              <a:spcAft>
                <a:spcPts val="1200"/>
              </a:spcAft>
              <a:buClr>
                <a:srgbClr val="002060"/>
              </a:buClr>
            </a:pPr>
            <a:r>
              <a:rPr lang="es-MX" sz="2000" dirty="0" smtClean="0">
                <a:latin typeface="+mj-lt"/>
              </a:rPr>
              <a:t>Mayor bienestar y menor costo directo de la enfermedad que los pacientes con fibromialgia o lumbalgia crónica</a:t>
            </a:r>
          </a:p>
          <a:p>
            <a:pPr lvl="1">
              <a:spcBef>
                <a:spcPts val="0"/>
              </a:spcBef>
              <a:spcAft>
                <a:spcPct val="20000"/>
              </a:spcAft>
              <a:buClr>
                <a:srgbClr val="002060"/>
              </a:buClr>
            </a:pPr>
            <a:r>
              <a:rPr lang="es-MX" sz="2000" dirty="0" smtClean="0"/>
              <a:t>Mayor tasa de mortalidad que la población general</a:t>
            </a:r>
            <a:endParaRPr lang="es-MX" sz="2000" dirty="0"/>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AS</a:t>
            </a:r>
            <a:endParaRPr lang="en-CA" dirty="0">
              <a:solidFill>
                <a:prstClr val="white"/>
              </a:solidFill>
            </a:endParaRPr>
          </a:p>
        </p:txBody>
      </p:sp>
    </p:spTree>
    <p:extLst>
      <p:ext uri="{BB962C8B-B14F-4D97-AF65-F5344CB8AC3E}">
        <p14:creationId xmlns:p14="http://schemas.microsoft.com/office/powerpoint/2010/main" val="7366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MX" sz="3600" dirty="0" smtClean="0"/>
              <a:t>La artritis reumatoide afecta negativamente el funcionamiento cotidiano</a:t>
            </a:r>
            <a:endParaRPr lang="es-MX" sz="3600" dirty="0"/>
          </a:p>
        </p:txBody>
      </p:sp>
      <p:sp>
        <p:nvSpPr>
          <p:cNvPr id="16" name="Rectangle 15"/>
          <p:cNvSpPr/>
          <p:nvPr/>
        </p:nvSpPr>
        <p:spPr>
          <a:xfrm>
            <a:off x="19968" y="6509221"/>
            <a:ext cx="8748464" cy="369332"/>
          </a:xfrm>
          <a:prstGeom prst="rect">
            <a:avLst/>
          </a:prstGeom>
        </p:spPr>
        <p:txBody>
          <a:bodyPr wrap="square">
            <a:spAutoFit/>
          </a:bodyPr>
          <a:lstStyle/>
          <a:p>
            <a:pPr>
              <a:lnSpc>
                <a:spcPct val="90000"/>
              </a:lnSpc>
            </a:pPr>
            <a:r>
              <a:rPr lang="en-CA" sz="1000" dirty="0" smtClean="0">
                <a:solidFill>
                  <a:srgbClr val="002060"/>
                </a:solidFill>
              </a:rPr>
              <a:t>1. Atkinson K </a:t>
            </a:r>
            <a:r>
              <a:rPr lang="en-CA" sz="1000" i="1" dirty="0" smtClean="0">
                <a:solidFill>
                  <a:srgbClr val="002060"/>
                </a:solidFill>
              </a:rPr>
              <a:t>et al.</a:t>
            </a:r>
            <a:r>
              <a:rPr lang="en-CA" sz="1000" dirty="0" smtClean="0">
                <a:solidFill>
                  <a:srgbClr val="002060"/>
                </a:solidFill>
              </a:rPr>
              <a:t> In: Frontera WR </a:t>
            </a:r>
            <a:r>
              <a:rPr lang="en-CA" sz="1000" i="1" dirty="0" smtClean="0">
                <a:solidFill>
                  <a:srgbClr val="002060"/>
                </a:solidFill>
              </a:rPr>
              <a:t>et al </a:t>
            </a:r>
            <a:r>
              <a:rPr lang="en-CA" sz="1000" dirty="0" smtClean="0">
                <a:solidFill>
                  <a:srgbClr val="002060"/>
                </a:solidFill>
              </a:rPr>
              <a:t>(eds). </a:t>
            </a:r>
            <a:r>
              <a:rPr lang="en-CA" sz="1000" i="1" dirty="0" smtClean="0">
                <a:solidFill>
                  <a:srgbClr val="002060"/>
                </a:solidFill>
              </a:rPr>
              <a:t>Essentials of Physical Medicine and Rehabilitation</a:t>
            </a:r>
            <a:r>
              <a:rPr lang="en-CA" sz="1000" dirty="0">
                <a:solidFill>
                  <a:srgbClr val="002060"/>
                </a:solidFill>
              </a:rPr>
              <a:t>. 2nd ed. Saunders Elsevier, Philadelphia, PA: 2008; </a:t>
            </a:r>
            <a:br>
              <a:rPr lang="en-CA" sz="1000" dirty="0">
                <a:solidFill>
                  <a:srgbClr val="002060"/>
                </a:solidFill>
              </a:rPr>
            </a:br>
            <a:r>
              <a:rPr lang="en-CA" sz="1000" dirty="0">
                <a:solidFill>
                  <a:srgbClr val="002060"/>
                </a:solidFill>
              </a:rPr>
              <a:t>2. O’Dell JR. In: Goldman L, Ausiello D (eds). </a:t>
            </a:r>
            <a:r>
              <a:rPr lang="en-CA" sz="1000" i="1" dirty="0">
                <a:solidFill>
                  <a:srgbClr val="002060"/>
                </a:solidFill>
              </a:rPr>
              <a:t>Cecil Medicine.</a:t>
            </a:r>
            <a:r>
              <a:rPr lang="en-CA" sz="1000" dirty="0">
                <a:solidFill>
                  <a:srgbClr val="002060"/>
                </a:solidFill>
              </a:rPr>
              <a:t> 23rd ed. Saunders Elsevier; </a:t>
            </a:r>
            <a:r>
              <a:rPr lang="en-CA" sz="1000" dirty="0" smtClean="0">
                <a:solidFill>
                  <a:srgbClr val="002060"/>
                </a:solidFill>
              </a:rPr>
              <a:t>Philadelphia</a:t>
            </a:r>
            <a:r>
              <a:rPr lang="en-CA" sz="1000" dirty="0">
                <a:solidFill>
                  <a:srgbClr val="002060"/>
                </a:solidFill>
              </a:rPr>
              <a:t>, PA: 2007.</a:t>
            </a:r>
          </a:p>
        </p:txBody>
      </p:sp>
      <p:sp>
        <p:nvSpPr>
          <p:cNvPr id="4" name="Content Placeholder 3"/>
          <p:cNvSpPr>
            <a:spLocks noGrp="1"/>
          </p:cNvSpPr>
          <p:nvPr>
            <p:ph idx="1"/>
          </p:nvPr>
        </p:nvSpPr>
        <p:spPr/>
        <p:txBody>
          <a:bodyPr>
            <a:normAutofit/>
          </a:bodyPr>
          <a:lstStyle/>
          <a:p>
            <a:pPr>
              <a:spcBef>
                <a:spcPts val="0"/>
              </a:spcBef>
              <a:spcAft>
                <a:spcPct val="20000"/>
              </a:spcAft>
              <a:buClr>
                <a:srgbClr val="002060"/>
              </a:buClr>
            </a:pPr>
            <a:r>
              <a:rPr lang="es-MX" sz="2400" dirty="0" smtClean="0">
                <a:latin typeface="+mj-lt"/>
              </a:rPr>
              <a:t>La artritis reumatoide causa una carga funcional al limitar la capacidad para realizar las actividades cotidianas:</a:t>
            </a:r>
            <a:r>
              <a:rPr lang="es-MX" sz="2400" baseline="30000" dirty="0" smtClean="0">
                <a:latin typeface="+mj-lt"/>
              </a:rPr>
              <a:t>1</a:t>
            </a:r>
          </a:p>
          <a:p>
            <a:pPr marL="742950" lvl="2" indent="-342900">
              <a:spcBef>
                <a:spcPts val="0"/>
              </a:spcBef>
              <a:spcAft>
                <a:spcPct val="20000"/>
              </a:spcAft>
              <a:buClr>
                <a:srgbClr val="002060"/>
              </a:buClr>
            </a:pPr>
            <a:r>
              <a:rPr lang="es-MX" dirty="0" smtClean="0">
                <a:latin typeface="+mj-lt"/>
              </a:rPr>
              <a:t>Autocuidado (por ejemplo, vestido, alimentación, higiene, arreglo personal e ir al baño)</a:t>
            </a:r>
          </a:p>
          <a:p>
            <a:pPr marL="742950" lvl="2" indent="-342900">
              <a:spcBef>
                <a:spcPts val="0"/>
              </a:spcBef>
              <a:spcAft>
                <a:spcPct val="20000"/>
              </a:spcAft>
              <a:buClr>
                <a:srgbClr val="002060"/>
              </a:buClr>
            </a:pPr>
            <a:r>
              <a:rPr lang="es-MX" dirty="0" smtClean="0">
                <a:latin typeface="+mj-lt"/>
              </a:rPr>
              <a:t>Vocacional (por ejemplo, trabajo, escuela y trabajo doméstico)</a:t>
            </a:r>
          </a:p>
          <a:p>
            <a:pPr marL="742950" lvl="2" indent="-342900">
              <a:spcBef>
                <a:spcPts val="0"/>
              </a:spcBef>
              <a:spcAft>
                <a:spcPct val="20000"/>
              </a:spcAft>
              <a:buClr>
                <a:srgbClr val="002060"/>
              </a:buClr>
            </a:pPr>
            <a:r>
              <a:rPr lang="es-MX" dirty="0" smtClean="0">
                <a:latin typeface="+mj-lt"/>
              </a:rPr>
              <a:t>Avocacional (por ejemplo, ejercicio, recreación y ocio)</a:t>
            </a:r>
          </a:p>
          <a:p>
            <a:pPr>
              <a:spcBef>
                <a:spcPts val="0"/>
              </a:spcBef>
              <a:spcAft>
                <a:spcPct val="20000"/>
              </a:spcAft>
              <a:buClr>
                <a:srgbClr val="002060"/>
              </a:buClr>
            </a:pPr>
            <a:r>
              <a:rPr lang="es-MX" sz="2400" dirty="0" smtClean="0">
                <a:latin typeface="+mj-lt"/>
              </a:rPr>
              <a:t>Los estudios a largo plazo han encontrado que 50% de los pacientes con artritis reumatoide dejan de trabajar 10 años después del diagnóstico</a:t>
            </a:r>
            <a:r>
              <a:rPr lang="es-MX" sz="2400" baseline="30000" dirty="0" smtClean="0">
                <a:latin typeface="+mj-lt"/>
              </a:rPr>
              <a:t>2</a:t>
            </a:r>
          </a:p>
          <a:p>
            <a:pPr>
              <a:buClr>
                <a:srgbClr val="002060"/>
              </a:buClr>
            </a:pPr>
            <a:endParaRPr lang="es-MX" sz="2400" dirty="0"/>
          </a:p>
        </p:txBody>
      </p:sp>
      <p:sp>
        <p:nvSpPr>
          <p:cNvPr id="13" name="Rounded Rectangle 12"/>
          <p:cNvSpPr/>
          <p:nvPr/>
        </p:nvSpPr>
        <p:spPr>
          <a:xfrm>
            <a:off x="971600" y="5301208"/>
            <a:ext cx="7128792" cy="86409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La artritis reumatoide resulta en una carga funcional para el paciente y sus cuidadores</a:t>
            </a:r>
            <a:endParaRPr lang="es-MX" sz="2000" b="1" dirty="0"/>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RA</a:t>
            </a:r>
            <a:endParaRPr lang="en-CA" dirty="0">
              <a:solidFill>
                <a:prstClr val="white"/>
              </a:solidFill>
            </a:endParaRPr>
          </a:p>
        </p:txBody>
      </p:sp>
    </p:spTree>
    <p:extLst>
      <p:ext uri="{BB962C8B-B14F-4D97-AF65-F5344CB8AC3E}">
        <p14:creationId xmlns:p14="http://schemas.microsoft.com/office/powerpoint/2010/main" val="124143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1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6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9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10636</TotalTime>
  <Words>7246</Words>
  <Application>Microsoft Office PowerPoint</Application>
  <PresentationFormat>On-screen Show (4:3)</PresentationFormat>
  <Paragraphs>692</Paragraphs>
  <Slides>33</Slides>
  <Notes>33</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33</vt:i4>
      </vt:variant>
    </vt:vector>
  </HeadingPairs>
  <TitlesOfParts>
    <vt:vector size="46" baseType="lpstr">
      <vt:lpstr>1_Office Theme</vt:lpstr>
      <vt:lpstr>2_Office Theme</vt:lpstr>
      <vt:lpstr>4_Office Theme</vt:lpstr>
      <vt:lpstr>Office Theme</vt:lpstr>
      <vt:lpstr>6_Office Theme</vt:lpstr>
      <vt:lpstr>26_Office Theme</vt:lpstr>
      <vt:lpstr>29_Office Theme</vt:lpstr>
      <vt:lpstr>30_Office Theme</vt:lpstr>
      <vt:lpstr>31_Office Theme</vt:lpstr>
      <vt:lpstr>51_Office Theme</vt:lpstr>
      <vt:lpstr>14_Custom Design</vt:lpstr>
      <vt:lpstr>Worksheet</vt:lpstr>
      <vt:lpstr>Hoja de cálculo</vt:lpstr>
      <vt:lpstr>PowerPoint Presentation</vt:lpstr>
      <vt:lpstr>Comité de desarrollo</vt:lpstr>
      <vt:lpstr>Objetivos de aprendizaje</vt:lpstr>
      <vt:lpstr>Carga de la enfermedad</vt:lpstr>
      <vt:lpstr>PowerPoint Presentation</vt:lpstr>
      <vt:lpstr>Impacto de condiciones crónicas en la calidad de vida relacionada con la salud</vt:lpstr>
      <vt:lpstr>PowerPoint Presentation</vt:lpstr>
      <vt:lpstr>La espondiloartritis anquilosante impacta negativamente la calidad de vida</vt:lpstr>
      <vt:lpstr>La artritis reumatoide afecta negativamente el funcionamiento cotidiano</vt:lpstr>
      <vt:lpstr>La artritis reumatoide de las manos puede tener un impacto severo</vt:lpstr>
      <vt:lpstr>La osteoartritis impacta negativamente el funcionamiento diario</vt:lpstr>
      <vt:lpstr>La osteoartritis reduce la calidad de vida</vt:lpstr>
      <vt:lpstr>La osteoartritis reduce la calidad de vida</vt:lpstr>
      <vt:lpstr>PowerPoint Presentation</vt:lpstr>
      <vt:lpstr>Los costos de atención a la salud de la espondiloartritis anquilosante son significativos*</vt:lpstr>
      <vt:lpstr>Carga económica de la  espondiloartritis anquilosante</vt:lpstr>
      <vt:lpstr>Carga económica de la artritis reumatoide </vt:lpstr>
      <vt:lpstr>Carga económica de la artritis reumatoide: Costos sociales</vt:lpstr>
      <vt:lpstr>La osteoartritis aumenta el uso de atención médica</vt:lpstr>
      <vt:lpstr>La osteoartritis aumenta los costos directos de atención a la salud</vt:lpstr>
      <vt:lpstr>La osteoartritis aumenta los costos totales de atención a la salud†</vt:lpstr>
      <vt:lpstr>Carga económica de la osteoartritis*</vt:lpstr>
      <vt:lpstr>Carga económica de la osteoartritis</vt:lpstr>
      <vt:lpstr>PowerPoint Presentation</vt:lpstr>
      <vt:lpstr>Las condiciones de dolor articular crónico tienen comorbilidades del sueño y de salud mental</vt:lpstr>
      <vt:lpstr>Comorbilidades del dolor articular crónico</vt:lpstr>
      <vt:lpstr>Comorbilidades asociadas con artritis</vt:lpstr>
      <vt:lpstr>Comorbilidades asociadas con  espondiloartritis anquilosante</vt:lpstr>
      <vt:lpstr>Comorbilidades asociadas con  artritis reumatoide</vt:lpstr>
      <vt:lpstr>La artritis reumatoide aumenta el riesgo cardiovascular</vt:lpstr>
      <vt:lpstr>Comorbilidades asociadas con osteoartritis</vt:lpstr>
      <vt:lpstr>PowerPoint Presentation</vt:lpstr>
      <vt:lpstr>Carga de la enfermedad en dolor articular crónico: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ChronicJointPain_FullContent_Oct10</dc:title>
  <dc:creator>LANSA TRADUCCIONES</dc:creator>
  <dc:description>Rev. A.Cristóbal</dc:description>
  <cp:lastModifiedBy>Cigeroglu, Osman</cp:lastModifiedBy>
  <cp:revision>778</cp:revision>
  <cp:lastPrinted>2013-09-01T19:13:28Z</cp:lastPrinted>
  <dcterms:created xsi:type="dcterms:W3CDTF">2013-06-10T17:05:51Z</dcterms:created>
  <dcterms:modified xsi:type="dcterms:W3CDTF">2015-07-06T17:46:25Z</dcterms:modified>
</cp:coreProperties>
</file>