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25" r:id="rId2"/>
    <p:sldMasterId id="2147484172" r:id="rId3"/>
    <p:sldMasterId id="2147484199" r:id="rId4"/>
    <p:sldMasterId id="2147484562" r:id="rId5"/>
    <p:sldMasterId id="2147484955" r:id="rId6"/>
    <p:sldMasterId id="2147485457" r:id="rId7"/>
  </p:sldMasterIdLst>
  <p:notesMasterIdLst>
    <p:notesMasterId r:id="rId52"/>
  </p:notesMasterIdLst>
  <p:handoutMasterIdLst>
    <p:handoutMasterId r:id="rId53"/>
  </p:handoutMasterIdLst>
  <p:sldIdLst>
    <p:sldId id="402" r:id="rId8"/>
    <p:sldId id="589" r:id="rId9"/>
    <p:sldId id="557" r:id="rId10"/>
    <p:sldId id="558" r:id="rId11"/>
    <p:sldId id="878" r:id="rId12"/>
    <p:sldId id="1050" r:id="rId13"/>
    <p:sldId id="1051" r:id="rId14"/>
    <p:sldId id="1052" r:id="rId15"/>
    <p:sldId id="1053" r:id="rId16"/>
    <p:sldId id="1054" r:id="rId17"/>
    <p:sldId id="1055" r:id="rId18"/>
    <p:sldId id="1056" r:id="rId19"/>
    <p:sldId id="1057" r:id="rId20"/>
    <p:sldId id="1058" r:id="rId21"/>
    <p:sldId id="1059" r:id="rId22"/>
    <p:sldId id="1060" r:id="rId23"/>
    <p:sldId id="1061" r:id="rId24"/>
    <p:sldId id="899" r:id="rId25"/>
    <p:sldId id="900" r:id="rId26"/>
    <p:sldId id="901" r:id="rId27"/>
    <p:sldId id="925" r:id="rId28"/>
    <p:sldId id="905" r:id="rId29"/>
    <p:sldId id="926" r:id="rId30"/>
    <p:sldId id="908" r:id="rId31"/>
    <p:sldId id="927" r:id="rId32"/>
    <p:sldId id="909" r:id="rId33"/>
    <p:sldId id="929" r:id="rId34"/>
    <p:sldId id="1062" r:id="rId35"/>
    <p:sldId id="1063" r:id="rId36"/>
    <p:sldId id="1064" r:id="rId37"/>
    <p:sldId id="1065" r:id="rId38"/>
    <p:sldId id="1066" r:id="rId39"/>
    <p:sldId id="1067" r:id="rId40"/>
    <p:sldId id="1068" r:id="rId41"/>
    <p:sldId id="1069" r:id="rId42"/>
    <p:sldId id="1070" r:id="rId43"/>
    <p:sldId id="1071" r:id="rId44"/>
    <p:sldId id="1072" r:id="rId45"/>
    <p:sldId id="1073" r:id="rId46"/>
    <p:sldId id="1074" r:id="rId47"/>
    <p:sldId id="1075" r:id="rId48"/>
    <p:sldId id="1076" r:id="rId49"/>
    <p:sldId id="1077" r:id="rId50"/>
    <p:sldId id="1078" r:id="rId5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MONP" initials="S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9F5"/>
    <a:srgbClr val="66CCFF"/>
    <a:srgbClr val="C8E2FC"/>
    <a:srgbClr val="FFFF66"/>
    <a:srgbClr val="A3FFA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897" autoAdjust="0"/>
    <p:restoredTop sz="70337" autoAdjust="0"/>
  </p:normalViewPr>
  <p:slideViewPr>
    <p:cSldViewPr>
      <p:cViewPr>
        <p:scale>
          <a:sx n="60" d="100"/>
          <a:sy n="60" d="100"/>
        </p:scale>
        <p:origin x="-3150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3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654" y="-7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40A7-9AFB-458E-B6F1-1CAD123FAD92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4859-F126-422B-935C-B2533413DCE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043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EFF4-2671-4076-B346-31FACE24C4EA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6E01-D491-4B10-88A5-E060D7A5827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116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3C6BC55-7838-47E8-8224-F6FAC1F87893}" type="slidenum">
              <a:rPr lang="en-CA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10</a:t>
            </a:fld>
            <a:endParaRPr lang="en-CA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3162B1B-8044-49E1-89A1-A69CF4FD77D8}" type="slidenum">
              <a:rPr lang="en-CA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CA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 pregunta mostrada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7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05327F5-ADA3-4A97-8C8C-0D720A386D8F}" type="slidenum">
              <a:rPr lang="en-CA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lang="en-CA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 pregunta mostrada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7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D60C641-7C64-4757-BE26-5D7F828180D2}" type="slidenum">
              <a:rPr lang="en-CA" altLang="zh-CN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CA" altLang="zh-CN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 pregunta mostrada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B698A93-AB71-4867-9109-BB9A308B1784}" type="slidenum">
              <a:rPr lang="en-CA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CA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2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altLang="en-US" dirty="0" smtClean="0"/>
              <a:t>Por favor reconozca</a:t>
            </a:r>
            <a:r>
              <a:rPr lang="es-MX" altLang="en-US" baseline="0" dirty="0" smtClean="0"/>
              <a:t> a los</a:t>
            </a:r>
            <a:r>
              <a:rPr lang="es-MX" altLang="en-US" dirty="0" smtClean="0"/>
              <a:t> miembros del comité de desarrollo</a:t>
            </a:r>
            <a:r>
              <a:rPr lang="en-CA" dirty="0" smtClean="0"/>
              <a:t>.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255D731-AA7B-4512-9C57-2F8EC1E63FED}" type="slidenum">
              <a:rPr lang="fr-CA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fr-CA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 pregunta mostrada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69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616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 pregunta mostrada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>
                <a:solidFill>
                  <a:prstClr val="black"/>
                </a:solidFill>
              </a:rPr>
              <a:pPr/>
              <a:t>22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7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541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 pregunta mostrada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>
                <a:solidFill>
                  <a:prstClr val="black"/>
                </a:solidFill>
              </a:rPr>
              <a:pPr/>
              <a:t>24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3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9365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las preguntas mostradas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>
                <a:solidFill>
                  <a:prstClr val="black"/>
                </a:solidFill>
              </a:rPr>
              <a:pPr/>
              <a:t>26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80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B3B65F89-2513-459F-BC0D-F885BF76D810}" type="slidenum">
              <a:rPr lang="en-CA" altLang="zh-CN" smtClean="0">
                <a:latin typeface="Calibri" pitchFamily="34" charset="0"/>
              </a:rPr>
              <a:pPr eaLnBrk="1" hangingPunct="1"/>
              <a:t>27</a:t>
            </a:fld>
            <a:endParaRPr lang="en-CA" altLang="zh-CN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3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911DEC9-EE97-45C3-9EA2-5681394C7140}" type="slidenum">
              <a:rPr lang="en-CA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CA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1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4BDFBD-FECA-464D-93AC-A8F9A913D38B}" type="slidenum">
              <a:rPr lang="en-CA" sz="900">
                <a:solidFill>
                  <a:prstClr val="black"/>
                </a:solidFill>
              </a:rPr>
              <a:pPr eaLnBrk="1" hangingPunct="1"/>
              <a:t>31</a:t>
            </a:fld>
            <a:endParaRPr lang="en-CA" sz="900" dirty="0">
              <a:solidFill>
                <a:prstClr val="black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8037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</a:p>
          <a:p>
            <a:r>
              <a:rPr lang="es-MX" dirty="0" smtClean="0"/>
              <a:t>Haga las preguntas mostradas en la diapositiva para estimular la discusión</a:t>
            </a:r>
            <a:r>
              <a:rPr lang="en-CA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90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41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</a:p>
          <a:p>
            <a:r>
              <a:rPr lang="es-MX" dirty="0" smtClean="0"/>
              <a:t>Haga la pregunta mostrada en la diapositiva para estimular la discusión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2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</a:p>
          <a:p>
            <a:r>
              <a:rPr lang="es-MX" dirty="0" smtClean="0"/>
              <a:t>Haga la pregunta mostrada en la diapositiva para estimular la discusión</a:t>
            </a:r>
            <a:r>
              <a:rPr lang="en-CA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6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868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</a:p>
          <a:p>
            <a:r>
              <a:rPr lang="es-MX" dirty="0" smtClean="0"/>
              <a:t>Haga la pregunta mostrada en la diapositiva para estimular la discusión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9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Ponente</a:t>
            </a:r>
            <a:endParaRPr lang="en-CA" b="1" dirty="0"/>
          </a:p>
          <a:p>
            <a:r>
              <a:rPr lang="es-MX" dirty="0" smtClean="0"/>
              <a:t>Esta plantilla de caso puede utilizarse para añadir sus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noProof="0" dirty="0" smtClean="0"/>
              <a:t>Notas del Ponente</a:t>
            </a:r>
          </a:p>
          <a:p>
            <a:r>
              <a:rPr lang="es-MX" noProof="0" dirty="0" smtClean="0"/>
              <a:t>Esta plantilla de caso puede utilizarse para añadir sus propios casos de pacientes a un programa.</a:t>
            </a:r>
          </a:p>
          <a:p>
            <a:r>
              <a:rPr lang="es-MX" noProof="0" dirty="0" smtClean="0"/>
              <a:t>Usted puede añadir escenarios “hipotéticos” para promover la consideración de escenarios clínicos</a:t>
            </a:r>
            <a:r>
              <a:rPr lang="es-MX" baseline="0" noProof="0" dirty="0" smtClean="0"/>
              <a:t> alternativos</a:t>
            </a:r>
            <a:r>
              <a:rPr lang="es-MX" noProof="0" dirty="0" smtClean="0"/>
              <a:t> y promover la discusión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las preguntas mostradas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6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Presente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del Ponente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Haga la pregunta mostrada en la diapositiva para estimular la discusión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7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6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2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5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3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3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36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5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525" y="1525588"/>
            <a:ext cx="8574088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160275" y="57150"/>
            <a:ext cx="8701088" cy="10477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87231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2411-BF44-4EE0-9F78-43621E6D3143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5A3A-6923-42C7-ABC1-7F61343739B4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73022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A6EC-3892-49CC-9C06-EB7A14190ECD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5BCF-A878-462A-A60E-D6C51B64D2B5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66672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5284-C203-4B28-9B46-2526E5DEB74E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20F5-1F77-4041-A36F-1DBA645AF90E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47567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9C05-167F-4683-8566-9D4D07DC47CB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1997-6807-4180-A1B8-412CA10D1474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698284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0125-EA74-45BF-85E8-B58ECA0B3854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8AA8-DFB1-4E0C-BD68-B9A63E5B3775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4285374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CC1C-82E4-4B53-AEC4-743F60F922A2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DBFA-315D-4D7B-B491-FC757EBB3355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6179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47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FC68-D431-4FB6-9D61-AC676FAA1F7E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DC28-8819-403C-AADB-D6B9F0ED878C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515442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168D-9ABC-45C8-9CD0-7427ED9DB3AC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2A5D-B97A-4364-87A4-A84DB180ECD6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4941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2278-0870-4A43-B3FE-5783D419DD82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0677-AC15-4F32-9486-0A44721E50E0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427908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E8FA-60EE-43F3-8DCF-B6531CBE252B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3FE4-3C74-4E11-BBC3-28E9537D6E7D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92734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173E-C3C3-4C7A-83EA-7F6DA6AF208F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3001-074D-4B32-A2D2-F4A2A9A322EF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696775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14300"/>
            <a:ext cx="79200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00113" y="1279525"/>
            <a:ext cx="7586662" cy="4368800"/>
          </a:xfrm>
        </p:spPr>
        <p:txBody>
          <a:bodyPr rtlCol="0">
            <a:normAutofit/>
          </a:bodyPr>
          <a:lstStyle/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4610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49288"/>
            <a:ext cx="8229600" cy="525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9235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F02FCB1-2C7E-48FE-AFB6-C4DD5DA12CBD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8EAA4C1-2695-4283-8881-D755793310D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71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2AF30EF-E8A0-480D-A2B3-15E6618FFF8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25CD4F-DCBB-4483-B10D-517B590398D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3021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5DF8A68-84C0-4001-A655-208EB6AA82D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3EBB9B5-3773-4F7A-9ECA-C600710E35A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10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7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6C7E20F-B2B4-4061-8850-A9F42E8BD33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710BDEE-3956-4400-B32F-B800838F413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356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D31D6E7-2E7F-47B8-8B3C-ACE84C735492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202BB0F-4471-4567-8EA3-A0FA4DA1206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289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7758AE9-A20F-48B5-BDAA-A720A55A3EE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6F83D87-D77D-44D8-92D7-FCDBBB96938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7753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FC749D-4184-4C71-801E-9E89F5E534B7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1DF0D55-2A5C-42DD-9C01-508FD687EC5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4317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1E3DDC4-A8DF-48F0-A2E5-D19B3E8914D5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8DB4A12-A2E2-40E1-9862-B5D0D2AFEE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6338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44A7E68-E419-46A1-9FB6-76BA2F7678A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C07A788-C1C7-461D-9057-769B34D8729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2311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4C4404B-BA79-445C-BD61-9352AD1889CF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1A374B0-FD8C-49CF-A045-48DCA3B3D75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71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FCA37D0-401F-4CEE-8E0D-5176B878823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F79198F-8968-4913-9A29-E0DFBADAB5C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173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802E-27B0-4400-9E4E-4EDA0E6CE4CC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F143-4C5C-4487-A074-46A510D3E7DB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358000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92B7-9CC5-4DDE-869D-6DA809B1B499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7875-A631-4CFD-9C0E-7139292B9903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15584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2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4C4E-6A19-4984-8068-DC24DD300A11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73CE-618E-4456-9127-8F4CE62E9695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020258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1942-8FA3-4448-8CF5-D03A9EFB44FC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8729-6087-4290-AF2A-4C33CDB4F090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74859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33A3-1C4E-420E-9B8C-792498D6A767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538E-C9D4-4E20-9239-581D80BEAC8B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751341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C446-7FA4-4EC9-930D-2263145A502C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3885-1105-4128-B3B3-F85A5548FA62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968560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EAB1-995B-4814-AB69-0179464B1664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A4A-4C7D-426E-915C-861D9E8B78F0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94314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5156-DC27-4A90-8989-B0BBEC5FD089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B4F4-6B6C-40E0-9AD3-4412CD94CEF1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879792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27F1-AD8E-4B24-B211-20D4F48ED9CA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2F20-68E4-41FE-BA86-F8A585FDA8EE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778895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5EAF-7556-46AA-9FEF-B5B18E15A107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E9E3-3507-4EFC-B43B-144B91EC7473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497042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98C2-BF70-458E-A33E-D24972A12FE1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1BF8-5391-421B-9D66-9A34BBCBCF3E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034488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14300"/>
            <a:ext cx="79200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00113" y="1279525"/>
            <a:ext cx="7586662" cy="4368800"/>
          </a:xfrm>
        </p:spPr>
        <p:txBody>
          <a:bodyPr rtlCol="0">
            <a:normAutofit/>
          </a:bodyPr>
          <a:lstStyle/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429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62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49288"/>
            <a:ext cx="8229600" cy="525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2728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50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4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lnSpc>
                <a:spcPct val="85000"/>
              </a:lnSpc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0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6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86" y="28915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7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8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40"/>
            <a:ext cx="8229600" cy="11430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1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8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6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1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43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11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208"/>
            <a:ext cx="8229600" cy="11430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5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02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080FFC3-D1C8-4C24-91D5-F658AB91FF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6081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D82D28-B2EF-4DD5-A21D-2FF3590075F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95115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D7EA0C-5C94-4972-BAEB-30135F5D9F9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3721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61B1623-0D15-41B3-B707-2E01409CB6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3134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A1C5A1-999C-401D-B291-1D331DC946D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6264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8E85C1-BD82-448F-B517-DFD04EED77F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425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8D0BD63-E09D-46B3-B544-596B3AAA5F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48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01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3C2E3C-986D-4286-B887-EB917D3B1B2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4231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9A7AC8D-A83F-4850-8F00-4CA584E9AC5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7849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D63FC1-2DB9-44AB-89E2-C4FA22C035A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3286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A0E2F3A-2298-42F7-A407-9759C13DEF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095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44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9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fond_23mai2013_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CA" altLang="zh-C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597F8-068F-4766-B493-3B99619C2297}" type="datetimeFigureOut">
              <a:rPr lang="en-CA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129B4-ADF0-45D1-BCDD-A7B7FEF81535}" type="slidenum">
              <a:rPr lang="en-CA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84789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2F933DF-4403-412A-9A47-2D877CE653CA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49C8064-F814-4A04-B1DA-52FFDE07570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238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fond_23mai2013_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CA" altLang="zh-C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5D916-0C84-4769-8A93-EDA2F557222A}" type="datetimeFigureOut">
              <a:rPr lang="en-CA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30738-BEE8-4431-9133-F96632C545D1}" type="slidenum">
              <a:rPr lang="en-CA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84960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  <p:sldLayoutId id="21474845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12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  <p:sldLayoutId id="21474849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>
                <a:ea typeface="SimSun" pitchFamily="2" charset="-122"/>
              </a:rPr>
              <a:pPr>
                <a:defRPr/>
              </a:pPr>
              <a:t>2015-07-06</a:t>
            </a:fld>
            <a:endParaRPr lang="en-CA" dirty="0"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endParaRPr lang="en-CA" dirty="0"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fld id="{81EC0FBA-AC48-4AB1-A15C-036BA990F4A1}" type="slidenum">
              <a:rPr lang="en-CA">
                <a:ea typeface="SimSun" pitchFamily="2" charset="-122"/>
              </a:rPr>
              <a:pPr>
                <a:defRPr/>
              </a:pPr>
              <a:t>‹#›</a:t>
            </a:fld>
            <a:endParaRPr lang="en-CA" dirty="0">
              <a:ea typeface="SimSun" pitchFamily="2" charset="-122"/>
            </a:endParaRPr>
          </a:p>
        </p:txBody>
      </p:sp>
      <p:pic>
        <p:nvPicPr>
          <p:cNvPr id="8199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r="14211" b="38980"/>
          <a:stretch>
            <a:fillRect/>
          </a:stretch>
        </p:blipFill>
        <p:spPr bwMode="auto">
          <a:xfrm>
            <a:off x="1855788" y="7938"/>
            <a:ext cx="72882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8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1099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en-CA"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438" y="404664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" y="14865"/>
            <a:ext cx="90963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43808" y="2172920"/>
            <a:ext cx="568863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CONOCIENDO</a:t>
            </a:r>
          </a:p>
          <a:p>
            <a:pPr algn="r"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DOLOR</a:t>
            </a:r>
          </a:p>
          <a:p>
            <a:pPr marL="1077913"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</a:p>
          <a:p>
            <a:pPr marL="982663"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CRÓNICO</a:t>
            </a:r>
            <a:endParaRPr lang="es-MX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Sr. OA: Exploración dirigida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Inspección:</a:t>
            </a:r>
          </a:p>
          <a:p>
            <a:pPr lvl="1" eaLnBrk="1" hangingPunct="1"/>
            <a:r>
              <a:rPr lang="es-MX" altLang="zh-CN" dirty="0" smtClean="0"/>
              <a:t>Claudicación leve</a:t>
            </a:r>
          </a:p>
          <a:p>
            <a:pPr lvl="1" eaLnBrk="1" hangingPunct="1"/>
            <a:r>
              <a:rPr lang="es-MX" altLang="zh-CN" dirty="0" smtClean="0"/>
              <a:t>Sobrepeso</a:t>
            </a:r>
          </a:p>
          <a:p>
            <a:pPr lvl="1" eaLnBrk="1" hangingPunct="1"/>
            <a:r>
              <a:rPr lang="es-MX" altLang="zh-CN" dirty="0" smtClean="0"/>
              <a:t>Rodilla vara leve</a:t>
            </a:r>
          </a:p>
          <a:p>
            <a:pPr lvl="1" eaLnBrk="1" hangingPunct="1"/>
            <a:r>
              <a:rPr lang="es-MX" altLang="zh-CN" dirty="0" smtClean="0"/>
              <a:t>No hay edema, atrofia o eritema</a:t>
            </a:r>
          </a:p>
          <a:p>
            <a:pPr eaLnBrk="1" hangingPunct="1"/>
            <a:r>
              <a:rPr lang="es-MX" altLang="zh-CN" dirty="0" smtClean="0"/>
              <a:t>El Sr. OA localiza el dolor con su mano en el área anteromedial de la rodilla</a:t>
            </a:r>
          </a:p>
          <a:p>
            <a:pPr eaLnBrk="1" hangingPunct="1"/>
            <a:r>
              <a:rPr lang="es-MX" altLang="zh-CN" dirty="0" smtClean="0"/>
              <a:t>Flexión incompleta en el lado afectado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S</a:t>
            </a:r>
            <a:r>
              <a:rPr lang="es-MX" dirty="0" smtClean="0"/>
              <a:t>r. OA: Exploración dirigida (cont.)</a:t>
            </a:r>
            <a:endParaRPr lang="es-MX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altLang="zh-CN" sz="2500" dirty="0" smtClean="0"/>
              <a:t>Rango de movilidad: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zh-CN" sz="2200" dirty="0" smtClean="0"/>
              <a:t>Flexión incompleta sobre el lado afectado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s-MX" altLang="zh-CN" sz="2200" dirty="0" smtClean="0"/>
              <a:t>Extensión normal 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2500" dirty="0" smtClean="0"/>
              <a:t>Edema: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zh-CN" sz="2200" dirty="0" smtClean="0"/>
              <a:t>Choque rotuliano: negativa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s-MX" altLang="zh-CN" sz="2200" dirty="0" smtClean="0"/>
              <a:t>Por lo tanto, no hay derrame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2500" dirty="0" smtClean="0"/>
              <a:t>Palpación: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zh-CN" sz="2200" dirty="0" smtClean="0"/>
              <a:t>Sensibilidad medial en la línea articular, no hay dolor en otro sitio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s-MX" altLang="zh-CN" sz="2200" dirty="0" smtClean="0">
                <a:solidFill>
                  <a:srgbClr val="063768"/>
                </a:solidFill>
              </a:rPr>
              <a:t>Se encontró crepitación en la rodilla izquierda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2500" dirty="0" smtClean="0"/>
              <a:t>Exploración de la cadera: normal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Sr. OA: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7687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prstClr val="white"/>
                </a:solidFill>
              </a:rPr>
              <a:t>¿Haría algún estudio adicional como pruebas de laboratorio o imagen?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dirty="0" smtClean="0"/>
              <a:t>Sr. OA: Estudio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La radiografía de rodilla muestra:</a:t>
            </a:r>
          </a:p>
          <a:p>
            <a:pPr lvl="1" eaLnBrk="1" hangingPunct="1"/>
            <a:r>
              <a:rPr lang="es-MX" altLang="zh-CN" dirty="0" smtClean="0"/>
              <a:t>Múltiples osteofitos moderados</a:t>
            </a:r>
          </a:p>
          <a:p>
            <a:pPr lvl="1" eaLnBrk="1" hangingPunct="1"/>
            <a:r>
              <a:rPr lang="es-MX" altLang="zh-CN" dirty="0" smtClean="0"/>
              <a:t>Estrechamiento medial definido </a:t>
            </a:r>
            <a:br>
              <a:rPr lang="es-MX" altLang="zh-CN" dirty="0" smtClean="0"/>
            </a:br>
            <a:r>
              <a:rPr lang="es-MX" altLang="zh-CN" dirty="0" smtClean="0"/>
              <a:t>del espacio articular</a:t>
            </a:r>
          </a:p>
          <a:p>
            <a:pPr lvl="1" eaLnBrk="1" hangingPunct="1"/>
            <a:r>
              <a:rPr lang="es-MX" altLang="zh-CN" dirty="0" smtClean="0"/>
              <a:t>Algo de esclerosis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Dad of Tom\Documents\case\KNEE\TKR primary\病例库\2007-7 孙爱金 Navigate\IMG_0879.JPG"/>
          <p:cNvPicPr>
            <a:picLocks noChangeAspect="1" noChangeArrowheads="1"/>
          </p:cNvPicPr>
          <p:nvPr/>
        </p:nvPicPr>
        <p:blipFill>
          <a:blip r:embed="rId3" cstate="print"/>
          <a:srcRect l="28906" t="13965" r="13672" b="10449"/>
          <a:stretch>
            <a:fillRect/>
          </a:stretch>
        </p:blipFill>
        <p:spPr bwMode="auto">
          <a:xfrm>
            <a:off x="6300192" y="1778637"/>
            <a:ext cx="2445458" cy="429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Sr. OA: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7687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prstClr val="white"/>
                </a:solidFill>
              </a:rPr>
              <a:t>¿Cuál sería su diagnóstico?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dirty="0" smtClean="0"/>
              <a:t>Sr. OA: Diagnóstico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zh-CN" dirty="0" smtClean="0"/>
              <a:t>osteoartritis de rodilla </a:t>
            </a:r>
            <a:br>
              <a:rPr lang="en-CA" altLang="zh-CN" dirty="0" smtClean="0"/>
            </a:br>
            <a:r>
              <a:rPr lang="en-CA" altLang="zh-CN" dirty="0" smtClean="0"/>
              <a:t>(compartimiento medial)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r. OA: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7687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3600" dirty="0" smtClean="0">
                <a:solidFill>
                  <a:prstClr val="white"/>
                </a:solidFill>
              </a:rPr>
              <a:t>¿Cuál sería su plan de tratamiento?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Sr. OA: Plan de tratamiento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Aplicar calor local en el área dolorosa</a:t>
            </a:r>
          </a:p>
          <a:p>
            <a:pPr eaLnBrk="1" hangingPunct="1"/>
            <a:r>
              <a:rPr lang="es-MX" altLang="zh-CN" dirty="0" smtClean="0"/>
              <a:t>Fisioterapia o ejercicio terapéutico</a:t>
            </a:r>
          </a:p>
          <a:p>
            <a:pPr eaLnBrk="1" hangingPunct="1"/>
            <a:r>
              <a:rPr lang="es-MX" altLang="zh-CN" dirty="0" smtClean="0"/>
              <a:t>Posibilidad de inyección articular</a:t>
            </a:r>
          </a:p>
          <a:p>
            <a:pPr eaLnBrk="1" hangingPunct="1"/>
            <a:r>
              <a:rPr lang="es-MX" altLang="zh-CN" dirty="0" smtClean="0"/>
              <a:t>Acetaminofén</a:t>
            </a:r>
          </a:p>
          <a:p>
            <a:pPr eaLnBrk="1" hangingPunct="1"/>
            <a:r>
              <a:rPr lang="es-MX" altLang="zh-CN" dirty="0" smtClean="0"/>
              <a:t>nsNSAID/coxib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prstClr val="white"/>
                </a:solidFill>
              </a:rPr>
              <a:t>O</a:t>
            </a:r>
            <a:r>
              <a:rPr lang="en-CA" dirty="0" smtClean="0">
                <a:solidFill>
                  <a:prstClr val="white"/>
                </a:solidFill>
              </a:rPr>
              <a:t>A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551766"/>
            <a:ext cx="561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</a:rPr>
              <a:t>Coxib = inhibidor específico COX2; nsNSAID = fármaco antiinflamatorio no esteroideo</a:t>
            </a:r>
            <a:endParaRPr lang="es-MX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>
                    <a:lumMod val="50000"/>
                  </a:schemeClr>
                </a:solidFill>
              </a:rPr>
              <a:t>Caso 2: Sra. RA</a:t>
            </a:r>
            <a:endParaRPr lang="en-CA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Sra. RA: Presentación del caso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Secretaria legal de 55 años</a:t>
            </a:r>
          </a:p>
          <a:p>
            <a:pPr>
              <a:lnSpc>
                <a:spcPct val="90000"/>
              </a:lnSpc>
            </a:pPr>
            <a:r>
              <a:rPr lang="es-MX" altLang="zh-CN" dirty="0" smtClean="0"/>
              <a:t>Refiere que ha tenido dolor y edema de varias articulaciones de las manos por cerca de 2 años, pero se han agravado en los últimos 3 meses</a:t>
            </a:r>
          </a:p>
          <a:p>
            <a:pPr>
              <a:lnSpc>
                <a:spcPct val="90000"/>
              </a:lnSpc>
            </a:pPr>
            <a:r>
              <a:rPr lang="es-MX" altLang="zh-CN" dirty="0" smtClean="0"/>
              <a:t>Su dolor y edema articulares son más severos en la mañana y tiene dificultad para teclear, pero sus síntomas mejoran por la tarde</a:t>
            </a:r>
          </a:p>
          <a:p>
            <a:pPr>
              <a:lnSpc>
                <a:spcPct val="90000"/>
              </a:lnSpc>
            </a:pPr>
            <a:r>
              <a:rPr lang="es-MX" altLang="zh-CN" dirty="0" smtClean="0"/>
              <a:t>Pide que se le prescriba el mismo medicamento que a su esposo quien tiene osteoartritis</a:t>
            </a:r>
            <a:endParaRPr lang="es-MX" altLang="zh-CN" dirty="0"/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dirty="0" smtClean="0"/>
              <a:t>Comité de </a:t>
            </a:r>
            <a:r>
              <a:rPr lang="es-MX" altLang="en-US" dirty="0"/>
              <a:t>d</a:t>
            </a:r>
            <a:r>
              <a:rPr lang="es-MX" altLang="en-US" dirty="0" smtClean="0"/>
              <a:t>esarrollo</a:t>
            </a:r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288" y="1443038"/>
            <a:ext cx="2881312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Mario H. Cardiel, MD, MSc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Reumatólogo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Morelia, México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  <a:endParaRPr lang="es-MX" sz="24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Andrei Danilov, MD, DSc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Moscú, Rusia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Smail Daoudi,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Tizi Ouzou, Argelia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João Batista S. Garcia, MD, PhD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Anestesiólogo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San Luis, Brasil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7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Yuzhou Guan,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Beijing, China</a:t>
            </a: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443038"/>
            <a:ext cx="2805113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Jianhao Lin,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Ortopedista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Supranee Niruthisard,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Especialista en Dolor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Bangkok, Tailandia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Germán Ochoa,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Ortopedista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Bogotá, Colombia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Milton Raff, MD, BSc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Especialista en Anestesiología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Ciudad del Cabo, Sudáfrica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Raymond L. Rosales, MD, PhD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Manila, Filipinas</a:t>
            </a: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endParaRPr lang="en-CA" sz="1600" dirty="0" smtClean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8688" y="1447800"/>
            <a:ext cx="2955925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José Antonio San Juan,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Cirujano Ortopédico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Cebu City, Filipinas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Ammar Salti,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Especialista en Anestesiología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Abu Dhabi, Emiratos Árabes Unidos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Xinping Tian,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Reumatólogo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Işin Ünal-Çevik, MD, PhD</a:t>
            </a:r>
          </a:p>
          <a:p>
            <a:pPr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Neurólogo, Neurocientífico y Especialista en Dolor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Ankara, Turquía</a:t>
            </a:r>
            <a:endParaRPr lang="en-CA" sz="1600" dirty="0" smtClean="0">
              <a:solidFill>
                <a:srgbClr val="0C6FCF">
                  <a:lumMod val="75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  <a:endParaRPr lang="en-CA" sz="1700" dirty="0">
              <a:solidFill>
                <a:prstClr val="white"/>
              </a:solidFill>
            </a:endParaRP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7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6365875"/>
            <a:ext cx="44209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dirty="0" smtClean="0">
                <a:solidFill>
                  <a:srgbClr val="002060"/>
                </a:solidFill>
                <a:ea typeface="SimSun" pitchFamily="2" charset="-122"/>
              </a:rPr>
              <a:t>Este programa fue patrocinado por Pfizer Inc.</a:t>
            </a:r>
            <a:endParaRPr lang="es-MX" i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674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4F1A4E7-7E60-4ACF-80CF-0C7CA35C9359}" type="slidenum">
              <a:rPr lang="en-CA" smtClean="0">
                <a:solidFill>
                  <a:srgbClr val="000000"/>
                </a:solidFill>
              </a:rPr>
              <a:pPr eaLnBrk="1" hangingPunct="1"/>
              <a:t>2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23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Sra. RA: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7687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prstClr val="white"/>
                </a:solidFill>
              </a:rPr>
              <a:t>¿Qué información adicional le gustaría conocer?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Exploración física</a:t>
            </a: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Las articulaciones de sus manos están inflamadas y sensibles, involucrando PIP y MCP</a:t>
            </a:r>
          </a:p>
          <a:p>
            <a:pPr eaLnBrk="1" hangingPunct="1"/>
            <a:r>
              <a:rPr lang="es-MX" altLang="zh-CN" dirty="0" smtClean="0"/>
              <a:t>Inflamación y sensibilidad leves en ambas muñecas</a:t>
            </a:r>
          </a:p>
          <a:p>
            <a:pPr eaLnBrk="1" hangingPunct="1"/>
            <a:r>
              <a:rPr lang="es-MX" altLang="zh-CN" dirty="0" smtClean="0"/>
              <a:t>Simétrica en ambas manos</a:t>
            </a:r>
            <a:endParaRPr lang="zh-CN" alt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532527"/>
            <a:ext cx="3787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</a:rPr>
              <a:t>MCP = metacarpofalángica; PIP = interfalángica proximal</a:t>
            </a:r>
            <a:endParaRPr lang="es-MX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Sra. RA: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7687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prstClr val="white"/>
                </a:solidFill>
              </a:rPr>
              <a:t>¿Haría algún estudio adicional como pruebas de laboratorio o imagen?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zh-CN" sz="4000" dirty="0" smtClean="0"/>
              <a:t>Radiografías y hallazgos de laboratorio anormales</a:t>
            </a: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1688"/>
          </a:xfrm>
        </p:spPr>
        <p:txBody>
          <a:bodyPr/>
          <a:lstStyle/>
          <a:p>
            <a:pPr eaLnBrk="1" hangingPunct="1"/>
            <a:r>
              <a:rPr lang="es-MX" altLang="zh-CN" dirty="0" smtClean="0"/>
              <a:t>Osteoporosis alrededor de las articulaciones PIP y erosión de algunas articulaciones PIP</a:t>
            </a:r>
          </a:p>
          <a:p>
            <a:pPr eaLnBrk="1" hangingPunct="1"/>
            <a:r>
              <a:rPr lang="es-MX" altLang="zh-CN" dirty="0" smtClean="0"/>
              <a:t>Su ESR y CRP sanguíneas estuvieron elevadas</a:t>
            </a:r>
          </a:p>
          <a:p>
            <a:pPr eaLnBrk="1" hangingPunct="1"/>
            <a:r>
              <a:rPr lang="es-MX" altLang="zh-CN" dirty="0" smtClean="0"/>
              <a:t>Su RF y anticuerpos anti-CCP son positivos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309320"/>
            <a:ext cx="662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</a:rPr>
              <a:t>CCP = péptido cíclico citrulinado; CRP = proteína C reactiva; ESR = velocidad de eritrosedimentación;  </a:t>
            </a:r>
            <a:br>
              <a:rPr lang="es-MX" sz="1200" b="1" dirty="0" smtClean="0">
                <a:solidFill>
                  <a:srgbClr val="002060"/>
                </a:solidFill>
              </a:rPr>
            </a:br>
            <a:r>
              <a:rPr lang="es-MX" sz="1200" b="1" dirty="0" smtClean="0">
                <a:solidFill>
                  <a:srgbClr val="002060"/>
                </a:solidFill>
              </a:rPr>
              <a:t>PIP = interfalángica proximal; RF = factor reumatoide</a:t>
            </a:r>
            <a:endParaRPr lang="es-MX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Sra. RA: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7687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3600" dirty="0" smtClean="0">
                <a:solidFill>
                  <a:prstClr val="white"/>
                </a:solidFill>
              </a:rPr>
              <a:t>¿Qué le diría a la Sra. </a:t>
            </a:r>
            <a:r>
              <a:rPr lang="en-CA" sz="3600" dirty="0">
                <a:solidFill>
                  <a:prstClr val="white"/>
                </a:solidFill>
              </a:rPr>
              <a:t>RA?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¿Cuál es el diagnóstico de la Sra</a:t>
            </a:r>
            <a:r>
              <a:rPr lang="en-CA" altLang="zh-CN" dirty="0" smtClean="0"/>
              <a:t>. RA</a:t>
            </a:r>
            <a:r>
              <a:rPr lang="en-US" altLang="zh-CN" dirty="0" smtClean="0"/>
              <a:t>?</a:t>
            </a:r>
            <a:endParaRPr lang="zh-CN" altLang="en-US" dirty="0" smtClean="0"/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Su diagnóstico es artritis reumatoide</a:t>
            </a:r>
            <a:endParaRPr lang="zh-CN" alt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Sra. RA: Preguntas de discusión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9847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dirty="0" smtClean="0"/>
              <a:t>¿Cuáles serían sus objetivos con</a:t>
            </a:r>
            <a:br>
              <a:rPr lang="es-MX" sz="3600" dirty="0" smtClean="0"/>
            </a:br>
            <a:r>
              <a:rPr lang="es-MX" sz="3600" dirty="0" smtClean="0"/>
              <a:t>la Sra. RA?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dirty="0" smtClean="0">
                <a:solidFill>
                  <a:prstClr val="white"/>
                </a:solidFill>
              </a:rPr>
              <a:t>¿Cuál sería su plan de tratamiento?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Sra. RA: Plan de tratamiento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zh-CN" dirty="0" smtClean="0"/>
              <a:t>Usted prescribe nsNSAID/coxib para manejar el dolor del episodio agudo</a:t>
            </a:r>
          </a:p>
          <a:p>
            <a:r>
              <a:rPr lang="es-MX" altLang="zh-CN" dirty="0" smtClean="0"/>
              <a:t>Refiere a la Sra. RA al reumatólogo para confirmar el diagnóstico e iniciar tratamiento modificador de la enfermedad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RA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551766"/>
            <a:ext cx="6529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</a:rPr>
              <a:t>Coxib = inhibidor COX-2 específico; nsNSAID = fármaco antiinflamatorio no esteroideo no específico</a:t>
            </a:r>
            <a:endParaRPr lang="es-MX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tx1">
                    <a:lumMod val="50000"/>
                  </a:schemeClr>
                </a:solidFill>
              </a:rPr>
              <a:t>Plantilla de caso</a:t>
            </a:r>
            <a:endParaRPr lang="es-MX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Ficha del paciente</a:t>
            </a:r>
            <a:endParaRPr lang="es-MX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86552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Género: </a:t>
            </a:r>
            <a:r>
              <a:rPr lang="es-MX" dirty="0" smtClean="0">
                <a:solidFill>
                  <a:srgbClr val="FF0000"/>
                </a:solidFill>
              </a:rPr>
              <a:t>masculino/femenino</a:t>
            </a:r>
          </a:p>
          <a:p>
            <a:r>
              <a:rPr lang="es-MX" dirty="0" smtClean="0"/>
              <a:t>Edad: </a:t>
            </a:r>
            <a:r>
              <a:rPr lang="es-MX" i="1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 años</a:t>
            </a:r>
          </a:p>
          <a:p>
            <a:r>
              <a:rPr lang="es-MX" dirty="0" smtClean="0"/>
              <a:t>Ocupación: </a:t>
            </a:r>
            <a:r>
              <a:rPr lang="es-MX" i="1" dirty="0" smtClean="0">
                <a:solidFill>
                  <a:srgbClr val="FF0000"/>
                </a:solidFill>
              </a:rPr>
              <a:t>Ingrese la ocupación</a:t>
            </a:r>
            <a:endParaRPr lang="es-MX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MX" dirty="0" smtClean="0"/>
              <a:t>Síntomas actuales: </a:t>
            </a:r>
            <a:r>
              <a:rPr lang="es-MX" i="1" dirty="0" smtClean="0">
                <a:solidFill>
                  <a:srgbClr val="FF0000"/>
                </a:solidFill>
              </a:rPr>
              <a:t>Describa los síntomas actuales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3916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Objetivos de aprendizaje</a:t>
            </a:r>
            <a:endParaRPr lang="en-CA" altLang="zh-CN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23850" y="1456332"/>
            <a:ext cx="8686800" cy="4492948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s-MX" sz="2500" dirty="0" smtClean="0"/>
              <a:t>Después de completar este módulo, los participantes serán capaces de:</a:t>
            </a:r>
            <a:endParaRPr lang="en-US" altLang="zh-CN" sz="2500" spc="-20" dirty="0" smtClean="0"/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Discutir la prevalencia del dolor articular crónico, incluyendo osteoartritis</a:t>
            </a:r>
            <a:r>
              <a:rPr lang="en-CA" altLang="zh-CN" sz="2200" dirty="0" smtClean="0"/>
              <a:t>, artritis reumatoide y espondiloartritis anquilosante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Comprender el impacto del dolor articular crónico y sus comorbilidades sobre el funcionamiento y calidad de vida del paciente</a:t>
            </a:r>
            <a:endParaRPr lang="en-CA" altLang="zh-CN" sz="2200" dirty="0" smtClean="0"/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Explicar la fisiopatología del dolor articular crónico</a:t>
            </a:r>
            <a:endParaRPr lang="en-CA" altLang="zh-CN" sz="2200" dirty="0" smtClean="0"/>
          </a:p>
          <a:p>
            <a:pPr marL="542925" lvl="1" indent="-2762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Evaluar y diagnosticar a pacientes que acuden con dolor articular crónico</a:t>
            </a:r>
          </a:p>
          <a:p>
            <a:pPr marL="542925" lvl="1" indent="-2762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Seleccionar estrategias farmacológicas y no farmacológicas apropiadas para el manejo del dolor articular crónico</a:t>
            </a:r>
          </a:p>
          <a:p>
            <a:pPr marL="542925" lvl="1" indent="-2762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Saber cuándo referir a los pacientes a especialistas</a:t>
            </a:r>
            <a:endParaRPr lang="en-CA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3452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Historia clínica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07817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Comorbilidades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Liste las comorbilidades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07817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Mediciones</a:t>
            </a:r>
            <a:endParaRPr lang="es-MX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9993" y="2174875"/>
            <a:ext cx="4392488" cy="3951288"/>
          </a:xfrm>
        </p:spPr>
        <p:txBody>
          <a:bodyPr/>
          <a:lstStyle/>
          <a:p>
            <a:r>
              <a:rPr lang="es-MX" dirty="0" smtClean="0"/>
              <a:t>BMI: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 kg/m</a:t>
            </a:r>
            <a:r>
              <a:rPr lang="es-MX" baseline="30000" dirty="0" smtClean="0"/>
              <a:t>2</a:t>
            </a:r>
          </a:p>
          <a:p>
            <a:r>
              <a:rPr lang="es-MX" dirty="0" smtClean="0"/>
              <a:t>BP: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/</a:t>
            </a:r>
            <a:r>
              <a:rPr lang="es-MX" dirty="0" smtClean="0">
                <a:solidFill>
                  <a:srgbClr val="FF0000"/>
                </a:solidFill>
              </a:rPr>
              <a:t># </a:t>
            </a:r>
            <a:r>
              <a:rPr lang="es-MX" dirty="0" smtClean="0"/>
              <a:t>mmHg</a:t>
            </a:r>
          </a:p>
          <a:p>
            <a:r>
              <a:rPr lang="es-MX" i="1" dirty="0" smtClean="0">
                <a:solidFill>
                  <a:srgbClr val="FF0000"/>
                </a:solidFill>
              </a:rPr>
              <a:t>Liste otros resultados notables de la exploración física y pruebas de laboratorio</a:t>
            </a:r>
          </a:p>
          <a:p>
            <a:endParaRPr lang="es-MX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459132" y="401572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rgbClr val="002060"/>
                </a:solidFill>
              </a:rPr>
              <a:t>Medicamentos actuales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8944" y="4604435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Describa cualquier antecedente social y/o laboral importante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476143" y="46669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Liste los medicamentos actuales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8944" y="396446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rgbClr val="002060"/>
                </a:solidFill>
              </a:rPr>
              <a:t>Antecedentes sociales y laborales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Preguntas de discusión</a:t>
            </a:r>
            <a:endParaRPr lang="es-MX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b="14739"/>
          <a:stretch/>
        </p:blipFill>
        <p:spPr>
          <a:xfrm>
            <a:off x="1732318" y="1586806"/>
            <a:ext cx="5252209" cy="368438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80816" y="2060848"/>
            <a:ext cx="6552728" cy="25922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200" b="1" kern="0" cap="small" dirty="0" smtClean="0">
                <a:solidFill>
                  <a:srgbClr val="E96E09"/>
                </a:solidFill>
              </a:rPr>
              <a:t>¿con base en la presentación del caso, qué opciones consideraría en su diagnóstico diferencial?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200" b="1" kern="0" cap="small" dirty="0" smtClean="0">
                <a:solidFill>
                  <a:srgbClr val="E96E09"/>
                </a:solidFill>
              </a:rPr>
              <a:t>¿que otros antecedentes le gustaría conocer?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200" b="1" kern="0" cap="small" dirty="0" smtClean="0">
                <a:solidFill>
                  <a:srgbClr val="E96E09"/>
                </a:solidFill>
              </a:rPr>
              <a:t>¿qué pruebas o exámenes realizaría?</a:t>
            </a:r>
            <a:endParaRPr lang="es-MX" sz="3200" b="1" kern="0" cap="small" dirty="0">
              <a:solidFill>
                <a:srgbClr val="E96E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Antecedentes del dolor</a:t>
            </a:r>
            <a:endParaRPr lang="es-MX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s-MX" dirty="0" smtClean="0"/>
              <a:t>Duración: </a:t>
            </a:r>
            <a:r>
              <a:rPr lang="es-MX" i="1" dirty="0" smtClean="0">
                <a:solidFill>
                  <a:srgbClr val="FF0000"/>
                </a:solidFill>
              </a:rPr>
              <a:t>¿Cuándo inició el dolor?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MX" dirty="0" smtClean="0"/>
              <a:t>Frecuencia: </a:t>
            </a:r>
            <a:r>
              <a:rPr lang="es-MX" i="1" dirty="0" smtClean="0">
                <a:solidFill>
                  <a:srgbClr val="FF0000"/>
                </a:solidFill>
              </a:rPr>
              <a:t>¿Qué tan frecuente es el dolor?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Calidad: </a:t>
            </a:r>
            <a:r>
              <a:rPr lang="es-MX" i="1" dirty="0" smtClean="0">
                <a:solidFill>
                  <a:srgbClr val="FF0000"/>
                </a:solidFill>
              </a:rPr>
              <a:t>Liste las características del dolor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Intensidad: </a:t>
            </a:r>
            <a:r>
              <a:rPr lang="es-MX" i="1" dirty="0" smtClean="0">
                <a:solidFill>
                  <a:srgbClr val="FF0000"/>
                </a:solidFill>
              </a:rPr>
              <a:t>Usando la VAS u otro instrumento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Distribución y localización del dolor: </a:t>
            </a:r>
            <a:r>
              <a:rPr lang="es-MX" i="1" dirty="0" smtClean="0">
                <a:solidFill>
                  <a:srgbClr val="FF0000"/>
                </a:solidFill>
              </a:rPr>
              <a:t>¿Dónde duele?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Grado de interferencia con las actividades diarias: </a:t>
            </a:r>
            <a:r>
              <a:rPr lang="es-MX" i="1" dirty="0" smtClean="0">
                <a:solidFill>
                  <a:srgbClr val="FF0000"/>
                </a:solidFill>
              </a:rPr>
              <a:t>¿Cómo afecta el dolor la función?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Exploración clínica</a:t>
            </a:r>
            <a:endParaRPr lang="es-MX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Liste los resultados de la exploración clínica</a:t>
            </a:r>
            <a:endParaRPr lang="es-MX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Resultados de pruebas y exámenes adicionales </a:t>
            </a:r>
            <a:endParaRPr lang="es-MX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Liste los resultados de las pruebas, si es aplicable</a:t>
            </a:r>
            <a:endParaRPr lang="es-MX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Pregunta de discusión</a:t>
            </a:r>
            <a:endParaRPr lang="es-MX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3435" r="-2488" b="19700"/>
          <a:stretch/>
        </p:blipFill>
        <p:spPr>
          <a:xfrm>
            <a:off x="1828800" y="1228298"/>
            <a:ext cx="5486400" cy="4217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1152188" y="2823716"/>
            <a:ext cx="6868155" cy="201622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92FF"/>
              </a:buClr>
            </a:pPr>
            <a:r>
              <a:rPr lang="es-MX" sz="4000" b="1" kern="0" cap="small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¿cuál sería su diagnóstico para este paciente?</a:t>
            </a:r>
            <a:endParaRPr lang="es-MX" sz="4000" b="1" kern="0" cap="small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Diagnóstico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Describa el diagnóstico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Pregunta de discusión</a:t>
            </a:r>
            <a:endParaRPr lang="es-MX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9" b="11177"/>
          <a:stretch/>
        </p:blipFill>
        <p:spPr>
          <a:xfrm>
            <a:off x="1436921" y="1146628"/>
            <a:ext cx="6255657" cy="5031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03648" y="2780928"/>
            <a:ext cx="6487096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92FF"/>
              </a:buClr>
              <a:buFont typeface="Arial" pitchFamily="34" charset="0"/>
              <a:buNone/>
            </a:pPr>
            <a:r>
              <a:rPr lang="es-MX" sz="4000" b="1" cap="small" dirty="0" smtClean="0">
                <a:solidFill>
                  <a:srgbClr val="5F9127"/>
                </a:solidFill>
              </a:rPr>
              <a:t>¿qué estrategia de tratamiento recomendaría?</a:t>
            </a:r>
            <a:endParaRPr lang="es-MX" sz="4000" b="1" cap="small" dirty="0">
              <a:solidFill>
                <a:srgbClr val="5F9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Plan de tratamiento</a:t>
            </a:r>
            <a:endParaRPr lang="es-MX" sz="4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Liste los componentes farmacológicos y no farmacológicos de la estrategia de tratamiento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700"/>
            <a:ext cx="851567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Seguimiento y respuesta a los tratamientos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Describa el dolor, función, efectos adversos, etc. en la próxima visita</a:t>
            </a:r>
            <a:endParaRPr lang="en-CA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casOs ClínicOS 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686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Plantilla del caso: Pregunta de discusión</a:t>
            </a:r>
            <a:endParaRPr lang="es-MX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4167" r="-2116" b="13559"/>
          <a:stretch/>
        </p:blipFill>
        <p:spPr>
          <a:xfrm>
            <a:off x="1472685" y="928922"/>
            <a:ext cx="6313714" cy="5194618"/>
          </a:xfrm>
          <a:prstGeom prst="rect">
            <a:avLst/>
          </a:prstGeom>
        </p:spPr>
      </p:pic>
      <p:sp>
        <p:nvSpPr>
          <p:cNvPr id="8" name="Rounded Rectangle 17"/>
          <p:cNvSpPr txBox="1">
            <a:spLocks/>
          </p:cNvSpPr>
          <p:nvPr/>
        </p:nvSpPr>
        <p:spPr>
          <a:xfrm>
            <a:off x="459203" y="2348880"/>
            <a:ext cx="8229600" cy="276917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lang="en-US" sz="3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CA" sz="20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0092FF"/>
              </a:buClr>
              <a:buFont typeface="Arial" pitchFamily="34" charset="0"/>
              <a:buNone/>
            </a:pPr>
            <a:r>
              <a:rPr lang="es-MX" sz="4000" b="1" cap="small" dirty="0" smtClean="0">
                <a:solidFill>
                  <a:srgbClr val="8064A2">
                    <a:lumMod val="75000"/>
                  </a:srgbClr>
                </a:solidFill>
              </a:rPr>
              <a:t>¿haría algún cambio al tratamiento o haría más estudios? </a:t>
            </a:r>
            <a:endParaRPr lang="es-MX" sz="4000" b="1" cap="small" dirty="0">
              <a:solidFill>
                <a:srgbClr val="806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Otras investigaciones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Liste los resultados de estudios adicionales si es aplicable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Cambios al tratamiento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Señale los cambios al tratamiento, si es aplicable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Conclusión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Describa el dolor, función, efectos adversos, etc. en la próxima visita</a:t>
            </a:r>
            <a:endParaRPr lang="es-MX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Escenarios hipotéticos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cambiaría su estrategia de diagnóstico/ tratamiento si…?</a:t>
            </a:r>
          </a:p>
          <a:p>
            <a:pPr lvl="1"/>
            <a:r>
              <a:rPr lang="es-MX" i="1" dirty="0" smtClean="0">
                <a:solidFill>
                  <a:srgbClr val="FF0000"/>
                </a:solidFill>
              </a:rPr>
              <a:t>Liste los escenarios hipotéticos</a:t>
            </a:r>
            <a:endParaRPr lang="es-MX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tx1">
                    <a:lumMod val="50000"/>
                  </a:schemeClr>
                </a:solidFill>
              </a:rPr>
              <a:t>Caso 1: Sr. OA</a:t>
            </a:r>
            <a:endParaRPr lang="es-MX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Sr. OA: Presentación del caso 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s-MX" altLang="zh-CN" dirty="0" smtClean="0"/>
              <a:t>Abogado de 62 años de edad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s-MX" altLang="zh-CN" dirty="0" smtClean="0"/>
              <a:t>Dolor leve en la rodilla izquierda durante </a:t>
            </a:r>
            <a:r>
              <a:rPr lang="es-MX" altLang="zh-CN" dirty="0" smtClean="0">
                <a:solidFill>
                  <a:srgbClr val="063768"/>
                </a:solidFill>
              </a:rPr>
              <a:t>3 meses, pero empeoró hace 1 semana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s-MX" altLang="zh-CN" dirty="0" smtClean="0"/>
              <a:t>Sin edema</a:t>
            </a:r>
            <a:endParaRPr lang="es-MX" altLang="zh-CN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s-MX" altLang="zh-CN" dirty="0" smtClean="0"/>
              <a:t>1 semana antes: caminó 2 horas en el campo 2 días seguidos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s-MX" altLang="zh-CN" dirty="0" smtClean="0"/>
              <a:t>Camina 3–4 veces a la semana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s-MX" altLang="zh-CN" dirty="0" smtClean="0"/>
              <a:t>No está tomando medicamentos</a:t>
            </a:r>
            <a:br>
              <a:rPr lang="es-MX" altLang="zh-CN" dirty="0" smtClean="0"/>
            </a:br>
            <a:endParaRPr lang="es-MX" altLang="zh-CN" dirty="0"/>
          </a:p>
        </p:txBody>
      </p:sp>
      <p:sp>
        <p:nvSpPr>
          <p:cNvPr id="6" name="Rounded Rectangle 5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Sr. OA: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2420888"/>
            <a:ext cx="7128792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prstClr val="white"/>
                </a:solidFill>
              </a:rPr>
              <a:t>¿Cuáles son algunas causas posibles del dolor articular del Sr. OA?</a:t>
            </a:r>
          </a:p>
          <a:p>
            <a:pPr algn="ctr"/>
            <a:r>
              <a:rPr lang="es-MX" sz="3600" dirty="0" smtClean="0">
                <a:solidFill>
                  <a:prstClr val="white"/>
                </a:solidFill>
              </a:rPr>
              <a:t>¿Qué información adicional le gustaría conocer?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Sr. OA: Antecedentes del dolor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50696" cy="4320480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defRPr/>
            </a:pPr>
            <a:r>
              <a:rPr lang="es-MX" sz="3600" dirty="0" smtClean="0"/>
              <a:t>¿Dónde se localiza el dolor?</a:t>
            </a:r>
          </a:p>
          <a:p>
            <a:pPr marL="533400" lvl="1" indent="-266700">
              <a:spcAft>
                <a:spcPts val="600"/>
              </a:spcAft>
              <a:defRPr/>
            </a:pPr>
            <a:r>
              <a:rPr lang="es-MX" sz="3200" dirty="0" smtClean="0"/>
              <a:t>Es difuso pero es más pronunciado medialmente</a:t>
            </a:r>
          </a:p>
          <a:p>
            <a:pPr marL="266700" indent="-266700">
              <a:defRPr/>
            </a:pPr>
            <a:r>
              <a:rPr lang="es-MX" sz="3600" dirty="0" smtClean="0"/>
              <a:t>Desencadenante:</a:t>
            </a:r>
          </a:p>
          <a:p>
            <a:pPr marL="533400" lvl="1" indent="-266700">
              <a:defRPr/>
            </a:pPr>
            <a:r>
              <a:rPr lang="es-MX" sz="3200" dirty="0" smtClean="0"/>
              <a:t>Caminar en el campo, 2 horas, 2 días seguidos</a:t>
            </a:r>
          </a:p>
          <a:p>
            <a:pPr marL="533400" lvl="1" indent="-266700">
              <a:spcAft>
                <a:spcPts val="600"/>
              </a:spcAft>
              <a:defRPr/>
            </a:pPr>
            <a:r>
              <a:rPr lang="es-MX" sz="3200" dirty="0" smtClean="0"/>
              <a:t>Rigidez matutina que desaparece después de 30 minutos</a:t>
            </a:r>
          </a:p>
          <a:p>
            <a:pPr marL="266700" indent="-266700">
              <a:defRPr/>
            </a:pPr>
            <a:r>
              <a:rPr lang="es-MX" sz="3600" dirty="0" smtClean="0"/>
              <a:t>Edema:</a:t>
            </a:r>
          </a:p>
          <a:p>
            <a:pPr marL="533400" lvl="1" indent="-266700">
              <a:defRPr/>
            </a:pPr>
            <a:r>
              <a:rPr lang="es-MX" sz="3200" dirty="0" smtClean="0"/>
              <a:t>No en esta ocasión, pero se presenta cuando está más activo</a:t>
            </a:r>
          </a:p>
          <a:p>
            <a:pPr marL="533400" lvl="1" indent="-266700">
              <a:spcAft>
                <a:spcPts val="600"/>
              </a:spcAft>
              <a:defRPr/>
            </a:pPr>
            <a:r>
              <a:rPr lang="es-MX" sz="3200" dirty="0" smtClean="0"/>
              <a:t>No hay bloqueo o inestabilidad</a:t>
            </a:r>
          </a:p>
          <a:p>
            <a:pPr marL="266700" indent="-266700">
              <a:defRPr/>
            </a:pPr>
            <a:r>
              <a:rPr lang="es-MX" sz="3600" dirty="0" smtClean="0"/>
              <a:t>Antecedentes quirúrgicos o deformación:</a:t>
            </a:r>
          </a:p>
          <a:p>
            <a:pPr marL="533400" lvl="1" indent="-266700">
              <a:defRPr/>
            </a:pPr>
            <a:r>
              <a:rPr lang="es-MX" sz="3200" dirty="0" smtClean="0"/>
              <a:t>Meniscectomía medial de la rodilla izquierda hace 37 años</a:t>
            </a:r>
            <a:endParaRPr lang="es-MX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Sr. OA: Pregunta de discusión 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36912"/>
            <a:ext cx="67687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prstClr val="white"/>
                </a:solidFill>
              </a:rPr>
              <a:t>Con base en la información recabada, ¿qué buscaría en la exploración física</a:t>
            </a:r>
            <a:r>
              <a:rPr lang="es-MX" sz="3600" dirty="0" smtClean="0">
                <a:solidFill>
                  <a:prstClr val="white"/>
                </a:solidFill>
              </a:rPr>
              <a:t>?</a:t>
            </a:r>
            <a:endParaRPr lang="es-MX" sz="3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04448" y="2902"/>
            <a:ext cx="539552" cy="40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OA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3_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10636</TotalTime>
  <Words>1889</Words>
  <Application>Microsoft Office PowerPoint</Application>
  <PresentationFormat>On-screen Show (4:3)</PresentationFormat>
  <Paragraphs>367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1_Office Theme</vt:lpstr>
      <vt:lpstr>4_Office Theme</vt:lpstr>
      <vt:lpstr>Office Theme</vt:lpstr>
      <vt:lpstr>6_Office Theme</vt:lpstr>
      <vt:lpstr>23_Office Theme</vt:lpstr>
      <vt:lpstr>8_Office Theme</vt:lpstr>
      <vt:lpstr>14_Custom Design</vt:lpstr>
      <vt:lpstr>PowerPoint Presentation</vt:lpstr>
      <vt:lpstr>Comité de desarrollo</vt:lpstr>
      <vt:lpstr>Objetivos de aprendizaje</vt:lpstr>
      <vt:lpstr>casOs ClínicOS </vt:lpstr>
      <vt:lpstr>PowerPoint Presentation</vt:lpstr>
      <vt:lpstr>Sr. OA: Presentación del caso </vt:lpstr>
      <vt:lpstr>Sr. OA: Pregunta de discusión </vt:lpstr>
      <vt:lpstr>Sr. OA: Antecedentes del dolor</vt:lpstr>
      <vt:lpstr>Sr. OA: Pregunta de discusión </vt:lpstr>
      <vt:lpstr>Sr. OA: Exploración dirigida</vt:lpstr>
      <vt:lpstr>Sr. OA: Exploración dirigida (cont.)</vt:lpstr>
      <vt:lpstr>Sr. OA: Pregunta de discusión </vt:lpstr>
      <vt:lpstr>Sr. OA: Estudio</vt:lpstr>
      <vt:lpstr>Sr. OA: Pregunta de discusión </vt:lpstr>
      <vt:lpstr>Sr. OA: Diagnóstico</vt:lpstr>
      <vt:lpstr>Sr. OA: Pregunta de discusión </vt:lpstr>
      <vt:lpstr>Sr. OA: Plan de tratamiento</vt:lpstr>
      <vt:lpstr>PowerPoint Presentation</vt:lpstr>
      <vt:lpstr>Sra. RA: Presentación del caso</vt:lpstr>
      <vt:lpstr>Sra. RA: Pregunta de discusión </vt:lpstr>
      <vt:lpstr>Exploración física</vt:lpstr>
      <vt:lpstr>Sra. RA: Pregunta de discusión </vt:lpstr>
      <vt:lpstr>Radiografías y hallazgos de laboratorio anormales</vt:lpstr>
      <vt:lpstr>Sra. RA: Pregunta de discusión </vt:lpstr>
      <vt:lpstr>¿Cuál es el diagnóstico de la Sra. RA?</vt:lpstr>
      <vt:lpstr>Sra. RA: Preguntas de discusión</vt:lpstr>
      <vt:lpstr>Sra. RA: Plan de tratamiento</vt:lpstr>
      <vt:lpstr>PowerPoint Presentation</vt:lpstr>
      <vt:lpstr>Ficha del paciente</vt:lpstr>
      <vt:lpstr>Historia clínica</vt:lpstr>
      <vt:lpstr>Preguntas de discusión</vt:lpstr>
      <vt:lpstr>Antecedentes del dolor</vt:lpstr>
      <vt:lpstr>Exploración clínica</vt:lpstr>
      <vt:lpstr>Resultados de pruebas y exámenes adicionales </vt:lpstr>
      <vt:lpstr>Pregunta de discusión</vt:lpstr>
      <vt:lpstr>Diagnóstico</vt:lpstr>
      <vt:lpstr>Pregunta de discusión</vt:lpstr>
      <vt:lpstr>Plan de tratamiento</vt:lpstr>
      <vt:lpstr>Seguimiento y respuesta a los tratamientos</vt:lpstr>
      <vt:lpstr>Plantilla del caso: Pregunta de discusión</vt:lpstr>
      <vt:lpstr>Otras investigaciones</vt:lpstr>
      <vt:lpstr>Cambios al tratamiento</vt:lpstr>
      <vt:lpstr>Conclusión</vt:lpstr>
      <vt:lpstr>Escenarios hipotéticos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ChronicJointPain_FullContent_Oct10</dc:title>
  <dc:creator>LANSA TRADUCCIONES</dc:creator>
  <dc:description>Rev. A.Cristóbal</dc:description>
  <cp:lastModifiedBy>Cigeroglu, Osman</cp:lastModifiedBy>
  <cp:revision>778</cp:revision>
  <cp:lastPrinted>2013-09-01T19:13:28Z</cp:lastPrinted>
  <dcterms:created xsi:type="dcterms:W3CDTF">2013-06-10T17:05:51Z</dcterms:created>
  <dcterms:modified xsi:type="dcterms:W3CDTF">2015-07-06T17:42:09Z</dcterms:modified>
</cp:coreProperties>
</file>