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0.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1.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25" r:id="rId2"/>
    <p:sldMasterId id="2147484172" r:id="rId3"/>
    <p:sldMasterId id="2147484199" r:id="rId4"/>
    <p:sldMasterId id="2147484336" r:id="rId5"/>
    <p:sldMasterId id="2147484600" r:id="rId6"/>
    <p:sldMasterId id="2147484625" r:id="rId7"/>
    <p:sldMasterId id="2147485058" r:id="rId8"/>
    <p:sldMasterId id="2147485073" r:id="rId9"/>
    <p:sldMasterId id="2147485088" r:id="rId10"/>
    <p:sldMasterId id="2147485103" r:id="rId11"/>
    <p:sldMasterId id="2147485457" r:id="rId12"/>
  </p:sldMasterIdLst>
  <p:notesMasterIdLst>
    <p:notesMasterId r:id="rId31"/>
  </p:notesMasterIdLst>
  <p:handoutMasterIdLst>
    <p:handoutMasterId r:id="rId32"/>
  </p:handoutMasterIdLst>
  <p:sldIdLst>
    <p:sldId id="402" r:id="rId13"/>
    <p:sldId id="589" r:id="rId14"/>
    <p:sldId id="557" r:id="rId15"/>
    <p:sldId id="786" r:id="rId16"/>
    <p:sldId id="787" r:id="rId17"/>
    <p:sldId id="981" r:id="rId18"/>
    <p:sldId id="982" r:id="rId19"/>
    <p:sldId id="983" r:id="rId20"/>
    <p:sldId id="984" r:id="rId21"/>
    <p:sldId id="985" r:id="rId22"/>
    <p:sldId id="1085" r:id="rId23"/>
    <p:sldId id="420" r:id="rId24"/>
    <p:sldId id="625" r:id="rId25"/>
    <p:sldId id="1086" r:id="rId26"/>
    <p:sldId id="1087" r:id="rId27"/>
    <p:sldId id="1088" r:id="rId28"/>
    <p:sldId id="792" r:id="rId29"/>
    <p:sldId id="793" r:id="rId3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9F5"/>
    <a:srgbClr val="66CCFF"/>
    <a:srgbClr val="C8E2FC"/>
    <a:srgbClr val="FFFF66"/>
    <a:srgbClr val="A3FFA3"/>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3897" autoAdjust="0"/>
    <p:restoredTop sz="70337" autoAdjust="0"/>
  </p:normalViewPr>
  <p:slideViewPr>
    <p:cSldViewPr>
      <p:cViewPr>
        <p:scale>
          <a:sx n="60" d="100"/>
          <a:sy n="60" d="100"/>
        </p:scale>
        <p:origin x="-3150" y="-1146"/>
      </p:cViewPr>
      <p:guideLst>
        <p:guide orient="horz" pos="2160"/>
        <p:guide pos="2880"/>
      </p:guideLst>
    </p:cSldViewPr>
  </p:slideViewPr>
  <p:outlineViewPr>
    <p:cViewPr>
      <p:scale>
        <a:sx n="33" d="100"/>
        <a:sy n="33" d="100"/>
      </p:scale>
      <p:origin x="0" y="99036"/>
    </p:cViewPr>
  </p:outlineViewPr>
  <p:notesTextViewPr>
    <p:cViewPr>
      <p:scale>
        <a:sx n="1" d="1"/>
        <a:sy n="1" d="1"/>
      </p:scale>
      <p:origin x="0" y="0"/>
    </p:cViewPr>
  </p:notesTextViewPr>
  <p:sorterViewPr>
    <p:cViewPr>
      <p:scale>
        <a:sx n="66" d="100"/>
        <a:sy n="66" d="100"/>
      </p:scale>
      <p:origin x="0" y="0"/>
    </p:cViewPr>
  </p:sorterViewPr>
  <p:notesViewPr>
    <p:cSldViewPr>
      <p:cViewPr>
        <p:scale>
          <a:sx n="150" d="100"/>
          <a:sy n="150" d="100"/>
        </p:scale>
        <p:origin x="-654" y="-7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MedPlan%20Communications%20Montreal\Chonic%20Joint%20Pain%20August%202013\Figures\OA%20Increases%20Health%20Care%20Cos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16337485135396"/>
          <c:y val="9.4453862067264985E-2"/>
          <c:w val="0.85450613512078888"/>
          <c:h val="0.72450832079281857"/>
        </c:manualLayout>
      </c:layout>
      <c:barChart>
        <c:barDir val="col"/>
        <c:grouping val="clustered"/>
        <c:varyColors val="0"/>
        <c:ser>
          <c:idx val="0"/>
          <c:order val="0"/>
          <c:spPr>
            <a:ln w="28575">
              <a:noFill/>
            </a:ln>
            <a:scene3d>
              <a:camera prst="orthographicFront"/>
              <a:lightRig rig="threePt" dir="t"/>
            </a:scene3d>
            <a:sp3d>
              <a:bevelT/>
            </a:sp3d>
          </c:spPr>
          <c:invertIfNegative val="0"/>
          <c:cat>
            <c:numRef>
              <c:f>Sheet6!$A$2:$A$5</c:f>
              <c:numCache>
                <c:formatCode>General</c:formatCode>
                <c:ptCount val="4"/>
                <c:pt idx="0">
                  <c:v>2001</c:v>
                </c:pt>
                <c:pt idx="1">
                  <c:v>2005</c:v>
                </c:pt>
                <c:pt idx="2">
                  <c:v>2007</c:v>
                </c:pt>
                <c:pt idx="3">
                  <c:v>2009</c:v>
                </c:pt>
              </c:numCache>
            </c:numRef>
          </c:cat>
          <c:val>
            <c:numRef>
              <c:f>Sheet6!$B$2:$B$5</c:f>
              <c:numCache>
                <c:formatCode>General</c:formatCode>
                <c:ptCount val="4"/>
                <c:pt idx="0">
                  <c:v>22.5</c:v>
                </c:pt>
                <c:pt idx="1">
                  <c:v>27</c:v>
                </c:pt>
                <c:pt idx="2">
                  <c:v>28</c:v>
                </c:pt>
                <c:pt idx="3">
                  <c:v>26</c:v>
                </c:pt>
              </c:numCache>
            </c:numRef>
          </c:val>
        </c:ser>
        <c:dLbls>
          <c:showLegendKey val="0"/>
          <c:showVal val="0"/>
          <c:showCatName val="0"/>
          <c:showSerName val="0"/>
          <c:showPercent val="0"/>
          <c:showBubbleSize val="0"/>
        </c:dLbls>
        <c:gapWidth val="64"/>
        <c:axId val="76725248"/>
        <c:axId val="145474688"/>
      </c:barChart>
      <c:catAx>
        <c:axId val="76725248"/>
        <c:scaling>
          <c:orientation val="minMax"/>
        </c:scaling>
        <c:delete val="0"/>
        <c:axPos val="b"/>
        <c:title>
          <c:tx>
            <c:rich>
              <a:bodyPr/>
              <a:lstStyle/>
              <a:p>
                <a:pPr>
                  <a:defRPr sz="1800"/>
                </a:pPr>
                <a:r>
                  <a:rPr lang="en-CA" sz="1800" dirty="0" smtClean="0"/>
                  <a:t>Año</a:t>
                </a:r>
                <a:endParaRPr lang="en-CA" sz="1800" dirty="0"/>
              </a:p>
            </c:rich>
          </c:tx>
          <c:layout/>
          <c:overlay val="0"/>
        </c:title>
        <c:numFmt formatCode="General" sourceLinked="1"/>
        <c:majorTickMark val="none"/>
        <c:minorTickMark val="none"/>
        <c:tickLblPos val="nextTo"/>
        <c:spPr>
          <a:ln>
            <a:solidFill>
              <a:schemeClr val="bg1"/>
            </a:solidFill>
          </a:ln>
        </c:spPr>
        <c:crossAx val="145474688"/>
        <c:crosses val="autoZero"/>
        <c:auto val="1"/>
        <c:lblAlgn val="ctr"/>
        <c:lblOffset val="100"/>
        <c:noMultiLvlLbl val="0"/>
      </c:catAx>
      <c:valAx>
        <c:axId val="145474688"/>
        <c:scaling>
          <c:orientation val="minMax"/>
        </c:scaling>
        <c:delete val="0"/>
        <c:axPos val="l"/>
        <c:title>
          <c:tx>
            <c:rich>
              <a:bodyPr rot="-5400000" vert="horz"/>
              <a:lstStyle/>
              <a:p>
                <a:pPr>
                  <a:defRPr sz="1800"/>
                </a:pPr>
                <a:r>
                  <a:rPr lang="en-CA" sz="1800" dirty="0" smtClean="0"/>
                  <a:t>Mediana %</a:t>
                </a:r>
                <a:r>
                  <a:rPr lang="en-CA" sz="1800" baseline="0" dirty="0" smtClean="0"/>
                  <a:t> de adultos</a:t>
                </a:r>
                <a:endParaRPr lang="en-CA" sz="1800" dirty="0"/>
              </a:p>
            </c:rich>
          </c:tx>
          <c:layout>
            <c:manualLayout>
              <c:xMode val="edge"/>
              <c:yMode val="edge"/>
              <c:x val="4.8991470083570984E-3"/>
              <c:y val="0.22321006918134942"/>
            </c:manualLayout>
          </c:layout>
          <c:overlay val="0"/>
        </c:title>
        <c:numFmt formatCode="General" sourceLinked="1"/>
        <c:majorTickMark val="out"/>
        <c:minorTickMark val="none"/>
        <c:tickLblPos val="nextTo"/>
        <c:spPr>
          <a:ln>
            <a:solidFill>
              <a:schemeClr val="bg1"/>
            </a:solidFill>
          </a:ln>
        </c:spPr>
        <c:crossAx val="76725248"/>
        <c:crosses val="autoZero"/>
        <c:crossBetween val="between"/>
      </c:valAx>
      <c:spPr>
        <a:ln>
          <a:noFill/>
        </a:ln>
      </c:spPr>
    </c:plotArea>
    <c:plotVisOnly val="1"/>
    <c:dispBlanksAs val="gap"/>
    <c:showDLblsOverMax val="0"/>
  </c:chart>
  <c:spPr>
    <a:ln>
      <a:noFill/>
    </a:ln>
  </c:spPr>
  <c:txPr>
    <a:bodyPr/>
    <a:lstStyle/>
    <a:p>
      <a:pPr>
        <a:defRPr sz="1600" b="1">
          <a:solidFill>
            <a:schemeClr val="bg1"/>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3038475" cy="461963"/>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42" y="4"/>
            <a:ext cx="3038475" cy="461963"/>
          </a:xfrm>
          <a:prstGeom prst="rect">
            <a:avLst/>
          </a:prstGeom>
        </p:spPr>
        <p:txBody>
          <a:bodyPr vert="horz" lIns="91440" tIns="45720" rIns="91440" bIns="45720" rtlCol="0"/>
          <a:lstStyle>
            <a:lvl1pPr algn="r">
              <a:defRPr sz="1200"/>
            </a:lvl1pPr>
          </a:lstStyle>
          <a:p>
            <a:fld id="{6CB340A7-9AFB-458E-B6F1-1CAD123FAD92}" type="datetimeFigureOut">
              <a:rPr lang="en-CA" smtClean="0"/>
              <a:pPr/>
              <a:t>2015-07-06</a:t>
            </a:fld>
            <a:endParaRPr lang="en-CA" dirty="0"/>
          </a:p>
        </p:txBody>
      </p:sp>
      <p:sp>
        <p:nvSpPr>
          <p:cNvPr id="4" name="Footer Placeholder 3"/>
          <p:cNvSpPr>
            <a:spLocks noGrp="1"/>
          </p:cNvSpPr>
          <p:nvPr>
            <p:ph type="ftr" sz="quarter" idx="2"/>
          </p:nvPr>
        </p:nvSpPr>
        <p:spPr>
          <a:xfrm>
            <a:off x="5" y="8772527"/>
            <a:ext cx="3038475" cy="461963"/>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42" y="8772527"/>
            <a:ext cx="3038475" cy="461963"/>
          </a:xfrm>
          <a:prstGeom prst="rect">
            <a:avLst/>
          </a:prstGeom>
        </p:spPr>
        <p:txBody>
          <a:bodyPr vert="horz" lIns="91440" tIns="45720" rIns="91440" bIns="45720" rtlCol="0" anchor="b"/>
          <a:lstStyle>
            <a:lvl1pPr algn="r">
              <a:defRPr sz="1200"/>
            </a:lvl1pPr>
          </a:lstStyle>
          <a:p>
            <a:fld id="{BB404859-F126-422B-935C-B2533413DCE3}" type="slidenum">
              <a:rPr lang="en-CA" smtClean="0"/>
              <a:pPr/>
              <a:t>‹#›</a:t>
            </a:fld>
            <a:endParaRPr lang="en-CA" dirty="0"/>
          </a:p>
        </p:txBody>
      </p:sp>
    </p:spTree>
    <p:extLst>
      <p:ext uri="{BB962C8B-B14F-4D97-AF65-F5344CB8AC3E}">
        <p14:creationId xmlns:p14="http://schemas.microsoft.com/office/powerpoint/2010/main" val="1620434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B426EFF4-2671-4076-B346-31FACE24C4EA}"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1E706E01-D491-4B10-88A5-E060D7A5827E}" type="slidenum">
              <a:rPr lang="en-CA" smtClean="0"/>
              <a:pPr/>
              <a:t>‹#›</a:t>
            </a:fld>
            <a:endParaRPr lang="en-CA" dirty="0"/>
          </a:p>
        </p:txBody>
      </p:sp>
    </p:spTree>
    <p:extLst>
      <p:ext uri="{BB962C8B-B14F-4D97-AF65-F5344CB8AC3E}">
        <p14:creationId xmlns:p14="http://schemas.microsoft.com/office/powerpoint/2010/main" val="428116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dc.gov/brfss/about/about_brfss.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who.int/healthinfo/statistics/bod_rheumatoidarthritis.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dc.gov/arthritis/data_statistics/arthritis_related_stats.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dc.gov/arthritis/basics/osteoarthritis.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a:t>
            </a:fld>
            <a:endParaRPr lang="en-CA" dirty="0">
              <a:solidFill>
                <a:prstClr val="black"/>
              </a:solidFill>
            </a:endParaRPr>
          </a:p>
        </p:txBody>
      </p:sp>
    </p:spTree>
    <p:extLst>
      <p:ext uri="{BB962C8B-B14F-4D97-AF65-F5344CB8AC3E}">
        <p14:creationId xmlns:p14="http://schemas.microsoft.com/office/powerpoint/2010/main" val="236397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10</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a:spcAft>
                <a:spcPts val="600"/>
              </a:spcAft>
            </a:pPr>
            <a:r>
              <a:rPr lang="es-MX" b="1" dirty="0" smtClean="0"/>
              <a:t>Notas del Ponente</a:t>
            </a:r>
          </a:p>
          <a:p>
            <a:pPr>
              <a:spcAft>
                <a:spcPts val="600"/>
              </a:spcAft>
            </a:pPr>
            <a:r>
              <a:rPr lang="es-MX" dirty="0" smtClean="0"/>
              <a:t>En una encuesta nacional telefónica realizada durante años seleccionados, 22.6% a 27%% de los entrevistados reportaron que habían sido diagnosticados con alguna forma de artritis por un médico.</a:t>
            </a:r>
            <a:r>
              <a:rPr lang="es-MX" baseline="30000" dirty="0" smtClean="0"/>
              <a:t>1</a:t>
            </a:r>
          </a:p>
          <a:p>
            <a:pPr>
              <a:spcAft>
                <a:spcPts val="600"/>
              </a:spcAft>
            </a:pPr>
            <a:r>
              <a:rPr lang="es-MX" dirty="0" smtClean="0"/>
              <a:t>El Sistema de Vigilancia</a:t>
            </a:r>
            <a:r>
              <a:rPr lang="es-MX" baseline="0" dirty="0" smtClean="0"/>
              <a:t> de Factores de Riesgo Conductuales </a:t>
            </a:r>
            <a:r>
              <a:rPr lang="es-MX" dirty="0" smtClean="0"/>
              <a:t>(BRFSS) es un sistema estatal de encuestas de salud que recaba información sobre conductas riesgosas para la salud, practicas sanitarias preventivas y acceso</a:t>
            </a:r>
            <a:r>
              <a:rPr lang="es-MX" baseline="0" dirty="0" smtClean="0"/>
              <a:t> a la atención a la salud</a:t>
            </a:r>
            <a:r>
              <a:rPr lang="es-MX" dirty="0" smtClean="0"/>
              <a:t> principalmente relacionada con enfermedades crónicas y lesiones.</a:t>
            </a:r>
            <a:r>
              <a:rPr lang="es-MX" baseline="30000" dirty="0" smtClean="0"/>
              <a:t>2</a:t>
            </a:r>
          </a:p>
          <a:p>
            <a:pPr>
              <a:spcAft>
                <a:spcPts val="600"/>
              </a:spcAft>
            </a:pPr>
            <a:endParaRPr lang="es-MX" baseline="30000" dirty="0" smtClean="0"/>
          </a:p>
          <a:p>
            <a:pPr>
              <a:spcAft>
                <a:spcPts val="600"/>
              </a:spcAft>
            </a:pPr>
            <a:r>
              <a:rPr lang="es-MX" b="1" dirty="0" smtClean="0"/>
              <a:t>Referencias</a:t>
            </a:r>
          </a:p>
          <a:p>
            <a:pPr marL="228600" indent="-228600">
              <a:spcAft>
                <a:spcPts val="600"/>
              </a:spcAft>
              <a:buFont typeface="+mj-lt"/>
              <a:buAutoNum type="arabicPeriod"/>
            </a:pPr>
            <a:r>
              <a:rPr lang="en-CA" dirty="0" smtClean="0"/>
              <a:t>Centers for Disease Control and Prevention. </a:t>
            </a:r>
            <a:r>
              <a:rPr lang="en-CA" i="1" dirty="0" smtClean="0"/>
              <a:t>Behavioral Risk Factor Surveillance System Annual Survey Data.</a:t>
            </a:r>
            <a:r>
              <a:rPr lang="en-CA" dirty="0" smtClean="0"/>
              <a:t> Disponible en</a:t>
            </a:r>
            <a:r>
              <a:rPr lang="en-CA" baseline="0" dirty="0" smtClean="0"/>
              <a:t>: http://www.cdc.gov/brfss/annual_data/annual_data.htm</a:t>
            </a:r>
            <a:r>
              <a:rPr lang="en-CA" dirty="0" smtClean="0"/>
              <a:t>. </a:t>
            </a:r>
            <a:br>
              <a:rPr lang="en-CA" dirty="0" smtClean="0"/>
            </a:br>
            <a:r>
              <a:rPr lang="en-CA" dirty="0" smtClean="0"/>
              <a:t>Accesado: 2 de agosto de 2013.</a:t>
            </a:r>
          </a:p>
          <a:p>
            <a:pPr marL="228600" indent="-228600">
              <a:spcAft>
                <a:spcPts val="600"/>
              </a:spcAft>
              <a:buFont typeface="+mj-lt"/>
              <a:buAutoNum type="arabicPeriod"/>
            </a:pPr>
            <a:r>
              <a:rPr lang="en-CA" dirty="0" smtClean="0"/>
              <a:t>Centers for Disease Control and Prevention. </a:t>
            </a:r>
            <a:r>
              <a:rPr lang="en-CA" i="1" dirty="0" smtClean="0"/>
              <a:t>About the Behavioral Risk Factor Surveillance System (BRFSS). </a:t>
            </a:r>
            <a:r>
              <a:rPr lang="en-CA" dirty="0" smtClean="0"/>
              <a:t>Disponible en: </a:t>
            </a:r>
            <a:r>
              <a:rPr lang="en-CA" dirty="0">
                <a:hlinkClick r:id="rId3"/>
              </a:rPr>
              <a:t>http://</a:t>
            </a:r>
            <a:r>
              <a:rPr lang="en-CA" dirty="0" smtClean="0">
                <a:hlinkClick r:id="rId3"/>
              </a:rPr>
              <a:t>www.cdc.gov/brfss/about/about_brfss.htm</a:t>
            </a:r>
            <a:r>
              <a:rPr lang="en-CA" dirty="0" smtClean="0"/>
              <a:t>. Accesado: 2 de agosto de 2013.</a:t>
            </a:r>
            <a:endParaRPr lang="en-CA" dirty="0"/>
          </a:p>
        </p:txBody>
      </p:sp>
    </p:spTree>
    <p:extLst>
      <p:ext uri="{BB962C8B-B14F-4D97-AF65-F5344CB8AC3E}">
        <p14:creationId xmlns:p14="http://schemas.microsoft.com/office/powerpoint/2010/main" val="415706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xfrm>
            <a:off x="701675" y="4425620"/>
            <a:ext cx="5607050" cy="42968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dirty="0" smtClean="0"/>
              <a:t>Notas del Ponente</a:t>
            </a:r>
          </a:p>
          <a:p>
            <a:r>
              <a:rPr lang="es-MX" altLang="en-US" dirty="0" smtClean="0"/>
              <a:t>Muchas condiciones pueden producir dolor articular crónico. Sin embargo, las características del dolor pueden variar de una condición a otra. Por ejemplo, la artritis reumatoide puede causar que múltiples articulaciones se sientan calientes, dolorosas, inflamadas y rígidas, particularmente en la mañana, mientras que la gota afecta sólo una articulación, produciendo un dolor intenso localizado e</a:t>
            </a:r>
            <a:r>
              <a:rPr lang="es-MX" altLang="en-US" baseline="0" dirty="0" smtClean="0"/>
              <a:t> </a:t>
            </a:r>
            <a:r>
              <a:rPr lang="es-MX" altLang="en-US" dirty="0" smtClean="0"/>
              <a:t>inflamación. </a:t>
            </a:r>
          </a:p>
          <a:p>
            <a:r>
              <a:rPr lang="es-MX" altLang="en-US" dirty="0" smtClean="0"/>
              <a:t>Una revisión de los datos de prevalencia global sugiere que la osteoartritis es la condición más común asociada con dolor articular crónico, con una prevalencia de diagnóstico de osteoartritis autorreportada, confirmada por un médico que varía de 2% a 4% en Latinoamérica y Oriente Medio, a entre 4% y 11% en países asiáticos como China, Vietnam, Tailandia, India y Bangladesh, hasta 8% a 17% en Europa, Norteamérica, Australia y Nueva Zelanda.  </a:t>
            </a:r>
          </a:p>
          <a:p>
            <a:r>
              <a:rPr lang="es-MX" altLang="en-US" dirty="0" smtClean="0"/>
              <a:t>Otras condiciones asociadas con el dolor articular crónico incluyen gota, artritis reumatoide, espondiloartritis anquilosante y artritis psoriásica. También se muestran en la diapositiva los rangos de prevalencia de estas condiciones.</a:t>
            </a:r>
          </a:p>
          <a:p>
            <a:endParaRPr lang="es-MX" altLang="en-US" dirty="0" smtClean="0"/>
          </a:p>
          <a:p>
            <a:r>
              <a:rPr lang="es-MX" altLang="en-US" b="1" dirty="0" smtClean="0"/>
              <a:t>Referencias</a:t>
            </a:r>
          </a:p>
          <a:p>
            <a:r>
              <a:rPr lang="en-CA" altLang="en-US" dirty="0" smtClean="0"/>
              <a:t>Mayo Clinic. </a:t>
            </a:r>
            <a:r>
              <a:rPr lang="en-CA" altLang="en-US" i="1" dirty="0" smtClean="0"/>
              <a:t>Arthritis</a:t>
            </a:r>
            <a:r>
              <a:rPr lang="en-CA" altLang="en-US" dirty="0" smtClean="0"/>
              <a:t>. Disponible en: https://healthletter.mayoclinic.com/secure/pdf/SRAR.pdf. Accesado: 19 de agosto de 2013.</a:t>
            </a:r>
          </a:p>
          <a:p>
            <a:r>
              <a:rPr lang="en-CA" altLang="en-US" dirty="0" smtClean="0"/>
              <a:t>Wong R </a:t>
            </a:r>
            <a:r>
              <a:rPr lang="en-CA" altLang="en-US" i="1" dirty="0" smtClean="0"/>
              <a:t>et al. Prevalence of Arthritis and Rheumatic Diseases Around the World: A Growing Burden and Implications for Health Care Needs. </a:t>
            </a:r>
            <a:r>
              <a:rPr lang="en-CA" altLang="en-US" dirty="0" smtClean="0"/>
              <a:t>Arthritis Community Research and Evaluation Unit; Toronto, ON: 2010.</a:t>
            </a:r>
          </a:p>
          <a:p>
            <a:endParaRPr lang="en-CA"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DB82EDF4-1A6C-45C7-A735-E7ED8ABD1F64}" type="slidenum">
              <a:rPr lang="en-CA" altLang="zh-CN">
                <a:solidFill>
                  <a:prstClr val="black"/>
                </a:solidFill>
                <a:latin typeface="Calibri" pitchFamily="34" charset="0"/>
              </a:rPr>
              <a:pPr eaLnBrk="1" hangingPunct="1"/>
              <a:t>11</a:t>
            </a:fld>
            <a:endParaRPr lang="en-CA" altLang="zh-CN" dirty="0">
              <a:solidFill>
                <a:prstClr val="black"/>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12</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a:spcAft>
                <a:spcPts val="600"/>
              </a:spcAft>
            </a:pPr>
            <a:r>
              <a:rPr lang="es-MX" sz="1100" b="1" dirty="0" smtClean="0"/>
              <a:t>Notas del Ponente</a:t>
            </a:r>
          </a:p>
          <a:p>
            <a:pPr>
              <a:spcAft>
                <a:spcPts val="600"/>
              </a:spcAft>
            </a:pPr>
            <a:r>
              <a:rPr lang="es-MX" sz="1100" dirty="0" smtClean="0"/>
              <a:t>La espondiloartritis anquilosante es una enfermedad compleja, potencialmente discapacitante que es de aparición insidiosa, progresando a sacroileítis radiológica durante muchos años. Se estima que más de 400,000 estadounidenses padecen espondiloartritis anquilosante y se estima que la prevalencia global en poblaciones caucásicas es aproximadamente entre 0.1 y 0.9%.</a:t>
            </a:r>
          </a:p>
          <a:p>
            <a:pPr>
              <a:spcAft>
                <a:spcPts val="600"/>
              </a:spcAft>
            </a:pPr>
            <a:r>
              <a:rPr lang="es-MX" sz="1100" dirty="0" smtClean="0"/>
              <a:t>Las comorbilidades más comunes asociadas con espondiloartritis anquilosante son enfermedad intestinal inflamatoria  y osteoporosis. Los pacientes con espondiloartritis anquilosante sintomática que pierden productividad debido a discapacidad laboral y desempleo, utilizan más recursos de atención a la salud y tiene una menor calidad de vida.</a:t>
            </a:r>
          </a:p>
          <a:p>
            <a:pPr>
              <a:spcAft>
                <a:spcPts val="600"/>
              </a:spcAft>
            </a:pPr>
            <a:r>
              <a:rPr lang="es-MX" sz="1100" dirty="0" smtClean="0"/>
              <a:t>La herencia es un factor de riesgo principal para espondiloartritis anquilosante, sin embargo el conocimiento de la patogénesis de la espondiloartritis anquilosante sigue siendo limitado. Existe una fuerte asociación entre la espondiloartritis anquilosante y el alelo </a:t>
            </a:r>
            <a:r>
              <a:rPr lang="es-MX" sz="1100" i="1" dirty="0" smtClean="0"/>
              <a:t>HLA-B27</a:t>
            </a:r>
            <a:r>
              <a:rPr lang="es-MX" sz="1100" dirty="0" smtClean="0"/>
              <a:t>, que se encuentra en 90% de los pacientes con enfermedad. El alelo </a:t>
            </a:r>
            <a:r>
              <a:rPr lang="es-MX" sz="1100" i="1" dirty="0" smtClean="0"/>
              <a:t>HLA-B27</a:t>
            </a:r>
            <a:r>
              <a:rPr lang="es-MX" sz="1100" dirty="0" smtClean="0"/>
              <a:t> parece contribuir con 16% a 50% del riesgo genético.</a:t>
            </a:r>
          </a:p>
          <a:p>
            <a:pPr>
              <a:spcAft>
                <a:spcPts val="600"/>
              </a:spcAft>
            </a:pPr>
            <a:endParaRPr lang="es-MX" sz="1100" b="1" baseline="0" dirty="0" smtClean="0"/>
          </a:p>
          <a:p>
            <a:pPr>
              <a:spcAft>
                <a:spcPts val="600"/>
              </a:spcAft>
            </a:pPr>
            <a:r>
              <a:rPr lang="es-MX" sz="1100" b="1" dirty="0" smtClean="0"/>
              <a:t>Referencias</a:t>
            </a:r>
          </a:p>
          <a:p>
            <a:pPr>
              <a:spcAft>
                <a:spcPts val="600"/>
              </a:spcAft>
            </a:pPr>
            <a:r>
              <a:rPr lang="en-CA" sz="1100" dirty="0" smtClean="0"/>
              <a:t>American </a:t>
            </a:r>
            <a:r>
              <a:rPr lang="en-CA" sz="1100" dirty="0"/>
              <a:t>College of Rheumatology. </a:t>
            </a:r>
            <a:r>
              <a:rPr lang="en-CA" sz="1100" i="1" dirty="0"/>
              <a:t>AS Fact Sheet. </a:t>
            </a:r>
            <a:r>
              <a:rPr lang="en-CA" sz="1100" dirty="0" smtClean="0"/>
              <a:t>Disponible en: </a:t>
            </a:r>
            <a:r>
              <a:rPr lang="en-CA" sz="1100" dirty="0"/>
              <a:t>http://www.rheumatology.org/Practice/Clinical/Patients/Diseases_And_Conditions/Spondylarthritis_(Spondylarthropathy)/. </a:t>
            </a:r>
            <a:r>
              <a:rPr lang="en-CA" sz="1100" dirty="0" smtClean="0"/>
              <a:t>Accesado: </a:t>
            </a:r>
            <a:r>
              <a:rPr lang="en-CA" sz="1100" dirty="0"/>
              <a:t>1</a:t>
            </a:r>
            <a:r>
              <a:rPr lang="en-CA" sz="1100" dirty="0" smtClean="0"/>
              <a:t> de septiembre de 2013.</a:t>
            </a:r>
            <a:endParaRPr lang="en-CA" sz="1100" dirty="0"/>
          </a:p>
          <a:p>
            <a:pPr>
              <a:spcAft>
                <a:spcPts val="600"/>
              </a:spcAft>
            </a:pPr>
            <a:r>
              <a:rPr lang="en-CA" sz="1100" dirty="0"/>
              <a:t>Kataria RK </a:t>
            </a:r>
            <a:r>
              <a:rPr lang="en-CA" sz="1100" i="1" dirty="0"/>
              <a:t>et al. </a:t>
            </a:r>
            <a:r>
              <a:rPr lang="en-CA" sz="1100" dirty="0"/>
              <a:t>Spondyloarthropathies. </a:t>
            </a:r>
            <a:r>
              <a:rPr lang="en-CA" sz="1100" i="1" dirty="0" smtClean="0"/>
              <a:t>Am </a:t>
            </a:r>
            <a:r>
              <a:rPr lang="en-CA" sz="1100" i="1" dirty="0"/>
              <a:t>Fam Physician </a:t>
            </a:r>
            <a:r>
              <a:rPr lang="en-CA" sz="1100" dirty="0"/>
              <a:t>2004; 69(12):</a:t>
            </a:r>
            <a:r>
              <a:rPr lang="en-CA" sz="1100" dirty="0" smtClean="0"/>
              <a:t>2853-60.</a:t>
            </a:r>
          </a:p>
          <a:p>
            <a:pPr>
              <a:spcAft>
                <a:spcPts val="600"/>
              </a:spcAft>
            </a:pPr>
            <a:r>
              <a:rPr lang="en-CA" sz="1100" dirty="0" smtClean="0"/>
              <a:t>Sieper </a:t>
            </a:r>
            <a:r>
              <a:rPr lang="en-CA" sz="1100" i="1" dirty="0"/>
              <a:t>J et al. </a:t>
            </a:r>
            <a:r>
              <a:rPr lang="en-CA" sz="1100" dirty="0"/>
              <a:t>Ankylosing spondylitis: an overview. </a:t>
            </a:r>
            <a:r>
              <a:rPr lang="en-CA" sz="1100" i="1" dirty="0" smtClean="0"/>
              <a:t>Ann </a:t>
            </a:r>
            <a:r>
              <a:rPr lang="en-CA" sz="1100" i="1" dirty="0"/>
              <a:t>Rheum Dis </a:t>
            </a:r>
            <a:r>
              <a:rPr lang="en-CA" sz="1100" dirty="0"/>
              <a:t>2002; </a:t>
            </a:r>
            <a:r>
              <a:rPr lang="en-CA" sz="1100" dirty="0" smtClean="0"/>
              <a:t/>
            </a:r>
            <a:br>
              <a:rPr lang="en-CA" sz="1100" dirty="0" smtClean="0"/>
            </a:br>
            <a:r>
              <a:rPr lang="en-CA" sz="1100" dirty="0" smtClean="0"/>
              <a:t>61(Suppl </a:t>
            </a:r>
            <a:r>
              <a:rPr lang="en-CA" sz="1100" dirty="0"/>
              <a:t>3):iii8-18. </a:t>
            </a:r>
          </a:p>
          <a:p>
            <a:pPr>
              <a:spcAft>
                <a:spcPts val="600"/>
              </a:spcAft>
            </a:pPr>
            <a:endParaRPr lang="en-CA" b="1" dirty="0" smtClean="0"/>
          </a:p>
          <a:p>
            <a:pPr>
              <a:spcAft>
                <a:spcPts val="600"/>
              </a:spcAft>
            </a:pPr>
            <a:endParaRPr lang="en-CA" spc="-20" dirty="0" smtClean="0"/>
          </a:p>
          <a:p>
            <a:pPr>
              <a:spcAft>
                <a:spcPts val="600"/>
              </a:spcAft>
            </a:pPr>
            <a:endParaRPr lang="en-CA" dirty="0" smtClean="0"/>
          </a:p>
        </p:txBody>
      </p:sp>
    </p:spTree>
    <p:extLst>
      <p:ext uri="{BB962C8B-B14F-4D97-AF65-F5344CB8AC3E}">
        <p14:creationId xmlns:p14="http://schemas.microsoft.com/office/powerpoint/2010/main" val="41570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5B9AEE-94C1-4F65-8130-069070427C9E}" type="slidenum">
              <a:rPr lang="en-CA">
                <a:solidFill>
                  <a:prstClr val="black"/>
                </a:solidFill>
              </a:rPr>
              <a:pPr/>
              <a:t>13</a:t>
            </a:fld>
            <a:endParaRPr lang="en-CA" dirty="0">
              <a:solidFill>
                <a:prstClr val="black"/>
              </a:solidFill>
            </a:endParaRPr>
          </a:p>
        </p:txBody>
      </p:sp>
      <p:sp>
        <p:nvSpPr>
          <p:cNvPr id="2200578" name="Rectangle 2"/>
          <p:cNvSpPr>
            <a:spLocks noGrp="1" noRot="1" noChangeAspect="1" noChangeArrowheads="1" noTextEdit="1"/>
          </p:cNvSpPr>
          <p:nvPr>
            <p:ph type="sldImg"/>
          </p:nvPr>
        </p:nvSpPr>
        <p:spPr>
          <a:ln/>
        </p:spPr>
      </p:sp>
      <p:sp>
        <p:nvSpPr>
          <p:cNvPr id="2200579" name="Rectangle 3"/>
          <p:cNvSpPr>
            <a:spLocks noGrp="1" noChangeArrowheads="1"/>
          </p:cNvSpPr>
          <p:nvPr>
            <p:ph type="body" idx="1"/>
          </p:nvPr>
        </p:nvSpPr>
        <p:spPr/>
        <p:txBody>
          <a:bodyPr/>
          <a:lstStyle/>
          <a:p>
            <a:pPr marL="177127" indent="-177127">
              <a:spcAft>
                <a:spcPts val="600"/>
              </a:spcAft>
            </a:pPr>
            <a:r>
              <a:rPr lang="es-MX" b="1" dirty="0" smtClean="0"/>
              <a:t>Notas del Ponente</a:t>
            </a:r>
          </a:p>
          <a:p>
            <a:pPr indent="4763">
              <a:spcAft>
                <a:spcPts val="600"/>
              </a:spcAft>
            </a:pPr>
            <a:r>
              <a:rPr lang="es-MX" dirty="0" smtClean="0"/>
              <a:t>Esta diapositiva proporciona datos sobre la prevalencia de artritis reumatoide en varias regiones alrededor del mundo.</a:t>
            </a:r>
          </a:p>
          <a:p>
            <a:pPr indent="4763">
              <a:spcAft>
                <a:spcPts val="600"/>
              </a:spcAft>
            </a:pPr>
            <a:r>
              <a:rPr lang="es-MX" dirty="0" smtClean="0"/>
              <a:t>Debe tomarse en cuenta que la mayoría de los datos disponibles sobre la prevalencia de artritis reumatoide provienen de Europa y Norteamérica; los datos a nivel mundial son incompletos. Sin embargo, todos los datos muestran que la prevalencia de artritis reumatoide es sustancialmente mayor en mujeres que en hombres. </a:t>
            </a:r>
          </a:p>
          <a:p>
            <a:pPr indent="4763">
              <a:spcAft>
                <a:spcPts val="600"/>
              </a:spcAft>
            </a:pPr>
            <a:endParaRPr lang="es-MX" dirty="0" smtClean="0"/>
          </a:p>
          <a:p>
            <a:pPr marL="0" indent="0">
              <a:spcAft>
                <a:spcPts val="600"/>
              </a:spcAft>
              <a:buFontTx/>
              <a:buNone/>
            </a:pPr>
            <a:r>
              <a:rPr lang="es-MX" b="1" dirty="0" smtClean="0"/>
              <a:t>Referencia</a:t>
            </a:r>
          </a:p>
          <a:p>
            <a:pPr>
              <a:spcAft>
                <a:spcPts val="600"/>
              </a:spcAft>
            </a:pPr>
            <a:r>
              <a:rPr lang="en-CA" dirty="0" smtClean="0"/>
              <a:t>Symmons D </a:t>
            </a:r>
            <a:r>
              <a:rPr lang="en-CA" i="1" dirty="0" smtClean="0"/>
              <a:t>et al.</a:t>
            </a:r>
            <a:r>
              <a:rPr lang="en-CA" dirty="0" smtClean="0"/>
              <a:t> </a:t>
            </a:r>
            <a:r>
              <a:rPr lang="en-CA" i="1" dirty="0"/>
              <a:t>The </a:t>
            </a:r>
            <a:r>
              <a:rPr lang="en-CA" i="1" dirty="0" smtClean="0"/>
              <a:t>Global Burden of Rheumatoid Arthritis in the Year 2000</a:t>
            </a:r>
            <a:r>
              <a:rPr lang="en-CA" i="1" dirty="0"/>
              <a:t>. </a:t>
            </a:r>
            <a:r>
              <a:rPr lang="en-CA" i="1" dirty="0" smtClean="0"/>
              <a:t/>
            </a:r>
            <a:br>
              <a:rPr lang="en-CA" i="1" dirty="0" smtClean="0"/>
            </a:br>
            <a:r>
              <a:rPr lang="en-CA" dirty="0" smtClean="0"/>
              <a:t>Disponible en: </a:t>
            </a:r>
            <a:r>
              <a:rPr lang="en-CA" dirty="0">
                <a:hlinkClick r:id="rId3"/>
              </a:rPr>
              <a:t>http://</a:t>
            </a:r>
            <a:r>
              <a:rPr lang="en-CA" dirty="0" smtClean="0">
                <a:hlinkClick r:id="rId3"/>
              </a:rPr>
              <a:t>www.who.int/healthinfo/statistics/bod_rheumatoidarthritis.pdf</a:t>
            </a:r>
            <a:r>
              <a:rPr lang="en-CA" dirty="0" smtClean="0"/>
              <a:t>. Accesado: 1 de septiembre de 2013.</a:t>
            </a:r>
            <a:endParaRPr lang="en-C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5B522F2B-1DEE-4F00-8DE4-C641C7C8D744}" type="slidenum">
              <a:rPr lang="en-US" altLang="en-US">
                <a:solidFill>
                  <a:prstClr val="black"/>
                </a:solidFill>
                <a:latin typeface="Calibri" pitchFamily="34" charset="0"/>
              </a:rPr>
              <a:pPr eaLnBrk="1" hangingPunct="1"/>
              <a:t>14</a:t>
            </a:fld>
            <a:endParaRPr lang="en-US" altLang="en-US" dirty="0">
              <a:solidFill>
                <a:prstClr val="black"/>
              </a:solidFill>
              <a:latin typeface="Calibri"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dirty="0" smtClean="0"/>
              <a:t>Notas del Ponente</a:t>
            </a:r>
          </a:p>
          <a:p>
            <a:r>
              <a:rPr lang="es-MX" altLang="en-US" dirty="0" smtClean="0"/>
              <a:t>La prevalencia de osteoartritis aumenta con la edad.</a:t>
            </a:r>
          </a:p>
          <a:p>
            <a:r>
              <a:rPr lang="es-MX" altLang="en-US" dirty="0" smtClean="0"/>
              <a:t>Los Centros para el Control de Enfermedades estiman que 14% de los adultos de 25 años y mayores sufren de osteoartritis. Esta proporción se eleva a 33.6% en aquellos de 65 años de edad y más.</a:t>
            </a:r>
          </a:p>
          <a:p>
            <a:r>
              <a:rPr lang="es-MX" altLang="en-US" dirty="0" smtClean="0"/>
              <a:t>Por lo tanto, se ha proyectado que el número de casos de artritis diagnosticados por un médico en adultos (≥18 años) aumentará a 34% desde 2007–2009 hasta 2030. </a:t>
            </a:r>
          </a:p>
          <a:p>
            <a:endParaRPr lang="es-MX" altLang="en-US" dirty="0" smtClean="0"/>
          </a:p>
          <a:p>
            <a:r>
              <a:rPr lang="es-MX" altLang="en-US" b="1" dirty="0" smtClean="0"/>
              <a:t>Referencia</a:t>
            </a:r>
          </a:p>
          <a:p>
            <a:r>
              <a:rPr lang="es-MX" altLang="en-US" dirty="0" smtClean="0"/>
              <a:t>Centers for Disease Control. </a:t>
            </a:r>
            <a:r>
              <a:rPr lang="es-MX" altLang="en-US" i="1" dirty="0" smtClean="0"/>
              <a:t>Arthritis-Related Statistics</a:t>
            </a:r>
            <a:r>
              <a:rPr lang="es-MX" altLang="en-US" dirty="0" smtClean="0"/>
              <a:t>. Disponible en: </a:t>
            </a:r>
            <a:r>
              <a:rPr lang="es-MX" altLang="en-US" dirty="0" smtClean="0">
                <a:hlinkClick r:id="rId3"/>
              </a:rPr>
              <a:t>http://www.cdc.gov/arthritis/data_statistics/arthritis_related_stats.htm</a:t>
            </a:r>
            <a:r>
              <a:rPr lang="es-MX" altLang="en-US" dirty="0" smtClean="0"/>
              <a:t>. </a:t>
            </a:r>
            <a:br>
              <a:rPr lang="es-MX" altLang="en-US" dirty="0" smtClean="0"/>
            </a:br>
            <a:r>
              <a:rPr lang="es-MX" altLang="en-US" dirty="0" smtClean="0"/>
              <a:t>Accesado: 19 de julio de 2013.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dirty="0" smtClean="0"/>
              <a:t>Notas del Ponente</a:t>
            </a:r>
          </a:p>
          <a:p>
            <a:r>
              <a:rPr lang="es-MX" altLang="en-US" dirty="0" smtClean="0"/>
              <a:t>Las tasas de incidencia estandarizadas para edad y sexo de osteoartritis sintomática de mano, cadera y rodilla se han estimado en 100, 88 y 240 casos por 100,000 años-persona, respectivamente, con las tasas de incidencia elevándose agudamente después de los 50 años de edad y estabilizándose después de los 70 años de edad.</a:t>
            </a:r>
          </a:p>
          <a:p>
            <a:r>
              <a:rPr lang="es-MX" altLang="en-US" dirty="0" smtClean="0"/>
              <a:t>Sin embargo, la interpretación de la estabilización o disminución de la incidencia de osteoartritis a mayor edad debe hacerse con precaución, debido a los sesgos potenciales relacionados con los riesgos competitivos y reducción de susceptibles.</a:t>
            </a:r>
          </a:p>
          <a:p>
            <a:endParaRPr lang="es-MX" altLang="en-US" dirty="0" smtClean="0"/>
          </a:p>
          <a:p>
            <a:r>
              <a:rPr lang="es-MX" altLang="en-US" b="1" dirty="0" smtClean="0"/>
              <a:t>Referencia</a:t>
            </a:r>
          </a:p>
          <a:p>
            <a:r>
              <a:rPr lang="en-CA" altLang="en-US" dirty="0" smtClean="0"/>
              <a:t>Oliveria SA </a:t>
            </a:r>
            <a:r>
              <a:rPr lang="en-CA" altLang="en-US" i="1" dirty="0" smtClean="0"/>
              <a:t>et al. </a:t>
            </a:r>
            <a:r>
              <a:rPr lang="en-CA" altLang="en-US" dirty="0" smtClean="0"/>
              <a:t>Incidence of symptomatic hand, hip, and knee osteoarthritis among patients in a health maintenance organization. </a:t>
            </a:r>
            <a:r>
              <a:rPr lang="en-CA" altLang="en-US" i="1" dirty="0" smtClean="0"/>
              <a:t>Arthritis Rheum </a:t>
            </a:r>
            <a:r>
              <a:rPr lang="en-CA" altLang="en-US" dirty="0" smtClean="0"/>
              <a:t>1995; 38(8):1134-41.</a:t>
            </a:r>
            <a:endParaRPr lang="es-MX" altLang="en-US" dirty="0" smtClean="0"/>
          </a:p>
        </p:txBody>
      </p:sp>
      <p:sp>
        <p:nvSpPr>
          <p:cNvPr id="65539" name="Slide Image Placeholder 3"/>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E9D66EE0-5867-4454-A649-9695B15B4D37}" type="slidenum">
              <a:rPr lang="en-CA" altLang="zh-CN">
                <a:solidFill>
                  <a:prstClr val="black"/>
                </a:solidFill>
                <a:latin typeface="Calibri" pitchFamily="34" charset="0"/>
              </a:rPr>
              <a:pPr eaLnBrk="1" hangingPunct="1"/>
              <a:t>15</a:t>
            </a:fld>
            <a:endParaRPr lang="en-CA" altLang="zh-CN" dirty="0">
              <a:solidFill>
                <a:prstClr val="black"/>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F3EFE4C8-EB4C-4041-8D6A-5F70AEC246A2}" type="slidenum">
              <a:rPr lang="en-US" altLang="en-US">
                <a:solidFill>
                  <a:prstClr val="black"/>
                </a:solidFill>
                <a:latin typeface="Calibri" pitchFamily="34" charset="0"/>
              </a:rPr>
              <a:pPr eaLnBrk="1" hangingPunct="1"/>
              <a:t>16</a:t>
            </a:fld>
            <a:endParaRPr lang="en-US" altLang="en-US" dirty="0">
              <a:solidFill>
                <a:prstClr val="black"/>
              </a:solidFill>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MX" altLang="en-US" b="1" dirty="0" smtClean="0"/>
              <a:t>Notas del Ponente</a:t>
            </a:r>
          </a:p>
          <a:p>
            <a:r>
              <a:rPr lang="es-MX" altLang="en-US" dirty="0" smtClean="0"/>
              <a:t>Esta diapositiva muestra la prevalencia de osteoartritis sintomática en las articulaciones comúnmente afectadas. </a:t>
            </a:r>
          </a:p>
          <a:p>
            <a:r>
              <a:rPr lang="es-MX" altLang="en-US" dirty="0" smtClean="0"/>
              <a:t>Aunque puede producirse dolor cervical y lumbar por alteraciones osteoartríticas, es más probable que se origine de los músculos o los ligamentos.  Concordantemente, falta información detallada sobre la osteoartritis en estas dos áreas. </a:t>
            </a:r>
          </a:p>
          <a:p>
            <a:pPr eaLnBrk="1" hangingPunct="1"/>
            <a:endParaRPr lang="es-MX" altLang="en-US" dirty="0" smtClean="0"/>
          </a:p>
          <a:p>
            <a:pPr eaLnBrk="1" hangingPunct="1"/>
            <a:r>
              <a:rPr lang="es-MX" altLang="en-US" b="1" dirty="0" smtClean="0"/>
              <a:t>Referencia</a:t>
            </a:r>
          </a:p>
          <a:p>
            <a:r>
              <a:rPr lang="en-CA" altLang="en-US" dirty="0" smtClean="0"/>
              <a:t>Centers for Disease Control. </a:t>
            </a:r>
            <a:r>
              <a:rPr lang="en-CA" altLang="en-US" i="1" dirty="0" smtClean="0"/>
              <a:t>Osteoarthritis. </a:t>
            </a:r>
            <a:r>
              <a:rPr lang="es-MX" altLang="en-US" dirty="0" smtClean="0"/>
              <a:t>Disponible en: </a:t>
            </a:r>
            <a:r>
              <a:rPr lang="en-CA" altLang="en-US" dirty="0" smtClean="0">
                <a:hlinkClick r:id="rId3"/>
              </a:rPr>
              <a:t>http://www.cdc.gov/arthritis/basics/osteoarthritis.htm</a:t>
            </a:r>
            <a:r>
              <a:rPr lang="en-CA" altLang="en-US" dirty="0" smtClean="0"/>
              <a:t>. </a:t>
            </a:r>
            <a:r>
              <a:rPr lang="es-MX" altLang="en-US" dirty="0" smtClean="0"/>
              <a:t>Accesado</a:t>
            </a:r>
            <a:r>
              <a:rPr lang="en-CA" altLang="en-US" dirty="0" smtClean="0"/>
              <a:t>: 22 de julio de 2013.</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17</a:t>
            </a:fld>
            <a:endParaRPr lang="en-CA" dirty="0">
              <a:solidFill>
                <a:prstClr val="black"/>
              </a:solidFill>
            </a:endParaRPr>
          </a:p>
        </p:txBody>
      </p:sp>
    </p:spTree>
    <p:extLst>
      <p:ext uri="{BB962C8B-B14F-4D97-AF65-F5344CB8AC3E}">
        <p14:creationId xmlns:p14="http://schemas.microsoft.com/office/powerpoint/2010/main" val="2531986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CA" b="1" dirty="0" smtClean="0"/>
              <a:t>Notas del Ponente</a:t>
            </a:r>
          </a:p>
          <a:p>
            <a:pPr>
              <a:spcAft>
                <a:spcPts val="600"/>
              </a:spcAft>
            </a:pPr>
            <a:r>
              <a:rPr lang="es-MX" dirty="0" smtClean="0"/>
              <a:t>Puede utilizarse esta diapositiva para resumir los mensajes clave de esta sección</a:t>
            </a:r>
            <a:r>
              <a:rPr lang="en-CA" dirty="0" smtClean="0"/>
              <a:t>.</a:t>
            </a:r>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18</a:t>
            </a:fld>
            <a:endParaRPr lang="en-CA" dirty="0"/>
          </a:p>
        </p:txBody>
      </p:sp>
    </p:spTree>
    <p:extLst>
      <p:ext uri="{BB962C8B-B14F-4D97-AF65-F5344CB8AC3E}">
        <p14:creationId xmlns:p14="http://schemas.microsoft.com/office/powerpoint/2010/main" val="226410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CA" b="1" dirty="0" smtClean="0"/>
              <a:t>Notas del Ponente</a:t>
            </a:r>
          </a:p>
          <a:p>
            <a:pPr>
              <a:spcAft>
                <a:spcPts val="600"/>
              </a:spcAft>
            </a:pPr>
            <a:r>
              <a:rPr lang="es-MX" altLang="en-US" dirty="0" smtClean="0"/>
              <a:t>Por favor reconozca</a:t>
            </a:r>
            <a:r>
              <a:rPr lang="es-MX" altLang="en-US" baseline="0" dirty="0" smtClean="0"/>
              <a:t> a los</a:t>
            </a:r>
            <a:r>
              <a:rPr lang="es-MX" altLang="en-US" dirty="0" smtClean="0"/>
              <a:t> miembros del comité de desarrollo</a:t>
            </a:r>
            <a:r>
              <a:rPr lang="en-CA" dirty="0" smtClean="0"/>
              <a:t>.</a:t>
            </a: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1255D731-AA7B-4512-9C57-2F8EC1E63FED}" type="slidenum">
              <a:rPr lang="fr-CA">
                <a:solidFill>
                  <a:srgbClr val="000000"/>
                </a:solidFill>
                <a:latin typeface="Calibri" pitchFamily="34" charset="0"/>
              </a:rPr>
              <a:pPr eaLnBrk="1" hangingPunct="1"/>
              <a:t>2</a:t>
            </a:fld>
            <a:endParaRPr lang="fr-CA" dirty="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3911DEC9-EE97-45C3-9EA2-5681394C7140}" type="slidenum">
              <a:rPr lang="en-CA" altLang="zh-CN">
                <a:solidFill>
                  <a:prstClr val="black"/>
                </a:solidFill>
                <a:latin typeface="Calibri" pitchFamily="34" charset="0"/>
              </a:rPr>
              <a:pPr eaLnBrk="1" hangingPunct="1"/>
              <a:t>3</a:t>
            </a:fld>
            <a:endParaRPr lang="en-CA" altLang="zh-CN" dirty="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a:t>
            </a:fld>
            <a:endParaRPr lang="en-CA" dirty="0">
              <a:solidFill>
                <a:prstClr val="black"/>
              </a:solidFill>
            </a:endParaRPr>
          </a:p>
        </p:txBody>
      </p:sp>
    </p:spTree>
    <p:extLst>
      <p:ext uri="{BB962C8B-B14F-4D97-AF65-F5344CB8AC3E}">
        <p14:creationId xmlns:p14="http://schemas.microsoft.com/office/powerpoint/2010/main" val="299474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2465379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6</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a:spcAft>
                <a:spcPts val="600"/>
              </a:spcAft>
            </a:pPr>
            <a:r>
              <a:rPr lang="es-MX" b="1" dirty="0" smtClean="0"/>
              <a:t>Notas del Ponente</a:t>
            </a:r>
          </a:p>
          <a:p>
            <a:pPr>
              <a:spcAft>
                <a:spcPts val="600"/>
              </a:spcAft>
            </a:pPr>
            <a:r>
              <a:rPr lang="es-MX" dirty="0" smtClean="0"/>
              <a:t>La NHIS es una encuesta por entrevista nacionalmente representativa basada en una muestra de la población no institucionalizada</a:t>
            </a:r>
            <a:r>
              <a:rPr lang="es-MX" baseline="0" dirty="0" smtClean="0"/>
              <a:t> de </a:t>
            </a:r>
            <a:r>
              <a:rPr lang="es-MX" dirty="0" smtClean="0"/>
              <a:t>US. Las encuestas en la serie se han realizado anualmente desde 1957, realizándose la última reestructuración principal en 1997. La encuesta consiste de entrevistas personales en una muestra nacional basada en la población. La muestra de 2007 consiste de 22,814 adultos de 20 años y mayores, con 8285 entre las edades de 20 y 39 años, y 4583 de 65 años de edad y más.</a:t>
            </a:r>
          </a:p>
          <a:p>
            <a:pPr>
              <a:spcAft>
                <a:spcPts val="600"/>
              </a:spcAft>
            </a:pPr>
            <a:r>
              <a:rPr lang="es-MX" dirty="0" smtClean="0"/>
              <a:t>De acuerdo a los datos de</a:t>
            </a:r>
            <a:r>
              <a:rPr lang="es-MX" baseline="0" dirty="0" smtClean="0"/>
              <a:t> la</a:t>
            </a:r>
            <a:r>
              <a:rPr lang="es-MX" dirty="0" smtClean="0"/>
              <a:t> NHIS publicados en 2007, la prevalencia general de dolor articular es más alta en mujeres que en hombres y se incrementa al aumentar la edad.</a:t>
            </a:r>
          </a:p>
          <a:p>
            <a:pPr>
              <a:spcAft>
                <a:spcPts val="600"/>
              </a:spcAft>
            </a:pPr>
            <a:endParaRPr lang="es-MX" dirty="0" smtClean="0"/>
          </a:p>
          <a:p>
            <a:pPr>
              <a:spcAft>
                <a:spcPts val="600"/>
              </a:spcAft>
            </a:pPr>
            <a:r>
              <a:rPr lang="en-CA" b="1" dirty="0" smtClean="0"/>
              <a:t>Referencias</a:t>
            </a:r>
          </a:p>
          <a:p>
            <a:pPr>
              <a:spcAft>
                <a:spcPts val="600"/>
              </a:spcAft>
            </a:pPr>
            <a:r>
              <a:rPr lang="en-CA" dirty="0"/>
              <a:t>National Health Interview Survey (NHIS) 2007.</a:t>
            </a:r>
          </a:p>
          <a:p>
            <a:pPr>
              <a:spcAft>
                <a:spcPts val="600"/>
              </a:spcAft>
            </a:pPr>
            <a:r>
              <a:rPr lang="en-CA" dirty="0" smtClean="0"/>
              <a:t>Pfizer  </a:t>
            </a:r>
            <a:r>
              <a:rPr lang="en-CA" dirty="0"/>
              <a:t>Medical Division. </a:t>
            </a:r>
            <a:r>
              <a:rPr lang="en-CA" i="1" dirty="0"/>
              <a:t>The Burden of Pain Among Adults in the United States. </a:t>
            </a:r>
            <a:r>
              <a:rPr lang="en-CA" i="1" dirty="0" smtClean="0"/>
              <a:t/>
            </a:r>
            <a:br>
              <a:rPr lang="en-CA" i="1" dirty="0" smtClean="0"/>
            </a:br>
            <a:r>
              <a:rPr lang="en-CA" dirty="0" smtClean="0"/>
              <a:t>Pfizer </a:t>
            </a:r>
            <a:r>
              <a:rPr lang="en-CA" dirty="0"/>
              <a:t>Inc.; New York, NY: 2008.</a:t>
            </a:r>
          </a:p>
          <a:p>
            <a:pPr>
              <a:spcAft>
                <a:spcPts val="600"/>
              </a:spcAft>
            </a:pPr>
            <a:endParaRPr lang="en-CA" dirty="0"/>
          </a:p>
        </p:txBody>
      </p:sp>
    </p:spTree>
    <p:extLst>
      <p:ext uri="{BB962C8B-B14F-4D97-AF65-F5344CB8AC3E}">
        <p14:creationId xmlns:p14="http://schemas.microsoft.com/office/powerpoint/2010/main" val="41570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7</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a:spcAft>
                <a:spcPts val="600"/>
              </a:spcAft>
            </a:pPr>
            <a:r>
              <a:rPr lang="es-MX" b="1" dirty="0" smtClean="0"/>
              <a:t>Notas del Ponente</a:t>
            </a:r>
          </a:p>
          <a:p>
            <a:pPr>
              <a:spcAft>
                <a:spcPts val="600"/>
              </a:spcAft>
            </a:pPr>
            <a:r>
              <a:rPr lang="es-MX" dirty="0" smtClean="0"/>
              <a:t>La NHIS es una encuesta por entrevista nacionalmente representativa basada en una muestra</a:t>
            </a:r>
            <a:r>
              <a:rPr lang="es-MX" baseline="0" dirty="0" smtClean="0"/>
              <a:t> de la población </a:t>
            </a:r>
            <a:r>
              <a:rPr lang="es-MX" dirty="0" smtClean="0"/>
              <a:t>no institucionalizada de los Estados Unidos. Las encuestas en las series</a:t>
            </a:r>
            <a:r>
              <a:rPr lang="es-MX" baseline="0" dirty="0" smtClean="0"/>
              <a:t> han sido realizadas anualmente</a:t>
            </a:r>
            <a:r>
              <a:rPr lang="es-MX" dirty="0" smtClean="0"/>
              <a:t> desde 1957, realizándose la última reestructuración mayor en 1997. La encuesta consiste de entrevistas personales en una muestra nacional basada en la población. La muestra de 2007 consiste de 22,814 adultos de 20 años de edad y mayores, con 8285 entre las edades de 20 y 39 años, y 4583 de 65 años de edad y</a:t>
            </a:r>
            <a:r>
              <a:rPr lang="es-MX" baseline="0" dirty="0" smtClean="0"/>
              <a:t> más</a:t>
            </a:r>
            <a:r>
              <a:rPr lang="es-MX" dirty="0" smtClean="0"/>
              <a:t>.</a:t>
            </a:r>
          </a:p>
          <a:p>
            <a:pPr>
              <a:spcAft>
                <a:spcPts val="600"/>
              </a:spcAft>
            </a:pPr>
            <a:r>
              <a:rPr lang="es-MX" dirty="0" smtClean="0"/>
              <a:t>De acuerdo a los datos de la NHIS publicados en 2007, el dolor de rodilla es el tipo más común de dolor articular en los hombres y la incidencia aumenta con la edad. El dolor de hombro también es prevalente en los hombres y muestra el mismo aumento en incidencia</a:t>
            </a:r>
            <a:r>
              <a:rPr lang="es-MX" baseline="0" dirty="0" smtClean="0"/>
              <a:t> </a:t>
            </a:r>
            <a:r>
              <a:rPr lang="es-MX" dirty="0" smtClean="0"/>
              <a:t>asociado con la edad que el dolor de rodilla. En esta diapositiva se muestran otros sitios comunes de dolor articular y su incidencia en hombres.</a:t>
            </a:r>
          </a:p>
          <a:p>
            <a:pPr>
              <a:spcAft>
                <a:spcPts val="600"/>
              </a:spcAft>
            </a:pPr>
            <a:endParaRPr lang="es-MX" dirty="0" smtClean="0"/>
          </a:p>
          <a:p>
            <a:pPr>
              <a:spcAft>
                <a:spcPts val="600"/>
              </a:spcAft>
            </a:pPr>
            <a:r>
              <a:rPr lang="es-MX" b="1" dirty="0" smtClean="0"/>
              <a:t>Referencias</a:t>
            </a:r>
          </a:p>
          <a:p>
            <a:pPr>
              <a:spcAft>
                <a:spcPts val="600"/>
              </a:spcAft>
            </a:pPr>
            <a:r>
              <a:rPr lang="en-CA" dirty="0" smtClean="0"/>
              <a:t>National </a:t>
            </a:r>
            <a:r>
              <a:rPr lang="en-CA" dirty="0"/>
              <a:t>Health Interview Survey (NHIS) 2007.</a:t>
            </a:r>
          </a:p>
          <a:p>
            <a:pPr>
              <a:spcAft>
                <a:spcPts val="600"/>
              </a:spcAft>
            </a:pPr>
            <a:r>
              <a:rPr lang="en-CA" dirty="0"/>
              <a:t>Pfizer  Medical Division. </a:t>
            </a:r>
            <a:r>
              <a:rPr lang="en-CA" i="1" dirty="0"/>
              <a:t>The Burden of Pain Among Adults in the United States. </a:t>
            </a:r>
            <a:br>
              <a:rPr lang="en-CA" i="1" dirty="0"/>
            </a:br>
            <a:r>
              <a:rPr lang="en-CA" dirty="0"/>
              <a:t>Pfizer Inc.; New York, NY: 2008.</a:t>
            </a:r>
          </a:p>
          <a:p>
            <a:pPr>
              <a:spcAft>
                <a:spcPts val="600"/>
              </a:spcAft>
            </a:pPr>
            <a:endParaRPr lang="en-CA" dirty="0"/>
          </a:p>
        </p:txBody>
      </p:sp>
    </p:spTree>
    <p:extLst>
      <p:ext uri="{BB962C8B-B14F-4D97-AF65-F5344CB8AC3E}">
        <p14:creationId xmlns:p14="http://schemas.microsoft.com/office/powerpoint/2010/main" val="415706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8</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551382"/>
          </a:xfrm>
        </p:spPr>
        <p:txBody>
          <a:bodyPr/>
          <a:lstStyle/>
          <a:p>
            <a:pPr>
              <a:spcAft>
                <a:spcPts val="600"/>
              </a:spcAft>
            </a:pPr>
            <a:r>
              <a:rPr lang="es-MX" b="1" dirty="0" smtClean="0"/>
              <a:t>Notas del Ponente</a:t>
            </a:r>
          </a:p>
          <a:p>
            <a:pPr>
              <a:spcAft>
                <a:spcPts val="600"/>
              </a:spcAft>
            </a:pPr>
            <a:r>
              <a:rPr lang="es-MX" dirty="0" smtClean="0"/>
              <a:t>La NHIS es una encuesta por entrevista nacionalmente representativa basada en una muestra</a:t>
            </a:r>
            <a:r>
              <a:rPr lang="es-MX" baseline="0" dirty="0" smtClean="0"/>
              <a:t> de la población </a:t>
            </a:r>
            <a:r>
              <a:rPr lang="es-MX" dirty="0" smtClean="0"/>
              <a:t>no institucionalizada de los Estados Unidos. Las encuestas en las serie</a:t>
            </a:r>
            <a:r>
              <a:rPr lang="es-MX" baseline="0" dirty="0" smtClean="0"/>
              <a:t> han sido realizadas anualmente</a:t>
            </a:r>
            <a:r>
              <a:rPr lang="es-MX" dirty="0" smtClean="0"/>
              <a:t> desde 1957, realizándose la última reestructuración mayor en 1997. La encuesta consiste de entrevistas personales en una muestra nacional basada en la población. La muestra de 2007 consiste de 22,814 adultos de 20 años de edad y mayores, con 8285 entre las edades de 20 y 39 años, y 4583 de 65 años de edad y</a:t>
            </a:r>
            <a:r>
              <a:rPr lang="es-MX" baseline="0" dirty="0" smtClean="0"/>
              <a:t> más</a:t>
            </a:r>
            <a:r>
              <a:rPr lang="es-MX" dirty="0" smtClean="0"/>
              <a:t>.</a:t>
            </a:r>
          </a:p>
          <a:p>
            <a:pPr>
              <a:spcAft>
                <a:spcPts val="600"/>
              </a:spcAft>
            </a:pPr>
            <a:r>
              <a:rPr lang="es-MX" dirty="0" smtClean="0"/>
              <a:t>De acuerdo a los datos de la NHIS publicados en 2007, el dolor de rodilla es el tipo más común de dolor</a:t>
            </a:r>
            <a:r>
              <a:rPr lang="es-MX" baseline="0" dirty="0" smtClean="0"/>
              <a:t> articular en las mujeres</a:t>
            </a:r>
            <a:r>
              <a:rPr lang="es-MX" dirty="0" smtClean="0"/>
              <a:t>, y la incidencia aumenta con la edad. El dolor de</a:t>
            </a:r>
            <a:r>
              <a:rPr lang="es-MX" baseline="0" dirty="0" smtClean="0"/>
              <a:t> hombro y el dolor de cadera</a:t>
            </a:r>
            <a:r>
              <a:rPr lang="es-MX" dirty="0" smtClean="0"/>
              <a:t> también son prevalentes en las mujeres y muestran el mismo aumento de incidencia asociado con la edad que el dolor de rodilla. En la diapositiva se muestran otros sitios comunes de dolor articular y su incidencia en mujeres.</a:t>
            </a:r>
          </a:p>
          <a:p>
            <a:pPr>
              <a:spcAft>
                <a:spcPts val="600"/>
              </a:spcAft>
            </a:pPr>
            <a:endParaRPr lang="es-MX" dirty="0" smtClean="0"/>
          </a:p>
          <a:p>
            <a:pPr>
              <a:spcAft>
                <a:spcPts val="600"/>
              </a:spcAft>
            </a:pPr>
            <a:r>
              <a:rPr lang="es-MX" b="1" dirty="0" smtClean="0"/>
              <a:t>Referencias</a:t>
            </a:r>
          </a:p>
          <a:p>
            <a:pPr>
              <a:spcAft>
                <a:spcPts val="600"/>
              </a:spcAft>
            </a:pPr>
            <a:r>
              <a:rPr lang="en-CA" dirty="0" smtClean="0"/>
              <a:t>National </a:t>
            </a:r>
            <a:r>
              <a:rPr lang="en-CA" dirty="0"/>
              <a:t>Health Interview Survey (NHIS) 2007.</a:t>
            </a:r>
          </a:p>
          <a:p>
            <a:pPr>
              <a:spcAft>
                <a:spcPts val="600"/>
              </a:spcAft>
            </a:pPr>
            <a:r>
              <a:rPr lang="en-CA" dirty="0"/>
              <a:t>Pfizer  Medical Division. </a:t>
            </a:r>
            <a:r>
              <a:rPr lang="en-CA" i="1" dirty="0"/>
              <a:t>The Burden of Pain Among Adults in the United States. </a:t>
            </a:r>
            <a:br>
              <a:rPr lang="en-CA" i="1" dirty="0"/>
            </a:br>
            <a:r>
              <a:rPr lang="en-CA" dirty="0"/>
              <a:t>Pfizer Inc.; New York, NY: 2008.</a:t>
            </a:r>
          </a:p>
        </p:txBody>
      </p:sp>
    </p:spTree>
    <p:extLst>
      <p:ext uri="{BB962C8B-B14F-4D97-AF65-F5344CB8AC3E}">
        <p14:creationId xmlns:p14="http://schemas.microsoft.com/office/powerpoint/2010/main" val="415706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9</a:t>
            </a:fld>
            <a:endParaRPr lang="en-CA" dirty="0">
              <a:solidFill>
                <a:prstClr val="black"/>
              </a:solidFill>
            </a:endParaRP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87135"/>
            <a:ext cx="5608320" cy="4623390"/>
          </a:xfrm>
        </p:spPr>
        <p:txBody>
          <a:bodyPr/>
          <a:lstStyle/>
          <a:p>
            <a:pPr>
              <a:spcAft>
                <a:spcPts val="600"/>
              </a:spcAft>
            </a:pPr>
            <a:r>
              <a:rPr lang="es-MX" b="1" dirty="0" smtClean="0"/>
              <a:t>Notas del Ponente</a:t>
            </a:r>
          </a:p>
          <a:p>
            <a:pPr>
              <a:spcAft>
                <a:spcPts val="600"/>
              </a:spcAft>
            </a:pPr>
            <a:r>
              <a:rPr lang="es-MX" dirty="0" smtClean="0"/>
              <a:t>Los datos de la Encuesta por Entrevista Nacional de Salud 2007–2009 revelan tasas elevadas de artritis autorreportada, diagnosticada por el médico y limitaciones debido a artritis.</a:t>
            </a:r>
            <a:r>
              <a:rPr lang="es-MX" baseline="30000" dirty="0" smtClean="0"/>
              <a:t>1</a:t>
            </a:r>
            <a:r>
              <a:rPr lang="es-MX" dirty="0" smtClean="0"/>
              <a:t> Además, en cada grupo de edad en adultos, es más probable que las mujeres sean afectadas por artritis que los hombres.</a:t>
            </a:r>
            <a:r>
              <a:rPr lang="es-MX" baseline="30000" dirty="0" smtClean="0"/>
              <a:t>2</a:t>
            </a:r>
          </a:p>
          <a:p>
            <a:pPr>
              <a:spcAft>
                <a:spcPts val="600"/>
              </a:spcAft>
            </a:pPr>
            <a:r>
              <a:rPr lang="es-MX" dirty="0" smtClean="0"/>
              <a:t>La artritis y el reumatismo son las principales causas de discapacidad en los US,</a:t>
            </a:r>
            <a:r>
              <a:rPr lang="es-MX" baseline="30000" dirty="0" smtClean="0"/>
              <a:t>3</a:t>
            </a:r>
            <a:r>
              <a:rPr lang="es-MX" dirty="0" smtClean="0"/>
              <a:t> y se estima que en 2030, 67 millones de estadounidenses tendrán artritis diagnosticada por un médico.</a:t>
            </a:r>
            <a:r>
              <a:rPr lang="es-MX" baseline="30000" dirty="0" smtClean="0"/>
              <a:t>4</a:t>
            </a:r>
          </a:p>
          <a:p>
            <a:pPr>
              <a:spcAft>
                <a:spcPts val="600"/>
              </a:spcAft>
            </a:pPr>
            <a:endParaRPr lang="es-MX" baseline="30000" dirty="0" smtClean="0"/>
          </a:p>
          <a:p>
            <a:pPr>
              <a:spcAft>
                <a:spcPts val="600"/>
              </a:spcAft>
            </a:pPr>
            <a:r>
              <a:rPr lang="es-MX" b="1" dirty="0" smtClean="0"/>
              <a:t>Referencias</a:t>
            </a:r>
          </a:p>
          <a:p>
            <a:pPr marL="228600" indent="-228600">
              <a:spcAft>
                <a:spcPts val="600"/>
              </a:spcAft>
              <a:buFont typeface="+mj-lt"/>
              <a:buAutoNum type="arabicPeriod"/>
            </a:pPr>
            <a:r>
              <a:rPr lang="es-MX" dirty="0" smtClean="0"/>
              <a:t>Centers for Disease </a:t>
            </a:r>
            <a:r>
              <a:rPr lang="en-CA" dirty="0" smtClean="0"/>
              <a:t>Control and Prevention. </a:t>
            </a:r>
            <a:r>
              <a:rPr lang="en-CA" dirty="0"/>
              <a:t>Prevalence of doctor-diagnosed arthritis and arthritis-attributable activity limitation — United States, 2007–2009. </a:t>
            </a:r>
            <a:r>
              <a:rPr lang="en-CA" i="1" dirty="0"/>
              <a:t>MMWR Morb Mortal Wkly </a:t>
            </a:r>
            <a:r>
              <a:rPr lang="en-CA" i="1" dirty="0" smtClean="0"/>
              <a:t>Rep</a:t>
            </a:r>
            <a:r>
              <a:rPr lang="en-CA" dirty="0" smtClean="0"/>
              <a:t> 2010; 59(39):1261-5</a:t>
            </a:r>
            <a:r>
              <a:rPr lang="en-CA" dirty="0"/>
              <a:t>.</a:t>
            </a:r>
          </a:p>
          <a:p>
            <a:pPr marL="228600" indent="-228600">
              <a:spcAft>
                <a:spcPts val="600"/>
              </a:spcAft>
              <a:buFont typeface="+mj-lt"/>
              <a:buAutoNum type="arabicPeriod"/>
            </a:pPr>
            <a:r>
              <a:rPr lang="en-CA" dirty="0" smtClean="0"/>
              <a:t>Centers for Disease Control and Prevention. </a:t>
            </a:r>
            <a:r>
              <a:rPr lang="en-CA" i="1" dirty="0"/>
              <a:t>NHIS Arthritis Surveillance: </a:t>
            </a:r>
            <a:r>
              <a:rPr lang="en-CA" i="1" dirty="0" smtClean="0"/>
              <a:t/>
            </a:r>
            <a:br>
              <a:rPr lang="en-CA" i="1" dirty="0" smtClean="0"/>
            </a:br>
            <a:r>
              <a:rPr lang="en-CA" i="1" dirty="0" smtClean="0"/>
              <a:t>Arthritis </a:t>
            </a:r>
            <a:r>
              <a:rPr lang="en-CA" i="1" dirty="0"/>
              <a:t>Prevalence in Women and Men. </a:t>
            </a:r>
            <a:r>
              <a:rPr lang="en-CA" dirty="0" smtClean="0"/>
              <a:t>Disponible en: www.cdc.gov/arthritis/data_statistics/national_nhis.htm</a:t>
            </a:r>
            <a:r>
              <a:rPr lang="en-CA" dirty="0"/>
              <a:t>. </a:t>
            </a:r>
            <a:r>
              <a:rPr lang="en-CA" dirty="0" smtClean="0"/>
              <a:t/>
            </a:r>
            <a:br>
              <a:rPr lang="en-CA" dirty="0" smtClean="0"/>
            </a:br>
            <a:r>
              <a:rPr lang="en-CA" dirty="0" smtClean="0"/>
              <a:t>Accesado: 12 de enero de 2011</a:t>
            </a:r>
            <a:r>
              <a:rPr lang="en-CA" dirty="0"/>
              <a:t>.</a:t>
            </a:r>
          </a:p>
          <a:p>
            <a:pPr marL="228600" indent="-228600">
              <a:spcAft>
                <a:spcPts val="600"/>
              </a:spcAft>
              <a:buFont typeface="+mj-lt"/>
              <a:buAutoNum type="arabicPeriod"/>
            </a:pPr>
            <a:r>
              <a:rPr lang="en-CA" dirty="0" smtClean="0"/>
              <a:t>Centers for Disease Control and Prevention. </a:t>
            </a:r>
            <a:r>
              <a:rPr lang="en-CA" dirty="0"/>
              <a:t>Prevalence and most common causes of disability among adults—United States, 2005. </a:t>
            </a:r>
            <a:r>
              <a:rPr lang="en-CA" i="1" dirty="0"/>
              <a:t>MMWR Morb Mortal Wkly </a:t>
            </a:r>
            <a:r>
              <a:rPr lang="en-CA" i="1" dirty="0" smtClean="0"/>
              <a:t>Rep </a:t>
            </a:r>
            <a:r>
              <a:rPr lang="en-CA" dirty="0" smtClean="0"/>
              <a:t>2009; 58(16):421-6</a:t>
            </a:r>
            <a:r>
              <a:rPr lang="en-CA" dirty="0"/>
              <a:t>.</a:t>
            </a:r>
          </a:p>
          <a:p>
            <a:pPr marL="228600" indent="-228600">
              <a:spcAft>
                <a:spcPts val="600"/>
              </a:spcAft>
              <a:buFont typeface="+mj-lt"/>
              <a:buAutoNum type="arabicPeriod"/>
            </a:pPr>
            <a:r>
              <a:rPr lang="en-CA" dirty="0"/>
              <a:t>Hootman </a:t>
            </a:r>
            <a:r>
              <a:rPr lang="en-CA" dirty="0" smtClean="0"/>
              <a:t>JM, Helmick CG</a:t>
            </a:r>
            <a:r>
              <a:rPr lang="en-CA" baseline="0" dirty="0" smtClean="0"/>
              <a:t>. </a:t>
            </a:r>
            <a:r>
              <a:rPr lang="en-CA" dirty="0" smtClean="0"/>
              <a:t>Projections </a:t>
            </a:r>
            <a:r>
              <a:rPr lang="en-CA" dirty="0"/>
              <a:t>of US prevalence of arthritis and associated activity limitations. </a:t>
            </a:r>
            <a:r>
              <a:rPr lang="en-CA" i="1" dirty="0"/>
              <a:t>Arthritis </a:t>
            </a:r>
            <a:r>
              <a:rPr lang="en-CA" i="1" dirty="0" smtClean="0"/>
              <a:t>Rheum </a:t>
            </a:r>
            <a:r>
              <a:rPr lang="en-CA" dirty="0" smtClean="0"/>
              <a:t>2006; 54(1):226-9</a:t>
            </a:r>
            <a:r>
              <a:rPr lang="en-CA" dirty="0"/>
              <a:t>.</a:t>
            </a:r>
          </a:p>
          <a:p>
            <a:pPr>
              <a:spcAft>
                <a:spcPts val="600"/>
              </a:spcAft>
            </a:pPr>
            <a:endParaRPr lang="en-CA" spc="-20" dirty="0"/>
          </a:p>
          <a:p>
            <a:pPr>
              <a:spcAft>
                <a:spcPts val="600"/>
              </a:spcAft>
            </a:pPr>
            <a:endParaRPr lang="en-CA" dirty="0" smtClean="0"/>
          </a:p>
        </p:txBody>
      </p:sp>
    </p:spTree>
    <p:extLst>
      <p:ext uri="{BB962C8B-B14F-4D97-AF65-F5344CB8AC3E}">
        <p14:creationId xmlns:p14="http://schemas.microsoft.com/office/powerpoint/2010/main" val="415706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70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981026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57D50416-7B04-4D55-BB46-570D04F13775}"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F6249865-EC2E-4370-8E9E-FFB1267081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1789363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EEC6F60-CF95-4ADE-B092-9B6CB2AB4ABC}" type="datetime1">
              <a:rPr lang="en-CA" altLang="zh-CN"/>
              <a:pPr>
                <a:defRPr/>
              </a:pPr>
              <a:t>2015-07-06</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80F0C2D4-0249-4C8E-BD9E-056AA6D1DB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559646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Date Placeholder 3"/>
          <p:cNvSpPr>
            <a:spLocks noGrp="1"/>
          </p:cNvSpPr>
          <p:nvPr>
            <p:ph type="dt" sz="half" idx="10"/>
          </p:nvPr>
        </p:nvSpPr>
        <p:spPr/>
        <p:txBody>
          <a:bodyPr/>
          <a:lstStyle>
            <a:lvl1pPr>
              <a:defRPr/>
            </a:lvl1pPr>
          </a:lstStyle>
          <a:p>
            <a:pPr>
              <a:defRPr/>
            </a:pPr>
            <a:fld id="{2E2EB88C-998C-479E-A370-719B0D81A475}" type="datetime1">
              <a:rPr lang="en-CA" altLang="zh-CN"/>
              <a:pPr>
                <a:defRPr/>
              </a:pPr>
              <a:t>2015-07-06</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9CA58FB0-BB82-4049-863F-3040F12979FA}"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4835458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5D9333-598C-42D2-8C72-3A98BEF8FFA3}" type="datetime1">
              <a:rPr lang="en-CA" altLang="zh-CN"/>
              <a:pPr>
                <a:defRPr/>
              </a:pPr>
              <a:t>2015-07-06</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E29A4208-AF2B-43B8-AC26-F4FF4A3A36C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1977511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5B372B-731F-4345-A371-8B8850C03B0E}"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278B357F-B052-4FD0-AC98-66EB718CAE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8121313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altLang="zh-CN"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B68FF5-F384-4118-BD8E-AACAD89324C8}"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50103B27-022D-4E9C-8C63-9D7D8651B942}"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7389732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p:spPr>
        <p:txBody>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58090F3-BEE9-480E-8EF5-E5A21CD095B7}"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8EDE067-4D0C-469B-9051-C25B6569056F}"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3969516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9F367E2-1833-4CCB-9B25-8354E66F0A2C}"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1D232D00-C705-4014-9E4D-A9BC75280FA1}"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6658475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1984" y="406399"/>
            <a:ext cx="7920038" cy="838200"/>
          </a:xfrm>
          <a:noFill/>
          <a:ln>
            <a:noFill/>
          </a:ln>
          <a:extLst/>
        </p:spPr>
        <p:txBody>
          <a:bodyPr/>
          <a:lstStyle>
            <a:lvl1pPr>
              <a:defRPr lang="es-MX" dirty="0"/>
            </a:lvl1pPr>
          </a:lstStyle>
          <a:p>
            <a:pPr lvl="0"/>
            <a:r>
              <a:rPr lang="en-US" dirty="0" smtClean="0"/>
              <a:t>Click to edit Master title style</a:t>
            </a:r>
            <a:endParaRPr lang="es-MX" dirty="0"/>
          </a:p>
        </p:txBody>
      </p:sp>
      <p:sp>
        <p:nvSpPr>
          <p:cNvPr id="3" name="Chart Placeholder 2"/>
          <p:cNvSpPr>
            <a:spLocks noGrp="1"/>
          </p:cNvSpPr>
          <p:nvPr>
            <p:ph type="chart" idx="1"/>
          </p:nvPr>
        </p:nvSpPr>
        <p:spPr>
          <a:xfrm>
            <a:off x="454096" y="1597133"/>
            <a:ext cx="8150351" cy="4368800"/>
          </a:xfrm>
        </p:spPr>
        <p:txBody>
          <a:bodyPr rtlCol="0">
            <a:normAutofit/>
          </a:bodyPr>
          <a:lstStyle/>
          <a:p>
            <a:pPr lvl="0"/>
            <a:endParaRPr lang="es-MX" altLang="zh-CN" noProof="0" dirty="0" smtClean="0"/>
          </a:p>
        </p:txBody>
      </p:sp>
      <p:sp>
        <p:nvSpPr>
          <p:cNvPr id="4"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989B754F-3B47-4843-A7C0-3C69664645EC}"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433637860"/>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88685"/>
            <a:ext cx="8229600" cy="5259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56732C06-D554-420F-8A3C-E3939F815EF4}"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750767821"/>
      </p:ext>
    </p:extLst>
  </p:cSld>
  <p:clrMapOvr>
    <a:overrideClrMapping bg1="lt1" tx1="dk1" bg2="lt2" tx2="dk2" accent1="accent1" accent2="accent2" accent3="accent3" accent4="accent4" accent5="accent5" accent6="accent6" hlink="hlink" folHlink="folHlink"/>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643980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48961" y="1592823"/>
            <a:ext cx="8574088" cy="4532312"/>
          </a:xfrm>
          <a:prstGeom prst="rect">
            <a:avLst/>
          </a:prstGeom>
        </p:spPr>
        <p:txBody>
          <a:bodyPr rtlCol="0">
            <a:normAutofit/>
          </a:bodyPr>
          <a:lstStyle/>
          <a:p>
            <a:pPr lvl="0"/>
            <a:endParaRPr lang="en-US" altLang="zh-CN" noProof="0" dirty="0" smtClean="0"/>
          </a:p>
        </p:txBody>
      </p:sp>
      <p:sp>
        <p:nvSpPr>
          <p:cNvPr id="4" name="Title Placeholder 5"/>
          <p:cNvSpPr>
            <a:spLocks noGrp="1"/>
          </p:cNvSpPr>
          <p:nvPr>
            <p:ph type="title"/>
          </p:nvPr>
        </p:nvSpPr>
        <p:spPr>
          <a:xfrm>
            <a:off x="227510" y="296955"/>
            <a:ext cx="8701088" cy="1047750"/>
          </a:xfrm>
          <a:prstGeom prst="rect">
            <a:avLst/>
          </a:prstGeom>
          <a:noFill/>
          <a:ln>
            <a:noFill/>
          </a:ln>
          <a:extLst/>
        </p:spPr>
        <p:txBody>
          <a:bodyPr/>
          <a:lstStyle>
            <a:lvl1pPr>
              <a:defRPr lang="en-AU" dirty="0"/>
            </a:lvl1pPr>
          </a:lstStyle>
          <a:p>
            <a:pPr lvl="0"/>
            <a:r>
              <a:rPr lang="en-US" dirty="0" smtClean="0"/>
              <a:t>Click to edit Master title style</a:t>
            </a:r>
            <a:endParaRPr lang="en-AU" dirty="0"/>
          </a:p>
        </p:txBody>
      </p:sp>
      <p:sp>
        <p:nvSpPr>
          <p:cNvPr id="5"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80C13849-DA87-4BBB-93D0-DBDE6CA42D9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779840379"/>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C1BEA9D-E2B3-431A-8D9C-065D7CB58B3E}"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24FDBDF-601F-4F23-9F8F-FF3E66436EA6}"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4482631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352"/>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Content Placeholder 2"/>
          <p:cNvSpPr>
            <a:spLocks noGrp="1"/>
          </p:cNvSpPr>
          <p:nvPr>
            <p:ph idx="1"/>
          </p:nvPr>
        </p:nvSpPr>
        <p:spPr>
          <a:noFill/>
          <a:ln>
            <a:noFill/>
          </a:ln>
          <a:extLst/>
        </p:spPr>
        <p:txBody>
          <a:bodyPr/>
          <a:lstStyle>
            <a:lvl1pPr>
              <a:defRPr lang="en-US" smtClean="0">
                <a:ea typeface="+mn-ea"/>
              </a:defRPr>
            </a:lvl1pPr>
            <a:lvl2pPr>
              <a:defRPr lang="en-US" smtClean="0">
                <a:ea typeface="+mn-ea"/>
              </a:defRPr>
            </a:lvl2pPr>
            <a:lvl3pPr>
              <a:defRPr lang="en-US" smtClean="0">
                <a:ea typeface="+mn-ea"/>
              </a:defRPr>
            </a:lvl3pPr>
            <a:lvl4pPr>
              <a:defRPr lang="en-US" smtClean="0">
                <a:ea typeface="+mn-ea"/>
              </a:defRPr>
            </a:lvl4pPr>
            <a:lvl5pPr>
              <a:defRPr lang="en-CA">
                <a:ea typeface="+mn-e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0315BBB-5840-41CF-ACD8-83FC3ECABD0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A72DFE1-4437-406E-B706-86427B18C9D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5476592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3CAFC8-06B4-454F-881C-D3DEFC53D6D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EC0B6B1-04EB-4412-AE35-78E3C10004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5502181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57D50416-7B04-4D55-BB46-570D04F13775}"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F6249865-EC2E-4370-8E9E-FFB1267081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6381672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EEC6F60-CF95-4ADE-B092-9B6CB2AB4ABC}" type="datetime1">
              <a:rPr lang="en-CA" altLang="zh-CN"/>
              <a:pPr>
                <a:defRPr/>
              </a:pPr>
              <a:t>2015-07-06</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80F0C2D4-0249-4C8E-BD9E-056AA6D1DB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6216924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Date Placeholder 3"/>
          <p:cNvSpPr>
            <a:spLocks noGrp="1"/>
          </p:cNvSpPr>
          <p:nvPr>
            <p:ph type="dt" sz="half" idx="10"/>
          </p:nvPr>
        </p:nvSpPr>
        <p:spPr/>
        <p:txBody>
          <a:bodyPr/>
          <a:lstStyle>
            <a:lvl1pPr>
              <a:defRPr/>
            </a:lvl1pPr>
          </a:lstStyle>
          <a:p>
            <a:pPr>
              <a:defRPr/>
            </a:pPr>
            <a:fld id="{2E2EB88C-998C-479E-A370-719B0D81A475}" type="datetime1">
              <a:rPr lang="en-CA" altLang="zh-CN"/>
              <a:pPr>
                <a:defRPr/>
              </a:pPr>
              <a:t>2015-07-06</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9CA58FB0-BB82-4049-863F-3040F12979FA}"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7662909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5D9333-598C-42D2-8C72-3A98BEF8FFA3}" type="datetime1">
              <a:rPr lang="en-CA" altLang="zh-CN"/>
              <a:pPr>
                <a:defRPr/>
              </a:pPr>
              <a:t>2015-07-06</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E29A4208-AF2B-43B8-AC26-F4FF4A3A36C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9053115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5B372B-731F-4345-A371-8B8850C03B0E}"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278B357F-B052-4FD0-AC98-66EB718CAE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8271924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altLang="zh-CN"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B68FF5-F384-4118-BD8E-AACAD89324C8}"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50103B27-022D-4E9C-8C63-9D7D8651B942}"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952334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2646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p:spPr>
        <p:txBody>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58090F3-BEE9-480E-8EF5-E5A21CD095B7}"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8EDE067-4D0C-469B-9051-C25B6569056F}"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6820064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9F367E2-1833-4CCB-9B25-8354E66F0A2C}"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1D232D00-C705-4014-9E4D-A9BC75280FA1}"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4811269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1984" y="406399"/>
            <a:ext cx="7920038" cy="838200"/>
          </a:xfrm>
          <a:noFill/>
          <a:ln>
            <a:noFill/>
          </a:ln>
          <a:extLst/>
        </p:spPr>
        <p:txBody>
          <a:bodyPr/>
          <a:lstStyle>
            <a:lvl1pPr>
              <a:defRPr lang="es-MX" dirty="0"/>
            </a:lvl1pPr>
          </a:lstStyle>
          <a:p>
            <a:pPr lvl="0"/>
            <a:r>
              <a:rPr lang="en-US" dirty="0" smtClean="0"/>
              <a:t>Click to edit Master title style</a:t>
            </a:r>
            <a:endParaRPr lang="es-MX" dirty="0"/>
          </a:p>
        </p:txBody>
      </p:sp>
      <p:sp>
        <p:nvSpPr>
          <p:cNvPr id="3" name="Chart Placeholder 2"/>
          <p:cNvSpPr>
            <a:spLocks noGrp="1"/>
          </p:cNvSpPr>
          <p:nvPr>
            <p:ph type="chart" idx="1"/>
          </p:nvPr>
        </p:nvSpPr>
        <p:spPr>
          <a:xfrm>
            <a:off x="454096" y="1597133"/>
            <a:ext cx="8150351" cy="4368800"/>
          </a:xfrm>
        </p:spPr>
        <p:txBody>
          <a:bodyPr rtlCol="0">
            <a:normAutofit/>
          </a:bodyPr>
          <a:lstStyle/>
          <a:p>
            <a:pPr lvl="0"/>
            <a:endParaRPr lang="es-MX" altLang="zh-CN" noProof="0" dirty="0" smtClean="0"/>
          </a:p>
        </p:txBody>
      </p:sp>
      <p:sp>
        <p:nvSpPr>
          <p:cNvPr id="4"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989B754F-3B47-4843-A7C0-3C69664645EC}"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913023856"/>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88685"/>
            <a:ext cx="8229600" cy="5259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56732C06-D554-420F-8A3C-E3939F815EF4}"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54289414"/>
      </p:ext>
    </p:extLst>
  </p:cSld>
  <p:clrMapOvr>
    <a:overrideClrMapping bg1="lt1" tx1="dk1" bg2="lt2" tx2="dk2" accent1="accent1" accent2="accent2" accent3="accent3" accent4="accent4" accent5="accent5" accent6="accent6" hlink="hlink" folHlink="folHlink"/>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48961" y="1592823"/>
            <a:ext cx="8574088" cy="4532312"/>
          </a:xfrm>
          <a:prstGeom prst="rect">
            <a:avLst/>
          </a:prstGeom>
        </p:spPr>
        <p:txBody>
          <a:bodyPr rtlCol="0">
            <a:normAutofit/>
          </a:bodyPr>
          <a:lstStyle/>
          <a:p>
            <a:pPr lvl="0"/>
            <a:endParaRPr lang="en-US" altLang="zh-CN" noProof="0" dirty="0" smtClean="0"/>
          </a:p>
        </p:txBody>
      </p:sp>
      <p:sp>
        <p:nvSpPr>
          <p:cNvPr id="4" name="Title Placeholder 5"/>
          <p:cNvSpPr>
            <a:spLocks noGrp="1"/>
          </p:cNvSpPr>
          <p:nvPr>
            <p:ph type="title"/>
          </p:nvPr>
        </p:nvSpPr>
        <p:spPr>
          <a:xfrm>
            <a:off x="227510" y="296955"/>
            <a:ext cx="8701088" cy="1047750"/>
          </a:xfrm>
          <a:prstGeom prst="rect">
            <a:avLst/>
          </a:prstGeom>
          <a:noFill/>
          <a:ln>
            <a:noFill/>
          </a:ln>
          <a:extLst/>
        </p:spPr>
        <p:txBody>
          <a:bodyPr/>
          <a:lstStyle>
            <a:lvl1pPr>
              <a:defRPr lang="en-AU" dirty="0"/>
            </a:lvl1pPr>
          </a:lstStyle>
          <a:p>
            <a:pPr lvl="0"/>
            <a:r>
              <a:rPr lang="en-US" dirty="0" smtClean="0"/>
              <a:t>Click to edit Master title style</a:t>
            </a:r>
            <a:endParaRPr lang="en-AU" dirty="0"/>
          </a:p>
        </p:txBody>
      </p:sp>
      <p:sp>
        <p:nvSpPr>
          <p:cNvPr id="5"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80C13849-DA87-4BBB-93D0-DBDE6CA42D9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588817358"/>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C1BEA9D-E2B3-431A-8D9C-065D7CB58B3E}"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24FDBDF-601F-4F23-9F8F-FF3E66436EA6}"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1460043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352"/>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Content Placeholder 2"/>
          <p:cNvSpPr>
            <a:spLocks noGrp="1"/>
          </p:cNvSpPr>
          <p:nvPr>
            <p:ph idx="1"/>
          </p:nvPr>
        </p:nvSpPr>
        <p:spPr>
          <a:noFill/>
          <a:ln>
            <a:noFill/>
          </a:ln>
          <a:extLst/>
        </p:spPr>
        <p:txBody>
          <a:bodyPr/>
          <a:lstStyle>
            <a:lvl1pPr>
              <a:defRPr lang="en-US" smtClean="0">
                <a:ea typeface="+mn-ea"/>
              </a:defRPr>
            </a:lvl1pPr>
            <a:lvl2pPr>
              <a:defRPr lang="en-US" smtClean="0">
                <a:ea typeface="+mn-ea"/>
              </a:defRPr>
            </a:lvl2pPr>
            <a:lvl3pPr>
              <a:defRPr lang="en-US" smtClean="0">
                <a:ea typeface="+mn-ea"/>
              </a:defRPr>
            </a:lvl3pPr>
            <a:lvl4pPr>
              <a:defRPr lang="en-US" smtClean="0">
                <a:ea typeface="+mn-ea"/>
              </a:defRPr>
            </a:lvl4pPr>
            <a:lvl5pPr>
              <a:defRPr lang="en-CA">
                <a:ea typeface="+mn-e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0315BBB-5840-41CF-ACD8-83FC3ECABD0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A72DFE1-4437-406E-B706-86427B18C9D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7198199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3CAFC8-06B4-454F-881C-D3DEFC53D6D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EC0B6B1-04EB-4412-AE35-78E3C10004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7764914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57D50416-7B04-4D55-BB46-570D04F13775}"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F6249865-EC2E-4370-8E9E-FFB1267081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681980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EEC6F60-CF95-4ADE-B092-9B6CB2AB4ABC}" type="datetime1">
              <a:rPr lang="en-CA" altLang="zh-CN"/>
              <a:pPr>
                <a:defRPr/>
              </a:pPr>
              <a:t>2015-07-06</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80F0C2D4-0249-4C8E-BD9E-056AA6D1DB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063396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2382302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Date Placeholder 3"/>
          <p:cNvSpPr>
            <a:spLocks noGrp="1"/>
          </p:cNvSpPr>
          <p:nvPr>
            <p:ph type="dt" sz="half" idx="10"/>
          </p:nvPr>
        </p:nvSpPr>
        <p:spPr/>
        <p:txBody>
          <a:bodyPr/>
          <a:lstStyle>
            <a:lvl1pPr>
              <a:defRPr/>
            </a:lvl1pPr>
          </a:lstStyle>
          <a:p>
            <a:pPr>
              <a:defRPr/>
            </a:pPr>
            <a:fld id="{2E2EB88C-998C-479E-A370-719B0D81A475}" type="datetime1">
              <a:rPr lang="en-CA" altLang="zh-CN"/>
              <a:pPr>
                <a:defRPr/>
              </a:pPr>
              <a:t>2015-07-06</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9CA58FB0-BB82-4049-863F-3040F12979FA}"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6230555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5D9333-598C-42D2-8C72-3A98BEF8FFA3}" type="datetime1">
              <a:rPr lang="en-CA" altLang="zh-CN"/>
              <a:pPr>
                <a:defRPr/>
              </a:pPr>
              <a:t>2015-07-06</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E29A4208-AF2B-43B8-AC26-F4FF4A3A36C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40906380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5B372B-731F-4345-A371-8B8850C03B0E}"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278B357F-B052-4FD0-AC98-66EB718CAE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8144468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altLang="zh-CN"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B68FF5-F384-4118-BD8E-AACAD89324C8}"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50103B27-022D-4E9C-8C63-9D7D8651B942}"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6011301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p:spPr>
        <p:txBody>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58090F3-BEE9-480E-8EF5-E5A21CD095B7}"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8EDE067-4D0C-469B-9051-C25B6569056F}"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6328381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9F367E2-1833-4CCB-9B25-8354E66F0A2C}"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1D232D00-C705-4014-9E4D-A9BC75280FA1}"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36579789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1984" y="406399"/>
            <a:ext cx="7920038" cy="838200"/>
          </a:xfrm>
          <a:noFill/>
          <a:ln>
            <a:noFill/>
          </a:ln>
          <a:extLst/>
        </p:spPr>
        <p:txBody>
          <a:bodyPr/>
          <a:lstStyle>
            <a:lvl1pPr>
              <a:defRPr lang="es-MX" dirty="0"/>
            </a:lvl1pPr>
          </a:lstStyle>
          <a:p>
            <a:pPr lvl="0"/>
            <a:r>
              <a:rPr lang="en-US" dirty="0" smtClean="0"/>
              <a:t>Click to edit Master title style</a:t>
            </a:r>
            <a:endParaRPr lang="es-MX" dirty="0"/>
          </a:p>
        </p:txBody>
      </p:sp>
      <p:sp>
        <p:nvSpPr>
          <p:cNvPr id="3" name="Chart Placeholder 2"/>
          <p:cNvSpPr>
            <a:spLocks noGrp="1"/>
          </p:cNvSpPr>
          <p:nvPr>
            <p:ph type="chart" idx="1"/>
          </p:nvPr>
        </p:nvSpPr>
        <p:spPr>
          <a:xfrm>
            <a:off x="454096" y="1597133"/>
            <a:ext cx="8150351" cy="4368800"/>
          </a:xfrm>
        </p:spPr>
        <p:txBody>
          <a:bodyPr rtlCol="0">
            <a:normAutofit/>
          </a:bodyPr>
          <a:lstStyle/>
          <a:p>
            <a:pPr lvl="0"/>
            <a:endParaRPr lang="es-MX" altLang="zh-CN" noProof="0" dirty="0" smtClean="0"/>
          </a:p>
        </p:txBody>
      </p:sp>
      <p:sp>
        <p:nvSpPr>
          <p:cNvPr id="4"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989B754F-3B47-4843-A7C0-3C69664645EC}"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834736966"/>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88685"/>
            <a:ext cx="8229600" cy="5259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56732C06-D554-420F-8A3C-E3939F815EF4}"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932664470"/>
      </p:ext>
    </p:extLst>
  </p:cSld>
  <p:clrMapOvr>
    <a:overrideClrMapping bg1="lt1" tx1="dk1" bg2="lt2" tx2="dk2" accent1="accent1" accent2="accent2" accent3="accent3" accent4="accent4" accent5="accent5" accent6="accent6" hlink="hlink" folHlink="folHlink"/>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48961" y="1592823"/>
            <a:ext cx="8574088" cy="4532312"/>
          </a:xfrm>
          <a:prstGeom prst="rect">
            <a:avLst/>
          </a:prstGeom>
        </p:spPr>
        <p:txBody>
          <a:bodyPr rtlCol="0">
            <a:normAutofit/>
          </a:bodyPr>
          <a:lstStyle/>
          <a:p>
            <a:pPr lvl="0"/>
            <a:endParaRPr lang="en-US" altLang="zh-CN" noProof="0" dirty="0" smtClean="0"/>
          </a:p>
        </p:txBody>
      </p:sp>
      <p:sp>
        <p:nvSpPr>
          <p:cNvPr id="4" name="Title Placeholder 5"/>
          <p:cNvSpPr>
            <a:spLocks noGrp="1"/>
          </p:cNvSpPr>
          <p:nvPr>
            <p:ph type="title"/>
          </p:nvPr>
        </p:nvSpPr>
        <p:spPr>
          <a:xfrm>
            <a:off x="227510" y="296955"/>
            <a:ext cx="8701088" cy="1047750"/>
          </a:xfrm>
          <a:prstGeom prst="rect">
            <a:avLst/>
          </a:prstGeom>
          <a:noFill/>
          <a:ln>
            <a:noFill/>
          </a:ln>
          <a:extLst/>
        </p:spPr>
        <p:txBody>
          <a:bodyPr/>
          <a:lstStyle>
            <a:lvl1pPr>
              <a:defRPr lang="en-AU" dirty="0"/>
            </a:lvl1pPr>
          </a:lstStyle>
          <a:p>
            <a:pPr lvl="0"/>
            <a:r>
              <a:rPr lang="en-US" dirty="0" smtClean="0"/>
              <a:t>Click to edit Master title style</a:t>
            </a:r>
            <a:endParaRPr lang="en-AU" dirty="0"/>
          </a:p>
        </p:txBody>
      </p:sp>
      <p:sp>
        <p:nvSpPr>
          <p:cNvPr id="5"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80C13849-DA87-4BBB-93D0-DBDE6CA42D9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50384309"/>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5080FFC3-D1C8-4C24-91D5-F658AB91FF5E}" type="slidenum">
              <a:rPr lang="en-CA"/>
              <a:pPr>
                <a:defRPr/>
              </a:pPr>
              <a:t>‹#›</a:t>
            </a:fld>
            <a:endParaRPr lang="en-CA" dirty="0"/>
          </a:p>
        </p:txBody>
      </p:sp>
    </p:spTree>
    <p:extLst>
      <p:ext uri="{BB962C8B-B14F-4D97-AF65-F5344CB8AC3E}">
        <p14:creationId xmlns:p14="http://schemas.microsoft.com/office/powerpoint/2010/main" val="3807608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421856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77D82D28-B2EF-4DD5-A21D-2FF3590075F1}" type="slidenum">
              <a:rPr lang="en-CA"/>
              <a:pPr>
                <a:defRPr/>
              </a:pPr>
              <a:t>‹#›</a:t>
            </a:fld>
            <a:endParaRPr lang="en-CA" dirty="0"/>
          </a:p>
        </p:txBody>
      </p:sp>
    </p:spTree>
    <p:extLst>
      <p:ext uri="{BB962C8B-B14F-4D97-AF65-F5344CB8AC3E}">
        <p14:creationId xmlns:p14="http://schemas.microsoft.com/office/powerpoint/2010/main" val="35695115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55D7EA0C-5C94-4972-BAEB-30135F5D9F9B}" type="slidenum">
              <a:rPr lang="en-CA"/>
              <a:pPr>
                <a:defRPr/>
              </a:pPr>
              <a:t>‹#›</a:t>
            </a:fld>
            <a:endParaRPr lang="en-CA" dirty="0"/>
          </a:p>
        </p:txBody>
      </p:sp>
    </p:spTree>
    <p:extLst>
      <p:ext uri="{BB962C8B-B14F-4D97-AF65-F5344CB8AC3E}">
        <p14:creationId xmlns:p14="http://schemas.microsoft.com/office/powerpoint/2010/main" val="33637212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061B1623-0D15-41B3-B707-2E01409CB61E}" type="slidenum">
              <a:rPr lang="en-CA"/>
              <a:pPr>
                <a:defRPr/>
              </a:pPr>
              <a:t>‹#›</a:t>
            </a:fld>
            <a:endParaRPr lang="en-CA" dirty="0"/>
          </a:p>
        </p:txBody>
      </p:sp>
    </p:spTree>
    <p:extLst>
      <p:ext uri="{BB962C8B-B14F-4D97-AF65-F5344CB8AC3E}">
        <p14:creationId xmlns:p14="http://schemas.microsoft.com/office/powerpoint/2010/main" val="5831349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4A1C5A1-999C-401D-B291-1D331DC946D1}" type="slidenum">
              <a:rPr lang="en-CA"/>
              <a:pPr>
                <a:defRPr/>
              </a:pPr>
              <a:t>‹#›</a:t>
            </a:fld>
            <a:endParaRPr lang="en-CA" dirty="0"/>
          </a:p>
        </p:txBody>
      </p:sp>
    </p:spTree>
    <p:extLst>
      <p:ext uri="{BB962C8B-B14F-4D97-AF65-F5344CB8AC3E}">
        <p14:creationId xmlns:p14="http://schemas.microsoft.com/office/powerpoint/2010/main" val="258626412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CA8E85C1-BD82-448F-B517-DFD04EED77F2}" type="slidenum">
              <a:rPr lang="en-CA"/>
              <a:pPr>
                <a:defRPr/>
              </a:pPr>
              <a:t>‹#›</a:t>
            </a:fld>
            <a:endParaRPr lang="en-CA" dirty="0"/>
          </a:p>
        </p:txBody>
      </p:sp>
    </p:spTree>
    <p:extLst>
      <p:ext uri="{BB962C8B-B14F-4D97-AF65-F5344CB8AC3E}">
        <p14:creationId xmlns:p14="http://schemas.microsoft.com/office/powerpoint/2010/main" val="13324250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C8D0BD63-E09D-46B3-B544-596B3AAA5FC9}" type="slidenum">
              <a:rPr lang="en-CA"/>
              <a:pPr>
                <a:defRPr/>
              </a:pPr>
              <a:t>‹#›</a:t>
            </a:fld>
            <a:endParaRPr lang="en-CA" dirty="0"/>
          </a:p>
        </p:txBody>
      </p:sp>
    </p:spTree>
    <p:extLst>
      <p:ext uri="{BB962C8B-B14F-4D97-AF65-F5344CB8AC3E}">
        <p14:creationId xmlns:p14="http://schemas.microsoft.com/office/powerpoint/2010/main" val="342480033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393C2E3C-986D-4286-B887-EB917D3B1B24}" type="slidenum">
              <a:rPr lang="en-CA"/>
              <a:pPr>
                <a:defRPr/>
              </a:pPr>
              <a:t>‹#›</a:t>
            </a:fld>
            <a:endParaRPr lang="en-CA" dirty="0"/>
          </a:p>
        </p:txBody>
      </p:sp>
    </p:spTree>
    <p:extLst>
      <p:ext uri="{BB962C8B-B14F-4D97-AF65-F5344CB8AC3E}">
        <p14:creationId xmlns:p14="http://schemas.microsoft.com/office/powerpoint/2010/main" val="232423100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9A7AC8D-A83F-4850-8F00-4CA584E9AC5B}" type="slidenum">
              <a:rPr lang="en-CA"/>
              <a:pPr>
                <a:defRPr/>
              </a:pPr>
              <a:t>‹#›</a:t>
            </a:fld>
            <a:endParaRPr lang="en-CA" dirty="0"/>
          </a:p>
        </p:txBody>
      </p:sp>
    </p:spTree>
    <p:extLst>
      <p:ext uri="{BB962C8B-B14F-4D97-AF65-F5344CB8AC3E}">
        <p14:creationId xmlns:p14="http://schemas.microsoft.com/office/powerpoint/2010/main" val="35478494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E2D63FC1-2DB9-44AB-89E2-C4FA22C035A9}" type="slidenum">
              <a:rPr lang="en-CA"/>
              <a:pPr>
                <a:defRPr/>
              </a:pPr>
              <a:t>‹#›</a:t>
            </a:fld>
            <a:endParaRPr lang="en-CA" dirty="0"/>
          </a:p>
        </p:txBody>
      </p:sp>
    </p:spTree>
    <p:extLst>
      <p:ext uri="{BB962C8B-B14F-4D97-AF65-F5344CB8AC3E}">
        <p14:creationId xmlns:p14="http://schemas.microsoft.com/office/powerpoint/2010/main" val="6273286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1A0E2F3A-2298-42F7-A407-9759C13DEF94}" type="slidenum">
              <a:rPr lang="en-CA"/>
              <a:pPr>
                <a:defRPr/>
              </a:pPr>
              <a:t>‹#›</a:t>
            </a:fld>
            <a:endParaRPr lang="en-CA" dirty="0"/>
          </a:p>
        </p:txBody>
      </p:sp>
    </p:spTree>
    <p:extLst>
      <p:ext uri="{BB962C8B-B14F-4D97-AF65-F5344CB8AC3E}">
        <p14:creationId xmlns:p14="http://schemas.microsoft.com/office/powerpoint/2010/main" val="3390954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83152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281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55284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34052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3073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0272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84430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2273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97735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160275" y="57150"/>
            <a:ext cx="8701088" cy="1047750"/>
          </a:xfrm>
          <a:prstGeom prst="rect">
            <a:avLst/>
          </a:prstGeom>
        </p:spPr>
        <p:txBody>
          <a:bodyPr rtlCol="0">
            <a:noAutofit/>
          </a:bodyPr>
          <a:lstStyle/>
          <a:p>
            <a:r>
              <a:rPr lang="en-US" smtClean="0"/>
              <a:t>Click to edit Master title style</a:t>
            </a:r>
            <a:endParaRPr lang="en-AU"/>
          </a:p>
        </p:txBody>
      </p:sp>
    </p:spTree>
    <p:extLst>
      <p:ext uri="{BB962C8B-B14F-4D97-AF65-F5344CB8AC3E}">
        <p14:creationId xmlns:p14="http://schemas.microsoft.com/office/powerpoint/2010/main" val="2177872318"/>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48ED2411-BF44-4EE0-9F78-43621E6D3143}"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CB3B5A3A-6923-42C7-ABC1-7F61343739B4}" type="slidenum">
              <a:rPr lang="en-CA" altLang="zh-CN"/>
              <a:pPr>
                <a:defRPr/>
              </a:pPr>
              <a:t>‹#›</a:t>
            </a:fld>
            <a:endParaRPr lang="en-CA" altLang="zh-CN" dirty="0"/>
          </a:p>
        </p:txBody>
      </p:sp>
    </p:spTree>
    <p:extLst>
      <p:ext uri="{BB962C8B-B14F-4D97-AF65-F5344CB8AC3E}">
        <p14:creationId xmlns:p14="http://schemas.microsoft.com/office/powerpoint/2010/main" val="373022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7E5A6EC-3892-49CC-9C06-EB7A14190ECD}"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C61A5BCF-A878-462A-A60E-D6C51B64D2B5}" type="slidenum">
              <a:rPr lang="en-CA" altLang="zh-CN"/>
              <a:pPr>
                <a:defRPr/>
              </a:pPr>
              <a:t>‹#›</a:t>
            </a:fld>
            <a:endParaRPr lang="en-CA" altLang="zh-CN" dirty="0"/>
          </a:p>
        </p:txBody>
      </p:sp>
    </p:spTree>
    <p:extLst>
      <p:ext uri="{BB962C8B-B14F-4D97-AF65-F5344CB8AC3E}">
        <p14:creationId xmlns:p14="http://schemas.microsoft.com/office/powerpoint/2010/main" val="1666723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ABC5284-C203-4B28-9B46-2526E5DEB74E}"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39B020F5-1F77-4041-A36F-1DBA645AF90E}" type="slidenum">
              <a:rPr lang="en-CA" altLang="zh-CN"/>
              <a:pPr>
                <a:defRPr/>
              </a:pPr>
              <a:t>‹#›</a:t>
            </a:fld>
            <a:endParaRPr lang="en-CA" altLang="zh-CN" dirty="0"/>
          </a:p>
        </p:txBody>
      </p:sp>
    </p:spTree>
    <p:extLst>
      <p:ext uri="{BB962C8B-B14F-4D97-AF65-F5344CB8AC3E}">
        <p14:creationId xmlns:p14="http://schemas.microsoft.com/office/powerpoint/2010/main" val="1475678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44EB9C05-167F-4683-8566-9D4D07DC47CB}" type="datetimeFigureOut">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5EFE1997-6807-4180-A1B8-412CA10D1474}" type="slidenum">
              <a:rPr lang="en-CA" altLang="zh-CN"/>
              <a:pPr>
                <a:defRPr/>
              </a:pPr>
              <a:t>‹#›</a:t>
            </a:fld>
            <a:endParaRPr lang="en-CA" altLang="zh-CN" dirty="0"/>
          </a:p>
        </p:txBody>
      </p:sp>
    </p:spTree>
    <p:extLst>
      <p:ext uri="{BB962C8B-B14F-4D97-AF65-F5344CB8AC3E}">
        <p14:creationId xmlns:p14="http://schemas.microsoft.com/office/powerpoint/2010/main" val="3698284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06A40125-EA74-45BF-85E8-B58ECA0B3854}" type="datetimeFigureOut">
              <a:rPr lang="en-CA" altLang="zh-CN"/>
              <a:pPr>
                <a:defRPr/>
              </a:pPr>
              <a:t>2015-07-06</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5"/>
          <p:cNvSpPr>
            <a:spLocks noGrp="1"/>
          </p:cNvSpPr>
          <p:nvPr>
            <p:ph type="sldNum" sz="quarter" idx="12"/>
          </p:nvPr>
        </p:nvSpPr>
        <p:spPr/>
        <p:txBody>
          <a:bodyPr/>
          <a:lstStyle>
            <a:lvl1pPr>
              <a:defRPr/>
            </a:lvl1pPr>
          </a:lstStyle>
          <a:p>
            <a:pPr>
              <a:defRPr/>
            </a:pPr>
            <a:fld id="{0ED68AA8-DFB1-4E0C-BD68-B9A63E5B3775}" type="slidenum">
              <a:rPr lang="en-CA" altLang="zh-CN"/>
              <a:pPr>
                <a:defRPr/>
              </a:pPr>
              <a:t>‹#›</a:t>
            </a:fld>
            <a:endParaRPr lang="en-CA" altLang="zh-CN" dirty="0"/>
          </a:p>
        </p:txBody>
      </p:sp>
    </p:spTree>
    <p:extLst>
      <p:ext uri="{BB962C8B-B14F-4D97-AF65-F5344CB8AC3E}">
        <p14:creationId xmlns:p14="http://schemas.microsoft.com/office/powerpoint/2010/main" val="4285374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626FCC1C-82E4-4B53-AEC4-743F60F922A2}" type="datetimeFigureOut">
              <a:rPr lang="en-CA" altLang="zh-CN"/>
              <a:pPr>
                <a:defRPr/>
              </a:pPr>
              <a:t>2015-07-06</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5"/>
          <p:cNvSpPr>
            <a:spLocks noGrp="1"/>
          </p:cNvSpPr>
          <p:nvPr>
            <p:ph type="sldNum" sz="quarter" idx="12"/>
          </p:nvPr>
        </p:nvSpPr>
        <p:spPr/>
        <p:txBody>
          <a:bodyPr/>
          <a:lstStyle>
            <a:lvl1pPr>
              <a:defRPr/>
            </a:lvl1pPr>
          </a:lstStyle>
          <a:p>
            <a:pPr>
              <a:defRPr/>
            </a:pPr>
            <a:fld id="{8392DBFA-315D-4D7B-B491-FC757EBB3355}" type="slidenum">
              <a:rPr lang="en-CA" altLang="zh-CN"/>
              <a:pPr>
                <a:defRPr/>
              </a:pPr>
              <a:t>‹#›</a:t>
            </a:fld>
            <a:endParaRPr lang="en-CA" altLang="zh-CN" dirty="0"/>
          </a:p>
        </p:txBody>
      </p:sp>
    </p:spTree>
    <p:extLst>
      <p:ext uri="{BB962C8B-B14F-4D97-AF65-F5344CB8AC3E}">
        <p14:creationId xmlns:p14="http://schemas.microsoft.com/office/powerpoint/2010/main" val="61792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11647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47FC68-D431-4FB6-9D61-AC676FAA1F7E}" type="datetimeFigureOut">
              <a:rPr lang="en-CA" altLang="zh-CN"/>
              <a:pPr>
                <a:defRPr/>
              </a:pPr>
              <a:t>2015-07-06</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5"/>
          <p:cNvSpPr>
            <a:spLocks noGrp="1"/>
          </p:cNvSpPr>
          <p:nvPr>
            <p:ph type="sldNum" sz="quarter" idx="12"/>
          </p:nvPr>
        </p:nvSpPr>
        <p:spPr/>
        <p:txBody>
          <a:bodyPr/>
          <a:lstStyle>
            <a:lvl1pPr>
              <a:defRPr/>
            </a:lvl1pPr>
          </a:lstStyle>
          <a:p>
            <a:pPr>
              <a:defRPr/>
            </a:pPr>
            <a:fld id="{F1B6DC28-8819-403C-AADB-D6B9F0ED878C}" type="slidenum">
              <a:rPr lang="en-CA" altLang="zh-CN"/>
              <a:pPr>
                <a:defRPr/>
              </a:pPr>
              <a:t>‹#›</a:t>
            </a:fld>
            <a:endParaRPr lang="en-CA" altLang="zh-CN" dirty="0"/>
          </a:p>
        </p:txBody>
      </p:sp>
    </p:spTree>
    <p:extLst>
      <p:ext uri="{BB962C8B-B14F-4D97-AF65-F5344CB8AC3E}">
        <p14:creationId xmlns:p14="http://schemas.microsoft.com/office/powerpoint/2010/main" val="1515442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EC168D-9ABC-45C8-9CD0-7427ED9DB3AC}" type="datetimeFigureOut">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D8092A5D-B97A-4364-87A4-A84DB180ECD6}" type="slidenum">
              <a:rPr lang="en-CA" altLang="zh-CN"/>
              <a:pPr>
                <a:defRPr/>
              </a:pPr>
              <a:t>‹#›</a:t>
            </a:fld>
            <a:endParaRPr lang="en-CA" altLang="zh-CN" dirty="0"/>
          </a:p>
        </p:txBody>
      </p:sp>
    </p:spTree>
    <p:extLst>
      <p:ext uri="{BB962C8B-B14F-4D97-AF65-F5344CB8AC3E}">
        <p14:creationId xmlns:p14="http://schemas.microsoft.com/office/powerpoint/2010/main" val="14941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EF2278-0870-4A43-B3FE-5783D419DD82}" type="datetimeFigureOut">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0B980677-AC15-4F32-9486-0A44721E50E0}" type="slidenum">
              <a:rPr lang="en-CA" altLang="zh-CN"/>
              <a:pPr>
                <a:defRPr/>
              </a:pPr>
              <a:t>‹#›</a:t>
            </a:fld>
            <a:endParaRPr lang="en-CA" altLang="zh-CN" dirty="0"/>
          </a:p>
        </p:txBody>
      </p:sp>
    </p:spTree>
    <p:extLst>
      <p:ext uri="{BB962C8B-B14F-4D97-AF65-F5344CB8AC3E}">
        <p14:creationId xmlns:p14="http://schemas.microsoft.com/office/powerpoint/2010/main" val="4279089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EDFE8FA-60EE-43F3-8DCF-B6531CBE252B}"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EE333FE4-3C74-4E11-BBC3-28E9537D6E7D}" type="slidenum">
              <a:rPr lang="en-CA" altLang="zh-CN"/>
              <a:pPr>
                <a:defRPr/>
              </a:pPr>
              <a:t>‹#›</a:t>
            </a:fld>
            <a:endParaRPr lang="en-CA" altLang="zh-CN" dirty="0"/>
          </a:p>
        </p:txBody>
      </p:sp>
    </p:spTree>
    <p:extLst>
      <p:ext uri="{BB962C8B-B14F-4D97-AF65-F5344CB8AC3E}">
        <p14:creationId xmlns:p14="http://schemas.microsoft.com/office/powerpoint/2010/main" val="927340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893173E-C3C3-4C7A-83EA-7F6DA6AF208F}"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C5633001-074D-4B32-A2D2-F4A2A9A322EF}" type="slidenum">
              <a:rPr lang="en-CA" altLang="zh-CN"/>
              <a:pPr>
                <a:defRPr/>
              </a:pPr>
              <a:t>‹#›</a:t>
            </a:fld>
            <a:endParaRPr lang="en-CA" altLang="zh-CN" dirty="0"/>
          </a:p>
        </p:txBody>
      </p:sp>
    </p:spTree>
    <p:extLst>
      <p:ext uri="{BB962C8B-B14F-4D97-AF65-F5344CB8AC3E}">
        <p14:creationId xmlns:p14="http://schemas.microsoft.com/office/powerpoint/2010/main" val="2696775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54100" y="114300"/>
            <a:ext cx="7920038" cy="838200"/>
          </a:xfrm>
        </p:spPr>
        <p:txBody>
          <a:bodyPr/>
          <a:lstStyle/>
          <a:p>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rtlCol="0">
            <a:normAutofit/>
          </a:bodyPr>
          <a:lstStyle/>
          <a:p>
            <a:pPr lvl="0"/>
            <a:endParaRPr lang="es-MX" noProof="0" dirty="0" smtClean="0"/>
          </a:p>
        </p:txBody>
      </p:sp>
    </p:spTree>
    <p:extLst>
      <p:ext uri="{BB962C8B-B14F-4D97-AF65-F5344CB8AC3E}">
        <p14:creationId xmlns:p14="http://schemas.microsoft.com/office/powerpoint/2010/main" val="3244610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43392351"/>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0F02FCB1-2C7E-48FE-AFB6-C4DD5DA12CBD}" type="datetime1">
              <a:rPr lang="en-CA"/>
              <a:pPr>
                <a:defRPr/>
              </a:pPr>
              <a:t>2015-07-06</a:t>
            </a:fld>
            <a:endParaRPr lang="en-CA" dirty="0"/>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08EAA4C1-2695-4283-8881-D755793310D9}" type="slidenum">
              <a:rPr lang="en-CA"/>
              <a:pPr>
                <a:defRPr/>
              </a:pPr>
              <a:t>‹#›</a:t>
            </a:fld>
            <a:endParaRPr lang="en-CA" dirty="0"/>
          </a:p>
        </p:txBody>
      </p:sp>
    </p:spTree>
    <p:extLst>
      <p:ext uri="{BB962C8B-B14F-4D97-AF65-F5344CB8AC3E}">
        <p14:creationId xmlns:p14="http://schemas.microsoft.com/office/powerpoint/2010/main" val="218171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2AF30EF-E8A0-480D-A2B3-15E6618FFF89}"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3625CD4F-DCBB-4483-B10D-517B590398DB}" type="slidenum">
              <a:rPr lang="en-CA"/>
              <a:pPr>
                <a:defRPr/>
              </a:pPr>
              <a:t>‹#›</a:t>
            </a:fld>
            <a:endParaRPr lang="en-CA" dirty="0"/>
          </a:p>
        </p:txBody>
      </p:sp>
    </p:spTree>
    <p:extLst>
      <p:ext uri="{BB962C8B-B14F-4D97-AF65-F5344CB8AC3E}">
        <p14:creationId xmlns:p14="http://schemas.microsoft.com/office/powerpoint/2010/main" val="1733021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B5DF8A68-84C0-4001-A655-208EB6AA82DE}"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63EBB9B5-3773-4F7A-9ECA-C600710E35A7}" type="slidenum">
              <a:rPr lang="en-CA"/>
              <a:pPr>
                <a:defRPr/>
              </a:pPr>
              <a:t>‹#›</a:t>
            </a:fld>
            <a:endParaRPr lang="en-CA" dirty="0"/>
          </a:p>
        </p:txBody>
      </p:sp>
    </p:spTree>
    <p:extLst>
      <p:ext uri="{BB962C8B-B14F-4D97-AF65-F5344CB8AC3E}">
        <p14:creationId xmlns:p14="http://schemas.microsoft.com/office/powerpoint/2010/main" val="3112102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8697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86C7E20F-B2B4-4061-8850-A9F42E8BD33E}"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C710BDEE-3956-4400-B32F-B800838F4132}" type="slidenum">
              <a:rPr lang="en-CA"/>
              <a:pPr>
                <a:defRPr/>
              </a:pPr>
              <a:t>‹#›</a:t>
            </a:fld>
            <a:endParaRPr lang="en-CA" dirty="0"/>
          </a:p>
        </p:txBody>
      </p:sp>
    </p:spTree>
    <p:extLst>
      <p:ext uri="{BB962C8B-B14F-4D97-AF65-F5344CB8AC3E}">
        <p14:creationId xmlns:p14="http://schemas.microsoft.com/office/powerpoint/2010/main" val="31553564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2D31D6E7-2E7F-47B8-8B3C-ACE84C735492}" type="datetime1">
              <a:rPr lang="en-CA"/>
              <a:pPr>
                <a:defRPr/>
              </a:pPr>
              <a:t>2015-07-06</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4202BB0F-4471-4567-8EA3-A0FA4DA1206B}" type="slidenum">
              <a:rPr lang="en-CA"/>
              <a:pPr>
                <a:defRPr/>
              </a:pPr>
              <a:t>‹#›</a:t>
            </a:fld>
            <a:endParaRPr lang="en-CA" dirty="0"/>
          </a:p>
        </p:txBody>
      </p:sp>
    </p:spTree>
    <p:extLst>
      <p:ext uri="{BB962C8B-B14F-4D97-AF65-F5344CB8AC3E}">
        <p14:creationId xmlns:p14="http://schemas.microsoft.com/office/powerpoint/2010/main" val="41712898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7758AE9-A20F-48B5-BDAA-A720A55A3EEC}" type="datetime1">
              <a:rPr lang="en-CA"/>
              <a:pPr>
                <a:defRPr/>
              </a:pPr>
              <a:t>2015-07-06</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6F83D87-D77D-44D8-92D7-FCDBBB969381}" type="slidenum">
              <a:rPr lang="en-CA"/>
              <a:pPr>
                <a:defRPr/>
              </a:pPr>
              <a:t>‹#›</a:t>
            </a:fld>
            <a:endParaRPr lang="en-CA" dirty="0"/>
          </a:p>
        </p:txBody>
      </p:sp>
    </p:spTree>
    <p:extLst>
      <p:ext uri="{BB962C8B-B14F-4D97-AF65-F5344CB8AC3E}">
        <p14:creationId xmlns:p14="http://schemas.microsoft.com/office/powerpoint/2010/main" val="3507753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6FC749D-4184-4C71-801E-9E89F5E534B7}" type="datetime1">
              <a:rPr lang="en-CA"/>
              <a:pPr>
                <a:defRPr/>
              </a:pPr>
              <a:t>2015-07-06</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11DF0D55-2A5C-42DD-9C01-508FD687EC5D}" type="slidenum">
              <a:rPr lang="en-CA"/>
              <a:pPr>
                <a:defRPr/>
              </a:pPr>
              <a:t>‹#›</a:t>
            </a:fld>
            <a:endParaRPr lang="en-CA" dirty="0"/>
          </a:p>
        </p:txBody>
      </p:sp>
    </p:spTree>
    <p:extLst>
      <p:ext uri="{BB962C8B-B14F-4D97-AF65-F5344CB8AC3E}">
        <p14:creationId xmlns:p14="http://schemas.microsoft.com/office/powerpoint/2010/main" val="25343179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1E3DDC4-A8DF-48F0-A2E5-D19B3E8914D5}"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88DB4A12-A2E2-40E1-9862-B5D0D2AFEE1E}" type="slidenum">
              <a:rPr lang="en-CA"/>
              <a:pPr>
                <a:defRPr/>
              </a:pPr>
              <a:t>‹#›</a:t>
            </a:fld>
            <a:endParaRPr lang="en-CA" dirty="0"/>
          </a:p>
        </p:txBody>
      </p:sp>
    </p:spTree>
    <p:extLst>
      <p:ext uri="{BB962C8B-B14F-4D97-AF65-F5344CB8AC3E}">
        <p14:creationId xmlns:p14="http://schemas.microsoft.com/office/powerpoint/2010/main" val="21763382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44A7E68-E419-46A1-9FB6-76BA2F7678A9}"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1C07A788-C1C7-461D-9057-769B34D8729F}" type="slidenum">
              <a:rPr lang="en-CA"/>
              <a:pPr>
                <a:defRPr/>
              </a:pPr>
              <a:t>‹#›</a:t>
            </a:fld>
            <a:endParaRPr lang="en-CA" dirty="0"/>
          </a:p>
        </p:txBody>
      </p:sp>
    </p:spTree>
    <p:extLst>
      <p:ext uri="{BB962C8B-B14F-4D97-AF65-F5344CB8AC3E}">
        <p14:creationId xmlns:p14="http://schemas.microsoft.com/office/powerpoint/2010/main" val="1572311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C4C4404B-BA79-445C-BD61-9352AD1889CF}"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B1A374B0-FD8C-49CF-A045-48DCA3B3D75A}" type="slidenum">
              <a:rPr lang="en-CA"/>
              <a:pPr>
                <a:defRPr/>
              </a:pPr>
              <a:t>‹#›</a:t>
            </a:fld>
            <a:endParaRPr lang="en-CA" dirty="0"/>
          </a:p>
        </p:txBody>
      </p:sp>
    </p:spTree>
    <p:extLst>
      <p:ext uri="{BB962C8B-B14F-4D97-AF65-F5344CB8AC3E}">
        <p14:creationId xmlns:p14="http://schemas.microsoft.com/office/powerpoint/2010/main" val="2887716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FCA37D0-401F-4CEE-8E0D-5176B878823C}"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F79198F-8968-4913-9A29-E0DFBADAB5CD}" type="slidenum">
              <a:rPr lang="en-CA"/>
              <a:pPr>
                <a:defRPr/>
              </a:pPr>
              <a:t>‹#›</a:t>
            </a:fld>
            <a:endParaRPr lang="en-CA" dirty="0"/>
          </a:p>
        </p:txBody>
      </p:sp>
    </p:spTree>
    <p:extLst>
      <p:ext uri="{BB962C8B-B14F-4D97-AF65-F5344CB8AC3E}">
        <p14:creationId xmlns:p14="http://schemas.microsoft.com/office/powerpoint/2010/main" val="189173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71764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33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077527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437302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151857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417897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771872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45696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054645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65775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295602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847602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54100" y="114300"/>
            <a:ext cx="7920038" cy="838200"/>
          </a:xfrm>
        </p:spPr>
        <p:txBody>
          <a:bodyPr/>
          <a:lstStyle/>
          <a:p>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a:lstStyle/>
          <a:p>
            <a:pPr lvl="0"/>
            <a:endParaRPr lang="es-MX" noProof="0" dirty="0" smtClean="0"/>
          </a:p>
        </p:txBody>
      </p:sp>
    </p:spTree>
    <p:extLst>
      <p:ext uri="{BB962C8B-B14F-4D97-AF65-F5344CB8AC3E}">
        <p14:creationId xmlns:p14="http://schemas.microsoft.com/office/powerpoint/2010/main" val="406140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936621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67936252"/>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4753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780873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081300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520271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623244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845144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458003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762338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9110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938543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2187609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623681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3929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8098268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617272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313532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845260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63217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124596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6680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01601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614252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981474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7000022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C1BEA9D-E2B3-431A-8D9C-065D7CB58B3E}"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24FDBDF-601F-4F23-9F8F-FF3E66436EA6}"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40106309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352"/>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Content Placeholder 2"/>
          <p:cNvSpPr>
            <a:spLocks noGrp="1"/>
          </p:cNvSpPr>
          <p:nvPr>
            <p:ph idx="1"/>
          </p:nvPr>
        </p:nvSpPr>
        <p:spPr>
          <a:noFill/>
          <a:ln>
            <a:noFill/>
          </a:ln>
          <a:extLst/>
        </p:spPr>
        <p:txBody>
          <a:bodyPr/>
          <a:lstStyle>
            <a:lvl1pPr>
              <a:defRPr lang="en-US" smtClean="0">
                <a:ea typeface="+mn-ea"/>
              </a:defRPr>
            </a:lvl1pPr>
            <a:lvl2pPr>
              <a:defRPr lang="en-US" smtClean="0">
                <a:ea typeface="+mn-ea"/>
              </a:defRPr>
            </a:lvl2pPr>
            <a:lvl3pPr>
              <a:defRPr lang="en-US" smtClean="0">
                <a:ea typeface="+mn-ea"/>
              </a:defRPr>
            </a:lvl3pPr>
            <a:lvl4pPr>
              <a:defRPr lang="en-US" smtClean="0">
                <a:ea typeface="+mn-ea"/>
              </a:defRPr>
            </a:lvl4pPr>
            <a:lvl5pPr>
              <a:defRPr lang="en-CA">
                <a:ea typeface="+mn-e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0315BBB-5840-41CF-ACD8-83FC3ECABD0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A72DFE1-4437-406E-B706-86427B18C9D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3345980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3CAFC8-06B4-454F-881C-D3DEFC53D6D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EC0B6B1-04EB-4412-AE35-78E3C10004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194853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57D50416-7B04-4D55-BB46-570D04F13775}"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F6249865-EC2E-4370-8E9E-FFB1267081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8170927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EEC6F60-CF95-4ADE-B092-9B6CB2AB4ABC}" type="datetime1">
              <a:rPr lang="en-CA" altLang="zh-CN"/>
              <a:pPr>
                <a:defRPr/>
              </a:pPr>
              <a:t>2015-07-06</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80F0C2D4-0249-4C8E-BD9E-056AA6D1DB2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5896797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03"/>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Date Placeholder 3"/>
          <p:cNvSpPr>
            <a:spLocks noGrp="1"/>
          </p:cNvSpPr>
          <p:nvPr>
            <p:ph type="dt" sz="half" idx="10"/>
          </p:nvPr>
        </p:nvSpPr>
        <p:spPr/>
        <p:txBody>
          <a:bodyPr/>
          <a:lstStyle>
            <a:lvl1pPr>
              <a:defRPr/>
            </a:lvl1pPr>
          </a:lstStyle>
          <a:p>
            <a:pPr>
              <a:defRPr/>
            </a:pPr>
            <a:fld id="{2E2EB88C-998C-479E-A370-719B0D81A475}" type="datetime1">
              <a:rPr lang="en-CA" altLang="zh-CN"/>
              <a:pPr>
                <a:defRPr/>
              </a:pPr>
              <a:t>2015-07-06</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9CA58FB0-BB82-4049-863F-3040F12979FA}"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3858503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5D9333-598C-42D2-8C72-3A98BEF8FFA3}" type="datetime1">
              <a:rPr lang="en-CA" altLang="zh-CN"/>
              <a:pPr>
                <a:defRPr/>
              </a:pPr>
              <a:t>2015-07-06</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E29A4208-AF2B-43B8-AC26-F4FF4A3A36C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017212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761814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5B372B-731F-4345-A371-8B8850C03B0E}"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278B357F-B052-4FD0-AC98-66EB718CAE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3075768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altLang="zh-CN"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1B68FF5-F384-4118-BD8E-AACAD89324C8}" type="datetime1">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50103B27-022D-4E9C-8C63-9D7D8651B942}"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42108708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p:spPr>
        <p:txBody>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58090F3-BEE9-480E-8EF5-E5A21CD095B7}"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8EDE067-4D0C-469B-9051-C25B6569056F}"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2388553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9F367E2-1833-4CCB-9B25-8354E66F0A2C}"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1D232D00-C705-4014-9E4D-A9BC75280FA1}"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0308679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1984" y="406399"/>
            <a:ext cx="7920038" cy="838200"/>
          </a:xfrm>
          <a:noFill/>
          <a:ln>
            <a:noFill/>
          </a:ln>
          <a:extLst/>
        </p:spPr>
        <p:txBody>
          <a:bodyPr/>
          <a:lstStyle>
            <a:lvl1pPr>
              <a:defRPr lang="es-MX" dirty="0"/>
            </a:lvl1pPr>
          </a:lstStyle>
          <a:p>
            <a:pPr lvl="0"/>
            <a:r>
              <a:rPr lang="en-US" dirty="0" smtClean="0"/>
              <a:t>Click to edit Master title style</a:t>
            </a:r>
            <a:endParaRPr lang="es-MX" dirty="0"/>
          </a:p>
        </p:txBody>
      </p:sp>
      <p:sp>
        <p:nvSpPr>
          <p:cNvPr id="3" name="Chart Placeholder 2"/>
          <p:cNvSpPr>
            <a:spLocks noGrp="1"/>
          </p:cNvSpPr>
          <p:nvPr>
            <p:ph type="chart" idx="1"/>
          </p:nvPr>
        </p:nvSpPr>
        <p:spPr>
          <a:xfrm>
            <a:off x="454096" y="1597133"/>
            <a:ext cx="8150351" cy="4368800"/>
          </a:xfrm>
        </p:spPr>
        <p:txBody>
          <a:bodyPr rtlCol="0">
            <a:normAutofit/>
          </a:bodyPr>
          <a:lstStyle/>
          <a:p>
            <a:pPr lvl="0"/>
            <a:endParaRPr lang="es-MX" altLang="zh-CN" noProof="0" dirty="0" smtClean="0"/>
          </a:p>
        </p:txBody>
      </p:sp>
      <p:sp>
        <p:nvSpPr>
          <p:cNvPr id="4"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989B754F-3B47-4843-A7C0-3C69664645EC}"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870938450"/>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88685"/>
            <a:ext cx="8229600" cy="5259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56732C06-D554-420F-8A3C-E3939F815EF4}"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2248353609"/>
      </p:ext>
    </p:extLst>
  </p:cSld>
  <p:clrMapOvr>
    <a:overrideClrMapping bg1="lt1" tx1="dk1" bg2="lt2" tx2="dk2" accent1="accent1" accent2="accent2" accent3="accent3" accent4="accent4" accent5="accent5" accent6="accent6" hlink="hlink" folHlink="folHlink"/>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48961" y="1592823"/>
            <a:ext cx="8574088" cy="4532312"/>
          </a:xfrm>
          <a:prstGeom prst="rect">
            <a:avLst/>
          </a:prstGeom>
        </p:spPr>
        <p:txBody>
          <a:bodyPr rtlCol="0">
            <a:normAutofit/>
          </a:bodyPr>
          <a:lstStyle/>
          <a:p>
            <a:pPr lvl="0"/>
            <a:endParaRPr lang="en-US" altLang="zh-CN" noProof="0" dirty="0" smtClean="0"/>
          </a:p>
        </p:txBody>
      </p:sp>
      <p:sp>
        <p:nvSpPr>
          <p:cNvPr id="4" name="Title Placeholder 5"/>
          <p:cNvSpPr>
            <a:spLocks noGrp="1"/>
          </p:cNvSpPr>
          <p:nvPr>
            <p:ph type="title"/>
          </p:nvPr>
        </p:nvSpPr>
        <p:spPr>
          <a:xfrm>
            <a:off x="227510" y="296955"/>
            <a:ext cx="8701088" cy="1047750"/>
          </a:xfrm>
          <a:prstGeom prst="rect">
            <a:avLst/>
          </a:prstGeom>
          <a:noFill/>
          <a:ln>
            <a:noFill/>
          </a:ln>
          <a:extLst/>
        </p:spPr>
        <p:txBody>
          <a:bodyPr/>
          <a:lstStyle>
            <a:lvl1pPr>
              <a:defRPr lang="en-AU" dirty="0"/>
            </a:lvl1pPr>
          </a:lstStyle>
          <a:p>
            <a:pPr lvl="0"/>
            <a:r>
              <a:rPr lang="en-US" dirty="0" smtClean="0"/>
              <a:t>Click to edit Master title style</a:t>
            </a:r>
            <a:endParaRPr lang="en-AU" dirty="0"/>
          </a:p>
        </p:txBody>
      </p:sp>
      <p:sp>
        <p:nvSpPr>
          <p:cNvPr id="5" name="Slide Number Placeholder 3"/>
          <p:cNvSpPr>
            <a:spLocks noGrp="1"/>
          </p:cNvSpPr>
          <p:nvPr>
            <p:ph type="sldNum" sz="quarter" idx="10"/>
          </p:nvPr>
        </p:nvSpPr>
        <p:spPr/>
        <p:txBody>
          <a:bodyPr rtlCol="0"/>
          <a:lstStyle>
            <a:lvl1pPr>
              <a:defRPr lang="en-CA" sz="1200">
                <a:solidFill>
                  <a:schemeClr val="tx1"/>
                </a:solidFill>
                <a:latin typeface="+mn-lt"/>
                <a:ea typeface="+mn-ea"/>
              </a:defRPr>
            </a:lvl1pPr>
          </a:lstStyle>
          <a:p>
            <a:pPr>
              <a:defRPr/>
            </a:pPr>
            <a:r>
              <a:rPr dirty="0">
                <a:solidFill>
                  <a:srgbClr val="000000"/>
                </a:solidFill>
              </a:rPr>
              <a:t/>
            </a:r>
            <a:br>
              <a:rPr dirty="0">
                <a:solidFill>
                  <a:srgbClr val="000000"/>
                </a:solidFill>
              </a:rPr>
            </a:br>
            <a:fld id="{80C13849-DA87-4BBB-93D0-DBDE6CA42D97}"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908939288"/>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6C1BEA9D-E2B3-431A-8D9C-065D7CB58B3E}"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24FDBDF-601F-4F23-9F8F-FF3E66436EA6}"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755936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352"/>
            <a:ext cx="8229600" cy="1143000"/>
          </a:xfrm>
          <a:noFill/>
          <a:ln>
            <a:noFill/>
          </a:ln>
          <a:extLst/>
        </p:spPr>
        <p:txBody>
          <a:bodyPr/>
          <a:lstStyle>
            <a:lvl1pPr>
              <a:defRPr lang="en-CA" dirty="0"/>
            </a:lvl1pPr>
          </a:lstStyle>
          <a:p>
            <a:pPr lvl="0"/>
            <a:r>
              <a:rPr lang="en-US" smtClean="0"/>
              <a:t>Click to edit Master title style</a:t>
            </a:r>
            <a:endParaRPr lang="en-CA" dirty="0"/>
          </a:p>
        </p:txBody>
      </p:sp>
      <p:sp>
        <p:nvSpPr>
          <p:cNvPr id="3" name="Content Placeholder 2"/>
          <p:cNvSpPr>
            <a:spLocks noGrp="1"/>
          </p:cNvSpPr>
          <p:nvPr>
            <p:ph idx="1"/>
          </p:nvPr>
        </p:nvSpPr>
        <p:spPr>
          <a:noFill/>
          <a:ln>
            <a:noFill/>
          </a:ln>
          <a:extLst/>
        </p:spPr>
        <p:txBody>
          <a:bodyPr/>
          <a:lstStyle>
            <a:lvl1pPr>
              <a:defRPr lang="en-US" smtClean="0">
                <a:ea typeface="+mn-ea"/>
              </a:defRPr>
            </a:lvl1pPr>
            <a:lvl2pPr>
              <a:defRPr lang="en-US" smtClean="0">
                <a:ea typeface="+mn-ea"/>
              </a:defRPr>
            </a:lvl2pPr>
            <a:lvl3pPr>
              <a:defRPr lang="en-US" smtClean="0">
                <a:ea typeface="+mn-ea"/>
              </a:defRPr>
            </a:lvl3pPr>
            <a:lvl4pPr>
              <a:defRPr lang="en-US" smtClean="0">
                <a:ea typeface="+mn-ea"/>
              </a:defRPr>
            </a:lvl4pPr>
            <a:lvl5pPr>
              <a:defRPr lang="en-CA">
                <a:ea typeface="+mn-e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50315BBB-5840-41CF-ACD8-83FC3ECABD0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AA72DFE1-4437-406E-B706-86427B18C9D0}"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10206347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3CAFC8-06B4-454F-881C-D3DEFC53D6D0}" type="datetime1">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3"/>
          <p:cNvSpPr>
            <a:spLocks noGrp="1"/>
          </p:cNvSpPr>
          <p:nvPr>
            <p:ph type="sldNum" sz="quarter" idx="12"/>
          </p:nvPr>
        </p:nvSpPr>
        <p:spPr>
          <a:ln/>
        </p:spPr>
        <p:txBody>
          <a:bodyPr/>
          <a:lstStyle>
            <a:lvl1pPr>
              <a:defRPr/>
            </a:lvl1pPr>
          </a:lstStyle>
          <a:p>
            <a:pPr>
              <a:defRPr/>
            </a:pPr>
            <a:r>
              <a:rPr dirty="0">
                <a:solidFill>
                  <a:srgbClr val="000000"/>
                </a:solidFill>
              </a:rPr>
              <a:t/>
            </a:r>
            <a:br>
              <a:rPr dirty="0">
                <a:solidFill>
                  <a:srgbClr val="000000"/>
                </a:solidFill>
              </a:rPr>
            </a:br>
            <a:fld id="{6EC0B6B1-04EB-4412-AE35-78E3C10004D9}" type="slidenum">
              <a:rPr>
                <a:solidFill>
                  <a:srgbClr val="000000"/>
                </a:solidFill>
              </a:rPr>
              <a:pPr>
                <a:defRPr/>
              </a:pPr>
              <a:t>‹#›</a:t>
            </a:fld>
            <a:endParaRPr dirty="0">
              <a:solidFill>
                <a:srgbClr val="000000"/>
              </a:solidFill>
            </a:endParaRPr>
          </a:p>
        </p:txBody>
      </p:sp>
    </p:spTree>
    <p:extLst>
      <p:ext uri="{BB962C8B-B14F-4D97-AF65-F5344CB8AC3E}">
        <p14:creationId xmlns:p14="http://schemas.microsoft.com/office/powerpoint/2010/main" val="3134798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6" Type="http://schemas.openxmlformats.org/officeDocument/2006/relationships/image" Target="../media/image1.jpe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heme" Target="../theme/theme10.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6" Type="http://schemas.openxmlformats.org/officeDocument/2006/relationships/image" Target="../media/image1.jpe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theme" Target="../theme/theme11.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image" Target="../media/image3.jpeg"/><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2.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1.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image" Target="../media/image1.jpe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8.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6" Type="http://schemas.openxmlformats.org/officeDocument/2006/relationships/image" Target="../media/image1.jpe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heme" Target="../theme/theme9.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896448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7" descr="PPT_fond_23mai2013_3.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457200" y="2587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altLang="zh-CN" smtClean="0"/>
          </a:p>
        </p:txBody>
      </p:sp>
      <p:sp>
        <p:nvSpPr>
          <p:cNvPr id="512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BC852416-C4D2-4AD2-B83B-E527D50FAE34}" type="datetime1">
              <a:rPr lang="en-CA" altLang="zh-CN"/>
              <a:pPr fontAlgn="base">
                <a:spcBef>
                  <a:spcPct val="0"/>
                </a:spcBef>
                <a:spcAft>
                  <a:spcPct val="0"/>
                </a:spcAft>
                <a:defRPr/>
              </a:pPr>
              <a:t>2015-07-06</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CA" altLang="zh-CN" dirty="0"/>
          </a:p>
        </p:txBody>
      </p:sp>
      <p:sp>
        <p:nvSpPr>
          <p:cNvPr id="10" name="Slide Number Placeholder 3"/>
          <p:cNvSpPr>
            <a:spLocks noGrp="1"/>
          </p:cNvSpPr>
          <p:nvPr>
            <p:ph type="sldNum" sz="quarter" idx="4"/>
          </p:nvPr>
        </p:nvSpPr>
        <p:spPr bwMode="auto">
          <a:xfrm>
            <a:off x="6759575" y="6448425"/>
            <a:ext cx="2133600" cy="365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fontAlgn="base">
              <a:spcBef>
                <a:spcPct val="0"/>
              </a:spcBef>
              <a:spcAft>
                <a:spcPct val="0"/>
              </a:spcAft>
              <a:defRPr/>
            </a:pPr>
            <a:r>
              <a:rPr dirty="0">
                <a:solidFill>
                  <a:srgbClr val="000000"/>
                </a:solidFill>
              </a:rPr>
              <a:t/>
            </a:r>
            <a:br>
              <a:rPr dirty="0">
                <a:solidFill>
                  <a:srgbClr val="000000"/>
                </a:solidFill>
              </a:rPr>
            </a:br>
            <a:fld id="{1C701702-6427-410B-981C-9572F321C70E}" type="slidenum">
              <a:rPr>
                <a:solidFill>
                  <a:srgbClr val="000000"/>
                </a:solidFill>
              </a:rPr>
              <a:pPr fontAlgn="base">
                <a:spcBef>
                  <a:spcPct val="0"/>
                </a:spcBef>
                <a:spcAft>
                  <a:spcPct val="0"/>
                </a:spcAft>
                <a:defRPr/>
              </a:pPr>
              <a:t>‹#›</a:t>
            </a:fld>
            <a:endParaRPr dirty="0">
              <a:solidFill>
                <a:srgbClr val="000000"/>
              </a:solidFill>
            </a:endParaRPr>
          </a:p>
        </p:txBody>
      </p:sp>
    </p:spTree>
    <p:extLst>
      <p:ext uri="{BB962C8B-B14F-4D97-AF65-F5344CB8AC3E}">
        <p14:creationId xmlns:p14="http://schemas.microsoft.com/office/powerpoint/2010/main" val="2913810575"/>
      </p:ext>
    </p:extLst>
  </p:cSld>
  <p:clrMap bg1="lt1" tx1="dk1" bg2="lt2" tx2="dk2" accent1="accent1" accent2="accent2" accent3="accent3" accent4="accent4" accent5="accent5" accent6="accent6" hlink="hlink" folHlink="folHlink"/>
  <p:sldLayoutIdLst>
    <p:sldLayoutId id="2147485089" r:id="rId1"/>
    <p:sldLayoutId id="2147485090" r:id="rId2"/>
    <p:sldLayoutId id="2147485091" r:id="rId3"/>
    <p:sldLayoutId id="2147485092" r:id="rId4"/>
    <p:sldLayoutId id="2147485093" r:id="rId5"/>
    <p:sldLayoutId id="2147485094" r:id="rId6"/>
    <p:sldLayoutId id="2147485095" r:id="rId7"/>
    <p:sldLayoutId id="2147485096" r:id="rId8"/>
    <p:sldLayoutId id="2147485097" r:id="rId9"/>
    <p:sldLayoutId id="2147485098" r:id="rId10"/>
    <p:sldLayoutId id="2147485099" r:id="rId11"/>
    <p:sldLayoutId id="2147485100" r:id="rId12"/>
    <p:sldLayoutId id="2147485101" r:id="rId13"/>
    <p:sldLayoutId id="2147485102" r:id="rId14"/>
  </p:sldLayoutIdLst>
  <p:hf hdr="0" ftr="0" dt="0"/>
  <p:txStyles>
    <p:titleStyle>
      <a:lvl1pPr algn="ctr" rtl="0" eaLnBrk="0" fontAlgn="base" hangingPunct="0">
        <a:lnSpc>
          <a:spcPct val="85000"/>
        </a:lnSpc>
        <a:spcBef>
          <a:spcPct val="0"/>
        </a:spcBef>
        <a:spcAft>
          <a:spcPct val="0"/>
        </a:spcAft>
        <a:defRPr lang="en-CA" altLang="zh-CN" sz="4000" kern="1200" dirty="0">
          <a:solidFill>
            <a:srgbClr val="002060"/>
          </a:solidFill>
          <a:latin typeface="+mj-lt"/>
          <a:ea typeface="SimSun" pitchFamily="2" charset="-122"/>
          <a:cs typeface="+mj-cs"/>
        </a:defRPr>
      </a:lvl1pPr>
      <a:lvl2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2pPr>
      <a:lvl3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3pPr>
      <a:lvl4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4pPr>
      <a:lvl5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altLang="zh-CN" sz="3200" kern="1200" dirty="0">
          <a:solidFill>
            <a:srgbClr val="002060"/>
          </a:solidFill>
          <a:latin typeface="+mn-lt"/>
          <a:ea typeface="SimSun" pitchFamily="2" charset="-122"/>
          <a:cs typeface="+mn-cs"/>
        </a:defRPr>
      </a:lvl1pPr>
      <a:lvl2pPr marL="742950" indent="-285750" algn="l" rtl="0" eaLnBrk="0" fontAlgn="base" hangingPunct="0">
        <a:spcBef>
          <a:spcPct val="20000"/>
        </a:spcBef>
        <a:spcAft>
          <a:spcPct val="0"/>
        </a:spcAft>
        <a:buFont typeface="Arial" pitchFamily="34" charset="0"/>
        <a:buChar char="–"/>
        <a:defRPr lang="en-US" altLang="zh-CN" sz="2800" kern="1200" dirty="0">
          <a:solidFill>
            <a:srgbClr val="002060"/>
          </a:solidFill>
          <a:latin typeface="+mn-lt"/>
          <a:ea typeface="SimSun" pitchFamily="2" charset="-122"/>
          <a:cs typeface="+mn-cs"/>
        </a:defRPr>
      </a:lvl2pPr>
      <a:lvl3pPr marL="1143000" indent="-228600" algn="l" rtl="0" eaLnBrk="0" fontAlgn="base" hangingPunct="0">
        <a:spcBef>
          <a:spcPct val="20000"/>
        </a:spcBef>
        <a:spcAft>
          <a:spcPct val="0"/>
        </a:spcAft>
        <a:buFont typeface="Arial" pitchFamily="34" charset="0"/>
        <a:buChar char="•"/>
        <a:defRPr lang="en-US" altLang="zh-CN" sz="2400" kern="1200" dirty="0">
          <a:solidFill>
            <a:srgbClr val="002060"/>
          </a:solidFill>
          <a:latin typeface="+mn-lt"/>
          <a:ea typeface="SimSun" pitchFamily="2" charset="-122"/>
          <a:cs typeface="+mn-cs"/>
        </a:defRPr>
      </a:lvl3pPr>
      <a:lvl4pPr marL="1600200" indent="-228600" algn="l" rtl="0" eaLnBrk="0" fontAlgn="base" hangingPunct="0">
        <a:spcBef>
          <a:spcPct val="20000"/>
        </a:spcBef>
        <a:spcAft>
          <a:spcPct val="0"/>
        </a:spcAft>
        <a:buFont typeface="Arial" pitchFamily="34" charset="0"/>
        <a:buChar char="–"/>
        <a:defRPr lang="en-US" altLang="zh-CN" sz="2000" kern="1200" dirty="0">
          <a:solidFill>
            <a:srgbClr val="002060"/>
          </a:solidFill>
          <a:latin typeface="+mn-lt"/>
          <a:ea typeface="SimSun" pitchFamily="2" charset="-122"/>
          <a:cs typeface="+mn-cs"/>
        </a:defRPr>
      </a:lvl4pPr>
      <a:lvl5pPr marL="2057400" indent="-228600" algn="l" rtl="0" eaLnBrk="0" fontAlgn="base" hangingPunct="0">
        <a:spcBef>
          <a:spcPct val="20000"/>
        </a:spcBef>
        <a:spcAft>
          <a:spcPct val="0"/>
        </a:spcAft>
        <a:buFont typeface="Arial" pitchFamily="34" charset="0"/>
        <a:buChar char="»"/>
        <a:defRPr lang="en-CA" altLang="zh-CN" sz="2000" kern="1200" dirty="0">
          <a:solidFill>
            <a:srgbClr val="002060"/>
          </a:solidFill>
          <a:latin typeface="+mn-lt"/>
          <a:ea typeface="SimSun"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7" descr="PPT_fond_23mai2013_3.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457200" y="2587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altLang="zh-CN" smtClean="0"/>
          </a:p>
        </p:txBody>
      </p:sp>
      <p:sp>
        <p:nvSpPr>
          <p:cNvPr id="512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BC852416-C4D2-4AD2-B83B-E527D50FAE34}" type="datetime1">
              <a:rPr lang="en-CA" altLang="zh-CN"/>
              <a:pPr fontAlgn="base">
                <a:spcBef>
                  <a:spcPct val="0"/>
                </a:spcBef>
                <a:spcAft>
                  <a:spcPct val="0"/>
                </a:spcAft>
                <a:defRPr/>
              </a:pPr>
              <a:t>2015-07-06</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CA" altLang="zh-CN" dirty="0"/>
          </a:p>
        </p:txBody>
      </p:sp>
      <p:sp>
        <p:nvSpPr>
          <p:cNvPr id="10" name="Slide Number Placeholder 3"/>
          <p:cNvSpPr>
            <a:spLocks noGrp="1"/>
          </p:cNvSpPr>
          <p:nvPr>
            <p:ph type="sldNum" sz="quarter" idx="4"/>
          </p:nvPr>
        </p:nvSpPr>
        <p:spPr bwMode="auto">
          <a:xfrm>
            <a:off x="6759575" y="6448425"/>
            <a:ext cx="2133600" cy="365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fontAlgn="base">
              <a:spcBef>
                <a:spcPct val="0"/>
              </a:spcBef>
              <a:spcAft>
                <a:spcPct val="0"/>
              </a:spcAft>
              <a:defRPr/>
            </a:pPr>
            <a:r>
              <a:rPr dirty="0">
                <a:solidFill>
                  <a:srgbClr val="000000"/>
                </a:solidFill>
              </a:rPr>
              <a:t/>
            </a:r>
            <a:br>
              <a:rPr dirty="0">
                <a:solidFill>
                  <a:srgbClr val="000000"/>
                </a:solidFill>
              </a:rPr>
            </a:br>
            <a:fld id="{1C701702-6427-410B-981C-9572F321C70E}" type="slidenum">
              <a:rPr>
                <a:solidFill>
                  <a:srgbClr val="000000"/>
                </a:solidFill>
              </a:rPr>
              <a:pPr fontAlgn="base">
                <a:spcBef>
                  <a:spcPct val="0"/>
                </a:spcBef>
                <a:spcAft>
                  <a:spcPct val="0"/>
                </a:spcAft>
                <a:defRPr/>
              </a:pPr>
              <a:t>‹#›</a:t>
            </a:fld>
            <a:endParaRPr dirty="0">
              <a:solidFill>
                <a:srgbClr val="000000"/>
              </a:solidFill>
            </a:endParaRPr>
          </a:p>
        </p:txBody>
      </p:sp>
    </p:spTree>
    <p:extLst>
      <p:ext uri="{BB962C8B-B14F-4D97-AF65-F5344CB8AC3E}">
        <p14:creationId xmlns:p14="http://schemas.microsoft.com/office/powerpoint/2010/main" val="1757218266"/>
      </p:ext>
    </p:extLst>
  </p:cSld>
  <p:clrMap bg1="lt1" tx1="dk1" bg2="lt2" tx2="dk2" accent1="accent1" accent2="accent2" accent3="accent3" accent4="accent4" accent5="accent5" accent6="accent6" hlink="hlink" folHlink="folHlink"/>
  <p:sldLayoutIdLst>
    <p:sldLayoutId id="2147485104" r:id="rId1"/>
    <p:sldLayoutId id="2147485105" r:id="rId2"/>
    <p:sldLayoutId id="2147485106" r:id="rId3"/>
    <p:sldLayoutId id="2147485107" r:id="rId4"/>
    <p:sldLayoutId id="2147485108" r:id="rId5"/>
    <p:sldLayoutId id="2147485109" r:id="rId6"/>
    <p:sldLayoutId id="2147485110" r:id="rId7"/>
    <p:sldLayoutId id="2147485111" r:id="rId8"/>
    <p:sldLayoutId id="2147485112" r:id="rId9"/>
    <p:sldLayoutId id="2147485113" r:id="rId10"/>
    <p:sldLayoutId id="2147485114" r:id="rId11"/>
    <p:sldLayoutId id="2147485115" r:id="rId12"/>
    <p:sldLayoutId id="2147485116" r:id="rId13"/>
    <p:sldLayoutId id="2147485117" r:id="rId14"/>
  </p:sldLayoutIdLst>
  <p:hf hdr="0" ftr="0" dt="0"/>
  <p:txStyles>
    <p:titleStyle>
      <a:lvl1pPr algn="ctr" rtl="0" eaLnBrk="0" fontAlgn="base" hangingPunct="0">
        <a:lnSpc>
          <a:spcPct val="85000"/>
        </a:lnSpc>
        <a:spcBef>
          <a:spcPct val="0"/>
        </a:spcBef>
        <a:spcAft>
          <a:spcPct val="0"/>
        </a:spcAft>
        <a:defRPr lang="en-CA" altLang="zh-CN" sz="4000" kern="1200" dirty="0">
          <a:solidFill>
            <a:srgbClr val="002060"/>
          </a:solidFill>
          <a:latin typeface="+mj-lt"/>
          <a:ea typeface="SimSun" pitchFamily="2" charset="-122"/>
          <a:cs typeface="+mj-cs"/>
        </a:defRPr>
      </a:lvl1pPr>
      <a:lvl2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2pPr>
      <a:lvl3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3pPr>
      <a:lvl4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4pPr>
      <a:lvl5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altLang="zh-CN" sz="3200" kern="1200" dirty="0">
          <a:solidFill>
            <a:srgbClr val="002060"/>
          </a:solidFill>
          <a:latin typeface="+mn-lt"/>
          <a:ea typeface="SimSun" pitchFamily="2" charset="-122"/>
          <a:cs typeface="+mn-cs"/>
        </a:defRPr>
      </a:lvl1pPr>
      <a:lvl2pPr marL="742950" indent="-285750" algn="l" rtl="0" eaLnBrk="0" fontAlgn="base" hangingPunct="0">
        <a:spcBef>
          <a:spcPct val="20000"/>
        </a:spcBef>
        <a:spcAft>
          <a:spcPct val="0"/>
        </a:spcAft>
        <a:buFont typeface="Arial" pitchFamily="34" charset="0"/>
        <a:buChar char="–"/>
        <a:defRPr lang="en-US" altLang="zh-CN" sz="2800" kern="1200" dirty="0">
          <a:solidFill>
            <a:srgbClr val="002060"/>
          </a:solidFill>
          <a:latin typeface="+mn-lt"/>
          <a:ea typeface="SimSun" pitchFamily="2" charset="-122"/>
          <a:cs typeface="+mn-cs"/>
        </a:defRPr>
      </a:lvl2pPr>
      <a:lvl3pPr marL="1143000" indent="-228600" algn="l" rtl="0" eaLnBrk="0" fontAlgn="base" hangingPunct="0">
        <a:spcBef>
          <a:spcPct val="20000"/>
        </a:spcBef>
        <a:spcAft>
          <a:spcPct val="0"/>
        </a:spcAft>
        <a:buFont typeface="Arial" pitchFamily="34" charset="0"/>
        <a:buChar char="•"/>
        <a:defRPr lang="en-US" altLang="zh-CN" sz="2400" kern="1200" dirty="0">
          <a:solidFill>
            <a:srgbClr val="002060"/>
          </a:solidFill>
          <a:latin typeface="+mn-lt"/>
          <a:ea typeface="SimSun" pitchFamily="2" charset="-122"/>
          <a:cs typeface="+mn-cs"/>
        </a:defRPr>
      </a:lvl3pPr>
      <a:lvl4pPr marL="1600200" indent="-228600" algn="l" rtl="0" eaLnBrk="0" fontAlgn="base" hangingPunct="0">
        <a:spcBef>
          <a:spcPct val="20000"/>
        </a:spcBef>
        <a:spcAft>
          <a:spcPct val="0"/>
        </a:spcAft>
        <a:buFont typeface="Arial" pitchFamily="34" charset="0"/>
        <a:buChar char="–"/>
        <a:defRPr lang="en-US" altLang="zh-CN" sz="2000" kern="1200" dirty="0">
          <a:solidFill>
            <a:srgbClr val="002060"/>
          </a:solidFill>
          <a:latin typeface="+mn-lt"/>
          <a:ea typeface="SimSun" pitchFamily="2" charset="-122"/>
          <a:cs typeface="+mn-cs"/>
        </a:defRPr>
      </a:lvl4pPr>
      <a:lvl5pPr marL="2057400" indent="-228600" algn="l" rtl="0" eaLnBrk="0" fontAlgn="base" hangingPunct="0">
        <a:spcBef>
          <a:spcPct val="20000"/>
        </a:spcBef>
        <a:spcAft>
          <a:spcPct val="0"/>
        </a:spcAft>
        <a:buFont typeface="Arial" pitchFamily="34" charset="0"/>
        <a:buChar char="»"/>
        <a:defRPr lang="en-CA" altLang="zh-CN" sz="2000" kern="1200" dirty="0">
          <a:solidFill>
            <a:srgbClr val="002060"/>
          </a:solidFill>
          <a:latin typeface="+mn-lt"/>
          <a:ea typeface="SimSun"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194" name="Picture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Placeholder 2"/>
          <p:cNvSpPr>
            <a:spLocks noGrp="1"/>
          </p:cNvSpPr>
          <p:nvPr>
            <p:ph type="body" idx="1"/>
          </p:nvPr>
        </p:nvSpPr>
        <p:spPr bwMode="auto">
          <a:xfrm>
            <a:off x="457200" y="16287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white"/>
                </a:solidFill>
                <a:latin typeface="Calibri"/>
              </a:defRPr>
            </a:lvl1pPr>
          </a:lstStyle>
          <a:p>
            <a:pPr>
              <a:defRPr/>
            </a:pPr>
            <a:fld id="{9B56A8BC-857C-4E24-867C-996CFDEA604A}" type="datetimeFigureOut">
              <a:rPr lang="en-CA">
                <a:ea typeface="SimSun" pitchFamily="2" charset="-122"/>
              </a:rPr>
              <a:pPr>
                <a:defRPr/>
              </a:pPr>
              <a:t>2015-07-06</a:t>
            </a:fld>
            <a:endParaRPr lang="en-CA" dirty="0">
              <a:ea typeface="SimSun" pitchFamily="2" charset="-122"/>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solidFill>
                <a:latin typeface="Calibri"/>
              </a:defRPr>
            </a:lvl1pPr>
          </a:lstStyle>
          <a:p>
            <a:pPr>
              <a:defRPr/>
            </a:pPr>
            <a:endParaRPr lang="en-CA" dirty="0">
              <a:ea typeface="SimSun" pitchFamily="2" charset="-122"/>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white"/>
                </a:solidFill>
                <a:latin typeface="Calibri"/>
              </a:defRPr>
            </a:lvl1pPr>
          </a:lstStyle>
          <a:p>
            <a:pPr>
              <a:defRPr/>
            </a:pPr>
            <a:fld id="{81EC0FBA-AC48-4AB1-A15C-036BA990F4A1}" type="slidenum">
              <a:rPr lang="en-CA">
                <a:ea typeface="SimSun" pitchFamily="2" charset="-122"/>
              </a:rPr>
              <a:pPr>
                <a:defRPr/>
              </a:pPr>
              <a:t>‹#›</a:t>
            </a:fld>
            <a:endParaRPr lang="en-CA" dirty="0">
              <a:ea typeface="SimSun" pitchFamily="2" charset="-122"/>
            </a:endParaRPr>
          </a:p>
        </p:txBody>
      </p:sp>
      <p:pic>
        <p:nvPicPr>
          <p:cNvPr id="8199" name="Picture 7"/>
          <p:cNvPicPr>
            <a:picLocks noChangeAspect="1"/>
          </p:cNvPicPr>
          <p:nvPr userDrawn="1"/>
        </p:nvPicPr>
        <p:blipFill>
          <a:blip r:embed="rId14" cstate="print">
            <a:extLst>
              <a:ext uri="{28A0092B-C50C-407E-A947-70E740481C1C}">
                <a14:useLocalDpi xmlns:a14="http://schemas.microsoft.com/office/drawing/2010/main" val="0"/>
              </a:ext>
            </a:extLst>
          </a:blip>
          <a:srcRect t="16460" r="14211" b="38980"/>
          <a:stretch>
            <a:fillRect/>
          </a:stretch>
        </p:blipFill>
        <p:spPr bwMode="auto">
          <a:xfrm>
            <a:off x="1855788" y="7938"/>
            <a:ext cx="72882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itle Placeholder 1"/>
          <p:cNvSpPr>
            <a:spLocks noGrp="1"/>
          </p:cNvSpPr>
          <p:nvPr>
            <p:ph type="title"/>
          </p:nvPr>
        </p:nvSpPr>
        <p:spPr bwMode="auto">
          <a:xfrm>
            <a:off x="457200" y="3286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Tree>
    <p:extLst>
      <p:ext uri="{BB962C8B-B14F-4D97-AF65-F5344CB8AC3E}">
        <p14:creationId xmlns:p14="http://schemas.microsoft.com/office/powerpoint/2010/main" val="1109999888"/>
      </p:ext>
    </p:extLst>
  </p:cSld>
  <p:clrMap bg1="lt1" tx1="dk1" bg2="lt2" tx2="dk2" accent1="accent1" accent2="accent2" accent3="accent3" accent4="accent4" accent5="accent5" accent6="accent6" hlink="hlink" folHlink="folHlink"/>
  <p:sldLayoutIdLst>
    <p:sldLayoutId id="2147485458" r:id="rId1"/>
    <p:sldLayoutId id="2147485459" r:id="rId2"/>
    <p:sldLayoutId id="2147485460" r:id="rId3"/>
    <p:sldLayoutId id="2147485461" r:id="rId4"/>
    <p:sldLayoutId id="2147485462" r:id="rId5"/>
    <p:sldLayoutId id="2147485463" r:id="rId6"/>
    <p:sldLayoutId id="2147485464" r:id="rId7"/>
    <p:sldLayoutId id="2147485465" r:id="rId8"/>
    <p:sldLayoutId id="2147485466" r:id="rId9"/>
    <p:sldLayoutId id="2147485467" r:id="rId10"/>
    <p:sldLayoutId id="2147485468" r:id="rId11"/>
  </p:sldLayoutIdLst>
  <p:txStyles>
    <p:titleStyle>
      <a:lvl1pPr algn="ctr" rtl="0" fontAlgn="base">
        <a:spcBef>
          <a:spcPct val="0"/>
        </a:spcBef>
        <a:spcAft>
          <a:spcPct val="0"/>
        </a:spcAft>
        <a:defRPr lang="en-CA" sz="4000" kern="1200">
          <a:solidFill>
            <a:srgbClr val="002060"/>
          </a:solidFill>
          <a:latin typeface="+mj-lt"/>
          <a:ea typeface="+mj-ea"/>
          <a:cs typeface="+mj-cs"/>
        </a:defRPr>
      </a:lvl1pPr>
      <a:lvl2pPr algn="ctr" rtl="0" fontAlgn="base">
        <a:spcBef>
          <a:spcPct val="0"/>
        </a:spcBef>
        <a:spcAft>
          <a:spcPct val="0"/>
        </a:spcAft>
        <a:defRPr sz="4000">
          <a:solidFill>
            <a:srgbClr val="002060"/>
          </a:solidFill>
          <a:latin typeface="Calibri" pitchFamily="34" charset="0"/>
        </a:defRPr>
      </a:lvl2pPr>
      <a:lvl3pPr algn="ctr" rtl="0" fontAlgn="base">
        <a:spcBef>
          <a:spcPct val="0"/>
        </a:spcBef>
        <a:spcAft>
          <a:spcPct val="0"/>
        </a:spcAft>
        <a:defRPr sz="4000">
          <a:solidFill>
            <a:srgbClr val="002060"/>
          </a:solidFill>
          <a:latin typeface="Calibri" pitchFamily="34" charset="0"/>
        </a:defRPr>
      </a:lvl3pPr>
      <a:lvl4pPr algn="ctr" rtl="0" fontAlgn="base">
        <a:spcBef>
          <a:spcPct val="0"/>
        </a:spcBef>
        <a:spcAft>
          <a:spcPct val="0"/>
        </a:spcAft>
        <a:defRPr sz="4000">
          <a:solidFill>
            <a:srgbClr val="002060"/>
          </a:solidFill>
          <a:latin typeface="Calibri" pitchFamily="34" charset="0"/>
        </a:defRPr>
      </a:lvl4pPr>
      <a:lvl5pPr algn="ctr" rtl="0" fontAlgn="base">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fontAlgn="base">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fontAlgn="base">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fontAlgn="base">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fontAlgn="base">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49791215"/>
      </p:ext>
    </p:extLst>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PPT_fond_23mai2013_3.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altLang="zh-CN"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C7C597F8-068F-4766-B493-3B99619C2297}" type="datetimeFigureOut">
              <a:rPr lang="en-CA" altLang="zh-CN"/>
              <a:pPr fontAlgn="base">
                <a:spcBef>
                  <a:spcPct val="0"/>
                </a:spcBef>
                <a:spcAft>
                  <a:spcPct val="0"/>
                </a:spcAft>
                <a:defRPr/>
              </a:pPr>
              <a:t>2015-07-06</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宋体" pitchFamily="2" charset="-122"/>
              </a:defRPr>
            </a:lvl1pPr>
          </a:lstStyle>
          <a:p>
            <a:pPr fontAlgn="base">
              <a:spcBef>
                <a:spcPct val="0"/>
              </a:spcBef>
              <a:spcAft>
                <a:spcPct val="0"/>
              </a:spcAft>
              <a:defRPr/>
            </a:pPr>
            <a:endParaRPr lang="en-CA" altLang="zh-C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宋体" pitchFamily="2" charset="-122"/>
              </a:defRPr>
            </a:lvl1pPr>
          </a:lstStyle>
          <a:p>
            <a:pPr fontAlgn="base">
              <a:spcBef>
                <a:spcPct val="0"/>
              </a:spcBef>
              <a:spcAft>
                <a:spcPct val="0"/>
              </a:spcAft>
              <a:defRPr/>
            </a:pPr>
            <a:fld id="{14E129B4-ADF0-45D1-BCDD-A7B7FEF81535}" type="slidenum">
              <a:rPr lang="en-CA" altLang="zh-CN"/>
              <a:pPr fontAlgn="base">
                <a:spcBef>
                  <a:spcPct val="0"/>
                </a:spcBef>
                <a:spcAft>
                  <a:spcPct val="0"/>
                </a:spcAft>
                <a:defRPr/>
              </a:pPr>
              <a:t>‹#›</a:t>
            </a:fld>
            <a:endParaRPr lang="en-CA" altLang="zh-CN" dirty="0"/>
          </a:p>
        </p:txBody>
      </p:sp>
    </p:spTree>
    <p:extLst>
      <p:ext uri="{BB962C8B-B14F-4D97-AF65-F5344CB8AC3E}">
        <p14:creationId xmlns:p14="http://schemas.microsoft.com/office/powerpoint/2010/main" val="3847892319"/>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6146"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ea typeface="+mn-ea"/>
              </a:defRPr>
            </a:lvl1pPr>
          </a:lstStyle>
          <a:p>
            <a:pPr>
              <a:defRPr/>
            </a:pPr>
            <a:fld id="{42F933DF-4403-412A-9A47-2D877CE653CA}" type="datetime1">
              <a:rPr lang="en-CA"/>
              <a:pPr>
                <a:defRPr/>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ea typeface="+mn-ea"/>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ea typeface="+mn-ea"/>
              </a:defRPr>
            </a:lvl1pPr>
          </a:lstStyle>
          <a:p>
            <a:pPr>
              <a:defRPr/>
            </a:pPr>
            <a:fld id="{949C8064-F814-4A04-B1DA-52FFDE075702}" type="slidenum">
              <a:rPr lang="en-CA"/>
              <a:pPr>
                <a:defRPr/>
              </a:pPr>
              <a:t>‹#›</a:t>
            </a:fld>
            <a:endParaRPr lang="en-CA" dirty="0"/>
          </a:p>
        </p:txBody>
      </p:sp>
    </p:spTree>
    <p:extLst>
      <p:ext uri="{BB962C8B-B14F-4D97-AF65-F5344CB8AC3E}">
        <p14:creationId xmlns:p14="http://schemas.microsoft.com/office/powerpoint/2010/main" val="1983238359"/>
      </p:ext>
    </p:extLst>
  </p:cSld>
  <p:clrMap bg1="dk1" tx1="lt1" bg2="dk2" tx2="lt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hf hdr="0" ftr="0" dt="0"/>
  <p:txStyles>
    <p:titleStyle>
      <a:lvl1pPr algn="ctr" rtl="0" eaLnBrk="0" fontAlgn="base" hangingPunct="0">
        <a:spcBef>
          <a:spcPct val="0"/>
        </a:spcBef>
        <a:spcAft>
          <a:spcPct val="0"/>
        </a:spcAft>
        <a:defRPr sz="4400" kern="1200">
          <a:solidFill>
            <a:srgbClr val="002060"/>
          </a:solidFill>
          <a:latin typeface="+mj-lt"/>
          <a:ea typeface="+mj-ea"/>
          <a:cs typeface="+mj-cs"/>
        </a:defRPr>
      </a:lvl1pPr>
      <a:lvl2pPr algn="ctr" rtl="0" eaLnBrk="0" fontAlgn="base" hangingPunct="0">
        <a:spcBef>
          <a:spcPct val="0"/>
        </a:spcBef>
        <a:spcAft>
          <a:spcPct val="0"/>
        </a:spcAft>
        <a:defRPr sz="4400">
          <a:solidFill>
            <a:srgbClr val="002060"/>
          </a:solidFill>
          <a:latin typeface="Calibri" pitchFamily="34" charset="0"/>
        </a:defRPr>
      </a:lvl2pPr>
      <a:lvl3pPr algn="ctr" rtl="0" eaLnBrk="0" fontAlgn="base" hangingPunct="0">
        <a:spcBef>
          <a:spcPct val="0"/>
        </a:spcBef>
        <a:spcAft>
          <a:spcPct val="0"/>
        </a:spcAft>
        <a:defRPr sz="4400">
          <a:solidFill>
            <a:srgbClr val="002060"/>
          </a:solidFill>
          <a:latin typeface="Calibri" pitchFamily="34" charset="0"/>
        </a:defRPr>
      </a:lvl3pPr>
      <a:lvl4pPr algn="ctr" rtl="0" eaLnBrk="0" fontAlgn="base" hangingPunct="0">
        <a:spcBef>
          <a:spcPct val="0"/>
        </a:spcBef>
        <a:spcAft>
          <a:spcPct val="0"/>
        </a:spcAft>
        <a:defRPr sz="4400">
          <a:solidFill>
            <a:srgbClr val="002060"/>
          </a:solidFill>
          <a:latin typeface="Calibri" pitchFamily="34" charset="0"/>
        </a:defRPr>
      </a:lvl4pPr>
      <a:lvl5pPr algn="ctr" rtl="0" eaLnBrk="0" fontAlgn="base" hangingPunct="0">
        <a:spcBef>
          <a:spcPct val="0"/>
        </a:spcBef>
        <a:spcAft>
          <a:spcPct val="0"/>
        </a:spcAft>
        <a:defRPr sz="4400">
          <a:solidFill>
            <a:srgbClr val="002060"/>
          </a:solidFill>
          <a:latin typeface="Calibri" pitchFamily="34"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32078622"/>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 id="2147484348" r:id="rId12"/>
    <p:sldLayoutId id="2147484349" r:id="rId13"/>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68408536"/>
      </p:ext>
    </p:extLst>
  </p:cSld>
  <p:clrMap bg1="dk1" tx1="lt1" bg2="dk2" tx2="lt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05689954"/>
      </p:ext>
    </p:extLst>
  </p:cSld>
  <p:clrMap bg1="dk1" tx1="lt1" bg2="dk2" tx2="lt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7" descr="PPT_fond_23mai2013_3.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457200" y="2587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altLang="zh-CN" smtClean="0"/>
          </a:p>
        </p:txBody>
      </p:sp>
      <p:sp>
        <p:nvSpPr>
          <p:cNvPr id="512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BC852416-C4D2-4AD2-B83B-E527D50FAE34}" type="datetime1">
              <a:rPr lang="en-CA" altLang="zh-CN"/>
              <a:pPr fontAlgn="base">
                <a:spcBef>
                  <a:spcPct val="0"/>
                </a:spcBef>
                <a:spcAft>
                  <a:spcPct val="0"/>
                </a:spcAft>
                <a:defRPr/>
              </a:pPr>
              <a:t>2015-07-06</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CA" altLang="zh-CN" dirty="0"/>
          </a:p>
        </p:txBody>
      </p:sp>
      <p:sp>
        <p:nvSpPr>
          <p:cNvPr id="10" name="Slide Number Placeholder 3"/>
          <p:cNvSpPr>
            <a:spLocks noGrp="1"/>
          </p:cNvSpPr>
          <p:nvPr>
            <p:ph type="sldNum" sz="quarter" idx="4"/>
          </p:nvPr>
        </p:nvSpPr>
        <p:spPr bwMode="auto">
          <a:xfrm>
            <a:off x="6759575" y="6448425"/>
            <a:ext cx="2133600" cy="365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fontAlgn="base">
              <a:spcBef>
                <a:spcPct val="0"/>
              </a:spcBef>
              <a:spcAft>
                <a:spcPct val="0"/>
              </a:spcAft>
              <a:defRPr/>
            </a:pPr>
            <a:r>
              <a:rPr dirty="0">
                <a:solidFill>
                  <a:srgbClr val="000000"/>
                </a:solidFill>
              </a:rPr>
              <a:t/>
            </a:r>
            <a:br>
              <a:rPr dirty="0">
                <a:solidFill>
                  <a:srgbClr val="000000"/>
                </a:solidFill>
              </a:rPr>
            </a:br>
            <a:fld id="{1C701702-6427-410B-981C-9572F321C70E}" type="slidenum">
              <a:rPr>
                <a:solidFill>
                  <a:srgbClr val="000000"/>
                </a:solidFill>
              </a:rPr>
              <a:pPr fontAlgn="base">
                <a:spcBef>
                  <a:spcPct val="0"/>
                </a:spcBef>
                <a:spcAft>
                  <a:spcPct val="0"/>
                </a:spcAft>
                <a:defRPr/>
              </a:pPr>
              <a:t>‹#›</a:t>
            </a:fld>
            <a:endParaRPr dirty="0">
              <a:solidFill>
                <a:srgbClr val="000000"/>
              </a:solidFill>
            </a:endParaRPr>
          </a:p>
        </p:txBody>
      </p:sp>
    </p:spTree>
    <p:extLst>
      <p:ext uri="{BB962C8B-B14F-4D97-AF65-F5344CB8AC3E}">
        <p14:creationId xmlns:p14="http://schemas.microsoft.com/office/powerpoint/2010/main" val="1863413669"/>
      </p:ext>
    </p:extLst>
  </p:cSld>
  <p:clrMap bg1="lt1" tx1="dk1" bg2="lt2" tx2="dk2" accent1="accent1" accent2="accent2" accent3="accent3" accent4="accent4" accent5="accent5" accent6="accent6" hlink="hlink" folHlink="folHlink"/>
  <p:sldLayoutIdLst>
    <p:sldLayoutId id="2147485059" r:id="rId1"/>
    <p:sldLayoutId id="2147485060" r:id="rId2"/>
    <p:sldLayoutId id="2147485061" r:id="rId3"/>
    <p:sldLayoutId id="2147485062" r:id="rId4"/>
    <p:sldLayoutId id="2147485063" r:id="rId5"/>
    <p:sldLayoutId id="2147485064" r:id="rId6"/>
    <p:sldLayoutId id="2147485065" r:id="rId7"/>
    <p:sldLayoutId id="2147485066" r:id="rId8"/>
    <p:sldLayoutId id="2147485067" r:id="rId9"/>
    <p:sldLayoutId id="2147485068" r:id="rId10"/>
    <p:sldLayoutId id="2147485069" r:id="rId11"/>
    <p:sldLayoutId id="2147485070" r:id="rId12"/>
    <p:sldLayoutId id="2147485071" r:id="rId13"/>
    <p:sldLayoutId id="2147485072" r:id="rId14"/>
  </p:sldLayoutIdLst>
  <p:hf hdr="0" ftr="0" dt="0"/>
  <p:txStyles>
    <p:titleStyle>
      <a:lvl1pPr algn="ctr" rtl="0" eaLnBrk="0" fontAlgn="base" hangingPunct="0">
        <a:lnSpc>
          <a:spcPct val="85000"/>
        </a:lnSpc>
        <a:spcBef>
          <a:spcPct val="0"/>
        </a:spcBef>
        <a:spcAft>
          <a:spcPct val="0"/>
        </a:spcAft>
        <a:defRPr lang="en-CA" altLang="zh-CN" sz="4000" kern="1200" dirty="0">
          <a:solidFill>
            <a:srgbClr val="002060"/>
          </a:solidFill>
          <a:latin typeface="+mj-lt"/>
          <a:ea typeface="SimSun" pitchFamily="2" charset="-122"/>
          <a:cs typeface="+mj-cs"/>
        </a:defRPr>
      </a:lvl1pPr>
      <a:lvl2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2pPr>
      <a:lvl3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3pPr>
      <a:lvl4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4pPr>
      <a:lvl5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altLang="zh-CN" sz="3200" kern="1200" dirty="0">
          <a:solidFill>
            <a:srgbClr val="002060"/>
          </a:solidFill>
          <a:latin typeface="+mn-lt"/>
          <a:ea typeface="SimSun" pitchFamily="2" charset="-122"/>
          <a:cs typeface="+mn-cs"/>
        </a:defRPr>
      </a:lvl1pPr>
      <a:lvl2pPr marL="742950" indent="-285750" algn="l" rtl="0" eaLnBrk="0" fontAlgn="base" hangingPunct="0">
        <a:spcBef>
          <a:spcPct val="20000"/>
        </a:spcBef>
        <a:spcAft>
          <a:spcPct val="0"/>
        </a:spcAft>
        <a:buFont typeface="Arial" pitchFamily="34" charset="0"/>
        <a:buChar char="–"/>
        <a:defRPr lang="en-US" altLang="zh-CN" sz="2800" kern="1200" dirty="0">
          <a:solidFill>
            <a:srgbClr val="002060"/>
          </a:solidFill>
          <a:latin typeface="+mn-lt"/>
          <a:ea typeface="SimSun" pitchFamily="2" charset="-122"/>
          <a:cs typeface="+mn-cs"/>
        </a:defRPr>
      </a:lvl2pPr>
      <a:lvl3pPr marL="1143000" indent="-228600" algn="l" rtl="0" eaLnBrk="0" fontAlgn="base" hangingPunct="0">
        <a:spcBef>
          <a:spcPct val="20000"/>
        </a:spcBef>
        <a:spcAft>
          <a:spcPct val="0"/>
        </a:spcAft>
        <a:buFont typeface="Arial" pitchFamily="34" charset="0"/>
        <a:buChar char="•"/>
        <a:defRPr lang="en-US" altLang="zh-CN" sz="2400" kern="1200" dirty="0">
          <a:solidFill>
            <a:srgbClr val="002060"/>
          </a:solidFill>
          <a:latin typeface="+mn-lt"/>
          <a:ea typeface="SimSun" pitchFamily="2" charset="-122"/>
          <a:cs typeface="+mn-cs"/>
        </a:defRPr>
      </a:lvl3pPr>
      <a:lvl4pPr marL="1600200" indent="-228600" algn="l" rtl="0" eaLnBrk="0" fontAlgn="base" hangingPunct="0">
        <a:spcBef>
          <a:spcPct val="20000"/>
        </a:spcBef>
        <a:spcAft>
          <a:spcPct val="0"/>
        </a:spcAft>
        <a:buFont typeface="Arial" pitchFamily="34" charset="0"/>
        <a:buChar char="–"/>
        <a:defRPr lang="en-US" altLang="zh-CN" sz="2000" kern="1200" dirty="0">
          <a:solidFill>
            <a:srgbClr val="002060"/>
          </a:solidFill>
          <a:latin typeface="+mn-lt"/>
          <a:ea typeface="SimSun" pitchFamily="2" charset="-122"/>
          <a:cs typeface="+mn-cs"/>
        </a:defRPr>
      </a:lvl4pPr>
      <a:lvl5pPr marL="2057400" indent="-228600" algn="l" rtl="0" eaLnBrk="0" fontAlgn="base" hangingPunct="0">
        <a:spcBef>
          <a:spcPct val="20000"/>
        </a:spcBef>
        <a:spcAft>
          <a:spcPct val="0"/>
        </a:spcAft>
        <a:buFont typeface="Arial" pitchFamily="34" charset="0"/>
        <a:buChar char="»"/>
        <a:defRPr lang="en-CA" altLang="zh-CN" sz="2000" kern="1200" dirty="0">
          <a:solidFill>
            <a:srgbClr val="002060"/>
          </a:solidFill>
          <a:latin typeface="+mn-lt"/>
          <a:ea typeface="SimSun"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7" descr="PPT_fond_23mai2013_3.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457200" y="2587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altLang="zh-CN" smtClean="0"/>
          </a:p>
        </p:txBody>
      </p:sp>
      <p:sp>
        <p:nvSpPr>
          <p:cNvPr id="512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BC852416-C4D2-4AD2-B83B-E527D50FAE34}" type="datetime1">
              <a:rPr lang="en-CA" altLang="zh-CN"/>
              <a:pPr fontAlgn="base">
                <a:spcBef>
                  <a:spcPct val="0"/>
                </a:spcBef>
                <a:spcAft>
                  <a:spcPct val="0"/>
                </a:spcAft>
                <a:defRPr/>
              </a:pPr>
              <a:t>2015-07-06</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CA" altLang="zh-CN" dirty="0"/>
          </a:p>
        </p:txBody>
      </p:sp>
      <p:sp>
        <p:nvSpPr>
          <p:cNvPr id="10" name="Slide Number Placeholder 3"/>
          <p:cNvSpPr>
            <a:spLocks noGrp="1"/>
          </p:cNvSpPr>
          <p:nvPr>
            <p:ph type="sldNum" sz="quarter" idx="4"/>
          </p:nvPr>
        </p:nvSpPr>
        <p:spPr bwMode="auto">
          <a:xfrm>
            <a:off x="6759575" y="6448425"/>
            <a:ext cx="2133600" cy="36512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lgn="r">
              <a:defRPr lang="en-CA" sz="1200">
                <a:solidFill>
                  <a:schemeClr val="tx1"/>
                </a:solidFill>
                <a:latin typeface="+mn-lt"/>
                <a:ea typeface="+mn-ea"/>
              </a:defRPr>
            </a:lvl1pPr>
          </a:lstStyle>
          <a:p>
            <a:pPr fontAlgn="base">
              <a:spcBef>
                <a:spcPct val="0"/>
              </a:spcBef>
              <a:spcAft>
                <a:spcPct val="0"/>
              </a:spcAft>
              <a:defRPr/>
            </a:pPr>
            <a:r>
              <a:rPr dirty="0">
                <a:solidFill>
                  <a:srgbClr val="000000"/>
                </a:solidFill>
              </a:rPr>
              <a:t/>
            </a:r>
            <a:br>
              <a:rPr dirty="0">
                <a:solidFill>
                  <a:srgbClr val="000000"/>
                </a:solidFill>
              </a:rPr>
            </a:br>
            <a:fld id="{1C701702-6427-410B-981C-9572F321C70E}" type="slidenum">
              <a:rPr>
                <a:solidFill>
                  <a:srgbClr val="000000"/>
                </a:solidFill>
              </a:rPr>
              <a:pPr fontAlgn="base">
                <a:spcBef>
                  <a:spcPct val="0"/>
                </a:spcBef>
                <a:spcAft>
                  <a:spcPct val="0"/>
                </a:spcAft>
                <a:defRPr/>
              </a:pPr>
              <a:t>‹#›</a:t>
            </a:fld>
            <a:endParaRPr dirty="0">
              <a:solidFill>
                <a:srgbClr val="000000"/>
              </a:solidFill>
            </a:endParaRPr>
          </a:p>
        </p:txBody>
      </p:sp>
    </p:spTree>
    <p:extLst>
      <p:ext uri="{BB962C8B-B14F-4D97-AF65-F5344CB8AC3E}">
        <p14:creationId xmlns:p14="http://schemas.microsoft.com/office/powerpoint/2010/main" val="2699920853"/>
      </p:ext>
    </p:extLst>
  </p:cSld>
  <p:clrMap bg1="lt1" tx1="dk1" bg2="lt2" tx2="dk2" accent1="accent1" accent2="accent2" accent3="accent3" accent4="accent4" accent5="accent5" accent6="accent6" hlink="hlink" folHlink="folHlink"/>
  <p:sldLayoutIdLst>
    <p:sldLayoutId id="2147485074" r:id="rId1"/>
    <p:sldLayoutId id="2147485075" r:id="rId2"/>
    <p:sldLayoutId id="2147485076" r:id="rId3"/>
    <p:sldLayoutId id="2147485077" r:id="rId4"/>
    <p:sldLayoutId id="2147485078" r:id="rId5"/>
    <p:sldLayoutId id="2147485079" r:id="rId6"/>
    <p:sldLayoutId id="2147485080" r:id="rId7"/>
    <p:sldLayoutId id="2147485081" r:id="rId8"/>
    <p:sldLayoutId id="2147485082" r:id="rId9"/>
    <p:sldLayoutId id="2147485083" r:id="rId10"/>
    <p:sldLayoutId id="2147485084" r:id="rId11"/>
    <p:sldLayoutId id="2147485085" r:id="rId12"/>
    <p:sldLayoutId id="2147485086" r:id="rId13"/>
    <p:sldLayoutId id="2147485087" r:id="rId14"/>
  </p:sldLayoutIdLst>
  <p:hf hdr="0" ftr="0" dt="0"/>
  <p:txStyles>
    <p:titleStyle>
      <a:lvl1pPr algn="ctr" rtl="0" eaLnBrk="0" fontAlgn="base" hangingPunct="0">
        <a:lnSpc>
          <a:spcPct val="85000"/>
        </a:lnSpc>
        <a:spcBef>
          <a:spcPct val="0"/>
        </a:spcBef>
        <a:spcAft>
          <a:spcPct val="0"/>
        </a:spcAft>
        <a:defRPr lang="en-CA" altLang="zh-CN" sz="4000" kern="1200" dirty="0">
          <a:solidFill>
            <a:srgbClr val="002060"/>
          </a:solidFill>
          <a:latin typeface="+mj-lt"/>
          <a:ea typeface="SimSun" pitchFamily="2" charset="-122"/>
          <a:cs typeface="+mj-cs"/>
        </a:defRPr>
      </a:lvl1pPr>
      <a:lvl2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2pPr>
      <a:lvl3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3pPr>
      <a:lvl4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4pPr>
      <a:lvl5pPr algn="ctr" rtl="0" eaLnBrk="0" fontAlgn="base" hangingPunct="0">
        <a:lnSpc>
          <a:spcPct val="85000"/>
        </a:lnSpc>
        <a:spcBef>
          <a:spcPct val="0"/>
        </a:spcBef>
        <a:spcAft>
          <a:spcPct val="0"/>
        </a:spcAft>
        <a:defRPr sz="4000">
          <a:solidFill>
            <a:srgbClr val="002060"/>
          </a:solidFill>
          <a:latin typeface="Calibri" pitchFamily="34" charset="0"/>
          <a:ea typeface="SimSun" pitchFamily="2" charset="-122"/>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altLang="zh-CN" sz="3200" kern="1200" dirty="0">
          <a:solidFill>
            <a:srgbClr val="002060"/>
          </a:solidFill>
          <a:latin typeface="+mn-lt"/>
          <a:ea typeface="SimSun" pitchFamily="2" charset="-122"/>
          <a:cs typeface="+mn-cs"/>
        </a:defRPr>
      </a:lvl1pPr>
      <a:lvl2pPr marL="742950" indent="-285750" algn="l" rtl="0" eaLnBrk="0" fontAlgn="base" hangingPunct="0">
        <a:spcBef>
          <a:spcPct val="20000"/>
        </a:spcBef>
        <a:spcAft>
          <a:spcPct val="0"/>
        </a:spcAft>
        <a:buFont typeface="Arial" pitchFamily="34" charset="0"/>
        <a:buChar char="–"/>
        <a:defRPr lang="en-US" altLang="zh-CN" sz="2800" kern="1200" dirty="0">
          <a:solidFill>
            <a:srgbClr val="002060"/>
          </a:solidFill>
          <a:latin typeface="+mn-lt"/>
          <a:ea typeface="SimSun" pitchFamily="2" charset="-122"/>
          <a:cs typeface="+mn-cs"/>
        </a:defRPr>
      </a:lvl2pPr>
      <a:lvl3pPr marL="1143000" indent="-228600" algn="l" rtl="0" eaLnBrk="0" fontAlgn="base" hangingPunct="0">
        <a:spcBef>
          <a:spcPct val="20000"/>
        </a:spcBef>
        <a:spcAft>
          <a:spcPct val="0"/>
        </a:spcAft>
        <a:buFont typeface="Arial" pitchFamily="34" charset="0"/>
        <a:buChar char="•"/>
        <a:defRPr lang="en-US" altLang="zh-CN" sz="2400" kern="1200" dirty="0">
          <a:solidFill>
            <a:srgbClr val="002060"/>
          </a:solidFill>
          <a:latin typeface="+mn-lt"/>
          <a:ea typeface="SimSun" pitchFamily="2" charset="-122"/>
          <a:cs typeface="+mn-cs"/>
        </a:defRPr>
      </a:lvl3pPr>
      <a:lvl4pPr marL="1600200" indent="-228600" algn="l" rtl="0" eaLnBrk="0" fontAlgn="base" hangingPunct="0">
        <a:spcBef>
          <a:spcPct val="20000"/>
        </a:spcBef>
        <a:spcAft>
          <a:spcPct val="0"/>
        </a:spcAft>
        <a:buFont typeface="Arial" pitchFamily="34" charset="0"/>
        <a:buChar char="–"/>
        <a:defRPr lang="en-US" altLang="zh-CN" sz="2000" kern="1200" dirty="0">
          <a:solidFill>
            <a:srgbClr val="002060"/>
          </a:solidFill>
          <a:latin typeface="+mn-lt"/>
          <a:ea typeface="SimSun" pitchFamily="2" charset="-122"/>
          <a:cs typeface="+mn-cs"/>
        </a:defRPr>
      </a:lvl4pPr>
      <a:lvl5pPr marL="2057400" indent="-228600" algn="l" rtl="0" eaLnBrk="0" fontAlgn="base" hangingPunct="0">
        <a:spcBef>
          <a:spcPct val="20000"/>
        </a:spcBef>
        <a:spcAft>
          <a:spcPct val="0"/>
        </a:spcAft>
        <a:buFont typeface="Arial" pitchFamily="34" charset="0"/>
        <a:buChar char="»"/>
        <a:defRPr lang="en-CA" altLang="zh-CN" sz="2000" kern="1200" dirty="0">
          <a:solidFill>
            <a:srgbClr val="002060"/>
          </a:solidFill>
          <a:latin typeface="+mn-lt"/>
          <a:ea typeface="SimSun"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www.cdc.gov/brfss/about/about_brfss.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8.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who.int/healthinfo/statistics/bod_rheumatoidarthritis.pdf" TargetMode="External"/><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8.xml"/><Relationship Id="rId1" Type="http://schemas.openxmlformats.org/officeDocument/2006/relationships/tags" Target="../tags/tag1.xml"/><Relationship Id="rId4" Type="http://schemas.openxmlformats.org/officeDocument/2006/relationships/hyperlink" Target="http://www.cdc.gov/arthritis/data_statistics/arthritis_related_stats.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5.xml"/><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6.xml"/><Relationship Id="rId4" Type="http://schemas.openxmlformats.org/officeDocument/2006/relationships/hyperlink" Target="http://www.cdc.gov/arthritis/basics/osteoarthritis.ht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438" y="404664"/>
            <a:ext cx="9144000" cy="707886"/>
          </a:xfrm>
          <a:prstGeom prst="rect">
            <a:avLst/>
          </a:prstGeom>
        </p:spPr>
        <p:txBody>
          <a:bodyPr>
            <a:spAutoFit/>
          </a:bodyPr>
          <a:lstStyle/>
          <a:p>
            <a:pPr algn="ctr" fontAlgn="auto">
              <a:spcBef>
                <a:spcPts val="0"/>
              </a:spcBef>
              <a:spcAft>
                <a:spcPts val="0"/>
              </a:spcAft>
              <a:defRPr/>
            </a:pPr>
            <a:endParaRPr lang="en-US" sz="4000" b="1" dirty="0">
              <a:ln w="11430"/>
              <a:solidFill>
                <a:srgbClr val="002060"/>
              </a:solidFill>
              <a:effectLst>
                <a:outerShdw blurRad="50800" dist="39000" dir="5460000" algn="tl">
                  <a:srgbClr val="000000">
                    <a:alpha val="38000"/>
                  </a:srgbClr>
                </a:outerShdw>
              </a:effectLst>
              <a:latin typeface="+mn-lt"/>
              <a:ea typeface="+mn-ea"/>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1" y="14865"/>
            <a:ext cx="9096375"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843808" y="2172920"/>
            <a:ext cx="5688632" cy="2759730"/>
          </a:xfrm>
          <a:prstGeom prst="rect">
            <a:avLst/>
          </a:prstGeom>
          <a:noFill/>
        </p:spPr>
        <p:txBody>
          <a:bodyPr wrap="square" rtlCol="0">
            <a:spAutoFit/>
          </a:bodyPr>
          <a:lstStyle/>
          <a:p>
            <a:pPr>
              <a:lnSpc>
                <a:spcPts val="5200"/>
              </a:lnSpc>
            </a:pPr>
            <a:r>
              <a:rPr lang="es-MX" sz="4800" b="1" dirty="0" smtClean="0">
                <a:latin typeface="Arial" panose="020B0604020202020204" pitchFamily="34" charset="0"/>
                <a:cs typeface="Arial" panose="020B0604020202020204" pitchFamily="34" charset="0"/>
              </a:rPr>
              <a:t>CONOCIENDO</a:t>
            </a:r>
          </a:p>
          <a:p>
            <a:pPr algn="r">
              <a:lnSpc>
                <a:spcPts val="5200"/>
              </a:lnSpc>
            </a:pPr>
            <a:r>
              <a:rPr lang="es-MX" sz="4800" b="1" dirty="0" smtClean="0">
                <a:latin typeface="Arial" panose="020B0604020202020204" pitchFamily="34" charset="0"/>
                <a:cs typeface="Arial" panose="020B0604020202020204" pitchFamily="34" charset="0"/>
              </a:rPr>
              <a:t>EL DOLOR</a:t>
            </a:r>
          </a:p>
          <a:p>
            <a:pPr marL="1077913">
              <a:lnSpc>
                <a:spcPts val="5200"/>
              </a:lnSpc>
            </a:pPr>
            <a:r>
              <a:rPr lang="es-MX" sz="4800" b="1" dirty="0" smtClean="0">
                <a:latin typeface="Arial" panose="020B0604020202020204" pitchFamily="34" charset="0"/>
                <a:cs typeface="Arial" panose="020B0604020202020204" pitchFamily="34" charset="0"/>
              </a:rPr>
              <a:t>ARTICULAR</a:t>
            </a:r>
          </a:p>
          <a:p>
            <a:pPr marL="982663">
              <a:lnSpc>
                <a:spcPts val="5200"/>
              </a:lnSpc>
            </a:pPr>
            <a:r>
              <a:rPr lang="es-MX" sz="4800" b="1" dirty="0" smtClean="0">
                <a:latin typeface="Arial" panose="020B0604020202020204" pitchFamily="34" charset="0"/>
                <a:cs typeface="Arial" panose="020B0604020202020204" pitchFamily="34" charset="0"/>
              </a:rPr>
              <a:t>CRÓNICO</a:t>
            </a:r>
            <a:endParaRPr lang="es-MX"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364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La artritis es reportada comúnmente*</a:t>
            </a:r>
            <a:endParaRPr lang="es-MX" dirty="0"/>
          </a:p>
        </p:txBody>
      </p:sp>
      <p:sp>
        <p:nvSpPr>
          <p:cNvPr id="16" name="Rectangle 15"/>
          <p:cNvSpPr/>
          <p:nvPr/>
        </p:nvSpPr>
        <p:spPr>
          <a:xfrm>
            <a:off x="131044" y="5925437"/>
            <a:ext cx="8748464" cy="932563"/>
          </a:xfrm>
          <a:prstGeom prst="rect">
            <a:avLst/>
          </a:prstGeom>
        </p:spPr>
        <p:txBody>
          <a:bodyPr wrap="square">
            <a:spAutoFit/>
          </a:bodyPr>
          <a:lstStyle/>
          <a:p>
            <a:pPr>
              <a:lnSpc>
                <a:spcPct val="90000"/>
              </a:lnSpc>
            </a:pPr>
            <a:r>
              <a:rPr lang="en-CA" sz="1200" b="1" dirty="0" smtClean="0">
                <a:solidFill>
                  <a:srgbClr val="002060"/>
                </a:solidFill>
              </a:rPr>
              <a:t>*Datos de prevalencia y tendencia de Estados Unidos</a:t>
            </a:r>
          </a:p>
          <a:p>
            <a:pPr>
              <a:lnSpc>
                <a:spcPct val="90000"/>
              </a:lnSpc>
            </a:pPr>
            <a:r>
              <a:rPr lang="en-CA" sz="1200" b="1" dirty="0" smtClean="0">
                <a:solidFill>
                  <a:srgbClr val="002060"/>
                </a:solidFill>
              </a:rPr>
              <a:t>Percentaje = porcentaje ponderado</a:t>
            </a:r>
          </a:p>
          <a:p>
            <a:pPr>
              <a:spcAft>
                <a:spcPts val="600"/>
              </a:spcAft>
            </a:pPr>
            <a:r>
              <a:rPr lang="en-CA" sz="1100" dirty="0" smtClean="0">
                <a:solidFill>
                  <a:schemeClr val="bg2"/>
                </a:solidFill>
              </a:rPr>
              <a:t>Centers for Disease Control and Prevention. </a:t>
            </a:r>
            <a:r>
              <a:rPr lang="en-CA" sz="1100" i="1" dirty="0">
                <a:solidFill>
                  <a:schemeClr val="bg2"/>
                </a:solidFill>
              </a:rPr>
              <a:t>About the Behavioral Risk Factor Surveillance System (BRFSS). </a:t>
            </a:r>
            <a:r>
              <a:rPr lang="en-CA" sz="1100" dirty="0" smtClean="0">
                <a:solidFill>
                  <a:schemeClr val="bg2"/>
                </a:solidFill>
              </a:rPr>
              <a:t>Disponible en: </a:t>
            </a:r>
            <a:r>
              <a:rPr lang="en-CA" sz="1100" dirty="0">
                <a:solidFill>
                  <a:schemeClr val="bg2"/>
                </a:solidFill>
                <a:hlinkClick r:id="rId3"/>
              </a:rPr>
              <a:t>http://www.cdc.gov/brfss/about/about_brfss.htm</a:t>
            </a:r>
            <a:r>
              <a:rPr lang="en-CA" sz="1100" dirty="0">
                <a:solidFill>
                  <a:schemeClr val="bg2"/>
                </a:solidFill>
              </a:rPr>
              <a:t>. </a:t>
            </a:r>
            <a:r>
              <a:rPr lang="en-CA" sz="1100" dirty="0" smtClean="0">
                <a:solidFill>
                  <a:schemeClr val="bg2"/>
                </a:solidFill>
              </a:rPr>
              <a:t>Accesado: 2 de agosto de 2013; Centers for Disease Control and Prevention. </a:t>
            </a:r>
            <a:r>
              <a:rPr lang="en-CA" sz="1100" i="1" dirty="0">
                <a:solidFill>
                  <a:schemeClr val="bg2"/>
                </a:solidFill>
              </a:rPr>
              <a:t>Behavioral Risk Factor Surveillance System Annual Survey Data.</a:t>
            </a:r>
            <a:r>
              <a:rPr lang="en-CA" sz="1100" dirty="0">
                <a:solidFill>
                  <a:schemeClr val="bg2"/>
                </a:solidFill>
              </a:rPr>
              <a:t> </a:t>
            </a:r>
            <a:r>
              <a:rPr lang="en-CA" sz="1100" dirty="0" smtClean="0">
                <a:solidFill>
                  <a:schemeClr val="bg2"/>
                </a:solidFill>
              </a:rPr>
              <a:t>Disponible en: </a:t>
            </a:r>
            <a:r>
              <a:rPr lang="en-CA" sz="1100" dirty="0">
                <a:solidFill>
                  <a:schemeClr val="bg2"/>
                </a:solidFill>
              </a:rPr>
              <a:t>http://www.cdc.gov/brfss/annual_data/annual_data.htm. </a:t>
            </a:r>
            <a:r>
              <a:rPr lang="en-CA" sz="1100" dirty="0" smtClean="0">
                <a:solidFill>
                  <a:schemeClr val="bg2"/>
                </a:solidFill>
              </a:rPr>
              <a:t>Accesado: 2 de agosto de 2013.</a:t>
            </a:r>
            <a:endParaRPr lang="en-CA" sz="1100" dirty="0">
              <a:solidFill>
                <a:schemeClr val="bg2"/>
              </a:solidFill>
            </a:endParaRPr>
          </a:p>
        </p:txBody>
      </p:sp>
      <p:graphicFrame>
        <p:nvGraphicFramePr>
          <p:cNvPr id="6" name="Chart 5"/>
          <p:cNvGraphicFramePr>
            <a:graphicFrameLocks/>
          </p:cNvGraphicFramePr>
          <p:nvPr>
            <p:extLst>
              <p:ext uri="{D42A27DB-BD31-4B8C-83A1-F6EECF244321}">
                <p14:modId xmlns:p14="http://schemas.microsoft.com/office/powerpoint/2010/main" val="3048608983"/>
              </p:ext>
            </p:extLst>
          </p:nvPr>
        </p:nvGraphicFramePr>
        <p:xfrm>
          <a:off x="467544" y="1556792"/>
          <a:ext cx="7776864" cy="45399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067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r>
              <a:rPr dirty="0">
                <a:solidFill>
                  <a:srgbClr val="000000"/>
                </a:solidFill>
              </a:rPr>
              <a:t/>
            </a:r>
            <a:br>
              <a:rPr dirty="0">
                <a:solidFill>
                  <a:srgbClr val="000000"/>
                </a:solidFill>
              </a:rPr>
            </a:br>
            <a:fld id="{63D33B08-5D2B-4169-85AF-74817DB5F4D4}" type="slidenum">
              <a:rPr>
                <a:solidFill>
                  <a:srgbClr val="000000"/>
                </a:solidFill>
              </a:rPr>
              <a:pPr>
                <a:defRPr/>
              </a:pPr>
              <a:t>11</a:t>
            </a:fld>
            <a:endParaRPr dirty="0">
              <a:solidFill>
                <a:srgbClr val="000000"/>
              </a:solidFill>
            </a:endParaRPr>
          </a:p>
        </p:txBody>
      </p:sp>
      <p:sp>
        <p:nvSpPr>
          <p:cNvPr id="1028" name="Title 1"/>
          <p:cNvSpPr>
            <a:spLocks noGrp="1"/>
          </p:cNvSpPr>
          <p:nvPr>
            <p:ph type="title"/>
          </p:nvPr>
        </p:nvSpPr>
        <p:spPr>
          <a:xfrm>
            <a:off x="539750" y="269875"/>
            <a:ext cx="8229600" cy="1143000"/>
          </a:xfrm>
        </p:spPr>
        <p:txBody>
          <a:bodyPr/>
          <a:lstStyle/>
          <a:p>
            <a:pPr eaLnBrk="1" hangingPunct="1"/>
            <a:r>
              <a:rPr lang="es-MX" altLang="en-US" sz="3600" dirty="0" smtClean="0"/>
              <a:t>Prevalencia de condiciones específicas asociadas con dolor articular crónico</a:t>
            </a:r>
          </a:p>
        </p:txBody>
      </p:sp>
      <p:graphicFrame>
        <p:nvGraphicFramePr>
          <p:cNvPr id="1026" name="Chart 2"/>
          <p:cNvGraphicFramePr>
            <a:graphicFrameLocks/>
          </p:cNvGraphicFramePr>
          <p:nvPr>
            <p:extLst>
              <p:ext uri="{D42A27DB-BD31-4B8C-83A1-F6EECF244321}">
                <p14:modId xmlns:p14="http://schemas.microsoft.com/office/powerpoint/2010/main" val="2725070937"/>
              </p:ext>
            </p:extLst>
          </p:nvPr>
        </p:nvGraphicFramePr>
        <p:xfrm>
          <a:off x="190500" y="1492398"/>
          <a:ext cx="8772525" cy="4960938"/>
        </p:xfrm>
        <a:graphic>
          <a:graphicData uri="http://schemas.openxmlformats.org/presentationml/2006/ole">
            <mc:AlternateContent xmlns:mc="http://schemas.openxmlformats.org/markup-compatibility/2006">
              <mc:Choice xmlns:v="urn:schemas-microsoft-com:vml" Requires="v">
                <p:oleObj spid="_x0000_s35928" name="Worksheet" r:id="rId5" imgW="8781986" imgH="4972177" progId="Excel.Sheet.8">
                  <p:embed/>
                </p:oleObj>
              </mc:Choice>
              <mc:Fallback>
                <p:oleObj name="Worksheet" r:id="rId5" imgW="8781986" imgH="4972177" progId="Excel.Sheet.8">
                  <p:embed/>
                  <p:pic>
                    <p:nvPicPr>
                      <p:cNvPr id="0" name="Picture 2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 y="1492398"/>
                        <a:ext cx="8772525" cy="4960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11125" y="6316663"/>
            <a:ext cx="7058025" cy="553998"/>
          </a:xfrm>
          <a:prstGeom prst="rect">
            <a:avLst/>
          </a:prstGeom>
          <a:noFill/>
        </p:spPr>
        <p:txBody>
          <a:bodyPr>
            <a:spAutoFit/>
          </a:bodyPr>
          <a:lstStyle/>
          <a:p>
            <a:pPr fontAlgn="base">
              <a:spcBef>
                <a:spcPct val="0"/>
              </a:spcBef>
              <a:spcAft>
                <a:spcPct val="0"/>
              </a:spcAft>
              <a:defRPr/>
            </a:pPr>
            <a:r>
              <a:rPr lang="en-CA" sz="1000" dirty="0">
                <a:solidFill>
                  <a:srgbClr val="002060"/>
                </a:solidFill>
                <a:ea typeface="SimSun" pitchFamily="2" charset="-122"/>
              </a:rPr>
              <a:t>Mayo Clinic. </a:t>
            </a:r>
            <a:r>
              <a:rPr lang="en-CA" sz="1000" i="1" dirty="0">
                <a:solidFill>
                  <a:srgbClr val="002060"/>
                </a:solidFill>
                <a:ea typeface="SimSun" pitchFamily="2" charset="-122"/>
              </a:rPr>
              <a:t>Arthritis</a:t>
            </a:r>
            <a:r>
              <a:rPr lang="en-CA" sz="1000" dirty="0">
                <a:solidFill>
                  <a:srgbClr val="002060"/>
                </a:solidFill>
                <a:ea typeface="SimSun" pitchFamily="2" charset="-122"/>
              </a:rPr>
              <a:t>. </a:t>
            </a:r>
            <a:r>
              <a:rPr lang="en-CA" sz="1000" dirty="0" smtClean="0">
                <a:solidFill>
                  <a:srgbClr val="002060"/>
                </a:solidFill>
                <a:ea typeface="SimSun" pitchFamily="2" charset="-122"/>
              </a:rPr>
              <a:t>Disponible en: </a:t>
            </a:r>
            <a:r>
              <a:rPr lang="en-CA" sz="1000" dirty="0">
                <a:solidFill>
                  <a:srgbClr val="002060"/>
                </a:solidFill>
                <a:ea typeface="SimSun" pitchFamily="2" charset="-122"/>
              </a:rPr>
              <a:t>https://healthletter.mayoclinic.com/secure/pdf/SRAR.pdf. </a:t>
            </a:r>
            <a:r>
              <a:rPr lang="en-CA" sz="1000" dirty="0" smtClean="0">
                <a:solidFill>
                  <a:srgbClr val="002060"/>
                </a:solidFill>
                <a:ea typeface="SimSun" pitchFamily="2" charset="-122"/>
              </a:rPr>
              <a:t>Accesado: 9 de agosto de 2013</a:t>
            </a:r>
            <a:r>
              <a:rPr lang="en-CA" sz="1000" dirty="0">
                <a:solidFill>
                  <a:srgbClr val="002060"/>
                </a:solidFill>
                <a:ea typeface="SimSun" pitchFamily="2" charset="-122"/>
              </a:rPr>
              <a:t>; </a:t>
            </a:r>
            <a:br>
              <a:rPr lang="en-CA" sz="1000" dirty="0">
                <a:solidFill>
                  <a:srgbClr val="002060"/>
                </a:solidFill>
                <a:ea typeface="SimSun" pitchFamily="2" charset="-122"/>
              </a:rPr>
            </a:br>
            <a:r>
              <a:rPr lang="en-CA" sz="1000" dirty="0">
                <a:solidFill>
                  <a:srgbClr val="002060"/>
                </a:solidFill>
                <a:ea typeface="SimSun" pitchFamily="2" charset="-122"/>
              </a:rPr>
              <a:t>Wong R </a:t>
            </a:r>
            <a:r>
              <a:rPr lang="en-CA" sz="1000" i="1" dirty="0">
                <a:solidFill>
                  <a:srgbClr val="002060"/>
                </a:solidFill>
                <a:ea typeface="SimSun" pitchFamily="2" charset="-122"/>
              </a:rPr>
              <a:t>et al. Prevalence of Arthritis and Rheumatic Diseases Around the World: A Growing Burden and Implications for Health Care Needs. </a:t>
            </a:r>
            <a:r>
              <a:rPr lang="en-CA" sz="1000" dirty="0">
                <a:solidFill>
                  <a:srgbClr val="002060"/>
                </a:solidFill>
                <a:ea typeface="SimSun" pitchFamily="2" charset="-122"/>
              </a:rPr>
              <a:t>Arthritis Community Research and Evaluation Unit; Toronto, ON: 2010.</a:t>
            </a:r>
          </a:p>
        </p:txBody>
      </p:sp>
    </p:spTree>
    <p:extLst>
      <p:ext uri="{BB962C8B-B14F-4D97-AF65-F5344CB8AC3E}">
        <p14:creationId xmlns:p14="http://schemas.microsoft.com/office/powerpoint/2010/main" val="1755945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ontent Placeholder 2"/>
          <p:cNvSpPr>
            <a:spLocks noGrp="1"/>
          </p:cNvSpPr>
          <p:nvPr>
            <p:ph idx="1"/>
          </p:nvPr>
        </p:nvSpPr>
        <p:spPr>
          <a:xfrm>
            <a:off x="457199" y="1600200"/>
            <a:ext cx="8507289" cy="4105179"/>
          </a:xfrm>
        </p:spPr>
        <p:txBody>
          <a:bodyPr>
            <a:noAutofit/>
          </a:bodyPr>
          <a:lstStyle/>
          <a:p>
            <a:pPr>
              <a:spcBef>
                <a:spcPts val="0"/>
              </a:spcBef>
              <a:spcAft>
                <a:spcPct val="20000"/>
              </a:spcAft>
            </a:pPr>
            <a:r>
              <a:rPr lang="es-MX" sz="2400" dirty="0" smtClean="0">
                <a:latin typeface="+mj-lt"/>
              </a:rPr>
              <a:t>Puede afectar &gt;400,000 estadounidenses</a:t>
            </a:r>
          </a:p>
          <a:p>
            <a:pPr>
              <a:spcBef>
                <a:spcPts val="0"/>
              </a:spcBef>
              <a:spcAft>
                <a:spcPct val="20000"/>
              </a:spcAft>
            </a:pPr>
            <a:r>
              <a:rPr lang="es-MX" sz="2400" dirty="0" smtClean="0">
                <a:latin typeface="+mj-lt"/>
              </a:rPr>
              <a:t>Prevalencia estimada en poblaciones caucásicas: ~0.1–0.9%</a:t>
            </a:r>
          </a:p>
          <a:p>
            <a:pPr>
              <a:spcBef>
                <a:spcPts val="0"/>
              </a:spcBef>
              <a:spcAft>
                <a:spcPct val="20000"/>
              </a:spcAft>
            </a:pPr>
            <a:r>
              <a:rPr lang="es-MX" sz="2400" dirty="0" smtClean="0">
                <a:latin typeface="+mj-lt"/>
              </a:rPr>
              <a:t>Las comorbilidades más comunes son </a:t>
            </a:r>
            <a:r>
              <a:rPr lang="es-MX" sz="2400" i="1" dirty="0" smtClean="0">
                <a:latin typeface="+mj-lt"/>
              </a:rPr>
              <a:t>enfermedad intestinal inflamatoria</a:t>
            </a:r>
            <a:r>
              <a:rPr lang="es-MX" sz="2400" dirty="0" smtClean="0">
                <a:latin typeface="+mj-lt"/>
              </a:rPr>
              <a:t> y </a:t>
            </a:r>
            <a:r>
              <a:rPr lang="es-MX" sz="2400" i="1" dirty="0" smtClean="0">
                <a:latin typeface="+mj-lt"/>
              </a:rPr>
              <a:t>osteoporosis</a:t>
            </a:r>
          </a:p>
          <a:p>
            <a:pPr>
              <a:spcBef>
                <a:spcPts val="0"/>
              </a:spcBef>
              <a:spcAft>
                <a:spcPct val="20000"/>
              </a:spcAft>
            </a:pPr>
            <a:r>
              <a:rPr lang="es-MX" sz="2400" dirty="0" smtClean="0">
                <a:latin typeface="+mj-lt"/>
              </a:rPr>
              <a:t>La herencia es un factor de riesgo principal para espondiloartritis anquilosante</a:t>
            </a:r>
          </a:p>
          <a:p>
            <a:pPr lvl="1">
              <a:spcBef>
                <a:spcPts val="0"/>
              </a:spcBef>
              <a:spcAft>
                <a:spcPct val="20000"/>
              </a:spcAft>
            </a:pPr>
            <a:r>
              <a:rPr lang="es-MX" sz="2400" dirty="0" smtClean="0">
                <a:latin typeface="+mj-lt"/>
              </a:rPr>
              <a:t>El alelo</a:t>
            </a:r>
            <a:r>
              <a:rPr lang="es-MX" sz="2400" i="1" dirty="0" smtClean="0">
                <a:latin typeface="+mj-lt"/>
              </a:rPr>
              <a:t> HLA-B27</a:t>
            </a:r>
            <a:r>
              <a:rPr lang="es-MX" sz="2400" dirty="0" smtClean="0">
                <a:latin typeface="+mj-lt"/>
              </a:rPr>
              <a:t> se encuentra en 90% de los pacientes con la enfermedad</a:t>
            </a:r>
          </a:p>
          <a:p>
            <a:pPr lvl="2">
              <a:spcBef>
                <a:spcPts val="0"/>
              </a:spcBef>
              <a:spcAft>
                <a:spcPct val="20000"/>
              </a:spcAft>
            </a:pPr>
            <a:r>
              <a:rPr lang="es-MX" dirty="0" smtClean="0">
                <a:latin typeface="+mj-lt"/>
              </a:rPr>
              <a:t>Parece contribuir con 16</a:t>
            </a:r>
            <a:r>
              <a:rPr lang="es-MX" dirty="0" smtClean="0"/>
              <a:t>–</a:t>
            </a:r>
            <a:r>
              <a:rPr lang="es-MX" dirty="0" smtClean="0">
                <a:latin typeface="+mj-lt"/>
              </a:rPr>
              <a:t>50% del riesgo genético	</a:t>
            </a:r>
          </a:p>
          <a:p>
            <a:pPr>
              <a:spcAft>
                <a:spcPct val="20000"/>
              </a:spcAft>
            </a:pPr>
            <a:endParaRPr lang="en-US" sz="2400" baseline="30000" dirty="0">
              <a:latin typeface="+mj-lt"/>
            </a:endParaRPr>
          </a:p>
          <a:p>
            <a:pPr lvl="1"/>
            <a:endParaRPr lang="en-CA" sz="2400" dirty="0">
              <a:latin typeface="+mj-lt"/>
            </a:endParaRPr>
          </a:p>
        </p:txBody>
      </p:sp>
      <p:sp>
        <p:nvSpPr>
          <p:cNvPr id="2" name="Title 1"/>
          <p:cNvSpPr>
            <a:spLocks noGrp="1"/>
          </p:cNvSpPr>
          <p:nvPr>
            <p:ph type="title"/>
          </p:nvPr>
        </p:nvSpPr>
        <p:spPr/>
        <p:txBody>
          <a:bodyPr>
            <a:normAutofit/>
          </a:bodyPr>
          <a:lstStyle/>
          <a:p>
            <a:r>
              <a:rPr lang="es-MX" dirty="0" smtClean="0"/>
              <a:t>Espondiloartritis anquilosante</a:t>
            </a:r>
            <a:endParaRPr lang="es-MX" dirty="0"/>
          </a:p>
        </p:txBody>
      </p:sp>
      <p:sp>
        <p:nvSpPr>
          <p:cNvPr id="16" name="Rectangle 15"/>
          <p:cNvSpPr/>
          <p:nvPr/>
        </p:nvSpPr>
        <p:spPr>
          <a:xfrm>
            <a:off x="131044" y="6139345"/>
            <a:ext cx="9012956" cy="674031"/>
          </a:xfrm>
          <a:prstGeom prst="rect">
            <a:avLst/>
          </a:prstGeom>
        </p:spPr>
        <p:txBody>
          <a:bodyPr wrap="square">
            <a:spAutoFit/>
          </a:bodyPr>
          <a:lstStyle/>
          <a:p>
            <a:pPr>
              <a:lnSpc>
                <a:spcPct val="90000"/>
              </a:lnSpc>
            </a:pPr>
            <a:r>
              <a:rPr lang="es-MX" sz="1200" b="1" dirty="0" smtClean="0">
                <a:solidFill>
                  <a:srgbClr val="002060"/>
                </a:solidFill>
              </a:rPr>
              <a:t>HLA = antígeno leucocitario humano</a:t>
            </a:r>
          </a:p>
          <a:p>
            <a:pPr>
              <a:lnSpc>
                <a:spcPct val="90000"/>
              </a:lnSpc>
            </a:pPr>
            <a:r>
              <a:rPr lang="en-CA" sz="1000" dirty="0" smtClean="0">
                <a:solidFill>
                  <a:srgbClr val="002060"/>
                </a:solidFill>
              </a:rPr>
              <a:t>American College of Rheumatology</a:t>
            </a:r>
            <a:r>
              <a:rPr lang="en-CA" sz="1000" dirty="0">
                <a:solidFill>
                  <a:srgbClr val="002060"/>
                </a:solidFill>
              </a:rPr>
              <a:t>. </a:t>
            </a:r>
            <a:r>
              <a:rPr lang="en-CA" sz="1000" i="1" dirty="0">
                <a:solidFill>
                  <a:srgbClr val="002060"/>
                </a:solidFill>
              </a:rPr>
              <a:t>AS Fact Sheet. </a:t>
            </a:r>
            <a:r>
              <a:rPr lang="en-CA" sz="1000" dirty="0" smtClean="0">
                <a:solidFill>
                  <a:srgbClr val="002060"/>
                </a:solidFill>
              </a:rPr>
              <a:t>Disponible en: </a:t>
            </a:r>
            <a:r>
              <a:rPr lang="en-CA" sz="1000" dirty="0">
                <a:solidFill>
                  <a:srgbClr val="002060"/>
                </a:solidFill>
              </a:rPr>
              <a:t>http://www.rheumatology.org/Practice/Clinical/Patients/Diseases_And_Conditions/Spondylarthritis_(Spondylarthropathy)/. </a:t>
            </a:r>
            <a:r>
              <a:rPr lang="en-CA" sz="1000" dirty="0" smtClean="0">
                <a:solidFill>
                  <a:srgbClr val="002060"/>
                </a:solidFill>
              </a:rPr>
              <a:t>Accesado: 1 de septiembre de 2013;</a:t>
            </a:r>
            <a:endParaRPr lang="en-CA" sz="1000" dirty="0">
              <a:solidFill>
                <a:srgbClr val="002060"/>
              </a:solidFill>
            </a:endParaRPr>
          </a:p>
          <a:p>
            <a:pPr>
              <a:lnSpc>
                <a:spcPct val="90000"/>
              </a:lnSpc>
            </a:pPr>
            <a:r>
              <a:rPr lang="en-CA" sz="1000" dirty="0">
                <a:solidFill>
                  <a:srgbClr val="002060"/>
                </a:solidFill>
              </a:rPr>
              <a:t>Kataria RK </a:t>
            </a:r>
            <a:r>
              <a:rPr lang="en-CA" sz="1000" i="1" dirty="0">
                <a:solidFill>
                  <a:srgbClr val="002060"/>
                </a:solidFill>
              </a:rPr>
              <a:t>et al. Am Fam </a:t>
            </a:r>
            <a:r>
              <a:rPr lang="en-CA" sz="1000" i="1" dirty="0" smtClean="0">
                <a:solidFill>
                  <a:srgbClr val="002060"/>
                </a:solidFill>
              </a:rPr>
              <a:t>Physician</a:t>
            </a:r>
            <a:r>
              <a:rPr lang="en-CA" sz="1000" dirty="0" smtClean="0">
                <a:solidFill>
                  <a:srgbClr val="002060"/>
                </a:solidFill>
              </a:rPr>
              <a:t> 2004; 69(12):2853-60; Sieper J </a:t>
            </a:r>
            <a:r>
              <a:rPr lang="en-CA" sz="1000" i="1" dirty="0" smtClean="0">
                <a:solidFill>
                  <a:srgbClr val="002060"/>
                </a:solidFill>
              </a:rPr>
              <a:t>et al. Ann Rheum Dis </a:t>
            </a:r>
            <a:r>
              <a:rPr lang="en-CA" sz="1000" dirty="0" smtClean="0">
                <a:solidFill>
                  <a:srgbClr val="002060"/>
                </a:solidFill>
              </a:rPr>
              <a:t>2002; 61(Suppl 3):iii8-18. </a:t>
            </a:r>
            <a:endParaRPr lang="en-CA" sz="1000" dirty="0">
              <a:solidFill>
                <a:srgbClr val="002060"/>
              </a:solidFill>
            </a:endParaRPr>
          </a:p>
        </p:txBody>
      </p:sp>
      <p:sp>
        <p:nvSpPr>
          <p:cNvPr id="7" name="Rounded Rectangle 6"/>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AS</a:t>
            </a:r>
            <a:endParaRPr lang="en-CA" dirty="0">
              <a:solidFill>
                <a:prstClr val="white"/>
              </a:solidFill>
            </a:endParaRPr>
          </a:p>
        </p:txBody>
      </p:sp>
    </p:spTree>
    <p:extLst>
      <p:ext uri="{BB962C8B-B14F-4D97-AF65-F5344CB8AC3E}">
        <p14:creationId xmlns:p14="http://schemas.microsoft.com/office/powerpoint/2010/main" val="352353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9555" name="Text Box 3"/>
          <p:cNvSpPr txBox="1">
            <a:spLocks noChangeArrowheads="1"/>
          </p:cNvSpPr>
          <p:nvPr/>
        </p:nvSpPr>
        <p:spPr bwMode="auto">
          <a:xfrm>
            <a:off x="0" y="6267653"/>
            <a:ext cx="8854729" cy="76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flatTx/>
          </a:bodyPr>
          <a:lstStyle/>
          <a:p>
            <a:r>
              <a:rPr lang="es-MX" sz="1200" b="1" spc="-20" dirty="0" smtClean="0">
                <a:solidFill>
                  <a:srgbClr val="002060"/>
                </a:solidFill>
              </a:rPr>
              <a:t>WHO = Organización Mundial de la Salud</a:t>
            </a:r>
          </a:p>
          <a:p>
            <a:r>
              <a:rPr lang="en-US" sz="1000" spc="-20" dirty="0" smtClean="0">
                <a:solidFill>
                  <a:srgbClr val="002060"/>
                </a:solidFill>
              </a:rPr>
              <a:t>Symmons D </a:t>
            </a:r>
            <a:r>
              <a:rPr lang="en-US" sz="1000" i="1" spc="-20" dirty="0" smtClean="0">
                <a:solidFill>
                  <a:srgbClr val="002060"/>
                </a:solidFill>
              </a:rPr>
              <a:t>et al. The Global Burden of Rheumatoid Arthritis in the Year 2000. </a:t>
            </a:r>
            <a:br>
              <a:rPr lang="en-US" sz="1000" i="1" spc="-20" dirty="0" smtClean="0">
                <a:solidFill>
                  <a:srgbClr val="002060"/>
                </a:solidFill>
              </a:rPr>
            </a:br>
            <a:r>
              <a:rPr lang="en-US" sz="1000" spc="-20" dirty="0" smtClean="0">
                <a:solidFill>
                  <a:srgbClr val="002060"/>
                </a:solidFill>
              </a:rPr>
              <a:t>Disponible en: </a:t>
            </a:r>
            <a:r>
              <a:rPr lang="en-US" sz="1000" spc="-20" dirty="0" smtClean="0">
                <a:solidFill>
                  <a:srgbClr val="002060"/>
                </a:solidFill>
                <a:hlinkClick r:id="rId3"/>
              </a:rPr>
              <a:t>http://www.who.int/healthinfo/statistics/bod_rheumatoidarthritis.pdf</a:t>
            </a:r>
            <a:r>
              <a:rPr lang="en-US" sz="1000" spc="-20" dirty="0">
                <a:solidFill>
                  <a:srgbClr val="002060"/>
                </a:solidFill>
              </a:rPr>
              <a:t>. </a:t>
            </a:r>
            <a:r>
              <a:rPr lang="en-US" sz="1000" spc="-20" dirty="0" smtClean="0">
                <a:solidFill>
                  <a:srgbClr val="002060"/>
                </a:solidFill>
              </a:rPr>
              <a:t>Accesado: 1 de septiembre de 2013</a:t>
            </a:r>
            <a:r>
              <a:rPr lang="en-US" sz="1000" spc="-20" dirty="0">
                <a:solidFill>
                  <a:srgbClr val="002060"/>
                </a:solidFill>
              </a:rPr>
              <a:t>.</a:t>
            </a:r>
          </a:p>
          <a:p>
            <a:endParaRPr lang="en-US" sz="1000" spc="-20" dirty="0">
              <a:solidFill>
                <a:srgbClr val="002060"/>
              </a:solidFill>
            </a:endParaRPr>
          </a:p>
        </p:txBody>
      </p:sp>
      <p:sp>
        <p:nvSpPr>
          <p:cNvPr id="2199556" name="Line 4"/>
          <p:cNvSpPr>
            <a:spLocks noChangeShapeType="1"/>
          </p:cNvSpPr>
          <p:nvPr/>
        </p:nvSpPr>
        <p:spPr bwMode="auto">
          <a:xfrm>
            <a:off x="1972427" y="2080875"/>
            <a:ext cx="0" cy="28987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dirty="0">
              <a:solidFill>
                <a:prstClr val="black"/>
              </a:solidFill>
            </a:endParaRPr>
          </a:p>
        </p:txBody>
      </p:sp>
      <p:sp>
        <p:nvSpPr>
          <p:cNvPr id="2199557" name="Line 5"/>
          <p:cNvSpPr>
            <a:spLocks noChangeShapeType="1"/>
          </p:cNvSpPr>
          <p:nvPr/>
        </p:nvSpPr>
        <p:spPr bwMode="auto">
          <a:xfrm>
            <a:off x="1907340" y="4979650"/>
            <a:ext cx="6508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dirty="0">
              <a:solidFill>
                <a:prstClr val="black"/>
              </a:solidFill>
            </a:endParaRPr>
          </a:p>
        </p:txBody>
      </p:sp>
      <p:sp>
        <p:nvSpPr>
          <p:cNvPr id="2199558" name="Line 6"/>
          <p:cNvSpPr>
            <a:spLocks noChangeShapeType="1"/>
          </p:cNvSpPr>
          <p:nvPr/>
        </p:nvSpPr>
        <p:spPr bwMode="auto">
          <a:xfrm>
            <a:off x="1907340" y="4497050"/>
            <a:ext cx="6508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dirty="0">
              <a:solidFill>
                <a:prstClr val="black"/>
              </a:solidFill>
            </a:endParaRPr>
          </a:p>
        </p:txBody>
      </p:sp>
      <p:sp>
        <p:nvSpPr>
          <p:cNvPr id="2199559" name="Line 7"/>
          <p:cNvSpPr>
            <a:spLocks noChangeShapeType="1"/>
          </p:cNvSpPr>
          <p:nvPr/>
        </p:nvSpPr>
        <p:spPr bwMode="auto">
          <a:xfrm>
            <a:off x="1907340" y="4012863"/>
            <a:ext cx="6508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dirty="0">
              <a:solidFill>
                <a:prstClr val="black"/>
              </a:solidFill>
            </a:endParaRPr>
          </a:p>
        </p:txBody>
      </p:sp>
      <p:sp>
        <p:nvSpPr>
          <p:cNvPr id="2199560" name="Line 8"/>
          <p:cNvSpPr>
            <a:spLocks noChangeShapeType="1"/>
          </p:cNvSpPr>
          <p:nvPr/>
        </p:nvSpPr>
        <p:spPr bwMode="auto">
          <a:xfrm>
            <a:off x="1907340" y="3530263"/>
            <a:ext cx="6508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dirty="0">
              <a:solidFill>
                <a:prstClr val="black"/>
              </a:solidFill>
            </a:endParaRPr>
          </a:p>
        </p:txBody>
      </p:sp>
      <p:sp>
        <p:nvSpPr>
          <p:cNvPr id="2199561" name="Line 9"/>
          <p:cNvSpPr>
            <a:spLocks noChangeShapeType="1"/>
          </p:cNvSpPr>
          <p:nvPr/>
        </p:nvSpPr>
        <p:spPr bwMode="auto">
          <a:xfrm>
            <a:off x="1907340" y="3046075"/>
            <a:ext cx="6508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dirty="0">
              <a:solidFill>
                <a:prstClr val="black"/>
              </a:solidFill>
            </a:endParaRPr>
          </a:p>
        </p:txBody>
      </p:sp>
      <p:sp>
        <p:nvSpPr>
          <p:cNvPr id="2199562" name="Line 10"/>
          <p:cNvSpPr>
            <a:spLocks noChangeShapeType="1"/>
          </p:cNvSpPr>
          <p:nvPr/>
        </p:nvSpPr>
        <p:spPr bwMode="auto">
          <a:xfrm>
            <a:off x="1907340" y="2563475"/>
            <a:ext cx="6508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dirty="0">
              <a:solidFill>
                <a:prstClr val="black"/>
              </a:solidFill>
            </a:endParaRPr>
          </a:p>
        </p:txBody>
      </p:sp>
      <p:sp>
        <p:nvSpPr>
          <p:cNvPr id="2199563" name="Line 11"/>
          <p:cNvSpPr>
            <a:spLocks noChangeShapeType="1"/>
          </p:cNvSpPr>
          <p:nvPr/>
        </p:nvSpPr>
        <p:spPr bwMode="auto">
          <a:xfrm>
            <a:off x="1907340" y="2080875"/>
            <a:ext cx="65087"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dirty="0">
              <a:solidFill>
                <a:prstClr val="black"/>
              </a:solidFill>
            </a:endParaRPr>
          </a:p>
        </p:txBody>
      </p:sp>
      <p:sp>
        <p:nvSpPr>
          <p:cNvPr id="2199564" name="Line 12"/>
          <p:cNvSpPr>
            <a:spLocks noChangeShapeType="1"/>
          </p:cNvSpPr>
          <p:nvPr/>
        </p:nvSpPr>
        <p:spPr bwMode="auto">
          <a:xfrm>
            <a:off x="1972427" y="4979650"/>
            <a:ext cx="56356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CA" dirty="0">
              <a:solidFill>
                <a:prstClr val="black"/>
              </a:solidFill>
            </a:endParaRPr>
          </a:p>
        </p:txBody>
      </p:sp>
      <p:sp>
        <p:nvSpPr>
          <p:cNvPr id="2199565" name="Line 13"/>
          <p:cNvSpPr>
            <a:spLocks noChangeShapeType="1"/>
          </p:cNvSpPr>
          <p:nvPr/>
        </p:nvSpPr>
        <p:spPr bwMode="auto">
          <a:xfrm flipV="1">
            <a:off x="1972427" y="4979650"/>
            <a:ext cx="0" cy="57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CA" dirty="0">
              <a:solidFill>
                <a:prstClr val="black"/>
              </a:solidFill>
            </a:endParaRPr>
          </a:p>
        </p:txBody>
      </p:sp>
      <p:sp>
        <p:nvSpPr>
          <p:cNvPr id="2199566" name="Line 14"/>
          <p:cNvSpPr>
            <a:spLocks noChangeShapeType="1"/>
          </p:cNvSpPr>
          <p:nvPr/>
        </p:nvSpPr>
        <p:spPr bwMode="auto">
          <a:xfrm flipV="1">
            <a:off x="3093202" y="4979650"/>
            <a:ext cx="0" cy="57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CA" dirty="0">
              <a:solidFill>
                <a:prstClr val="black"/>
              </a:solidFill>
            </a:endParaRPr>
          </a:p>
        </p:txBody>
      </p:sp>
      <p:sp>
        <p:nvSpPr>
          <p:cNvPr id="2199567" name="Line 15"/>
          <p:cNvSpPr>
            <a:spLocks noChangeShapeType="1"/>
          </p:cNvSpPr>
          <p:nvPr/>
        </p:nvSpPr>
        <p:spPr bwMode="auto">
          <a:xfrm flipV="1">
            <a:off x="4229852" y="4979650"/>
            <a:ext cx="0" cy="57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CA" dirty="0">
              <a:solidFill>
                <a:prstClr val="black"/>
              </a:solidFill>
            </a:endParaRPr>
          </a:p>
        </p:txBody>
      </p:sp>
      <p:sp>
        <p:nvSpPr>
          <p:cNvPr id="2199568" name="Line 16"/>
          <p:cNvSpPr>
            <a:spLocks noChangeShapeType="1"/>
          </p:cNvSpPr>
          <p:nvPr/>
        </p:nvSpPr>
        <p:spPr bwMode="auto">
          <a:xfrm flipV="1">
            <a:off x="5350627" y="4979650"/>
            <a:ext cx="0" cy="57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CA" dirty="0">
              <a:solidFill>
                <a:prstClr val="black"/>
              </a:solidFill>
            </a:endParaRPr>
          </a:p>
        </p:txBody>
      </p:sp>
      <p:sp>
        <p:nvSpPr>
          <p:cNvPr id="2199569" name="Line 17"/>
          <p:cNvSpPr>
            <a:spLocks noChangeShapeType="1"/>
          </p:cNvSpPr>
          <p:nvPr/>
        </p:nvSpPr>
        <p:spPr bwMode="auto">
          <a:xfrm flipV="1">
            <a:off x="6487277" y="4979650"/>
            <a:ext cx="0" cy="57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CA" dirty="0">
              <a:solidFill>
                <a:prstClr val="black"/>
              </a:solidFill>
            </a:endParaRPr>
          </a:p>
        </p:txBody>
      </p:sp>
      <p:sp>
        <p:nvSpPr>
          <p:cNvPr id="2199570" name="Line 18"/>
          <p:cNvSpPr>
            <a:spLocks noChangeShapeType="1"/>
          </p:cNvSpPr>
          <p:nvPr/>
        </p:nvSpPr>
        <p:spPr bwMode="auto">
          <a:xfrm flipV="1">
            <a:off x="7608052" y="4979650"/>
            <a:ext cx="0" cy="57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en-CA" dirty="0">
              <a:solidFill>
                <a:prstClr val="black"/>
              </a:solidFill>
            </a:endParaRPr>
          </a:p>
        </p:txBody>
      </p:sp>
      <p:sp>
        <p:nvSpPr>
          <p:cNvPr id="2199571" name="Rectangle 19"/>
          <p:cNvSpPr>
            <a:spLocks noChangeArrowheads="1"/>
          </p:cNvSpPr>
          <p:nvPr/>
        </p:nvSpPr>
        <p:spPr bwMode="auto">
          <a:xfrm>
            <a:off x="1737477" y="4865350"/>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prstClr val="black"/>
                </a:solidFill>
              </a:rPr>
              <a:t>0</a:t>
            </a:r>
            <a:endParaRPr lang="en-US" dirty="0">
              <a:solidFill>
                <a:prstClr val="black"/>
              </a:solidFill>
            </a:endParaRPr>
          </a:p>
        </p:txBody>
      </p:sp>
      <p:sp>
        <p:nvSpPr>
          <p:cNvPr id="2199572" name="Rectangle 20"/>
          <p:cNvSpPr>
            <a:spLocks noChangeArrowheads="1"/>
          </p:cNvSpPr>
          <p:nvPr/>
        </p:nvSpPr>
        <p:spPr bwMode="auto">
          <a:xfrm>
            <a:off x="1486652" y="4382750"/>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prstClr val="black"/>
                </a:solidFill>
              </a:rPr>
              <a:t>100</a:t>
            </a:r>
            <a:endParaRPr lang="en-US" dirty="0">
              <a:solidFill>
                <a:prstClr val="black"/>
              </a:solidFill>
            </a:endParaRPr>
          </a:p>
        </p:txBody>
      </p:sp>
      <p:sp>
        <p:nvSpPr>
          <p:cNvPr id="2199573" name="Rectangle 21"/>
          <p:cNvSpPr>
            <a:spLocks noChangeArrowheads="1"/>
          </p:cNvSpPr>
          <p:nvPr/>
        </p:nvSpPr>
        <p:spPr bwMode="auto">
          <a:xfrm>
            <a:off x="1486652" y="3900150"/>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prstClr val="black"/>
                </a:solidFill>
              </a:rPr>
              <a:t>200</a:t>
            </a:r>
            <a:endParaRPr lang="en-US" dirty="0">
              <a:solidFill>
                <a:prstClr val="black"/>
              </a:solidFill>
            </a:endParaRPr>
          </a:p>
        </p:txBody>
      </p:sp>
      <p:sp>
        <p:nvSpPr>
          <p:cNvPr id="2199574" name="Rectangle 22"/>
          <p:cNvSpPr>
            <a:spLocks noChangeArrowheads="1"/>
          </p:cNvSpPr>
          <p:nvPr/>
        </p:nvSpPr>
        <p:spPr bwMode="auto">
          <a:xfrm>
            <a:off x="1486652" y="3415963"/>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prstClr val="black"/>
                </a:solidFill>
              </a:rPr>
              <a:t>300</a:t>
            </a:r>
            <a:endParaRPr lang="en-US" dirty="0">
              <a:solidFill>
                <a:prstClr val="black"/>
              </a:solidFill>
            </a:endParaRPr>
          </a:p>
        </p:txBody>
      </p:sp>
      <p:sp>
        <p:nvSpPr>
          <p:cNvPr id="2199575" name="Rectangle 23"/>
          <p:cNvSpPr>
            <a:spLocks noChangeArrowheads="1"/>
          </p:cNvSpPr>
          <p:nvPr/>
        </p:nvSpPr>
        <p:spPr bwMode="auto">
          <a:xfrm>
            <a:off x="1486652" y="2933363"/>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prstClr val="black"/>
                </a:solidFill>
              </a:rPr>
              <a:t>400</a:t>
            </a:r>
            <a:endParaRPr lang="en-US" dirty="0">
              <a:solidFill>
                <a:prstClr val="black"/>
              </a:solidFill>
            </a:endParaRPr>
          </a:p>
        </p:txBody>
      </p:sp>
      <p:sp>
        <p:nvSpPr>
          <p:cNvPr id="2199576" name="Rectangle 24"/>
          <p:cNvSpPr>
            <a:spLocks noChangeArrowheads="1"/>
          </p:cNvSpPr>
          <p:nvPr/>
        </p:nvSpPr>
        <p:spPr bwMode="auto">
          <a:xfrm>
            <a:off x="1486652" y="2449175"/>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prstClr val="black"/>
                </a:solidFill>
              </a:rPr>
              <a:t>500</a:t>
            </a:r>
            <a:endParaRPr lang="en-US" dirty="0">
              <a:solidFill>
                <a:prstClr val="black"/>
              </a:solidFill>
            </a:endParaRPr>
          </a:p>
        </p:txBody>
      </p:sp>
      <p:sp>
        <p:nvSpPr>
          <p:cNvPr id="2199577" name="Rectangle 25"/>
          <p:cNvSpPr>
            <a:spLocks noChangeArrowheads="1"/>
          </p:cNvSpPr>
          <p:nvPr/>
        </p:nvSpPr>
        <p:spPr bwMode="auto">
          <a:xfrm>
            <a:off x="1486652" y="1966575"/>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a:solidFill>
                  <a:prstClr val="black"/>
                </a:solidFill>
              </a:rPr>
              <a:t>600</a:t>
            </a:r>
            <a:endParaRPr lang="en-US" dirty="0">
              <a:solidFill>
                <a:prstClr val="black"/>
              </a:solidFill>
            </a:endParaRPr>
          </a:p>
        </p:txBody>
      </p:sp>
      <p:sp>
        <p:nvSpPr>
          <p:cNvPr id="2199578" name="Rectangle 26"/>
          <p:cNvSpPr>
            <a:spLocks noChangeArrowheads="1"/>
          </p:cNvSpPr>
          <p:nvPr/>
        </p:nvSpPr>
        <p:spPr bwMode="auto">
          <a:xfrm>
            <a:off x="2345490" y="5149513"/>
            <a:ext cx="5005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smtClean="0">
                <a:solidFill>
                  <a:prstClr val="black"/>
                </a:solidFill>
              </a:rPr>
              <a:t>África</a:t>
            </a:r>
            <a:endParaRPr lang="en-US" b="1" dirty="0">
              <a:solidFill>
                <a:prstClr val="black"/>
              </a:solidFill>
            </a:endParaRPr>
          </a:p>
        </p:txBody>
      </p:sp>
      <p:sp>
        <p:nvSpPr>
          <p:cNvPr id="2199579" name="Rectangle 27"/>
          <p:cNvSpPr>
            <a:spLocks noChangeArrowheads="1"/>
          </p:cNvSpPr>
          <p:nvPr/>
        </p:nvSpPr>
        <p:spPr bwMode="auto">
          <a:xfrm>
            <a:off x="2128002" y="5406688"/>
            <a:ext cx="8654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prstClr val="black"/>
                </a:solidFill>
              </a:rPr>
              <a:t>(</a:t>
            </a:r>
            <a:r>
              <a:rPr lang="en-US" sz="1200" b="1" dirty="0" smtClean="0">
                <a:solidFill>
                  <a:prstClr val="black"/>
                </a:solidFill>
              </a:rPr>
              <a:t>subregión </a:t>
            </a:r>
            <a:r>
              <a:rPr lang="en-US" sz="1200" b="1" dirty="0">
                <a:solidFill>
                  <a:prstClr val="black"/>
                </a:solidFill>
              </a:rPr>
              <a:t>D)</a:t>
            </a:r>
          </a:p>
        </p:txBody>
      </p:sp>
      <p:sp>
        <p:nvSpPr>
          <p:cNvPr id="2199580" name="Rectangle 28"/>
          <p:cNvSpPr>
            <a:spLocks noChangeArrowheads="1"/>
          </p:cNvSpPr>
          <p:nvPr/>
        </p:nvSpPr>
        <p:spPr bwMode="auto">
          <a:xfrm>
            <a:off x="4283968" y="5149513"/>
            <a:ext cx="10325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400" b="1" dirty="0" smtClean="0">
                <a:solidFill>
                  <a:prstClr val="black"/>
                </a:solidFill>
              </a:rPr>
              <a:t>Mediterráneo</a:t>
            </a:r>
            <a:endParaRPr lang="es-MX" sz="1400" b="1" dirty="0">
              <a:solidFill>
                <a:prstClr val="black"/>
              </a:solidFill>
            </a:endParaRPr>
          </a:p>
        </p:txBody>
      </p:sp>
      <p:sp>
        <p:nvSpPr>
          <p:cNvPr id="2199581" name="Rectangle 29"/>
          <p:cNvSpPr>
            <a:spLocks noChangeArrowheads="1"/>
          </p:cNvSpPr>
          <p:nvPr/>
        </p:nvSpPr>
        <p:spPr bwMode="auto">
          <a:xfrm>
            <a:off x="4382020" y="5406688"/>
            <a:ext cx="7916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smtClean="0">
                <a:solidFill>
                  <a:prstClr val="black"/>
                </a:solidFill>
              </a:rPr>
              <a:t>Occidental</a:t>
            </a:r>
            <a:endParaRPr lang="en-US" sz="1400" b="1" dirty="0">
              <a:solidFill>
                <a:prstClr val="black"/>
              </a:solidFill>
            </a:endParaRPr>
          </a:p>
        </p:txBody>
      </p:sp>
      <p:sp>
        <p:nvSpPr>
          <p:cNvPr id="2199582" name="Rectangle 30"/>
          <p:cNvSpPr>
            <a:spLocks noChangeArrowheads="1"/>
          </p:cNvSpPr>
          <p:nvPr/>
        </p:nvSpPr>
        <p:spPr bwMode="auto">
          <a:xfrm>
            <a:off x="4218740" y="5662275"/>
            <a:ext cx="8542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prstClr val="black"/>
                </a:solidFill>
              </a:rPr>
              <a:t>(</a:t>
            </a:r>
            <a:r>
              <a:rPr lang="en-US" sz="1200" b="1" dirty="0" smtClean="0">
                <a:solidFill>
                  <a:prstClr val="black"/>
                </a:solidFill>
              </a:rPr>
              <a:t>subregión </a:t>
            </a:r>
            <a:r>
              <a:rPr lang="en-US" sz="1200" b="1" dirty="0">
                <a:solidFill>
                  <a:prstClr val="black"/>
                </a:solidFill>
              </a:rPr>
              <a:t>B)</a:t>
            </a:r>
          </a:p>
        </p:txBody>
      </p:sp>
      <p:sp>
        <p:nvSpPr>
          <p:cNvPr id="2199583" name="Rectangle 31"/>
          <p:cNvSpPr>
            <a:spLocks noChangeArrowheads="1"/>
          </p:cNvSpPr>
          <p:nvPr/>
        </p:nvSpPr>
        <p:spPr bwMode="auto">
          <a:xfrm>
            <a:off x="6776202" y="5149513"/>
            <a:ext cx="7117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smtClean="0">
                <a:solidFill>
                  <a:prstClr val="black"/>
                </a:solidFill>
              </a:rPr>
              <a:t>Mundial</a:t>
            </a:r>
            <a:endParaRPr lang="en-US" b="1" dirty="0">
              <a:solidFill>
                <a:prstClr val="black"/>
              </a:solidFill>
            </a:endParaRPr>
          </a:p>
        </p:txBody>
      </p:sp>
      <p:sp>
        <p:nvSpPr>
          <p:cNvPr id="2199584" name="Rectangle 32"/>
          <p:cNvSpPr>
            <a:spLocks noChangeArrowheads="1"/>
          </p:cNvSpPr>
          <p:nvPr/>
        </p:nvSpPr>
        <p:spPr bwMode="auto">
          <a:xfrm>
            <a:off x="3797428" y="5985440"/>
            <a:ext cx="20412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smtClean="0">
                <a:solidFill>
                  <a:prstClr val="black"/>
                </a:solidFill>
              </a:rPr>
              <a:t>Subregión de la WHO</a:t>
            </a:r>
            <a:endParaRPr lang="en-US" b="1" dirty="0">
              <a:solidFill>
                <a:prstClr val="black"/>
              </a:solidFill>
            </a:endParaRPr>
          </a:p>
        </p:txBody>
      </p:sp>
      <p:sp>
        <p:nvSpPr>
          <p:cNvPr id="2199585" name="Rectangle 33"/>
          <p:cNvSpPr>
            <a:spLocks noChangeArrowheads="1"/>
          </p:cNvSpPr>
          <p:nvPr/>
        </p:nvSpPr>
        <p:spPr bwMode="auto">
          <a:xfrm rot="16200000">
            <a:off x="-55096" y="3440975"/>
            <a:ext cx="24294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b="1" dirty="0" smtClean="0">
                <a:solidFill>
                  <a:prstClr val="black"/>
                </a:solidFill>
              </a:rPr>
              <a:t>Prevalencia (por 100,000)</a:t>
            </a:r>
            <a:endParaRPr lang="es-MX" sz="2000" b="1" dirty="0">
              <a:solidFill>
                <a:prstClr val="black"/>
              </a:solidFill>
            </a:endParaRPr>
          </a:p>
        </p:txBody>
      </p:sp>
      <p:sp>
        <p:nvSpPr>
          <p:cNvPr id="2199588" name="AutoShape 36"/>
          <p:cNvSpPr>
            <a:spLocks noChangeArrowheads="1"/>
          </p:cNvSpPr>
          <p:nvPr/>
        </p:nvSpPr>
        <p:spPr bwMode="auto">
          <a:xfrm>
            <a:off x="2289927" y="3860463"/>
            <a:ext cx="309563" cy="1104900"/>
          </a:xfrm>
          <a:prstGeom prst="roundRect">
            <a:avLst>
              <a:gd name="adj" fmla="val 11310"/>
            </a:avLst>
          </a:prstGeom>
          <a:gradFill rotWithShape="1">
            <a:gsLst>
              <a:gs pos="0">
                <a:srgbClr val="0066CC">
                  <a:gamma/>
                  <a:tint val="66667"/>
                  <a:invGamma/>
                </a:srgbClr>
              </a:gs>
              <a:gs pos="100000">
                <a:srgbClr val="0066CC"/>
              </a:gs>
            </a:gsLst>
            <a:lin ang="2700000" scaled="1"/>
          </a:gradFill>
          <a:ln w="19050" algn="ctr">
            <a:solidFill>
              <a:srgbClr val="0066CC"/>
            </a:solidFill>
            <a:round/>
            <a:headEnd/>
            <a:tailEnd/>
          </a:ln>
          <a:effectLst/>
          <a:scene3d>
            <a:camera prst="orthographicFront"/>
            <a:lightRig rig="threePt" dir="t"/>
          </a:scene3d>
          <a:sp3d>
            <a:bevelT/>
          </a:sp3d>
        </p:spPr>
        <p:txBody>
          <a:bodyPr/>
          <a:lstStyle/>
          <a:p>
            <a:endParaRPr lang="en-CA" dirty="0">
              <a:solidFill>
                <a:prstClr val="black"/>
              </a:solidFill>
            </a:endParaRPr>
          </a:p>
        </p:txBody>
      </p:sp>
      <p:sp>
        <p:nvSpPr>
          <p:cNvPr id="2199589" name="AutoShape 37"/>
          <p:cNvSpPr>
            <a:spLocks noChangeArrowheads="1"/>
          </p:cNvSpPr>
          <p:nvPr/>
        </p:nvSpPr>
        <p:spPr bwMode="auto">
          <a:xfrm>
            <a:off x="2615365" y="3309600"/>
            <a:ext cx="309562" cy="1655763"/>
          </a:xfrm>
          <a:prstGeom prst="roundRect">
            <a:avLst>
              <a:gd name="adj" fmla="val 11310"/>
            </a:avLst>
          </a:prstGeom>
          <a:gradFill rotWithShape="1">
            <a:gsLst>
              <a:gs pos="0">
                <a:srgbClr val="CC0066">
                  <a:gamma/>
                  <a:tint val="66667"/>
                  <a:invGamma/>
                </a:srgbClr>
              </a:gs>
              <a:gs pos="100000">
                <a:srgbClr val="CC0066"/>
              </a:gs>
            </a:gsLst>
            <a:lin ang="2700000" scaled="1"/>
          </a:gradFill>
          <a:ln w="19050" algn="ctr">
            <a:solidFill>
              <a:srgbClr val="CC0066"/>
            </a:solidFill>
            <a:round/>
            <a:headEnd/>
            <a:tailEnd/>
          </a:ln>
          <a:effectLst/>
          <a:scene3d>
            <a:camera prst="orthographicFront"/>
            <a:lightRig rig="threePt" dir="t"/>
          </a:scene3d>
          <a:sp3d>
            <a:bevelT/>
          </a:sp3d>
        </p:spPr>
        <p:txBody>
          <a:bodyPr/>
          <a:lstStyle/>
          <a:p>
            <a:endParaRPr lang="en-CA" dirty="0">
              <a:solidFill>
                <a:prstClr val="black"/>
              </a:solidFill>
            </a:endParaRPr>
          </a:p>
        </p:txBody>
      </p:sp>
      <p:sp>
        <p:nvSpPr>
          <p:cNvPr id="2199590" name="AutoShape 38"/>
          <p:cNvSpPr>
            <a:spLocks noChangeArrowheads="1"/>
          </p:cNvSpPr>
          <p:nvPr/>
        </p:nvSpPr>
        <p:spPr bwMode="auto">
          <a:xfrm>
            <a:off x="3402765" y="3860463"/>
            <a:ext cx="309562" cy="1104900"/>
          </a:xfrm>
          <a:prstGeom prst="roundRect">
            <a:avLst>
              <a:gd name="adj" fmla="val 11310"/>
            </a:avLst>
          </a:prstGeom>
          <a:gradFill rotWithShape="1">
            <a:gsLst>
              <a:gs pos="0">
                <a:srgbClr val="0066CC">
                  <a:gamma/>
                  <a:tint val="66667"/>
                  <a:invGamma/>
                </a:srgbClr>
              </a:gs>
              <a:gs pos="100000">
                <a:srgbClr val="0066CC"/>
              </a:gs>
            </a:gsLst>
            <a:lin ang="2700000" scaled="1"/>
          </a:gradFill>
          <a:ln w="19050" algn="ctr">
            <a:solidFill>
              <a:srgbClr val="0066CC"/>
            </a:solidFill>
            <a:round/>
            <a:headEnd/>
            <a:tailEnd/>
          </a:ln>
          <a:effectLst/>
          <a:scene3d>
            <a:camera prst="orthographicFront"/>
            <a:lightRig rig="threePt" dir="t"/>
          </a:scene3d>
          <a:sp3d>
            <a:bevelT/>
          </a:sp3d>
        </p:spPr>
        <p:txBody>
          <a:bodyPr/>
          <a:lstStyle/>
          <a:p>
            <a:endParaRPr lang="en-CA" dirty="0">
              <a:solidFill>
                <a:prstClr val="black"/>
              </a:solidFill>
            </a:endParaRPr>
          </a:p>
        </p:txBody>
      </p:sp>
      <p:sp>
        <p:nvSpPr>
          <p:cNvPr id="2199591" name="AutoShape 39"/>
          <p:cNvSpPr>
            <a:spLocks noChangeArrowheads="1"/>
          </p:cNvSpPr>
          <p:nvPr/>
        </p:nvSpPr>
        <p:spPr bwMode="auto">
          <a:xfrm>
            <a:off x="3728202" y="3309600"/>
            <a:ext cx="309563" cy="1655763"/>
          </a:xfrm>
          <a:prstGeom prst="roundRect">
            <a:avLst>
              <a:gd name="adj" fmla="val 11310"/>
            </a:avLst>
          </a:prstGeom>
          <a:gradFill rotWithShape="1">
            <a:gsLst>
              <a:gs pos="0">
                <a:srgbClr val="CC0066">
                  <a:gamma/>
                  <a:tint val="66667"/>
                  <a:invGamma/>
                </a:srgbClr>
              </a:gs>
              <a:gs pos="100000">
                <a:srgbClr val="CC0066"/>
              </a:gs>
            </a:gsLst>
            <a:lin ang="2700000" scaled="1"/>
          </a:gradFill>
          <a:ln w="19050" algn="ctr">
            <a:solidFill>
              <a:srgbClr val="CC0066"/>
            </a:solidFill>
            <a:round/>
            <a:headEnd/>
            <a:tailEnd/>
          </a:ln>
          <a:effectLst/>
          <a:scene3d>
            <a:camera prst="orthographicFront"/>
            <a:lightRig rig="threePt" dir="t"/>
          </a:scene3d>
          <a:sp3d>
            <a:bevelT/>
          </a:sp3d>
        </p:spPr>
        <p:txBody>
          <a:bodyPr/>
          <a:lstStyle/>
          <a:p>
            <a:endParaRPr lang="en-CA" dirty="0">
              <a:solidFill>
                <a:prstClr val="black"/>
              </a:solidFill>
            </a:endParaRPr>
          </a:p>
        </p:txBody>
      </p:sp>
      <p:sp>
        <p:nvSpPr>
          <p:cNvPr id="2199592" name="AutoShape 40"/>
          <p:cNvSpPr>
            <a:spLocks noChangeArrowheads="1"/>
          </p:cNvSpPr>
          <p:nvPr/>
        </p:nvSpPr>
        <p:spPr bwMode="auto">
          <a:xfrm>
            <a:off x="4461627" y="3860463"/>
            <a:ext cx="309563" cy="1104900"/>
          </a:xfrm>
          <a:prstGeom prst="roundRect">
            <a:avLst>
              <a:gd name="adj" fmla="val 11310"/>
            </a:avLst>
          </a:prstGeom>
          <a:gradFill rotWithShape="1">
            <a:gsLst>
              <a:gs pos="0">
                <a:srgbClr val="0066CC">
                  <a:gamma/>
                  <a:tint val="66667"/>
                  <a:invGamma/>
                </a:srgbClr>
              </a:gs>
              <a:gs pos="100000">
                <a:srgbClr val="0066CC"/>
              </a:gs>
            </a:gsLst>
            <a:lin ang="2700000" scaled="1"/>
          </a:gradFill>
          <a:ln w="19050" algn="ctr">
            <a:solidFill>
              <a:srgbClr val="0066CC"/>
            </a:solidFill>
            <a:round/>
            <a:headEnd/>
            <a:tailEnd/>
          </a:ln>
          <a:effectLst/>
          <a:scene3d>
            <a:camera prst="orthographicFront"/>
            <a:lightRig rig="threePt" dir="t"/>
          </a:scene3d>
          <a:sp3d>
            <a:bevelT/>
          </a:sp3d>
        </p:spPr>
        <p:txBody>
          <a:bodyPr/>
          <a:lstStyle/>
          <a:p>
            <a:endParaRPr lang="en-CA" dirty="0">
              <a:solidFill>
                <a:prstClr val="black"/>
              </a:solidFill>
            </a:endParaRPr>
          </a:p>
        </p:txBody>
      </p:sp>
      <p:sp>
        <p:nvSpPr>
          <p:cNvPr id="2199593" name="AutoShape 41"/>
          <p:cNvSpPr>
            <a:spLocks noChangeArrowheads="1"/>
          </p:cNvSpPr>
          <p:nvPr/>
        </p:nvSpPr>
        <p:spPr bwMode="auto">
          <a:xfrm>
            <a:off x="4787065" y="2417425"/>
            <a:ext cx="309562" cy="2547938"/>
          </a:xfrm>
          <a:prstGeom prst="roundRect">
            <a:avLst>
              <a:gd name="adj" fmla="val 11310"/>
            </a:avLst>
          </a:prstGeom>
          <a:gradFill rotWithShape="1">
            <a:gsLst>
              <a:gs pos="0">
                <a:srgbClr val="CC0066">
                  <a:gamma/>
                  <a:tint val="66667"/>
                  <a:invGamma/>
                </a:srgbClr>
              </a:gs>
              <a:gs pos="100000">
                <a:srgbClr val="CC0066"/>
              </a:gs>
            </a:gsLst>
            <a:lin ang="2700000" scaled="1"/>
          </a:gradFill>
          <a:ln w="19050" algn="ctr">
            <a:solidFill>
              <a:srgbClr val="CC0066"/>
            </a:solidFill>
            <a:round/>
            <a:headEnd/>
            <a:tailEnd/>
          </a:ln>
          <a:effectLst/>
          <a:scene3d>
            <a:camera prst="orthographicFront"/>
            <a:lightRig rig="threePt" dir="t"/>
          </a:scene3d>
          <a:sp3d>
            <a:bevelT/>
          </a:sp3d>
        </p:spPr>
        <p:txBody>
          <a:bodyPr/>
          <a:lstStyle/>
          <a:p>
            <a:endParaRPr lang="en-CA" dirty="0">
              <a:solidFill>
                <a:prstClr val="black"/>
              </a:solidFill>
            </a:endParaRPr>
          </a:p>
        </p:txBody>
      </p:sp>
      <p:sp>
        <p:nvSpPr>
          <p:cNvPr id="2199594" name="AutoShape 42"/>
          <p:cNvSpPr>
            <a:spLocks noChangeArrowheads="1"/>
          </p:cNvSpPr>
          <p:nvPr/>
        </p:nvSpPr>
        <p:spPr bwMode="auto">
          <a:xfrm>
            <a:off x="5603040" y="3912850"/>
            <a:ext cx="309562" cy="1052513"/>
          </a:xfrm>
          <a:prstGeom prst="roundRect">
            <a:avLst>
              <a:gd name="adj" fmla="val 11310"/>
            </a:avLst>
          </a:prstGeom>
          <a:gradFill rotWithShape="1">
            <a:gsLst>
              <a:gs pos="0">
                <a:srgbClr val="0066CC">
                  <a:gamma/>
                  <a:tint val="66667"/>
                  <a:invGamma/>
                </a:srgbClr>
              </a:gs>
              <a:gs pos="100000">
                <a:srgbClr val="0066CC"/>
              </a:gs>
            </a:gsLst>
            <a:lin ang="2700000" scaled="1"/>
          </a:gradFill>
          <a:ln w="19050" algn="ctr">
            <a:solidFill>
              <a:srgbClr val="0066CC"/>
            </a:solidFill>
            <a:round/>
            <a:headEnd/>
            <a:tailEnd/>
          </a:ln>
          <a:effectLst/>
          <a:scene3d>
            <a:camera prst="orthographicFront"/>
            <a:lightRig rig="threePt" dir="t"/>
          </a:scene3d>
          <a:sp3d>
            <a:bevelT/>
          </a:sp3d>
        </p:spPr>
        <p:txBody>
          <a:bodyPr/>
          <a:lstStyle/>
          <a:p>
            <a:endParaRPr lang="en-CA" dirty="0">
              <a:solidFill>
                <a:prstClr val="black"/>
              </a:solidFill>
            </a:endParaRPr>
          </a:p>
        </p:txBody>
      </p:sp>
      <p:sp>
        <p:nvSpPr>
          <p:cNvPr id="2199595" name="AutoShape 43"/>
          <p:cNvSpPr>
            <a:spLocks noChangeArrowheads="1"/>
          </p:cNvSpPr>
          <p:nvPr/>
        </p:nvSpPr>
        <p:spPr bwMode="auto">
          <a:xfrm>
            <a:off x="5928477" y="2439650"/>
            <a:ext cx="309563" cy="2525713"/>
          </a:xfrm>
          <a:prstGeom prst="roundRect">
            <a:avLst>
              <a:gd name="adj" fmla="val 11310"/>
            </a:avLst>
          </a:prstGeom>
          <a:gradFill rotWithShape="1">
            <a:gsLst>
              <a:gs pos="0">
                <a:srgbClr val="CC0066">
                  <a:gamma/>
                  <a:tint val="66667"/>
                  <a:invGamma/>
                </a:srgbClr>
              </a:gs>
              <a:gs pos="100000">
                <a:srgbClr val="CC0066"/>
              </a:gs>
            </a:gsLst>
            <a:lin ang="2700000" scaled="1"/>
          </a:gradFill>
          <a:ln w="19050" algn="ctr">
            <a:solidFill>
              <a:srgbClr val="CC0066"/>
            </a:solidFill>
            <a:round/>
            <a:headEnd/>
            <a:tailEnd/>
          </a:ln>
          <a:effectLst/>
          <a:scene3d>
            <a:camera prst="orthographicFront"/>
            <a:lightRig rig="threePt" dir="t"/>
          </a:scene3d>
          <a:sp3d>
            <a:bevelT/>
          </a:sp3d>
        </p:spPr>
        <p:txBody>
          <a:bodyPr/>
          <a:lstStyle/>
          <a:p>
            <a:endParaRPr lang="en-CA" dirty="0">
              <a:solidFill>
                <a:prstClr val="black"/>
              </a:solidFill>
            </a:endParaRPr>
          </a:p>
        </p:txBody>
      </p:sp>
      <p:sp>
        <p:nvSpPr>
          <p:cNvPr id="2199596" name="AutoShape 44"/>
          <p:cNvSpPr>
            <a:spLocks noChangeArrowheads="1"/>
          </p:cNvSpPr>
          <p:nvPr/>
        </p:nvSpPr>
        <p:spPr bwMode="auto">
          <a:xfrm>
            <a:off x="6719052" y="3806488"/>
            <a:ext cx="309563" cy="1150937"/>
          </a:xfrm>
          <a:prstGeom prst="roundRect">
            <a:avLst>
              <a:gd name="adj" fmla="val 11310"/>
            </a:avLst>
          </a:prstGeom>
          <a:gradFill rotWithShape="1">
            <a:gsLst>
              <a:gs pos="0">
                <a:srgbClr val="0066CC">
                  <a:gamma/>
                  <a:tint val="66667"/>
                  <a:invGamma/>
                </a:srgbClr>
              </a:gs>
              <a:gs pos="100000">
                <a:srgbClr val="0066CC"/>
              </a:gs>
            </a:gsLst>
            <a:lin ang="2700000" scaled="1"/>
          </a:gradFill>
          <a:ln w="19050" algn="ctr">
            <a:solidFill>
              <a:srgbClr val="0066CC"/>
            </a:solidFill>
            <a:round/>
            <a:headEnd/>
            <a:tailEnd/>
          </a:ln>
          <a:effectLst/>
          <a:scene3d>
            <a:camera prst="orthographicFront"/>
            <a:lightRig rig="threePt" dir="t"/>
          </a:scene3d>
          <a:sp3d>
            <a:bevelT/>
          </a:sp3d>
        </p:spPr>
        <p:txBody>
          <a:bodyPr/>
          <a:lstStyle/>
          <a:p>
            <a:endParaRPr lang="en-CA" dirty="0">
              <a:solidFill>
                <a:prstClr val="black"/>
              </a:solidFill>
            </a:endParaRPr>
          </a:p>
        </p:txBody>
      </p:sp>
      <p:sp>
        <p:nvSpPr>
          <p:cNvPr id="2199597" name="AutoShape 45"/>
          <p:cNvSpPr>
            <a:spLocks noChangeArrowheads="1"/>
          </p:cNvSpPr>
          <p:nvPr/>
        </p:nvSpPr>
        <p:spPr bwMode="auto">
          <a:xfrm>
            <a:off x="7044490" y="2266613"/>
            <a:ext cx="309562" cy="2698750"/>
          </a:xfrm>
          <a:prstGeom prst="roundRect">
            <a:avLst>
              <a:gd name="adj" fmla="val 11310"/>
            </a:avLst>
          </a:prstGeom>
          <a:gradFill rotWithShape="1">
            <a:gsLst>
              <a:gs pos="0">
                <a:srgbClr val="CC0066">
                  <a:gamma/>
                  <a:tint val="66667"/>
                  <a:invGamma/>
                </a:srgbClr>
              </a:gs>
              <a:gs pos="100000">
                <a:srgbClr val="CC0066"/>
              </a:gs>
            </a:gsLst>
            <a:lin ang="2700000" scaled="1"/>
          </a:gradFill>
          <a:ln w="19050" algn="ctr">
            <a:solidFill>
              <a:srgbClr val="CC0066"/>
            </a:solidFill>
            <a:round/>
            <a:headEnd/>
            <a:tailEnd/>
          </a:ln>
          <a:effectLst/>
          <a:scene3d>
            <a:camera prst="orthographicFront"/>
            <a:lightRig rig="threePt" dir="t"/>
          </a:scene3d>
          <a:sp3d>
            <a:bevelT/>
          </a:sp3d>
        </p:spPr>
        <p:txBody>
          <a:bodyPr/>
          <a:lstStyle/>
          <a:p>
            <a:endParaRPr lang="en-CA" dirty="0">
              <a:solidFill>
                <a:prstClr val="black"/>
              </a:solidFill>
            </a:endParaRPr>
          </a:p>
        </p:txBody>
      </p:sp>
      <p:grpSp>
        <p:nvGrpSpPr>
          <p:cNvPr id="3" name="Group 2"/>
          <p:cNvGrpSpPr/>
          <p:nvPr/>
        </p:nvGrpSpPr>
        <p:grpSpPr>
          <a:xfrm>
            <a:off x="3754548" y="1772816"/>
            <a:ext cx="2271155" cy="246221"/>
            <a:chOff x="3031851" y="1792382"/>
            <a:chExt cx="2271155" cy="246221"/>
          </a:xfrm>
        </p:grpSpPr>
        <p:sp>
          <p:nvSpPr>
            <p:cNvPr id="2199586" name="Rectangle 34"/>
            <p:cNvSpPr>
              <a:spLocks noChangeArrowheads="1"/>
            </p:cNvSpPr>
            <p:nvPr/>
          </p:nvSpPr>
          <p:spPr bwMode="auto">
            <a:xfrm>
              <a:off x="3357289" y="1792382"/>
              <a:ext cx="7603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smtClean="0">
                  <a:solidFill>
                    <a:prstClr val="black"/>
                  </a:solidFill>
                </a:rPr>
                <a:t>Hombres</a:t>
              </a:r>
              <a:endParaRPr lang="en-US" dirty="0">
                <a:solidFill>
                  <a:prstClr val="black"/>
                </a:solidFill>
              </a:endParaRPr>
            </a:p>
          </p:txBody>
        </p:sp>
        <p:sp>
          <p:nvSpPr>
            <p:cNvPr id="2199587" name="Rectangle 35"/>
            <p:cNvSpPr>
              <a:spLocks noChangeArrowheads="1"/>
            </p:cNvSpPr>
            <p:nvPr/>
          </p:nvSpPr>
          <p:spPr bwMode="auto">
            <a:xfrm>
              <a:off x="4616408" y="1792382"/>
              <a:ext cx="6865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smtClean="0">
                  <a:solidFill>
                    <a:prstClr val="black"/>
                  </a:solidFill>
                </a:rPr>
                <a:t>Mujeres</a:t>
              </a:r>
              <a:endParaRPr lang="en-US" dirty="0">
                <a:solidFill>
                  <a:prstClr val="black"/>
                </a:solidFill>
              </a:endParaRPr>
            </a:p>
          </p:txBody>
        </p:sp>
        <p:sp>
          <p:nvSpPr>
            <p:cNvPr id="2199598" name="AutoShape 46"/>
            <p:cNvSpPr>
              <a:spLocks noChangeArrowheads="1"/>
            </p:cNvSpPr>
            <p:nvPr/>
          </p:nvSpPr>
          <p:spPr bwMode="auto">
            <a:xfrm>
              <a:off x="3031851" y="1803573"/>
              <a:ext cx="241300" cy="223838"/>
            </a:xfrm>
            <a:prstGeom prst="roundRect">
              <a:avLst>
                <a:gd name="adj" fmla="val 11310"/>
              </a:avLst>
            </a:prstGeom>
            <a:gradFill rotWithShape="1">
              <a:gsLst>
                <a:gs pos="0">
                  <a:srgbClr val="0066CC">
                    <a:gamma/>
                    <a:tint val="66667"/>
                    <a:invGamma/>
                  </a:srgbClr>
                </a:gs>
                <a:gs pos="100000">
                  <a:srgbClr val="0066CC"/>
                </a:gs>
              </a:gsLst>
              <a:lin ang="2700000" scaled="1"/>
            </a:gradFill>
            <a:ln w="19050" algn="ctr">
              <a:solidFill>
                <a:srgbClr val="0066CC"/>
              </a:solidFill>
              <a:round/>
              <a:headEnd/>
              <a:tailEnd/>
            </a:ln>
            <a:effectLst/>
            <a:scene3d>
              <a:camera prst="orthographicFront"/>
              <a:lightRig rig="threePt" dir="t"/>
            </a:scene3d>
            <a:sp3d>
              <a:bevelT/>
            </a:sp3d>
          </p:spPr>
          <p:txBody>
            <a:bodyPr/>
            <a:lstStyle/>
            <a:p>
              <a:endParaRPr lang="en-CA" dirty="0">
                <a:solidFill>
                  <a:prstClr val="black"/>
                </a:solidFill>
              </a:endParaRPr>
            </a:p>
          </p:txBody>
        </p:sp>
        <p:sp>
          <p:nvSpPr>
            <p:cNvPr id="2199599" name="AutoShape 47"/>
            <p:cNvSpPr>
              <a:spLocks noChangeArrowheads="1"/>
            </p:cNvSpPr>
            <p:nvPr/>
          </p:nvSpPr>
          <p:spPr bwMode="auto">
            <a:xfrm>
              <a:off x="4278270" y="1803574"/>
              <a:ext cx="241300" cy="223837"/>
            </a:xfrm>
            <a:prstGeom prst="roundRect">
              <a:avLst>
                <a:gd name="adj" fmla="val 11310"/>
              </a:avLst>
            </a:prstGeom>
            <a:gradFill rotWithShape="1">
              <a:gsLst>
                <a:gs pos="0">
                  <a:srgbClr val="CC0066">
                    <a:gamma/>
                    <a:tint val="66667"/>
                    <a:invGamma/>
                  </a:srgbClr>
                </a:gs>
                <a:gs pos="100000">
                  <a:srgbClr val="CC0066"/>
                </a:gs>
              </a:gsLst>
              <a:lin ang="2700000" scaled="1"/>
            </a:gradFill>
            <a:ln w="19050" algn="ctr">
              <a:solidFill>
                <a:srgbClr val="CC0066"/>
              </a:solidFill>
              <a:round/>
              <a:headEnd/>
              <a:tailEnd/>
            </a:ln>
            <a:effectLst/>
            <a:scene3d>
              <a:camera prst="orthographicFront"/>
              <a:lightRig rig="threePt" dir="t"/>
            </a:scene3d>
            <a:sp3d>
              <a:bevelT/>
            </a:sp3d>
          </p:spPr>
          <p:txBody>
            <a:bodyPr/>
            <a:lstStyle/>
            <a:p>
              <a:endParaRPr lang="en-CA" dirty="0">
                <a:solidFill>
                  <a:prstClr val="black"/>
                </a:solidFill>
              </a:endParaRPr>
            </a:p>
          </p:txBody>
        </p:sp>
      </p:grpSp>
      <p:sp>
        <p:nvSpPr>
          <p:cNvPr id="2199600" name="Rectangle 48"/>
          <p:cNvSpPr>
            <a:spLocks noChangeArrowheads="1"/>
          </p:cNvSpPr>
          <p:nvPr/>
        </p:nvSpPr>
        <p:spPr bwMode="auto">
          <a:xfrm>
            <a:off x="3344027" y="5162213"/>
            <a:ext cx="5005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smtClean="0">
                <a:solidFill>
                  <a:prstClr val="black"/>
                </a:solidFill>
              </a:rPr>
              <a:t>África</a:t>
            </a:r>
            <a:endParaRPr lang="en-US" b="1" dirty="0">
              <a:solidFill>
                <a:prstClr val="black"/>
              </a:solidFill>
            </a:endParaRPr>
          </a:p>
        </p:txBody>
      </p:sp>
      <p:sp>
        <p:nvSpPr>
          <p:cNvPr id="2199601" name="Rectangle 49"/>
          <p:cNvSpPr>
            <a:spLocks noChangeArrowheads="1"/>
          </p:cNvSpPr>
          <p:nvPr/>
        </p:nvSpPr>
        <p:spPr bwMode="auto">
          <a:xfrm>
            <a:off x="3174165" y="5395575"/>
            <a:ext cx="84305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200" b="1" dirty="0" smtClean="0">
                <a:solidFill>
                  <a:prstClr val="black"/>
                </a:solidFill>
              </a:rPr>
              <a:t>(subregión E)</a:t>
            </a:r>
            <a:endParaRPr lang="es-MX" sz="1200" b="1" dirty="0">
              <a:solidFill>
                <a:prstClr val="black"/>
              </a:solidFill>
            </a:endParaRPr>
          </a:p>
        </p:txBody>
      </p:sp>
      <p:sp>
        <p:nvSpPr>
          <p:cNvPr id="2199602" name="Rectangle 50"/>
          <p:cNvSpPr>
            <a:spLocks noChangeArrowheads="1"/>
          </p:cNvSpPr>
          <p:nvPr/>
        </p:nvSpPr>
        <p:spPr bwMode="auto">
          <a:xfrm>
            <a:off x="5508104" y="5157450"/>
            <a:ext cx="10325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s-MX" sz="1400" b="1" dirty="0" smtClean="0">
                <a:solidFill>
                  <a:prstClr val="black"/>
                </a:solidFill>
              </a:rPr>
              <a:t>Mediterráneo</a:t>
            </a:r>
            <a:endParaRPr lang="es-MX" sz="1400" b="1" dirty="0">
              <a:solidFill>
                <a:prstClr val="black"/>
              </a:solidFill>
            </a:endParaRPr>
          </a:p>
        </p:txBody>
      </p:sp>
      <p:sp>
        <p:nvSpPr>
          <p:cNvPr id="2199603" name="Rectangle 51"/>
          <p:cNvSpPr>
            <a:spLocks noChangeArrowheads="1"/>
          </p:cNvSpPr>
          <p:nvPr/>
        </p:nvSpPr>
        <p:spPr bwMode="auto">
          <a:xfrm>
            <a:off x="5619235" y="5414625"/>
            <a:ext cx="6089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smtClean="0">
                <a:solidFill>
                  <a:prstClr val="black"/>
                </a:solidFill>
              </a:rPr>
              <a:t>Oriental</a:t>
            </a:r>
            <a:endParaRPr lang="en-US" sz="1400" b="1" dirty="0">
              <a:solidFill>
                <a:prstClr val="black"/>
              </a:solidFill>
            </a:endParaRPr>
          </a:p>
        </p:txBody>
      </p:sp>
      <p:sp>
        <p:nvSpPr>
          <p:cNvPr id="2199604" name="Rectangle 52"/>
          <p:cNvSpPr>
            <a:spLocks noChangeArrowheads="1"/>
          </p:cNvSpPr>
          <p:nvPr/>
        </p:nvSpPr>
        <p:spPr bwMode="auto">
          <a:xfrm>
            <a:off x="5518902" y="5670213"/>
            <a:ext cx="8654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dirty="0">
                <a:solidFill>
                  <a:prstClr val="black"/>
                </a:solidFill>
              </a:rPr>
              <a:t>(</a:t>
            </a:r>
            <a:r>
              <a:rPr lang="en-US" sz="1200" b="1" dirty="0" smtClean="0">
                <a:solidFill>
                  <a:prstClr val="black"/>
                </a:solidFill>
              </a:rPr>
              <a:t>subregión </a:t>
            </a:r>
            <a:r>
              <a:rPr lang="en-US" sz="1200" b="1" dirty="0">
                <a:solidFill>
                  <a:prstClr val="black"/>
                </a:solidFill>
              </a:rPr>
              <a:t>D)</a:t>
            </a:r>
          </a:p>
        </p:txBody>
      </p:sp>
      <p:sp>
        <p:nvSpPr>
          <p:cNvPr id="2" name="Title 1"/>
          <p:cNvSpPr>
            <a:spLocks noGrp="1"/>
          </p:cNvSpPr>
          <p:nvPr>
            <p:ph type="title"/>
          </p:nvPr>
        </p:nvSpPr>
        <p:spPr>
          <a:xfrm>
            <a:off x="500063" y="188640"/>
            <a:ext cx="8229600" cy="1143000"/>
          </a:xfrm>
        </p:spPr>
        <p:txBody>
          <a:bodyPr>
            <a:normAutofit/>
          </a:bodyPr>
          <a:lstStyle/>
          <a:p>
            <a:r>
              <a:rPr lang="es-MX" dirty="0" smtClean="0"/>
              <a:t>Prevalencia de artritis reumatoide </a:t>
            </a:r>
            <a:endParaRPr lang="es-MX" dirty="0"/>
          </a:p>
        </p:txBody>
      </p:sp>
      <p:sp>
        <p:nvSpPr>
          <p:cNvPr id="55" name="Rounded Rectangle 54"/>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RA</a:t>
            </a:r>
            <a:endParaRPr lang="en-CA" dirty="0">
              <a:solidFill>
                <a:prstClr val="white"/>
              </a:solidFill>
            </a:endParaRPr>
          </a:p>
        </p:txBody>
      </p:sp>
    </p:spTree>
    <p:extLst>
      <p:ext uri="{BB962C8B-B14F-4D97-AF65-F5344CB8AC3E}">
        <p14:creationId xmlns:p14="http://schemas.microsoft.com/office/powerpoint/2010/main" val="1450182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7813"/>
            <a:ext cx="8229600" cy="1143000"/>
          </a:xfrm>
        </p:spPr>
        <p:txBody>
          <a:bodyPr/>
          <a:lstStyle/>
          <a:p>
            <a:r>
              <a:rPr lang="es-MX" altLang="en-US" dirty="0" smtClean="0"/>
              <a:t>Osteoartritis: la forma más común de dolor articular crónico</a:t>
            </a:r>
          </a:p>
        </p:txBody>
      </p:sp>
      <p:sp>
        <p:nvSpPr>
          <p:cNvPr id="15363" name="Rectangle 3"/>
          <p:cNvSpPr>
            <a:spLocks noGrp="1" noChangeArrowheads="1"/>
          </p:cNvSpPr>
          <p:nvPr>
            <p:ph idx="1"/>
          </p:nvPr>
        </p:nvSpPr>
        <p:spPr>
          <a:xfrm>
            <a:off x="457200" y="1585913"/>
            <a:ext cx="8229600" cy="4525962"/>
          </a:xfrm>
        </p:spPr>
        <p:txBody>
          <a:bodyPr/>
          <a:lstStyle/>
          <a:p>
            <a:pPr>
              <a:defRPr/>
            </a:pPr>
            <a:r>
              <a:rPr lang="es-MX" altLang="en-US" dirty="0" smtClean="0"/>
              <a:t>Afecta:</a:t>
            </a:r>
          </a:p>
          <a:p>
            <a:pPr lvl="1">
              <a:defRPr/>
            </a:pPr>
            <a:r>
              <a:rPr lang="es-MX" altLang="en-US" dirty="0" smtClean="0"/>
              <a:t>13.9% de los adultos de 25 años de edad y más</a:t>
            </a:r>
          </a:p>
          <a:p>
            <a:pPr lvl="1">
              <a:defRPr/>
            </a:pPr>
            <a:r>
              <a:rPr lang="es-MX" altLang="en-US" dirty="0" smtClean="0"/>
              <a:t>33.6% de aquellos de 65 años de edad y más</a:t>
            </a:r>
          </a:p>
          <a:p>
            <a:pPr>
              <a:defRPr/>
            </a:pPr>
            <a:r>
              <a:rPr lang="es-MX" altLang="en-US" dirty="0" smtClean="0"/>
              <a:t>Conforme la población envejece, es probable que el número de personas afectadas aumente drásticamente</a:t>
            </a:r>
            <a:endParaRPr lang="es-MX" altLang="en-US" dirty="0"/>
          </a:p>
        </p:txBody>
      </p:sp>
      <p:sp>
        <p:nvSpPr>
          <p:cNvPr id="5" name="Slide Number Placeholder 3"/>
          <p:cNvSpPr>
            <a:spLocks noGrp="1"/>
          </p:cNvSpPr>
          <p:nvPr>
            <p:ph type="sldNum" sz="quarter" idx="12"/>
          </p:nvPr>
        </p:nvSpPr>
        <p:spPr/>
        <p:txBody>
          <a:bodyPr/>
          <a:lstStyle/>
          <a:p>
            <a:pPr>
              <a:defRPr/>
            </a:pPr>
            <a:r>
              <a:rPr dirty="0" smtClean="0">
                <a:solidFill>
                  <a:srgbClr val="000000"/>
                </a:solidFill>
              </a:rPr>
              <a:t/>
            </a:r>
            <a:br>
              <a:rPr dirty="0" smtClean="0">
                <a:solidFill>
                  <a:srgbClr val="000000"/>
                </a:solidFill>
              </a:rPr>
            </a:br>
            <a:fld id="{369D6F14-2208-461A-A2A3-D7ACC7EAA8E4}" type="slidenum">
              <a:rPr smtClean="0">
                <a:solidFill>
                  <a:srgbClr val="000000"/>
                </a:solidFill>
              </a:rPr>
              <a:pPr>
                <a:defRPr/>
              </a:pPr>
              <a:t>14</a:t>
            </a:fld>
            <a:endParaRPr dirty="0">
              <a:solidFill>
                <a:srgbClr val="000000"/>
              </a:solidFill>
            </a:endParaRPr>
          </a:p>
        </p:txBody>
      </p:sp>
      <p:sp>
        <p:nvSpPr>
          <p:cNvPr id="2" name="Rectangle 1"/>
          <p:cNvSpPr/>
          <p:nvPr/>
        </p:nvSpPr>
        <p:spPr>
          <a:xfrm>
            <a:off x="111125" y="6469063"/>
            <a:ext cx="6264275" cy="400050"/>
          </a:xfrm>
          <a:prstGeom prst="rect">
            <a:avLst/>
          </a:prstGeom>
        </p:spPr>
        <p:txBody>
          <a:bodyPr>
            <a:spAutoFit/>
          </a:bodyPr>
          <a:lstStyle/>
          <a:p>
            <a:pPr fontAlgn="base">
              <a:spcBef>
                <a:spcPct val="0"/>
              </a:spcBef>
              <a:spcAft>
                <a:spcPct val="0"/>
              </a:spcAft>
              <a:defRPr/>
            </a:pPr>
            <a:r>
              <a:rPr lang="en-CA" sz="1000" dirty="0">
                <a:solidFill>
                  <a:srgbClr val="002060"/>
                </a:solidFill>
                <a:ea typeface="SimSun" pitchFamily="2" charset="-122"/>
              </a:rPr>
              <a:t>Centers for Disease Control. </a:t>
            </a:r>
            <a:r>
              <a:rPr lang="en-CA" sz="1000" i="1" dirty="0">
                <a:solidFill>
                  <a:srgbClr val="002060"/>
                </a:solidFill>
                <a:ea typeface="SimSun" pitchFamily="2" charset="-122"/>
              </a:rPr>
              <a:t>Arthritis-Related Statistics</a:t>
            </a:r>
            <a:r>
              <a:rPr lang="en-CA" sz="1000" dirty="0">
                <a:solidFill>
                  <a:srgbClr val="002060"/>
                </a:solidFill>
                <a:ea typeface="SimSun" pitchFamily="2" charset="-122"/>
              </a:rPr>
              <a:t>. </a:t>
            </a:r>
            <a:r>
              <a:rPr lang="en-CA" sz="1000" dirty="0" smtClean="0">
                <a:solidFill>
                  <a:srgbClr val="002060"/>
                </a:solidFill>
                <a:ea typeface="SimSun" pitchFamily="2" charset="-122"/>
              </a:rPr>
              <a:t>Disponible en: </a:t>
            </a:r>
            <a:r>
              <a:rPr lang="en-CA" sz="1000" dirty="0">
                <a:solidFill>
                  <a:srgbClr val="002060"/>
                </a:solidFill>
                <a:ea typeface="SimSun" pitchFamily="2" charset="-122"/>
                <a:hlinkClick r:id="rId4"/>
              </a:rPr>
              <a:t>http://www.cdc.gov/arthritis/data_statistics/arthritis_related_stats.htm</a:t>
            </a:r>
            <a:r>
              <a:rPr lang="en-CA" sz="1000" dirty="0">
                <a:solidFill>
                  <a:srgbClr val="002060"/>
                </a:solidFill>
                <a:ea typeface="SimSun" pitchFamily="2" charset="-122"/>
              </a:rPr>
              <a:t>. </a:t>
            </a:r>
            <a:r>
              <a:rPr lang="en-CA" sz="1000" dirty="0" smtClean="0">
                <a:solidFill>
                  <a:srgbClr val="002060"/>
                </a:solidFill>
                <a:ea typeface="SimSun" pitchFamily="2" charset="-122"/>
              </a:rPr>
              <a:t>Accesado: 19 de julio de </a:t>
            </a:r>
            <a:r>
              <a:rPr lang="en-CA" sz="1000" dirty="0">
                <a:solidFill>
                  <a:srgbClr val="002060"/>
                </a:solidFill>
                <a:ea typeface="SimSun" pitchFamily="2" charset="-122"/>
              </a:rPr>
              <a:t>2013.</a:t>
            </a:r>
          </a:p>
        </p:txBody>
      </p:sp>
      <p:sp>
        <p:nvSpPr>
          <p:cNvPr id="6" name="Rounded Rectangle 5"/>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spTree>
    <p:custDataLst>
      <p:tags r:id="rId1"/>
    </p:custDataLst>
    <p:extLst>
      <p:ext uri="{BB962C8B-B14F-4D97-AF65-F5344CB8AC3E}">
        <p14:creationId xmlns:p14="http://schemas.microsoft.com/office/powerpoint/2010/main" val="112495225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a:xfrm>
            <a:off x="2667000" y="2636838"/>
            <a:ext cx="4713288" cy="0"/>
          </a:xfrm>
          <a:prstGeom prst="line">
            <a:avLst/>
          </a:prstGeom>
          <a:ln>
            <a:solidFill>
              <a:srgbClr val="5AA9F5"/>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667000" y="3230563"/>
            <a:ext cx="4713288" cy="0"/>
          </a:xfrm>
          <a:prstGeom prst="line">
            <a:avLst/>
          </a:prstGeom>
          <a:ln>
            <a:solidFill>
              <a:srgbClr val="5AA9F5"/>
            </a:solidFill>
            <a:prstDash val="dash"/>
          </a:ln>
        </p:spPr>
        <p:style>
          <a:lnRef idx="1">
            <a:schemeClr val="accent1"/>
          </a:lnRef>
          <a:fillRef idx="0">
            <a:schemeClr val="accent1"/>
          </a:fillRef>
          <a:effectRef idx="0">
            <a:schemeClr val="accent1"/>
          </a:effectRef>
          <a:fontRef idx="minor">
            <a:schemeClr val="tx1"/>
          </a:fontRef>
        </p:style>
      </p:cxnSp>
      <p:sp>
        <p:nvSpPr>
          <p:cNvPr id="315405" name="Rectangle 315404"/>
          <p:cNvSpPr/>
          <p:nvPr/>
        </p:nvSpPr>
        <p:spPr>
          <a:xfrm>
            <a:off x="2794000" y="2084388"/>
            <a:ext cx="2060575" cy="1163637"/>
          </a:xfrm>
          <a:prstGeom prst="rect">
            <a:avLst/>
          </a:prstGeom>
          <a:solidFill>
            <a:srgbClr val="DFEEFD"/>
          </a:solidFill>
          <a:ln w="19050">
            <a:solidFill>
              <a:srgbClr val="5AA9F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dirty="0">
              <a:solidFill>
                <a:srgbClr val="FFFFFF"/>
              </a:solidFill>
            </a:endParaRPr>
          </a:p>
        </p:txBody>
      </p:sp>
      <p:cxnSp>
        <p:nvCxnSpPr>
          <p:cNvPr id="315392" name="Straight Connector 315391"/>
          <p:cNvCxnSpPr/>
          <p:nvPr/>
        </p:nvCxnSpPr>
        <p:spPr>
          <a:xfrm>
            <a:off x="2667000" y="2044700"/>
            <a:ext cx="4713288" cy="0"/>
          </a:xfrm>
          <a:prstGeom prst="line">
            <a:avLst/>
          </a:prstGeom>
          <a:ln>
            <a:solidFill>
              <a:srgbClr val="AFD5FB"/>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667000" y="3830638"/>
            <a:ext cx="4713288" cy="0"/>
          </a:xfrm>
          <a:prstGeom prst="line">
            <a:avLst/>
          </a:prstGeom>
          <a:ln>
            <a:solidFill>
              <a:srgbClr val="5AA9F5"/>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667000" y="4437063"/>
            <a:ext cx="4713288" cy="0"/>
          </a:xfrm>
          <a:prstGeom prst="line">
            <a:avLst/>
          </a:prstGeom>
          <a:ln>
            <a:solidFill>
              <a:srgbClr val="5AA9F5"/>
            </a:solidFill>
            <a:prstDash val="dash"/>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12"/>
          </p:nvPr>
        </p:nvSpPr>
        <p:spPr/>
        <p:txBody>
          <a:bodyPr/>
          <a:lstStyle/>
          <a:p>
            <a:pPr>
              <a:defRPr/>
            </a:pPr>
            <a:r>
              <a:rPr dirty="0" smtClean="0">
                <a:solidFill>
                  <a:srgbClr val="000000"/>
                </a:solidFill>
              </a:rPr>
              <a:t/>
            </a:r>
            <a:br>
              <a:rPr dirty="0" smtClean="0">
                <a:solidFill>
                  <a:srgbClr val="000000"/>
                </a:solidFill>
              </a:rPr>
            </a:br>
            <a:fld id="{1C045821-4877-461E-A183-7486475395DF}" type="slidenum">
              <a:rPr smtClean="0">
                <a:solidFill>
                  <a:srgbClr val="000000"/>
                </a:solidFill>
              </a:rPr>
              <a:pPr>
                <a:defRPr/>
              </a:pPr>
              <a:t>15</a:t>
            </a:fld>
            <a:endParaRPr dirty="0">
              <a:solidFill>
                <a:srgbClr val="000000"/>
              </a:solidFill>
            </a:endParaRPr>
          </a:p>
        </p:txBody>
      </p:sp>
      <p:sp>
        <p:nvSpPr>
          <p:cNvPr id="18441" name="Title 1"/>
          <p:cNvSpPr>
            <a:spLocks noGrp="1"/>
          </p:cNvSpPr>
          <p:nvPr>
            <p:ph type="title"/>
          </p:nvPr>
        </p:nvSpPr>
        <p:spPr>
          <a:xfrm>
            <a:off x="457200" y="277813"/>
            <a:ext cx="8229600" cy="1143000"/>
          </a:xfrm>
        </p:spPr>
        <p:txBody>
          <a:bodyPr/>
          <a:lstStyle/>
          <a:p>
            <a:r>
              <a:rPr lang="es-MX" altLang="en-US" dirty="0" smtClean="0"/>
              <a:t>Incidencia de osteoartritis de la mano, cadera y rodilla</a:t>
            </a:r>
          </a:p>
        </p:txBody>
      </p:sp>
      <p:sp>
        <p:nvSpPr>
          <p:cNvPr id="5" name="Rectangle 4"/>
          <p:cNvSpPr/>
          <p:nvPr/>
        </p:nvSpPr>
        <p:spPr>
          <a:xfrm>
            <a:off x="112713" y="6621463"/>
            <a:ext cx="6264275" cy="246062"/>
          </a:xfrm>
          <a:prstGeom prst="rect">
            <a:avLst/>
          </a:prstGeom>
        </p:spPr>
        <p:txBody>
          <a:bodyPr>
            <a:spAutoFit/>
          </a:bodyPr>
          <a:lstStyle/>
          <a:p>
            <a:pPr fontAlgn="base">
              <a:spcBef>
                <a:spcPct val="0"/>
              </a:spcBef>
              <a:spcAft>
                <a:spcPct val="0"/>
              </a:spcAft>
              <a:defRPr/>
            </a:pPr>
            <a:r>
              <a:rPr lang="en-CA" sz="1000" dirty="0">
                <a:solidFill>
                  <a:srgbClr val="002060"/>
                </a:solidFill>
                <a:ea typeface="SimSun" pitchFamily="2" charset="-122"/>
              </a:rPr>
              <a:t>Oliveria SA </a:t>
            </a:r>
            <a:r>
              <a:rPr lang="en-CA" sz="1000" i="1" dirty="0">
                <a:solidFill>
                  <a:srgbClr val="002060"/>
                </a:solidFill>
                <a:ea typeface="SimSun" pitchFamily="2" charset="-122"/>
              </a:rPr>
              <a:t>et al. Arthritis Rheum </a:t>
            </a:r>
            <a:r>
              <a:rPr lang="en-CA" sz="1000" dirty="0">
                <a:solidFill>
                  <a:srgbClr val="002060"/>
                </a:solidFill>
                <a:ea typeface="SimSun" pitchFamily="2" charset="-122"/>
              </a:rPr>
              <a:t>1995; 38(8):1134-41.</a:t>
            </a:r>
          </a:p>
        </p:txBody>
      </p:sp>
      <p:cxnSp>
        <p:nvCxnSpPr>
          <p:cNvPr id="9" name="Straight Connector 8"/>
          <p:cNvCxnSpPr/>
          <p:nvPr/>
        </p:nvCxnSpPr>
        <p:spPr>
          <a:xfrm>
            <a:off x="2706688" y="2032000"/>
            <a:ext cx="0" cy="370205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28900" y="5657850"/>
            <a:ext cx="4789488"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010400" y="5657850"/>
            <a:ext cx="0" cy="1270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300788" y="5657850"/>
            <a:ext cx="0" cy="1270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80063" y="5657850"/>
            <a:ext cx="0" cy="1270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59338" y="5657850"/>
            <a:ext cx="0" cy="1270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48138" y="5657850"/>
            <a:ext cx="0" cy="1270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419475" y="5657850"/>
            <a:ext cx="0" cy="1270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00338" y="5657850"/>
            <a:ext cx="0" cy="12700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606675" y="2044700"/>
            <a:ext cx="1000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606675" y="2636838"/>
            <a:ext cx="1000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606675" y="3244850"/>
            <a:ext cx="1000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606675" y="3851275"/>
            <a:ext cx="1000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606675" y="4437063"/>
            <a:ext cx="1000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606675" y="5056188"/>
            <a:ext cx="100013"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14550" y="1927225"/>
            <a:ext cx="485775" cy="215900"/>
          </a:xfrm>
          <a:prstGeom prst="rect">
            <a:avLst/>
          </a:prstGeom>
          <a:noFill/>
        </p:spPr>
        <p:txBody>
          <a:bodyPr lIns="0" tIns="0" rIns="0" bIns="0">
            <a:spAutoFit/>
          </a:bodyPr>
          <a:lstStyle/>
          <a:p>
            <a:pPr algn="r" fontAlgn="base">
              <a:spcBef>
                <a:spcPct val="0"/>
              </a:spcBef>
              <a:spcAft>
                <a:spcPct val="0"/>
              </a:spcAft>
              <a:defRPr/>
            </a:pPr>
            <a:r>
              <a:rPr lang="en-CA" sz="1400" dirty="0">
                <a:solidFill>
                  <a:srgbClr val="002060"/>
                </a:solidFill>
                <a:ea typeface="SimSun" pitchFamily="2" charset="-122"/>
              </a:rPr>
              <a:t>1200</a:t>
            </a:r>
          </a:p>
        </p:txBody>
      </p:sp>
      <p:sp>
        <p:nvSpPr>
          <p:cNvPr id="33" name="TextBox 32"/>
          <p:cNvSpPr txBox="1"/>
          <p:nvPr/>
        </p:nvSpPr>
        <p:spPr>
          <a:xfrm>
            <a:off x="2114550" y="2511425"/>
            <a:ext cx="485775" cy="215900"/>
          </a:xfrm>
          <a:prstGeom prst="rect">
            <a:avLst/>
          </a:prstGeom>
          <a:noFill/>
        </p:spPr>
        <p:txBody>
          <a:bodyPr lIns="0" tIns="0" rIns="0" bIns="0">
            <a:spAutoFit/>
          </a:bodyPr>
          <a:lstStyle/>
          <a:p>
            <a:pPr algn="r" fontAlgn="base">
              <a:spcBef>
                <a:spcPct val="0"/>
              </a:spcBef>
              <a:spcAft>
                <a:spcPct val="0"/>
              </a:spcAft>
              <a:defRPr/>
            </a:pPr>
            <a:r>
              <a:rPr lang="en-CA" sz="1400" dirty="0">
                <a:solidFill>
                  <a:srgbClr val="002060"/>
                </a:solidFill>
                <a:ea typeface="SimSun" pitchFamily="2" charset="-122"/>
              </a:rPr>
              <a:t>1000</a:t>
            </a:r>
          </a:p>
        </p:txBody>
      </p:sp>
      <p:sp>
        <p:nvSpPr>
          <p:cNvPr id="34" name="TextBox 33"/>
          <p:cNvSpPr txBox="1"/>
          <p:nvPr/>
        </p:nvSpPr>
        <p:spPr>
          <a:xfrm>
            <a:off x="2114550" y="3141663"/>
            <a:ext cx="485775" cy="214312"/>
          </a:xfrm>
          <a:prstGeom prst="rect">
            <a:avLst/>
          </a:prstGeom>
          <a:noFill/>
        </p:spPr>
        <p:txBody>
          <a:bodyPr lIns="0" tIns="0" rIns="0" bIns="0">
            <a:spAutoFit/>
          </a:bodyPr>
          <a:lstStyle/>
          <a:p>
            <a:pPr algn="r" fontAlgn="base">
              <a:spcBef>
                <a:spcPct val="0"/>
              </a:spcBef>
              <a:spcAft>
                <a:spcPct val="0"/>
              </a:spcAft>
              <a:defRPr/>
            </a:pPr>
            <a:r>
              <a:rPr lang="en-CA" sz="1400" dirty="0">
                <a:solidFill>
                  <a:srgbClr val="002060"/>
                </a:solidFill>
                <a:ea typeface="SimSun" pitchFamily="2" charset="-122"/>
              </a:rPr>
              <a:t>800</a:t>
            </a:r>
          </a:p>
        </p:txBody>
      </p:sp>
      <p:sp>
        <p:nvSpPr>
          <p:cNvPr id="35" name="TextBox 34"/>
          <p:cNvSpPr txBox="1"/>
          <p:nvPr/>
        </p:nvSpPr>
        <p:spPr>
          <a:xfrm>
            <a:off x="2114550" y="3716338"/>
            <a:ext cx="485775" cy="215900"/>
          </a:xfrm>
          <a:prstGeom prst="rect">
            <a:avLst/>
          </a:prstGeom>
          <a:noFill/>
        </p:spPr>
        <p:txBody>
          <a:bodyPr lIns="0" tIns="0" rIns="0" bIns="0">
            <a:spAutoFit/>
          </a:bodyPr>
          <a:lstStyle/>
          <a:p>
            <a:pPr algn="r" fontAlgn="base">
              <a:spcBef>
                <a:spcPct val="0"/>
              </a:spcBef>
              <a:spcAft>
                <a:spcPct val="0"/>
              </a:spcAft>
              <a:defRPr/>
            </a:pPr>
            <a:r>
              <a:rPr lang="en-CA" sz="1400" dirty="0">
                <a:solidFill>
                  <a:srgbClr val="002060"/>
                </a:solidFill>
                <a:ea typeface="SimSun" pitchFamily="2" charset="-122"/>
              </a:rPr>
              <a:t>600</a:t>
            </a:r>
          </a:p>
        </p:txBody>
      </p:sp>
      <p:sp>
        <p:nvSpPr>
          <p:cNvPr id="36" name="TextBox 35"/>
          <p:cNvSpPr txBox="1"/>
          <p:nvPr/>
        </p:nvSpPr>
        <p:spPr>
          <a:xfrm>
            <a:off x="2114550" y="4356100"/>
            <a:ext cx="485775" cy="214313"/>
          </a:xfrm>
          <a:prstGeom prst="rect">
            <a:avLst/>
          </a:prstGeom>
          <a:noFill/>
        </p:spPr>
        <p:txBody>
          <a:bodyPr lIns="0" tIns="0" rIns="0" bIns="0">
            <a:spAutoFit/>
          </a:bodyPr>
          <a:lstStyle/>
          <a:p>
            <a:pPr algn="r" fontAlgn="base">
              <a:spcBef>
                <a:spcPct val="0"/>
              </a:spcBef>
              <a:spcAft>
                <a:spcPct val="0"/>
              </a:spcAft>
              <a:defRPr/>
            </a:pPr>
            <a:r>
              <a:rPr lang="en-CA" sz="1400" dirty="0">
                <a:solidFill>
                  <a:srgbClr val="002060"/>
                </a:solidFill>
                <a:ea typeface="SimSun" pitchFamily="2" charset="-122"/>
              </a:rPr>
              <a:t>400</a:t>
            </a:r>
          </a:p>
        </p:txBody>
      </p:sp>
      <p:sp>
        <p:nvSpPr>
          <p:cNvPr id="37" name="TextBox 36"/>
          <p:cNvSpPr txBox="1"/>
          <p:nvPr/>
        </p:nvSpPr>
        <p:spPr>
          <a:xfrm>
            <a:off x="2114550" y="4948238"/>
            <a:ext cx="485775" cy="214312"/>
          </a:xfrm>
          <a:prstGeom prst="rect">
            <a:avLst/>
          </a:prstGeom>
          <a:noFill/>
        </p:spPr>
        <p:txBody>
          <a:bodyPr lIns="0" tIns="0" rIns="0" bIns="0">
            <a:spAutoFit/>
          </a:bodyPr>
          <a:lstStyle/>
          <a:p>
            <a:pPr algn="r" fontAlgn="base">
              <a:spcBef>
                <a:spcPct val="0"/>
              </a:spcBef>
              <a:spcAft>
                <a:spcPct val="0"/>
              </a:spcAft>
              <a:defRPr/>
            </a:pPr>
            <a:r>
              <a:rPr lang="en-CA" sz="1400" dirty="0">
                <a:solidFill>
                  <a:srgbClr val="002060"/>
                </a:solidFill>
                <a:ea typeface="SimSun" pitchFamily="2" charset="-122"/>
              </a:rPr>
              <a:t>200</a:t>
            </a:r>
          </a:p>
        </p:txBody>
      </p:sp>
      <p:sp>
        <p:nvSpPr>
          <p:cNvPr id="38" name="TextBox 37"/>
          <p:cNvSpPr txBox="1"/>
          <p:nvPr/>
        </p:nvSpPr>
        <p:spPr>
          <a:xfrm>
            <a:off x="2114550" y="5541963"/>
            <a:ext cx="485775" cy="214312"/>
          </a:xfrm>
          <a:prstGeom prst="rect">
            <a:avLst/>
          </a:prstGeom>
          <a:noFill/>
        </p:spPr>
        <p:txBody>
          <a:bodyPr lIns="0" tIns="0" rIns="0" bIns="0">
            <a:spAutoFit/>
          </a:bodyPr>
          <a:lstStyle/>
          <a:p>
            <a:pPr algn="r" fontAlgn="base">
              <a:spcBef>
                <a:spcPct val="0"/>
              </a:spcBef>
              <a:spcAft>
                <a:spcPct val="0"/>
              </a:spcAft>
              <a:defRPr/>
            </a:pPr>
            <a:r>
              <a:rPr lang="en-CA" sz="1400" dirty="0">
                <a:solidFill>
                  <a:srgbClr val="002060"/>
                </a:solidFill>
                <a:ea typeface="SimSun" pitchFamily="2" charset="-122"/>
              </a:rPr>
              <a:t>0</a:t>
            </a:r>
          </a:p>
        </p:txBody>
      </p:sp>
      <p:sp>
        <p:nvSpPr>
          <p:cNvPr id="39" name="TextBox 38"/>
          <p:cNvSpPr txBox="1"/>
          <p:nvPr/>
        </p:nvSpPr>
        <p:spPr>
          <a:xfrm>
            <a:off x="2484438" y="5753100"/>
            <a:ext cx="485775" cy="215900"/>
          </a:xfrm>
          <a:prstGeom prst="rect">
            <a:avLst/>
          </a:prstGeom>
          <a:noFill/>
        </p:spPr>
        <p:txBody>
          <a:bodyPr lIns="0" tIns="0" rIns="0" bIns="0">
            <a:spAutoFit/>
          </a:bodyPr>
          <a:lstStyle/>
          <a:p>
            <a:pPr algn="ctr" fontAlgn="base">
              <a:spcBef>
                <a:spcPct val="0"/>
              </a:spcBef>
              <a:spcAft>
                <a:spcPct val="0"/>
              </a:spcAft>
              <a:defRPr/>
            </a:pPr>
            <a:r>
              <a:rPr lang="en-CA" sz="1400" dirty="0" smtClean="0">
                <a:solidFill>
                  <a:srgbClr val="002060"/>
                </a:solidFill>
                <a:ea typeface="SimSun" pitchFamily="2" charset="-122"/>
              </a:rPr>
              <a:t>20–29</a:t>
            </a:r>
            <a:endParaRPr lang="en-CA" sz="1400" dirty="0">
              <a:solidFill>
                <a:srgbClr val="002060"/>
              </a:solidFill>
              <a:ea typeface="SimSun" pitchFamily="2" charset="-122"/>
            </a:endParaRPr>
          </a:p>
        </p:txBody>
      </p:sp>
      <p:sp>
        <p:nvSpPr>
          <p:cNvPr id="40" name="TextBox 39"/>
          <p:cNvSpPr txBox="1"/>
          <p:nvPr/>
        </p:nvSpPr>
        <p:spPr>
          <a:xfrm>
            <a:off x="3203575" y="5753100"/>
            <a:ext cx="485775" cy="215900"/>
          </a:xfrm>
          <a:prstGeom prst="rect">
            <a:avLst/>
          </a:prstGeom>
          <a:noFill/>
        </p:spPr>
        <p:txBody>
          <a:bodyPr lIns="0" tIns="0" rIns="0" bIns="0">
            <a:spAutoFit/>
          </a:bodyPr>
          <a:lstStyle/>
          <a:p>
            <a:pPr algn="ctr" fontAlgn="base">
              <a:spcBef>
                <a:spcPct val="0"/>
              </a:spcBef>
              <a:spcAft>
                <a:spcPct val="0"/>
              </a:spcAft>
              <a:defRPr/>
            </a:pPr>
            <a:r>
              <a:rPr lang="en-CA" sz="1400" dirty="0" smtClean="0">
                <a:solidFill>
                  <a:srgbClr val="002060"/>
                </a:solidFill>
                <a:ea typeface="SimSun" pitchFamily="2" charset="-122"/>
              </a:rPr>
              <a:t>30–39</a:t>
            </a:r>
            <a:endParaRPr lang="en-CA" sz="1400" dirty="0">
              <a:solidFill>
                <a:srgbClr val="002060"/>
              </a:solidFill>
              <a:ea typeface="SimSun" pitchFamily="2" charset="-122"/>
            </a:endParaRPr>
          </a:p>
        </p:txBody>
      </p:sp>
      <p:sp>
        <p:nvSpPr>
          <p:cNvPr id="41" name="TextBox 40"/>
          <p:cNvSpPr txBox="1"/>
          <p:nvPr/>
        </p:nvSpPr>
        <p:spPr>
          <a:xfrm>
            <a:off x="3924300" y="5753100"/>
            <a:ext cx="485775" cy="215900"/>
          </a:xfrm>
          <a:prstGeom prst="rect">
            <a:avLst/>
          </a:prstGeom>
          <a:noFill/>
        </p:spPr>
        <p:txBody>
          <a:bodyPr lIns="0" tIns="0" rIns="0" bIns="0">
            <a:spAutoFit/>
          </a:bodyPr>
          <a:lstStyle/>
          <a:p>
            <a:pPr algn="ctr" fontAlgn="base">
              <a:spcBef>
                <a:spcPct val="0"/>
              </a:spcBef>
              <a:spcAft>
                <a:spcPct val="0"/>
              </a:spcAft>
              <a:defRPr/>
            </a:pPr>
            <a:r>
              <a:rPr lang="en-CA" sz="1400" dirty="0" smtClean="0">
                <a:solidFill>
                  <a:srgbClr val="002060"/>
                </a:solidFill>
                <a:ea typeface="SimSun" pitchFamily="2" charset="-122"/>
              </a:rPr>
              <a:t>40–49</a:t>
            </a:r>
            <a:endParaRPr lang="en-CA" sz="1400" dirty="0">
              <a:solidFill>
                <a:srgbClr val="002060"/>
              </a:solidFill>
              <a:ea typeface="SimSun" pitchFamily="2" charset="-122"/>
            </a:endParaRPr>
          </a:p>
        </p:txBody>
      </p:sp>
      <p:sp>
        <p:nvSpPr>
          <p:cNvPr id="42" name="TextBox 41"/>
          <p:cNvSpPr txBox="1"/>
          <p:nvPr/>
        </p:nvSpPr>
        <p:spPr>
          <a:xfrm>
            <a:off x="4616450" y="5753100"/>
            <a:ext cx="485775" cy="215900"/>
          </a:xfrm>
          <a:prstGeom prst="rect">
            <a:avLst/>
          </a:prstGeom>
          <a:noFill/>
        </p:spPr>
        <p:txBody>
          <a:bodyPr lIns="0" tIns="0" rIns="0" bIns="0">
            <a:spAutoFit/>
          </a:bodyPr>
          <a:lstStyle/>
          <a:p>
            <a:pPr algn="ctr" fontAlgn="base">
              <a:spcBef>
                <a:spcPct val="0"/>
              </a:spcBef>
              <a:spcAft>
                <a:spcPct val="0"/>
              </a:spcAft>
              <a:defRPr/>
            </a:pPr>
            <a:r>
              <a:rPr lang="en-CA" sz="1400" dirty="0" smtClean="0">
                <a:solidFill>
                  <a:srgbClr val="002060"/>
                </a:solidFill>
                <a:ea typeface="SimSun" pitchFamily="2" charset="-122"/>
              </a:rPr>
              <a:t>50–59</a:t>
            </a:r>
            <a:endParaRPr lang="en-CA" sz="1400" dirty="0">
              <a:solidFill>
                <a:srgbClr val="002060"/>
              </a:solidFill>
              <a:ea typeface="SimSun" pitchFamily="2" charset="-122"/>
            </a:endParaRPr>
          </a:p>
        </p:txBody>
      </p:sp>
      <p:sp>
        <p:nvSpPr>
          <p:cNvPr id="43" name="TextBox 42"/>
          <p:cNvSpPr txBox="1"/>
          <p:nvPr/>
        </p:nvSpPr>
        <p:spPr>
          <a:xfrm>
            <a:off x="5337175" y="5753100"/>
            <a:ext cx="485775" cy="215900"/>
          </a:xfrm>
          <a:prstGeom prst="rect">
            <a:avLst/>
          </a:prstGeom>
          <a:noFill/>
        </p:spPr>
        <p:txBody>
          <a:bodyPr lIns="0" tIns="0" rIns="0" bIns="0">
            <a:spAutoFit/>
          </a:bodyPr>
          <a:lstStyle/>
          <a:p>
            <a:pPr algn="ctr" fontAlgn="base">
              <a:spcBef>
                <a:spcPct val="0"/>
              </a:spcBef>
              <a:spcAft>
                <a:spcPct val="0"/>
              </a:spcAft>
              <a:defRPr/>
            </a:pPr>
            <a:r>
              <a:rPr lang="en-CA" sz="1400" dirty="0" smtClean="0">
                <a:solidFill>
                  <a:srgbClr val="002060"/>
                </a:solidFill>
                <a:ea typeface="SimSun" pitchFamily="2" charset="-122"/>
              </a:rPr>
              <a:t>60–69</a:t>
            </a:r>
            <a:endParaRPr lang="en-CA" sz="1400" dirty="0">
              <a:solidFill>
                <a:srgbClr val="002060"/>
              </a:solidFill>
              <a:ea typeface="SimSun" pitchFamily="2" charset="-122"/>
            </a:endParaRPr>
          </a:p>
        </p:txBody>
      </p:sp>
      <p:sp>
        <p:nvSpPr>
          <p:cNvPr id="44" name="TextBox 43"/>
          <p:cNvSpPr txBox="1"/>
          <p:nvPr/>
        </p:nvSpPr>
        <p:spPr>
          <a:xfrm>
            <a:off x="6062663" y="5753100"/>
            <a:ext cx="485775" cy="215900"/>
          </a:xfrm>
          <a:prstGeom prst="rect">
            <a:avLst/>
          </a:prstGeom>
          <a:noFill/>
        </p:spPr>
        <p:txBody>
          <a:bodyPr lIns="0" tIns="0" rIns="0" bIns="0">
            <a:spAutoFit/>
          </a:bodyPr>
          <a:lstStyle/>
          <a:p>
            <a:pPr algn="ctr" fontAlgn="base">
              <a:spcBef>
                <a:spcPct val="0"/>
              </a:spcBef>
              <a:spcAft>
                <a:spcPct val="0"/>
              </a:spcAft>
              <a:defRPr/>
            </a:pPr>
            <a:r>
              <a:rPr lang="en-CA" sz="1400" dirty="0" smtClean="0">
                <a:solidFill>
                  <a:srgbClr val="002060"/>
                </a:solidFill>
                <a:ea typeface="SimSun" pitchFamily="2" charset="-122"/>
              </a:rPr>
              <a:t>70–79</a:t>
            </a:r>
            <a:endParaRPr lang="en-CA" sz="1400" dirty="0">
              <a:solidFill>
                <a:srgbClr val="002060"/>
              </a:solidFill>
              <a:ea typeface="SimSun" pitchFamily="2" charset="-122"/>
            </a:endParaRPr>
          </a:p>
        </p:txBody>
      </p:sp>
      <p:sp>
        <p:nvSpPr>
          <p:cNvPr id="45" name="TextBox 44"/>
          <p:cNvSpPr txBox="1"/>
          <p:nvPr/>
        </p:nvSpPr>
        <p:spPr>
          <a:xfrm>
            <a:off x="6762750" y="5753100"/>
            <a:ext cx="485775" cy="215900"/>
          </a:xfrm>
          <a:prstGeom prst="rect">
            <a:avLst/>
          </a:prstGeom>
          <a:noFill/>
        </p:spPr>
        <p:txBody>
          <a:bodyPr lIns="0" tIns="0" rIns="0" bIns="0">
            <a:spAutoFit/>
          </a:bodyPr>
          <a:lstStyle/>
          <a:p>
            <a:pPr algn="ctr" fontAlgn="base">
              <a:spcBef>
                <a:spcPct val="0"/>
              </a:spcBef>
              <a:spcAft>
                <a:spcPct val="0"/>
              </a:spcAft>
              <a:defRPr/>
            </a:pPr>
            <a:r>
              <a:rPr lang="en-CA" sz="1400" dirty="0" smtClean="0">
                <a:solidFill>
                  <a:srgbClr val="002060"/>
                </a:solidFill>
                <a:ea typeface="SimSun" pitchFamily="2" charset="-122"/>
              </a:rPr>
              <a:t>80–89</a:t>
            </a:r>
            <a:endParaRPr lang="en-CA" sz="1400" dirty="0">
              <a:solidFill>
                <a:srgbClr val="002060"/>
              </a:solidFill>
              <a:ea typeface="SimSun" pitchFamily="2" charset="-122"/>
            </a:endParaRPr>
          </a:p>
        </p:txBody>
      </p:sp>
      <p:sp>
        <p:nvSpPr>
          <p:cNvPr id="46" name="TextBox 45"/>
          <p:cNvSpPr txBox="1"/>
          <p:nvPr/>
        </p:nvSpPr>
        <p:spPr>
          <a:xfrm>
            <a:off x="3923928" y="6113463"/>
            <a:ext cx="1941885" cy="246221"/>
          </a:xfrm>
          <a:prstGeom prst="rect">
            <a:avLst/>
          </a:prstGeom>
          <a:noFill/>
        </p:spPr>
        <p:txBody>
          <a:bodyPr wrap="square" lIns="0" tIns="0" rIns="0" bIns="0">
            <a:spAutoFit/>
          </a:bodyPr>
          <a:lstStyle/>
          <a:p>
            <a:pPr algn="ctr" fontAlgn="base">
              <a:spcBef>
                <a:spcPct val="0"/>
              </a:spcBef>
              <a:spcAft>
                <a:spcPct val="0"/>
              </a:spcAft>
              <a:defRPr/>
            </a:pPr>
            <a:r>
              <a:rPr lang="es-MX" sz="1600" b="1" dirty="0" smtClean="0">
                <a:solidFill>
                  <a:srgbClr val="002060"/>
                </a:solidFill>
                <a:ea typeface="SimSun" pitchFamily="2" charset="-122"/>
              </a:rPr>
              <a:t>Grupo de edad (años)</a:t>
            </a:r>
            <a:endParaRPr lang="es-MX" sz="1600" b="1" i="1" dirty="0">
              <a:solidFill>
                <a:srgbClr val="002060"/>
              </a:solidFill>
              <a:ea typeface="SimSun" pitchFamily="2" charset="-122"/>
            </a:endParaRPr>
          </a:p>
        </p:txBody>
      </p:sp>
      <p:sp>
        <p:nvSpPr>
          <p:cNvPr id="47" name="TextBox 46"/>
          <p:cNvSpPr txBox="1"/>
          <p:nvPr/>
        </p:nvSpPr>
        <p:spPr>
          <a:xfrm rot="16200000">
            <a:off x="56356" y="3908347"/>
            <a:ext cx="3989387" cy="246221"/>
          </a:xfrm>
          <a:prstGeom prst="rect">
            <a:avLst/>
          </a:prstGeom>
          <a:noFill/>
        </p:spPr>
        <p:txBody>
          <a:bodyPr lIns="0" tIns="0" rIns="0" bIns="0">
            <a:spAutoFit/>
          </a:bodyPr>
          <a:lstStyle/>
          <a:p>
            <a:pPr algn="ctr" fontAlgn="base">
              <a:spcBef>
                <a:spcPct val="0"/>
              </a:spcBef>
              <a:spcAft>
                <a:spcPct val="0"/>
              </a:spcAft>
              <a:defRPr/>
            </a:pPr>
            <a:r>
              <a:rPr lang="es-MX" sz="1600" b="1" dirty="0" smtClean="0">
                <a:solidFill>
                  <a:srgbClr val="002060"/>
                </a:solidFill>
                <a:ea typeface="SimSun" pitchFamily="2" charset="-122"/>
              </a:rPr>
              <a:t>Tasa de incidencia por 100,000 personas-años</a:t>
            </a:r>
            <a:endParaRPr lang="es-MX" sz="1600" b="1" i="1" dirty="0">
              <a:solidFill>
                <a:srgbClr val="002060"/>
              </a:solidFill>
              <a:ea typeface="SimSun" pitchFamily="2" charset="-122"/>
            </a:endParaRPr>
          </a:p>
        </p:txBody>
      </p:sp>
      <p:cxnSp>
        <p:nvCxnSpPr>
          <p:cNvPr id="54" name="Straight Connector 53"/>
          <p:cNvCxnSpPr/>
          <p:nvPr/>
        </p:nvCxnSpPr>
        <p:spPr>
          <a:xfrm>
            <a:off x="2667000" y="5057775"/>
            <a:ext cx="4713288" cy="0"/>
          </a:xfrm>
          <a:prstGeom prst="line">
            <a:avLst/>
          </a:prstGeom>
          <a:ln>
            <a:solidFill>
              <a:srgbClr val="5AA9F5"/>
            </a:solidFill>
            <a:prstDash val="dash"/>
          </a:ln>
        </p:spPr>
        <p:style>
          <a:lnRef idx="1">
            <a:schemeClr val="accent1"/>
          </a:lnRef>
          <a:fillRef idx="0">
            <a:schemeClr val="accent1"/>
          </a:fillRef>
          <a:effectRef idx="0">
            <a:schemeClr val="accent1"/>
          </a:effectRef>
          <a:fontRef idx="minor">
            <a:schemeClr val="tx1"/>
          </a:fontRef>
        </p:style>
      </p:cxnSp>
      <p:pic>
        <p:nvPicPr>
          <p:cNvPr id="18475" name="Picture 31539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4138" y="2300288"/>
            <a:ext cx="4460875"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5397" name="Straight Connector 315396"/>
          <p:cNvCxnSpPr/>
          <p:nvPr/>
        </p:nvCxnSpPr>
        <p:spPr>
          <a:xfrm>
            <a:off x="2865438" y="3095625"/>
            <a:ext cx="669925" cy="0"/>
          </a:xfrm>
          <a:prstGeom prst="line">
            <a:avLst/>
          </a:prstGeom>
          <a:ln w="19050">
            <a:solidFill>
              <a:srgbClr val="DDBB3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865438" y="2924175"/>
            <a:ext cx="669925" cy="0"/>
          </a:xfrm>
          <a:prstGeom prst="line">
            <a:avLst/>
          </a:prstGeom>
          <a:ln w="19050">
            <a:solidFill>
              <a:srgbClr val="8064A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865438" y="2757488"/>
            <a:ext cx="669925" cy="0"/>
          </a:xfrm>
          <a:prstGeom prst="line">
            <a:avLst/>
          </a:prstGeom>
          <a:ln w="19050">
            <a:solidFill>
              <a:srgbClr val="0C6FC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865438" y="2587625"/>
            <a:ext cx="669925" cy="0"/>
          </a:xfrm>
          <a:prstGeom prst="line">
            <a:avLst/>
          </a:prstGeom>
          <a:ln w="19050">
            <a:solidFill>
              <a:srgbClr val="5F9127"/>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865438" y="2420938"/>
            <a:ext cx="66992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65438" y="2246313"/>
            <a:ext cx="669925" cy="0"/>
          </a:xfrm>
          <a:prstGeom prst="line">
            <a:avLst/>
          </a:prstGeom>
          <a:ln w="19050">
            <a:solidFill>
              <a:srgbClr val="D56608"/>
            </a:solidFill>
          </a:ln>
        </p:spPr>
        <p:style>
          <a:lnRef idx="1">
            <a:schemeClr val="accent1"/>
          </a:lnRef>
          <a:fillRef idx="0">
            <a:schemeClr val="accent1"/>
          </a:fillRef>
          <a:effectRef idx="0">
            <a:schemeClr val="accent1"/>
          </a:effectRef>
          <a:fontRef idx="minor">
            <a:schemeClr val="tx1"/>
          </a:fontRef>
        </p:style>
      </p:cxnSp>
      <p:sp>
        <p:nvSpPr>
          <p:cNvPr id="315398" name="Hexagon 315397"/>
          <p:cNvSpPr/>
          <p:nvPr/>
        </p:nvSpPr>
        <p:spPr>
          <a:xfrm>
            <a:off x="3124200" y="2192338"/>
            <a:ext cx="144463" cy="123825"/>
          </a:xfrm>
          <a:prstGeom prst="hexagon">
            <a:avLst/>
          </a:prstGeom>
          <a:solidFill>
            <a:srgbClr val="D566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dirty="0">
              <a:solidFill>
                <a:srgbClr val="002060"/>
              </a:solidFill>
            </a:endParaRPr>
          </a:p>
        </p:txBody>
      </p:sp>
      <p:sp>
        <p:nvSpPr>
          <p:cNvPr id="315399" name="Rectangle 315398"/>
          <p:cNvSpPr/>
          <p:nvPr/>
        </p:nvSpPr>
        <p:spPr>
          <a:xfrm>
            <a:off x="3143250" y="2363788"/>
            <a:ext cx="120650" cy="120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dirty="0">
              <a:solidFill>
                <a:srgbClr val="002060"/>
              </a:solidFill>
            </a:endParaRPr>
          </a:p>
        </p:txBody>
      </p:sp>
      <p:sp>
        <p:nvSpPr>
          <p:cNvPr id="315400" name="Isosceles Triangle 315399"/>
          <p:cNvSpPr/>
          <p:nvPr/>
        </p:nvSpPr>
        <p:spPr>
          <a:xfrm>
            <a:off x="3111500" y="2520950"/>
            <a:ext cx="157163" cy="134938"/>
          </a:xfrm>
          <a:prstGeom prst="triangle">
            <a:avLst/>
          </a:prstGeom>
          <a:solidFill>
            <a:srgbClr val="5F9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dirty="0">
              <a:solidFill>
                <a:srgbClr val="002060"/>
              </a:solidFill>
            </a:endParaRPr>
          </a:p>
        </p:txBody>
      </p:sp>
      <p:sp>
        <p:nvSpPr>
          <p:cNvPr id="315401" name="Diamond 315400"/>
          <p:cNvSpPr/>
          <p:nvPr/>
        </p:nvSpPr>
        <p:spPr>
          <a:xfrm>
            <a:off x="3124200" y="2693988"/>
            <a:ext cx="139700" cy="13811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dirty="0">
              <a:solidFill>
                <a:srgbClr val="002060"/>
              </a:solidFill>
            </a:endParaRPr>
          </a:p>
        </p:txBody>
      </p:sp>
      <p:sp>
        <p:nvSpPr>
          <p:cNvPr id="315402" name="TextBox 315401"/>
          <p:cNvSpPr txBox="1"/>
          <p:nvPr/>
        </p:nvSpPr>
        <p:spPr>
          <a:xfrm>
            <a:off x="3105150" y="2836863"/>
            <a:ext cx="444500" cy="363537"/>
          </a:xfrm>
          <a:prstGeom prst="rect">
            <a:avLst/>
          </a:prstGeom>
          <a:noFill/>
        </p:spPr>
        <p:txBody>
          <a:bodyPr lIns="0" tIns="0" rIns="0" bIns="0">
            <a:spAutoFit/>
          </a:bodyPr>
          <a:lstStyle/>
          <a:p>
            <a:pPr fontAlgn="base">
              <a:lnSpc>
                <a:spcPts val="2800"/>
              </a:lnSpc>
              <a:spcBef>
                <a:spcPct val="0"/>
              </a:spcBef>
              <a:spcAft>
                <a:spcPct val="0"/>
              </a:spcAft>
              <a:defRPr/>
            </a:pPr>
            <a:r>
              <a:rPr lang="en-CA" sz="2800" dirty="0">
                <a:solidFill>
                  <a:srgbClr val="002060"/>
                </a:solidFill>
                <a:ea typeface="SimSun" pitchFamily="2" charset="-122"/>
              </a:rPr>
              <a:t>*</a:t>
            </a:r>
          </a:p>
        </p:txBody>
      </p:sp>
      <p:sp>
        <p:nvSpPr>
          <p:cNvPr id="315403" name="Oval 315402"/>
          <p:cNvSpPr/>
          <p:nvPr/>
        </p:nvSpPr>
        <p:spPr>
          <a:xfrm>
            <a:off x="3132138" y="3027363"/>
            <a:ext cx="136525" cy="134937"/>
          </a:xfrm>
          <a:prstGeom prst="ellipse">
            <a:avLst/>
          </a:prstGeom>
          <a:noFill/>
          <a:ln>
            <a:solidFill>
              <a:srgbClr val="DDBB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dirty="0">
              <a:solidFill>
                <a:srgbClr val="002060"/>
              </a:solidFill>
            </a:endParaRPr>
          </a:p>
        </p:txBody>
      </p:sp>
      <p:sp>
        <p:nvSpPr>
          <p:cNvPr id="315404" name="TextBox 315403"/>
          <p:cNvSpPr txBox="1"/>
          <p:nvPr/>
        </p:nvSpPr>
        <p:spPr>
          <a:xfrm>
            <a:off x="3625850" y="2084388"/>
            <a:ext cx="1304925" cy="307975"/>
          </a:xfrm>
          <a:prstGeom prst="rect">
            <a:avLst/>
          </a:prstGeom>
          <a:noFill/>
        </p:spPr>
        <p:txBody>
          <a:bodyPr>
            <a:spAutoFit/>
          </a:bodyPr>
          <a:lstStyle/>
          <a:p>
            <a:pPr fontAlgn="base">
              <a:spcBef>
                <a:spcPct val="0"/>
              </a:spcBef>
              <a:spcAft>
                <a:spcPct val="0"/>
              </a:spcAft>
              <a:defRPr/>
            </a:pPr>
            <a:r>
              <a:rPr lang="es-MX" sz="1400" dirty="0" smtClean="0">
                <a:solidFill>
                  <a:srgbClr val="002060"/>
                </a:solidFill>
                <a:ea typeface="SimSun" pitchFamily="2" charset="-122"/>
              </a:rPr>
              <a:t>Mano hombres</a:t>
            </a:r>
            <a:endParaRPr lang="es-MX" sz="1400" dirty="0">
              <a:solidFill>
                <a:srgbClr val="002060"/>
              </a:solidFill>
              <a:ea typeface="SimSun" pitchFamily="2" charset="-122"/>
            </a:endParaRPr>
          </a:p>
        </p:txBody>
      </p:sp>
      <p:sp>
        <p:nvSpPr>
          <p:cNvPr id="71" name="TextBox 70"/>
          <p:cNvSpPr txBox="1"/>
          <p:nvPr/>
        </p:nvSpPr>
        <p:spPr>
          <a:xfrm>
            <a:off x="3625850" y="2259013"/>
            <a:ext cx="1304925" cy="306387"/>
          </a:xfrm>
          <a:prstGeom prst="rect">
            <a:avLst/>
          </a:prstGeom>
          <a:noFill/>
        </p:spPr>
        <p:txBody>
          <a:bodyPr>
            <a:spAutoFit/>
          </a:bodyPr>
          <a:lstStyle/>
          <a:p>
            <a:pPr fontAlgn="base">
              <a:spcBef>
                <a:spcPct val="0"/>
              </a:spcBef>
              <a:spcAft>
                <a:spcPct val="0"/>
              </a:spcAft>
              <a:defRPr/>
            </a:pPr>
            <a:r>
              <a:rPr lang="es-MX" sz="1400" dirty="0" smtClean="0">
                <a:solidFill>
                  <a:srgbClr val="002060"/>
                </a:solidFill>
                <a:ea typeface="SimSun" pitchFamily="2" charset="-122"/>
              </a:rPr>
              <a:t>Mano mujeres</a:t>
            </a:r>
            <a:endParaRPr lang="es-MX" sz="1400" dirty="0">
              <a:solidFill>
                <a:srgbClr val="002060"/>
              </a:solidFill>
              <a:ea typeface="SimSun" pitchFamily="2" charset="-122"/>
            </a:endParaRPr>
          </a:p>
        </p:txBody>
      </p:sp>
      <p:sp>
        <p:nvSpPr>
          <p:cNvPr id="72" name="TextBox 71"/>
          <p:cNvSpPr txBox="1"/>
          <p:nvPr/>
        </p:nvSpPr>
        <p:spPr>
          <a:xfrm>
            <a:off x="3625850" y="2417763"/>
            <a:ext cx="1378198" cy="307777"/>
          </a:xfrm>
          <a:prstGeom prst="rect">
            <a:avLst/>
          </a:prstGeom>
          <a:noFill/>
        </p:spPr>
        <p:txBody>
          <a:bodyPr wrap="square">
            <a:spAutoFit/>
          </a:bodyPr>
          <a:lstStyle/>
          <a:p>
            <a:pPr fontAlgn="base">
              <a:spcBef>
                <a:spcPct val="0"/>
              </a:spcBef>
              <a:spcAft>
                <a:spcPct val="0"/>
              </a:spcAft>
              <a:defRPr/>
            </a:pPr>
            <a:r>
              <a:rPr lang="es-MX" sz="1400" dirty="0" smtClean="0">
                <a:solidFill>
                  <a:srgbClr val="002060"/>
                </a:solidFill>
                <a:ea typeface="SimSun" pitchFamily="2" charset="-122"/>
              </a:rPr>
              <a:t>Cadera hombres</a:t>
            </a:r>
            <a:endParaRPr lang="es-MX" sz="1400" dirty="0">
              <a:solidFill>
                <a:srgbClr val="002060"/>
              </a:solidFill>
              <a:ea typeface="SimSun" pitchFamily="2" charset="-122"/>
            </a:endParaRPr>
          </a:p>
        </p:txBody>
      </p:sp>
      <p:sp>
        <p:nvSpPr>
          <p:cNvPr id="73" name="TextBox 72"/>
          <p:cNvSpPr txBox="1"/>
          <p:nvPr/>
        </p:nvSpPr>
        <p:spPr>
          <a:xfrm>
            <a:off x="3625850" y="2598738"/>
            <a:ext cx="1450206" cy="307777"/>
          </a:xfrm>
          <a:prstGeom prst="rect">
            <a:avLst/>
          </a:prstGeom>
          <a:noFill/>
        </p:spPr>
        <p:txBody>
          <a:bodyPr wrap="square">
            <a:spAutoFit/>
          </a:bodyPr>
          <a:lstStyle/>
          <a:p>
            <a:pPr fontAlgn="base">
              <a:spcBef>
                <a:spcPct val="0"/>
              </a:spcBef>
              <a:spcAft>
                <a:spcPct val="0"/>
              </a:spcAft>
              <a:defRPr/>
            </a:pPr>
            <a:r>
              <a:rPr lang="es-MX" sz="1400" dirty="0" smtClean="0">
                <a:solidFill>
                  <a:srgbClr val="002060"/>
                </a:solidFill>
                <a:ea typeface="SimSun" pitchFamily="2" charset="-122"/>
              </a:rPr>
              <a:t>Cadera mujeres</a:t>
            </a:r>
            <a:endParaRPr lang="es-MX" sz="1400" dirty="0">
              <a:solidFill>
                <a:srgbClr val="002060"/>
              </a:solidFill>
              <a:ea typeface="SimSun" pitchFamily="2" charset="-122"/>
            </a:endParaRPr>
          </a:p>
        </p:txBody>
      </p:sp>
      <p:sp>
        <p:nvSpPr>
          <p:cNvPr id="74" name="TextBox 73"/>
          <p:cNvSpPr txBox="1"/>
          <p:nvPr/>
        </p:nvSpPr>
        <p:spPr>
          <a:xfrm>
            <a:off x="3625850" y="2781300"/>
            <a:ext cx="1450206" cy="307777"/>
          </a:xfrm>
          <a:prstGeom prst="rect">
            <a:avLst/>
          </a:prstGeom>
          <a:noFill/>
        </p:spPr>
        <p:txBody>
          <a:bodyPr wrap="square">
            <a:spAutoFit/>
          </a:bodyPr>
          <a:lstStyle/>
          <a:p>
            <a:pPr fontAlgn="base">
              <a:spcBef>
                <a:spcPct val="0"/>
              </a:spcBef>
              <a:spcAft>
                <a:spcPct val="0"/>
              </a:spcAft>
              <a:defRPr/>
            </a:pPr>
            <a:r>
              <a:rPr lang="es-MX" sz="1400" dirty="0" smtClean="0">
                <a:solidFill>
                  <a:srgbClr val="002060"/>
                </a:solidFill>
                <a:ea typeface="SimSun" pitchFamily="2" charset="-122"/>
              </a:rPr>
              <a:t>Rodilla hombres</a:t>
            </a:r>
            <a:endParaRPr lang="es-MX" sz="1400" dirty="0">
              <a:solidFill>
                <a:srgbClr val="002060"/>
              </a:solidFill>
              <a:ea typeface="SimSun" pitchFamily="2" charset="-122"/>
            </a:endParaRPr>
          </a:p>
        </p:txBody>
      </p:sp>
      <p:sp>
        <p:nvSpPr>
          <p:cNvPr id="75" name="TextBox 74"/>
          <p:cNvSpPr txBox="1"/>
          <p:nvPr/>
        </p:nvSpPr>
        <p:spPr>
          <a:xfrm>
            <a:off x="3625850" y="2933700"/>
            <a:ext cx="1304925" cy="307975"/>
          </a:xfrm>
          <a:prstGeom prst="rect">
            <a:avLst/>
          </a:prstGeom>
          <a:noFill/>
        </p:spPr>
        <p:txBody>
          <a:bodyPr>
            <a:spAutoFit/>
          </a:bodyPr>
          <a:lstStyle/>
          <a:p>
            <a:pPr fontAlgn="base">
              <a:spcBef>
                <a:spcPct val="0"/>
              </a:spcBef>
              <a:spcAft>
                <a:spcPct val="0"/>
              </a:spcAft>
              <a:defRPr/>
            </a:pPr>
            <a:r>
              <a:rPr lang="es-MX" sz="1400" dirty="0" smtClean="0">
                <a:solidFill>
                  <a:srgbClr val="002060"/>
                </a:solidFill>
                <a:ea typeface="SimSun" pitchFamily="2" charset="-122"/>
              </a:rPr>
              <a:t>Rodilla mujeres</a:t>
            </a:r>
            <a:endParaRPr lang="es-MX" sz="1400" dirty="0">
              <a:solidFill>
                <a:srgbClr val="002060"/>
              </a:solidFill>
              <a:ea typeface="SimSun" pitchFamily="2" charset="-122"/>
            </a:endParaRPr>
          </a:p>
        </p:txBody>
      </p:sp>
      <p:sp>
        <p:nvSpPr>
          <p:cNvPr id="64" name="Rounded Rectangle 63"/>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spTree>
    <p:extLst>
      <p:ext uri="{BB962C8B-B14F-4D97-AF65-F5344CB8AC3E}">
        <p14:creationId xmlns:p14="http://schemas.microsoft.com/office/powerpoint/2010/main" val="3574367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r>
              <a:rPr dirty="0">
                <a:solidFill>
                  <a:srgbClr val="000000"/>
                </a:solidFill>
              </a:rPr>
              <a:t/>
            </a:r>
            <a:br>
              <a:rPr dirty="0">
                <a:solidFill>
                  <a:srgbClr val="000000"/>
                </a:solidFill>
              </a:rPr>
            </a:br>
            <a:fld id="{0C7242C6-4FB2-4C86-BBD6-EFDD2C6A38D7}" type="slidenum">
              <a:rPr>
                <a:solidFill>
                  <a:srgbClr val="000000"/>
                </a:solidFill>
              </a:rPr>
              <a:pPr>
                <a:defRPr/>
              </a:pPr>
              <a:t>16</a:t>
            </a:fld>
            <a:endParaRPr dirty="0">
              <a:solidFill>
                <a:srgbClr val="000000"/>
              </a:solidFill>
            </a:endParaRPr>
          </a:p>
        </p:txBody>
      </p:sp>
      <p:sp>
        <p:nvSpPr>
          <p:cNvPr id="133122" name="Rectangle 2"/>
          <p:cNvSpPr>
            <a:spLocks noGrp="1" noChangeArrowheads="1"/>
          </p:cNvSpPr>
          <p:nvPr>
            <p:ph type="title"/>
          </p:nvPr>
        </p:nvSpPr>
        <p:spPr>
          <a:xfrm>
            <a:off x="457200" y="250825"/>
            <a:ext cx="8229600" cy="1143000"/>
          </a:xfrm>
        </p:spPr>
        <p:txBody>
          <a:bodyPr>
            <a:normAutofit fontScale="90000"/>
          </a:bodyPr>
          <a:lstStyle/>
          <a:p>
            <a:pPr eaLnBrk="1" hangingPunct="1">
              <a:defRPr/>
            </a:pPr>
            <a:r>
              <a:rPr lang="es-MX" altLang="zh-CN" dirty="0" smtClean="0"/>
              <a:t>Articulaciones comúnmente afectadas: </a:t>
            </a:r>
            <a:br>
              <a:rPr lang="es-MX" altLang="zh-CN" dirty="0" smtClean="0"/>
            </a:br>
            <a:r>
              <a:rPr lang="es-MX" altLang="zh-CN" dirty="0" smtClean="0"/>
              <a:t>prevalencia de osteoartritis sintomática</a:t>
            </a:r>
            <a:endParaRPr lang="en-US" dirty="0">
              <a:ea typeface="+mj-ea"/>
            </a:endParaRPr>
          </a:p>
        </p:txBody>
      </p:sp>
      <p:sp>
        <p:nvSpPr>
          <p:cNvPr id="21508" name="Text Box 4"/>
          <p:cNvSpPr txBox="1">
            <a:spLocks noChangeArrowheads="1"/>
          </p:cNvSpPr>
          <p:nvPr/>
        </p:nvSpPr>
        <p:spPr bwMode="auto">
          <a:xfrm>
            <a:off x="5927725" y="1484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fontAlgn="base" hangingPunct="1">
              <a:spcBef>
                <a:spcPct val="0"/>
              </a:spcBef>
              <a:spcAft>
                <a:spcPct val="0"/>
              </a:spcAft>
            </a:pPr>
            <a:endParaRPr lang="es-MX" altLang="en-US" dirty="0" smtClean="0">
              <a:solidFill>
                <a:srgbClr val="000000"/>
              </a:solidFill>
            </a:endParaRPr>
          </a:p>
        </p:txBody>
      </p:sp>
      <p:pic>
        <p:nvPicPr>
          <p:cNvPr id="7" name="Picture 2" descr="X:\Bhoopathy\Picture2.png"/>
          <p:cNvPicPr>
            <a:picLocks noChangeAspect="1" noChangeArrowheads="1"/>
          </p:cNvPicPr>
          <p:nvPr/>
        </p:nvPicPr>
        <p:blipFill rotWithShape="1">
          <a:blip r:embed="rId3" cstate="print"/>
          <a:srcRect/>
          <a:stretch/>
        </p:blipFill>
        <p:spPr bwMode="auto">
          <a:xfrm>
            <a:off x="2555875" y="1655763"/>
            <a:ext cx="3721100" cy="4679950"/>
          </a:xfrm>
          <a:prstGeom prst="rect">
            <a:avLst/>
          </a:prstGeom>
          <a:ln>
            <a:noFill/>
          </a:ln>
          <a:effectLst>
            <a:outerShdw blurRad="292100" dist="139700" dir="2700000" algn="tl" rotWithShape="0">
              <a:srgbClr val="333333">
                <a:alpha val="65000"/>
              </a:srgbClr>
            </a:outerShdw>
          </a:effectLst>
          <a:extLst/>
        </p:spPr>
      </p:pic>
      <p:sp>
        <p:nvSpPr>
          <p:cNvPr id="21510" name="TextBox 1"/>
          <p:cNvSpPr txBox="1">
            <a:spLocks noChangeArrowheads="1"/>
          </p:cNvSpPr>
          <p:nvPr/>
        </p:nvSpPr>
        <p:spPr bwMode="auto">
          <a:xfrm>
            <a:off x="6372225" y="2743200"/>
            <a:ext cx="16081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fontAlgn="base" hangingPunct="1">
              <a:spcBef>
                <a:spcPct val="0"/>
              </a:spcBef>
              <a:spcAft>
                <a:spcPct val="0"/>
              </a:spcAft>
            </a:pPr>
            <a:r>
              <a:rPr lang="es-MX" altLang="en-US" dirty="0" smtClean="0"/>
              <a:t>Mano: 8% de </a:t>
            </a:r>
            <a:br>
              <a:rPr lang="es-MX" altLang="en-US" dirty="0" smtClean="0"/>
            </a:br>
            <a:r>
              <a:rPr lang="es-MX" altLang="en-US" dirty="0" smtClean="0"/>
              <a:t>los ≥60 años</a:t>
            </a:r>
            <a:endParaRPr lang="en-CA" altLang="en-US" dirty="0" smtClean="0">
              <a:solidFill>
                <a:srgbClr val="000000"/>
              </a:solidFill>
            </a:endParaRPr>
          </a:p>
        </p:txBody>
      </p:sp>
      <p:sp>
        <p:nvSpPr>
          <p:cNvPr id="21511" name="TextBox 8"/>
          <p:cNvSpPr txBox="1">
            <a:spLocks noChangeArrowheads="1"/>
          </p:cNvSpPr>
          <p:nvPr/>
        </p:nvSpPr>
        <p:spPr bwMode="auto">
          <a:xfrm>
            <a:off x="6457950" y="5078413"/>
            <a:ext cx="2082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fontAlgn="base" hangingPunct="1">
              <a:spcBef>
                <a:spcPct val="0"/>
              </a:spcBef>
              <a:spcAft>
                <a:spcPct val="0"/>
              </a:spcAft>
            </a:pPr>
            <a:r>
              <a:rPr lang="es-MX" altLang="en-US" dirty="0" smtClean="0"/>
              <a:t>Pie: 2% de </a:t>
            </a:r>
            <a:br>
              <a:rPr lang="es-MX" altLang="en-US" dirty="0" smtClean="0"/>
            </a:br>
            <a:r>
              <a:rPr lang="es-MX" altLang="en-US" dirty="0" smtClean="0"/>
              <a:t>los de 15–74 años</a:t>
            </a:r>
            <a:endParaRPr lang="en-CA" altLang="en-US" dirty="0" smtClean="0">
              <a:solidFill>
                <a:srgbClr val="000000"/>
              </a:solidFill>
            </a:endParaRPr>
          </a:p>
        </p:txBody>
      </p:sp>
      <p:sp>
        <p:nvSpPr>
          <p:cNvPr id="21512" name="TextBox 9"/>
          <p:cNvSpPr txBox="1">
            <a:spLocks noChangeArrowheads="1"/>
          </p:cNvSpPr>
          <p:nvPr/>
        </p:nvSpPr>
        <p:spPr bwMode="auto">
          <a:xfrm>
            <a:off x="684213" y="4429125"/>
            <a:ext cx="18240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r>
              <a:rPr lang="es-MX" altLang="en-US" dirty="0" smtClean="0"/>
              <a:t>Rodilla: 12% de</a:t>
            </a:r>
          </a:p>
          <a:p>
            <a:r>
              <a:rPr lang="es-MX" altLang="en-US" dirty="0" smtClean="0"/>
              <a:t>los ≥60 años</a:t>
            </a:r>
            <a:endParaRPr lang="en-CA" altLang="en-US" dirty="0" smtClean="0">
              <a:solidFill>
                <a:srgbClr val="000000"/>
              </a:solidFill>
            </a:endParaRPr>
          </a:p>
          <a:p>
            <a:pPr eaLnBrk="1" fontAlgn="base" hangingPunct="1">
              <a:spcBef>
                <a:spcPct val="0"/>
              </a:spcBef>
              <a:spcAft>
                <a:spcPct val="0"/>
              </a:spcAft>
            </a:pPr>
            <a:endParaRPr lang="en-CA" altLang="en-US" dirty="0" smtClean="0">
              <a:solidFill>
                <a:srgbClr val="000000"/>
              </a:solidFill>
            </a:endParaRPr>
          </a:p>
        </p:txBody>
      </p:sp>
      <p:sp>
        <p:nvSpPr>
          <p:cNvPr id="21513" name="TextBox 10"/>
          <p:cNvSpPr txBox="1">
            <a:spLocks noChangeArrowheads="1"/>
          </p:cNvSpPr>
          <p:nvPr/>
        </p:nvSpPr>
        <p:spPr bwMode="auto">
          <a:xfrm>
            <a:off x="700088" y="3076575"/>
            <a:ext cx="17235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r>
              <a:rPr lang="es-MX" altLang="en-US" dirty="0" smtClean="0"/>
              <a:t>Cadera: 4% de</a:t>
            </a:r>
          </a:p>
          <a:p>
            <a:r>
              <a:rPr lang="es-MX" altLang="en-US" dirty="0" smtClean="0"/>
              <a:t>los ≥55 años</a:t>
            </a:r>
            <a:endParaRPr lang="en-CA" altLang="en-US" dirty="0" smtClean="0">
              <a:solidFill>
                <a:srgbClr val="000000"/>
              </a:solidFill>
            </a:endParaRPr>
          </a:p>
        </p:txBody>
      </p:sp>
      <p:sp>
        <p:nvSpPr>
          <p:cNvPr id="129033" name="Rectangle 2"/>
          <p:cNvSpPr>
            <a:spLocks noChangeArrowheads="1"/>
          </p:cNvSpPr>
          <p:nvPr/>
        </p:nvSpPr>
        <p:spPr bwMode="auto">
          <a:xfrm>
            <a:off x="114300" y="6437313"/>
            <a:ext cx="8623300" cy="430212"/>
          </a:xfrm>
          <a:prstGeom prst="rect">
            <a:avLst/>
          </a:prstGeom>
          <a:noFill/>
          <a:ln>
            <a:noFill/>
          </a:ln>
          <a:extLst/>
        </p:spPr>
        <p:txBody>
          <a:bodyPr>
            <a:spAutoFit/>
          </a:bodyPr>
          <a:lstStyle/>
          <a:p>
            <a:pPr fontAlgn="base">
              <a:spcBef>
                <a:spcPct val="0"/>
              </a:spcBef>
              <a:spcAft>
                <a:spcPct val="0"/>
              </a:spcAft>
              <a:defRPr/>
            </a:pPr>
            <a:r>
              <a:rPr lang="es-MX" sz="1200" b="1" dirty="0" smtClean="0">
                <a:solidFill>
                  <a:srgbClr val="002060"/>
                </a:solidFill>
              </a:rPr>
              <a:t>CMC = carpometacarpiana; DlP = interfalángica distal ; MTP = metatarsofalángica; PlP = interfalángica proximal</a:t>
            </a:r>
            <a:endParaRPr lang="es-MX" sz="1200" b="1" dirty="0" smtClean="0">
              <a:solidFill>
                <a:srgbClr val="002060"/>
              </a:solidFill>
              <a:ea typeface="SimSun" pitchFamily="2" charset="-122"/>
            </a:endParaRPr>
          </a:p>
          <a:p>
            <a:pPr fontAlgn="base">
              <a:spcBef>
                <a:spcPct val="0"/>
              </a:spcBef>
              <a:spcAft>
                <a:spcPct val="0"/>
              </a:spcAft>
              <a:defRPr/>
            </a:pPr>
            <a:r>
              <a:rPr lang="es-MX" sz="1000" dirty="0" smtClean="0">
                <a:solidFill>
                  <a:srgbClr val="002060"/>
                </a:solidFill>
                <a:ea typeface="SimSun" pitchFamily="2" charset="-122"/>
              </a:rPr>
              <a:t>Centers for Disease Control. </a:t>
            </a:r>
            <a:r>
              <a:rPr lang="es-MX" sz="1000" i="1" dirty="0" smtClean="0">
                <a:solidFill>
                  <a:srgbClr val="002060"/>
                </a:solidFill>
                <a:ea typeface="SimSun" pitchFamily="2" charset="-122"/>
              </a:rPr>
              <a:t>Osteoarthritis. </a:t>
            </a:r>
            <a:r>
              <a:rPr lang="es-MX" sz="1000" dirty="0" smtClean="0">
                <a:solidFill>
                  <a:srgbClr val="002060"/>
                </a:solidFill>
                <a:ea typeface="SimSun" pitchFamily="2" charset="-122"/>
              </a:rPr>
              <a:t>Disponible en: </a:t>
            </a:r>
            <a:r>
              <a:rPr lang="es-MX" sz="1000" dirty="0" smtClean="0">
                <a:solidFill>
                  <a:srgbClr val="002060"/>
                </a:solidFill>
                <a:ea typeface="SimSun" pitchFamily="2" charset="-122"/>
                <a:hlinkClick r:id="rId4"/>
              </a:rPr>
              <a:t>http://www.cdc.gov/arthritis/basics/osteoarthritis.htm</a:t>
            </a:r>
            <a:r>
              <a:rPr lang="es-MX" sz="1000" dirty="0" smtClean="0">
                <a:solidFill>
                  <a:srgbClr val="002060"/>
                </a:solidFill>
                <a:ea typeface="SimSun" pitchFamily="2" charset="-122"/>
              </a:rPr>
              <a:t>. Accesado: 22 de julio de 2013.</a:t>
            </a:r>
            <a:endParaRPr lang="es-MX" sz="1000" dirty="0">
              <a:solidFill>
                <a:srgbClr val="002060"/>
              </a:solidFill>
              <a:ea typeface="SimSun" pitchFamily="2" charset="-122"/>
            </a:endParaRPr>
          </a:p>
        </p:txBody>
      </p:sp>
      <p:sp>
        <p:nvSpPr>
          <p:cNvPr id="11" name="Rounded Rectangle 10"/>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spTree>
    <p:extLst>
      <p:ext uri="{BB962C8B-B14F-4D97-AF65-F5344CB8AC3E}">
        <p14:creationId xmlns:p14="http://schemas.microsoft.com/office/powerpoint/2010/main" val="379316471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idx="1"/>
          </p:nvPr>
        </p:nvSpPr>
        <p:spPr/>
        <p:txBody>
          <a:bodyPr>
            <a:normAutofit/>
          </a:bodyPr>
          <a:lstStyle/>
          <a:p>
            <a:r>
              <a:rPr lang="en-CA" sz="4800" dirty="0" smtClean="0">
                <a:solidFill>
                  <a:schemeClr val="tx1">
                    <a:lumMod val="50000"/>
                  </a:schemeClr>
                </a:solidFill>
              </a:rPr>
              <a:t>Resumen</a:t>
            </a:r>
            <a:endParaRPr lang="en-CA" sz="4800" dirty="0">
              <a:solidFill>
                <a:schemeClr val="tx1">
                  <a:lumMod val="50000"/>
                </a:schemeClr>
              </a:solidFill>
            </a:endParaRPr>
          </a:p>
        </p:txBody>
      </p:sp>
    </p:spTree>
    <p:extLst>
      <p:ext uri="{BB962C8B-B14F-4D97-AF65-F5344CB8AC3E}">
        <p14:creationId xmlns:p14="http://schemas.microsoft.com/office/powerpoint/2010/main" val="2651578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dirty="0" smtClean="0"/>
              <a:t>Epidemiología del dolor articular crónico: resumen</a:t>
            </a:r>
            <a:endParaRPr lang="es-MX" dirty="0"/>
          </a:p>
        </p:txBody>
      </p:sp>
      <p:sp>
        <p:nvSpPr>
          <p:cNvPr id="3" name="Content Placeholder 2"/>
          <p:cNvSpPr>
            <a:spLocks noGrp="1"/>
          </p:cNvSpPr>
          <p:nvPr>
            <p:ph idx="1"/>
          </p:nvPr>
        </p:nvSpPr>
        <p:spPr>
          <a:xfrm>
            <a:off x="467544" y="1700808"/>
            <a:ext cx="8229600" cy="4525963"/>
          </a:xfrm>
        </p:spPr>
        <p:txBody>
          <a:bodyPr>
            <a:normAutofit/>
          </a:bodyPr>
          <a:lstStyle/>
          <a:p>
            <a:pPr marL="274638" indent="-247650">
              <a:spcAft>
                <a:spcPts val="1200"/>
              </a:spcAft>
            </a:pPr>
            <a:r>
              <a:rPr lang="es-MX" sz="2400" dirty="0" smtClean="0"/>
              <a:t>La prevalencia de dolor articular aumenta con la edad y es más alta en mujeres</a:t>
            </a:r>
          </a:p>
          <a:p>
            <a:pPr marL="274638" indent="-247650">
              <a:spcAft>
                <a:spcPts val="1200"/>
              </a:spcAft>
            </a:pPr>
            <a:r>
              <a:rPr lang="es-MX" sz="2400" dirty="0" smtClean="0"/>
              <a:t>La osteoartritis es la forma más común de dolor articular crónico, afectando una tercera parte de los adultos de 65 años de edad y más</a:t>
            </a:r>
          </a:p>
          <a:p>
            <a:pPr marL="674688" lvl="1" indent="-247650">
              <a:spcAft>
                <a:spcPts val="1200"/>
              </a:spcAft>
            </a:pPr>
            <a:r>
              <a:rPr lang="es-MX" sz="2000" dirty="0" smtClean="0"/>
              <a:t>Se espera que la prevalencia aumente conforme envejece la población general</a:t>
            </a:r>
          </a:p>
          <a:p>
            <a:pPr marL="274638" indent="-247650">
              <a:spcAft>
                <a:spcPts val="1200"/>
              </a:spcAft>
            </a:pPr>
            <a:r>
              <a:rPr lang="es-MX" sz="2400" dirty="0" smtClean="0"/>
              <a:t>La artritis reumatoide y la espondiloartritis anquilosante pueden afectar a 4% y 1% de la población, respectivamente</a:t>
            </a:r>
          </a:p>
        </p:txBody>
      </p:sp>
    </p:spTree>
    <p:extLst>
      <p:ext uri="{BB962C8B-B14F-4D97-AF65-F5344CB8AC3E}">
        <p14:creationId xmlns:p14="http://schemas.microsoft.com/office/powerpoint/2010/main" val="1052153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r>
              <a:rPr lang="es-MX" altLang="en-US" dirty="0" smtClean="0"/>
              <a:t>Comité de </a:t>
            </a:r>
            <a:r>
              <a:rPr lang="es-MX" altLang="en-US" dirty="0"/>
              <a:t>d</a:t>
            </a:r>
            <a:r>
              <a:rPr lang="es-MX" altLang="en-US" dirty="0" smtClean="0"/>
              <a:t>esarrollo</a:t>
            </a:r>
            <a:endParaRPr lang="en-CA" dirty="0" smtClean="0"/>
          </a:p>
        </p:txBody>
      </p:sp>
      <p:sp>
        <p:nvSpPr>
          <p:cNvPr id="4" name="Rectangle 3"/>
          <p:cNvSpPr/>
          <p:nvPr/>
        </p:nvSpPr>
        <p:spPr>
          <a:xfrm>
            <a:off x="395288" y="1443038"/>
            <a:ext cx="2881312" cy="5032147"/>
          </a:xfrm>
          <a:prstGeom prst="rect">
            <a:avLst/>
          </a:prstGeom>
        </p:spPr>
        <p:txBody>
          <a:bodyPr>
            <a:spAutoFit/>
          </a:bodyPr>
          <a:lstStyle/>
          <a:p>
            <a:pPr fontAlgn="auto">
              <a:spcBef>
                <a:spcPts val="0"/>
              </a:spcBef>
              <a:spcAft>
                <a:spcPts val="0"/>
              </a:spcAft>
              <a:defRPr/>
            </a:pPr>
            <a:r>
              <a:rPr lang="es-MX" sz="1600" b="1" dirty="0" smtClean="0">
                <a:solidFill>
                  <a:prstClr val="black"/>
                </a:solidFill>
              </a:rPr>
              <a:t>Mario H. Cardiel, MD, MSc</a:t>
            </a:r>
          </a:p>
          <a:p>
            <a:pPr fontAlgn="auto">
              <a:spcBef>
                <a:spcPts val="0"/>
              </a:spcBef>
              <a:spcAft>
                <a:spcPts val="0"/>
              </a:spcAft>
              <a:defRPr/>
            </a:pPr>
            <a:r>
              <a:rPr lang="es-MX" sz="1600" dirty="0" smtClean="0">
                <a:solidFill>
                  <a:srgbClr val="0C6FCF">
                    <a:lumMod val="75000"/>
                  </a:srgbClr>
                </a:solidFill>
              </a:rPr>
              <a:t>Reumatólogo</a:t>
            </a:r>
          </a:p>
          <a:p>
            <a:pPr fontAlgn="auto">
              <a:spcBef>
                <a:spcPts val="0"/>
              </a:spcBef>
              <a:spcAft>
                <a:spcPts val="0"/>
              </a:spcAft>
              <a:defRPr/>
            </a:pPr>
            <a:r>
              <a:rPr lang="es-MX" sz="1600" dirty="0" smtClean="0">
                <a:solidFill>
                  <a:srgbClr val="0C6FCF">
                    <a:lumMod val="75000"/>
                  </a:srgbClr>
                </a:solidFill>
              </a:rPr>
              <a:t>Morelia, México</a:t>
            </a:r>
          </a:p>
          <a:p>
            <a:pPr fontAlgn="auto">
              <a:spcBef>
                <a:spcPts val="0"/>
              </a:spcBef>
              <a:spcAft>
                <a:spcPts val="0"/>
              </a:spcAft>
              <a:defRPr/>
            </a:pPr>
            <a:r>
              <a:rPr lang="es-MX" sz="1600" dirty="0" smtClean="0">
                <a:solidFill>
                  <a:prstClr val="white"/>
                </a:solidFill>
              </a:rPr>
              <a:t> </a:t>
            </a:r>
            <a:endParaRPr lang="es-MX" sz="2400" dirty="0" smtClean="0">
              <a:solidFill>
                <a:prstClr val="white"/>
              </a:solidFill>
            </a:endParaRPr>
          </a:p>
          <a:p>
            <a:pPr fontAlgn="auto">
              <a:spcBef>
                <a:spcPts val="0"/>
              </a:spcBef>
              <a:spcAft>
                <a:spcPts val="0"/>
              </a:spcAft>
              <a:defRPr/>
            </a:pPr>
            <a:r>
              <a:rPr lang="es-MX" sz="1600" b="1" dirty="0" smtClean="0">
                <a:solidFill>
                  <a:prstClr val="black"/>
                </a:solidFill>
              </a:rPr>
              <a:t>Andrei Danilov, MD, DSc</a:t>
            </a:r>
          </a:p>
          <a:p>
            <a:pPr fontAlgn="auto">
              <a:spcBef>
                <a:spcPts val="0"/>
              </a:spcBef>
              <a:spcAft>
                <a:spcPts val="0"/>
              </a:spcAft>
              <a:defRPr/>
            </a:pPr>
            <a:r>
              <a:rPr lang="es-MX" sz="1600" dirty="0" smtClean="0">
                <a:solidFill>
                  <a:srgbClr val="0C6FCF">
                    <a:lumMod val="75000"/>
                  </a:srgbClr>
                </a:solidFill>
              </a:rPr>
              <a:t>Neurólogo</a:t>
            </a:r>
          </a:p>
          <a:p>
            <a:pPr fontAlgn="auto">
              <a:spcBef>
                <a:spcPts val="0"/>
              </a:spcBef>
              <a:spcAft>
                <a:spcPts val="0"/>
              </a:spcAft>
              <a:defRPr/>
            </a:pPr>
            <a:r>
              <a:rPr lang="es-MX" sz="1600" dirty="0" smtClean="0">
                <a:solidFill>
                  <a:srgbClr val="0C6FCF">
                    <a:lumMod val="75000"/>
                  </a:srgbClr>
                </a:solidFill>
              </a:rPr>
              <a:t>Moscú, Rusia</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Smail Daoudi, MD</a:t>
            </a:r>
          </a:p>
          <a:p>
            <a:pPr fontAlgn="auto">
              <a:spcBef>
                <a:spcPts val="0"/>
              </a:spcBef>
              <a:spcAft>
                <a:spcPts val="0"/>
              </a:spcAft>
              <a:defRPr/>
            </a:pPr>
            <a:r>
              <a:rPr lang="es-MX" sz="1600" dirty="0" smtClean="0">
                <a:solidFill>
                  <a:srgbClr val="0C6FCF">
                    <a:lumMod val="75000"/>
                  </a:srgbClr>
                </a:solidFill>
              </a:rPr>
              <a:t>Neurólogo</a:t>
            </a:r>
          </a:p>
          <a:p>
            <a:pPr fontAlgn="auto">
              <a:spcBef>
                <a:spcPts val="0"/>
              </a:spcBef>
              <a:spcAft>
                <a:spcPts val="0"/>
              </a:spcAft>
              <a:defRPr/>
            </a:pPr>
            <a:r>
              <a:rPr lang="es-MX" sz="1600" dirty="0" smtClean="0">
                <a:solidFill>
                  <a:srgbClr val="0C6FCF">
                    <a:lumMod val="75000"/>
                  </a:srgbClr>
                </a:solidFill>
              </a:rPr>
              <a:t>Tizi Ouzou, Argelia</a:t>
            </a:r>
          </a:p>
          <a:p>
            <a:pPr fontAlgn="auto">
              <a:spcBef>
                <a:spcPts val="0"/>
              </a:spcBef>
              <a:spcAft>
                <a:spcPts val="0"/>
              </a:spcAft>
              <a:defRPr/>
            </a:pPr>
            <a:endParaRPr lang="es-MX" sz="1600" dirty="0" smtClean="0">
              <a:solidFill>
                <a:prstClr val="white"/>
              </a:solidFill>
            </a:endParaRPr>
          </a:p>
          <a:p>
            <a:pPr fontAlgn="auto">
              <a:spcBef>
                <a:spcPts val="0"/>
              </a:spcBef>
              <a:spcAft>
                <a:spcPts val="0"/>
              </a:spcAft>
              <a:defRPr/>
            </a:pPr>
            <a:r>
              <a:rPr lang="es-MX" sz="1600" b="1" dirty="0" smtClean="0">
                <a:solidFill>
                  <a:prstClr val="black"/>
                </a:solidFill>
              </a:rPr>
              <a:t>João Batista S. Garcia, MD, PhD</a:t>
            </a:r>
          </a:p>
          <a:p>
            <a:pPr fontAlgn="auto">
              <a:spcBef>
                <a:spcPts val="0"/>
              </a:spcBef>
              <a:spcAft>
                <a:spcPts val="0"/>
              </a:spcAft>
              <a:defRPr/>
            </a:pPr>
            <a:r>
              <a:rPr lang="es-MX" sz="1600" dirty="0" smtClean="0">
                <a:solidFill>
                  <a:srgbClr val="0C6FCF">
                    <a:lumMod val="75000"/>
                  </a:srgbClr>
                </a:solidFill>
              </a:rPr>
              <a:t>Anestesiólogo</a:t>
            </a:r>
          </a:p>
          <a:p>
            <a:pPr fontAlgn="auto">
              <a:spcBef>
                <a:spcPts val="0"/>
              </a:spcBef>
              <a:spcAft>
                <a:spcPts val="0"/>
              </a:spcAft>
              <a:defRPr/>
            </a:pPr>
            <a:r>
              <a:rPr lang="es-MX" sz="1600" dirty="0" smtClean="0">
                <a:solidFill>
                  <a:srgbClr val="0C6FCF">
                    <a:lumMod val="75000"/>
                  </a:srgbClr>
                </a:solidFill>
              </a:rPr>
              <a:t>San Luis, Brasil</a:t>
            </a:r>
          </a:p>
          <a:p>
            <a:pPr fontAlgn="auto">
              <a:spcBef>
                <a:spcPts val="0"/>
              </a:spcBef>
              <a:spcAft>
                <a:spcPts val="0"/>
              </a:spcAft>
              <a:defRPr/>
            </a:pPr>
            <a:endParaRPr lang="es-MX" sz="1700" dirty="0" smtClean="0">
              <a:solidFill>
                <a:prstClr val="white"/>
              </a:solidFill>
            </a:endParaRPr>
          </a:p>
          <a:p>
            <a:pPr fontAlgn="auto">
              <a:spcBef>
                <a:spcPts val="0"/>
              </a:spcBef>
              <a:spcAft>
                <a:spcPts val="0"/>
              </a:spcAft>
              <a:defRPr/>
            </a:pPr>
            <a:r>
              <a:rPr lang="es-MX" sz="1600" b="1" dirty="0" smtClean="0">
                <a:solidFill>
                  <a:prstClr val="black"/>
                </a:solidFill>
              </a:rPr>
              <a:t>Yuzhou Guan, MD</a:t>
            </a:r>
          </a:p>
          <a:p>
            <a:pPr fontAlgn="auto">
              <a:spcBef>
                <a:spcPts val="0"/>
              </a:spcBef>
              <a:spcAft>
                <a:spcPts val="0"/>
              </a:spcAft>
              <a:defRPr/>
            </a:pPr>
            <a:r>
              <a:rPr lang="es-MX" sz="1600" dirty="0" smtClean="0">
                <a:solidFill>
                  <a:srgbClr val="0C6FCF">
                    <a:lumMod val="75000"/>
                  </a:srgbClr>
                </a:solidFill>
              </a:rPr>
              <a:t>Neurólogo</a:t>
            </a:r>
          </a:p>
          <a:p>
            <a:pPr fontAlgn="auto">
              <a:spcBef>
                <a:spcPts val="0"/>
              </a:spcBef>
              <a:spcAft>
                <a:spcPts val="0"/>
              </a:spcAft>
              <a:defRPr/>
            </a:pPr>
            <a:r>
              <a:rPr lang="es-MX" sz="1600" dirty="0" smtClean="0">
                <a:solidFill>
                  <a:srgbClr val="0C6FCF">
                    <a:lumMod val="75000"/>
                  </a:srgbClr>
                </a:solidFill>
              </a:rPr>
              <a:t>Beijing, China</a:t>
            </a:r>
            <a:endParaRPr lang="en-CA" sz="1600" dirty="0">
              <a:solidFill>
                <a:srgbClr val="0C6FCF">
                  <a:lumMod val="75000"/>
                </a:srgbClr>
              </a:solidFill>
              <a:ea typeface="SimSun" pitchFamily="2" charset="-122"/>
            </a:endParaRPr>
          </a:p>
          <a:p>
            <a:pPr>
              <a:defRPr/>
            </a:pPr>
            <a:endParaRPr lang="en-CA" sz="1700" dirty="0">
              <a:solidFill>
                <a:prstClr val="white"/>
              </a:solidFill>
              <a:ea typeface="SimSun" pitchFamily="2" charset="-122"/>
            </a:endParaRPr>
          </a:p>
        </p:txBody>
      </p:sp>
      <p:sp>
        <p:nvSpPr>
          <p:cNvPr id="5" name="Rectangle 4"/>
          <p:cNvSpPr/>
          <p:nvPr/>
        </p:nvSpPr>
        <p:spPr>
          <a:xfrm>
            <a:off x="3276600" y="1443038"/>
            <a:ext cx="2805113" cy="5262979"/>
          </a:xfrm>
          <a:prstGeom prst="rect">
            <a:avLst/>
          </a:prstGeom>
        </p:spPr>
        <p:txBody>
          <a:bodyPr>
            <a:spAutoFit/>
          </a:bodyPr>
          <a:lstStyle/>
          <a:p>
            <a:pPr fontAlgn="auto">
              <a:spcBef>
                <a:spcPts val="0"/>
              </a:spcBef>
              <a:spcAft>
                <a:spcPts val="0"/>
              </a:spcAft>
              <a:defRPr/>
            </a:pPr>
            <a:r>
              <a:rPr lang="es-MX" sz="1600" b="1" dirty="0" smtClean="0">
                <a:solidFill>
                  <a:prstClr val="black"/>
                </a:solidFill>
              </a:rPr>
              <a:t>Jianhao Lin, MD</a:t>
            </a:r>
          </a:p>
          <a:p>
            <a:pPr fontAlgn="auto">
              <a:spcBef>
                <a:spcPts val="0"/>
              </a:spcBef>
              <a:spcAft>
                <a:spcPts val="0"/>
              </a:spcAft>
              <a:defRPr/>
            </a:pPr>
            <a:r>
              <a:rPr lang="es-MX" sz="1600" dirty="0" smtClean="0">
                <a:solidFill>
                  <a:srgbClr val="0C6FCF">
                    <a:lumMod val="75000"/>
                  </a:srgbClr>
                </a:solidFill>
              </a:rPr>
              <a:t>Ortopedista</a:t>
            </a:r>
          </a:p>
          <a:p>
            <a:pPr fontAlgn="auto">
              <a:spcBef>
                <a:spcPts val="0"/>
              </a:spcBef>
              <a:spcAft>
                <a:spcPts val="0"/>
              </a:spcAft>
              <a:defRPr/>
            </a:pPr>
            <a:r>
              <a:rPr lang="es-MX" sz="1600" dirty="0" smtClean="0">
                <a:solidFill>
                  <a:srgbClr val="0C6FCF">
                    <a:lumMod val="75000"/>
                  </a:srgbClr>
                </a:solidFill>
              </a:rPr>
              <a:t>Beijing, China</a:t>
            </a:r>
          </a:p>
          <a:p>
            <a:pPr fontAlgn="auto">
              <a:spcBef>
                <a:spcPts val="0"/>
              </a:spcBef>
              <a:spcAft>
                <a:spcPts val="0"/>
              </a:spcAft>
              <a:defRPr/>
            </a:pPr>
            <a:r>
              <a:rPr lang="es-MX" sz="1600" dirty="0" smtClean="0">
                <a:solidFill>
                  <a:srgbClr val="0C6FCF">
                    <a:lumMod val="75000"/>
                  </a:srgbClr>
                </a:solidFill>
              </a:rPr>
              <a:t> </a:t>
            </a:r>
          </a:p>
          <a:p>
            <a:pPr fontAlgn="auto">
              <a:spcBef>
                <a:spcPts val="0"/>
              </a:spcBef>
              <a:spcAft>
                <a:spcPts val="0"/>
              </a:spcAft>
              <a:defRPr/>
            </a:pPr>
            <a:r>
              <a:rPr lang="es-MX" sz="1600" b="1" dirty="0" smtClean="0">
                <a:solidFill>
                  <a:prstClr val="black"/>
                </a:solidFill>
              </a:rPr>
              <a:t>Supranee Niruthisard, MD</a:t>
            </a:r>
          </a:p>
          <a:p>
            <a:pPr fontAlgn="auto">
              <a:spcBef>
                <a:spcPts val="0"/>
              </a:spcBef>
              <a:spcAft>
                <a:spcPts val="0"/>
              </a:spcAft>
              <a:defRPr/>
            </a:pPr>
            <a:r>
              <a:rPr lang="es-MX" sz="1600" dirty="0" smtClean="0">
                <a:solidFill>
                  <a:srgbClr val="0C6FCF">
                    <a:lumMod val="75000"/>
                  </a:srgbClr>
                </a:solidFill>
              </a:rPr>
              <a:t>Especialista en Dolor</a:t>
            </a:r>
          </a:p>
          <a:p>
            <a:pPr fontAlgn="auto">
              <a:spcBef>
                <a:spcPts val="0"/>
              </a:spcBef>
              <a:spcAft>
                <a:spcPts val="0"/>
              </a:spcAft>
              <a:defRPr/>
            </a:pPr>
            <a:r>
              <a:rPr lang="es-MX" sz="1600" dirty="0" smtClean="0">
                <a:solidFill>
                  <a:srgbClr val="0C6FCF">
                    <a:lumMod val="75000"/>
                  </a:srgbClr>
                </a:solidFill>
              </a:rPr>
              <a:t>Bangkok, Tailandia</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Germán Ochoa, MD</a:t>
            </a:r>
          </a:p>
          <a:p>
            <a:pPr fontAlgn="auto">
              <a:spcBef>
                <a:spcPts val="0"/>
              </a:spcBef>
              <a:spcAft>
                <a:spcPts val="0"/>
              </a:spcAft>
              <a:defRPr/>
            </a:pPr>
            <a:r>
              <a:rPr lang="es-MX" sz="1600" dirty="0" smtClean="0">
                <a:solidFill>
                  <a:srgbClr val="0C6FCF">
                    <a:lumMod val="75000"/>
                  </a:srgbClr>
                </a:solidFill>
              </a:rPr>
              <a:t>Ortopedista</a:t>
            </a:r>
          </a:p>
          <a:p>
            <a:pPr fontAlgn="auto">
              <a:spcBef>
                <a:spcPts val="0"/>
              </a:spcBef>
              <a:spcAft>
                <a:spcPts val="0"/>
              </a:spcAft>
              <a:defRPr/>
            </a:pPr>
            <a:r>
              <a:rPr lang="es-MX" sz="1600" dirty="0" smtClean="0">
                <a:solidFill>
                  <a:srgbClr val="0C6FCF">
                    <a:lumMod val="75000"/>
                  </a:srgbClr>
                </a:solidFill>
              </a:rPr>
              <a:t>Bogotá, Colombia</a:t>
            </a:r>
          </a:p>
          <a:p>
            <a:pPr fontAlgn="auto">
              <a:spcBef>
                <a:spcPts val="0"/>
              </a:spcBef>
              <a:spcAft>
                <a:spcPts val="0"/>
              </a:spcAft>
              <a:defRPr/>
            </a:pPr>
            <a:endParaRPr lang="es-MX" sz="1600" dirty="0" smtClean="0">
              <a:solidFill>
                <a:prstClr val="white"/>
              </a:solidFill>
            </a:endParaRPr>
          </a:p>
          <a:p>
            <a:pPr fontAlgn="auto">
              <a:spcBef>
                <a:spcPts val="0"/>
              </a:spcBef>
              <a:spcAft>
                <a:spcPts val="0"/>
              </a:spcAft>
              <a:defRPr/>
            </a:pPr>
            <a:r>
              <a:rPr lang="es-MX" sz="1600" b="1" dirty="0" smtClean="0">
                <a:solidFill>
                  <a:prstClr val="black"/>
                </a:solidFill>
              </a:rPr>
              <a:t>Milton Raff, MD, BSc</a:t>
            </a:r>
          </a:p>
          <a:p>
            <a:pPr fontAlgn="auto">
              <a:spcBef>
                <a:spcPts val="0"/>
              </a:spcBef>
              <a:spcAft>
                <a:spcPts val="0"/>
              </a:spcAft>
              <a:defRPr/>
            </a:pPr>
            <a:r>
              <a:rPr lang="es-MX" sz="1600" dirty="0" smtClean="0">
                <a:solidFill>
                  <a:srgbClr val="0C6FCF">
                    <a:lumMod val="75000"/>
                  </a:srgbClr>
                </a:solidFill>
              </a:rPr>
              <a:t>Especialista en Anestesiología</a:t>
            </a:r>
          </a:p>
          <a:p>
            <a:pPr fontAlgn="auto">
              <a:spcBef>
                <a:spcPts val="0"/>
              </a:spcBef>
              <a:spcAft>
                <a:spcPts val="0"/>
              </a:spcAft>
              <a:defRPr/>
            </a:pPr>
            <a:r>
              <a:rPr lang="es-MX" sz="1600" dirty="0" smtClean="0">
                <a:solidFill>
                  <a:srgbClr val="0C6FCF">
                    <a:lumMod val="75000"/>
                  </a:srgbClr>
                </a:solidFill>
              </a:rPr>
              <a:t>Ciudad del Cabo, Sudáfrica</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Raymond L. Rosales, MD, PhD</a:t>
            </a:r>
          </a:p>
          <a:p>
            <a:pPr fontAlgn="auto">
              <a:spcBef>
                <a:spcPts val="0"/>
              </a:spcBef>
              <a:spcAft>
                <a:spcPts val="0"/>
              </a:spcAft>
              <a:defRPr/>
            </a:pPr>
            <a:r>
              <a:rPr lang="es-MX" sz="1600" dirty="0" smtClean="0">
                <a:solidFill>
                  <a:srgbClr val="0C6FCF">
                    <a:lumMod val="75000"/>
                  </a:srgbClr>
                </a:solidFill>
              </a:rPr>
              <a:t>Neurólogo</a:t>
            </a:r>
          </a:p>
          <a:p>
            <a:pPr fontAlgn="auto">
              <a:spcBef>
                <a:spcPts val="0"/>
              </a:spcBef>
              <a:spcAft>
                <a:spcPts val="0"/>
              </a:spcAft>
              <a:defRPr/>
            </a:pPr>
            <a:r>
              <a:rPr lang="es-MX" sz="1600" dirty="0" smtClean="0">
                <a:solidFill>
                  <a:srgbClr val="0C6FCF">
                    <a:lumMod val="75000"/>
                  </a:srgbClr>
                </a:solidFill>
              </a:rPr>
              <a:t>Manila, Filipinas</a:t>
            </a:r>
            <a:endParaRPr lang="en-CA" sz="1600" dirty="0">
              <a:solidFill>
                <a:srgbClr val="0C6FCF">
                  <a:lumMod val="75000"/>
                </a:srgbClr>
              </a:solidFill>
              <a:ea typeface="SimSun" pitchFamily="2" charset="-122"/>
            </a:endParaRPr>
          </a:p>
          <a:p>
            <a:pPr>
              <a:defRPr/>
            </a:pPr>
            <a:endParaRPr lang="en-CA" sz="1600" dirty="0" smtClean="0">
              <a:solidFill>
                <a:srgbClr val="0C6FCF">
                  <a:lumMod val="75000"/>
                </a:srgbClr>
              </a:solidFill>
              <a:ea typeface="SimSun" pitchFamily="2" charset="-122"/>
            </a:endParaRPr>
          </a:p>
          <a:p>
            <a:pPr>
              <a:defRPr/>
            </a:pPr>
            <a:r>
              <a:rPr lang="en-CA" sz="1600" dirty="0">
                <a:solidFill>
                  <a:prstClr val="white"/>
                </a:solidFill>
                <a:ea typeface="SimSun" pitchFamily="2" charset="-122"/>
              </a:rPr>
              <a:t> </a:t>
            </a:r>
          </a:p>
        </p:txBody>
      </p:sp>
      <p:sp>
        <p:nvSpPr>
          <p:cNvPr id="6" name="Rectangle 5"/>
          <p:cNvSpPr/>
          <p:nvPr/>
        </p:nvSpPr>
        <p:spPr>
          <a:xfrm>
            <a:off x="6008688" y="1447800"/>
            <a:ext cx="2955925" cy="5047536"/>
          </a:xfrm>
          <a:prstGeom prst="rect">
            <a:avLst/>
          </a:prstGeom>
        </p:spPr>
        <p:txBody>
          <a:bodyPr>
            <a:spAutoFit/>
          </a:bodyPr>
          <a:lstStyle/>
          <a:p>
            <a:pPr fontAlgn="auto">
              <a:spcBef>
                <a:spcPts val="0"/>
              </a:spcBef>
              <a:spcAft>
                <a:spcPts val="0"/>
              </a:spcAft>
              <a:defRPr/>
            </a:pPr>
            <a:r>
              <a:rPr lang="es-MX" sz="1600" b="1" dirty="0" smtClean="0">
                <a:solidFill>
                  <a:prstClr val="black"/>
                </a:solidFill>
              </a:rPr>
              <a:t>José Antonio San Juan, MD</a:t>
            </a:r>
          </a:p>
          <a:p>
            <a:pPr fontAlgn="auto">
              <a:spcBef>
                <a:spcPts val="0"/>
              </a:spcBef>
              <a:spcAft>
                <a:spcPts val="0"/>
              </a:spcAft>
              <a:defRPr/>
            </a:pPr>
            <a:r>
              <a:rPr lang="es-MX" sz="1600" dirty="0" smtClean="0">
                <a:solidFill>
                  <a:srgbClr val="0C6FCF">
                    <a:lumMod val="75000"/>
                  </a:srgbClr>
                </a:solidFill>
              </a:rPr>
              <a:t>Cirujano Ortopédico</a:t>
            </a:r>
          </a:p>
          <a:p>
            <a:pPr fontAlgn="auto">
              <a:spcBef>
                <a:spcPts val="0"/>
              </a:spcBef>
              <a:spcAft>
                <a:spcPts val="0"/>
              </a:spcAft>
              <a:defRPr/>
            </a:pPr>
            <a:r>
              <a:rPr lang="es-MX" sz="1600" dirty="0" smtClean="0">
                <a:solidFill>
                  <a:srgbClr val="0C6FCF">
                    <a:lumMod val="75000"/>
                  </a:srgbClr>
                </a:solidFill>
              </a:rPr>
              <a:t>Cebu City, Filipinas</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Ammar Salti, MD</a:t>
            </a:r>
          </a:p>
          <a:p>
            <a:pPr fontAlgn="auto">
              <a:spcBef>
                <a:spcPts val="0"/>
              </a:spcBef>
              <a:spcAft>
                <a:spcPts val="0"/>
              </a:spcAft>
              <a:defRPr/>
            </a:pPr>
            <a:r>
              <a:rPr lang="es-MX" sz="1600" dirty="0" smtClean="0">
                <a:solidFill>
                  <a:srgbClr val="0C6FCF">
                    <a:lumMod val="75000"/>
                  </a:srgbClr>
                </a:solidFill>
              </a:rPr>
              <a:t>Especialista en Anestesiología</a:t>
            </a:r>
          </a:p>
          <a:p>
            <a:pPr fontAlgn="auto">
              <a:spcBef>
                <a:spcPts val="0"/>
              </a:spcBef>
              <a:spcAft>
                <a:spcPts val="0"/>
              </a:spcAft>
              <a:defRPr/>
            </a:pPr>
            <a:r>
              <a:rPr lang="es-MX" sz="1600" dirty="0" smtClean="0">
                <a:solidFill>
                  <a:srgbClr val="0C6FCF">
                    <a:lumMod val="75000"/>
                  </a:srgbClr>
                </a:solidFill>
              </a:rPr>
              <a:t>Abu Dhabi, Emiratos Árabes Unidos</a:t>
            </a:r>
          </a:p>
          <a:p>
            <a:pPr fontAlgn="auto">
              <a:spcBef>
                <a:spcPts val="0"/>
              </a:spcBef>
              <a:spcAft>
                <a:spcPts val="0"/>
              </a:spcAft>
              <a:defRPr/>
            </a:pPr>
            <a:endParaRPr lang="es-MX" sz="1600" b="1" dirty="0" smtClean="0">
              <a:solidFill>
                <a:prstClr val="black"/>
              </a:solidFill>
            </a:endParaRPr>
          </a:p>
          <a:p>
            <a:pPr fontAlgn="auto">
              <a:spcBef>
                <a:spcPts val="0"/>
              </a:spcBef>
              <a:spcAft>
                <a:spcPts val="0"/>
              </a:spcAft>
              <a:defRPr/>
            </a:pPr>
            <a:r>
              <a:rPr lang="es-MX" sz="1600" b="1" dirty="0" smtClean="0">
                <a:solidFill>
                  <a:prstClr val="black"/>
                </a:solidFill>
              </a:rPr>
              <a:t>Xinping Tian, MD</a:t>
            </a:r>
          </a:p>
          <a:p>
            <a:pPr fontAlgn="auto">
              <a:spcBef>
                <a:spcPts val="0"/>
              </a:spcBef>
              <a:spcAft>
                <a:spcPts val="0"/>
              </a:spcAft>
              <a:defRPr/>
            </a:pPr>
            <a:r>
              <a:rPr lang="es-MX" sz="1600" dirty="0" smtClean="0">
                <a:solidFill>
                  <a:srgbClr val="0C6FCF">
                    <a:lumMod val="75000"/>
                  </a:srgbClr>
                </a:solidFill>
              </a:rPr>
              <a:t>Reumatólogo</a:t>
            </a:r>
          </a:p>
          <a:p>
            <a:pPr fontAlgn="auto">
              <a:spcBef>
                <a:spcPts val="0"/>
              </a:spcBef>
              <a:spcAft>
                <a:spcPts val="0"/>
              </a:spcAft>
              <a:defRPr/>
            </a:pPr>
            <a:r>
              <a:rPr lang="es-MX" sz="1600" dirty="0" smtClean="0">
                <a:solidFill>
                  <a:srgbClr val="0C6FCF">
                    <a:lumMod val="75000"/>
                  </a:srgbClr>
                </a:solidFill>
              </a:rPr>
              <a:t>Beijing, China</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Işin Ünal-Çevik, MD, PhD</a:t>
            </a:r>
          </a:p>
          <a:p>
            <a:pPr>
              <a:defRPr/>
            </a:pPr>
            <a:r>
              <a:rPr lang="es-MX" sz="1600" dirty="0" smtClean="0">
                <a:solidFill>
                  <a:srgbClr val="0C6FCF">
                    <a:lumMod val="75000"/>
                  </a:srgbClr>
                </a:solidFill>
              </a:rPr>
              <a:t>Neurólogo, Neurocientífico y Especialista en Dolor</a:t>
            </a:r>
          </a:p>
          <a:p>
            <a:pPr fontAlgn="auto">
              <a:spcBef>
                <a:spcPts val="0"/>
              </a:spcBef>
              <a:spcAft>
                <a:spcPts val="0"/>
              </a:spcAft>
              <a:defRPr/>
            </a:pPr>
            <a:r>
              <a:rPr lang="es-MX" sz="1600" dirty="0" smtClean="0">
                <a:solidFill>
                  <a:srgbClr val="0C6FCF">
                    <a:lumMod val="75000"/>
                  </a:srgbClr>
                </a:solidFill>
              </a:rPr>
              <a:t>Ankara, Turquía</a:t>
            </a:r>
            <a:endParaRPr lang="en-CA" sz="1600" dirty="0" smtClean="0">
              <a:solidFill>
                <a:srgbClr val="0C6FCF">
                  <a:lumMod val="75000"/>
                </a:srgbClr>
              </a:solidFill>
            </a:endParaRPr>
          </a:p>
          <a:p>
            <a:pPr fontAlgn="auto">
              <a:spcBef>
                <a:spcPts val="0"/>
              </a:spcBef>
              <a:spcAft>
                <a:spcPts val="0"/>
              </a:spcAft>
              <a:defRPr/>
            </a:pPr>
            <a:r>
              <a:rPr lang="en-CA" sz="1600" dirty="0">
                <a:solidFill>
                  <a:srgbClr val="0C6FCF">
                    <a:lumMod val="75000"/>
                  </a:srgbClr>
                </a:solidFill>
              </a:rPr>
              <a:t> </a:t>
            </a:r>
            <a:endParaRPr lang="en-CA" sz="1700" dirty="0">
              <a:solidFill>
                <a:prstClr val="white"/>
              </a:solidFill>
            </a:endParaRPr>
          </a:p>
          <a:p>
            <a:pPr>
              <a:defRPr/>
            </a:pPr>
            <a:endParaRPr lang="en-CA" sz="1700" dirty="0">
              <a:solidFill>
                <a:prstClr val="white"/>
              </a:solidFill>
              <a:ea typeface="SimSun" pitchFamily="2" charset="-122"/>
            </a:endParaRPr>
          </a:p>
          <a:p>
            <a:pPr>
              <a:defRPr/>
            </a:pPr>
            <a:r>
              <a:rPr lang="en-CA" sz="1700" dirty="0">
                <a:solidFill>
                  <a:prstClr val="white"/>
                </a:solidFill>
                <a:ea typeface="SimSun" pitchFamily="2" charset="-122"/>
              </a:rPr>
              <a:t> </a:t>
            </a:r>
          </a:p>
        </p:txBody>
      </p:sp>
      <p:sp>
        <p:nvSpPr>
          <p:cNvPr id="3" name="TextBox 2"/>
          <p:cNvSpPr txBox="1"/>
          <p:nvPr/>
        </p:nvSpPr>
        <p:spPr>
          <a:xfrm>
            <a:off x="2051720" y="6365875"/>
            <a:ext cx="4420954" cy="369332"/>
          </a:xfrm>
          <a:prstGeom prst="rect">
            <a:avLst/>
          </a:prstGeom>
          <a:noFill/>
        </p:spPr>
        <p:txBody>
          <a:bodyPr wrap="none">
            <a:spAutoFit/>
          </a:bodyPr>
          <a:lstStyle/>
          <a:p>
            <a:pPr>
              <a:defRPr/>
            </a:pPr>
            <a:r>
              <a:rPr lang="es-MX" i="1" dirty="0" smtClean="0">
                <a:solidFill>
                  <a:srgbClr val="002060"/>
                </a:solidFill>
                <a:ea typeface="SimSun" pitchFamily="2" charset="-122"/>
              </a:rPr>
              <a:t>Este programa fue patrocinado por Pfizer Inc.</a:t>
            </a:r>
            <a:endParaRPr lang="es-MX" i="1" dirty="0">
              <a:solidFill>
                <a:srgbClr val="002060"/>
              </a:solidFill>
              <a:ea typeface="SimSun" pitchFamily="2" charset="-122"/>
            </a:endParaRPr>
          </a:p>
        </p:txBody>
      </p:sp>
      <p:sp>
        <p:nvSpPr>
          <p:cNvPr id="11674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44F1A4E7-7E60-4ACF-80CF-0C7CA35C9359}" type="slidenum">
              <a:rPr lang="en-CA" smtClean="0">
                <a:solidFill>
                  <a:srgbClr val="000000"/>
                </a:solidFill>
              </a:rPr>
              <a:pPr eaLnBrk="1" hangingPunct="1"/>
              <a:t>2</a:t>
            </a:fld>
            <a:endParaRPr lang="en-CA" dirty="0" smtClean="0">
              <a:solidFill>
                <a:srgbClr val="000000"/>
              </a:solidFill>
            </a:endParaRPr>
          </a:p>
        </p:txBody>
      </p:sp>
    </p:spTree>
    <p:extLst>
      <p:ext uri="{BB962C8B-B14F-4D97-AF65-F5344CB8AC3E}">
        <p14:creationId xmlns:p14="http://schemas.microsoft.com/office/powerpoint/2010/main" val="381522387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s-MX" dirty="0" smtClean="0"/>
              <a:t>Objetivos de aprendizaje</a:t>
            </a:r>
            <a:endParaRPr lang="en-CA" altLang="zh-CN" dirty="0" smtClean="0"/>
          </a:p>
        </p:txBody>
      </p:sp>
      <p:sp>
        <p:nvSpPr>
          <p:cNvPr id="80899" name="Content Placeholder 2"/>
          <p:cNvSpPr>
            <a:spLocks noGrp="1"/>
          </p:cNvSpPr>
          <p:nvPr>
            <p:ph idx="1"/>
          </p:nvPr>
        </p:nvSpPr>
        <p:spPr>
          <a:xfrm>
            <a:off x="323850" y="1456332"/>
            <a:ext cx="8686800" cy="4492948"/>
          </a:xfrm>
        </p:spPr>
        <p:txBody>
          <a:bodyPr/>
          <a:lstStyle/>
          <a:p>
            <a:pPr marL="266700" indent="-266700" eaLnBrk="1" hangingPunct="1">
              <a:lnSpc>
                <a:spcPct val="80000"/>
              </a:lnSpc>
              <a:spcAft>
                <a:spcPts val="600"/>
              </a:spcAft>
              <a:defRPr/>
            </a:pPr>
            <a:r>
              <a:rPr lang="es-MX" sz="2500" dirty="0" smtClean="0"/>
              <a:t>Después de completar este módulo, los participantes serán capaces de:</a:t>
            </a:r>
            <a:endParaRPr lang="en-US" altLang="zh-CN" sz="2500" spc="-20" dirty="0" smtClean="0"/>
          </a:p>
          <a:p>
            <a:pPr marL="542925" lvl="1" indent="-276225" eaLnBrk="1" hangingPunct="1">
              <a:spcBef>
                <a:spcPts val="0"/>
              </a:spcBef>
              <a:spcAft>
                <a:spcPts val="600"/>
              </a:spcAft>
              <a:defRPr/>
            </a:pPr>
            <a:r>
              <a:rPr lang="es-MX" sz="2200" dirty="0" smtClean="0"/>
              <a:t>Discutir la prevalencia del dolor articular crónico, incluyendo osteoartritis</a:t>
            </a:r>
            <a:r>
              <a:rPr lang="en-CA" altLang="zh-CN" sz="2200" dirty="0" smtClean="0"/>
              <a:t>, artritis reumatoide y espondiloartritis anquilosante</a:t>
            </a:r>
          </a:p>
          <a:p>
            <a:pPr marL="542925" lvl="1" indent="-276225" eaLnBrk="1" hangingPunct="1">
              <a:spcBef>
                <a:spcPts val="0"/>
              </a:spcBef>
              <a:spcAft>
                <a:spcPts val="600"/>
              </a:spcAft>
              <a:defRPr/>
            </a:pPr>
            <a:r>
              <a:rPr lang="es-MX" sz="2200" dirty="0" smtClean="0"/>
              <a:t>Comprender el impacto del dolor articular crónico y sus comorbilidades sobre el funcionamiento y calidad de vida del paciente</a:t>
            </a:r>
            <a:endParaRPr lang="en-CA" altLang="zh-CN" sz="2200" dirty="0" smtClean="0"/>
          </a:p>
          <a:p>
            <a:pPr marL="542925" lvl="1" indent="-276225" eaLnBrk="1" hangingPunct="1">
              <a:spcBef>
                <a:spcPts val="0"/>
              </a:spcBef>
              <a:spcAft>
                <a:spcPts val="600"/>
              </a:spcAft>
              <a:defRPr/>
            </a:pPr>
            <a:r>
              <a:rPr lang="es-MX" sz="2200" dirty="0" smtClean="0"/>
              <a:t>Explicar la fisiopatología del dolor articular crónico</a:t>
            </a:r>
            <a:endParaRPr lang="en-CA" altLang="zh-CN" sz="2200" dirty="0" smtClean="0"/>
          </a:p>
          <a:p>
            <a:pPr marL="542925" lvl="1" indent="-276225">
              <a:lnSpc>
                <a:spcPct val="90000"/>
              </a:lnSpc>
              <a:spcBef>
                <a:spcPts val="0"/>
              </a:spcBef>
              <a:spcAft>
                <a:spcPts val="600"/>
              </a:spcAft>
              <a:defRPr/>
            </a:pPr>
            <a:r>
              <a:rPr lang="es-MX" sz="2200" dirty="0" smtClean="0"/>
              <a:t>Evaluar y diagnosticar a pacientes que acuden con dolor articular crónico</a:t>
            </a:r>
          </a:p>
          <a:p>
            <a:pPr marL="542925" lvl="1" indent="-276225">
              <a:lnSpc>
                <a:spcPct val="90000"/>
              </a:lnSpc>
              <a:spcBef>
                <a:spcPts val="0"/>
              </a:spcBef>
              <a:spcAft>
                <a:spcPts val="600"/>
              </a:spcAft>
              <a:defRPr/>
            </a:pPr>
            <a:r>
              <a:rPr lang="es-MX" sz="2200" dirty="0" smtClean="0"/>
              <a:t>Seleccionar estrategias farmacológicas y no farmacológicas apropiadas para el manejo del dolor articular crónico</a:t>
            </a:r>
          </a:p>
          <a:p>
            <a:pPr marL="542925" lvl="1" indent="-276225">
              <a:lnSpc>
                <a:spcPct val="90000"/>
              </a:lnSpc>
              <a:spcBef>
                <a:spcPts val="0"/>
              </a:spcBef>
              <a:spcAft>
                <a:spcPts val="600"/>
              </a:spcAft>
              <a:defRPr/>
            </a:pPr>
            <a:r>
              <a:rPr lang="es-MX" sz="2200" dirty="0" smtClean="0"/>
              <a:t>Saber cuándo referir a los pacientes a especialistas</a:t>
            </a:r>
            <a:endParaRPr lang="en-CA" altLang="zh-CN" sz="2200" dirty="0"/>
          </a:p>
        </p:txBody>
      </p:sp>
    </p:spTree>
    <p:extLst>
      <p:ext uri="{BB962C8B-B14F-4D97-AF65-F5344CB8AC3E}">
        <p14:creationId xmlns:p14="http://schemas.microsoft.com/office/powerpoint/2010/main" val="2345237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epidemiología</a:t>
            </a:r>
            <a:endParaRPr lang="en-CA" dirty="0"/>
          </a:p>
        </p:txBody>
      </p:sp>
    </p:spTree>
    <p:extLst>
      <p:ext uri="{BB962C8B-B14F-4D97-AF65-F5344CB8AC3E}">
        <p14:creationId xmlns:p14="http://schemas.microsoft.com/office/powerpoint/2010/main" val="1403945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Text Placeholder 2"/>
          <p:cNvSpPr>
            <a:spLocks noGrp="1"/>
          </p:cNvSpPr>
          <p:nvPr>
            <p:ph type="body" idx="1"/>
          </p:nvPr>
        </p:nvSpPr>
        <p:spPr/>
        <p:txBody>
          <a:bodyPr>
            <a:normAutofit/>
          </a:bodyPr>
          <a:lstStyle/>
          <a:p>
            <a:r>
              <a:rPr lang="en-CA" sz="4000" dirty="0" smtClean="0">
                <a:solidFill>
                  <a:schemeClr val="tx1">
                    <a:lumMod val="50000"/>
                  </a:schemeClr>
                </a:solidFill>
              </a:rPr>
              <a:t>General</a:t>
            </a:r>
            <a:endParaRPr lang="en-CA" sz="4000" dirty="0">
              <a:solidFill>
                <a:schemeClr val="tx1">
                  <a:lumMod val="50000"/>
                </a:schemeClr>
              </a:solidFill>
            </a:endParaRPr>
          </a:p>
        </p:txBody>
      </p:sp>
    </p:spTree>
    <p:extLst>
      <p:ext uri="{BB962C8B-B14F-4D97-AF65-F5344CB8AC3E}">
        <p14:creationId xmlns:p14="http://schemas.microsoft.com/office/powerpoint/2010/main" val="3380821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dirty="0" smtClean="0"/>
              <a:t>Prevalencia del dolor articular</a:t>
            </a:r>
            <a:endParaRPr lang="es-MX" dirty="0"/>
          </a:p>
        </p:txBody>
      </p:sp>
      <p:sp>
        <p:nvSpPr>
          <p:cNvPr id="16" name="Rectangle 15"/>
          <p:cNvSpPr/>
          <p:nvPr/>
        </p:nvSpPr>
        <p:spPr>
          <a:xfrm>
            <a:off x="4242" y="6217195"/>
            <a:ext cx="8748464" cy="600164"/>
          </a:xfrm>
          <a:prstGeom prst="rect">
            <a:avLst/>
          </a:prstGeom>
        </p:spPr>
        <p:txBody>
          <a:bodyPr wrap="square">
            <a:spAutoFit/>
          </a:bodyPr>
          <a:lstStyle/>
          <a:p>
            <a:r>
              <a:rPr lang="es-MX" sz="1200" b="1" dirty="0" smtClean="0">
                <a:solidFill>
                  <a:srgbClr val="002060"/>
                </a:solidFill>
              </a:rPr>
              <a:t>Edad-sexo ajustada a la población estándar de los Estados Unidos (US) en el 2000.</a:t>
            </a:r>
          </a:p>
          <a:p>
            <a:r>
              <a:rPr lang="es-MX" sz="1000" dirty="0" smtClean="0">
                <a:solidFill>
                  <a:srgbClr val="002060"/>
                </a:solidFill>
              </a:rPr>
              <a:t>Fuente</a:t>
            </a:r>
            <a:r>
              <a:rPr lang="en-CA" sz="1000" dirty="0" smtClean="0">
                <a:solidFill>
                  <a:srgbClr val="002060"/>
                </a:solidFill>
              </a:rPr>
              <a:t>: </a:t>
            </a:r>
            <a:r>
              <a:rPr lang="en-CA" sz="1000" dirty="0">
                <a:solidFill>
                  <a:srgbClr val="002060"/>
                </a:solidFill>
              </a:rPr>
              <a:t>National Health Interview Survey (NHIS</a:t>
            </a:r>
            <a:r>
              <a:rPr lang="en-CA" sz="1000" dirty="0" smtClean="0">
                <a:solidFill>
                  <a:srgbClr val="002060"/>
                </a:solidFill>
              </a:rPr>
              <a:t>) 2007.</a:t>
            </a:r>
          </a:p>
          <a:p>
            <a:r>
              <a:rPr lang="en-CA" sz="1050" dirty="0">
                <a:solidFill>
                  <a:srgbClr val="002060"/>
                </a:solidFill>
              </a:rPr>
              <a:t>Pfizer  Medical Division. </a:t>
            </a:r>
            <a:r>
              <a:rPr lang="en-CA" sz="1050" i="1" dirty="0">
                <a:solidFill>
                  <a:srgbClr val="002060"/>
                </a:solidFill>
              </a:rPr>
              <a:t>The Burden of Pain Among Adults in the United States.</a:t>
            </a:r>
            <a:r>
              <a:rPr lang="en-CA" sz="1050" dirty="0">
                <a:solidFill>
                  <a:srgbClr val="002060"/>
                </a:solidFill>
              </a:rPr>
              <a:t> Pfizer Inc.; New York, NY: 2008</a:t>
            </a:r>
            <a:r>
              <a:rPr lang="en-CA" sz="1050" dirty="0" smtClean="0">
                <a:solidFill>
                  <a:srgbClr val="002060"/>
                </a:solidFill>
              </a:rPr>
              <a:t>.</a:t>
            </a:r>
            <a:endParaRPr lang="en-CA" sz="1050" dirty="0">
              <a:solidFill>
                <a:srgbClr val="00206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50597078"/>
              </p:ext>
            </p:extLst>
          </p:nvPr>
        </p:nvGraphicFramePr>
        <p:xfrm>
          <a:off x="177800" y="1193800"/>
          <a:ext cx="8588375" cy="4695825"/>
        </p:xfrm>
        <a:graphic>
          <a:graphicData uri="http://schemas.openxmlformats.org/presentationml/2006/ole">
            <mc:AlternateContent xmlns:mc="http://schemas.openxmlformats.org/markup-compatibility/2006">
              <mc:Choice xmlns:v="urn:schemas-microsoft-com:vml" Requires="v">
                <p:oleObj spid="_x0000_s31891" name="Hoja de cálculo" r:id="rId5" imgW="8601126" imgH="4695765" progId="Excel.Sheet.8">
                  <p:embed/>
                </p:oleObj>
              </mc:Choice>
              <mc:Fallback>
                <p:oleObj name="Hoja de cálculo" r:id="rId5" imgW="8601126" imgH="4695765" progId="Excel.Sheet.8">
                  <p:embed/>
                  <p:pic>
                    <p:nvPicPr>
                      <p:cNvPr id="0" name="Picture 86"/>
                      <p:cNvPicPr>
                        <a:picLocks noChangeAspect="1" noChangeArrowheads="1"/>
                      </p:cNvPicPr>
                      <p:nvPr/>
                    </p:nvPicPr>
                    <p:blipFill>
                      <a:blip r:embed="rId6"/>
                      <a:srcRect/>
                      <a:stretch>
                        <a:fillRect/>
                      </a:stretch>
                    </p:blipFill>
                    <p:spPr bwMode="auto">
                      <a:xfrm>
                        <a:off x="177800" y="1193800"/>
                        <a:ext cx="8588375"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ounded Rectangle 3"/>
          <p:cNvSpPr/>
          <p:nvPr/>
        </p:nvSpPr>
        <p:spPr>
          <a:xfrm>
            <a:off x="539552" y="5627464"/>
            <a:ext cx="8069138" cy="560834"/>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prstClr val="white"/>
                </a:solidFill>
              </a:rPr>
              <a:t>La prevalencia de dolor articular </a:t>
            </a:r>
            <a:r>
              <a:rPr lang="es-MX" sz="2000" b="1" i="1" dirty="0" smtClean="0">
                <a:solidFill>
                  <a:prstClr val="white"/>
                </a:solidFill>
              </a:rPr>
              <a:t>aumenta con la edad </a:t>
            </a:r>
            <a:r>
              <a:rPr lang="es-MX" sz="2000" b="1" dirty="0" smtClean="0">
                <a:solidFill>
                  <a:prstClr val="white"/>
                </a:solidFill>
              </a:rPr>
              <a:t>y es </a:t>
            </a:r>
            <a:r>
              <a:rPr lang="es-MX" sz="2000" b="1" i="1" dirty="0" smtClean="0">
                <a:solidFill>
                  <a:prstClr val="white"/>
                </a:solidFill>
              </a:rPr>
              <a:t>mayor en las mujeres.</a:t>
            </a:r>
            <a:endParaRPr lang="es-MX" sz="2000" b="1" i="1" dirty="0">
              <a:solidFill>
                <a:prstClr val="white"/>
              </a:solidFill>
            </a:endParaRPr>
          </a:p>
        </p:txBody>
      </p:sp>
    </p:spTree>
    <p:extLst>
      <p:ext uri="{BB962C8B-B14F-4D97-AF65-F5344CB8AC3E}">
        <p14:creationId xmlns:p14="http://schemas.microsoft.com/office/powerpoint/2010/main" val="39616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62" y="274638"/>
            <a:ext cx="8450818" cy="1143000"/>
          </a:xfrm>
        </p:spPr>
        <p:txBody>
          <a:bodyPr>
            <a:noAutofit/>
          </a:bodyPr>
          <a:lstStyle/>
          <a:p>
            <a:r>
              <a:rPr lang="en-CA" sz="3800" dirty="0" smtClean="0"/>
              <a:t>Prevalencia de dolor articular en hombres</a:t>
            </a:r>
            <a:endParaRPr lang="en-CA" sz="3800" dirty="0"/>
          </a:p>
        </p:txBody>
      </p:sp>
      <p:sp>
        <p:nvSpPr>
          <p:cNvPr id="16" name="Rectangle 15"/>
          <p:cNvSpPr/>
          <p:nvPr/>
        </p:nvSpPr>
        <p:spPr>
          <a:xfrm>
            <a:off x="107504" y="6453336"/>
            <a:ext cx="7488832" cy="400110"/>
          </a:xfrm>
          <a:prstGeom prst="rect">
            <a:avLst/>
          </a:prstGeom>
        </p:spPr>
        <p:txBody>
          <a:bodyPr wrap="square">
            <a:spAutoFit/>
          </a:bodyPr>
          <a:lstStyle/>
          <a:p>
            <a:r>
              <a:rPr lang="en-CA" sz="1000" dirty="0" smtClean="0">
                <a:solidFill>
                  <a:srgbClr val="002060"/>
                </a:solidFill>
              </a:rPr>
              <a:t>Fuente: </a:t>
            </a:r>
            <a:r>
              <a:rPr lang="en-CA" sz="1000" dirty="0">
                <a:solidFill>
                  <a:srgbClr val="002060"/>
                </a:solidFill>
              </a:rPr>
              <a:t>National Health Interview Survey (NHIS) 2007.</a:t>
            </a:r>
          </a:p>
          <a:p>
            <a:r>
              <a:rPr lang="en-CA" sz="1000" dirty="0" smtClean="0">
                <a:solidFill>
                  <a:srgbClr val="002060"/>
                </a:solidFill>
              </a:rPr>
              <a:t>Pfizer  </a:t>
            </a:r>
            <a:r>
              <a:rPr lang="en-CA" sz="1000" dirty="0">
                <a:solidFill>
                  <a:srgbClr val="002060"/>
                </a:solidFill>
              </a:rPr>
              <a:t>Medical Division. </a:t>
            </a:r>
            <a:r>
              <a:rPr lang="en-CA" sz="1000" i="1" dirty="0">
                <a:solidFill>
                  <a:srgbClr val="002060"/>
                </a:solidFill>
              </a:rPr>
              <a:t>The Burden of Pain Among Adults in the United States.</a:t>
            </a:r>
            <a:r>
              <a:rPr lang="en-CA" sz="1000" dirty="0">
                <a:solidFill>
                  <a:srgbClr val="002060"/>
                </a:solidFill>
              </a:rPr>
              <a:t> Pfizer Inc.; New York, NY: 2008.</a:t>
            </a:r>
          </a:p>
        </p:txBody>
      </p:sp>
      <p:pic>
        <p:nvPicPr>
          <p:cNvPr id="5" name="Picture 34" descr="Malefiguregreen.jpg"/>
          <p:cNvPicPr>
            <a:picLocks noChangeAspect="1"/>
          </p:cNvPicPr>
          <p:nvPr/>
        </p:nvPicPr>
        <p:blipFill>
          <a:blip r:embed="rId3" cstate="print"/>
          <a:srcRect/>
          <a:stretch>
            <a:fillRect/>
          </a:stretch>
        </p:blipFill>
        <p:spPr bwMode="auto">
          <a:xfrm>
            <a:off x="3698875" y="1597442"/>
            <a:ext cx="1746250" cy="4575175"/>
          </a:xfrm>
          <a:prstGeom prst="rect">
            <a:avLst/>
          </a:prstGeom>
          <a:solidFill>
            <a:srgbClr val="EAEAEA"/>
          </a:solidFill>
          <a:ln w="9525">
            <a:noFill/>
            <a:miter lim="800000"/>
            <a:headEnd/>
            <a:tailEnd/>
          </a:ln>
        </p:spPr>
      </p:pic>
      <p:sp>
        <p:nvSpPr>
          <p:cNvPr id="7" name="TextBox 79"/>
          <p:cNvSpPr txBox="1">
            <a:spLocks noChangeArrowheads="1"/>
          </p:cNvSpPr>
          <p:nvPr/>
        </p:nvSpPr>
        <p:spPr bwMode="auto">
          <a:xfrm>
            <a:off x="1936750" y="2127791"/>
            <a:ext cx="949325" cy="877763"/>
          </a:xfrm>
          <a:prstGeom prst="rect">
            <a:avLst/>
          </a:prstGeom>
          <a:noFill/>
          <a:ln w="12700">
            <a:solidFill>
              <a:srgbClr val="002060"/>
            </a:solidFill>
            <a:prstDash val="dash"/>
            <a:miter lim="800000"/>
            <a:headEnd/>
            <a:tailEnd/>
          </a:ln>
        </p:spPr>
        <p:txBody>
          <a:bodyPr/>
          <a:lstStyle/>
          <a:p>
            <a:pPr algn="ctr"/>
            <a:r>
              <a:rPr lang="en-US" sz="1200" b="1" dirty="0" smtClean="0">
                <a:solidFill>
                  <a:srgbClr val="002060"/>
                </a:solidFill>
              </a:rPr>
              <a:t>Hombro</a:t>
            </a:r>
            <a:endParaRPr lang="en-US" sz="1200" b="1" dirty="0">
              <a:solidFill>
                <a:srgbClr val="002060"/>
              </a:solidFill>
            </a:endParaRPr>
          </a:p>
        </p:txBody>
      </p:sp>
      <p:graphicFrame>
        <p:nvGraphicFramePr>
          <p:cNvPr id="8" name="Group 237"/>
          <p:cNvGraphicFramePr>
            <a:graphicFrameLocks noGrp="1"/>
          </p:cNvGraphicFramePr>
          <p:nvPr>
            <p:extLst>
              <p:ext uri="{D42A27DB-BD31-4B8C-83A1-F6EECF244321}">
                <p14:modId xmlns:p14="http://schemas.microsoft.com/office/powerpoint/2010/main" val="464022371"/>
              </p:ext>
            </p:extLst>
          </p:nvPr>
        </p:nvGraphicFramePr>
        <p:xfrm>
          <a:off x="1936750" y="2361029"/>
          <a:ext cx="949325" cy="633984"/>
        </p:xfrm>
        <a:graphic>
          <a:graphicData uri="http://schemas.openxmlformats.org/drawingml/2006/table">
            <a:tbl>
              <a:tblPr/>
              <a:tblGrid>
                <a:gridCol w="585788"/>
                <a:gridCol w="363537"/>
              </a:tblGrid>
              <a:tr h="63500">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Total</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cap="fla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8</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chemeClr val="accent2"/>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20–39</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4</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a:noFill/>
                    </a:lnT>
                    <a:lnB w="9525" cap="flat" cmpd="sng" algn="ctr">
                      <a:solidFill>
                        <a:schemeClr val="bg1"/>
                      </a:solidFill>
                      <a:prstDash val="solid"/>
                      <a:round/>
                      <a:headEnd type="none" w="med" len="med"/>
                      <a:tailEnd type="none" w="med" len="med"/>
                    </a:lnB>
                    <a:lnTlToBr>
                      <a:noFill/>
                    </a:lnTlToBr>
                    <a:lnBlToTr>
                      <a:noFill/>
                    </a:lnBlToTr>
                    <a:noFill/>
                  </a:tcPr>
                </a:tc>
              </a:tr>
              <a:tr h="6350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40–64</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10</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65+</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11</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9" name="Rectangle 180"/>
          <p:cNvSpPr>
            <a:spLocks noChangeArrowheads="1"/>
          </p:cNvSpPr>
          <p:nvPr/>
        </p:nvSpPr>
        <p:spPr bwMode="auto">
          <a:xfrm flipH="1">
            <a:off x="3857625" y="2513429"/>
            <a:ext cx="1588" cy="1588"/>
          </a:xfrm>
          <a:prstGeom prst="rect">
            <a:avLst/>
          </a:prstGeom>
          <a:noFill/>
          <a:ln w="9525">
            <a:noFill/>
            <a:miter lim="800000"/>
            <a:headEnd/>
            <a:tailEnd/>
          </a:ln>
        </p:spPr>
        <p:txBody>
          <a:bodyPr wrap="none" anchor="ctr"/>
          <a:lstStyle/>
          <a:p>
            <a:endParaRPr lang="en-US" dirty="0">
              <a:solidFill>
                <a:prstClr val="white"/>
              </a:solidFill>
            </a:endParaRPr>
          </a:p>
        </p:txBody>
      </p:sp>
      <p:sp>
        <p:nvSpPr>
          <p:cNvPr id="11" name="TextBox 79"/>
          <p:cNvSpPr txBox="1">
            <a:spLocks noChangeArrowheads="1"/>
          </p:cNvSpPr>
          <p:nvPr/>
        </p:nvSpPr>
        <p:spPr bwMode="auto">
          <a:xfrm>
            <a:off x="1936750" y="3207911"/>
            <a:ext cx="949325" cy="902543"/>
          </a:xfrm>
          <a:prstGeom prst="rect">
            <a:avLst/>
          </a:prstGeom>
          <a:noFill/>
          <a:ln w="12700">
            <a:solidFill>
              <a:srgbClr val="002060"/>
            </a:solidFill>
            <a:prstDash val="dash"/>
            <a:miter lim="800000"/>
            <a:headEnd/>
            <a:tailEnd/>
          </a:ln>
        </p:spPr>
        <p:txBody>
          <a:bodyPr/>
          <a:lstStyle/>
          <a:p>
            <a:pPr algn="ctr"/>
            <a:r>
              <a:rPr lang="en-US" sz="1200" b="1" dirty="0" smtClean="0">
                <a:solidFill>
                  <a:srgbClr val="002060"/>
                </a:solidFill>
              </a:rPr>
              <a:t>Muñeca</a:t>
            </a:r>
            <a:endParaRPr lang="en-US" sz="1200" b="1" dirty="0">
              <a:solidFill>
                <a:srgbClr val="002060"/>
              </a:solidFill>
            </a:endParaRPr>
          </a:p>
        </p:txBody>
      </p:sp>
      <p:graphicFrame>
        <p:nvGraphicFramePr>
          <p:cNvPr id="12" name="Group 238"/>
          <p:cNvGraphicFramePr>
            <a:graphicFrameLocks noGrp="1"/>
          </p:cNvGraphicFramePr>
          <p:nvPr>
            <p:extLst>
              <p:ext uri="{D42A27DB-BD31-4B8C-83A1-F6EECF244321}">
                <p14:modId xmlns:p14="http://schemas.microsoft.com/office/powerpoint/2010/main" val="3602468192"/>
              </p:ext>
            </p:extLst>
          </p:nvPr>
        </p:nvGraphicFramePr>
        <p:xfrm>
          <a:off x="1936750" y="3465929"/>
          <a:ext cx="949325" cy="633984"/>
        </p:xfrm>
        <a:graphic>
          <a:graphicData uri="http://schemas.openxmlformats.org/drawingml/2006/table">
            <a:tbl>
              <a:tblPr/>
              <a:tblGrid>
                <a:gridCol w="585788"/>
                <a:gridCol w="363537"/>
              </a:tblGrid>
              <a:tr h="63500">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Total</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cap="fla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4</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chemeClr val="accent2"/>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20–39</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2</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a:noFill/>
                    </a:lnT>
                    <a:lnB w="9525" cap="flat" cmpd="sng" algn="ctr">
                      <a:solidFill>
                        <a:schemeClr val="bg1"/>
                      </a:solidFill>
                      <a:prstDash val="solid"/>
                      <a:round/>
                      <a:headEnd type="none" w="med" len="med"/>
                      <a:tailEnd type="none" w="med" len="med"/>
                    </a:lnB>
                    <a:lnTlToBr>
                      <a:noFill/>
                    </a:lnTlToBr>
                    <a:lnBlToTr>
                      <a:noFill/>
                    </a:lnBlToTr>
                    <a:noFill/>
                  </a:tcPr>
                </a:tc>
              </a:tr>
              <a:tr h="6350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40–64</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5</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65+</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6</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13" name="Rectangle 208"/>
          <p:cNvSpPr>
            <a:spLocks noChangeArrowheads="1"/>
          </p:cNvSpPr>
          <p:nvPr/>
        </p:nvSpPr>
        <p:spPr bwMode="auto">
          <a:xfrm flipH="1">
            <a:off x="3654425" y="3826292"/>
            <a:ext cx="1588" cy="1587"/>
          </a:xfrm>
          <a:prstGeom prst="rect">
            <a:avLst/>
          </a:prstGeom>
          <a:noFill/>
          <a:ln w="9525">
            <a:noFill/>
            <a:miter lim="800000"/>
            <a:headEnd/>
            <a:tailEnd/>
          </a:ln>
        </p:spPr>
        <p:txBody>
          <a:bodyPr wrap="none" anchor="ctr"/>
          <a:lstStyle/>
          <a:p>
            <a:endParaRPr lang="en-US" dirty="0">
              <a:solidFill>
                <a:prstClr val="white"/>
              </a:solidFill>
            </a:endParaRPr>
          </a:p>
        </p:txBody>
      </p:sp>
      <p:sp>
        <p:nvSpPr>
          <p:cNvPr id="15" name="TextBox 79"/>
          <p:cNvSpPr txBox="1">
            <a:spLocks noChangeArrowheads="1"/>
          </p:cNvSpPr>
          <p:nvPr/>
        </p:nvSpPr>
        <p:spPr bwMode="auto">
          <a:xfrm>
            <a:off x="1936750" y="4299516"/>
            <a:ext cx="949325" cy="858490"/>
          </a:xfrm>
          <a:prstGeom prst="rect">
            <a:avLst/>
          </a:prstGeom>
          <a:noFill/>
          <a:ln w="12700">
            <a:solidFill>
              <a:srgbClr val="002060"/>
            </a:solidFill>
            <a:prstDash val="dash"/>
            <a:miter lim="800000"/>
            <a:headEnd/>
            <a:tailEnd/>
          </a:ln>
        </p:spPr>
        <p:txBody>
          <a:bodyPr/>
          <a:lstStyle/>
          <a:p>
            <a:pPr algn="ctr"/>
            <a:r>
              <a:rPr lang="en-US" sz="1200" b="1" dirty="0" smtClean="0">
                <a:solidFill>
                  <a:srgbClr val="002060"/>
                </a:solidFill>
              </a:rPr>
              <a:t>Cadera</a:t>
            </a:r>
            <a:endParaRPr lang="en-US" sz="1200" b="1" dirty="0">
              <a:solidFill>
                <a:srgbClr val="002060"/>
              </a:solidFill>
            </a:endParaRPr>
          </a:p>
        </p:txBody>
      </p:sp>
      <p:graphicFrame>
        <p:nvGraphicFramePr>
          <p:cNvPr id="17" name="Group 239"/>
          <p:cNvGraphicFramePr>
            <a:graphicFrameLocks noGrp="1"/>
          </p:cNvGraphicFramePr>
          <p:nvPr>
            <p:extLst>
              <p:ext uri="{D42A27DB-BD31-4B8C-83A1-F6EECF244321}">
                <p14:modId xmlns:p14="http://schemas.microsoft.com/office/powerpoint/2010/main" val="2929800266"/>
              </p:ext>
            </p:extLst>
          </p:nvPr>
        </p:nvGraphicFramePr>
        <p:xfrm>
          <a:off x="1936750" y="4574004"/>
          <a:ext cx="949325" cy="633984"/>
        </p:xfrm>
        <a:graphic>
          <a:graphicData uri="http://schemas.openxmlformats.org/drawingml/2006/table">
            <a:tbl>
              <a:tblPr/>
              <a:tblGrid>
                <a:gridCol w="585788"/>
                <a:gridCol w="363537"/>
              </a:tblGrid>
              <a:tr h="63500">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Total</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cap="fla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4</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chemeClr val="accent2"/>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20–39</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1</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a:noFill/>
                    </a:lnT>
                    <a:lnB w="9525" cap="flat" cmpd="sng" algn="ctr">
                      <a:solidFill>
                        <a:schemeClr val="bg1"/>
                      </a:solidFill>
                      <a:prstDash val="solid"/>
                      <a:round/>
                      <a:headEnd type="none" w="med" len="med"/>
                      <a:tailEnd type="none" w="med" len="med"/>
                    </a:lnB>
                    <a:lnTlToBr>
                      <a:noFill/>
                    </a:lnTlToBr>
                    <a:lnBlToTr>
                      <a:noFill/>
                    </a:lnBlToTr>
                    <a:noFill/>
                  </a:tcPr>
                </a:tc>
              </a:tr>
              <a:tr h="6350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40–64</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5</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65+</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9</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18" name="Oval 235"/>
          <p:cNvSpPr>
            <a:spLocks noChangeArrowheads="1"/>
          </p:cNvSpPr>
          <p:nvPr/>
        </p:nvSpPr>
        <p:spPr bwMode="auto">
          <a:xfrm flipH="1">
            <a:off x="3992563" y="4213642"/>
            <a:ext cx="1587" cy="1587"/>
          </a:xfrm>
          <a:prstGeom prst="ellipse">
            <a:avLst/>
          </a:prstGeom>
          <a:noFill/>
          <a:ln w="9525">
            <a:noFill/>
            <a:round/>
            <a:headEnd/>
            <a:tailEnd/>
          </a:ln>
        </p:spPr>
        <p:txBody>
          <a:bodyPr wrap="none" anchor="ctr"/>
          <a:lstStyle/>
          <a:p>
            <a:endParaRPr lang="en-US" dirty="0">
              <a:solidFill>
                <a:prstClr val="white"/>
              </a:solidFill>
            </a:endParaRPr>
          </a:p>
        </p:txBody>
      </p:sp>
      <p:sp>
        <p:nvSpPr>
          <p:cNvPr id="20" name="TextBox 79"/>
          <p:cNvSpPr txBox="1">
            <a:spLocks noChangeArrowheads="1"/>
          </p:cNvSpPr>
          <p:nvPr/>
        </p:nvSpPr>
        <p:spPr bwMode="auto">
          <a:xfrm>
            <a:off x="1936750" y="5440159"/>
            <a:ext cx="949325" cy="915021"/>
          </a:xfrm>
          <a:prstGeom prst="rect">
            <a:avLst/>
          </a:prstGeom>
          <a:noFill/>
          <a:ln w="12700">
            <a:solidFill>
              <a:srgbClr val="002060"/>
            </a:solidFill>
            <a:prstDash val="dash"/>
            <a:miter lim="800000"/>
            <a:headEnd/>
            <a:tailEnd/>
          </a:ln>
        </p:spPr>
        <p:txBody>
          <a:bodyPr/>
          <a:lstStyle/>
          <a:p>
            <a:pPr algn="ctr"/>
            <a:r>
              <a:rPr lang="en-US" sz="1200" b="1" dirty="0" smtClean="0">
                <a:solidFill>
                  <a:srgbClr val="002060"/>
                </a:solidFill>
              </a:rPr>
              <a:t>Tobillo</a:t>
            </a:r>
            <a:endParaRPr lang="en-US" sz="1200" b="1" dirty="0">
              <a:solidFill>
                <a:srgbClr val="002060"/>
              </a:solidFill>
            </a:endParaRPr>
          </a:p>
        </p:txBody>
      </p:sp>
      <p:graphicFrame>
        <p:nvGraphicFramePr>
          <p:cNvPr id="21" name="Group 242"/>
          <p:cNvGraphicFramePr>
            <a:graphicFrameLocks noGrp="1"/>
          </p:cNvGraphicFramePr>
          <p:nvPr>
            <p:extLst>
              <p:ext uri="{D42A27DB-BD31-4B8C-83A1-F6EECF244321}">
                <p14:modId xmlns:p14="http://schemas.microsoft.com/office/powerpoint/2010/main" val="3388222852"/>
              </p:ext>
            </p:extLst>
          </p:nvPr>
        </p:nvGraphicFramePr>
        <p:xfrm>
          <a:off x="1936750" y="5710654"/>
          <a:ext cx="949325" cy="633984"/>
        </p:xfrm>
        <a:graphic>
          <a:graphicData uri="http://schemas.openxmlformats.org/drawingml/2006/table">
            <a:tbl>
              <a:tblPr/>
              <a:tblGrid>
                <a:gridCol w="585788"/>
                <a:gridCol w="363537"/>
              </a:tblGrid>
              <a:tr h="63500">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Total</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cap="fla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5</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chemeClr val="accent2"/>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20–39</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4</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a:noFill/>
                    </a:lnT>
                    <a:lnB w="9525" cap="flat" cmpd="sng" algn="ctr">
                      <a:solidFill>
                        <a:schemeClr val="bg1"/>
                      </a:solidFill>
                      <a:prstDash val="solid"/>
                      <a:round/>
                      <a:headEnd type="none" w="med" len="med"/>
                      <a:tailEnd type="none" w="med" len="med"/>
                    </a:lnB>
                    <a:lnTlToBr>
                      <a:noFill/>
                    </a:lnTlToBr>
                    <a:lnBlToTr>
                      <a:noFill/>
                    </a:lnBlToTr>
                    <a:noFill/>
                  </a:tcPr>
                </a:tc>
              </a:tr>
              <a:tr h="6350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40–64</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6</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65+</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6</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22" name="Oval 266"/>
          <p:cNvSpPr>
            <a:spLocks noChangeArrowheads="1"/>
          </p:cNvSpPr>
          <p:nvPr/>
        </p:nvSpPr>
        <p:spPr bwMode="auto">
          <a:xfrm flipH="1">
            <a:off x="3992563" y="5286792"/>
            <a:ext cx="1587" cy="1587"/>
          </a:xfrm>
          <a:prstGeom prst="ellipse">
            <a:avLst/>
          </a:prstGeom>
          <a:noFill/>
          <a:ln w="9525">
            <a:noFill/>
            <a:round/>
            <a:headEnd/>
            <a:tailEnd/>
          </a:ln>
        </p:spPr>
        <p:txBody>
          <a:bodyPr wrap="none" anchor="ctr"/>
          <a:lstStyle/>
          <a:p>
            <a:endParaRPr lang="en-US" dirty="0">
              <a:solidFill>
                <a:prstClr val="white"/>
              </a:solidFill>
            </a:endParaRPr>
          </a:p>
        </p:txBody>
      </p:sp>
      <p:sp>
        <p:nvSpPr>
          <p:cNvPr id="24" name="Rectangle 293"/>
          <p:cNvSpPr>
            <a:spLocks noChangeArrowheads="1"/>
          </p:cNvSpPr>
          <p:nvPr/>
        </p:nvSpPr>
        <p:spPr bwMode="auto">
          <a:xfrm flipH="1">
            <a:off x="5294313" y="3003967"/>
            <a:ext cx="1587" cy="1587"/>
          </a:xfrm>
          <a:prstGeom prst="rect">
            <a:avLst/>
          </a:prstGeom>
          <a:noFill/>
          <a:ln w="9525">
            <a:noFill/>
            <a:miter lim="800000"/>
            <a:headEnd/>
            <a:tailEnd/>
          </a:ln>
        </p:spPr>
        <p:txBody>
          <a:bodyPr wrap="none" anchor="ctr"/>
          <a:lstStyle/>
          <a:p>
            <a:endParaRPr lang="en-US" dirty="0">
              <a:solidFill>
                <a:prstClr val="white"/>
              </a:solidFill>
            </a:endParaRPr>
          </a:p>
        </p:txBody>
      </p:sp>
      <p:sp>
        <p:nvSpPr>
          <p:cNvPr id="25" name="TextBox 79"/>
          <p:cNvSpPr txBox="1">
            <a:spLocks noChangeArrowheads="1"/>
          </p:cNvSpPr>
          <p:nvPr/>
        </p:nvSpPr>
        <p:spPr bwMode="auto">
          <a:xfrm>
            <a:off x="6510338" y="2127791"/>
            <a:ext cx="949325" cy="877763"/>
          </a:xfrm>
          <a:prstGeom prst="rect">
            <a:avLst/>
          </a:prstGeom>
          <a:noFill/>
          <a:ln w="12700">
            <a:solidFill>
              <a:srgbClr val="002060"/>
            </a:solidFill>
            <a:prstDash val="dash"/>
            <a:miter lim="800000"/>
            <a:headEnd/>
            <a:tailEnd/>
          </a:ln>
        </p:spPr>
        <p:txBody>
          <a:bodyPr/>
          <a:lstStyle/>
          <a:p>
            <a:pPr algn="ctr"/>
            <a:r>
              <a:rPr lang="en-US" sz="1200" b="1" dirty="0" smtClean="0">
                <a:solidFill>
                  <a:srgbClr val="002060"/>
                </a:solidFill>
              </a:rPr>
              <a:t>Codo</a:t>
            </a:r>
            <a:endParaRPr lang="en-US" sz="1200" b="1" dirty="0">
              <a:solidFill>
                <a:srgbClr val="002060"/>
              </a:solidFill>
            </a:endParaRPr>
          </a:p>
        </p:txBody>
      </p:sp>
      <p:graphicFrame>
        <p:nvGraphicFramePr>
          <p:cNvPr id="26" name="Group 370"/>
          <p:cNvGraphicFramePr>
            <a:graphicFrameLocks noGrp="1"/>
          </p:cNvGraphicFramePr>
          <p:nvPr>
            <p:extLst>
              <p:ext uri="{D42A27DB-BD31-4B8C-83A1-F6EECF244321}">
                <p14:modId xmlns:p14="http://schemas.microsoft.com/office/powerpoint/2010/main" val="1526617831"/>
              </p:ext>
            </p:extLst>
          </p:nvPr>
        </p:nvGraphicFramePr>
        <p:xfrm>
          <a:off x="6510338" y="2361029"/>
          <a:ext cx="731203" cy="633984"/>
        </p:xfrm>
        <a:graphic>
          <a:graphicData uri="http://schemas.openxmlformats.org/drawingml/2006/table">
            <a:tbl>
              <a:tblPr/>
              <a:tblGrid>
                <a:gridCol w="367665"/>
                <a:gridCol w="363538"/>
              </a:tblGrid>
              <a:tr h="63500">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Total</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cap="fla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4</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chemeClr val="accent2"/>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20–39</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2</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a:noFill/>
                    </a:lnT>
                    <a:lnB w="9525" cap="flat" cmpd="sng" algn="ctr">
                      <a:solidFill>
                        <a:schemeClr val="bg1"/>
                      </a:solidFill>
                      <a:prstDash val="solid"/>
                      <a:round/>
                      <a:headEnd type="none" w="med" len="med"/>
                      <a:tailEnd type="none" w="med" len="med"/>
                    </a:lnB>
                    <a:lnTlToBr>
                      <a:noFill/>
                    </a:lnTlToBr>
                    <a:lnBlToTr>
                      <a:noFill/>
                    </a:lnBlToTr>
                    <a:noFill/>
                  </a:tcPr>
                </a:tc>
              </a:tr>
              <a:tr h="6350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40–64</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6</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65+</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4</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27" name="TextBox 79"/>
          <p:cNvSpPr txBox="1">
            <a:spLocks noChangeArrowheads="1"/>
          </p:cNvSpPr>
          <p:nvPr/>
        </p:nvSpPr>
        <p:spPr bwMode="auto">
          <a:xfrm>
            <a:off x="6510338" y="3207911"/>
            <a:ext cx="949325" cy="902543"/>
          </a:xfrm>
          <a:prstGeom prst="rect">
            <a:avLst/>
          </a:prstGeom>
          <a:noFill/>
          <a:ln w="12700">
            <a:solidFill>
              <a:srgbClr val="002060"/>
            </a:solidFill>
            <a:prstDash val="dash"/>
            <a:miter lim="800000"/>
            <a:headEnd/>
            <a:tailEnd/>
          </a:ln>
        </p:spPr>
        <p:txBody>
          <a:bodyPr/>
          <a:lstStyle/>
          <a:p>
            <a:pPr algn="ctr"/>
            <a:r>
              <a:rPr lang="en-US" sz="1200" b="1" dirty="0" smtClean="0">
                <a:solidFill>
                  <a:srgbClr val="002060"/>
                </a:solidFill>
              </a:rPr>
              <a:t>Dedos</a:t>
            </a:r>
            <a:endParaRPr lang="en-US" sz="1200" b="1" dirty="0">
              <a:solidFill>
                <a:srgbClr val="002060"/>
              </a:solidFill>
            </a:endParaRPr>
          </a:p>
        </p:txBody>
      </p:sp>
      <p:graphicFrame>
        <p:nvGraphicFramePr>
          <p:cNvPr id="28" name="Group 395"/>
          <p:cNvGraphicFramePr>
            <a:graphicFrameLocks noGrp="1"/>
          </p:cNvGraphicFramePr>
          <p:nvPr>
            <p:extLst>
              <p:ext uri="{D42A27DB-BD31-4B8C-83A1-F6EECF244321}">
                <p14:modId xmlns:p14="http://schemas.microsoft.com/office/powerpoint/2010/main" val="2994396827"/>
              </p:ext>
            </p:extLst>
          </p:nvPr>
        </p:nvGraphicFramePr>
        <p:xfrm>
          <a:off x="6510338" y="3465929"/>
          <a:ext cx="949325" cy="633984"/>
        </p:xfrm>
        <a:graphic>
          <a:graphicData uri="http://schemas.openxmlformats.org/drawingml/2006/table">
            <a:tbl>
              <a:tblPr/>
              <a:tblGrid>
                <a:gridCol w="585787"/>
                <a:gridCol w="363538"/>
              </a:tblGrid>
              <a:tr h="63500">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Total</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cap="fla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5</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chemeClr val="accent2"/>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20–39</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2</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a:noFill/>
                    </a:lnT>
                    <a:lnB w="9525" cap="flat" cmpd="sng" algn="ctr">
                      <a:solidFill>
                        <a:schemeClr val="bg1"/>
                      </a:solidFill>
                      <a:prstDash val="solid"/>
                      <a:round/>
                      <a:headEnd type="none" w="med" len="med"/>
                      <a:tailEnd type="none" w="med" len="med"/>
                    </a:lnB>
                    <a:lnTlToBr>
                      <a:noFill/>
                    </a:lnTlToBr>
                    <a:lnBlToTr>
                      <a:noFill/>
                    </a:lnBlToTr>
                    <a:noFill/>
                  </a:tcPr>
                </a:tc>
              </a:tr>
              <a:tr h="6350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40–64</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6</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65+</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9</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29" name="TextBox 79"/>
          <p:cNvSpPr txBox="1">
            <a:spLocks noChangeArrowheads="1"/>
          </p:cNvSpPr>
          <p:nvPr/>
        </p:nvSpPr>
        <p:spPr bwMode="auto">
          <a:xfrm>
            <a:off x="6510338" y="4299516"/>
            <a:ext cx="949325" cy="858490"/>
          </a:xfrm>
          <a:prstGeom prst="rect">
            <a:avLst/>
          </a:prstGeom>
          <a:noFill/>
          <a:ln w="12700">
            <a:solidFill>
              <a:srgbClr val="002060"/>
            </a:solidFill>
            <a:prstDash val="dash"/>
            <a:miter lim="800000"/>
            <a:headEnd/>
            <a:tailEnd/>
          </a:ln>
        </p:spPr>
        <p:txBody>
          <a:bodyPr/>
          <a:lstStyle/>
          <a:p>
            <a:pPr algn="ctr"/>
            <a:r>
              <a:rPr lang="en-US" sz="1200" b="1" dirty="0" smtClean="0">
                <a:solidFill>
                  <a:srgbClr val="002060"/>
                </a:solidFill>
              </a:rPr>
              <a:t>Rodilla</a:t>
            </a:r>
            <a:endParaRPr lang="en-US" sz="1200" b="1" dirty="0">
              <a:solidFill>
                <a:srgbClr val="002060"/>
              </a:solidFill>
            </a:endParaRPr>
          </a:p>
        </p:txBody>
      </p:sp>
      <p:graphicFrame>
        <p:nvGraphicFramePr>
          <p:cNvPr id="30" name="Group 420"/>
          <p:cNvGraphicFramePr>
            <a:graphicFrameLocks noGrp="1"/>
          </p:cNvGraphicFramePr>
          <p:nvPr>
            <p:extLst>
              <p:ext uri="{D42A27DB-BD31-4B8C-83A1-F6EECF244321}">
                <p14:modId xmlns:p14="http://schemas.microsoft.com/office/powerpoint/2010/main" val="4234888289"/>
              </p:ext>
            </p:extLst>
          </p:nvPr>
        </p:nvGraphicFramePr>
        <p:xfrm>
          <a:off x="6510338" y="4574004"/>
          <a:ext cx="949325" cy="633984"/>
        </p:xfrm>
        <a:graphic>
          <a:graphicData uri="http://schemas.openxmlformats.org/drawingml/2006/table">
            <a:tbl>
              <a:tblPr/>
              <a:tblGrid>
                <a:gridCol w="585787"/>
                <a:gridCol w="363538"/>
              </a:tblGrid>
              <a:tr h="63500">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Total</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cap="fla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15</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chemeClr val="accent2"/>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20–39</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8</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a:noFill/>
                    </a:lnT>
                    <a:lnB w="9525" cap="flat" cmpd="sng" algn="ctr">
                      <a:solidFill>
                        <a:schemeClr val="bg1"/>
                      </a:solidFill>
                      <a:prstDash val="solid"/>
                      <a:round/>
                      <a:headEnd type="none" w="med" len="med"/>
                      <a:tailEnd type="none" w="med" len="med"/>
                    </a:lnB>
                    <a:lnTlToBr>
                      <a:noFill/>
                    </a:lnTlToBr>
                    <a:lnBlToTr>
                      <a:noFill/>
                    </a:lnBlToTr>
                    <a:noFill/>
                  </a:tcPr>
                </a:tc>
              </a:tr>
              <a:tr h="6350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40–64</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18</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65+</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23</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31" name="TextBox 79"/>
          <p:cNvSpPr txBox="1">
            <a:spLocks noChangeArrowheads="1"/>
          </p:cNvSpPr>
          <p:nvPr/>
        </p:nvSpPr>
        <p:spPr bwMode="auto">
          <a:xfrm>
            <a:off x="6510338" y="5440159"/>
            <a:ext cx="949325" cy="915021"/>
          </a:xfrm>
          <a:prstGeom prst="rect">
            <a:avLst/>
          </a:prstGeom>
          <a:noFill/>
          <a:ln w="12700">
            <a:solidFill>
              <a:srgbClr val="002060"/>
            </a:solidFill>
            <a:prstDash val="dash"/>
            <a:miter lim="800000"/>
            <a:headEnd/>
            <a:tailEnd/>
          </a:ln>
        </p:spPr>
        <p:txBody>
          <a:bodyPr/>
          <a:lstStyle/>
          <a:p>
            <a:pPr algn="ctr"/>
            <a:r>
              <a:rPr lang="en-US" sz="1200" b="1" dirty="0" smtClean="0">
                <a:solidFill>
                  <a:srgbClr val="002060"/>
                </a:solidFill>
              </a:rPr>
              <a:t>Ortejos</a:t>
            </a:r>
            <a:endParaRPr lang="en-US" sz="1200" b="1" dirty="0">
              <a:solidFill>
                <a:srgbClr val="002060"/>
              </a:solidFill>
            </a:endParaRPr>
          </a:p>
        </p:txBody>
      </p:sp>
      <p:graphicFrame>
        <p:nvGraphicFramePr>
          <p:cNvPr id="32" name="Group 445"/>
          <p:cNvGraphicFramePr>
            <a:graphicFrameLocks noGrp="1"/>
          </p:cNvGraphicFramePr>
          <p:nvPr>
            <p:extLst>
              <p:ext uri="{D42A27DB-BD31-4B8C-83A1-F6EECF244321}">
                <p14:modId xmlns:p14="http://schemas.microsoft.com/office/powerpoint/2010/main" val="2954143388"/>
              </p:ext>
            </p:extLst>
          </p:nvPr>
        </p:nvGraphicFramePr>
        <p:xfrm>
          <a:off x="6510338" y="5710654"/>
          <a:ext cx="949325" cy="633984"/>
        </p:xfrm>
        <a:graphic>
          <a:graphicData uri="http://schemas.openxmlformats.org/drawingml/2006/table">
            <a:tbl>
              <a:tblPr/>
              <a:tblGrid>
                <a:gridCol w="585787"/>
                <a:gridCol w="363538"/>
              </a:tblGrid>
              <a:tr h="63500">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Total</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cap="fla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2</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chemeClr val="accent2"/>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20–39</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1</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a:noFill/>
                    </a:lnT>
                    <a:lnB w="9525" cap="flat" cmpd="sng" algn="ctr">
                      <a:solidFill>
                        <a:schemeClr val="bg1"/>
                      </a:solidFill>
                      <a:prstDash val="solid"/>
                      <a:round/>
                      <a:headEnd type="none" w="med" len="med"/>
                      <a:tailEnd type="none" w="med" len="med"/>
                    </a:lnB>
                    <a:lnTlToBr>
                      <a:noFill/>
                    </a:lnTlToBr>
                    <a:lnBlToTr>
                      <a:noFill/>
                    </a:lnBlToTr>
                    <a:noFill/>
                  </a:tcPr>
                </a:tc>
              </a:tr>
              <a:tr h="6350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40–64</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3</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65+</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lang="en-US" sz="800" kern="1200" dirty="0" smtClean="0">
                          <a:solidFill>
                            <a:srgbClr val="002060"/>
                          </a:solidFill>
                          <a:latin typeface="+mn-lt"/>
                          <a:ea typeface="+mn-ea"/>
                          <a:cs typeface="+mn-cs"/>
                        </a:rPr>
                        <a:t>3</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34" name="Rectangle 470"/>
          <p:cNvSpPr>
            <a:spLocks noChangeArrowheads="1"/>
          </p:cNvSpPr>
          <p:nvPr/>
        </p:nvSpPr>
        <p:spPr bwMode="auto">
          <a:xfrm flipH="1">
            <a:off x="5335588" y="4110454"/>
            <a:ext cx="1587" cy="1588"/>
          </a:xfrm>
          <a:prstGeom prst="rect">
            <a:avLst/>
          </a:prstGeom>
          <a:noFill/>
          <a:ln w="9525">
            <a:noFill/>
            <a:miter lim="800000"/>
            <a:headEnd/>
            <a:tailEnd/>
          </a:ln>
        </p:spPr>
        <p:txBody>
          <a:bodyPr wrap="none" anchor="ctr"/>
          <a:lstStyle/>
          <a:p>
            <a:endParaRPr lang="en-US" dirty="0">
              <a:solidFill>
                <a:prstClr val="white"/>
              </a:solidFill>
            </a:endParaRPr>
          </a:p>
        </p:txBody>
      </p:sp>
      <p:sp>
        <p:nvSpPr>
          <p:cNvPr id="36" name="Rectangle 472"/>
          <p:cNvSpPr>
            <a:spLocks noChangeArrowheads="1"/>
          </p:cNvSpPr>
          <p:nvPr/>
        </p:nvSpPr>
        <p:spPr bwMode="auto">
          <a:xfrm flipH="1">
            <a:off x="5070475" y="4962942"/>
            <a:ext cx="1588" cy="1587"/>
          </a:xfrm>
          <a:prstGeom prst="rect">
            <a:avLst/>
          </a:prstGeom>
          <a:noFill/>
          <a:ln w="9525">
            <a:noFill/>
            <a:miter lim="800000"/>
            <a:headEnd/>
            <a:tailEnd/>
          </a:ln>
        </p:spPr>
        <p:txBody>
          <a:bodyPr wrap="none" anchor="ctr"/>
          <a:lstStyle/>
          <a:p>
            <a:endParaRPr lang="en-US" dirty="0">
              <a:solidFill>
                <a:prstClr val="white"/>
              </a:solidFill>
            </a:endParaRPr>
          </a:p>
        </p:txBody>
      </p:sp>
      <p:sp>
        <p:nvSpPr>
          <p:cNvPr id="38" name="Rectangle 474"/>
          <p:cNvSpPr>
            <a:spLocks noChangeArrowheads="1"/>
          </p:cNvSpPr>
          <p:nvPr/>
        </p:nvSpPr>
        <p:spPr bwMode="auto">
          <a:xfrm flipH="1">
            <a:off x="5211763" y="6015454"/>
            <a:ext cx="1587" cy="1588"/>
          </a:xfrm>
          <a:prstGeom prst="rect">
            <a:avLst/>
          </a:prstGeom>
          <a:noFill/>
          <a:ln w="9525">
            <a:noFill/>
            <a:miter lim="800000"/>
            <a:headEnd/>
            <a:tailEnd/>
          </a:ln>
        </p:spPr>
        <p:txBody>
          <a:bodyPr wrap="none" anchor="ctr"/>
          <a:lstStyle/>
          <a:p>
            <a:endParaRPr lang="en-US" dirty="0">
              <a:solidFill>
                <a:prstClr val="white"/>
              </a:solidFill>
            </a:endParaRPr>
          </a:p>
        </p:txBody>
      </p:sp>
      <p:sp>
        <p:nvSpPr>
          <p:cNvPr id="39" name="TextBox 36"/>
          <p:cNvSpPr txBox="1">
            <a:spLocks noChangeArrowheads="1"/>
          </p:cNvSpPr>
          <p:nvPr/>
        </p:nvSpPr>
        <p:spPr bwMode="auto">
          <a:xfrm>
            <a:off x="4038600" y="6215479"/>
            <a:ext cx="1066800" cy="304800"/>
          </a:xfrm>
          <a:prstGeom prst="rect">
            <a:avLst/>
          </a:prstGeom>
          <a:solidFill>
            <a:schemeClr val="accent1"/>
          </a:solidFill>
          <a:ln w="9525">
            <a:noFill/>
            <a:miter lim="800000"/>
            <a:headEnd/>
            <a:tailEnd/>
          </a:ln>
          <a:scene3d>
            <a:camera prst="orthographicFront"/>
            <a:lightRig rig="threePt" dir="t"/>
          </a:scene3d>
          <a:sp3d>
            <a:bevelT/>
          </a:sp3d>
        </p:spPr>
        <p:txBody>
          <a:bodyPr>
            <a:spAutoFit/>
          </a:bodyPr>
          <a:lstStyle/>
          <a:p>
            <a:pPr algn="ctr"/>
            <a:r>
              <a:rPr lang="en-US" sz="1400" b="1" dirty="0" smtClean="0">
                <a:solidFill>
                  <a:prstClr val="black"/>
                </a:solidFill>
              </a:rPr>
              <a:t>Porcentaje</a:t>
            </a:r>
            <a:endParaRPr lang="en-US" sz="1400" b="1" dirty="0">
              <a:solidFill>
                <a:prstClr val="black"/>
              </a:solidFill>
            </a:endParaRPr>
          </a:p>
        </p:txBody>
      </p:sp>
      <p:cxnSp>
        <p:nvCxnSpPr>
          <p:cNvPr id="62" name="Elbow Connector 5"/>
          <p:cNvCxnSpPr>
            <a:cxnSpLocks noChangeShapeType="1"/>
          </p:cNvCxnSpPr>
          <p:nvPr/>
        </p:nvCxnSpPr>
        <p:spPr bwMode="auto">
          <a:xfrm rot="10800000" flipV="1">
            <a:off x="2886075" y="2514198"/>
            <a:ext cx="973138" cy="1588"/>
          </a:xfrm>
          <a:prstGeom prst="bentConnector3">
            <a:avLst>
              <a:gd name="adj1" fmla="val 50083"/>
            </a:avLst>
          </a:prstGeom>
          <a:noFill/>
          <a:ln w="12700" algn="ctr">
            <a:solidFill>
              <a:srgbClr val="002060"/>
            </a:solidFill>
            <a:prstDash val="dash"/>
            <a:miter lim="800000"/>
            <a:headEnd type="oval" w="med" len="med"/>
            <a:tailEnd/>
          </a:ln>
        </p:spPr>
      </p:cxnSp>
      <p:cxnSp>
        <p:nvCxnSpPr>
          <p:cNvPr id="63" name="Elbow Connector 5"/>
          <p:cNvCxnSpPr>
            <a:cxnSpLocks noChangeShapeType="1"/>
          </p:cNvCxnSpPr>
          <p:nvPr/>
        </p:nvCxnSpPr>
        <p:spPr bwMode="auto">
          <a:xfrm rot="10800000">
            <a:off x="2886075" y="3620686"/>
            <a:ext cx="769938" cy="206375"/>
          </a:xfrm>
          <a:prstGeom prst="bentConnector3">
            <a:avLst>
              <a:gd name="adj1" fmla="val 50102"/>
            </a:avLst>
          </a:prstGeom>
          <a:noFill/>
          <a:ln w="12700" algn="ctr">
            <a:solidFill>
              <a:srgbClr val="002060"/>
            </a:solidFill>
            <a:prstDash val="dash"/>
            <a:miter lim="800000"/>
            <a:headEnd type="oval" w="med" len="med"/>
            <a:tailEnd/>
          </a:ln>
        </p:spPr>
      </p:cxnSp>
      <p:cxnSp>
        <p:nvCxnSpPr>
          <p:cNvPr id="64" name="Elbow Connector 5"/>
          <p:cNvCxnSpPr>
            <a:cxnSpLocks noChangeShapeType="1"/>
          </p:cNvCxnSpPr>
          <p:nvPr/>
        </p:nvCxnSpPr>
        <p:spPr bwMode="auto">
          <a:xfrm rot="5400000">
            <a:off x="3182938" y="3917548"/>
            <a:ext cx="514350" cy="1108075"/>
          </a:xfrm>
          <a:prstGeom prst="bentConnector2">
            <a:avLst/>
          </a:prstGeom>
          <a:noFill/>
          <a:ln w="12700" algn="ctr">
            <a:solidFill>
              <a:srgbClr val="002060"/>
            </a:solidFill>
            <a:prstDash val="dash"/>
            <a:miter lim="800000"/>
            <a:headEnd type="oval" w="med" len="med"/>
            <a:tailEnd/>
          </a:ln>
        </p:spPr>
      </p:cxnSp>
      <p:cxnSp>
        <p:nvCxnSpPr>
          <p:cNvPr id="65" name="Elbow Connector 5"/>
          <p:cNvCxnSpPr>
            <a:cxnSpLocks noChangeShapeType="1"/>
          </p:cNvCxnSpPr>
          <p:nvPr/>
        </p:nvCxnSpPr>
        <p:spPr bwMode="auto">
          <a:xfrm rot="10800000">
            <a:off x="2886076" y="5865411"/>
            <a:ext cx="1253876" cy="2"/>
          </a:xfrm>
          <a:prstGeom prst="bentConnector3">
            <a:avLst>
              <a:gd name="adj1" fmla="val 50000"/>
            </a:avLst>
          </a:prstGeom>
          <a:noFill/>
          <a:ln w="12700" algn="ctr">
            <a:solidFill>
              <a:srgbClr val="002060"/>
            </a:solidFill>
            <a:prstDash val="dash"/>
            <a:miter lim="800000"/>
            <a:headEnd type="oval" w="med" len="med"/>
            <a:tailEnd/>
          </a:ln>
        </p:spPr>
      </p:cxnSp>
      <p:cxnSp>
        <p:nvCxnSpPr>
          <p:cNvPr id="66" name="Elbow Connector 5"/>
          <p:cNvCxnSpPr>
            <a:cxnSpLocks noChangeShapeType="1"/>
          </p:cNvCxnSpPr>
          <p:nvPr/>
        </p:nvCxnSpPr>
        <p:spPr bwMode="auto">
          <a:xfrm flipV="1">
            <a:off x="5297488" y="2515786"/>
            <a:ext cx="1212850" cy="488950"/>
          </a:xfrm>
          <a:prstGeom prst="bentConnector3">
            <a:avLst>
              <a:gd name="adj1" fmla="val 49870"/>
            </a:avLst>
          </a:prstGeom>
          <a:noFill/>
          <a:ln w="12700" algn="ctr">
            <a:solidFill>
              <a:srgbClr val="002060"/>
            </a:solidFill>
            <a:prstDash val="dash"/>
            <a:miter lim="800000"/>
            <a:headEnd type="oval" w="med" len="med"/>
            <a:tailEnd/>
          </a:ln>
        </p:spPr>
      </p:cxnSp>
      <p:cxnSp>
        <p:nvCxnSpPr>
          <p:cNvPr id="67" name="Elbow Connector 5"/>
          <p:cNvCxnSpPr>
            <a:cxnSpLocks noChangeShapeType="1"/>
          </p:cNvCxnSpPr>
          <p:nvPr/>
        </p:nvCxnSpPr>
        <p:spPr bwMode="auto">
          <a:xfrm flipV="1">
            <a:off x="5338763" y="3620686"/>
            <a:ext cx="1171575" cy="490537"/>
          </a:xfrm>
          <a:prstGeom prst="bentConnector3">
            <a:avLst>
              <a:gd name="adj1" fmla="val 49866"/>
            </a:avLst>
          </a:prstGeom>
          <a:noFill/>
          <a:ln w="12700" algn="ctr">
            <a:solidFill>
              <a:srgbClr val="002060"/>
            </a:solidFill>
            <a:prstDash val="dash"/>
            <a:miter lim="800000"/>
            <a:headEnd type="oval" w="med" len="med"/>
            <a:tailEnd/>
          </a:ln>
        </p:spPr>
      </p:cxnSp>
      <p:cxnSp>
        <p:nvCxnSpPr>
          <p:cNvPr id="68" name="Elbow Connector 5"/>
          <p:cNvCxnSpPr>
            <a:cxnSpLocks noChangeShapeType="1"/>
          </p:cNvCxnSpPr>
          <p:nvPr/>
        </p:nvCxnSpPr>
        <p:spPr bwMode="auto">
          <a:xfrm flipV="1">
            <a:off x="5073650" y="4728761"/>
            <a:ext cx="1436688" cy="234950"/>
          </a:xfrm>
          <a:prstGeom prst="bentConnector3">
            <a:avLst>
              <a:gd name="adj1" fmla="val 49833"/>
            </a:avLst>
          </a:prstGeom>
          <a:noFill/>
          <a:ln w="12700" algn="ctr">
            <a:solidFill>
              <a:srgbClr val="002060"/>
            </a:solidFill>
            <a:prstDash val="dash"/>
            <a:miter lim="800000"/>
            <a:headEnd type="oval" w="med" len="med"/>
            <a:tailEnd/>
          </a:ln>
        </p:spPr>
      </p:cxnSp>
      <p:cxnSp>
        <p:nvCxnSpPr>
          <p:cNvPr id="69" name="Elbow Connector 5"/>
          <p:cNvCxnSpPr>
            <a:cxnSpLocks noChangeShapeType="1"/>
          </p:cNvCxnSpPr>
          <p:nvPr/>
        </p:nvCxnSpPr>
        <p:spPr bwMode="auto">
          <a:xfrm flipV="1">
            <a:off x="5214938" y="5865411"/>
            <a:ext cx="1295400" cy="150812"/>
          </a:xfrm>
          <a:prstGeom prst="bentConnector3">
            <a:avLst>
              <a:gd name="adj1" fmla="val 49880"/>
            </a:avLst>
          </a:prstGeom>
          <a:noFill/>
          <a:ln w="12700" algn="ctr">
            <a:solidFill>
              <a:srgbClr val="002060"/>
            </a:solidFill>
            <a:prstDash val="dash"/>
            <a:miter lim="800000"/>
            <a:headEnd type="oval" w="med" len="med"/>
            <a:tailEnd/>
          </a:ln>
        </p:spPr>
      </p:cxnSp>
      <p:sp>
        <p:nvSpPr>
          <p:cNvPr id="40" name="Rectangle 39"/>
          <p:cNvSpPr/>
          <p:nvPr/>
        </p:nvSpPr>
        <p:spPr>
          <a:xfrm>
            <a:off x="369654" y="1412776"/>
            <a:ext cx="3423373" cy="369332"/>
          </a:xfrm>
          <a:prstGeom prst="rect">
            <a:avLst/>
          </a:prstGeom>
        </p:spPr>
        <p:txBody>
          <a:bodyPr wrap="none">
            <a:spAutoFit/>
          </a:bodyPr>
          <a:lstStyle/>
          <a:p>
            <a:pPr marL="196850" indent="-196850">
              <a:buFont typeface="Arial" pitchFamily="34" charset="0"/>
              <a:buChar char="•"/>
            </a:pPr>
            <a:r>
              <a:rPr lang="en-CA" b="1" dirty="0" smtClean="0">
                <a:solidFill>
                  <a:srgbClr val="002060"/>
                </a:solidFill>
              </a:rPr>
              <a:t>El dolor difiere por sitio y edad  </a:t>
            </a:r>
            <a:endParaRPr lang="en-CA" b="1" dirty="0">
              <a:solidFill>
                <a:srgbClr val="002060"/>
              </a:solidFill>
            </a:endParaRPr>
          </a:p>
        </p:txBody>
      </p:sp>
    </p:spTree>
    <p:extLst>
      <p:ext uri="{BB962C8B-B14F-4D97-AF65-F5344CB8AC3E}">
        <p14:creationId xmlns:p14="http://schemas.microsoft.com/office/powerpoint/2010/main" val="288339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700" dirty="0" smtClean="0"/>
              <a:t>Prevalencia de dolor articular en mujeres</a:t>
            </a:r>
            <a:endParaRPr lang="es-MX" sz="3700" dirty="0"/>
          </a:p>
        </p:txBody>
      </p:sp>
      <p:sp>
        <p:nvSpPr>
          <p:cNvPr id="39" name="TextBox 36"/>
          <p:cNvSpPr txBox="1">
            <a:spLocks noChangeArrowheads="1"/>
          </p:cNvSpPr>
          <p:nvPr/>
        </p:nvSpPr>
        <p:spPr bwMode="auto">
          <a:xfrm>
            <a:off x="3923928" y="6309320"/>
            <a:ext cx="1063079" cy="307777"/>
          </a:xfrm>
          <a:prstGeom prst="rect">
            <a:avLst/>
          </a:prstGeom>
          <a:solidFill>
            <a:schemeClr val="accent1"/>
          </a:solidFill>
          <a:ln w="9525">
            <a:noFill/>
            <a:miter lim="800000"/>
            <a:headEnd/>
            <a:tailEnd/>
          </a:ln>
          <a:scene3d>
            <a:camera prst="orthographicFront"/>
            <a:lightRig rig="threePt" dir="t"/>
          </a:scene3d>
          <a:sp3d>
            <a:bevelT/>
          </a:sp3d>
        </p:spPr>
        <p:txBody>
          <a:bodyPr wrap="square">
            <a:spAutoFit/>
          </a:bodyPr>
          <a:lstStyle/>
          <a:p>
            <a:pPr algn="ctr"/>
            <a:r>
              <a:rPr lang="en-US" sz="1400" b="1" dirty="0" smtClean="0">
                <a:solidFill>
                  <a:prstClr val="black"/>
                </a:solidFill>
              </a:rPr>
              <a:t>Porcentaje</a:t>
            </a:r>
            <a:endParaRPr lang="en-US" sz="1400" b="1" dirty="0">
              <a:solidFill>
                <a:prstClr val="black"/>
              </a:solidFill>
            </a:endParaRPr>
          </a:p>
        </p:txBody>
      </p:sp>
      <p:pic>
        <p:nvPicPr>
          <p:cNvPr id="40" name="Picture 35" descr="femalefiguregreen.jpg"/>
          <p:cNvPicPr>
            <a:picLocks noChangeAspect="1"/>
          </p:cNvPicPr>
          <p:nvPr/>
        </p:nvPicPr>
        <p:blipFill>
          <a:blip r:embed="rId3" cstate="print"/>
          <a:srcRect/>
          <a:stretch>
            <a:fillRect/>
          </a:stretch>
        </p:blipFill>
        <p:spPr bwMode="auto">
          <a:xfrm>
            <a:off x="3810000" y="1737191"/>
            <a:ext cx="1328738" cy="4498975"/>
          </a:xfrm>
          <a:prstGeom prst="rect">
            <a:avLst/>
          </a:prstGeom>
          <a:noFill/>
          <a:ln w="9525">
            <a:noFill/>
            <a:miter lim="800000"/>
            <a:headEnd/>
            <a:tailEnd/>
          </a:ln>
        </p:spPr>
      </p:pic>
      <p:cxnSp>
        <p:nvCxnSpPr>
          <p:cNvPr id="41" name="Elbow Connector 5"/>
          <p:cNvCxnSpPr>
            <a:cxnSpLocks noChangeShapeType="1"/>
            <a:endCxn id="42" idx="3"/>
          </p:cNvCxnSpPr>
          <p:nvPr/>
        </p:nvCxnSpPr>
        <p:spPr bwMode="auto">
          <a:xfrm rot="10800000">
            <a:off x="2886075" y="2608295"/>
            <a:ext cx="987426" cy="87746"/>
          </a:xfrm>
          <a:prstGeom prst="bentConnector3">
            <a:avLst>
              <a:gd name="adj1" fmla="val 50000"/>
            </a:avLst>
          </a:prstGeom>
          <a:noFill/>
          <a:ln w="12700" algn="ctr">
            <a:solidFill>
              <a:srgbClr val="002060"/>
            </a:solidFill>
            <a:prstDash val="dash"/>
            <a:miter lim="800000"/>
            <a:headEnd type="oval" w="med" len="med"/>
            <a:tailEnd/>
          </a:ln>
        </p:spPr>
      </p:cxnSp>
      <p:sp>
        <p:nvSpPr>
          <p:cNvPr id="42" name="TextBox 79"/>
          <p:cNvSpPr txBox="1">
            <a:spLocks noChangeArrowheads="1"/>
          </p:cNvSpPr>
          <p:nvPr/>
        </p:nvSpPr>
        <p:spPr bwMode="auto">
          <a:xfrm>
            <a:off x="1936750" y="2161773"/>
            <a:ext cx="949325" cy="893043"/>
          </a:xfrm>
          <a:prstGeom prst="rect">
            <a:avLst/>
          </a:prstGeom>
          <a:noFill/>
          <a:ln w="12700">
            <a:solidFill>
              <a:schemeClr val="accent1"/>
            </a:solidFill>
            <a:prstDash val="dash"/>
            <a:miter lim="800000"/>
            <a:headEnd/>
            <a:tailEnd/>
          </a:ln>
        </p:spPr>
        <p:txBody>
          <a:bodyPr/>
          <a:lstStyle/>
          <a:p>
            <a:pPr algn="ctr"/>
            <a:r>
              <a:rPr lang="en-US" sz="1200" b="1" dirty="0" smtClean="0">
                <a:solidFill>
                  <a:srgbClr val="002060"/>
                </a:solidFill>
              </a:rPr>
              <a:t>Hombro</a:t>
            </a:r>
            <a:endParaRPr lang="en-US" sz="1200" b="1" dirty="0">
              <a:solidFill>
                <a:srgbClr val="002060"/>
              </a:solidFill>
            </a:endParaRPr>
          </a:p>
        </p:txBody>
      </p:sp>
      <p:graphicFrame>
        <p:nvGraphicFramePr>
          <p:cNvPr id="43" name="Group 101"/>
          <p:cNvGraphicFramePr>
            <a:graphicFrameLocks noGrp="1"/>
          </p:cNvGraphicFramePr>
          <p:nvPr>
            <p:extLst>
              <p:ext uri="{D42A27DB-BD31-4B8C-83A1-F6EECF244321}">
                <p14:modId xmlns:p14="http://schemas.microsoft.com/office/powerpoint/2010/main" val="3085962697"/>
              </p:ext>
            </p:extLst>
          </p:nvPr>
        </p:nvGraphicFramePr>
        <p:xfrm>
          <a:off x="1936750" y="2410291"/>
          <a:ext cx="949325" cy="633984"/>
        </p:xfrm>
        <a:graphic>
          <a:graphicData uri="http://schemas.openxmlformats.org/drawingml/2006/table">
            <a:tbl>
              <a:tblPr/>
              <a:tblGrid>
                <a:gridCol w="585788"/>
                <a:gridCol w="363537"/>
              </a:tblGrid>
              <a:tr h="63500">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Total</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cap="fla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9</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chemeClr val="accent2"/>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20–39</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3</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a:noFill/>
                    </a:lnT>
                    <a:lnB w="9525" cap="flat" cmpd="sng" algn="ctr">
                      <a:solidFill>
                        <a:schemeClr val="bg1"/>
                      </a:solidFill>
                      <a:prstDash val="solid"/>
                      <a:round/>
                      <a:headEnd type="none" w="med" len="med"/>
                      <a:tailEnd type="none" w="med" len="med"/>
                    </a:lnB>
                    <a:lnTlToBr>
                      <a:noFill/>
                    </a:lnTlToBr>
                    <a:lnBlToTr>
                      <a:noFill/>
                    </a:lnBlToTr>
                    <a:noFill/>
                  </a:tcPr>
                </a:tc>
              </a:tr>
              <a:tr h="6350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40–64</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11</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65+</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15</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44" name="Rectangle 126"/>
          <p:cNvSpPr>
            <a:spLocks noChangeArrowheads="1"/>
          </p:cNvSpPr>
          <p:nvPr/>
        </p:nvSpPr>
        <p:spPr bwMode="auto">
          <a:xfrm flipH="1">
            <a:off x="3857625" y="2562691"/>
            <a:ext cx="1588" cy="1588"/>
          </a:xfrm>
          <a:prstGeom prst="rect">
            <a:avLst/>
          </a:prstGeom>
          <a:noFill/>
          <a:ln w="9525">
            <a:noFill/>
            <a:miter lim="800000"/>
            <a:headEnd/>
            <a:tailEnd/>
          </a:ln>
        </p:spPr>
        <p:txBody>
          <a:bodyPr wrap="none" anchor="ctr"/>
          <a:lstStyle/>
          <a:p>
            <a:endParaRPr lang="en-US" dirty="0">
              <a:solidFill>
                <a:prstClr val="white"/>
              </a:solidFill>
            </a:endParaRPr>
          </a:p>
        </p:txBody>
      </p:sp>
      <p:cxnSp>
        <p:nvCxnSpPr>
          <p:cNvPr id="45" name="Elbow Connector 5"/>
          <p:cNvCxnSpPr>
            <a:cxnSpLocks noChangeShapeType="1"/>
          </p:cNvCxnSpPr>
          <p:nvPr/>
        </p:nvCxnSpPr>
        <p:spPr bwMode="auto">
          <a:xfrm rot="10800000">
            <a:off x="2886075" y="3875554"/>
            <a:ext cx="860425" cy="103187"/>
          </a:xfrm>
          <a:prstGeom prst="bentConnector3">
            <a:avLst>
              <a:gd name="adj1" fmla="val 50000"/>
            </a:avLst>
          </a:prstGeom>
          <a:noFill/>
          <a:ln w="12700" algn="ctr">
            <a:solidFill>
              <a:srgbClr val="002060"/>
            </a:solidFill>
            <a:prstDash val="dash"/>
            <a:miter lim="800000"/>
            <a:headEnd type="oval" w="med" len="med"/>
            <a:tailEnd/>
          </a:ln>
        </p:spPr>
      </p:cxnSp>
      <p:sp>
        <p:nvSpPr>
          <p:cNvPr id="46" name="TextBox 79"/>
          <p:cNvSpPr txBox="1">
            <a:spLocks noChangeArrowheads="1"/>
          </p:cNvSpPr>
          <p:nvPr/>
        </p:nvSpPr>
        <p:spPr bwMode="auto">
          <a:xfrm>
            <a:off x="1936750" y="3280241"/>
            <a:ext cx="949325" cy="879475"/>
          </a:xfrm>
          <a:prstGeom prst="rect">
            <a:avLst/>
          </a:prstGeom>
          <a:noFill/>
          <a:ln w="12700">
            <a:solidFill>
              <a:srgbClr val="002060"/>
            </a:solidFill>
            <a:prstDash val="dash"/>
            <a:miter lim="800000"/>
            <a:headEnd/>
            <a:tailEnd/>
          </a:ln>
        </p:spPr>
        <p:txBody>
          <a:bodyPr/>
          <a:lstStyle/>
          <a:p>
            <a:pPr algn="ctr"/>
            <a:r>
              <a:rPr lang="en-US" sz="1200" b="1" dirty="0" smtClean="0">
                <a:solidFill>
                  <a:srgbClr val="002060"/>
                </a:solidFill>
              </a:rPr>
              <a:t>Muñeca</a:t>
            </a:r>
            <a:endParaRPr lang="en-US" sz="1200" b="1" dirty="0">
              <a:solidFill>
                <a:srgbClr val="002060"/>
              </a:solidFill>
            </a:endParaRPr>
          </a:p>
        </p:txBody>
      </p:sp>
      <p:graphicFrame>
        <p:nvGraphicFramePr>
          <p:cNvPr id="47" name="Group 129"/>
          <p:cNvGraphicFramePr>
            <a:graphicFrameLocks noGrp="1"/>
          </p:cNvGraphicFramePr>
          <p:nvPr>
            <p:extLst>
              <p:ext uri="{D42A27DB-BD31-4B8C-83A1-F6EECF244321}">
                <p14:modId xmlns:p14="http://schemas.microsoft.com/office/powerpoint/2010/main" val="1997119981"/>
              </p:ext>
            </p:extLst>
          </p:nvPr>
        </p:nvGraphicFramePr>
        <p:xfrm>
          <a:off x="1936750" y="3515191"/>
          <a:ext cx="949325" cy="633984"/>
        </p:xfrm>
        <a:graphic>
          <a:graphicData uri="http://schemas.openxmlformats.org/drawingml/2006/table">
            <a:tbl>
              <a:tblPr/>
              <a:tblGrid>
                <a:gridCol w="585788"/>
                <a:gridCol w="363537"/>
              </a:tblGrid>
              <a:tr h="63500">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Total</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cap="fla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6</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chemeClr val="accent2"/>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20–39</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3</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a:noFill/>
                    </a:lnT>
                    <a:lnB w="9525" cap="flat" cmpd="sng" algn="ctr">
                      <a:solidFill>
                        <a:schemeClr val="bg1"/>
                      </a:solidFill>
                      <a:prstDash val="solid"/>
                      <a:round/>
                      <a:headEnd type="none" w="med" len="med"/>
                      <a:tailEnd type="none" w="med" len="med"/>
                    </a:lnB>
                    <a:lnTlToBr>
                      <a:noFill/>
                    </a:lnTlToBr>
                    <a:lnBlToTr>
                      <a:noFill/>
                    </a:lnBlToTr>
                    <a:noFill/>
                  </a:tcPr>
                </a:tc>
              </a:tr>
              <a:tr h="6350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40–64</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8</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65+</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8</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48" name="Rectangle 153"/>
          <p:cNvSpPr>
            <a:spLocks noChangeArrowheads="1"/>
          </p:cNvSpPr>
          <p:nvPr/>
        </p:nvSpPr>
        <p:spPr bwMode="auto">
          <a:xfrm flipH="1">
            <a:off x="3654425" y="3875554"/>
            <a:ext cx="1588" cy="1587"/>
          </a:xfrm>
          <a:prstGeom prst="rect">
            <a:avLst/>
          </a:prstGeom>
          <a:noFill/>
          <a:ln w="9525">
            <a:noFill/>
            <a:miter lim="800000"/>
            <a:headEnd/>
            <a:tailEnd/>
          </a:ln>
        </p:spPr>
        <p:txBody>
          <a:bodyPr wrap="none" anchor="ctr"/>
          <a:lstStyle/>
          <a:p>
            <a:endParaRPr lang="en-US" dirty="0">
              <a:solidFill>
                <a:prstClr val="white"/>
              </a:solidFill>
            </a:endParaRPr>
          </a:p>
        </p:txBody>
      </p:sp>
      <p:cxnSp>
        <p:nvCxnSpPr>
          <p:cNvPr id="49" name="Elbow Connector 5"/>
          <p:cNvCxnSpPr>
            <a:cxnSpLocks noChangeShapeType="1"/>
          </p:cNvCxnSpPr>
          <p:nvPr/>
        </p:nvCxnSpPr>
        <p:spPr bwMode="auto">
          <a:xfrm rot="10800000" flipV="1">
            <a:off x="2886075" y="4461341"/>
            <a:ext cx="987425" cy="315913"/>
          </a:xfrm>
          <a:prstGeom prst="bentConnector3">
            <a:avLst>
              <a:gd name="adj1" fmla="val 50000"/>
            </a:avLst>
          </a:prstGeom>
          <a:noFill/>
          <a:ln w="12700" algn="ctr">
            <a:solidFill>
              <a:srgbClr val="002060"/>
            </a:solidFill>
            <a:prstDash val="dash"/>
            <a:miter lim="800000"/>
            <a:headEnd type="oval" w="med" len="med"/>
            <a:tailEnd/>
          </a:ln>
        </p:spPr>
      </p:cxnSp>
      <p:sp>
        <p:nvSpPr>
          <p:cNvPr id="50" name="TextBox 79"/>
          <p:cNvSpPr txBox="1">
            <a:spLocks noChangeArrowheads="1"/>
          </p:cNvSpPr>
          <p:nvPr/>
        </p:nvSpPr>
        <p:spPr bwMode="auto">
          <a:xfrm>
            <a:off x="1936750" y="4394021"/>
            <a:ext cx="949325" cy="873770"/>
          </a:xfrm>
          <a:prstGeom prst="rect">
            <a:avLst/>
          </a:prstGeom>
          <a:noFill/>
          <a:ln w="12700">
            <a:solidFill>
              <a:srgbClr val="002060"/>
            </a:solidFill>
            <a:prstDash val="dash"/>
            <a:miter lim="800000"/>
            <a:headEnd/>
            <a:tailEnd/>
          </a:ln>
        </p:spPr>
        <p:txBody>
          <a:bodyPr/>
          <a:lstStyle/>
          <a:p>
            <a:pPr algn="ctr"/>
            <a:r>
              <a:rPr lang="en-US" sz="1200" b="1" dirty="0" smtClean="0">
                <a:solidFill>
                  <a:srgbClr val="002060"/>
                </a:solidFill>
              </a:rPr>
              <a:t>Cadera</a:t>
            </a:r>
            <a:endParaRPr lang="en-US" sz="1200" b="1" dirty="0">
              <a:solidFill>
                <a:srgbClr val="002060"/>
              </a:solidFill>
            </a:endParaRPr>
          </a:p>
        </p:txBody>
      </p:sp>
      <p:graphicFrame>
        <p:nvGraphicFramePr>
          <p:cNvPr id="51" name="Group 156"/>
          <p:cNvGraphicFramePr>
            <a:graphicFrameLocks noGrp="1"/>
          </p:cNvGraphicFramePr>
          <p:nvPr>
            <p:extLst>
              <p:ext uri="{D42A27DB-BD31-4B8C-83A1-F6EECF244321}">
                <p14:modId xmlns:p14="http://schemas.microsoft.com/office/powerpoint/2010/main" val="3288010036"/>
              </p:ext>
            </p:extLst>
          </p:nvPr>
        </p:nvGraphicFramePr>
        <p:xfrm>
          <a:off x="1936750" y="4623266"/>
          <a:ext cx="949325" cy="633984"/>
        </p:xfrm>
        <a:graphic>
          <a:graphicData uri="http://schemas.openxmlformats.org/drawingml/2006/table">
            <a:tbl>
              <a:tblPr/>
              <a:tblGrid>
                <a:gridCol w="585788"/>
                <a:gridCol w="363537"/>
              </a:tblGrid>
              <a:tr h="63500">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Total</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cap="fla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9</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chemeClr val="accent2"/>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20–39</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3</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a:noFill/>
                    </a:lnT>
                    <a:lnB w="9525" cap="flat" cmpd="sng" algn="ctr">
                      <a:solidFill>
                        <a:schemeClr val="bg1"/>
                      </a:solidFill>
                      <a:prstDash val="solid"/>
                      <a:round/>
                      <a:headEnd type="none" w="med" len="med"/>
                      <a:tailEnd type="none" w="med" len="med"/>
                    </a:lnB>
                    <a:lnTlToBr>
                      <a:noFill/>
                    </a:lnTlToBr>
                    <a:lnBlToTr>
                      <a:noFill/>
                    </a:lnBlToTr>
                    <a:noFill/>
                  </a:tcPr>
                </a:tc>
              </a:tr>
              <a:tr h="6350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40–64</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11</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65+</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14</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52" name="Oval 180"/>
          <p:cNvSpPr>
            <a:spLocks noChangeArrowheads="1"/>
          </p:cNvSpPr>
          <p:nvPr/>
        </p:nvSpPr>
        <p:spPr bwMode="auto">
          <a:xfrm flipH="1">
            <a:off x="3992563" y="4262904"/>
            <a:ext cx="1587" cy="1587"/>
          </a:xfrm>
          <a:prstGeom prst="ellipse">
            <a:avLst/>
          </a:prstGeom>
          <a:noFill/>
          <a:ln w="9525">
            <a:noFill/>
            <a:round/>
            <a:headEnd/>
            <a:tailEnd/>
          </a:ln>
        </p:spPr>
        <p:txBody>
          <a:bodyPr wrap="none" anchor="ctr"/>
          <a:lstStyle/>
          <a:p>
            <a:endParaRPr lang="en-US" dirty="0">
              <a:solidFill>
                <a:prstClr val="white"/>
              </a:solidFill>
            </a:endParaRPr>
          </a:p>
        </p:txBody>
      </p:sp>
      <p:cxnSp>
        <p:nvCxnSpPr>
          <p:cNvPr id="53" name="Elbow Connector 5"/>
          <p:cNvCxnSpPr>
            <a:cxnSpLocks noChangeShapeType="1"/>
            <a:stCxn id="54" idx="3"/>
          </p:cNvCxnSpPr>
          <p:nvPr/>
        </p:nvCxnSpPr>
        <p:spPr bwMode="auto">
          <a:xfrm flipV="1">
            <a:off x="2886075" y="5805955"/>
            <a:ext cx="1298575" cy="169340"/>
          </a:xfrm>
          <a:prstGeom prst="bentConnector3">
            <a:avLst>
              <a:gd name="adj1" fmla="val 50000"/>
            </a:avLst>
          </a:prstGeom>
          <a:noFill/>
          <a:ln w="12700" algn="ctr">
            <a:solidFill>
              <a:srgbClr val="002060"/>
            </a:solidFill>
            <a:prstDash val="dash"/>
            <a:miter lim="800000"/>
            <a:headEnd/>
            <a:tailEnd type="oval" w="med" len="med"/>
          </a:ln>
        </p:spPr>
      </p:cxnSp>
      <p:sp>
        <p:nvSpPr>
          <p:cNvPr id="54" name="TextBox 79"/>
          <p:cNvSpPr txBox="1">
            <a:spLocks noChangeArrowheads="1"/>
          </p:cNvSpPr>
          <p:nvPr/>
        </p:nvSpPr>
        <p:spPr bwMode="auto">
          <a:xfrm>
            <a:off x="1936750" y="5546149"/>
            <a:ext cx="949325" cy="858292"/>
          </a:xfrm>
          <a:prstGeom prst="rect">
            <a:avLst/>
          </a:prstGeom>
          <a:noFill/>
          <a:ln w="12700">
            <a:solidFill>
              <a:srgbClr val="002060"/>
            </a:solidFill>
            <a:prstDash val="dash"/>
            <a:miter lim="800000"/>
            <a:headEnd/>
            <a:tailEnd/>
          </a:ln>
        </p:spPr>
        <p:txBody>
          <a:bodyPr/>
          <a:lstStyle/>
          <a:p>
            <a:pPr algn="ctr"/>
            <a:r>
              <a:rPr lang="en-US" sz="1200" b="1" dirty="0" smtClean="0">
                <a:solidFill>
                  <a:srgbClr val="002060"/>
                </a:solidFill>
              </a:rPr>
              <a:t>Tobillo</a:t>
            </a:r>
            <a:endParaRPr lang="en-US" sz="1200" b="1" dirty="0">
              <a:solidFill>
                <a:srgbClr val="002060"/>
              </a:solidFill>
            </a:endParaRPr>
          </a:p>
        </p:txBody>
      </p:sp>
      <p:graphicFrame>
        <p:nvGraphicFramePr>
          <p:cNvPr id="55" name="Group 183"/>
          <p:cNvGraphicFramePr>
            <a:graphicFrameLocks noGrp="1"/>
          </p:cNvGraphicFramePr>
          <p:nvPr>
            <p:extLst>
              <p:ext uri="{D42A27DB-BD31-4B8C-83A1-F6EECF244321}">
                <p14:modId xmlns:p14="http://schemas.microsoft.com/office/powerpoint/2010/main" val="4106576328"/>
              </p:ext>
            </p:extLst>
          </p:nvPr>
        </p:nvGraphicFramePr>
        <p:xfrm>
          <a:off x="1936750" y="5759916"/>
          <a:ext cx="949325" cy="633984"/>
        </p:xfrm>
        <a:graphic>
          <a:graphicData uri="http://schemas.openxmlformats.org/drawingml/2006/table">
            <a:tbl>
              <a:tblPr/>
              <a:tblGrid>
                <a:gridCol w="585788"/>
                <a:gridCol w="363537"/>
              </a:tblGrid>
              <a:tr h="63500">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Total</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cap="fla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7</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chemeClr val="accent2"/>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20–39</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4</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a:noFill/>
                    </a:lnT>
                    <a:lnB w="9525" cap="flat" cmpd="sng" algn="ctr">
                      <a:solidFill>
                        <a:schemeClr val="bg1"/>
                      </a:solidFill>
                      <a:prstDash val="solid"/>
                      <a:round/>
                      <a:headEnd type="none" w="med" len="med"/>
                      <a:tailEnd type="none" w="med" len="med"/>
                    </a:lnB>
                    <a:lnTlToBr>
                      <a:noFill/>
                    </a:lnTlToBr>
                    <a:lnBlToTr>
                      <a:noFill/>
                    </a:lnBlToTr>
                    <a:noFill/>
                  </a:tcPr>
                </a:tc>
              </a:tr>
              <a:tr h="6350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40–64</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8</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65+</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8</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56" name="Oval 207"/>
          <p:cNvSpPr>
            <a:spLocks noChangeArrowheads="1"/>
          </p:cNvSpPr>
          <p:nvPr/>
        </p:nvSpPr>
        <p:spPr bwMode="auto">
          <a:xfrm flipH="1">
            <a:off x="3992563" y="5336054"/>
            <a:ext cx="1587" cy="1587"/>
          </a:xfrm>
          <a:prstGeom prst="ellipse">
            <a:avLst/>
          </a:prstGeom>
          <a:noFill/>
          <a:ln w="9525">
            <a:noFill/>
            <a:round/>
            <a:headEnd/>
            <a:tailEnd/>
          </a:ln>
        </p:spPr>
        <p:txBody>
          <a:bodyPr wrap="none" anchor="ctr"/>
          <a:lstStyle/>
          <a:p>
            <a:endParaRPr lang="en-US" dirty="0">
              <a:solidFill>
                <a:prstClr val="white"/>
              </a:solidFill>
            </a:endParaRPr>
          </a:p>
        </p:txBody>
      </p:sp>
      <p:cxnSp>
        <p:nvCxnSpPr>
          <p:cNvPr id="57" name="Elbow Connector 5"/>
          <p:cNvCxnSpPr>
            <a:cxnSpLocks noChangeShapeType="1"/>
          </p:cNvCxnSpPr>
          <p:nvPr/>
        </p:nvCxnSpPr>
        <p:spPr bwMode="auto">
          <a:xfrm flipV="1">
            <a:off x="5168900" y="2564279"/>
            <a:ext cx="1341438" cy="715962"/>
          </a:xfrm>
          <a:prstGeom prst="bentConnector3">
            <a:avLst>
              <a:gd name="adj1" fmla="val 50000"/>
            </a:avLst>
          </a:prstGeom>
          <a:noFill/>
          <a:ln w="12700" algn="ctr">
            <a:solidFill>
              <a:srgbClr val="002060"/>
            </a:solidFill>
            <a:prstDash val="dash"/>
            <a:miter lim="800000"/>
            <a:headEnd type="oval" w="med" len="med"/>
            <a:tailEnd/>
          </a:ln>
        </p:spPr>
      </p:cxnSp>
      <p:sp>
        <p:nvSpPr>
          <p:cNvPr id="58" name="Rectangle 209"/>
          <p:cNvSpPr>
            <a:spLocks noChangeArrowheads="1"/>
          </p:cNvSpPr>
          <p:nvPr/>
        </p:nvSpPr>
        <p:spPr bwMode="auto">
          <a:xfrm flipH="1">
            <a:off x="5294313" y="3053229"/>
            <a:ext cx="1587" cy="1587"/>
          </a:xfrm>
          <a:prstGeom prst="rect">
            <a:avLst/>
          </a:prstGeom>
          <a:noFill/>
          <a:ln w="9525">
            <a:noFill/>
            <a:miter lim="800000"/>
            <a:headEnd/>
            <a:tailEnd/>
          </a:ln>
        </p:spPr>
        <p:txBody>
          <a:bodyPr wrap="none" anchor="ctr"/>
          <a:lstStyle/>
          <a:p>
            <a:endParaRPr lang="en-US" dirty="0">
              <a:solidFill>
                <a:prstClr val="white"/>
              </a:solidFill>
            </a:endParaRPr>
          </a:p>
        </p:txBody>
      </p:sp>
      <p:sp>
        <p:nvSpPr>
          <p:cNvPr id="59" name="TextBox 79"/>
          <p:cNvSpPr txBox="1">
            <a:spLocks noChangeArrowheads="1"/>
          </p:cNvSpPr>
          <p:nvPr/>
        </p:nvSpPr>
        <p:spPr bwMode="auto">
          <a:xfrm>
            <a:off x="6510338" y="2161773"/>
            <a:ext cx="949325" cy="893043"/>
          </a:xfrm>
          <a:prstGeom prst="rect">
            <a:avLst/>
          </a:prstGeom>
          <a:noFill/>
          <a:ln w="12700">
            <a:solidFill>
              <a:srgbClr val="002060"/>
            </a:solidFill>
            <a:prstDash val="dash"/>
            <a:miter lim="800000"/>
            <a:headEnd/>
            <a:tailEnd/>
          </a:ln>
        </p:spPr>
        <p:txBody>
          <a:bodyPr/>
          <a:lstStyle/>
          <a:p>
            <a:pPr algn="ctr"/>
            <a:r>
              <a:rPr lang="en-US" sz="1200" b="1" dirty="0" smtClean="0">
                <a:solidFill>
                  <a:srgbClr val="002060"/>
                </a:solidFill>
              </a:rPr>
              <a:t>Codo</a:t>
            </a:r>
            <a:endParaRPr lang="en-US" sz="1200" b="1" dirty="0">
              <a:solidFill>
                <a:srgbClr val="002060"/>
              </a:solidFill>
            </a:endParaRPr>
          </a:p>
        </p:txBody>
      </p:sp>
      <p:graphicFrame>
        <p:nvGraphicFramePr>
          <p:cNvPr id="60" name="Group 211"/>
          <p:cNvGraphicFramePr>
            <a:graphicFrameLocks noGrp="1"/>
          </p:cNvGraphicFramePr>
          <p:nvPr>
            <p:extLst>
              <p:ext uri="{D42A27DB-BD31-4B8C-83A1-F6EECF244321}">
                <p14:modId xmlns:p14="http://schemas.microsoft.com/office/powerpoint/2010/main" val="4216900246"/>
              </p:ext>
            </p:extLst>
          </p:nvPr>
        </p:nvGraphicFramePr>
        <p:xfrm>
          <a:off x="6510338" y="2410291"/>
          <a:ext cx="949325" cy="633984"/>
        </p:xfrm>
        <a:graphic>
          <a:graphicData uri="http://schemas.openxmlformats.org/drawingml/2006/table">
            <a:tbl>
              <a:tblPr/>
              <a:tblGrid>
                <a:gridCol w="585787"/>
                <a:gridCol w="363538"/>
              </a:tblGrid>
              <a:tr h="63500">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Total</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cap="fla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4</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chemeClr val="accent2"/>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20–39</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2</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a:noFill/>
                    </a:lnT>
                    <a:lnB w="9525" cap="flat" cmpd="sng" algn="ctr">
                      <a:solidFill>
                        <a:schemeClr val="bg1"/>
                      </a:solidFill>
                      <a:prstDash val="solid"/>
                      <a:round/>
                      <a:headEnd type="none" w="med" len="med"/>
                      <a:tailEnd type="none" w="med" len="med"/>
                    </a:lnB>
                    <a:lnTlToBr>
                      <a:noFill/>
                    </a:lnTlToBr>
                    <a:lnBlToTr>
                      <a:noFill/>
                    </a:lnBlToTr>
                    <a:noFill/>
                  </a:tcPr>
                </a:tc>
              </a:tr>
              <a:tr h="6350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40–64</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6</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65+</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4</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61" name="TextBox 79"/>
          <p:cNvSpPr txBox="1">
            <a:spLocks noChangeArrowheads="1"/>
          </p:cNvSpPr>
          <p:nvPr/>
        </p:nvSpPr>
        <p:spPr bwMode="auto">
          <a:xfrm>
            <a:off x="6510338" y="3280241"/>
            <a:ext cx="949325" cy="879475"/>
          </a:xfrm>
          <a:prstGeom prst="rect">
            <a:avLst/>
          </a:prstGeom>
          <a:noFill/>
          <a:ln w="12700">
            <a:solidFill>
              <a:srgbClr val="002060"/>
            </a:solidFill>
            <a:prstDash val="dash"/>
            <a:miter lim="800000"/>
            <a:headEnd/>
            <a:tailEnd/>
          </a:ln>
        </p:spPr>
        <p:txBody>
          <a:bodyPr/>
          <a:lstStyle/>
          <a:p>
            <a:pPr algn="ctr"/>
            <a:r>
              <a:rPr lang="en-US" sz="1200" b="1" dirty="0" smtClean="0">
                <a:solidFill>
                  <a:srgbClr val="002060"/>
                </a:solidFill>
              </a:rPr>
              <a:t>Dedos</a:t>
            </a:r>
            <a:endParaRPr lang="en-US" sz="1200" b="1" dirty="0">
              <a:solidFill>
                <a:srgbClr val="002060"/>
              </a:solidFill>
            </a:endParaRPr>
          </a:p>
        </p:txBody>
      </p:sp>
      <p:graphicFrame>
        <p:nvGraphicFramePr>
          <p:cNvPr id="70" name="Group 236"/>
          <p:cNvGraphicFramePr>
            <a:graphicFrameLocks noGrp="1"/>
          </p:cNvGraphicFramePr>
          <p:nvPr>
            <p:extLst>
              <p:ext uri="{D42A27DB-BD31-4B8C-83A1-F6EECF244321}">
                <p14:modId xmlns:p14="http://schemas.microsoft.com/office/powerpoint/2010/main" val="1345705233"/>
              </p:ext>
            </p:extLst>
          </p:nvPr>
        </p:nvGraphicFramePr>
        <p:xfrm>
          <a:off x="6510338" y="3515191"/>
          <a:ext cx="949325" cy="633984"/>
        </p:xfrm>
        <a:graphic>
          <a:graphicData uri="http://schemas.openxmlformats.org/drawingml/2006/table">
            <a:tbl>
              <a:tblPr/>
              <a:tblGrid>
                <a:gridCol w="585787"/>
                <a:gridCol w="363538"/>
              </a:tblGrid>
              <a:tr h="63500">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Total</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cap="fla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5</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chemeClr val="accent2"/>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20–39</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2</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a:noFill/>
                    </a:lnT>
                    <a:lnB w="9525" cap="flat" cmpd="sng" algn="ctr">
                      <a:solidFill>
                        <a:schemeClr val="bg1"/>
                      </a:solidFill>
                      <a:prstDash val="solid"/>
                      <a:round/>
                      <a:headEnd type="none" w="med" len="med"/>
                      <a:tailEnd type="none" w="med" len="med"/>
                    </a:lnB>
                    <a:lnTlToBr>
                      <a:noFill/>
                    </a:lnTlToBr>
                    <a:lnBlToTr>
                      <a:noFill/>
                    </a:lnBlToTr>
                    <a:noFill/>
                  </a:tcPr>
                </a:tc>
              </a:tr>
              <a:tr h="6350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40–64</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6</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65+</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9</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71" name="TextBox 79"/>
          <p:cNvSpPr txBox="1">
            <a:spLocks noChangeArrowheads="1"/>
          </p:cNvSpPr>
          <p:nvPr/>
        </p:nvSpPr>
        <p:spPr bwMode="auto">
          <a:xfrm>
            <a:off x="6510338" y="4394021"/>
            <a:ext cx="949325" cy="873770"/>
          </a:xfrm>
          <a:prstGeom prst="rect">
            <a:avLst/>
          </a:prstGeom>
          <a:noFill/>
          <a:ln w="12700">
            <a:solidFill>
              <a:srgbClr val="002060"/>
            </a:solidFill>
            <a:prstDash val="dash"/>
            <a:miter lim="800000"/>
            <a:headEnd/>
            <a:tailEnd/>
          </a:ln>
        </p:spPr>
        <p:txBody>
          <a:bodyPr/>
          <a:lstStyle/>
          <a:p>
            <a:pPr algn="ctr"/>
            <a:r>
              <a:rPr lang="en-US" sz="1200" b="1" dirty="0" smtClean="0">
                <a:solidFill>
                  <a:srgbClr val="002060"/>
                </a:solidFill>
              </a:rPr>
              <a:t>Rodilla</a:t>
            </a:r>
            <a:endParaRPr lang="en-US" sz="1200" b="1" dirty="0">
              <a:solidFill>
                <a:srgbClr val="002060"/>
              </a:solidFill>
            </a:endParaRPr>
          </a:p>
        </p:txBody>
      </p:sp>
      <p:graphicFrame>
        <p:nvGraphicFramePr>
          <p:cNvPr id="72" name="Group 261"/>
          <p:cNvGraphicFramePr>
            <a:graphicFrameLocks noGrp="1"/>
          </p:cNvGraphicFramePr>
          <p:nvPr>
            <p:extLst>
              <p:ext uri="{D42A27DB-BD31-4B8C-83A1-F6EECF244321}">
                <p14:modId xmlns:p14="http://schemas.microsoft.com/office/powerpoint/2010/main" val="1491658390"/>
              </p:ext>
            </p:extLst>
          </p:nvPr>
        </p:nvGraphicFramePr>
        <p:xfrm>
          <a:off x="6510338" y="4623266"/>
          <a:ext cx="949325" cy="633984"/>
        </p:xfrm>
        <a:graphic>
          <a:graphicData uri="http://schemas.openxmlformats.org/drawingml/2006/table">
            <a:tbl>
              <a:tblPr/>
              <a:tblGrid>
                <a:gridCol w="585787"/>
                <a:gridCol w="363538"/>
              </a:tblGrid>
              <a:tr h="63500">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Total</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cap="fla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15</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chemeClr val="accent2"/>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20–39</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8</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a:noFill/>
                    </a:lnT>
                    <a:lnB w="9525" cap="flat" cmpd="sng" algn="ctr">
                      <a:solidFill>
                        <a:schemeClr val="bg1"/>
                      </a:solidFill>
                      <a:prstDash val="solid"/>
                      <a:round/>
                      <a:headEnd type="none" w="med" len="med"/>
                      <a:tailEnd type="none" w="med" len="med"/>
                    </a:lnB>
                    <a:lnTlToBr>
                      <a:noFill/>
                    </a:lnTlToBr>
                    <a:lnBlToTr>
                      <a:noFill/>
                    </a:lnBlToTr>
                    <a:noFill/>
                  </a:tcPr>
                </a:tc>
              </a:tr>
              <a:tr h="6350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40–64</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18</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65+</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23</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73" name="TextBox 79"/>
          <p:cNvSpPr txBox="1">
            <a:spLocks noChangeArrowheads="1"/>
          </p:cNvSpPr>
          <p:nvPr/>
        </p:nvSpPr>
        <p:spPr bwMode="auto">
          <a:xfrm>
            <a:off x="6510338" y="5546149"/>
            <a:ext cx="949325" cy="858292"/>
          </a:xfrm>
          <a:prstGeom prst="rect">
            <a:avLst/>
          </a:prstGeom>
          <a:noFill/>
          <a:ln w="12700">
            <a:solidFill>
              <a:srgbClr val="002060"/>
            </a:solidFill>
            <a:prstDash val="dash"/>
            <a:miter lim="800000"/>
            <a:headEnd/>
            <a:tailEnd/>
          </a:ln>
        </p:spPr>
        <p:txBody>
          <a:bodyPr/>
          <a:lstStyle/>
          <a:p>
            <a:pPr algn="ctr"/>
            <a:r>
              <a:rPr lang="en-US" sz="1200" b="1" dirty="0" smtClean="0">
                <a:solidFill>
                  <a:srgbClr val="002060"/>
                </a:solidFill>
              </a:rPr>
              <a:t>Ortejos</a:t>
            </a:r>
            <a:endParaRPr lang="en-US" sz="1200" b="1" dirty="0">
              <a:solidFill>
                <a:srgbClr val="002060"/>
              </a:solidFill>
            </a:endParaRPr>
          </a:p>
        </p:txBody>
      </p:sp>
      <p:graphicFrame>
        <p:nvGraphicFramePr>
          <p:cNvPr id="74" name="Group 286"/>
          <p:cNvGraphicFramePr>
            <a:graphicFrameLocks noGrp="1"/>
          </p:cNvGraphicFramePr>
          <p:nvPr>
            <p:extLst>
              <p:ext uri="{D42A27DB-BD31-4B8C-83A1-F6EECF244321}">
                <p14:modId xmlns:p14="http://schemas.microsoft.com/office/powerpoint/2010/main" val="950796689"/>
              </p:ext>
            </p:extLst>
          </p:nvPr>
        </p:nvGraphicFramePr>
        <p:xfrm>
          <a:off x="6510338" y="5759916"/>
          <a:ext cx="949325" cy="633984"/>
        </p:xfrm>
        <a:graphic>
          <a:graphicData uri="http://schemas.openxmlformats.org/drawingml/2006/table">
            <a:tbl>
              <a:tblPr/>
              <a:tblGrid>
                <a:gridCol w="585787"/>
                <a:gridCol w="363538"/>
              </a:tblGrid>
              <a:tr h="63500">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Total</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cap="fla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n-US" sz="800" b="1" i="0" u="none" strike="noStrike" cap="none" normalizeH="0" baseline="0" dirty="0" smtClean="0">
                          <a:ln>
                            <a:noFill/>
                          </a:ln>
                          <a:solidFill>
                            <a:schemeClr val="tx1"/>
                          </a:solidFill>
                          <a:effectLst/>
                          <a:latin typeface="Arial" charset="0"/>
                          <a:ea typeface="ヒラギノ角ゴ Pro W3"/>
                          <a:cs typeface="Arial" charset="0"/>
                        </a:rPr>
                        <a:t>2</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chemeClr val="accent2"/>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20–39</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1</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a:noFill/>
                    </a:lnT>
                    <a:lnB w="9525" cap="flat" cmpd="sng" algn="ctr">
                      <a:solidFill>
                        <a:schemeClr val="bg1"/>
                      </a:solidFill>
                      <a:prstDash val="solid"/>
                      <a:round/>
                      <a:headEnd type="none" w="med" len="med"/>
                      <a:tailEnd type="none" w="med" len="med"/>
                    </a:lnB>
                    <a:lnTlToBr>
                      <a:noFill/>
                    </a:lnTlToBr>
                    <a:lnBlToTr>
                      <a:noFill/>
                    </a:lnBlToTr>
                    <a:noFill/>
                  </a:tcPr>
                </a:tc>
              </a:tr>
              <a:tr h="6350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40–64</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3</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AEAEA"/>
                    </a:solidFill>
                  </a:tcPr>
                </a:tc>
              </a:tr>
              <a:tr h="0">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65+</a:t>
                      </a:r>
                    </a:p>
                  </a:txBody>
                  <a:tcPr marL="45720" marR="45720" marT="18288" marB="18288" horzOverflow="overflow">
                    <a:lnL cap="flat">
                      <a:noFill/>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n-US" sz="800" b="0" i="0" u="none" strike="noStrike" cap="none" normalizeH="0" baseline="0" dirty="0" smtClean="0">
                          <a:ln>
                            <a:noFill/>
                          </a:ln>
                          <a:solidFill>
                            <a:srgbClr val="002060"/>
                          </a:solidFill>
                          <a:effectLst/>
                          <a:latin typeface="Arial" charset="0"/>
                          <a:ea typeface="ヒラギノ角ゴ Pro W3"/>
                          <a:cs typeface="Arial" charset="0"/>
                        </a:rPr>
                        <a:t>3</a:t>
                      </a:r>
                    </a:p>
                  </a:txBody>
                  <a:tcPr marL="45720" marR="137160" marT="18288" marB="18288" horzOverflow="overflow">
                    <a:lnL w="9525" cap="flat" cmpd="sng" algn="ctr">
                      <a:solidFill>
                        <a:schemeClr val="bg1"/>
                      </a:solidFill>
                      <a:prstDash val="solid"/>
                      <a:round/>
                      <a:headEnd type="none" w="med" len="med"/>
                      <a:tailEnd type="none" w="med" len="med"/>
                    </a:lnL>
                    <a:lnR cap="flat">
                      <a:noFill/>
                    </a:lnR>
                    <a:lnT w="9525"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cxnSp>
        <p:nvCxnSpPr>
          <p:cNvPr id="75" name="Elbow Connector 5"/>
          <p:cNvCxnSpPr>
            <a:cxnSpLocks noChangeShapeType="1"/>
          </p:cNvCxnSpPr>
          <p:nvPr/>
        </p:nvCxnSpPr>
        <p:spPr bwMode="auto">
          <a:xfrm flipV="1">
            <a:off x="5138738" y="3669179"/>
            <a:ext cx="1371600" cy="574675"/>
          </a:xfrm>
          <a:prstGeom prst="bentConnector3">
            <a:avLst>
              <a:gd name="adj1" fmla="val 50000"/>
            </a:avLst>
          </a:prstGeom>
          <a:noFill/>
          <a:ln w="12700" algn="ctr">
            <a:solidFill>
              <a:srgbClr val="002060"/>
            </a:solidFill>
            <a:prstDash val="dash"/>
            <a:miter lim="800000"/>
            <a:headEnd type="oval" w="med" len="med"/>
            <a:tailEnd/>
          </a:ln>
        </p:spPr>
      </p:cxnSp>
      <p:sp>
        <p:nvSpPr>
          <p:cNvPr id="76" name="Rectangle 311"/>
          <p:cNvSpPr>
            <a:spLocks noChangeArrowheads="1"/>
          </p:cNvSpPr>
          <p:nvPr/>
        </p:nvSpPr>
        <p:spPr bwMode="auto">
          <a:xfrm flipH="1">
            <a:off x="5335588" y="4159716"/>
            <a:ext cx="1587" cy="1588"/>
          </a:xfrm>
          <a:prstGeom prst="rect">
            <a:avLst/>
          </a:prstGeom>
          <a:noFill/>
          <a:ln w="9525">
            <a:noFill/>
            <a:miter lim="800000"/>
            <a:headEnd/>
            <a:tailEnd/>
          </a:ln>
        </p:spPr>
        <p:txBody>
          <a:bodyPr wrap="none" anchor="ctr"/>
          <a:lstStyle/>
          <a:p>
            <a:endParaRPr lang="en-US" dirty="0">
              <a:solidFill>
                <a:prstClr val="white"/>
              </a:solidFill>
            </a:endParaRPr>
          </a:p>
        </p:txBody>
      </p:sp>
      <p:cxnSp>
        <p:nvCxnSpPr>
          <p:cNvPr id="77" name="Elbow Connector 5"/>
          <p:cNvCxnSpPr>
            <a:cxnSpLocks noChangeShapeType="1"/>
          </p:cNvCxnSpPr>
          <p:nvPr/>
        </p:nvCxnSpPr>
        <p:spPr bwMode="auto">
          <a:xfrm flipV="1">
            <a:off x="4883150" y="4777254"/>
            <a:ext cx="1627188" cy="388937"/>
          </a:xfrm>
          <a:prstGeom prst="bentConnector3">
            <a:avLst>
              <a:gd name="adj1" fmla="val 50000"/>
            </a:avLst>
          </a:prstGeom>
          <a:noFill/>
          <a:ln w="12700" algn="ctr">
            <a:solidFill>
              <a:srgbClr val="002060"/>
            </a:solidFill>
            <a:prstDash val="dash"/>
            <a:miter lim="800000"/>
            <a:headEnd type="oval" w="med" len="med"/>
            <a:tailEnd/>
          </a:ln>
        </p:spPr>
      </p:cxnSp>
      <p:sp>
        <p:nvSpPr>
          <p:cNvPr id="78" name="Rectangle 313"/>
          <p:cNvSpPr>
            <a:spLocks noChangeArrowheads="1"/>
          </p:cNvSpPr>
          <p:nvPr/>
        </p:nvSpPr>
        <p:spPr bwMode="auto">
          <a:xfrm flipH="1">
            <a:off x="5070475" y="5012204"/>
            <a:ext cx="1588" cy="1587"/>
          </a:xfrm>
          <a:prstGeom prst="rect">
            <a:avLst/>
          </a:prstGeom>
          <a:noFill/>
          <a:ln w="9525">
            <a:noFill/>
            <a:miter lim="800000"/>
            <a:headEnd/>
            <a:tailEnd/>
          </a:ln>
        </p:spPr>
        <p:txBody>
          <a:bodyPr wrap="none" anchor="ctr"/>
          <a:lstStyle/>
          <a:p>
            <a:endParaRPr lang="en-US" dirty="0">
              <a:solidFill>
                <a:prstClr val="white"/>
              </a:solidFill>
            </a:endParaRPr>
          </a:p>
        </p:txBody>
      </p:sp>
      <p:cxnSp>
        <p:nvCxnSpPr>
          <p:cNvPr id="79" name="Elbow Connector 5"/>
          <p:cNvCxnSpPr>
            <a:cxnSpLocks noChangeShapeType="1"/>
            <a:endCxn id="73" idx="1"/>
          </p:cNvCxnSpPr>
          <p:nvPr/>
        </p:nvCxnSpPr>
        <p:spPr bwMode="auto">
          <a:xfrm flipV="1">
            <a:off x="4795838" y="5975295"/>
            <a:ext cx="1714500" cy="91010"/>
          </a:xfrm>
          <a:prstGeom prst="bentConnector3">
            <a:avLst>
              <a:gd name="adj1" fmla="val 50000"/>
            </a:avLst>
          </a:prstGeom>
          <a:noFill/>
          <a:ln w="12700" algn="ctr">
            <a:solidFill>
              <a:srgbClr val="002060"/>
            </a:solidFill>
            <a:prstDash val="dash"/>
            <a:miter lim="800000"/>
            <a:headEnd type="oval" w="med" len="med"/>
            <a:tailEnd/>
          </a:ln>
        </p:spPr>
      </p:cxnSp>
      <p:sp>
        <p:nvSpPr>
          <p:cNvPr id="80" name="Rectangle 315"/>
          <p:cNvSpPr>
            <a:spLocks noChangeArrowheads="1"/>
          </p:cNvSpPr>
          <p:nvPr/>
        </p:nvSpPr>
        <p:spPr bwMode="auto">
          <a:xfrm flipH="1">
            <a:off x="5211763" y="6064716"/>
            <a:ext cx="1587" cy="1588"/>
          </a:xfrm>
          <a:prstGeom prst="rect">
            <a:avLst/>
          </a:prstGeom>
          <a:noFill/>
          <a:ln w="9525">
            <a:noFill/>
            <a:miter lim="800000"/>
            <a:headEnd/>
            <a:tailEnd/>
          </a:ln>
        </p:spPr>
        <p:txBody>
          <a:bodyPr wrap="none" anchor="ctr"/>
          <a:lstStyle/>
          <a:p>
            <a:endParaRPr lang="en-US" dirty="0">
              <a:solidFill>
                <a:prstClr val="white"/>
              </a:solidFill>
            </a:endParaRPr>
          </a:p>
        </p:txBody>
      </p:sp>
      <p:sp>
        <p:nvSpPr>
          <p:cNvPr id="62" name="Rectangle 61"/>
          <p:cNvSpPr/>
          <p:nvPr/>
        </p:nvSpPr>
        <p:spPr>
          <a:xfrm>
            <a:off x="369654" y="1633865"/>
            <a:ext cx="3423373" cy="369332"/>
          </a:xfrm>
          <a:prstGeom prst="rect">
            <a:avLst/>
          </a:prstGeom>
        </p:spPr>
        <p:txBody>
          <a:bodyPr wrap="none">
            <a:spAutoFit/>
          </a:bodyPr>
          <a:lstStyle/>
          <a:p>
            <a:pPr marL="196850" indent="-196850">
              <a:buFont typeface="Arial" pitchFamily="34" charset="0"/>
              <a:buChar char="•"/>
            </a:pPr>
            <a:r>
              <a:rPr lang="en-CA" b="1" dirty="0" smtClean="0">
                <a:solidFill>
                  <a:srgbClr val="002060"/>
                </a:solidFill>
              </a:rPr>
              <a:t>El dolor difiere por sitio y edad  </a:t>
            </a:r>
            <a:endParaRPr lang="en-CA" b="1" dirty="0">
              <a:solidFill>
                <a:srgbClr val="002060"/>
              </a:solidFill>
            </a:endParaRPr>
          </a:p>
        </p:txBody>
      </p:sp>
      <p:sp>
        <p:nvSpPr>
          <p:cNvPr id="64" name="Rectangle 63"/>
          <p:cNvSpPr/>
          <p:nvPr/>
        </p:nvSpPr>
        <p:spPr>
          <a:xfrm>
            <a:off x="107504" y="6453337"/>
            <a:ext cx="7488832" cy="400110"/>
          </a:xfrm>
          <a:prstGeom prst="rect">
            <a:avLst/>
          </a:prstGeom>
        </p:spPr>
        <p:txBody>
          <a:bodyPr wrap="square">
            <a:spAutoFit/>
          </a:bodyPr>
          <a:lstStyle/>
          <a:p>
            <a:r>
              <a:rPr lang="en-CA" sz="1000" dirty="0">
                <a:solidFill>
                  <a:srgbClr val="002060"/>
                </a:solidFill>
              </a:rPr>
              <a:t>National Health Interview Survey (NHIS) 2007.</a:t>
            </a:r>
          </a:p>
          <a:p>
            <a:r>
              <a:rPr lang="en-CA" sz="1000" dirty="0" smtClean="0">
                <a:solidFill>
                  <a:srgbClr val="002060"/>
                </a:solidFill>
              </a:rPr>
              <a:t>Pfizer  </a:t>
            </a:r>
            <a:r>
              <a:rPr lang="en-CA" sz="1000" dirty="0">
                <a:solidFill>
                  <a:srgbClr val="002060"/>
                </a:solidFill>
              </a:rPr>
              <a:t>Medical Division. </a:t>
            </a:r>
            <a:r>
              <a:rPr lang="en-CA" sz="1000" i="1" dirty="0" smtClean="0">
                <a:solidFill>
                  <a:srgbClr val="002060"/>
                </a:solidFill>
              </a:rPr>
              <a:t>The </a:t>
            </a:r>
            <a:r>
              <a:rPr lang="en-CA" sz="1000" i="1" dirty="0">
                <a:solidFill>
                  <a:srgbClr val="002060"/>
                </a:solidFill>
              </a:rPr>
              <a:t>Burden of Pain Among Adults in the United States.</a:t>
            </a:r>
            <a:r>
              <a:rPr lang="en-CA" sz="1000" dirty="0">
                <a:solidFill>
                  <a:srgbClr val="002060"/>
                </a:solidFill>
              </a:rPr>
              <a:t> Pfizer Inc.; New York, NY: 2008.</a:t>
            </a:r>
          </a:p>
        </p:txBody>
      </p:sp>
    </p:spTree>
    <p:extLst>
      <p:ext uri="{BB962C8B-B14F-4D97-AF65-F5344CB8AC3E}">
        <p14:creationId xmlns:p14="http://schemas.microsoft.com/office/powerpoint/2010/main" val="325965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ontent Placeholder 2"/>
          <p:cNvSpPr>
            <a:spLocks noGrp="1"/>
          </p:cNvSpPr>
          <p:nvPr>
            <p:ph idx="1"/>
          </p:nvPr>
        </p:nvSpPr>
        <p:spPr>
          <a:xfrm>
            <a:off x="457199" y="1600201"/>
            <a:ext cx="8507289" cy="1180728"/>
          </a:xfrm>
        </p:spPr>
        <p:txBody>
          <a:bodyPr>
            <a:noAutofit/>
          </a:bodyPr>
          <a:lstStyle/>
          <a:p>
            <a:pPr>
              <a:spcBef>
                <a:spcPts val="0"/>
              </a:spcBef>
              <a:spcAft>
                <a:spcPct val="20000"/>
              </a:spcAft>
            </a:pPr>
            <a:r>
              <a:rPr lang="es-MX" sz="1800" dirty="0" smtClean="0">
                <a:latin typeface="+mj-lt"/>
              </a:rPr>
              <a:t>49.9 millones (22.2%) con artritis diagnosticada por el médico, autorreportada</a:t>
            </a:r>
            <a:r>
              <a:rPr lang="es-MX" sz="1800" baseline="30000" dirty="0" smtClean="0">
                <a:latin typeface="+mj-lt"/>
              </a:rPr>
              <a:t>1</a:t>
            </a:r>
            <a:r>
              <a:rPr lang="es-MX" sz="1800" baseline="30000" dirty="0" smtClean="0">
                <a:cs typeface="Calibri"/>
              </a:rPr>
              <a:t>† </a:t>
            </a:r>
            <a:endParaRPr lang="es-MX" sz="1800" baseline="30000" dirty="0" smtClean="0">
              <a:latin typeface="+mj-lt"/>
              <a:cs typeface="Calibri"/>
            </a:endParaRPr>
          </a:p>
          <a:p>
            <a:pPr>
              <a:spcBef>
                <a:spcPts val="0"/>
              </a:spcBef>
              <a:spcAft>
                <a:spcPct val="20000"/>
              </a:spcAft>
            </a:pPr>
            <a:r>
              <a:rPr lang="es-MX" sz="1800" dirty="0" smtClean="0">
                <a:latin typeface="+mj-lt"/>
              </a:rPr>
              <a:t>21.1 millones (9.4%) con artritis y limitación de la actividad atribuible a </a:t>
            </a:r>
            <a:r>
              <a:rPr lang="es-MX" sz="1800" dirty="0" smtClean="0"/>
              <a:t>artritis </a:t>
            </a:r>
            <a:r>
              <a:rPr lang="es-MX" sz="1800" baseline="30000" dirty="0" smtClean="0">
                <a:latin typeface="+mj-lt"/>
              </a:rPr>
              <a:t>1</a:t>
            </a:r>
          </a:p>
          <a:p>
            <a:pPr>
              <a:spcBef>
                <a:spcPts val="0"/>
              </a:spcBef>
              <a:spcAft>
                <a:spcPct val="20000"/>
              </a:spcAft>
            </a:pPr>
            <a:r>
              <a:rPr lang="es-MX" sz="1800" dirty="0" smtClean="0">
                <a:latin typeface="+mj-lt"/>
              </a:rPr>
              <a:t>Afecta más mujeres que hombres en cada grupo de edad</a:t>
            </a:r>
            <a:r>
              <a:rPr lang="es-MX" sz="1800" baseline="30000" dirty="0" smtClean="0">
                <a:latin typeface="+mj-lt"/>
              </a:rPr>
              <a:t>2</a:t>
            </a:r>
            <a:br>
              <a:rPr lang="es-MX" sz="1800" baseline="30000" dirty="0" smtClean="0">
                <a:latin typeface="+mj-lt"/>
              </a:rPr>
            </a:br>
            <a:r>
              <a:rPr lang="es-MX" sz="1800" baseline="30000" dirty="0" smtClean="0">
                <a:latin typeface="+mj-lt"/>
              </a:rPr>
              <a:t/>
            </a:r>
            <a:br>
              <a:rPr lang="es-MX" sz="1800" baseline="30000" dirty="0" smtClean="0">
                <a:latin typeface="+mj-lt"/>
              </a:rPr>
            </a:br>
            <a:r>
              <a:rPr lang="en-US" sz="1800" baseline="30000" dirty="0" smtClean="0">
                <a:latin typeface="+mj-lt"/>
              </a:rPr>
              <a:t/>
            </a:r>
            <a:br>
              <a:rPr lang="en-US" sz="1800" baseline="30000" dirty="0" smtClean="0">
                <a:latin typeface="+mj-lt"/>
              </a:rPr>
            </a:br>
            <a:r>
              <a:rPr lang="en-US" sz="1800" baseline="30000" dirty="0" smtClean="0">
                <a:latin typeface="+mj-lt"/>
              </a:rPr>
              <a:t/>
            </a:r>
            <a:br>
              <a:rPr lang="en-US" sz="1800" baseline="30000" dirty="0" smtClean="0">
                <a:latin typeface="+mj-lt"/>
              </a:rPr>
            </a:br>
            <a:r>
              <a:rPr lang="en-US" sz="1800" baseline="30000" dirty="0" smtClean="0">
                <a:latin typeface="+mj-lt"/>
              </a:rPr>
              <a:t/>
            </a:r>
            <a:br>
              <a:rPr lang="en-US" sz="1800" baseline="30000" dirty="0" smtClean="0">
                <a:latin typeface="+mj-lt"/>
              </a:rPr>
            </a:br>
            <a:r>
              <a:rPr lang="en-US" sz="1800" baseline="30000" dirty="0" smtClean="0">
                <a:latin typeface="+mj-lt"/>
              </a:rPr>
              <a:t/>
            </a:r>
            <a:br>
              <a:rPr lang="en-US" sz="1800" baseline="30000" dirty="0" smtClean="0">
                <a:latin typeface="+mj-lt"/>
              </a:rPr>
            </a:br>
            <a:r>
              <a:rPr lang="en-US" sz="1800" baseline="30000" dirty="0" smtClean="0">
                <a:latin typeface="+mj-lt"/>
              </a:rPr>
              <a:t/>
            </a:r>
            <a:br>
              <a:rPr lang="en-US" sz="1800" baseline="30000" dirty="0" smtClean="0">
                <a:latin typeface="+mj-lt"/>
              </a:rPr>
            </a:br>
            <a:r>
              <a:rPr lang="en-US" sz="1800" baseline="30000" dirty="0" smtClean="0">
                <a:latin typeface="+mj-lt"/>
              </a:rPr>
              <a:t/>
            </a:r>
            <a:br>
              <a:rPr lang="en-US" sz="1800" baseline="30000" dirty="0" smtClean="0">
                <a:latin typeface="+mj-lt"/>
              </a:rPr>
            </a:br>
            <a:r>
              <a:rPr lang="en-US" sz="1800" baseline="30000" dirty="0" smtClean="0">
                <a:latin typeface="+mj-lt"/>
              </a:rPr>
              <a:t/>
            </a:r>
            <a:br>
              <a:rPr lang="en-US" sz="1800" baseline="30000" dirty="0" smtClean="0">
                <a:latin typeface="+mj-lt"/>
              </a:rPr>
            </a:br>
            <a:r>
              <a:rPr lang="en-US" sz="1800" baseline="30000" dirty="0" smtClean="0">
                <a:latin typeface="+mj-lt"/>
              </a:rPr>
              <a:t/>
            </a:r>
            <a:br>
              <a:rPr lang="en-US" sz="1800" baseline="30000" dirty="0" smtClean="0">
                <a:latin typeface="+mj-lt"/>
              </a:rPr>
            </a:br>
            <a:r>
              <a:rPr lang="en-US" sz="1800" baseline="30000" dirty="0" smtClean="0">
                <a:latin typeface="+mj-lt"/>
              </a:rPr>
              <a:t/>
            </a:r>
            <a:br>
              <a:rPr lang="en-US" sz="1800" baseline="30000" dirty="0" smtClean="0">
                <a:latin typeface="+mj-lt"/>
              </a:rPr>
            </a:br>
            <a:r>
              <a:rPr lang="en-US" sz="1800" baseline="30000" dirty="0" smtClean="0">
                <a:latin typeface="+mj-lt"/>
              </a:rPr>
              <a:t/>
            </a:r>
            <a:br>
              <a:rPr lang="en-US" sz="1800" baseline="30000" dirty="0" smtClean="0">
                <a:latin typeface="+mj-lt"/>
              </a:rPr>
            </a:br>
            <a:r>
              <a:rPr lang="en-US" sz="1800" baseline="30000" dirty="0" smtClean="0">
                <a:latin typeface="+mj-lt"/>
              </a:rPr>
              <a:t/>
            </a:r>
            <a:br>
              <a:rPr lang="en-US" sz="1800" baseline="30000" dirty="0" smtClean="0">
                <a:latin typeface="+mj-lt"/>
              </a:rPr>
            </a:br>
            <a:r>
              <a:rPr lang="en-US" sz="1800" baseline="30000" dirty="0" smtClean="0">
                <a:latin typeface="+mj-lt"/>
              </a:rPr>
              <a:t/>
            </a:r>
            <a:br>
              <a:rPr lang="en-US" sz="1800" baseline="30000" dirty="0" smtClean="0">
                <a:latin typeface="+mj-lt"/>
              </a:rPr>
            </a:br>
            <a:endParaRPr lang="en-US" sz="1800" baseline="30000" dirty="0" smtClean="0">
              <a:latin typeface="+mj-lt"/>
            </a:endParaRPr>
          </a:p>
        </p:txBody>
      </p:sp>
      <p:sp>
        <p:nvSpPr>
          <p:cNvPr id="2" name="Title 1"/>
          <p:cNvSpPr>
            <a:spLocks noGrp="1"/>
          </p:cNvSpPr>
          <p:nvPr>
            <p:ph type="title"/>
          </p:nvPr>
        </p:nvSpPr>
        <p:spPr>
          <a:xfrm>
            <a:off x="457200" y="197768"/>
            <a:ext cx="8229600" cy="1143000"/>
          </a:xfrm>
        </p:spPr>
        <p:txBody>
          <a:bodyPr>
            <a:noAutofit/>
          </a:bodyPr>
          <a:lstStyle/>
          <a:p>
            <a:r>
              <a:rPr lang="es-MX" dirty="0" smtClean="0"/>
              <a:t>La artritis es prevalente en</a:t>
            </a:r>
            <a:br>
              <a:rPr lang="es-MX" dirty="0" smtClean="0"/>
            </a:br>
            <a:r>
              <a:rPr lang="es-MX" dirty="0" smtClean="0"/>
              <a:t>adultos estadounidenses</a:t>
            </a:r>
            <a:r>
              <a:rPr lang="es-MX" baseline="30000" dirty="0" smtClean="0"/>
              <a:t>*</a:t>
            </a:r>
            <a:endParaRPr lang="es-MX" baseline="30000" dirty="0"/>
          </a:p>
        </p:txBody>
      </p:sp>
      <p:sp>
        <p:nvSpPr>
          <p:cNvPr id="16" name="Rectangle 15"/>
          <p:cNvSpPr/>
          <p:nvPr/>
        </p:nvSpPr>
        <p:spPr>
          <a:xfrm>
            <a:off x="35496" y="5906655"/>
            <a:ext cx="9001000" cy="978729"/>
          </a:xfrm>
          <a:prstGeom prst="rect">
            <a:avLst/>
          </a:prstGeom>
        </p:spPr>
        <p:txBody>
          <a:bodyPr wrap="square">
            <a:spAutoFit/>
          </a:bodyPr>
          <a:lstStyle/>
          <a:p>
            <a:pPr>
              <a:lnSpc>
                <a:spcPct val="90000"/>
              </a:lnSpc>
            </a:pPr>
            <a:r>
              <a:rPr lang="es-MX" sz="1200" b="1" dirty="0" smtClean="0">
                <a:solidFill>
                  <a:srgbClr val="002060"/>
                </a:solidFill>
              </a:rPr>
              <a:t>*Fuentes de los datos: Datos 2007–2009 de la Encuesta por Entrevista Nacional de Salud (NHIS); </a:t>
            </a:r>
            <a:r>
              <a:rPr lang="es-MX" sz="1200" b="1" baseline="30000" dirty="0" smtClean="0">
                <a:solidFill>
                  <a:srgbClr val="002060"/>
                </a:solidFill>
                <a:cs typeface="Calibri"/>
              </a:rPr>
              <a:t>†</a:t>
            </a:r>
            <a:r>
              <a:rPr lang="es-MX" sz="1200" b="1" dirty="0" smtClean="0">
                <a:solidFill>
                  <a:srgbClr val="002060"/>
                </a:solidFill>
              </a:rPr>
              <a:t>Incluye múltiples formas de artritis; US = Estados Unidos</a:t>
            </a:r>
          </a:p>
          <a:p>
            <a:pPr>
              <a:lnSpc>
                <a:spcPct val="90000"/>
              </a:lnSpc>
            </a:pPr>
            <a:r>
              <a:rPr lang="en-CA" sz="1000" dirty="0" smtClean="0">
                <a:solidFill>
                  <a:srgbClr val="002060"/>
                </a:solidFill>
              </a:rPr>
              <a:t>1</a:t>
            </a:r>
            <a:r>
              <a:rPr lang="en-CA" sz="1000" dirty="0">
                <a:solidFill>
                  <a:srgbClr val="002060"/>
                </a:solidFill>
              </a:rPr>
              <a:t>. </a:t>
            </a:r>
            <a:r>
              <a:rPr lang="es-MX" sz="1000" dirty="0" smtClean="0">
                <a:solidFill>
                  <a:srgbClr val="002060"/>
                </a:solidFill>
              </a:rPr>
              <a:t>Centros para el Control y Prevención de Enfermedades</a:t>
            </a:r>
            <a:r>
              <a:rPr lang="en-CA" sz="1000" dirty="0" smtClean="0">
                <a:solidFill>
                  <a:srgbClr val="002060"/>
                </a:solidFill>
              </a:rPr>
              <a:t>. </a:t>
            </a:r>
            <a:r>
              <a:rPr lang="en-CA" sz="1000" i="1" dirty="0">
                <a:solidFill>
                  <a:srgbClr val="002060"/>
                </a:solidFill>
              </a:rPr>
              <a:t>MMWR Morb Mortal Wkly </a:t>
            </a:r>
            <a:r>
              <a:rPr lang="en-CA" sz="1000" i="1" dirty="0" smtClean="0">
                <a:solidFill>
                  <a:srgbClr val="002060"/>
                </a:solidFill>
              </a:rPr>
              <a:t>Rep </a:t>
            </a:r>
            <a:r>
              <a:rPr lang="en-CA" sz="1000" dirty="0" smtClean="0">
                <a:solidFill>
                  <a:srgbClr val="002060"/>
                </a:solidFill>
              </a:rPr>
              <a:t>2010; 59(39):1261-65; 2</a:t>
            </a:r>
            <a:r>
              <a:rPr lang="en-CA" sz="1000" dirty="0">
                <a:solidFill>
                  <a:srgbClr val="002060"/>
                </a:solidFill>
              </a:rPr>
              <a:t>. </a:t>
            </a:r>
            <a:r>
              <a:rPr lang="es-MX" sz="1000" dirty="0" smtClean="0">
                <a:solidFill>
                  <a:srgbClr val="002060"/>
                </a:solidFill>
              </a:rPr>
              <a:t>Centros para el Control y Prevención de Enfermedades</a:t>
            </a:r>
            <a:r>
              <a:rPr lang="en-CA" sz="1000" dirty="0" smtClean="0">
                <a:solidFill>
                  <a:srgbClr val="002060"/>
                </a:solidFill>
              </a:rPr>
              <a:t>. </a:t>
            </a:r>
            <a:r>
              <a:rPr lang="en-CA" sz="1000" i="1" dirty="0">
                <a:solidFill>
                  <a:srgbClr val="002060"/>
                </a:solidFill>
              </a:rPr>
              <a:t>NHIS Arthritis Surveillance: Arthritis Prevalence in Women and Men. </a:t>
            </a:r>
            <a:r>
              <a:rPr lang="en-CA" sz="1000" dirty="0" smtClean="0">
                <a:solidFill>
                  <a:srgbClr val="002060"/>
                </a:solidFill>
              </a:rPr>
              <a:t>Disponible en: www.cdc.gov/arthritis/data_statistics/national_nhis.htm</a:t>
            </a:r>
            <a:r>
              <a:rPr lang="en-CA" sz="1000" dirty="0">
                <a:solidFill>
                  <a:srgbClr val="002060"/>
                </a:solidFill>
              </a:rPr>
              <a:t>. </a:t>
            </a:r>
            <a:r>
              <a:rPr lang="en-CA" sz="1000" dirty="0" smtClean="0">
                <a:solidFill>
                  <a:srgbClr val="002060"/>
                </a:solidFill>
              </a:rPr>
              <a:t>Accesado: 12 de enero de 2011; </a:t>
            </a:r>
            <a:br>
              <a:rPr lang="en-CA" sz="1000" dirty="0" smtClean="0">
                <a:solidFill>
                  <a:srgbClr val="002060"/>
                </a:solidFill>
              </a:rPr>
            </a:br>
            <a:r>
              <a:rPr lang="en-CA" sz="1000" dirty="0" smtClean="0">
                <a:solidFill>
                  <a:srgbClr val="002060"/>
                </a:solidFill>
              </a:rPr>
              <a:t>3</a:t>
            </a:r>
            <a:r>
              <a:rPr lang="en-CA" sz="1000" dirty="0">
                <a:solidFill>
                  <a:srgbClr val="002060"/>
                </a:solidFill>
              </a:rPr>
              <a:t>. </a:t>
            </a:r>
            <a:r>
              <a:rPr lang="en-CA" sz="1000" dirty="0" smtClean="0">
                <a:solidFill>
                  <a:srgbClr val="002060"/>
                </a:solidFill>
              </a:rPr>
              <a:t>Centers for Disease Control and Prevention. </a:t>
            </a:r>
            <a:r>
              <a:rPr lang="en-CA" sz="1000" i="1" dirty="0" smtClean="0">
                <a:solidFill>
                  <a:srgbClr val="002060"/>
                </a:solidFill>
              </a:rPr>
              <a:t>MMWR </a:t>
            </a:r>
            <a:r>
              <a:rPr lang="en-CA" sz="1000" i="1" dirty="0">
                <a:solidFill>
                  <a:srgbClr val="002060"/>
                </a:solidFill>
              </a:rPr>
              <a:t>Morb Mortal Wkly </a:t>
            </a:r>
            <a:r>
              <a:rPr lang="en-CA" sz="1000" i="1" dirty="0" smtClean="0">
                <a:solidFill>
                  <a:srgbClr val="002060"/>
                </a:solidFill>
              </a:rPr>
              <a:t>Rep </a:t>
            </a:r>
            <a:r>
              <a:rPr lang="en-CA" sz="1000" dirty="0">
                <a:solidFill>
                  <a:srgbClr val="002060"/>
                </a:solidFill>
              </a:rPr>
              <a:t>2009</a:t>
            </a:r>
            <a:r>
              <a:rPr lang="en-CA" sz="1000" dirty="0" smtClean="0">
                <a:solidFill>
                  <a:srgbClr val="002060"/>
                </a:solidFill>
              </a:rPr>
              <a:t>; 58(16</a:t>
            </a:r>
            <a:r>
              <a:rPr lang="en-CA" sz="1000" dirty="0">
                <a:solidFill>
                  <a:srgbClr val="002060"/>
                </a:solidFill>
              </a:rPr>
              <a:t>):</a:t>
            </a:r>
            <a:r>
              <a:rPr lang="en-CA" sz="1000" dirty="0" smtClean="0">
                <a:solidFill>
                  <a:srgbClr val="002060"/>
                </a:solidFill>
              </a:rPr>
              <a:t>421-6; 4</a:t>
            </a:r>
            <a:r>
              <a:rPr lang="en-CA" sz="1000" dirty="0">
                <a:solidFill>
                  <a:srgbClr val="002060"/>
                </a:solidFill>
              </a:rPr>
              <a:t>. Hootman </a:t>
            </a:r>
            <a:r>
              <a:rPr lang="en-CA" sz="1000" dirty="0" smtClean="0">
                <a:solidFill>
                  <a:srgbClr val="002060"/>
                </a:solidFill>
              </a:rPr>
              <a:t>JM, Helmick CG. </a:t>
            </a:r>
            <a:r>
              <a:rPr lang="en-CA" sz="1000" i="1" dirty="0">
                <a:solidFill>
                  <a:srgbClr val="002060"/>
                </a:solidFill>
              </a:rPr>
              <a:t>Arthritis </a:t>
            </a:r>
            <a:r>
              <a:rPr lang="en-CA" sz="1000" i="1" dirty="0" smtClean="0">
                <a:solidFill>
                  <a:srgbClr val="002060"/>
                </a:solidFill>
              </a:rPr>
              <a:t>Rheum </a:t>
            </a:r>
            <a:r>
              <a:rPr lang="en-CA" sz="1000" dirty="0" smtClean="0">
                <a:solidFill>
                  <a:srgbClr val="002060"/>
                </a:solidFill>
              </a:rPr>
              <a:t>2006; 54(1):226-9</a:t>
            </a:r>
            <a:r>
              <a:rPr lang="en-CA" sz="1000" dirty="0">
                <a:solidFill>
                  <a:srgbClr val="002060"/>
                </a:solidFill>
              </a:rPr>
              <a:t>.</a:t>
            </a:r>
          </a:p>
        </p:txBody>
      </p:sp>
      <p:graphicFrame>
        <p:nvGraphicFramePr>
          <p:cNvPr id="3" name="Object 2"/>
          <p:cNvGraphicFramePr>
            <a:graphicFrameLocks noChangeAspect="1"/>
          </p:cNvGraphicFramePr>
          <p:nvPr>
            <p:extLst>
              <p:ext uri="{D42A27DB-BD31-4B8C-83A1-F6EECF244321}">
                <p14:modId xmlns:p14="http://schemas.microsoft.com/office/powerpoint/2010/main" val="1968257380"/>
              </p:ext>
            </p:extLst>
          </p:nvPr>
        </p:nvGraphicFramePr>
        <p:xfrm>
          <a:off x="508000" y="2636912"/>
          <a:ext cx="7688263" cy="2448272"/>
        </p:xfrm>
        <a:graphic>
          <a:graphicData uri="http://schemas.openxmlformats.org/presentationml/2006/ole">
            <mc:AlternateContent xmlns:mc="http://schemas.openxmlformats.org/markup-compatibility/2006">
              <mc:Choice xmlns:v="urn:schemas-microsoft-com:vml" Requires="v">
                <p:oleObj spid="_x0000_s32915" name="Hoja de cálculo" r:id="rId5" imgW="7305680" imgH="2304963" progId="Excel.Sheet.8">
                  <p:embed/>
                </p:oleObj>
              </mc:Choice>
              <mc:Fallback>
                <p:oleObj name="Hoja de cálculo" r:id="rId5" imgW="7305680" imgH="2304963" progId="Excel.Sheet.8">
                  <p:embed/>
                  <p:pic>
                    <p:nvPicPr>
                      <p:cNvPr id="0" name="Picture 87"/>
                      <p:cNvPicPr>
                        <a:picLocks noChangeAspect="1" noChangeArrowheads="1"/>
                      </p:cNvPicPr>
                      <p:nvPr/>
                    </p:nvPicPr>
                    <p:blipFill>
                      <a:blip r:embed="rId6"/>
                      <a:srcRect/>
                      <a:stretch>
                        <a:fillRect/>
                      </a:stretch>
                    </p:blipFill>
                    <p:spPr bwMode="auto">
                      <a:xfrm>
                        <a:off x="508000" y="2636912"/>
                        <a:ext cx="7688263" cy="2448272"/>
                      </a:xfrm>
                      <a:prstGeom prst="rect">
                        <a:avLst/>
                      </a:prstGeom>
                      <a:noFill/>
                      <a:extLst/>
                    </p:spPr>
                  </p:pic>
                </p:oleObj>
              </mc:Fallback>
            </mc:AlternateContent>
          </a:graphicData>
        </a:graphic>
      </p:graphicFrame>
      <p:sp>
        <p:nvSpPr>
          <p:cNvPr id="5" name="Rounded Rectangle 4"/>
          <p:cNvSpPr/>
          <p:nvPr/>
        </p:nvSpPr>
        <p:spPr>
          <a:xfrm>
            <a:off x="144015" y="5128964"/>
            <a:ext cx="8964489" cy="6763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4950" indent="-234950" defTabSz="815975" eaLnBrk="0" hangingPunct="0">
              <a:spcAft>
                <a:spcPct val="20000"/>
              </a:spcAft>
              <a:buClr>
                <a:srgbClr val="0191CD"/>
              </a:buClr>
              <a:buFontTx/>
              <a:buChar char="•"/>
            </a:pPr>
            <a:r>
              <a:rPr lang="es-MX" sz="1700" b="1" dirty="0" smtClean="0">
                <a:solidFill>
                  <a:prstClr val="white"/>
                </a:solidFill>
              </a:rPr>
              <a:t>La artritis y el reumatismo son las causas principales de discapacidad en los US</a:t>
            </a:r>
            <a:r>
              <a:rPr lang="es-MX" sz="1700" baseline="30000" dirty="0" smtClean="0">
                <a:solidFill>
                  <a:prstClr val="white"/>
                </a:solidFill>
              </a:rPr>
              <a:t>3</a:t>
            </a:r>
          </a:p>
          <a:p>
            <a:pPr marL="234950" indent="-234950" defTabSz="815975" eaLnBrk="0" hangingPunct="0">
              <a:spcAft>
                <a:spcPct val="20000"/>
              </a:spcAft>
              <a:buClr>
                <a:srgbClr val="0191CD"/>
              </a:buClr>
              <a:buFontTx/>
              <a:buChar char="•"/>
            </a:pPr>
            <a:r>
              <a:rPr lang="es-MX" sz="1700" b="1" dirty="0" smtClean="0">
                <a:solidFill>
                  <a:prstClr val="white"/>
                </a:solidFill>
              </a:rPr>
              <a:t>En 2030, se estima que 67 millones en los US tendrán artritis diagnosticada por un médico</a:t>
            </a:r>
            <a:r>
              <a:rPr lang="es-MX" sz="1700" baseline="30000" dirty="0" smtClean="0">
                <a:solidFill>
                  <a:prstClr val="white"/>
                </a:solidFill>
              </a:rPr>
              <a:t>4</a:t>
            </a:r>
            <a:endParaRPr lang="es-MX" sz="1700" baseline="30000" dirty="0">
              <a:solidFill>
                <a:prstClr val="white"/>
              </a:solidFill>
            </a:endParaRPr>
          </a:p>
        </p:txBody>
      </p:sp>
    </p:spTree>
    <p:extLst>
      <p:ext uri="{BB962C8B-B14F-4D97-AF65-F5344CB8AC3E}">
        <p14:creationId xmlns:p14="http://schemas.microsoft.com/office/powerpoint/2010/main" val="34379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OWER3D OPTIONS" val="Slow "/>
  <p:tag name="POWER3D TRANSITION" val="Revcube.p3d 0"/>
</p:tagLst>
</file>

<file path=ppt/theme/theme1.xml><?xml version="1.0" encoding="utf-8"?>
<a:theme xmlns:a="http://schemas.openxmlformats.org/drawingml/2006/main" name="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9_Office Theme">
  <a:themeElements>
    <a:clrScheme name="Custom 84">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77BF"/>
        </a:hlink>
        <a:folHlink>
          <a:srgbClr val="0C6FC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0_Office Theme">
  <a:themeElements>
    <a:clrScheme name="Custom 84">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77BF"/>
        </a:hlink>
        <a:folHlink>
          <a:srgbClr val="0C6FC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6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7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7_Office Theme">
  <a:themeElements>
    <a:clrScheme name="Custom 84">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77BF"/>
        </a:hlink>
        <a:folHlink>
          <a:srgbClr val="0C6FC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8_Office Theme">
  <a:themeElements>
    <a:clrScheme name="Custom 84">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6FCF"/>
        </a:hlink>
        <a:folHlink>
          <a:srgbClr val="0C6FC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2060"/>
        </a:dk2>
        <a:lt2>
          <a:srgbClr val="D9D9D9"/>
        </a:lt2>
        <a:accent1>
          <a:srgbClr val="0C6FCF"/>
        </a:accent1>
        <a:accent2>
          <a:srgbClr val="C03932"/>
        </a:accent2>
        <a:accent3>
          <a:srgbClr val="FFFFFF"/>
        </a:accent3>
        <a:accent4>
          <a:srgbClr val="000000"/>
        </a:accent4>
        <a:accent5>
          <a:srgbClr val="AABBE4"/>
        </a:accent5>
        <a:accent6>
          <a:srgbClr val="AE332C"/>
        </a:accent6>
        <a:hlink>
          <a:srgbClr val="0C77BF"/>
        </a:hlink>
        <a:folHlink>
          <a:srgbClr val="0C6FC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10636</TotalTime>
  <Words>2950</Words>
  <Application>Microsoft Office PowerPoint</Application>
  <PresentationFormat>On-screen Show (4:3)</PresentationFormat>
  <Paragraphs>442</Paragraphs>
  <Slides>18</Slides>
  <Notes>18</Notes>
  <HiddenSlides>0</HiddenSlides>
  <MMClips>0</MMClips>
  <ScaleCrop>false</ScaleCrop>
  <HeadingPairs>
    <vt:vector size="6" baseType="variant">
      <vt:variant>
        <vt:lpstr>Theme</vt:lpstr>
      </vt:variant>
      <vt:variant>
        <vt:i4>12</vt:i4>
      </vt:variant>
      <vt:variant>
        <vt:lpstr>Embedded OLE Servers</vt:lpstr>
      </vt:variant>
      <vt:variant>
        <vt:i4>2</vt:i4>
      </vt:variant>
      <vt:variant>
        <vt:lpstr>Slide Titles</vt:lpstr>
      </vt:variant>
      <vt:variant>
        <vt:i4>18</vt:i4>
      </vt:variant>
    </vt:vector>
  </HeadingPairs>
  <TitlesOfParts>
    <vt:vector size="32" baseType="lpstr">
      <vt:lpstr>1_Office Theme</vt:lpstr>
      <vt:lpstr>4_Office Theme</vt:lpstr>
      <vt:lpstr>Office Theme</vt:lpstr>
      <vt:lpstr>6_Office Theme</vt:lpstr>
      <vt:lpstr>16_Office Theme</vt:lpstr>
      <vt:lpstr>5_Office Theme</vt:lpstr>
      <vt:lpstr>17_Office Theme</vt:lpstr>
      <vt:lpstr>47_Office Theme</vt:lpstr>
      <vt:lpstr>48_Office Theme</vt:lpstr>
      <vt:lpstr>49_Office Theme</vt:lpstr>
      <vt:lpstr>50_Office Theme</vt:lpstr>
      <vt:lpstr>14_Custom Design</vt:lpstr>
      <vt:lpstr>Hoja de cálculo</vt:lpstr>
      <vt:lpstr>Worksheet</vt:lpstr>
      <vt:lpstr>PowerPoint Presentation</vt:lpstr>
      <vt:lpstr>Comité de desarrollo</vt:lpstr>
      <vt:lpstr>Objetivos de aprendizaje</vt:lpstr>
      <vt:lpstr>epidemiología</vt:lpstr>
      <vt:lpstr>PowerPoint Presentation</vt:lpstr>
      <vt:lpstr>Prevalencia del dolor articular</vt:lpstr>
      <vt:lpstr>Prevalencia de dolor articular en hombres</vt:lpstr>
      <vt:lpstr>Prevalencia de dolor articular en mujeres</vt:lpstr>
      <vt:lpstr>La artritis es prevalente en adultos estadounidenses*</vt:lpstr>
      <vt:lpstr>La artritis es reportada comúnmente*</vt:lpstr>
      <vt:lpstr>Prevalencia de condiciones específicas asociadas con dolor articular crónico</vt:lpstr>
      <vt:lpstr>Espondiloartritis anquilosante</vt:lpstr>
      <vt:lpstr>Prevalencia de artritis reumatoide </vt:lpstr>
      <vt:lpstr>Osteoartritis: la forma más común de dolor articular crónico</vt:lpstr>
      <vt:lpstr>Incidencia de osteoartritis de la mano, cadera y rodilla</vt:lpstr>
      <vt:lpstr>Articulaciones comúnmente afectadas:  prevalencia de osteoartritis sintomática</vt:lpstr>
      <vt:lpstr>PowerPoint Presentation</vt:lpstr>
      <vt:lpstr>Epidemiología del dolor articular crónico: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ChronicJointPain_FullContent_Oct10</dc:title>
  <dc:creator>LANSA TRADUCCIONES</dc:creator>
  <dc:description>Rev. A.Cristóbal</dc:description>
  <cp:lastModifiedBy>Cigeroglu, Osman</cp:lastModifiedBy>
  <cp:revision>778</cp:revision>
  <cp:lastPrinted>2013-09-01T19:13:28Z</cp:lastPrinted>
  <dcterms:created xsi:type="dcterms:W3CDTF">2013-06-10T17:05:51Z</dcterms:created>
  <dcterms:modified xsi:type="dcterms:W3CDTF">2015-07-06T17:45:14Z</dcterms:modified>
</cp:coreProperties>
</file>