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25" r:id="rId2"/>
    <p:sldMasterId id="2147484159" r:id="rId3"/>
    <p:sldMasterId id="2147484172" r:id="rId4"/>
    <p:sldMasterId id="2147484199" r:id="rId5"/>
    <p:sldMasterId id="2147484925" r:id="rId6"/>
    <p:sldMasterId id="2147485457" r:id="rId7"/>
  </p:sldMasterIdLst>
  <p:notesMasterIdLst>
    <p:notesMasterId r:id="rId28"/>
  </p:notesMasterIdLst>
  <p:handoutMasterIdLst>
    <p:handoutMasterId r:id="rId29"/>
  </p:handoutMasterIdLst>
  <p:sldIdLst>
    <p:sldId id="402" r:id="rId8"/>
    <p:sldId id="589" r:id="rId9"/>
    <p:sldId id="557" r:id="rId10"/>
    <p:sldId id="489" r:id="rId11"/>
    <p:sldId id="1024" r:id="rId12"/>
    <p:sldId id="1025" r:id="rId13"/>
    <p:sldId id="1026" r:id="rId14"/>
    <p:sldId id="1027" r:id="rId15"/>
    <p:sldId id="1028" r:id="rId16"/>
    <p:sldId id="1029" r:id="rId17"/>
    <p:sldId id="1030" r:id="rId18"/>
    <p:sldId id="1031" r:id="rId19"/>
    <p:sldId id="1032" r:id="rId20"/>
    <p:sldId id="1033" r:id="rId21"/>
    <p:sldId id="1034" r:id="rId22"/>
    <p:sldId id="1035" r:id="rId23"/>
    <p:sldId id="1036" r:id="rId24"/>
    <p:sldId id="1037" r:id="rId25"/>
    <p:sldId id="1038" r:id="rId26"/>
    <p:sldId id="1039" r:id="rId2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OMONP" initials="S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9F5"/>
    <a:srgbClr val="66CCFF"/>
    <a:srgbClr val="C8E2FC"/>
    <a:srgbClr val="FFFF66"/>
    <a:srgbClr val="A3FFA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3897" autoAdjust="0"/>
    <p:restoredTop sz="70337" autoAdjust="0"/>
  </p:normalViewPr>
  <p:slideViewPr>
    <p:cSldViewPr>
      <p:cViewPr>
        <p:scale>
          <a:sx n="60" d="100"/>
          <a:sy n="60" d="100"/>
        </p:scale>
        <p:origin x="-3150" y="-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0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654" y="-72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4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340A7-9AFB-458E-B6F1-1CAD123FAD92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04859-F126-422B-935C-B2533413DCE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043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6EFF4-2671-4076-B346-31FACE24C4EA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06E01-D491-4B10-88A5-E060D7A5827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116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72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Haga las preguntas mostradas en la diapositiva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2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Haga las preguntas mostradas en la diapositiva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53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Haga las preguntas mostradas en la diapositiva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44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Haga la pregunta mostrada en la diapositiva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17DA-21B4-4E78-AD9B-626CF448CD6A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44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Haga las preguntas mostradas en la diapositiva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01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Haga la pregunta mostrada en la diapositiva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2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Haga la pregunta mostrada en la diapositiva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80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Haga las preguntas mostradas en la diapositiva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>
                <a:solidFill>
                  <a:prstClr val="black"/>
                </a:solidFill>
              </a:rPr>
              <a:pPr/>
              <a:t>17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51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Haga las preguntas mostradas en la diapositiva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00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Haga las preguntas mostradas en la diapositiva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>
                <a:solidFill>
                  <a:prstClr val="black"/>
                </a:solidFill>
              </a:rPr>
              <a:pPr/>
              <a:t>19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altLang="en-US" dirty="0" smtClean="0"/>
              <a:t>Por favor reconozca</a:t>
            </a:r>
            <a:r>
              <a:rPr lang="es-MX" altLang="en-US" baseline="0" dirty="0" smtClean="0"/>
              <a:t> a los</a:t>
            </a:r>
            <a:r>
              <a:rPr lang="es-MX" altLang="en-US" dirty="0" smtClean="0"/>
              <a:t> miembros del comité de desarrollo</a:t>
            </a:r>
            <a:r>
              <a:rPr lang="en-CA" dirty="0" smtClean="0"/>
              <a:t>.</a:t>
            </a: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1255D731-AA7B-4512-9C57-2F8EC1E63FED}" type="slidenum">
              <a:rPr lang="fr-CA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fr-CA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Haga la pregunta mostrada en la diapositiva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>
                <a:solidFill>
                  <a:prstClr val="black"/>
                </a:solidFill>
              </a:rPr>
              <a:pPr/>
              <a:t>20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2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3911DEC9-EE97-45C3-9EA2-5681394C7140}" type="slidenum">
              <a:rPr lang="en-CA" altLang="zh-CN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en-CA" altLang="zh-CN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7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Haga la pregunta mostrada en la diapositiva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Haga la pregunta mostrada en la diapositiva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75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Haga la pregunta mostrada en la diapositiva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16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Haga la pregunta mostrada en la diapositiva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01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dirty="0" smtClean="0"/>
              <a:t>Notas del Ponente</a:t>
            </a:r>
          </a:p>
          <a:p>
            <a:pPr>
              <a:spcAft>
                <a:spcPts val="600"/>
              </a:spcAft>
            </a:pPr>
            <a:r>
              <a:rPr lang="es-MX" b="0" dirty="0" smtClean="0"/>
              <a:t>Haga la pregunta mostrada en la diapositiva a los participantes para estimular la discusión</a:t>
            </a:r>
            <a:r>
              <a:rPr lang="en-CA" b="0" baseline="0" dirty="0" smtClean="0"/>
              <a:t>.</a:t>
            </a:r>
            <a:endParaRPr lang="en-CA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6E01-D491-4B10-88A5-E060D7A5827E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0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0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0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9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64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2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85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52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8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5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3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2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30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36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35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3525" y="1525588"/>
            <a:ext cx="8574088" cy="45323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>
          <a:xfrm>
            <a:off x="160275" y="57150"/>
            <a:ext cx="8701088" cy="104775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7872318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2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43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42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57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9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47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64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92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8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61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69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3525" y="1525588"/>
            <a:ext cx="8574088" cy="45323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>
          <a:xfrm>
            <a:off x="160275" y="57150"/>
            <a:ext cx="8701088" cy="104775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716071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2411-BF44-4EE0-9F78-43621E6D3143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5A3A-6923-42C7-ABC1-7F61343739B4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373022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A6EC-3892-49CC-9C06-EB7A14190ECD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A5BCF-A878-462A-A60E-D6C51B64D2B5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1666723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C5284-C203-4B28-9B46-2526E5DEB74E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20F5-1F77-4041-A36F-1DBA645AF90E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1475678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9C05-167F-4683-8566-9D4D07DC47CB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E1997-6807-4180-A1B8-412CA10D1474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369828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7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0125-EA74-45BF-85E8-B58ECA0B3854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8AA8-DFB1-4E0C-BD68-B9A63E5B3775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4285374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FCC1C-82E4-4B53-AEC4-743F60F922A2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DBFA-315D-4D7B-B491-FC757EBB3355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617929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7FC68-D431-4FB6-9D61-AC676FAA1F7E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DC28-8819-403C-AADB-D6B9F0ED878C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15154426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168D-9ABC-45C8-9CD0-7427ED9DB3AC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2A5D-B97A-4364-87A4-A84DB180ECD6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14941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F2278-0870-4A43-B3FE-5783D419DD82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80677-AC15-4F32-9486-0A44721E50E0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4279089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FE8FA-60EE-43F3-8DCF-B6531CBE252B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33FE4-3C74-4E11-BBC3-28E9537D6E7D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927340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173E-C3C3-4C7A-83EA-7F6DA6AF208F}" type="datetimeFigureOut">
              <a:rPr lang="en-CA" altLang="zh-CN"/>
              <a:pPr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3001-074D-4B32-A2D2-F4A2A9A322EF}" type="slidenum">
              <a:rPr lang="en-CA" altLang="zh-CN"/>
              <a:pPr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2696775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14300"/>
            <a:ext cx="7920038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00113" y="1279525"/>
            <a:ext cx="7586662" cy="4368800"/>
          </a:xfrm>
        </p:spPr>
        <p:txBody>
          <a:bodyPr rtlCol="0">
            <a:normAutofit/>
          </a:bodyPr>
          <a:lstStyle/>
          <a:p>
            <a:pPr lvl="0"/>
            <a:endParaRPr lang="es-MX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4610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49288"/>
            <a:ext cx="8229600" cy="525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9235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F02FCB1-2C7E-48FE-AFB6-C4DD5DA12CBD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08EAA4C1-2695-4283-8881-D755793310D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7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527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2AF30EF-E8A0-480D-A2B3-15E6618FFF89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3625CD4F-DCBB-4483-B10D-517B590398D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3021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B5DF8A68-84C0-4001-A655-208EB6AA82DE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63EBB9B5-3773-4F7A-9ECA-C600710E35A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2102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86C7E20F-B2B4-4061-8850-A9F42E8BD33E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C710BDEE-3956-4400-B32F-B800838F413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5356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D31D6E7-2E7F-47B8-8B3C-ACE84C735492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202BB0F-4471-4567-8EA3-A0FA4DA1206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1289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7758AE9-A20F-48B5-BDAA-A720A55A3EEC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6F83D87-D77D-44D8-92D7-FCDBBB96938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7753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36FC749D-4184-4C71-801E-9E89F5E534B7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1DF0D55-2A5C-42DD-9C01-508FD687EC5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43179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1E3DDC4-A8DF-48F0-A2E5-D19B3E8914D5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88DB4A12-A2E2-40E1-9862-B5D0D2AFEE1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6338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44A7E68-E419-46A1-9FB6-76BA2F7678A9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1C07A788-C1C7-461D-9057-769B34D8729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23115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C4C4404B-BA79-445C-BD61-9352AD1889CF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B1A374B0-FD8C-49CF-A045-48DCA3B3D75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77166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3FCA37D0-401F-4CEE-8E0D-5176B878823C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F79198F-8968-4913-9A29-E0DFBADAB5C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17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621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881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46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743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735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102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133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55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48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264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9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543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19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3525" y="1525588"/>
            <a:ext cx="8574088" cy="45323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>
          <a:xfrm>
            <a:off x="160275" y="57150"/>
            <a:ext cx="8701088" cy="104775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5145383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14300"/>
            <a:ext cx="7920038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00113" y="1279525"/>
            <a:ext cx="7586662" cy="4368800"/>
          </a:xfrm>
        </p:spPr>
        <p:txBody>
          <a:bodyPr/>
          <a:lstStyle/>
          <a:p>
            <a:pPr lvl="0"/>
            <a:endParaRPr lang="es-MX" noProof="0" dirty="0" smtClean="0"/>
          </a:p>
        </p:txBody>
      </p:sp>
    </p:spTree>
    <p:extLst>
      <p:ext uri="{BB962C8B-B14F-4D97-AF65-F5344CB8AC3E}">
        <p14:creationId xmlns:p14="http://schemas.microsoft.com/office/powerpoint/2010/main" val="5672046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49288"/>
            <a:ext cx="8229600" cy="525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83806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080FFC3-D1C8-4C24-91D5-F658AB91FF5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76081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7D82D28-B2EF-4DD5-A21D-2FF3590075F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95115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5D7EA0C-5C94-4972-BAEB-30135F5D9F9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37212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61B1623-0D15-41B3-B707-2E01409CB61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31349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4A1C5A1-999C-401D-B291-1D331DC946D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62641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A8E85C1-BD82-448F-B517-DFD04EED77F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242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01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8D0BD63-E09D-46B3-B544-596B3AAA5FC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48003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93C2E3C-986D-4286-B887-EB917D3B1B2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42310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9A7AC8D-A83F-4850-8F00-4CA584E9AC5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78494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rtlCol="0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2D63FC1-2DB9-44AB-89E2-C4FA22C035A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73286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A0E2F3A-2298-42F7-A407-9759C13DEF9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095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8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44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91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20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_fond_23mai2013_3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CA" altLang="zh-C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597F8-068F-4766-B493-3B99619C2297}" type="datetimeFigureOut">
              <a:rPr lang="en-CA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2015-07-06</a:t>
            </a:fld>
            <a:endParaRPr lang="en-CA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129B4-ADF0-45D1-BCDD-A7B7FEF81535}" type="slidenum">
              <a:rPr lang="en-CA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384789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PPT_fond_23mai2013_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42F933DF-4403-412A-9A47-2D877CE653CA}" type="datetime1">
              <a:rPr lang="en-CA"/>
              <a:pPr>
                <a:defRPr/>
              </a:pPr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49C8064-F814-4A04-B1DA-52FFDE075702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3238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9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6" r:id="rId1"/>
    <p:sldLayoutId id="2147484927" r:id="rId2"/>
    <p:sldLayoutId id="2147484928" r:id="rId3"/>
    <p:sldLayoutId id="2147484929" r:id="rId4"/>
    <p:sldLayoutId id="2147484930" r:id="rId5"/>
    <p:sldLayoutId id="2147484931" r:id="rId6"/>
    <p:sldLayoutId id="2147484932" r:id="rId7"/>
    <p:sldLayoutId id="2147484933" r:id="rId8"/>
    <p:sldLayoutId id="2147484934" r:id="rId9"/>
    <p:sldLayoutId id="2147484935" r:id="rId10"/>
    <p:sldLayoutId id="2147484936" r:id="rId11"/>
    <p:sldLayoutId id="2147484937" r:id="rId12"/>
    <p:sldLayoutId id="2147484938" r:id="rId13"/>
    <p:sldLayoutId id="214748493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white"/>
                </a:solidFill>
                <a:latin typeface="Calibri"/>
              </a:defRPr>
            </a:lvl1pPr>
          </a:lstStyle>
          <a:p>
            <a:pPr>
              <a:defRPr/>
            </a:pPr>
            <a:fld id="{9B56A8BC-857C-4E24-867C-996CFDEA604A}" type="datetimeFigureOut">
              <a:rPr lang="en-CA">
                <a:ea typeface="SimSun" pitchFamily="2" charset="-122"/>
              </a:rPr>
              <a:pPr>
                <a:defRPr/>
              </a:pPr>
              <a:t>2015-07-06</a:t>
            </a:fld>
            <a:endParaRPr lang="en-CA" dirty="0"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Calibri"/>
              </a:defRPr>
            </a:lvl1pPr>
          </a:lstStyle>
          <a:p>
            <a:pPr>
              <a:defRPr/>
            </a:pPr>
            <a:endParaRPr lang="en-CA" dirty="0"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white"/>
                </a:solidFill>
                <a:latin typeface="Calibri"/>
              </a:defRPr>
            </a:lvl1pPr>
          </a:lstStyle>
          <a:p>
            <a:pPr>
              <a:defRPr/>
            </a:pPr>
            <a:fld id="{81EC0FBA-AC48-4AB1-A15C-036BA990F4A1}" type="slidenum">
              <a:rPr lang="en-CA">
                <a:ea typeface="SimSun" pitchFamily="2" charset="-122"/>
              </a:rPr>
              <a:pPr>
                <a:defRPr/>
              </a:pPr>
              <a:t>‹#›</a:t>
            </a:fld>
            <a:endParaRPr lang="en-CA" dirty="0">
              <a:ea typeface="SimSun" pitchFamily="2" charset="-122"/>
            </a:endParaRPr>
          </a:p>
        </p:txBody>
      </p:sp>
      <p:pic>
        <p:nvPicPr>
          <p:cNvPr id="8199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0" r="14211" b="38980"/>
          <a:stretch>
            <a:fillRect/>
          </a:stretch>
        </p:blipFill>
        <p:spPr bwMode="auto">
          <a:xfrm>
            <a:off x="1855788" y="7938"/>
            <a:ext cx="72882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86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10999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8" r:id="rId1"/>
    <p:sldLayoutId id="2147485459" r:id="rId2"/>
    <p:sldLayoutId id="2147485460" r:id="rId3"/>
    <p:sldLayoutId id="2147485461" r:id="rId4"/>
    <p:sldLayoutId id="2147485462" r:id="rId5"/>
    <p:sldLayoutId id="2147485463" r:id="rId6"/>
    <p:sldLayoutId id="2147485464" r:id="rId7"/>
    <p:sldLayoutId id="2147485465" r:id="rId8"/>
    <p:sldLayoutId id="2147485466" r:id="rId9"/>
    <p:sldLayoutId id="2147485467" r:id="rId10"/>
    <p:sldLayoutId id="21474854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lang="en-CA" sz="40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lang="en-US"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lang="en-US"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lang="en-US"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lang="en-US"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lang="en-CA"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438" y="404664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" y="14865"/>
            <a:ext cx="90963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843808" y="2172920"/>
            <a:ext cx="5688632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</a:pPr>
            <a:r>
              <a:rPr lang="es-MX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CONOCIENDO</a:t>
            </a:r>
          </a:p>
          <a:p>
            <a:pPr algn="r">
              <a:lnSpc>
                <a:spcPts val="5200"/>
              </a:lnSpc>
            </a:pPr>
            <a:r>
              <a:rPr lang="es-MX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DOLOR</a:t>
            </a:r>
          </a:p>
          <a:p>
            <a:pPr marL="1077913">
              <a:lnSpc>
                <a:spcPts val="5200"/>
              </a:lnSpc>
            </a:pPr>
            <a:r>
              <a:rPr lang="es-MX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ARTICULAR</a:t>
            </a:r>
          </a:p>
          <a:p>
            <a:pPr marL="982663">
              <a:lnSpc>
                <a:spcPts val="5200"/>
              </a:lnSpc>
            </a:pPr>
            <a:r>
              <a:rPr lang="es-MX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CRÓNICO</a:t>
            </a:r>
            <a:endParaRPr lang="es-MX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¿De qué forma impacta el dolor articular la calidad de vida de sus pacientes?</a:t>
            </a:r>
          </a:p>
          <a:p>
            <a:pPr lvl="1"/>
            <a:r>
              <a:rPr lang="es-MX" dirty="0" smtClean="0"/>
              <a:t>¿Cómo influye esto en la forma en que maneja a estos pacientes?</a:t>
            </a:r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6444208" y="188640"/>
            <a:ext cx="2480561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Carga de la enfermedad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¿Cuáles son algunos de sus mayores retos en el diagnóstico de pacientes con dolor articular crónico?</a:t>
            </a:r>
          </a:p>
          <a:p>
            <a:pPr lvl="1"/>
            <a:r>
              <a:rPr lang="es-MX" dirty="0" smtClean="0"/>
              <a:t>¿Cómo supera estos retos?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Evaluación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estudios de imagen utiliza típicamente al evaluar pacientes con dolor articular crónico en su práctica?</a:t>
            </a:r>
          </a:p>
          <a:p>
            <a:pPr lvl="1"/>
            <a:r>
              <a:rPr lang="es-MX" dirty="0" smtClean="0"/>
              <a:t>¿Por qué?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Evaluación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¿Que técnicas de exploración física y/u otros exámenes utiliza habitualmente para evaluar la osteoartritis?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Evaluación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es-MX" dirty="0" smtClean="0"/>
              <a:t>¿Qué terapias no farmacológicas ha encontrado útiles en el manejo del dolor crónico en sus pacientes?</a:t>
            </a:r>
          </a:p>
          <a:p>
            <a:pPr lvl="1">
              <a:spcAft>
                <a:spcPts val="1800"/>
              </a:spcAft>
              <a:defRPr/>
            </a:pPr>
            <a:r>
              <a:rPr lang="es-MX" dirty="0" smtClean="0"/>
              <a:t>¿Cuáles ha encontrado que son ineficaces/ inútiles?</a:t>
            </a: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Manejo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¿Hay modalidades no farmacológicas por las que sus pacientes le pregunten regularmente?</a:t>
            </a: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Manejo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¿Cuál es su experiencia con el uso de terapias físicas y de rehabilitación para manejar el dolor articular crónico de sus pacientes?</a:t>
            </a: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Manejo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terapias farmacológicas tiende a utilizar como primera línea para el manejo del dolor en pacientes con:</a:t>
            </a:r>
          </a:p>
          <a:p>
            <a:pPr lvl="1"/>
            <a:r>
              <a:rPr lang="es-MX" dirty="0" smtClean="0"/>
              <a:t>Osteoartritis?</a:t>
            </a:r>
          </a:p>
          <a:p>
            <a:pPr lvl="1"/>
            <a:r>
              <a:rPr lang="es-MX" dirty="0" smtClean="0"/>
              <a:t>Artritis reumatoide?</a:t>
            </a:r>
          </a:p>
          <a:p>
            <a:pPr lvl="1"/>
            <a:r>
              <a:rPr lang="es-MX" dirty="0"/>
              <a:t>E</a:t>
            </a:r>
            <a:r>
              <a:rPr lang="es-MX" dirty="0" smtClean="0"/>
              <a:t>spondiloartritis anquilosante?</a:t>
            </a:r>
          </a:p>
          <a:p>
            <a:pPr marL="914400" lvl="2" indent="0">
              <a:buNone/>
            </a:pP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Manejo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piensa que representan las diferencias entre las distintas recomendaciones de las directrices?</a:t>
            </a:r>
          </a:p>
          <a:p>
            <a:r>
              <a:rPr lang="es-MX" dirty="0" smtClean="0"/>
              <a:t>¿Cómo afecta esto su práctica clínica?</a:t>
            </a:r>
            <a:endParaRPr lang="es-MX" dirty="0"/>
          </a:p>
        </p:txBody>
      </p:sp>
      <p:sp>
        <p:nvSpPr>
          <p:cNvPr id="5" name="Rounded Rectangle 4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Manejo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9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¿La no adherencia a los analgésicos es un problema en sus pacientes que sufren de dolor articular crónico?</a:t>
            </a:r>
          </a:p>
          <a:p>
            <a:pPr lvl="1"/>
            <a:r>
              <a:rPr lang="es-MX" dirty="0" smtClean="0"/>
              <a:t>Si es así, ¿cómo maneja esto en la práctica clínica?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Manejo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n-US" dirty="0" smtClean="0"/>
              <a:t>Comité de </a:t>
            </a:r>
            <a:r>
              <a:rPr lang="es-MX" altLang="en-US" dirty="0"/>
              <a:t>d</a:t>
            </a:r>
            <a:r>
              <a:rPr lang="es-MX" altLang="en-US" dirty="0" smtClean="0"/>
              <a:t>esarrollo</a:t>
            </a:r>
            <a:endParaRPr lang="en-CA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5288" y="1443038"/>
            <a:ext cx="2881312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Mario H. Cardiel, MD, MSc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Reumatólogo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Morelia, México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prstClr val="white"/>
                </a:solidFill>
              </a:rPr>
              <a:t> </a:t>
            </a:r>
            <a:endParaRPr lang="es-MX" sz="2400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Andrei Danilov, MD, DSc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Neurólogo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Moscú, Rusia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prstClr val="white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Smail Daoudi,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Neurólogo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Tizi Ouzou, Argelia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João Batista S. Garcia, MD, PhD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Anestesiólogo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San Luis, Brasil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700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Yuzhou Guan,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Neurólogo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Beijing, China</a:t>
            </a:r>
            <a:endParaRPr lang="en-CA" sz="1600" dirty="0">
              <a:solidFill>
                <a:srgbClr val="0C6FCF">
                  <a:lumMod val="75000"/>
                </a:srgbClr>
              </a:solidFill>
              <a:ea typeface="SimSun" pitchFamily="2" charset="-122"/>
            </a:endParaRPr>
          </a:p>
          <a:p>
            <a:pPr>
              <a:defRPr/>
            </a:pPr>
            <a:endParaRPr lang="en-CA" sz="1700" dirty="0">
              <a:solidFill>
                <a:prstClr val="white"/>
              </a:solidFill>
              <a:ea typeface="SimSun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1443038"/>
            <a:ext cx="2805113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Jianhao Lin,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Ortopedista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Beijing, China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Supranee Niruthisard,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Especialista en Dolor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Bangkok, Tailandia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prstClr val="white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Germán Ochoa,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Ortopedista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Bogotá, Colombia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Milton Raff, MD, BSc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Especialista en Anestesiología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Ciudad del Cabo, Sudáfrica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prstClr val="white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Raymond L. Rosales, MD, PhD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Neurólogo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Manila, Filipinas</a:t>
            </a:r>
            <a:endParaRPr lang="en-CA" sz="1600" dirty="0">
              <a:solidFill>
                <a:srgbClr val="0C6FCF">
                  <a:lumMod val="75000"/>
                </a:srgbClr>
              </a:solidFill>
              <a:ea typeface="SimSun" pitchFamily="2" charset="-122"/>
            </a:endParaRPr>
          </a:p>
          <a:p>
            <a:pPr>
              <a:defRPr/>
            </a:pPr>
            <a:endParaRPr lang="en-CA" sz="1600" dirty="0" smtClean="0">
              <a:solidFill>
                <a:srgbClr val="0C6FCF">
                  <a:lumMod val="75000"/>
                </a:srgbClr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600" dirty="0">
                <a:solidFill>
                  <a:prstClr val="white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8688" y="1447800"/>
            <a:ext cx="2955925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José Antonio San Juan,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Cirujano Ortopédico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Cebu City, Filipinas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prstClr val="white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Ammar Salti,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Especialista en Anestesiología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Abu Dhabi, Emiratos Árabes Unidos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b="1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Xinping Tian, MD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Reumatólogo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Beijing, China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prstClr val="white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prstClr val="black"/>
                </a:solidFill>
              </a:rPr>
              <a:t>Işin Ünal-Çevik, MD, PhD</a:t>
            </a:r>
          </a:p>
          <a:p>
            <a:pPr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Neurólogo, Neurocientífico y Especialista en Dolor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rgbClr val="0C6FCF">
                    <a:lumMod val="75000"/>
                  </a:srgbClr>
                </a:solidFill>
              </a:rPr>
              <a:t>Ankara, Turquía</a:t>
            </a:r>
            <a:endParaRPr lang="en-CA" sz="1600" dirty="0" smtClean="0">
              <a:solidFill>
                <a:srgbClr val="0C6FCF">
                  <a:lumMod val="75000"/>
                </a:srgb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 </a:t>
            </a:r>
            <a:endParaRPr lang="en-CA" sz="1700" dirty="0">
              <a:solidFill>
                <a:prstClr val="white"/>
              </a:solidFill>
            </a:endParaRPr>
          </a:p>
          <a:p>
            <a:pPr>
              <a:defRPr/>
            </a:pPr>
            <a:endParaRPr lang="en-CA" sz="1700" dirty="0">
              <a:solidFill>
                <a:prstClr val="white"/>
              </a:solidFill>
              <a:ea typeface="SimSun" pitchFamily="2" charset="-122"/>
            </a:endParaRPr>
          </a:p>
          <a:p>
            <a:pPr>
              <a:defRPr/>
            </a:pPr>
            <a:r>
              <a:rPr lang="en-CA" sz="1700" dirty="0">
                <a:solidFill>
                  <a:prstClr val="white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6365875"/>
            <a:ext cx="442095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i="1" dirty="0" smtClean="0">
                <a:solidFill>
                  <a:srgbClr val="002060"/>
                </a:solidFill>
                <a:ea typeface="SimSun" pitchFamily="2" charset="-122"/>
              </a:rPr>
              <a:t>Este programa fue patrocinado por Pfizer Inc.</a:t>
            </a:r>
            <a:endParaRPr lang="es-MX" i="1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1674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fld id="{44F1A4E7-7E60-4ACF-80CF-0C7CA35C9359}" type="slidenum">
              <a:rPr lang="en-CA" smtClean="0">
                <a:solidFill>
                  <a:srgbClr val="000000"/>
                </a:solidFill>
              </a:rPr>
              <a:pPr eaLnBrk="1" hangingPunct="1"/>
              <a:t>2</a:t>
            </a:fld>
            <a:endParaRPr lang="en-CA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23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¿Cuáles son algunas de las estrategias que usted utiliza en su práctica para mejorar la comunicación con sus pacientes?</a:t>
            </a:r>
            <a:endParaRPr lang="es-MX" dirty="0"/>
          </a:p>
        </p:txBody>
      </p:sp>
      <p:sp>
        <p:nvSpPr>
          <p:cNvPr id="4" name="Rounded Rectangle 3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Manejo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Objetivos de aprendizaje</a:t>
            </a:r>
            <a:endParaRPr lang="en-CA" altLang="zh-CN" dirty="0" smtClean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323850" y="1456332"/>
            <a:ext cx="8686800" cy="4492948"/>
          </a:xfrm>
        </p:spPr>
        <p:txBody>
          <a:bodyPr/>
          <a:lstStyle/>
          <a:p>
            <a:pPr marL="266700" indent="-266700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s-MX" sz="2500" dirty="0" smtClean="0"/>
              <a:t>Después de completar este módulo, los participantes serán capaces de:</a:t>
            </a:r>
            <a:endParaRPr lang="en-US" altLang="zh-CN" sz="2500" spc="-20" dirty="0" smtClean="0"/>
          </a:p>
          <a:p>
            <a:pPr marL="542925" lvl="1" indent="-276225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200" dirty="0" smtClean="0"/>
              <a:t>Discutir la prevalencia del dolor articular crónico, incluyendo osteoartritis</a:t>
            </a:r>
            <a:r>
              <a:rPr lang="en-CA" altLang="zh-CN" sz="2200" dirty="0" smtClean="0"/>
              <a:t>, artritis reumatoide y espondiloartritis anquilosante</a:t>
            </a:r>
          </a:p>
          <a:p>
            <a:pPr marL="542925" lvl="1" indent="-276225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200" dirty="0" smtClean="0"/>
              <a:t>Comprender el impacto del dolor articular crónico y sus comorbilidades sobre el funcionamiento y calidad de vida del paciente</a:t>
            </a:r>
            <a:endParaRPr lang="en-CA" altLang="zh-CN" sz="2200" dirty="0" smtClean="0"/>
          </a:p>
          <a:p>
            <a:pPr marL="542925" lvl="1" indent="-276225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200" dirty="0" smtClean="0"/>
              <a:t>Explicar la fisiopatología del dolor articular crónico</a:t>
            </a:r>
            <a:endParaRPr lang="en-CA" altLang="zh-CN" sz="2200" dirty="0" smtClean="0"/>
          </a:p>
          <a:p>
            <a:pPr marL="542925" lvl="1" indent="-2762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200" dirty="0" smtClean="0"/>
              <a:t>Evaluar y diagnosticar a pacientes que acuden con dolor articular crónico</a:t>
            </a:r>
          </a:p>
          <a:p>
            <a:pPr marL="542925" lvl="1" indent="-2762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200" dirty="0" smtClean="0"/>
              <a:t>Seleccionar estrategias farmacológicas y no farmacológicas apropiadas para el manejo del dolor articular crónico</a:t>
            </a:r>
          </a:p>
          <a:p>
            <a:pPr marL="542925" lvl="1" indent="-276225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200" dirty="0" smtClean="0"/>
              <a:t>Saber cuándo referir a los pacientes a especialistas</a:t>
            </a:r>
            <a:endParaRPr lang="en-CA" altLang="zh-CN" sz="2200" dirty="0"/>
          </a:p>
        </p:txBody>
      </p:sp>
    </p:spTree>
    <p:extLst>
      <p:ext uri="{BB962C8B-B14F-4D97-AF65-F5344CB8AC3E}">
        <p14:creationId xmlns:p14="http://schemas.microsoft.com/office/powerpoint/2010/main" val="23452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PREGUNTAS INTERACTIVAS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75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es el dolor articular crónico?</a:t>
            </a:r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Fisiopatología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¿Cuáles son algunos ejemplos de condiciones asociadas con dolor articular crónico?</a:t>
            </a:r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Fisiopatología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¿Cuál es la causa más común de dolor articular crónico entre sus pacientes?</a:t>
            </a:r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Fisiopatología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¿Qué proporción de pacientes en su práctica sufre de dolor articular?</a:t>
            </a:r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Epidemiología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 de discusión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¿Cómo cree que difiere la prevalencia de dolor articular crónico en su región en comparación con otras regiones?</a:t>
            </a:r>
            <a:endParaRPr lang="es-MX" dirty="0"/>
          </a:p>
        </p:txBody>
      </p:sp>
      <p:sp>
        <p:nvSpPr>
          <p:cNvPr id="6" name="Rounded Rectangle 5"/>
          <p:cNvSpPr/>
          <p:nvPr/>
        </p:nvSpPr>
        <p:spPr>
          <a:xfrm>
            <a:off x="6908545" y="188640"/>
            <a:ext cx="201622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Epidemiología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2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Medplan_Know_pain_hyperliensOK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C6FCF"/>
      </a:hlink>
      <a:folHlink>
        <a:srgbClr val="0C6FC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5_Office Theme">
  <a:themeElements>
    <a:clrScheme name="Medplan_Know_pain_hyperliensOK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C6FCF"/>
      </a:hlink>
      <a:folHlink>
        <a:srgbClr val="0C6FC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10636</TotalTime>
  <Words>861</Words>
  <Application>Microsoft Office PowerPoint</Application>
  <PresentationFormat>On-screen Show (4:3)</PresentationFormat>
  <Paragraphs>185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1_Office Theme</vt:lpstr>
      <vt:lpstr>4_Office Theme</vt:lpstr>
      <vt:lpstr>22_Office Theme</vt:lpstr>
      <vt:lpstr>Office Theme</vt:lpstr>
      <vt:lpstr>6_Office Theme</vt:lpstr>
      <vt:lpstr>45_Office Theme</vt:lpstr>
      <vt:lpstr>14_Custom Design</vt:lpstr>
      <vt:lpstr>PowerPoint Presentation</vt:lpstr>
      <vt:lpstr>Comité de desarrollo</vt:lpstr>
      <vt:lpstr>Objetivos de aprendizaje</vt:lpstr>
      <vt:lpstr>PREGUNTAS INTERACTIVAS</vt:lpstr>
      <vt:lpstr>Pregunta de discusión</vt:lpstr>
      <vt:lpstr>Pregunta de discusión</vt:lpstr>
      <vt:lpstr>Pregunta de discusión</vt:lpstr>
      <vt:lpstr>Pregunta de discusión</vt:lpstr>
      <vt:lpstr>Pregunta de discusión</vt:lpstr>
      <vt:lpstr>Pregunta de discusión</vt:lpstr>
      <vt:lpstr>Pregunta de discusión</vt:lpstr>
      <vt:lpstr>Pregunta de discusión</vt:lpstr>
      <vt:lpstr>Pregunta de discusión</vt:lpstr>
      <vt:lpstr>Pregunta de discusión</vt:lpstr>
      <vt:lpstr>Pregunta de discusión</vt:lpstr>
      <vt:lpstr>Pregunta de discusión</vt:lpstr>
      <vt:lpstr>Pregunta de discusión</vt:lpstr>
      <vt:lpstr>Pregunta de discusión</vt:lpstr>
      <vt:lpstr>Pregunta de discusión</vt:lpstr>
      <vt:lpstr>Pregunta de discusión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ChronicJointPain_FullContent_Oct10</dc:title>
  <dc:creator>LANSA TRADUCCIONES</dc:creator>
  <dc:description>Rev. A.Cristóbal</dc:description>
  <cp:lastModifiedBy>Cigeroglu, Osman</cp:lastModifiedBy>
  <cp:revision>778</cp:revision>
  <cp:lastPrinted>2013-09-01T19:13:28Z</cp:lastPrinted>
  <dcterms:created xsi:type="dcterms:W3CDTF">2013-06-10T17:05:51Z</dcterms:created>
  <dcterms:modified xsi:type="dcterms:W3CDTF">2015-07-06T17:53:46Z</dcterms:modified>
</cp:coreProperties>
</file>