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25" r:id="rId2"/>
    <p:sldMasterId id="2147484172" r:id="rId3"/>
    <p:sldMasterId id="2147484199" r:id="rId4"/>
    <p:sldMasterId id="2147484476" r:id="rId5"/>
    <p:sldMasterId id="2147484550" r:id="rId6"/>
    <p:sldMasterId id="2147484576" r:id="rId7"/>
    <p:sldMasterId id="2147484588" r:id="rId8"/>
    <p:sldMasterId id="2147484612" r:id="rId9"/>
    <p:sldMasterId id="2147484983" r:id="rId10"/>
    <p:sldMasterId id="2147484998" r:id="rId11"/>
    <p:sldMasterId id="2147485013" r:id="rId12"/>
    <p:sldMasterId id="2147485028" r:id="rId13"/>
    <p:sldMasterId id="2147485043" r:id="rId14"/>
    <p:sldMasterId id="2147485457" r:id="rId15"/>
  </p:sldMasterIdLst>
  <p:notesMasterIdLst>
    <p:notesMasterId r:id="rId38"/>
  </p:notesMasterIdLst>
  <p:handoutMasterIdLst>
    <p:handoutMasterId r:id="rId39"/>
  </p:handoutMasterIdLst>
  <p:sldIdLst>
    <p:sldId id="402" r:id="rId16"/>
    <p:sldId id="589" r:id="rId17"/>
    <p:sldId id="557" r:id="rId18"/>
    <p:sldId id="774" r:id="rId19"/>
    <p:sldId id="775" r:id="rId20"/>
    <p:sldId id="777" r:id="rId21"/>
    <p:sldId id="721" r:id="rId22"/>
    <p:sldId id="978" r:id="rId23"/>
    <p:sldId id="784" r:id="rId24"/>
    <p:sldId id="785" r:id="rId25"/>
    <p:sldId id="778" r:id="rId26"/>
    <p:sldId id="782" r:id="rId27"/>
    <p:sldId id="783" r:id="rId28"/>
    <p:sldId id="411" r:id="rId29"/>
    <p:sldId id="1080" r:id="rId30"/>
    <p:sldId id="1081" r:id="rId31"/>
    <p:sldId id="1082" r:id="rId32"/>
    <p:sldId id="1083" r:id="rId33"/>
    <p:sldId id="1084" r:id="rId34"/>
    <p:sldId id="788" r:id="rId35"/>
    <p:sldId id="781" r:id="rId36"/>
    <p:sldId id="744" r:id="rId3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9F5"/>
    <a:srgbClr val="66CCFF"/>
    <a:srgbClr val="C8E2FC"/>
    <a:srgbClr val="FFFF66"/>
    <a:srgbClr val="A3FFA3"/>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3897" autoAdjust="0"/>
    <p:restoredTop sz="70337" autoAdjust="0"/>
  </p:normalViewPr>
  <p:slideViewPr>
    <p:cSldViewPr>
      <p:cViewPr>
        <p:scale>
          <a:sx n="60" d="100"/>
          <a:sy n="60" d="100"/>
        </p:scale>
        <p:origin x="-3150" y="-1146"/>
      </p:cViewPr>
      <p:guideLst>
        <p:guide orient="horz" pos="2160"/>
        <p:guide pos="2880"/>
      </p:guideLst>
    </p:cSldViewPr>
  </p:slideViewPr>
  <p:outlineViewPr>
    <p:cViewPr>
      <p:scale>
        <a:sx n="33" d="100"/>
        <a:sy n="33" d="100"/>
      </p:scale>
      <p:origin x="0" y="99036"/>
    </p:cViewPr>
  </p:outlineViewPr>
  <p:notesTextViewPr>
    <p:cViewPr>
      <p:scale>
        <a:sx n="1" d="1"/>
        <a:sy n="1" d="1"/>
      </p:scale>
      <p:origin x="0" y="0"/>
    </p:cViewPr>
  </p:notesTextViewPr>
  <p:sorterViewPr>
    <p:cViewPr>
      <p:scale>
        <a:sx n="66" d="100"/>
        <a:sy n="66" d="100"/>
      </p:scale>
      <p:origin x="0" y="0"/>
    </p:cViewPr>
  </p:sorterViewPr>
  <p:notesViewPr>
    <p:cSldViewPr>
      <p:cViewPr>
        <p:scale>
          <a:sx n="150" d="100"/>
          <a:sy n="150" d="100"/>
        </p:scale>
        <p:origin x="-654" y="-7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C60EE5-8DD7-417E-AE81-7BF321DAE82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CA"/>
        </a:p>
      </dgm:t>
    </dgm:pt>
    <dgm:pt modelId="{C9853C0A-3300-4840-90CD-D0754C46641C}">
      <dgm:prSet phldrT="[Text]" custT="1"/>
      <dgm:spPr>
        <a:solidFill>
          <a:schemeClr val="bg2">
            <a:lumMod val="10000"/>
            <a:lumOff val="90000"/>
          </a:schemeClr>
        </a:solidFill>
        <a:scene3d>
          <a:camera prst="orthographicFront"/>
          <a:lightRig rig="threePt" dir="t"/>
        </a:scene3d>
        <a:sp3d>
          <a:bevelT/>
        </a:sp3d>
      </dgm:spPr>
      <dgm:t>
        <a:bodyPr/>
        <a:lstStyle/>
        <a:p>
          <a:pPr algn="ctr"/>
          <a:r>
            <a:rPr lang="es-MX" sz="2000" b="1" kern="1200" noProof="0" dirty="0" smtClean="0">
              <a:solidFill>
                <a:srgbClr val="002060"/>
              </a:solidFill>
              <a:latin typeface="+mn-lt"/>
              <a:ea typeface="+mn-ea"/>
              <a:cs typeface="+mn-cs"/>
            </a:rPr>
            <a:t>Inicio*</a:t>
          </a:r>
          <a:endParaRPr lang="es-MX" sz="2000" b="1" kern="1200" noProof="0" dirty="0">
            <a:solidFill>
              <a:srgbClr val="002060"/>
            </a:solidFill>
            <a:latin typeface="+mn-lt"/>
            <a:ea typeface="+mn-ea"/>
            <a:cs typeface="+mn-cs"/>
          </a:endParaRPr>
        </a:p>
      </dgm:t>
    </dgm:pt>
    <dgm:pt modelId="{32ACA996-3BD8-4A6F-AFCB-EDD6619AC2A0}" type="parTrans" cxnId="{2CAF506D-E0F1-43C1-8C48-A6DE8A3747B7}">
      <dgm:prSet/>
      <dgm:spPr/>
      <dgm:t>
        <a:bodyPr/>
        <a:lstStyle/>
        <a:p>
          <a:endParaRPr lang="en-CA" b="1"/>
        </a:p>
      </dgm:t>
    </dgm:pt>
    <dgm:pt modelId="{EB7F287B-0CD1-4B4C-BBFD-5329DEFB095E}" type="sibTrans" cxnId="{2CAF506D-E0F1-43C1-8C48-A6DE8A3747B7}">
      <dgm:prSet/>
      <dgm:spPr/>
      <dgm:t>
        <a:bodyPr/>
        <a:lstStyle/>
        <a:p>
          <a:endParaRPr lang="en-CA" b="1"/>
        </a:p>
      </dgm:t>
    </dgm:pt>
    <dgm:pt modelId="{4976B933-BA84-4764-9C5E-6C4AA510C30B}">
      <dgm:prSet phldrT="[Text]" custT="1"/>
      <dgm:spPr>
        <a:solidFill>
          <a:schemeClr val="bg2">
            <a:lumMod val="10000"/>
            <a:lumOff val="90000"/>
          </a:schemeClr>
        </a:solidFill>
        <a:scene3d>
          <a:camera prst="orthographicFront"/>
          <a:lightRig rig="threePt" dir="t"/>
        </a:scene3d>
        <a:sp3d>
          <a:bevelT/>
        </a:sp3d>
      </dgm:spPr>
      <dgm:t>
        <a:bodyPr/>
        <a:lstStyle/>
        <a:p>
          <a:r>
            <a:rPr lang="en-CA" sz="2000" b="1" kern="1200" dirty="0" smtClean="0">
              <a:solidFill>
                <a:srgbClr val="C00000"/>
              </a:solidFill>
            </a:rPr>
            <a:t>A. </a:t>
          </a:r>
          <a:r>
            <a:rPr lang="es-MX" sz="1800" b="1" kern="1200" noProof="0" dirty="0" smtClean="0">
              <a:solidFill>
                <a:srgbClr val="002060"/>
              </a:solidFill>
              <a:latin typeface="+mn-lt"/>
              <a:ea typeface="+mn-ea"/>
              <a:cs typeface="+mn-cs"/>
            </a:rPr>
            <a:t>Respuesta inmunitaria</a:t>
          </a:r>
          <a:endParaRPr lang="es-MX" sz="1800" b="1" kern="1200" noProof="0" dirty="0">
            <a:solidFill>
              <a:srgbClr val="002060"/>
            </a:solidFill>
            <a:latin typeface="+mn-lt"/>
            <a:ea typeface="+mn-ea"/>
            <a:cs typeface="+mn-cs"/>
          </a:endParaRPr>
        </a:p>
      </dgm:t>
    </dgm:pt>
    <dgm:pt modelId="{7F6EB6D1-F0D2-4AA6-9E24-6599FF38E675}" type="parTrans" cxnId="{1C968156-0E3D-480B-A360-8D3690ABFA45}">
      <dgm:prSet/>
      <dgm:spPr/>
      <dgm:t>
        <a:bodyPr/>
        <a:lstStyle/>
        <a:p>
          <a:endParaRPr lang="en-CA" b="1"/>
        </a:p>
      </dgm:t>
    </dgm:pt>
    <dgm:pt modelId="{2E47E718-4B84-4E7F-8A71-4C4E7D8FDDEE}" type="sibTrans" cxnId="{1C968156-0E3D-480B-A360-8D3690ABFA45}">
      <dgm:prSet/>
      <dgm:spPr/>
      <dgm:t>
        <a:bodyPr/>
        <a:lstStyle/>
        <a:p>
          <a:endParaRPr lang="en-CA" b="1"/>
        </a:p>
      </dgm:t>
    </dgm:pt>
    <dgm:pt modelId="{AE91CC6A-410C-4063-B361-90AF89E363F0}">
      <dgm:prSet phldrT="[Text]" custT="1"/>
      <dgm:spPr>
        <a:solidFill>
          <a:schemeClr val="bg2">
            <a:lumMod val="10000"/>
            <a:lumOff val="90000"/>
          </a:schemeClr>
        </a:solidFill>
        <a:scene3d>
          <a:camera prst="orthographicFront"/>
          <a:lightRig rig="threePt" dir="t"/>
        </a:scene3d>
        <a:sp3d>
          <a:bevelT/>
        </a:sp3d>
      </dgm:spPr>
      <dgm:t>
        <a:bodyPr/>
        <a:lstStyle/>
        <a:p>
          <a:r>
            <a:rPr lang="en-CA" sz="2000" b="1" kern="1200" dirty="0" smtClean="0">
              <a:solidFill>
                <a:srgbClr val="C00000"/>
              </a:solidFill>
            </a:rPr>
            <a:t>B. </a:t>
          </a:r>
          <a:r>
            <a:rPr lang="es-MX" sz="1800" b="1" kern="1200" noProof="0" dirty="0" smtClean="0">
              <a:solidFill>
                <a:srgbClr val="002060"/>
              </a:solidFill>
              <a:latin typeface="+mn-lt"/>
              <a:ea typeface="+mn-ea"/>
              <a:cs typeface="+mn-cs"/>
            </a:rPr>
            <a:t>Inflamación</a:t>
          </a:r>
          <a:endParaRPr lang="es-MX" sz="1800" b="1" kern="1200" noProof="0" dirty="0">
            <a:solidFill>
              <a:srgbClr val="002060"/>
            </a:solidFill>
            <a:latin typeface="+mn-lt"/>
            <a:ea typeface="+mn-ea"/>
            <a:cs typeface="+mn-cs"/>
          </a:endParaRPr>
        </a:p>
      </dgm:t>
    </dgm:pt>
    <dgm:pt modelId="{D5422A10-8FAF-49F9-B77E-D9C9338A9504}" type="parTrans" cxnId="{5BB34EDA-A27E-4865-BCB8-269504E79A18}">
      <dgm:prSet/>
      <dgm:spPr/>
      <dgm:t>
        <a:bodyPr/>
        <a:lstStyle/>
        <a:p>
          <a:endParaRPr lang="en-CA" b="1"/>
        </a:p>
      </dgm:t>
    </dgm:pt>
    <dgm:pt modelId="{F7D1B6CB-3588-4531-99D3-47A76B281CB3}" type="sibTrans" cxnId="{5BB34EDA-A27E-4865-BCB8-269504E79A18}">
      <dgm:prSet/>
      <dgm:spPr/>
      <dgm:t>
        <a:bodyPr/>
        <a:lstStyle/>
        <a:p>
          <a:endParaRPr lang="en-CA" b="1"/>
        </a:p>
      </dgm:t>
    </dgm:pt>
    <dgm:pt modelId="{47B0DF9F-3999-401A-85CC-DE97A90AA1EF}">
      <dgm:prSet custT="1"/>
      <dgm:spPr>
        <a:solidFill>
          <a:schemeClr val="bg2">
            <a:lumMod val="10000"/>
            <a:lumOff val="90000"/>
          </a:schemeClr>
        </a:solidFill>
        <a:scene3d>
          <a:camera prst="orthographicFront"/>
          <a:lightRig rig="threePt" dir="t"/>
        </a:scene3d>
        <a:sp3d>
          <a:bevelT/>
        </a:sp3d>
      </dgm:spPr>
      <dgm:t>
        <a:bodyPr/>
        <a:lstStyle/>
        <a:p>
          <a:r>
            <a:rPr lang="en-CA" sz="2000" b="1" kern="1200" dirty="0" smtClean="0">
              <a:solidFill>
                <a:srgbClr val="C00000"/>
              </a:solidFill>
            </a:rPr>
            <a:t>C. </a:t>
          </a:r>
          <a:r>
            <a:rPr lang="es-MX" sz="1800" b="1" kern="1200" noProof="0" dirty="0" smtClean="0">
              <a:solidFill>
                <a:srgbClr val="002060"/>
              </a:solidFill>
              <a:latin typeface="+mn-lt"/>
              <a:ea typeface="+mn-ea"/>
              <a:cs typeface="+mn-cs"/>
            </a:rPr>
            <a:t>Sobrecrecimiento sinovial</a:t>
          </a:r>
          <a:endParaRPr lang="es-MX" sz="1800" b="1" kern="1200" noProof="0" dirty="0">
            <a:solidFill>
              <a:srgbClr val="002060"/>
            </a:solidFill>
            <a:latin typeface="+mn-lt"/>
            <a:ea typeface="+mn-ea"/>
            <a:cs typeface="+mn-cs"/>
          </a:endParaRPr>
        </a:p>
      </dgm:t>
    </dgm:pt>
    <dgm:pt modelId="{C423FC1B-EA90-4D0F-92D5-D1F0524763CE}" type="parTrans" cxnId="{DC0E4992-2D0B-468B-935A-CB0FFD6F4730}">
      <dgm:prSet/>
      <dgm:spPr/>
      <dgm:t>
        <a:bodyPr/>
        <a:lstStyle/>
        <a:p>
          <a:endParaRPr lang="en-CA" b="1"/>
        </a:p>
      </dgm:t>
    </dgm:pt>
    <dgm:pt modelId="{FBD66317-723C-4A7C-8100-15EB55C758D4}" type="sibTrans" cxnId="{DC0E4992-2D0B-468B-935A-CB0FFD6F4730}">
      <dgm:prSet/>
      <dgm:spPr/>
      <dgm:t>
        <a:bodyPr/>
        <a:lstStyle/>
        <a:p>
          <a:endParaRPr lang="en-CA" b="1"/>
        </a:p>
      </dgm:t>
    </dgm:pt>
    <dgm:pt modelId="{541D56DA-9773-40C2-B513-506CB0939610}">
      <dgm:prSet custT="1"/>
      <dgm:spPr>
        <a:solidFill>
          <a:schemeClr val="bg2">
            <a:lumMod val="10000"/>
            <a:lumOff val="90000"/>
          </a:schemeClr>
        </a:solidFill>
        <a:scene3d>
          <a:camera prst="orthographicFront"/>
          <a:lightRig rig="threePt" dir="t"/>
        </a:scene3d>
        <a:sp3d>
          <a:bevelT/>
        </a:sp3d>
      </dgm:spPr>
      <dgm:t>
        <a:bodyPr/>
        <a:lstStyle/>
        <a:p>
          <a:r>
            <a:rPr lang="en-CA" sz="2000" b="1" kern="1200" dirty="0" smtClean="0">
              <a:solidFill>
                <a:srgbClr val="C00000"/>
              </a:solidFill>
            </a:rPr>
            <a:t>D. </a:t>
          </a:r>
          <a:r>
            <a:rPr lang="es-MX" sz="1800" b="1" kern="1200" noProof="0" dirty="0" smtClean="0">
              <a:solidFill>
                <a:srgbClr val="002060"/>
              </a:solidFill>
              <a:latin typeface="+mn-lt"/>
              <a:ea typeface="+mn-ea"/>
              <a:cs typeface="+mn-cs"/>
            </a:rPr>
            <a:t>Destrucción articular</a:t>
          </a:r>
          <a:endParaRPr lang="es-MX" sz="1800" b="1" kern="1200" noProof="0" dirty="0">
            <a:solidFill>
              <a:srgbClr val="002060"/>
            </a:solidFill>
            <a:latin typeface="+mn-lt"/>
            <a:ea typeface="+mn-ea"/>
            <a:cs typeface="+mn-cs"/>
          </a:endParaRPr>
        </a:p>
      </dgm:t>
    </dgm:pt>
    <dgm:pt modelId="{B481CA40-162A-4110-AE5A-2C9FA0A8E38E}" type="parTrans" cxnId="{0297F866-EC9D-4B11-8EF9-935508259715}">
      <dgm:prSet/>
      <dgm:spPr/>
      <dgm:t>
        <a:bodyPr/>
        <a:lstStyle/>
        <a:p>
          <a:endParaRPr lang="en-CA" b="1"/>
        </a:p>
      </dgm:t>
    </dgm:pt>
    <dgm:pt modelId="{35C2A501-0150-4FE5-B581-8B92A5A4E9F9}" type="sibTrans" cxnId="{0297F866-EC9D-4B11-8EF9-935508259715}">
      <dgm:prSet/>
      <dgm:spPr/>
      <dgm:t>
        <a:bodyPr/>
        <a:lstStyle/>
        <a:p>
          <a:endParaRPr lang="en-CA" b="1"/>
        </a:p>
      </dgm:t>
    </dgm:pt>
    <dgm:pt modelId="{FEA4DD8B-D7BA-41A0-8EC0-D95538E3C08E}" type="pres">
      <dgm:prSet presAssocID="{5FC60EE5-8DD7-417E-AE81-7BF321DAE82D}" presName="Name0" presStyleCnt="0">
        <dgm:presLayoutVars>
          <dgm:dir/>
          <dgm:animLvl val="lvl"/>
          <dgm:resizeHandles val="exact"/>
        </dgm:presLayoutVars>
      </dgm:prSet>
      <dgm:spPr/>
      <dgm:t>
        <a:bodyPr/>
        <a:lstStyle/>
        <a:p>
          <a:endParaRPr lang="en-CA"/>
        </a:p>
      </dgm:t>
    </dgm:pt>
    <dgm:pt modelId="{F2BA11E2-AA20-4AD8-9107-6B07DC2F6A05}" type="pres">
      <dgm:prSet presAssocID="{541D56DA-9773-40C2-B513-506CB0939610}" presName="boxAndChildren" presStyleCnt="0"/>
      <dgm:spPr>
        <a:scene3d>
          <a:camera prst="orthographicFront"/>
          <a:lightRig rig="threePt" dir="t"/>
        </a:scene3d>
        <a:sp3d>
          <a:bevelT/>
        </a:sp3d>
      </dgm:spPr>
      <dgm:t>
        <a:bodyPr/>
        <a:lstStyle/>
        <a:p>
          <a:endParaRPr lang="en-CA"/>
        </a:p>
      </dgm:t>
    </dgm:pt>
    <dgm:pt modelId="{25528261-7911-4CBD-8C60-D48722FC2474}" type="pres">
      <dgm:prSet presAssocID="{541D56DA-9773-40C2-B513-506CB0939610}" presName="parentTextBox" presStyleLbl="node1" presStyleIdx="0" presStyleCnt="5"/>
      <dgm:spPr/>
      <dgm:t>
        <a:bodyPr/>
        <a:lstStyle/>
        <a:p>
          <a:endParaRPr lang="en-CA"/>
        </a:p>
      </dgm:t>
    </dgm:pt>
    <dgm:pt modelId="{22198D68-766B-4B7B-8AF0-E2E57C74470A}" type="pres">
      <dgm:prSet presAssocID="{FBD66317-723C-4A7C-8100-15EB55C758D4}" presName="sp" presStyleCnt="0"/>
      <dgm:spPr>
        <a:scene3d>
          <a:camera prst="orthographicFront"/>
          <a:lightRig rig="threePt" dir="t"/>
        </a:scene3d>
        <a:sp3d>
          <a:bevelT/>
        </a:sp3d>
      </dgm:spPr>
      <dgm:t>
        <a:bodyPr/>
        <a:lstStyle/>
        <a:p>
          <a:endParaRPr lang="en-CA"/>
        </a:p>
      </dgm:t>
    </dgm:pt>
    <dgm:pt modelId="{F8129A13-2F5D-4AD8-B5A9-671871841039}" type="pres">
      <dgm:prSet presAssocID="{47B0DF9F-3999-401A-85CC-DE97A90AA1EF}" presName="arrowAndChildren" presStyleCnt="0"/>
      <dgm:spPr>
        <a:scene3d>
          <a:camera prst="orthographicFront"/>
          <a:lightRig rig="threePt" dir="t"/>
        </a:scene3d>
        <a:sp3d>
          <a:bevelT/>
        </a:sp3d>
      </dgm:spPr>
      <dgm:t>
        <a:bodyPr/>
        <a:lstStyle/>
        <a:p>
          <a:endParaRPr lang="en-CA"/>
        </a:p>
      </dgm:t>
    </dgm:pt>
    <dgm:pt modelId="{0DB91626-480F-4B9C-92D4-50DB75ED7795}" type="pres">
      <dgm:prSet presAssocID="{47B0DF9F-3999-401A-85CC-DE97A90AA1EF}" presName="parentTextArrow" presStyleLbl="node1" presStyleIdx="1" presStyleCnt="5"/>
      <dgm:spPr/>
      <dgm:t>
        <a:bodyPr/>
        <a:lstStyle/>
        <a:p>
          <a:endParaRPr lang="en-CA"/>
        </a:p>
      </dgm:t>
    </dgm:pt>
    <dgm:pt modelId="{159CFED0-7B93-4018-B439-FC3E0308A202}" type="pres">
      <dgm:prSet presAssocID="{F7D1B6CB-3588-4531-99D3-47A76B281CB3}" presName="sp" presStyleCnt="0"/>
      <dgm:spPr>
        <a:scene3d>
          <a:camera prst="orthographicFront"/>
          <a:lightRig rig="threePt" dir="t"/>
        </a:scene3d>
        <a:sp3d>
          <a:bevelT/>
        </a:sp3d>
      </dgm:spPr>
      <dgm:t>
        <a:bodyPr/>
        <a:lstStyle/>
        <a:p>
          <a:endParaRPr lang="en-CA"/>
        </a:p>
      </dgm:t>
    </dgm:pt>
    <dgm:pt modelId="{884182C6-2161-448B-8C8F-E1A1FA494A50}" type="pres">
      <dgm:prSet presAssocID="{AE91CC6A-410C-4063-B361-90AF89E363F0}" presName="arrowAndChildren" presStyleCnt="0"/>
      <dgm:spPr>
        <a:scene3d>
          <a:camera prst="orthographicFront"/>
          <a:lightRig rig="threePt" dir="t"/>
        </a:scene3d>
        <a:sp3d>
          <a:bevelT/>
        </a:sp3d>
      </dgm:spPr>
      <dgm:t>
        <a:bodyPr/>
        <a:lstStyle/>
        <a:p>
          <a:endParaRPr lang="en-CA"/>
        </a:p>
      </dgm:t>
    </dgm:pt>
    <dgm:pt modelId="{79587B25-AE8E-4A9A-9E8E-7D81C456DD80}" type="pres">
      <dgm:prSet presAssocID="{AE91CC6A-410C-4063-B361-90AF89E363F0}" presName="parentTextArrow" presStyleLbl="node1" presStyleIdx="2" presStyleCnt="5"/>
      <dgm:spPr/>
      <dgm:t>
        <a:bodyPr/>
        <a:lstStyle/>
        <a:p>
          <a:endParaRPr lang="en-CA"/>
        </a:p>
      </dgm:t>
    </dgm:pt>
    <dgm:pt modelId="{C1B8F83F-1C59-4CE7-ADF3-383D08C20856}" type="pres">
      <dgm:prSet presAssocID="{2E47E718-4B84-4E7F-8A71-4C4E7D8FDDEE}" presName="sp" presStyleCnt="0"/>
      <dgm:spPr>
        <a:scene3d>
          <a:camera prst="orthographicFront"/>
          <a:lightRig rig="threePt" dir="t"/>
        </a:scene3d>
        <a:sp3d>
          <a:bevelT/>
        </a:sp3d>
      </dgm:spPr>
      <dgm:t>
        <a:bodyPr/>
        <a:lstStyle/>
        <a:p>
          <a:endParaRPr lang="en-CA"/>
        </a:p>
      </dgm:t>
    </dgm:pt>
    <dgm:pt modelId="{8FA289D2-3116-4A73-A298-3209E0D63D71}" type="pres">
      <dgm:prSet presAssocID="{4976B933-BA84-4764-9C5E-6C4AA510C30B}" presName="arrowAndChildren" presStyleCnt="0"/>
      <dgm:spPr>
        <a:scene3d>
          <a:camera prst="orthographicFront"/>
          <a:lightRig rig="threePt" dir="t"/>
        </a:scene3d>
        <a:sp3d>
          <a:bevelT/>
        </a:sp3d>
      </dgm:spPr>
      <dgm:t>
        <a:bodyPr/>
        <a:lstStyle/>
        <a:p>
          <a:endParaRPr lang="en-CA"/>
        </a:p>
      </dgm:t>
    </dgm:pt>
    <dgm:pt modelId="{5A56677D-39EC-4CCF-B256-6211E3402E3E}" type="pres">
      <dgm:prSet presAssocID="{4976B933-BA84-4764-9C5E-6C4AA510C30B}" presName="parentTextArrow" presStyleLbl="node1" presStyleIdx="3" presStyleCnt="5"/>
      <dgm:spPr/>
      <dgm:t>
        <a:bodyPr/>
        <a:lstStyle/>
        <a:p>
          <a:endParaRPr lang="en-CA"/>
        </a:p>
      </dgm:t>
    </dgm:pt>
    <dgm:pt modelId="{2CBA1ABB-9549-4DDC-AA07-34CE3291E1AC}" type="pres">
      <dgm:prSet presAssocID="{EB7F287B-0CD1-4B4C-BBFD-5329DEFB095E}" presName="sp" presStyleCnt="0"/>
      <dgm:spPr>
        <a:scene3d>
          <a:camera prst="orthographicFront"/>
          <a:lightRig rig="threePt" dir="t"/>
        </a:scene3d>
        <a:sp3d>
          <a:bevelT/>
        </a:sp3d>
      </dgm:spPr>
      <dgm:t>
        <a:bodyPr/>
        <a:lstStyle/>
        <a:p>
          <a:endParaRPr lang="en-CA"/>
        </a:p>
      </dgm:t>
    </dgm:pt>
    <dgm:pt modelId="{4923EF66-B763-414E-A91F-5A7277C58AD4}" type="pres">
      <dgm:prSet presAssocID="{C9853C0A-3300-4840-90CD-D0754C46641C}" presName="arrowAndChildren" presStyleCnt="0"/>
      <dgm:spPr>
        <a:scene3d>
          <a:camera prst="orthographicFront"/>
          <a:lightRig rig="threePt" dir="t"/>
        </a:scene3d>
        <a:sp3d>
          <a:bevelT/>
        </a:sp3d>
      </dgm:spPr>
      <dgm:t>
        <a:bodyPr/>
        <a:lstStyle/>
        <a:p>
          <a:endParaRPr lang="en-CA"/>
        </a:p>
      </dgm:t>
    </dgm:pt>
    <dgm:pt modelId="{72DF1AA6-31DB-4630-A460-EF94CE87FCBA}" type="pres">
      <dgm:prSet presAssocID="{C9853C0A-3300-4840-90CD-D0754C46641C}" presName="parentTextArrow" presStyleLbl="node1" presStyleIdx="4" presStyleCnt="5"/>
      <dgm:spPr/>
      <dgm:t>
        <a:bodyPr/>
        <a:lstStyle/>
        <a:p>
          <a:endParaRPr lang="en-CA"/>
        </a:p>
      </dgm:t>
    </dgm:pt>
  </dgm:ptLst>
  <dgm:cxnLst>
    <dgm:cxn modelId="{73B6CAAA-8591-4EBB-8BD6-B20A08F2D65F}" type="presOf" srcId="{C9853C0A-3300-4840-90CD-D0754C46641C}" destId="{72DF1AA6-31DB-4630-A460-EF94CE87FCBA}" srcOrd="0" destOrd="0" presId="urn:microsoft.com/office/officeart/2005/8/layout/process4"/>
    <dgm:cxn modelId="{5BB34EDA-A27E-4865-BCB8-269504E79A18}" srcId="{5FC60EE5-8DD7-417E-AE81-7BF321DAE82D}" destId="{AE91CC6A-410C-4063-B361-90AF89E363F0}" srcOrd="2" destOrd="0" parTransId="{D5422A10-8FAF-49F9-B77E-D9C9338A9504}" sibTransId="{F7D1B6CB-3588-4531-99D3-47A76B281CB3}"/>
    <dgm:cxn modelId="{1EE399A4-39F3-4865-9570-B30044849171}" type="presOf" srcId="{5FC60EE5-8DD7-417E-AE81-7BF321DAE82D}" destId="{FEA4DD8B-D7BA-41A0-8EC0-D95538E3C08E}" srcOrd="0" destOrd="0" presId="urn:microsoft.com/office/officeart/2005/8/layout/process4"/>
    <dgm:cxn modelId="{DC0E4992-2D0B-468B-935A-CB0FFD6F4730}" srcId="{5FC60EE5-8DD7-417E-AE81-7BF321DAE82D}" destId="{47B0DF9F-3999-401A-85CC-DE97A90AA1EF}" srcOrd="3" destOrd="0" parTransId="{C423FC1B-EA90-4D0F-92D5-D1F0524763CE}" sibTransId="{FBD66317-723C-4A7C-8100-15EB55C758D4}"/>
    <dgm:cxn modelId="{F043F389-C69F-4BC3-BE26-9E3D7A156BD0}" type="presOf" srcId="{4976B933-BA84-4764-9C5E-6C4AA510C30B}" destId="{5A56677D-39EC-4CCF-B256-6211E3402E3E}" srcOrd="0" destOrd="0" presId="urn:microsoft.com/office/officeart/2005/8/layout/process4"/>
    <dgm:cxn modelId="{0297F866-EC9D-4B11-8EF9-935508259715}" srcId="{5FC60EE5-8DD7-417E-AE81-7BF321DAE82D}" destId="{541D56DA-9773-40C2-B513-506CB0939610}" srcOrd="4" destOrd="0" parTransId="{B481CA40-162A-4110-AE5A-2C9FA0A8E38E}" sibTransId="{35C2A501-0150-4FE5-B581-8B92A5A4E9F9}"/>
    <dgm:cxn modelId="{2C18ACEF-3926-400D-8B1F-694EAD747005}" type="presOf" srcId="{541D56DA-9773-40C2-B513-506CB0939610}" destId="{25528261-7911-4CBD-8C60-D48722FC2474}" srcOrd="0" destOrd="0" presId="urn:microsoft.com/office/officeart/2005/8/layout/process4"/>
    <dgm:cxn modelId="{62C77625-5DAB-46E4-AB0C-3801DB10CF65}" type="presOf" srcId="{47B0DF9F-3999-401A-85CC-DE97A90AA1EF}" destId="{0DB91626-480F-4B9C-92D4-50DB75ED7795}" srcOrd="0" destOrd="0" presId="urn:microsoft.com/office/officeart/2005/8/layout/process4"/>
    <dgm:cxn modelId="{1C968156-0E3D-480B-A360-8D3690ABFA45}" srcId="{5FC60EE5-8DD7-417E-AE81-7BF321DAE82D}" destId="{4976B933-BA84-4764-9C5E-6C4AA510C30B}" srcOrd="1" destOrd="0" parTransId="{7F6EB6D1-F0D2-4AA6-9E24-6599FF38E675}" sibTransId="{2E47E718-4B84-4E7F-8A71-4C4E7D8FDDEE}"/>
    <dgm:cxn modelId="{3115D5FD-6BB5-402F-B8C8-51BFAFB501FC}" type="presOf" srcId="{AE91CC6A-410C-4063-B361-90AF89E363F0}" destId="{79587B25-AE8E-4A9A-9E8E-7D81C456DD80}" srcOrd="0" destOrd="0" presId="urn:microsoft.com/office/officeart/2005/8/layout/process4"/>
    <dgm:cxn modelId="{2CAF506D-E0F1-43C1-8C48-A6DE8A3747B7}" srcId="{5FC60EE5-8DD7-417E-AE81-7BF321DAE82D}" destId="{C9853C0A-3300-4840-90CD-D0754C46641C}" srcOrd="0" destOrd="0" parTransId="{32ACA996-3BD8-4A6F-AFCB-EDD6619AC2A0}" sibTransId="{EB7F287B-0CD1-4B4C-BBFD-5329DEFB095E}"/>
    <dgm:cxn modelId="{48657779-2213-4AB6-9D95-228139CE6F4E}" type="presParOf" srcId="{FEA4DD8B-D7BA-41A0-8EC0-D95538E3C08E}" destId="{F2BA11E2-AA20-4AD8-9107-6B07DC2F6A05}" srcOrd="0" destOrd="0" presId="urn:microsoft.com/office/officeart/2005/8/layout/process4"/>
    <dgm:cxn modelId="{D1BFA63B-36CB-4495-8F17-A9AD60321CF2}" type="presParOf" srcId="{F2BA11E2-AA20-4AD8-9107-6B07DC2F6A05}" destId="{25528261-7911-4CBD-8C60-D48722FC2474}" srcOrd="0" destOrd="0" presId="urn:microsoft.com/office/officeart/2005/8/layout/process4"/>
    <dgm:cxn modelId="{11FD959F-B337-44EC-A8B7-27936F22F856}" type="presParOf" srcId="{FEA4DD8B-D7BA-41A0-8EC0-D95538E3C08E}" destId="{22198D68-766B-4B7B-8AF0-E2E57C74470A}" srcOrd="1" destOrd="0" presId="urn:microsoft.com/office/officeart/2005/8/layout/process4"/>
    <dgm:cxn modelId="{D33BCB26-3E19-4C94-AC7C-439F7746636E}" type="presParOf" srcId="{FEA4DD8B-D7BA-41A0-8EC0-D95538E3C08E}" destId="{F8129A13-2F5D-4AD8-B5A9-671871841039}" srcOrd="2" destOrd="0" presId="urn:microsoft.com/office/officeart/2005/8/layout/process4"/>
    <dgm:cxn modelId="{70058A88-13FA-4B01-90A0-5DC82D4CFCFC}" type="presParOf" srcId="{F8129A13-2F5D-4AD8-B5A9-671871841039}" destId="{0DB91626-480F-4B9C-92D4-50DB75ED7795}" srcOrd="0" destOrd="0" presId="urn:microsoft.com/office/officeart/2005/8/layout/process4"/>
    <dgm:cxn modelId="{F57F2D1A-B49D-41F5-A14F-126E7973CBF9}" type="presParOf" srcId="{FEA4DD8B-D7BA-41A0-8EC0-D95538E3C08E}" destId="{159CFED0-7B93-4018-B439-FC3E0308A202}" srcOrd="3" destOrd="0" presId="urn:microsoft.com/office/officeart/2005/8/layout/process4"/>
    <dgm:cxn modelId="{AA501F28-762C-462B-8ADC-76B80CD77420}" type="presParOf" srcId="{FEA4DD8B-D7BA-41A0-8EC0-D95538E3C08E}" destId="{884182C6-2161-448B-8C8F-E1A1FA494A50}" srcOrd="4" destOrd="0" presId="urn:microsoft.com/office/officeart/2005/8/layout/process4"/>
    <dgm:cxn modelId="{06EF2AF4-9123-4931-9EFC-3215F4EC50DE}" type="presParOf" srcId="{884182C6-2161-448B-8C8F-E1A1FA494A50}" destId="{79587B25-AE8E-4A9A-9E8E-7D81C456DD80}" srcOrd="0" destOrd="0" presId="urn:microsoft.com/office/officeart/2005/8/layout/process4"/>
    <dgm:cxn modelId="{3E622791-3D14-474A-812A-44FED044694D}" type="presParOf" srcId="{FEA4DD8B-D7BA-41A0-8EC0-D95538E3C08E}" destId="{C1B8F83F-1C59-4CE7-ADF3-383D08C20856}" srcOrd="5" destOrd="0" presId="urn:microsoft.com/office/officeart/2005/8/layout/process4"/>
    <dgm:cxn modelId="{46B9FAA3-2EA5-4741-A533-F8C51E3FC5ED}" type="presParOf" srcId="{FEA4DD8B-D7BA-41A0-8EC0-D95538E3C08E}" destId="{8FA289D2-3116-4A73-A298-3209E0D63D71}" srcOrd="6" destOrd="0" presId="urn:microsoft.com/office/officeart/2005/8/layout/process4"/>
    <dgm:cxn modelId="{14E44EAD-EF19-4D7F-9F30-8685BC97351C}" type="presParOf" srcId="{8FA289D2-3116-4A73-A298-3209E0D63D71}" destId="{5A56677D-39EC-4CCF-B256-6211E3402E3E}" srcOrd="0" destOrd="0" presId="urn:microsoft.com/office/officeart/2005/8/layout/process4"/>
    <dgm:cxn modelId="{638E541C-9751-4455-B519-8B64655AED7F}" type="presParOf" srcId="{FEA4DD8B-D7BA-41A0-8EC0-D95538E3C08E}" destId="{2CBA1ABB-9549-4DDC-AA07-34CE3291E1AC}" srcOrd="7" destOrd="0" presId="urn:microsoft.com/office/officeart/2005/8/layout/process4"/>
    <dgm:cxn modelId="{98BC36EA-FBA9-49DF-8075-542AE453C0A6}" type="presParOf" srcId="{FEA4DD8B-D7BA-41A0-8EC0-D95538E3C08E}" destId="{4923EF66-B763-414E-A91F-5A7277C58AD4}" srcOrd="8" destOrd="0" presId="urn:microsoft.com/office/officeart/2005/8/layout/process4"/>
    <dgm:cxn modelId="{ED2B8C9D-E50B-409F-9766-EBF409462707}" type="presParOf" srcId="{4923EF66-B763-414E-A91F-5A7277C58AD4}" destId="{72DF1AA6-31DB-4630-A460-EF94CE87FCB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C60EE5-8DD7-417E-AE81-7BF321DAE82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CA"/>
        </a:p>
      </dgm:t>
    </dgm:pt>
    <dgm:pt modelId="{4976B933-BA84-4764-9C5E-6C4AA510C30B}">
      <dgm:prSet phldrT="[Text]" custT="1"/>
      <dgm:spPr>
        <a:solidFill>
          <a:schemeClr val="bg2">
            <a:lumMod val="10000"/>
            <a:lumOff val="90000"/>
          </a:schemeClr>
        </a:solidFill>
        <a:scene3d>
          <a:camera prst="orthographicFront"/>
          <a:lightRig rig="threePt" dir="t"/>
        </a:scene3d>
        <a:sp3d>
          <a:bevelT/>
        </a:sp3d>
      </dgm:spPr>
      <dgm:t>
        <a:bodyPr/>
        <a:lstStyle/>
        <a:p>
          <a:r>
            <a:rPr lang="en-CA" sz="2000" b="1" kern="1200" dirty="0" smtClean="0">
              <a:solidFill>
                <a:srgbClr val="C00000"/>
              </a:solidFill>
            </a:rPr>
            <a:t>A. </a:t>
          </a:r>
          <a:r>
            <a:rPr lang="es-MX" sz="1800" b="1" kern="1200" noProof="0" dirty="0" smtClean="0">
              <a:solidFill>
                <a:srgbClr val="002060"/>
              </a:solidFill>
              <a:latin typeface="+mn-lt"/>
              <a:ea typeface="+mn-ea"/>
              <a:cs typeface="+mn-cs"/>
            </a:rPr>
            <a:t>Estrés mecánico</a:t>
          </a:r>
          <a:endParaRPr lang="es-MX" sz="1800" b="1" kern="1200" noProof="0" dirty="0">
            <a:solidFill>
              <a:srgbClr val="002060"/>
            </a:solidFill>
            <a:latin typeface="+mn-lt"/>
            <a:ea typeface="+mn-ea"/>
            <a:cs typeface="+mn-cs"/>
          </a:endParaRPr>
        </a:p>
      </dgm:t>
    </dgm:pt>
    <dgm:pt modelId="{7F6EB6D1-F0D2-4AA6-9E24-6599FF38E675}" type="parTrans" cxnId="{1C968156-0E3D-480B-A360-8D3690ABFA45}">
      <dgm:prSet/>
      <dgm:spPr/>
      <dgm:t>
        <a:bodyPr/>
        <a:lstStyle/>
        <a:p>
          <a:endParaRPr lang="en-CA" b="1"/>
        </a:p>
      </dgm:t>
    </dgm:pt>
    <dgm:pt modelId="{2E47E718-4B84-4E7F-8A71-4C4E7D8FDDEE}" type="sibTrans" cxnId="{1C968156-0E3D-480B-A360-8D3690ABFA45}">
      <dgm:prSet/>
      <dgm:spPr/>
      <dgm:t>
        <a:bodyPr/>
        <a:lstStyle/>
        <a:p>
          <a:endParaRPr lang="en-CA" b="1"/>
        </a:p>
      </dgm:t>
    </dgm:pt>
    <dgm:pt modelId="{AE91CC6A-410C-4063-B361-90AF89E363F0}">
      <dgm:prSet phldrT="[Text]" custT="1"/>
      <dgm:spPr>
        <a:solidFill>
          <a:schemeClr val="bg2">
            <a:lumMod val="10000"/>
            <a:lumOff val="90000"/>
          </a:schemeClr>
        </a:solidFill>
        <a:scene3d>
          <a:camera prst="orthographicFront"/>
          <a:lightRig rig="threePt" dir="t"/>
        </a:scene3d>
        <a:sp3d>
          <a:bevelT/>
        </a:sp3d>
      </dgm:spPr>
      <dgm:t>
        <a:bodyPr/>
        <a:lstStyle/>
        <a:p>
          <a:r>
            <a:rPr lang="en-CA" sz="2000" b="1" kern="1200" dirty="0" smtClean="0">
              <a:solidFill>
                <a:srgbClr val="C00000"/>
              </a:solidFill>
            </a:rPr>
            <a:t>B. </a:t>
          </a:r>
          <a:r>
            <a:rPr lang="es-MX" sz="1800" b="1" kern="1200" noProof="0" dirty="0" smtClean="0">
              <a:solidFill>
                <a:srgbClr val="002060"/>
              </a:solidFill>
              <a:latin typeface="+mn-lt"/>
              <a:ea typeface="+mn-ea"/>
              <a:cs typeface="+mn-cs"/>
            </a:rPr>
            <a:t>Inflamación</a:t>
          </a:r>
          <a:endParaRPr lang="es-MX" sz="1800" b="1" kern="1200" noProof="0" dirty="0">
            <a:solidFill>
              <a:srgbClr val="002060"/>
            </a:solidFill>
            <a:latin typeface="+mn-lt"/>
            <a:ea typeface="+mn-ea"/>
            <a:cs typeface="+mn-cs"/>
          </a:endParaRPr>
        </a:p>
      </dgm:t>
    </dgm:pt>
    <dgm:pt modelId="{D5422A10-8FAF-49F9-B77E-D9C9338A9504}" type="parTrans" cxnId="{5BB34EDA-A27E-4865-BCB8-269504E79A18}">
      <dgm:prSet/>
      <dgm:spPr/>
      <dgm:t>
        <a:bodyPr/>
        <a:lstStyle/>
        <a:p>
          <a:endParaRPr lang="en-CA" b="1"/>
        </a:p>
      </dgm:t>
    </dgm:pt>
    <dgm:pt modelId="{F7D1B6CB-3588-4531-99D3-47A76B281CB3}" type="sibTrans" cxnId="{5BB34EDA-A27E-4865-BCB8-269504E79A18}">
      <dgm:prSet/>
      <dgm:spPr/>
      <dgm:t>
        <a:bodyPr/>
        <a:lstStyle/>
        <a:p>
          <a:endParaRPr lang="en-CA" b="1"/>
        </a:p>
      </dgm:t>
    </dgm:pt>
    <dgm:pt modelId="{47B0DF9F-3999-401A-85CC-DE97A90AA1EF}">
      <dgm:prSet custT="1"/>
      <dgm:spPr>
        <a:solidFill>
          <a:schemeClr val="bg2">
            <a:lumMod val="10000"/>
            <a:lumOff val="90000"/>
          </a:schemeClr>
        </a:solidFill>
        <a:scene3d>
          <a:camera prst="orthographicFront"/>
          <a:lightRig rig="threePt" dir="t"/>
        </a:scene3d>
        <a:sp3d>
          <a:bevelT/>
        </a:sp3d>
      </dgm:spPr>
      <dgm:t>
        <a:bodyPr/>
        <a:lstStyle/>
        <a:p>
          <a:r>
            <a:rPr lang="en-CA" sz="2000" b="1" kern="1200" dirty="0" smtClean="0">
              <a:solidFill>
                <a:srgbClr val="C00000"/>
              </a:solidFill>
            </a:rPr>
            <a:t>C. </a:t>
          </a:r>
          <a:r>
            <a:rPr lang="es-MX" sz="1800" b="1" kern="1200" noProof="0" dirty="0" smtClean="0">
              <a:solidFill>
                <a:srgbClr val="002060"/>
              </a:solidFill>
              <a:latin typeface="+mn-lt"/>
              <a:ea typeface="+mn-ea"/>
              <a:cs typeface="+mn-cs"/>
            </a:rPr>
            <a:t>Ruptura del cartílago</a:t>
          </a:r>
          <a:endParaRPr lang="es-MX" sz="1800" b="1" kern="1200" noProof="0" dirty="0">
            <a:solidFill>
              <a:srgbClr val="002060"/>
            </a:solidFill>
            <a:latin typeface="+mn-lt"/>
            <a:ea typeface="+mn-ea"/>
            <a:cs typeface="+mn-cs"/>
          </a:endParaRPr>
        </a:p>
      </dgm:t>
    </dgm:pt>
    <dgm:pt modelId="{C423FC1B-EA90-4D0F-92D5-D1F0524763CE}" type="parTrans" cxnId="{DC0E4992-2D0B-468B-935A-CB0FFD6F4730}">
      <dgm:prSet/>
      <dgm:spPr/>
      <dgm:t>
        <a:bodyPr/>
        <a:lstStyle/>
        <a:p>
          <a:endParaRPr lang="en-CA" b="1"/>
        </a:p>
      </dgm:t>
    </dgm:pt>
    <dgm:pt modelId="{FBD66317-723C-4A7C-8100-15EB55C758D4}" type="sibTrans" cxnId="{DC0E4992-2D0B-468B-935A-CB0FFD6F4730}">
      <dgm:prSet/>
      <dgm:spPr/>
      <dgm:t>
        <a:bodyPr/>
        <a:lstStyle/>
        <a:p>
          <a:endParaRPr lang="en-CA" b="1"/>
        </a:p>
      </dgm:t>
    </dgm:pt>
    <dgm:pt modelId="{541D56DA-9773-40C2-B513-506CB0939610}">
      <dgm:prSet custT="1"/>
      <dgm:spPr>
        <a:solidFill>
          <a:schemeClr val="bg2">
            <a:lumMod val="10000"/>
            <a:lumOff val="90000"/>
          </a:schemeClr>
        </a:solidFill>
        <a:scene3d>
          <a:camera prst="orthographicFront"/>
          <a:lightRig rig="threePt" dir="t"/>
        </a:scene3d>
        <a:sp3d>
          <a:bevelT/>
        </a:sp3d>
      </dgm:spPr>
      <dgm:t>
        <a:bodyPr/>
        <a:lstStyle/>
        <a:p>
          <a:r>
            <a:rPr lang="en-CA" sz="2000" b="1" kern="1200" dirty="0" smtClean="0">
              <a:solidFill>
                <a:srgbClr val="C00000"/>
              </a:solidFill>
            </a:rPr>
            <a:t>D. </a:t>
          </a:r>
          <a:r>
            <a:rPr lang="es-MX" sz="1800" b="1" kern="1200" noProof="0" dirty="0" smtClean="0">
              <a:solidFill>
                <a:srgbClr val="002060"/>
              </a:solidFill>
              <a:latin typeface="+mn-lt"/>
              <a:ea typeface="+mn-ea"/>
              <a:cs typeface="+mn-cs"/>
            </a:rPr>
            <a:t>Daño articular</a:t>
          </a:r>
          <a:endParaRPr lang="es-MX" sz="1800" b="1" kern="1200" noProof="0" dirty="0">
            <a:solidFill>
              <a:srgbClr val="002060"/>
            </a:solidFill>
            <a:latin typeface="+mn-lt"/>
            <a:ea typeface="+mn-ea"/>
            <a:cs typeface="+mn-cs"/>
          </a:endParaRPr>
        </a:p>
      </dgm:t>
    </dgm:pt>
    <dgm:pt modelId="{35C2A501-0150-4FE5-B581-8B92A5A4E9F9}" type="sibTrans" cxnId="{0297F866-EC9D-4B11-8EF9-935508259715}">
      <dgm:prSet/>
      <dgm:spPr/>
      <dgm:t>
        <a:bodyPr/>
        <a:lstStyle/>
        <a:p>
          <a:endParaRPr lang="en-CA" b="1"/>
        </a:p>
      </dgm:t>
    </dgm:pt>
    <dgm:pt modelId="{B481CA40-162A-4110-AE5A-2C9FA0A8E38E}" type="parTrans" cxnId="{0297F866-EC9D-4B11-8EF9-935508259715}">
      <dgm:prSet/>
      <dgm:spPr/>
      <dgm:t>
        <a:bodyPr/>
        <a:lstStyle/>
        <a:p>
          <a:endParaRPr lang="en-CA" b="1"/>
        </a:p>
      </dgm:t>
    </dgm:pt>
    <dgm:pt modelId="{FEA4DD8B-D7BA-41A0-8EC0-D95538E3C08E}" type="pres">
      <dgm:prSet presAssocID="{5FC60EE5-8DD7-417E-AE81-7BF321DAE82D}" presName="Name0" presStyleCnt="0">
        <dgm:presLayoutVars>
          <dgm:dir/>
          <dgm:animLvl val="lvl"/>
          <dgm:resizeHandles val="exact"/>
        </dgm:presLayoutVars>
      </dgm:prSet>
      <dgm:spPr/>
      <dgm:t>
        <a:bodyPr/>
        <a:lstStyle/>
        <a:p>
          <a:endParaRPr lang="en-CA"/>
        </a:p>
      </dgm:t>
    </dgm:pt>
    <dgm:pt modelId="{F2BA11E2-AA20-4AD8-9107-6B07DC2F6A05}" type="pres">
      <dgm:prSet presAssocID="{541D56DA-9773-40C2-B513-506CB0939610}" presName="boxAndChildren" presStyleCnt="0"/>
      <dgm:spPr/>
    </dgm:pt>
    <dgm:pt modelId="{25528261-7911-4CBD-8C60-D48722FC2474}" type="pres">
      <dgm:prSet presAssocID="{541D56DA-9773-40C2-B513-506CB0939610}" presName="parentTextBox" presStyleLbl="node1" presStyleIdx="0" presStyleCnt="4"/>
      <dgm:spPr/>
      <dgm:t>
        <a:bodyPr/>
        <a:lstStyle/>
        <a:p>
          <a:endParaRPr lang="en-CA"/>
        </a:p>
      </dgm:t>
    </dgm:pt>
    <dgm:pt modelId="{22198D68-766B-4B7B-8AF0-E2E57C74470A}" type="pres">
      <dgm:prSet presAssocID="{FBD66317-723C-4A7C-8100-15EB55C758D4}" presName="sp" presStyleCnt="0"/>
      <dgm:spPr/>
    </dgm:pt>
    <dgm:pt modelId="{F8129A13-2F5D-4AD8-B5A9-671871841039}" type="pres">
      <dgm:prSet presAssocID="{47B0DF9F-3999-401A-85CC-DE97A90AA1EF}" presName="arrowAndChildren" presStyleCnt="0"/>
      <dgm:spPr/>
    </dgm:pt>
    <dgm:pt modelId="{0DB91626-480F-4B9C-92D4-50DB75ED7795}" type="pres">
      <dgm:prSet presAssocID="{47B0DF9F-3999-401A-85CC-DE97A90AA1EF}" presName="parentTextArrow" presStyleLbl="node1" presStyleIdx="1" presStyleCnt="4"/>
      <dgm:spPr/>
      <dgm:t>
        <a:bodyPr/>
        <a:lstStyle/>
        <a:p>
          <a:endParaRPr lang="en-CA"/>
        </a:p>
      </dgm:t>
    </dgm:pt>
    <dgm:pt modelId="{159CFED0-7B93-4018-B439-FC3E0308A202}" type="pres">
      <dgm:prSet presAssocID="{F7D1B6CB-3588-4531-99D3-47A76B281CB3}" presName="sp" presStyleCnt="0"/>
      <dgm:spPr/>
    </dgm:pt>
    <dgm:pt modelId="{884182C6-2161-448B-8C8F-E1A1FA494A50}" type="pres">
      <dgm:prSet presAssocID="{AE91CC6A-410C-4063-B361-90AF89E363F0}" presName="arrowAndChildren" presStyleCnt="0"/>
      <dgm:spPr/>
    </dgm:pt>
    <dgm:pt modelId="{79587B25-AE8E-4A9A-9E8E-7D81C456DD80}" type="pres">
      <dgm:prSet presAssocID="{AE91CC6A-410C-4063-B361-90AF89E363F0}" presName="parentTextArrow" presStyleLbl="node1" presStyleIdx="2" presStyleCnt="4"/>
      <dgm:spPr/>
      <dgm:t>
        <a:bodyPr/>
        <a:lstStyle/>
        <a:p>
          <a:endParaRPr lang="en-CA"/>
        </a:p>
      </dgm:t>
    </dgm:pt>
    <dgm:pt modelId="{C1B8F83F-1C59-4CE7-ADF3-383D08C20856}" type="pres">
      <dgm:prSet presAssocID="{2E47E718-4B84-4E7F-8A71-4C4E7D8FDDEE}" presName="sp" presStyleCnt="0"/>
      <dgm:spPr/>
    </dgm:pt>
    <dgm:pt modelId="{8FA289D2-3116-4A73-A298-3209E0D63D71}" type="pres">
      <dgm:prSet presAssocID="{4976B933-BA84-4764-9C5E-6C4AA510C30B}" presName="arrowAndChildren" presStyleCnt="0"/>
      <dgm:spPr/>
    </dgm:pt>
    <dgm:pt modelId="{5A56677D-39EC-4CCF-B256-6211E3402E3E}" type="pres">
      <dgm:prSet presAssocID="{4976B933-BA84-4764-9C5E-6C4AA510C30B}" presName="parentTextArrow" presStyleLbl="node1" presStyleIdx="3" presStyleCnt="4"/>
      <dgm:spPr/>
      <dgm:t>
        <a:bodyPr/>
        <a:lstStyle/>
        <a:p>
          <a:endParaRPr lang="en-CA"/>
        </a:p>
      </dgm:t>
    </dgm:pt>
  </dgm:ptLst>
  <dgm:cxnLst>
    <dgm:cxn modelId="{5BB34EDA-A27E-4865-BCB8-269504E79A18}" srcId="{5FC60EE5-8DD7-417E-AE81-7BF321DAE82D}" destId="{AE91CC6A-410C-4063-B361-90AF89E363F0}" srcOrd="1" destOrd="0" parTransId="{D5422A10-8FAF-49F9-B77E-D9C9338A9504}" sibTransId="{F7D1B6CB-3588-4531-99D3-47A76B281CB3}"/>
    <dgm:cxn modelId="{2780F4D2-59BE-461B-902E-B5D629FD52CE}" type="presOf" srcId="{541D56DA-9773-40C2-B513-506CB0939610}" destId="{25528261-7911-4CBD-8C60-D48722FC2474}" srcOrd="0" destOrd="0" presId="urn:microsoft.com/office/officeart/2005/8/layout/process4"/>
    <dgm:cxn modelId="{9DF8207A-61B4-4204-B5E9-C4A6E128C9B2}" type="presOf" srcId="{AE91CC6A-410C-4063-B361-90AF89E363F0}" destId="{79587B25-AE8E-4A9A-9E8E-7D81C456DD80}" srcOrd="0" destOrd="0" presId="urn:microsoft.com/office/officeart/2005/8/layout/process4"/>
    <dgm:cxn modelId="{03F3E72C-A8CA-44D6-B258-76E4080E438B}" type="presOf" srcId="{4976B933-BA84-4764-9C5E-6C4AA510C30B}" destId="{5A56677D-39EC-4CCF-B256-6211E3402E3E}" srcOrd="0" destOrd="0" presId="urn:microsoft.com/office/officeart/2005/8/layout/process4"/>
    <dgm:cxn modelId="{DC0E4992-2D0B-468B-935A-CB0FFD6F4730}" srcId="{5FC60EE5-8DD7-417E-AE81-7BF321DAE82D}" destId="{47B0DF9F-3999-401A-85CC-DE97A90AA1EF}" srcOrd="2" destOrd="0" parTransId="{C423FC1B-EA90-4D0F-92D5-D1F0524763CE}" sibTransId="{FBD66317-723C-4A7C-8100-15EB55C758D4}"/>
    <dgm:cxn modelId="{0297F866-EC9D-4B11-8EF9-935508259715}" srcId="{5FC60EE5-8DD7-417E-AE81-7BF321DAE82D}" destId="{541D56DA-9773-40C2-B513-506CB0939610}" srcOrd="3" destOrd="0" parTransId="{B481CA40-162A-4110-AE5A-2C9FA0A8E38E}" sibTransId="{35C2A501-0150-4FE5-B581-8B92A5A4E9F9}"/>
    <dgm:cxn modelId="{D78435A8-FBF8-4088-9236-BF53109B995F}" type="presOf" srcId="{47B0DF9F-3999-401A-85CC-DE97A90AA1EF}" destId="{0DB91626-480F-4B9C-92D4-50DB75ED7795}" srcOrd="0" destOrd="0" presId="urn:microsoft.com/office/officeart/2005/8/layout/process4"/>
    <dgm:cxn modelId="{1C968156-0E3D-480B-A360-8D3690ABFA45}" srcId="{5FC60EE5-8DD7-417E-AE81-7BF321DAE82D}" destId="{4976B933-BA84-4764-9C5E-6C4AA510C30B}" srcOrd="0" destOrd="0" parTransId="{7F6EB6D1-F0D2-4AA6-9E24-6599FF38E675}" sibTransId="{2E47E718-4B84-4E7F-8A71-4C4E7D8FDDEE}"/>
    <dgm:cxn modelId="{254F3EE5-CBFC-407C-BAB2-759684EB1641}" type="presOf" srcId="{5FC60EE5-8DD7-417E-AE81-7BF321DAE82D}" destId="{FEA4DD8B-D7BA-41A0-8EC0-D95538E3C08E}" srcOrd="0" destOrd="0" presId="urn:microsoft.com/office/officeart/2005/8/layout/process4"/>
    <dgm:cxn modelId="{FE3B6521-F881-4488-A78A-137E1B5AC8DB}" type="presParOf" srcId="{FEA4DD8B-D7BA-41A0-8EC0-D95538E3C08E}" destId="{F2BA11E2-AA20-4AD8-9107-6B07DC2F6A05}" srcOrd="0" destOrd="0" presId="urn:microsoft.com/office/officeart/2005/8/layout/process4"/>
    <dgm:cxn modelId="{7A9D805A-DC87-434E-8E02-DD858190BA46}" type="presParOf" srcId="{F2BA11E2-AA20-4AD8-9107-6B07DC2F6A05}" destId="{25528261-7911-4CBD-8C60-D48722FC2474}" srcOrd="0" destOrd="0" presId="urn:microsoft.com/office/officeart/2005/8/layout/process4"/>
    <dgm:cxn modelId="{EA931C76-13C8-42C8-98E4-587F505AB506}" type="presParOf" srcId="{FEA4DD8B-D7BA-41A0-8EC0-D95538E3C08E}" destId="{22198D68-766B-4B7B-8AF0-E2E57C74470A}" srcOrd="1" destOrd="0" presId="urn:microsoft.com/office/officeart/2005/8/layout/process4"/>
    <dgm:cxn modelId="{C2EC45DF-935C-4812-8D71-C60B934CE93C}" type="presParOf" srcId="{FEA4DD8B-D7BA-41A0-8EC0-D95538E3C08E}" destId="{F8129A13-2F5D-4AD8-B5A9-671871841039}" srcOrd="2" destOrd="0" presId="urn:microsoft.com/office/officeart/2005/8/layout/process4"/>
    <dgm:cxn modelId="{BFF31B29-4D69-4095-A6EF-547778A3F6D1}" type="presParOf" srcId="{F8129A13-2F5D-4AD8-B5A9-671871841039}" destId="{0DB91626-480F-4B9C-92D4-50DB75ED7795}" srcOrd="0" destOrd="0" presId="urn:microsoft.com/office/officeart/2005/8/layout/process4"/>
    <dgm:cxn modelId="{109938CF-7E86-47F6-AA47-1A2B3A0C1793}" type="presParOf" srcId="{FEA4DD8B-D7BA-41A0-8EC0-D95538E3C08E}" destId="{159CFED0-7B93-4018-B439-FC3E0308A202}" srcOrd="3" destOrd="0" presId="urn:microsoft.com/office/officeart/2005/8/layout/process4"/>
    <dgm:cxn modelId="{902F0670-D50A-4A55-99BB-C5854CDD8470}" type="presParOf" srcId="{FEA4DD8B-D7BA-41A0-8EC0-D95538E3C08E}" destId="{884182C6-2161-448B-8C8F-E1A1FA494A50}" srcOrd="4" destOrd="0" presId="urn:microsoft.com/office/officeart/2005/8/layout/process4"/>
    <dgm:cxn modelId="{B0C5131C-DEF1-4087-8165-4AA9B016C2D2}" type="presParOf" srcId="{884182C6-2161-448B-8C8F-E1A1FA494A50}" destId="{79587B25-AE8E-4A9A-9E8E-7D81C456DD80}" srcOrd="0" destOrd="0" presId="urn:microsoft.com/office/officeart/2005/8/layout/process4"/>
    <dgm:cxn modelId="{86C5BF17-92E7-4247-8693-B2F532101F5D}" type="presParOf" srcId="{FEA4DD8B-D7BA-41A0-8EC0-D95538E3C08E}" destId="{C1B8F83F-1C59-4CE7-ADF3-383D08C20856}" srcOrd="5" destOrd="0" presId="urn:microsoft.com/office/officeart/2005/8/layout/process4"/>
    <dgm:cxn modelId="{4DBD0969-2BF3-425D-AD4F-7C29CAE858B6}" type="presParOf" srcId="{FEA4DD8B-D7BA-41A0-8EC0-D95538E3C08E}" destId="{8FA289D2-3116-4A73-A298-3209E0D63D71}" srcOrd="6" destOrd="0" presId="urn:microsoft.com/office/officeart/2005/8/layout/process4"/>
    <dgm:cxn modelId="{405E8065-FF65-4B3F-BA44-BD82B00E6CC0}" type="presParOf" srcId="{8FA289D2-3116-4A73-A298-3209E0D63D71}" destId="{5A56677D-39EC-4CCF-B256-6211E3402E3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68F095-91CC-401F-8212-C2CF0D719CED}" type="doc">
      <dgm:prSet loTypeId="urn:microsoft.com/office/officeart/2005/8/layout/venn1" loCatId="relationship" qsTypeId="urn:microsoft.com/office/officeart/2005/8/quickstyle/simple1" qsCatId="simple" csTypeId="urn:microsoft.com/office/officeart/2005/8/colors/accent1_2" csCatId="accent1" phldr="1"/>
      <dgm:spPr/>
    </dgm:pt>
    <dgm:pt modelId="{F6A671C8-1913-407E-86D7-FE00C3B6CE95}">
      <dgm:prSet phldrT="[Text]"/>
      <dgm:spPr>
        <a:xfrm>
          <a:off x="1696930" y="388648"/>
          <a:ext cx="4777597" cy="2715577"/>
        </a:xfrm>
        <a:solidFill>
          <a:srgbClr val="0C6FCF">
            <a:alpha val="50000"/>
            <a:hueOff val="0"/>
            <a:satOff val="0"/>
            <a:lumOff val="0"/>
            <a:alphaOff val="0"/>
          </a:srgbClr>
        </a:solidFill>
        <a:ln w="25400" cap="flat" cmpd="sng" algn="ctr">
          <a:solidFill>
            <a:srgbClr val="0C6FCF"/>
          </a:solidFill>
          <a:prstDash val="solid"/>
        </a:ln>
        <a:effectLst/>
        <a:scene3d>
          <a:camera prst="orthographicFront"/>
          <a:lightRig rig="threePt" dir="t"/>
        </a:scene3d>
        <a:sp3d>
          <a:bevelT/>
        </a:sp3d>
      </dgm:spPr>
      <dgm:t>
        <a:bodyPr/>
        <a:lstStyle/>
        <a:p>
          <a:endParaRPr lang="en-CA" dirty="0">
            <a:solidFill>
              <a:sysClr val="window" lastClr="FFFFFF">
                <a:hueOff val="0"/>
                <a:satOff val="0"/>
                <a:lumOff val="0"/>
                <a:alphaOff val="0"/>
              </a:sysClr>
            </a:solidFill>
            <a:latin typeface="Calibri"/>
            <a:ea typeface="+mn-ea"/>
            <a:cs typeface="+mn-cs"/>
          </a:endParaRPr>
        </a:p>
      </dgm:t>
    </dgm:pt>
    <dgm:pt modelId="{4766F635-60D9-4636-8CAD-C212FB37F98C}" type="parTrans" cxnId="{52072942-7BC7-4DAA-BA52-67AE75B1259F}">
      <dgm:prSet/>
      <dgm:spPr/>
      <dgm:t>
        <a:bodyPr/>
        <a:lstStyle/>
        <a:p>
          <a:endParaRPr lang="en-CA"/>
        </a:p>
      </dgm:t>
    </dgm:pt>
    <dgm:pt modelId="{91F335FB-5B0A-4637-AF14-97ED3E5DFE16}" type="sibTrans" cxnId="{52072942-7BC7-4DAA-BA52-67AE75B1259F}">
      <dgm:prSet/>
      <dgm:spPr/>
      <dgm:t>
        <a:bodyPr/>
        <a:lstStyle/>
        <a:p>
          <a:endParaRPr lang="en-CA"/>
        </a:p>
      </dgm:t>
    </dgm:pt>
    <dgm:pt modelId="{70EFE6FC-4A8C-47EF-BA4E-78C1713F2783}">
      <dgm:prSet phldrT="[Text]"/>
      <dgm:spPr>
        <a:xfrm>
          <a:off x="2386601" y="1468770"/>
          <a:ext cx="5403402" cy="2901486"/>
        </a:xfrm>
        <a:solidFill>
          <a:srgbClr val="DDBB30">
            <a:alpha val="50000"/>
          </a:srgbClr>
        </a:solidFill>
        <a:ln w="25400" cap="flat" cmpd="sng" algn="ctr">
          <a:solidFill>
            <a:srgbClr val="B5CD85"/>
          </a:solidFill>
          <a:prstDash val="solid"/>
        </a:ln>
        <a:effectLst/>
        <a:scene3d>
          <a:camera prst="orthographicFront"/>
          <a:lightRig rig="threePt" dir="t"/>
        </a:scene3d>
        <a:sp3d>
          <a:bevelT/>
        </a:sp3d>
      </dgm:spPr>
      <dgm:t>
        <a:bodyPr/>
        <a:lstStyle/>
        <a:p>
          <a:endParaRPr lang="en-CA" dirty="0">
            <a:solidFill>
              <a:sysClr val="window" lastClr="FFFFFF"/>
            </a:solidFill>
            <a:latin typeface="Calibri"/>
            <a:ea typeface="+mn-ea"/>
            <a:cs typeface="+mn-cs"/>
          </a:endParaRPr>
        </a:p>
      </dgm:t>
    </dgm:pt>
    <dgm:pt modelId="{870FC508-80FF-43C7-8E7B-50B4BE0D6120}" type="parTrans" cxnId="{2C24AAC1-481D-43D3-B84F-DDDDB5D43E5B}">
      <dgm:prSet/>
      <dgm:spPr/>
      <dgm:t>
        <a:bodyPr/>
        <a:lstStyle/>
        <a:p>
          <a:endParaRPr lang="en-CA"/>
        </a:p>
      </dgm:t>
    </dgm:pt>
    <dgm:pt modelId="{6416C344-7221-40DE-BFFD-F9780032020F}" type="sibTrans" cxnId="{2C24AAC1-481D-43D3-B84F-DDDDB5D43E5B}">
      <dgm:prSet/>
      <dgm:spPr/>
      <dgm:t>
        <a:bodyPr/>
        <a:lstStyle/>
        <a:p>
          <a:endParaRPr lang="en-CA"/>
        </a:p>
      </dgm:t>
    </dgm:pt>
    <dgm:pt modelId="{49824C88-D6E0-4817-BDCE-C833181187DE}">
      <dgm:prSet phldrT="[Text]"/>
      <dgm:spPr>
        <a:xfrm>
          <a:off x="321386" y="1447751"/>
          <a:ext cx="5281472" cy="2901486"/>
        </a:xfrm>
        <a:solidFill>
          <a:srgbClr val="C03932">
            <a:alpha val="50000"/>
          </a:srgbClr>
        </a:solidFill>
        <a:ln w="25400" cap="flat" cmpd="sng" algn="ctr">
          <a:solidFill>
            <a:srgbClr val="D0ACD4"/>
          </a:solidFill>
          <a:prstDash val="solid"/>
        </a:ln>
        <a:effectLst/>
        <a:scene3d>
          <a:camera prst="orthographicFront"/>
          <a:lightRig rig="threePt" dir="t"/>
        </a:scene3d>
        <a:sp3d>
          <a:bevelT/>
        </a:sp3d>
      </dgm:spPr>
      <dgm:t>
        <a:bodyPr/>
        <a:lstStyle/>
        <a:p>
          <a:endParaRPr lang="en-CA" dirty="0">
            <a:solidFill>
              <a:sysClr val="window" lastClr="FFFFFF"/>
            </a:solidFill>
            <a:latin typeface="Calibri"/>
            <a:ea typeface="+mn-ea"/>
            <a:cs typeface="+mn-cs"/>
          </a:endParaRPr>
        </a:p>
      </dgm:t>
    </dgm:pt>
    <dgm:pt modelId="{3C369277-7D55-4488-8BB7-0E1B8F82280D}" type="parTrans" cxnId="{483DF4B1-8190-4B77-95EF-55663CB533FE}">
      <dgm:prSet/>
      <dgm:spPr/>
      <dgm:t>
        <a:bodyPr/>
        <a:lstStyle/>
        <a:p>
          <a:endParaRPr lang="en-CA"/>
        </a:p>
      </dgm:t>
    </dgm:pt>
    <dgm:pt modelId="{26CC3CE7-9532-445C-B8E9-76CE41C5F1EF}" type="sibTrans" cxnId="{483DF4B1-8190-4B77-95EF-55663CB533FE}">
      <dgm:prSet/>
      <dgm:spPr/>
      <dgm:t>
        <a:bodyPr/>
        <a:lstStyle/>
        <a:p>
          <a:endParaRPr lang="en-CA"/>
        </a:p>
      </dgm:t>
    </dgm:pt>
    <dgm:pt modelId="{1E95306A-9FF7-4EB5-B9AE-AB0FCCB426AF}" type="pres">
      <dgm:prSet presAssocID="{7768F095-91CC-401F-8212-C2CF0D719CED}" presName="compositeShape" presStyleCnt="0">
        <dgm:presLayoutVars>
          <dgm:chMax val="7"/>
          <dgm:dir/>
          <dgm:resizeHandles val="exact"/>
        </dgm:presLayoutVars>
      </dgm:prSet>
      <dgm:spPr/>
    </dgm:pt>
    <dgm:pt modelId="{FD339EBB-2857-4329-8D19-958A41DF04AD}" type="pres">
      <dgm:prSet presAssocID="{F6A671C8-1913-407E-86D7-FE00C3B6CE95}" presName="circ1" presStyleLbl="vennNode1" presStyleIdx="0" presStyleCnt="3" custScaleX="175933" custLinFactNeighborX="52" custLinFactNeighborY="13940"/>
      <dgm:spPr>
        <a:prstGeom prst="ellipse">
          <a:avLst/>
        </a:prstGeom>
      </dgm:spPr>
      <dgm:t>
        <a:bodyPr/>
        <a:lstStyle/>
        <a:p>
          <a:endParaRPr lang="en-CA"/>
        </a:p>
      </dgm:t>
    </dgm:pt>
    <dgm:pt modelId="{500EAAEA-65F9-499D-8D09-0E048112B4DE}" type="pres">
      <dgm:prSet presAssocID="{F6A671C8-1913-407E-86D7-FE00C3B6CE95}" presName="circ1Tx" presStyleLbl="revTx" presStyleIdx="0" presStyleCnt="0">
        <dgm:presLayoutVars>
          <dgm:chMax val="0"/>
          <dgm:chPref val="0"/>
          <dgm:bulletEnabled val="1"/>
        </dgm:presLayoutVars>
      </dgm:prSet>
      <dgm:spPr/>
      <dgm:t>
        <a:bodyPr/>
        <a:lstStyle/>
        <a:p>
          <a:endParaRPr lang="en-CA"/>
        </a:p>
      </dgm:t>
    </dgm:pt>
    <dgm:pt modelId="{34FE503C-8BD7-42DC-9C7B-1B8CDC5D2186}" type="pres">
      <dgm:prSet presAssocID="{70EFE6FC-4A8C-47EF-BA4E-78C1713F2783}" presName="circ2" presStyleLbl="vennNode1" presStyleIdx="1" presStyleCnt="3" custScaleX="198978" custScaleY="106846" custLinFactNeighborX="888" custLinFactNeighborY="-5362"/>
      <dgm:spPr>
        <a:prstGeom prst="ellipse">
          <a:avLst/>
        </a:prstGeom>
      </dgm:spPr>
      <dgm:t>
        <a:bodyPr/>
        <a:lstStyle/>
        <a:p>
          <a:endParaRPr lang="en-CA"/>
        </a:p>
      </dgm:t>
    </dgm:pt>
    <dgm:pt modelId="{85ED7004-5B86-4CED-BECC-31D2CCEED8BC}" type="pres">
      <dgm:prSet presAssocID="{70EFE6FC-4A8C-47EF-BA4E-78C1713F2783}" presName="circ2Tx" presStyleLbl="revTx" presStyleIdx="0" presStyleCnt="0">
        <dgm:presLayoutVars>
          <dgm:chMax val="0"/>
          <dgm:chPref val="0"/>
          <dgm:bulletEnabled val="1"/>
        </dgm:presLayoutVars>
      </dgm:prSet>
      <dgm:spPr/>
      <dgm:t>
        <a:bodyPr/>
        <a:lstStyle/>
        <a:p>
          <a:endParaRPr lang="en-CA"/>
        </a:p>
      </dgm:t>
    </dgm:pt>
    <dgm:pt modelId="{C3CE1191-0A1E-43E3-AF5B-0E3DB45B9CDE}" type="pres">
      <dgm:prSet presAssocID="{49824C88-D6E0-4817-BDCE-C833181187DE}" presName="circ3" presStyleLbl="vennNode1" presStyleIdx="2" presStyleCnt="3" custScaleX="194488" custScaleY="106846" custLinFactNeighborX="-5241" custLinFactNeighborY="-6136"/>
      <dgm:spPr>
        <a:prstGeom prst="ellipse">
          <a:avLst/>
        </a:prstGeom>
      </dgm:spPr>
      <dgm:t>
        <a:bodyPr/>
        <a:lstStyle/>
        <a:p>
          <a:endParaRPr lang="en-CA"/>
        </a:p>
      </dgm:t>
    </dgm:pt>
    <dgm:pt modelId="{964C6E6F-BC48-44BD-8BC3-36FD8AEAAEF9}" type="pres">
      <dgm:prSet presAssocID="{49824C88-D6E0-4817-BDCE-C833181187DE}" presName="circ3Tx" presStyleLbl="revTx" presStyleIdx="0" presStyleCnt="0">
        <dgm:presLayoutVars>
          <dgm:chMax val="0"/>
          <dgm:chPref val="0"/>
          <dgm:bulletEnabled val="1"/>
        </dgm:presLayoutVars>
      </dgm:prSet>
      <dgm:spPr/>
      <dgm:t>
        <a:bodyPr/>
        <a:lstStyle/>
        <a:p>
          <a:endParaRPr lang="en-CA"/>
        </a:p>
      </dgm:t>
    </dgm:pt>
  </dgm:ptLst>
  <dgm:cxnLst>
    <dgm:cxn modelId="{52072942-7BC7-4DAA-BA52-67AE75B1259F}" srcId="{7768F095-91CC-401F-8212-C2CF0D719CED}" destId="{F6A671C8-1913-407E-86D7-FE00C3B6CE95}" srcOrd="0" destOrd="0" parTransId="{4766F635-60D9-4636-8CAD-C212FB37F98C}" sibTransId="{91F335FB-5B0A-4637-AF14-97ED3E5DFE16}"/>
    <dgm:cxn modelId="{483DF4B1-8190-4B77-95EF-55663CB533FE}" srcId="{7768F095-91CC-401F-8212-C2CF0D719CED}" destId="{49824C88-D6E0-4817-BDCE-C833181187DE}" srcOrd="2" destOrd="0" parTransId="{3C369277-7D55-4488-8BB7-0E1B8F82280D}" sibTransId="{26CC3CE7-9532-445C-B8E9-76CE41C5F1EF}"/>
    <dgm:cxn modelId="{67468251-2579-4F4E-9D2D-79A665AE249C}" type="presOf" srcId="{70EFE6FC-4A8C-47EF-BA4E-78C1713F2783}" destId="{85ED7004-5B86-4CED-BECC-31D2CCEED8BC}" srcOrd="1" destOrd="0" presId="urn:microsoft.com/office/officeart/2005/8/layout/venn1"/>
    <dgm:cxn modelId="{30BDC0F3-A6E0-44FF-B226-9D12F521F662}" type="presOf" srcId="{F6A671C8-1913-407E-86D7-FE00C3B6CE95}" destId="{500EAAEA-65F9-499D-8D09-0E048112B4DE}" srcOrd="1" destOrd="0" presId="urn:microsoft.com/office/officeart/2005/8/layout/venn1"/>
    <dgm:cxn modelId="{41B3B189-C37C-4FCE-AD2C-F112B12F758A}" type="presOf" srcId="{70EFE6FC-4A8C-47EF-BA4E-78C1713F2783}" destId="{34FE503C-8BD7-42DC-9C7B-1B8CDC5D2186}" srcOrd="0" destOrd="0" presId="urn:microsoft.com/office/officeart/2005/8/layout/venn1"/>
    <dgm:cxn modelId="{4C1E12D0-6945-472D-8875-DFA222EEB432}" type="presOf" srcId="{7768F095-91CC-401F-8212-C2CF0D719CED}" destId="{1E95306A-9FF7-4EB5-B9AE-AB0FCCB426AF}" srcOrd="0" destOrd="0" presId="urn:microsoft.com/office/officeart/2005/8/layout/venn1"/>
    <dgm:cxn modelId="{E73ABA53-2722-4CE2-BC8B-7180E3EEC476}" type="presOf" srcId="{F6A671C8-1913-407E-86D7-FE00C3B6CE95}" destId="{FD339EBB-2857-4329-8D19-958A41DF04AD}" srcOrd="0" destOrd="0" presId="urn:microsoft.com/office/officeart/2005/8/layout/venn1"/>
    <dgm:cxn modelId="{2C24AAC1-481D-43D3-B84F-DDDDB5D43E5B}" srcId="{7768F095-91CC-401F-8212-C2CF0D719CED}" destId="{70EFE6FC-4A8C-47EF-BA4E-78C1713F2783}" srcOrd="1" destOrd="0" parTransId="{870FC508-80FF-43C7-8E7B-50B4BE0D6120}" sibTransId="{6416C344-7221-40DE-BFFD-F9780032020F}"/>
    <dgm:cxn modelId="{047DB942-BFA9-46EB-B1F9-9BFEA9A14508}" type="presOf" srcId="{49824C88-D6E0-4817-BDCE-C833181187DE}" destId="{964C6E6F-BC48-44BD-8BC3-36FD8AEAAEF9}" srcOrd="1" destOrd="0" presId="urn:microsoft.com/office/officeart/2005/8/layout/venn1"/>
    <dgm:cxn modelId="{D6E28A03-BC29-4D82-AB66-ADEC66702E8B}" type="presOf" srcId="{49824C88-D6E0-4817-BDCE-C833181187DE}" destId="{C3CE1191-0A1E-43E3-AF5B-0E3DB45B9CDE}" srcOrd="0" destOrd="0" presId="urn:microsoft.com/office/officeart/2005/8/layout/venn1"/>
    <dgm:cxn modelId="{2996B985-50C0-49D4-8C50-CAC5E8D17AB7}" type="presParOf" srcId="{1E95306A-9FF7-4EB5-B9AE-AB0FCCB426AF}" destId="{FD339EBB-2857-4329-8D19-958A41DF04AD}" srcOrd="0" destOrd="0" presId="urn:microsoft.com/office/officeart/2005/8/layout/venn1"/>
    <dgm:cxn modelId="{7C73A635-6F0A-4A24-8E44-10BE533A81C3}" type="presParOf" srcId="{1E95306A-9FF7-4EB5-B9AE-AB0FCCB426AF}" destId="{500EAAEA-65F9-499D-8D09-0E048112B4DE}" srcOrd="1" destOrd="0" presId="urn:microsoft.com/office/officeart/2005/8/layout/venn1"/>
    <dgm:cxn modelId="{531F3430-D1C2-41C2-A302-AFB63EC7DF86}" type="presParOf" srcId="{1E95306A-9FF7-4EB5-B9AE-AB0FCCB426AF}" destId="{34FE503C-8BD7-42DC-9C7B-1B8CDC5D2186}" srcOrd="2" destOrd="0" presId="urn:microsoft.com/office/officeart/2005/8/layout/venn1"/>
    <dgm:cxn modelId="{F0FEB2B1-7111-4B6D-86D6-79C95A9F4376}" type="presParOf" srcId="{1E95306A-9FF7-4EB5-B9AE-AB0FCCB426AF}" destId="{85ED7004-5B86-4CED-BECC-31D2CCEED8BC}" srcOrd="3" destOrd="0" presId="urn:microsoft.com/office/officeart/2005/8/layout/venn1"/>
    <dgm:cxn modelId="{CF8E3B72-D363-4310-853C-89BFCE6267EE}" type="presParOf" srcId="{1E95306A-9FF7-4EB5-B9AE-AB0FCCB426AF}" destId="{C3CE1191-0A1E-43E3-AF5B-0E3DB45B9CDE}" srcOrd="4" destOrd="0" presId="urn:microsoft.com/office/officeart/2005/8/layout/venn1"/>
    <dgm:cxn modelId="{8099A347-CEF0-467D-91B1-4CDD574F1264}" type="presParOf" srcId="{1E95306A-9FF7-4EB5-B9AE-AB0FCCB426AF}" destId="{964C6E6F-BC48-44BD-8BC3-36FD8AEAAEF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28261-7911-4CBD-8C60-D48722FC2474}">
      <dsp:nvSpPr>
        <dsp:cNvPr id="0" name=""/>
        <dsp:cNvSpPr/>
      </dsp:nvSpPr>
      <dsp:spPr>
        <a:xfrm>
          <a:off x="0" y="3489565"/>
          <a:ext cx="2520280" cy="572492"/>
        </a:xfrm>
        <a:prstGeom prst="rect">
          <a:avLst/>
        </a:prstGeom>
        <a:solidFill>
          <a:schemeClr val="bg2">
            <a:lumMod val="10000"/>
            <a:lumOff val="9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CA" sz="2000" b="1" kern="1200" dirty="0" smtClean="0">
              <a:solidFill>
                <a:srgbClr val="C00000"/>
              </a:solidFill>
            </a:rPr>
            <a:t>D. </a:t>
          </a:r>
          <a:r>
            <a:rPr lang="es-MX" sz="1800" b="1" kern="1200" noProof="0" dirty="0" smtClean="0">
              <a:solidFill>
                <a:srgbClr val="002060"/>
              </a:solidFill>
              <a:latin typeface="+mn-lt"/>
              <a:ea typeface="+mn-ea"/>
              <a:cs typeface="+mn-cs"/>
            </a:rPr>
            <a:t>Destrucción articular</a:t>
          </a:r>
          <a:endParaRPr lang="es-MX" sz="1800" b="1" kern="1200" noProof="0" dirty="0">
            <a:solidFill>
              <a:srgbClr val="002060"/>
            </a:solidFill>
            <a:latin typeface="+mn-lt"/>
            <a:ea typeface="+mn-ea"/>
            <a:cs typeface="+mn-cs"/>
          </a:endParaRPr>
        </a:p>
      </dsp:txBody>
      <dsp:txXfrm>
        <a:off x="0" y="3489565"/>
        <a:ext cx="2520280" cy="572492"/>
      </dsp:txXfrm>
    </dsp:sp>
    <dsp:sp modelId="{0DB91626-480F-4B9C-92D4-50DB75ED7795}">
      <dsp:nvSpPr>
        <dsp:cNvPr id="0" name=""/>
        <dsp:cNvSpPr/>
      </dsp:nvSpPr>
      <dsp:spPr>
        <a:xfrm rot="10800000">
          <a:off x="0" y="2617659"/>
          <a:ext cx="2520280" cy="880492"/>
        </a:xfrm>
        <a:prstGeom prst="upArrowCallout">
          <a:avLst/>
        </a:prstGeom>
        <a:solidFill>
          <a:schemeClr val="bg2">
            <a:lumMod val="10000"/>
            <a:lumOff val="9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CA" sz="2000" b="1" kern="1200" dirty="0" smtClean="0">
              <a:solidFill>
                <a:srgbClr val="C00000"/>
              </a:solidFill>
            </a:rPr>
            <a:t>C. </a:t>
          </a:r>
          <a:r>
            <a:rPr lang="es-MX" sz="1800" b="1" kern="1200" noProof="0" dirty="0" smtClean="0">
              <a:solidFill>
                <a:srgbClr val="002060"/>
              </a:solidFill>
              <a:latin typeface="+mn-lt"/>
              <a:ea typeface="+mn-ea"/>
              <a:cs typeface="+mn-cs"/>
            </a:rPr>
            <a:t>Sobrecrecimiento sinovial</a:t>
          </a:r>
          <a:endParaRPr lang="es-MX" sz="1800" b="1" kern="1200" noProof="0" dirty="0">
            <a:solidFill>
              <a:srgbClr val="002060"/>
            </a:solidFill>
            <a:latin typeface="+mn-lt"/>
            <a:ea typeface="+mn-ea"/>
            <a:cs typeface="+mn-cs"/>
          </a:endParaRPr>
        </a:p>
      </dsp:txBody>
      <dsp:txXfrm rot="10800000">
        <a:off x="0" y="2617659"/>
        <a:ext cx="2520280" cy="572117"/>
      </dsp:txXfrm>
    </dsp:sp>
    <dsp:sp modelId="{79587B25-AE8E-4A9A-9E8E-7D81C456DD80}">
      <dsp:nvSpPr>
        <dsp:cNvPr id="0" name=""/>
        <dsp:cNvSpPr/>
      </dsp:nvSpPr>
      <dsp:spPr>
        <a:xfrm rot="10800000">
          <a:off x="0" y="1745753"/>
          <a:ext cx="2520280" cy="880492"/>
        </a:xfrm>
        <a:prstGeom prst="upArrowCallout">
          <a:avLst/>
        </a:prstGeom>
        <a:solidFill>
          <a:schemeClr val="bg2">
            <a:lumMod val="10000"/>
            <a:lumOff val="9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CA" sz="2000" b="1" kern="1200" dirty="0" smtClean="0">
              <a:solidFill>
                <a:srgbClr val="C00000"/>
              </a:solidFill>
            </a:rPr>
            <a:t>B. </a:t>
          </a:r>
          <a:r>
            <a:rPr lang="es-MX" sz="1800" b="1" kern="1200" noProof="0" dirty="0" smtClean="0">
              <a:solidFill>
                <a:srgbClr val="002060"/>
              </a:solidFill>
              <a:latin typeface="+mn-lt"/>
              <a:ea typeface="+mn-ea"/>
              <a:cs typeface="+mn-cs"/>
            </a:rPr>
            <a:t>Inflamación</a:t>
          </a:r>
          <a:endParaRPr lang="es-MX" sz="1800" b="1" kern="1200" noProof="0" dirty="0">
            <a:solidFill>
              <a:srgbClr val="002060"/>
            </a:solidFill>
            <a:latin typeface="+mn-lt"/>
            <a:ea typeface="+mn-ea"/>
            <a:cs typeface="+mn-cs"/>
          </a:endParaRPr>
        </a:p>
      </dsp:txBody>
      <dsp:txXfrm rot="10800000">
        <a:off x="0" y="1745753"/>
        <a:ext cx="2520280" cy="572117"/>
      </dsp:txXfrm>
    </dsp:sp>
    <dsp:sp modelId="{5A56677D-39EC-4CCF-B256-6211E3402E3E}">
      <dsp:nvSpPr>
        <dsp:cNvPr id="0" name=""/>
        <dsp:cNvSpPr/>
      </dsp:nvSpPr>
      <dsp:spPr>
        <a:xfrm rot="10800000">
          <a:off x="0" y="873848"/>
          <a:ext cx="2520280" cy="880492"/>
        </a:xfrm>
        <a:prstGeom prst="upArrowCallout">
          <a:avLst/>
        </a:prstGeom>
        <a:solidFill>
          <a:schemeClr val="bg2">
            <a:lumMod val="10000"/>
            <a:lumOff val="9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CA" sz="2000" b="1" kern="1200" dirty="0" smtClean="0">
              <a:solidFill>
                <a:srgbClr val="C00000"/>
              </a:solidFill>
            </a:rPr>
            <a:t>A. </a:t>
          </a:r>
          <a:r>
            <a:rPr lang="es-MX" sz="1800" b="1" kern="1200" noProof="0" dirty="0" smtClean="0">
              <a:solidFill>
                <a:srgbClr val="002060"/>
              </a:solidFill>
              <a:latin typeface="+mn-lt"/>
              <a:ea typeface="+mn-ea"/>
              <a:cs typeface="+mn-cs"/>
            </a:rPr>
            <a:t>Respuesta inmunitaria</a:t>
          </a:r>
          <a:endParaRPr lang="es-MX" sz="1800" b="1" kern="1200" noProof="0" dirty="0">
            <a:solidFill>
              <a:srgbClr val="002060"/>
            </a:solidFill>
            <a:latin typeface="+mn-lt"/>
            <a:ea typeface="+mn-ea"/>
            <a:cs typeface="+mn-cs"/>
          </a:endParaRPr>
        </a:p>
      </dsp:txBody>
      <dsp:txXfrm rot="10800000">
        <a:off x="0" y="873848"/>
        <a:ext cx="2520280" cy="572117"/>
      </dsp:txXfrm>
    </dsp:sp>
    <dsp:sp modelId="{72DF1AA6-31DB-4630-A460-EF94CE87FCBA}">
      <dsp:nvSpPr>
        <dsp:cNvPr id="0" name=""/>
        <dsp:cNvSpPr/>
      </dsp:nvSpPr>
      <dsp:spPr>
        <a:xfrm rot="10800000">
          <a:off x="0" y="1942"/>
          <a:ext cx="2520280" cy="880492"/>
        </a:xfrm>
        <a:prstGeom prst="upArrowCallout">
          <a:avLst/>
        </a:prstGeom>
        <a:solidFill>
          <a:schemeClr val="bg2">
            <a:lumMod val="10000"/>
            <a:lumOff val="9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1" kern="1200" noProof="0" dirty="0" smtClean="0">
              <a:solidFill>
                <a:srgbClr val="002060"/>
              </a:solidFill>
              <a:latin typeface="+mn-lt"/>
              <a:ea typeface="+mn-ea"/>
              <a:cs typeface="+mn-cs"/>
            </a:rPr>
            <a:t>Inicio*</a:t>
          </a:r>
          <a:endParaRPr lang="es-MX" sz="2000" b="1" kern="1200" noProof="0" dirty="0">
            <a:solidFill>
              <a:srgbClr val="002060"/>
            </a:solidFill>
            <a:latin typeface="+mn-lt"/>
            <a:ea typeface="+mn-ea"/>
            <a:cs typeface="+mn-cs"/>
          </a:endParaRPr>
        </a:p>
      </dsp:txBody>
      <dsp:txXfrm rot="10800000">
        <a:off x="0" y="1942"/>
        <a:ext cx="2520280" cy="572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28261-7911-4CBD-8C60-D48722FC2474}">
      <dsp:nvSpPr>
        <dsp:cNvPr id="0" name=""/>
        <dsp:cNvSpPr/>
      </dsp:nvSpPr>
      <dsp:spPr>
        <a:xfrm>
          <a:off x="0" y="3333360"/>
          <a:ext cx="2520280" cy="729257"/>
        </a:xfrm>
        <a:prstGeom prst="rect">
          <a:avLst/>
        </a:prstGeom>
        <a:solidFill>
          <a:schemeClr val="bg2">
            <a:lumMod val="10000"/>
            <a:lumOff val="9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CA" sz="2000" b="1" kern="1200" dirty="0" smtClean="0">
              <a:solidFill>
                <a:srgbClr val="C00000"/>
              </a:solidFill>
            </a:rPr>
            <a:t>D. </a:t>
          </a:r>
          <a:r>
            <a:rPr lang="es-MX" sz="1800" b="1" kern="1200" noProof="0" dirty="0" smtClean="0">
              <a:solidFill>
                <a:srgbClr val="002060"/>
              </a:solidFill>
              <a:latin typeface="+mn-lt"/>
              <a:ea typeface="+mn-ea"/>
              <a:cs typeface="+mn-cs"/>
            </a:rPr>
            <a:t>Daño articular</a:t>
          </a:r>
          <a:endParaRPr lang="es-MX" sz="1800" b="1" kern="1200" noProof="0" dirty="0">
            <a:solidFill>
              <a:srgbClr val="002060"/>
            </a:solidFill>
            <a:latin typeface="+mn-lt"/>
            <a:ea typeface="+mn-ea"/>
            <a:cs typeface="+mn-cs"/>
          </a:endParaRPr>
        </a:p>
      </dsp:txBody>
      <dsp:txXfrm>
        <a:off x="0" y="3333360"/>
        <a:ext cx="2520280" cy="729257"/>
      </dsp:txXfrm>
    </dsp:sp>
    <dsp:sp modelId="{0DB91626-480F-4B9C-92D4-50DB75ED7795}">
      <dsp:nvSpPr>
        <dsp:cNvPr id="0" name=""/>
        <dsp:cNvSpPr/>
      </dsp:nvSpPr>
      <dsp:spPr>
        <a:xfrm rot="10800000">
          <a:off x="0" y="2222700"/>
          <a:ext cx="2520280" cy="1121598"/>
        </a:xfrm>
        <a:prstGeom prst="upArrowCallout">
          <a:avLst/>
        </a:prstGeom>
        <a:solidFill>
          <a:schemeClr val="bg2">
            <a:lumMod val="10000"/>
            <a:lumOff val="9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CA" sz="2000" b="1" kern="1200" dirty="0" smtClean="0">
              <a:solidFill>
                <a:srgbClr val="C00000"/>
              </a:solidFill>
            </a:rPr>
            <a:t>C. </a:t>
          </a:r>
          <a:r>
            <a:rPr lang="es-MX" sz="1800" b="1" kern="1200" noProof="0" dirty="0" smtClean="0">
              <a:solidFill>
                <a:srgbClr val="002060"/>
              </a:solidFill>
              <a:latin typeface="+mn-lt"/>
              <a:ea typeface="+mn-ea"/>
              <a:cs typeface="+mn-cs"/>
            </a:rPr>
            <a:t>Ruptura del cartílago</a:t>
          </a:r>
          <a:endParaRPr lang="es-MX" sz="1800" b="1" kern="1200" noProof="0" dirty="0">
            <a:solidFill>
              <a:srgbClr val="002060"/>
            </a:solidFill>
            <a:latin typeface="+mn-lt"/>
            <a:ea typeface="+mn-ea"/>
            <a:cs typeface="+mn-cs"/>
          </a:endParaRPr>
        </a:p>
      </dsp:txBody>
      <dsp:txXfrm rot="10800000">
        <a:off x="0" y="2222700"/>
        <a:ext cx="2520280" cy="728781"/>
      </dsp:txXfrm>
    </dsp:sp>
    <dsp:sp modelId="{79587B25-AE8E-4A9A-9E8E-7D81C456DD80}">
      <dsp:nvSpPr>
        <dsp:cNvPr id="0" name=""/>
        <dsp:cNvSpPr/>
      </dsp:nvSpPr>
      <dsp:spPr>
        <a:xfrm rot="10800000">
          <a:off x="0" y="1112041"/>
          <a:ext cx="2520280" cy="1121598"/>
        </a:xfrm>
        <a:prstGeom prst="upArrowCallout">
          <a:avLst/>
        </a:prstGeom>
        <a:solidFill>
          <a:schemeClr val="bg2">
            <a:lumMod val="10000"/>
            <a:lumOff val="9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CA" sz="2000" b="1" kern="1200" dirty="0" smtClean="0">
              <a:solidFill>
                <a:srgbClr val="C00000"/>
              </a:solidFill>
            </a:rPr>
            <a:t>B. </a:t>
          </a:r>
          <a:r>
            <a:rPr lang="es-MX" sz="1800" b="1" kern="1200" noProof="0" dirty="0" smtClean="0">
              <a:solidFill>
                <a:srgbClr val="002060"/>
              </a:solidFill>
              <a:latin typeface="+mn-lt"/>
              <a:ea typeface="+mn-ea"/>
              <a:cs typeface="+mn-cs"/>
            </a:rPr>
            <a:t>Inflamación</a:t>
          </a:r>
          <a:endParaRPr lang="es-MX" sz="1800" b="1" kern="1200" noProof="0" dirty="0">
            <a:solidFill>
              <a:srgbClr val="002060"/>
            </a:solidFill>
            <a:latin typeface="+mn-lt"/>
            <a:ea typeface="+mn-ea"/>
            <a:cs typeface="+mn-cs"/>
          </a:endParaRPr>
        </a:p>
      </dsp:txBody>
      <dsp:txXfrm rot="10800000">
        <a:off x="0" y="1112041"/>
        <a:ext cx="2520280" cy="728781"/>
      </dsp:txXfrm>
    </dsp:sp>
    <dsp:sp modelId="{5A56677D-39EC-4CCF-B256-6211E3402E3E}">
      <dsp:nvSpPr>
        <dsp:cNvPr id="0" name=""/>
        <dsp:cNvSpPr/>
      </dsp:nvSpPr>
      <dsp:spPr>
        <a:xfrm rot="10800000">
          <a:off x="0" y="1381"/>
          <a:ext cx="2520280" cy="1121598"/>
        </a:xfrm>
        <a:prstGeom prst="upArrowCallout">
          <a:avLst/>
        </a:prstGeom>
        <a:solidFill>
          <a:schemeClr val="bg2">
            <a:lumMod val="10000"/>
            <a:lumOff val="9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CA" sz="2000" b="1" kern="1200" dirty="0" smtClean="0">
              <a:solidFill>
                <a:srgbClr val="C00000"/>
              </a:solidFill>
            </a:rPr>
            <a:t>A. </a:t>
          </a:r>
          <a:r>
            <a:rPr lang="es-MX" sz="1800" b="1" kern="1200" noProof="0" dirty="0" smtClean="0">
              <a:solidFill>
                <a:srgbClr val="002060"/>
              </a:solidFill>
              <a:latin typeface="+mn-lt"/>
              <a:ea typeface="+mn-ea"/>
              <a:cs typeface="+mn-cs"/>
            </a:rPr>
            <a:t>Estrés mecánico</a:t>
          </a:r>
          <a:endParaRPr lang="es-MX" sz="1800" b="1" kern="1200" noProof="0" dirty="0">
            <a:solidFill>
              <a:srgbClr val="002060"/>
            </a:solidFill>
            <a:latin typeface="+mn-lt"/>
            <a:ea typeface="+mn-ea"/>
            <a:cs typeface="+mn-cs"/>
          </a:endParaRPr>
        </a:p>
      </dsp:txBody>
      <dsp:txXfrm rot="10800000">
        <a:off x="0" y="1381"/>
        <a:ext cx="2520280" cy="728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39EBB-2857-4329-8D19-958A41DF04AD}">
      <dsp:nvSpPr>
        <dsp:cNvPr id="0" name=""/>
        <dsp:cNvSpPr/>
      </dsp:nvSpPr>
      <dsp:spPr>
        <a:xfrm>
          <a:off x="1696930" y="388648"/>
          <a:ext cx="4777597" cy="2715577"/>
        </a:xfrm>
        <a:prstGeom prst="ellipse">
          <a:avLst/>
        </a:prstGeom>
        <a:solidFill>
          <a:srgbClr val="0C6FCF">
            <a:alpha val="50000"/>
            <a:hueOff val="0"/>
            <a:satOff val="0"/>
            <a:lumOff val="0"/>
            <a:alphaOff val="0"/>
          </a:srgbClr>
        </a:solidFill>
        <a:ln w="25400" cap="flat" cmpd="sng" algn="ctr">
          <a:solidFill>
            <a:srgbClr val="0C6FCF"/>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ysClr val="window" lastClr="FFFFFF">
                <a:hueOff val="0"/>
                <a:satOff val="0"/>
                <a:lumOff val="0"/>
                <a:alphaOff val="0"/>
              </a:sysClr>
            </a:solidFill>
            <a:latin typeface="Calibri"/>
            <a:ea typeface="+mn-ea"/>
            <a:cs typeface="+mn-cs"/>
          </a:endParaRPr>
        </a:p>
      </dsp:txBody>
      <dsp:txXfrm>
        <a:off x="2333943" y="863875"/>
        <a:ext cx="3503571" cy="1222010"/>
      </dsp:txXfrm>
    </dsp:sp>
    <dsp:sp modelId="{34FE503C-8BD7-42DC-9C7B-1B8CDC5D2186}">
      <dsp:nvSpPr>
        <dsp:cNvPr id="0" name=""/>
        <dsp:cNvSpPr/>
      </dsp:nvSpPr>
      <dsp:spPr>
        <a:xfrm>
          <a:off x="2386601" y="1468770"/>
          <a:ext cx="5403402" cy="2901486"/>
        </a:xfrm>
        <a:prstGeom prst="ellipse">
          <a:avLst/>
        </a:prstGeom>
        <a:solidFill>
          <a:srgbClr val="DDBB30">
            <a:alpha val="50000"/>
          </a:srgbClr>
        </a:solidFill>
        <a:ln w="25400" cap="flat" cmpd="sng" algn="ctr">
          <a:solidFill>
            <a:srgbClr val="B5CD85"/>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ysClr val="window" lastClr="FFFFFF"/>
            </a:solidFill>
            <a:latin typeface="Calibri"/>
            <a:ea typeface="+mn-ea"/>
            <a:cs typeface="+mn-cs"/>
          </a:endParaRPr>
        </a:p>
      </dsp:txBody>
      <dsp:txXfrm>
        <a:off x="4039142" y="2218320"/>
        <a:ext cx="3242041" cy="1595817"/>
      </dsp:txXfrm>
    </dsp:sp>
    <dsp:sp modelId="{C3CE1191-0A1E-43E3-AF5B-0E3DB45B9CDE}">
      <dsp:nvSpPr>
        <dsp:cNvPr id="0" name=""/>
        <dsp:cNvSpPr/>
      </dsp:nvSpPr>
      <dsp:spPr>
        <a:xfrm>
          <a:off x="321386" y="1447751"/>
          <a:ext cx="5281472" cy="2901486"/>
        </a:xfrm>
        <a:prstGeom prst="ellipse">
          <a:avLst/>
        </a:prstGeom>
        <a:solidFill>
          <a:srgbClr val="C03932">
            <a:alpha val="50000"/>
          </a:srgbClr>
        </a:solidFill>
        <a:ln w="25400" cap="flat" cmpd="sng" algn="ctr">
          <a:solidFill>
            <a:srgbClr val="D0ACD4"/>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ysClr val="window" lastClr="FFFFFF"/>
            </a:solidFill>
            <a:latin typeface="Calibri"/>
            <a:ea typeface="+mn-ea"/>
            <a:cs typeface="+mn-cs"/>
          </a:endParaRPr>
        </a:p>
      </dsp:txBody>
      <dsp:txXfrm>
        <a:off x="818725" y="2197302"/>
        <a:ext cx="3168883" cy="15958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3038475" cy="461963"/>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42" y="4"/>
            <a:ext cx="3038475" cy="461963"/>
          </a:xfrm>
          <a:prstGeom prst="rect">
            <a:avLst/>
          </a:prstGeom>
        </p:spPr>
        <p:txBody>
          <a:bodyPr vert="horz" lIns="91440" tIns="45720" rIns="91440" bIns="45720" rtlCol="0"/>
          <a:lstStyle>
            <a:lvl1pPr algn="r">
              <a:defRPr sz="1200"/>
            </a:lvl1pPr>
          </a:lstStyle>
          <a:p>
            <a:fld id="{6CB340A7-9AFB-458E-B6F1-1CAD123FAD92}" type="datetimeFigureOut">
              <a:rPr lang="en-CA" smtClean="0"/>
              <a:pPr/>
              <a:t>2015-07-06</a:t>
            </a:fld>
            <a:endParaRPr lang="en-CA" dirty="0"/>
          </a:p>
        </p:txBody>
      </p:sp>
      <p:sp>
        <p:nvSpPr>
          <p:cNvPr id="4" name="Footer Placeholder 3"/>
          <p:cNvSpPr>
            <a:spLocks noGrp="1"/>
          </p:cNvSpPr>
          <p:nvPr>
            <p:ph type="ftr" sz="quarter" idx="2"/>
          </p:nvPr>
        </p:nvSpPr>
        <p:spPr>
          <a:xfrm>
            <a:off x="5" y="8772527"/>
            <a:ext cx="3038475" cy="461963"/>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42" y="8772527"/>
            <a:ext cx="3038475" cy="461963"/>
          </a:xfrm>
          <a:prstGeom prst="rect">
            <a:avLst/>
          </a:prstGeom>
        </p:spPr>
        <p:txBody>
          <a:bodyPr vert="horz" lIns="91440" tIns="45720" rIns="91440" bIns="45720" rtlCol="0" anchor="b"/>
          <a:lstStyle>
            <a:lvl1pPr algn="r">
              <a:defRPr sz="1200"/>
            </a:lvl1pPr>
          </a:lstStyle>
          <a:p>
            <a:fld id="{BB404859-F126-422B-935C-B2533413DCE3}" type="slidenum">
              <a:rPr lang="en-CA" smtClean="0"/>
              <a:pPr/>
              <a:t>‹#›</a:t>
            </a:fld>
            <a:endParaRPr lang="en-CA" dirty="0"/>
          </a:p>
        </p:txBody>
      </p:sp>
    </p:spTree>
    <p:extLst>
      <p:ext uri="{BB962C8B-B14F-4D97-AF65-F5344CB8AC3E}">
        <p14:creationId xmlns:p14="http://schemas.microsoft.com/office/powerpoint/2010/main" val="1620434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B426EFF4-2671-4076-B346-31FACE24C4EA}"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1E706E01-D491-4B10-88A5-E060D7A5827E}" type="slidenum">
              <a:rPr lang="en-CA" smtClean="0"/>
              <a:pPr/>
              <a:t>‹#›</a:t>
            </a:fld>
            <a:endParaRPr lang="en-CA" dirty="0"/>
          </a:p>
        </p:txBody>
      </p:sp>
    </p:spTree>
    <p:extLst>
      <p:ext uri="{BB962C8B-B14F-4D97-AF65-F5344CB8AC3E}">
        <p14:creationId xmlns:p14="http://schemas.microsoft.com/office/powerpoint/2010/main" val="428116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236397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10</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40"/>
            <a:ext cx="5608320" cy="4335357"/>
          </a:xfrm>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s-MX" b="1" dirty="0" smtClean="0"/>
              <a:t>Notas del Ponente</a:t>
            </a:r>
          </a:p>
          <a:p>
            <a:pPr>
              <a:spcAft>
                <a:spcPts val="600"/>
              </a:spcAft>
              <a:defRPr/>
            </a:pPr>
            <a:r>
              <a:rPr lang="es-MX" dirty="0" smtClean="0"/>
              <a:t>Aunque la etiología de la osteoartritis aún no</a:t>
            </a:r>
            <a:r>
              <a:rPr lang="es-MX" baseline="0" dirty="0" smtClean="0"/>
              <a:t> está completamente explicada</a:t>
            </a:r>
            <a:r>
              <a:rPr lang="es-MX" dirty="0" smtClean="0"/>
              <a:t>, ha mostrado tratarse de una familia</a:t>
            </a:r>
            <a:r>
              <a:rPr lang="es-MX" baseline="0" dirty="0" smtClean="0"/>
              <a:t> de</a:t>
            </a:r>
            <a:r>
              <a:rPr lang="es-MX" dirty="0" smtClean="0"/>
              <a:t> trastornos que afectan al cartílago. Diversas influencias genéticas, así como algunos</a:t>
            </a:r>
            <a:r>
              <a:rPr lang="es-MX" baseline="0" dirty="0" smtClean="0"/>
              <a:t> factores de riesgo adquiridos</a:t>
            </a:r>
            <a:r>
              <a:rPr lang="es-MX" dirty="0" smtClean="0"/>
              <a:t>, contribuyen a la patogénesis de la osteoartritis. Los factores biomecánicos</a:t>
            </a:r>
            <a:r>
              <a:rPr lang="es-MX" baseline="0" dirty="0" smtClean="0"/>
              <a:t> </a:t>
            </a:r>
            <a:r>
              <a:rPr lang="es-MX" dirty="0" smtClean="0"/>
              <a:t>juegan un papel central y factores de riesgo tales como la edad, obesidad, articulaciones mal alineadas y el traumatismo o</a:t>
            </a:r>
            <a:r>
              <a:rPr lang="es-MX" baseline="0" dirty="0" smtClean="0"/>
              <a:t> lesión</a:t>
            </a:r>
            <a:r>
              <a:rPr lang="es-MX" dirty="0" smtClean="0"/>
              <a:t> articular contribuyen al daño al</a:t>
            </a:r>
            <a:r>
              <a:rPr lang="es-MX" baseline="0" dirty="0" smtClean="0"/>
              <a:t> cartílago</a:t>
            </a:r>
            <a:r>
              <a:rPr lang="es-MX" dirty="0" smtClean="0"/>
              <a:t>. También existen anomalías bioquímicas hereditarias que pueden conducir a deformación</a:t>
            </a:r>
            <a:r>
              <a:rPr lang="es-MX" baseline="0" dirty="0" smtClean="0"/>
              <a:t> del hueso y el cartílago</a:t>
            </a:r>
            <a:r>
              <a:rPr lang="es-MX" dirty="0" smtClean="0"/>
              <a:t>. Cuando</a:t>
            </a:r>
            <a:r>
              <a:rPr lang="es-MX" baseline="0" dirty="0" smtClean="0"/>
              <a:t> la integridad</a:t>
            </a:r>
            <a:r>
              <a:rPr lang="es-MX" dirty="0" smtClean="0"/>
              <a:t> estructural del cartílago es dañada, produce una respuesta inflamatoria y resulta en daño de la articulación. </a:t>
            </a:r>
          </a:p>
          <a:p>
            <a:pPr marL="0" marR="0" indent="0" algn="l" defTabSz="914400" rtl="0" eaLnBrk="1" fontAlgn="auto" latinLnBrk="0" hangingPunct="1">
              <a:lnSpc>
                <a:spcPct val="100000"/>
              </a:lnSpc>
              <a:spcBef>
                <a:spcPts val="0"/>
              </a:spcBef>
              <a:spcAft>
                <a:spcPts val="600"/>
              </a:spcAft>
              <a:buClrTx/>
              <a:buSzTx/>
              <a:buFontTx/>
              <a:buNone/>
              <a:tabLst/>
              <a:defRPr/>
            </a:pPr>
            <a:endParaRPr lang="es-MX" dirty="0" smtClean="0"/>
          </a:p>
          <a:p>
            <a:pPr>
              <a:spcAft>
                <a:spcPts val="600"/>
              </a:spcAft>
            </a:pPr>
            <a:r>
              <a:rPr lang="es-MX" b="1" dirty="0" smtClean="0"/>
              <a:t>Referencia</a:t>
            </a:r>
          </a:p>
          <a:p>
            <a:r>
              <a:rPr lang="en-US" dirty="0" smtClean="0"/>
              <a:t>Lane </a:t>
            </a:r>
            <a:r>
              <a:rPr lang="en-US" dirty="0"/>
              <a:t>NE </a:t>
            </a:r>
            <a:r>
              <a:rPr lang="en-US" i="1" dirty="0"/>
              <a:t>et al</a:t>
            </a:r>
            <a:r>
              <a:rPr lang="en-US" dirty="0"/>
              <a:t>. In: Goldman L, Ausiello D (eds). </a:t>
            </a:r>
            <a:r>
              <a:rPr lang="en-US" i="1" dirty="0"/>
              <a:t>Cecil Medicine. </a:t>
            </a:r>
            <a:r>
              <a:rPr lang="en-US" dirty="0"/>
              <a:t>23rd ed. </a:t>
            </a:r>
            <a:r>
              <a:rPr lang="en-US" dirty="0" smtClean="0"/>
              <a:t/>
            </a:r>
            <a:br>
              <a:rPr lang="en-US" dirty="0" smtClean="0"/>
            </a:br>
            <a:r>
              <a:rPr lang="en-US" dirty="0" smtClean="0"/>
              <a:t>Saunders </a:t>
            </a:r>
            <a:r>
              <a:rPr lang="en-US" dirty="0"/>
              <a:t>Elsevier; Philadelphia, PA: 2007.</a:t>
            </a:r>
          </a:p>
        </p:txBody>
      </p:sp>
    </p:spTree>
    <p:extLst>
      <p:ext uri="{BB962C8B-B14F-4D97-AF65-F5344CB8AC3E}">
        <p14:creationId xmlns:p14="http://schemas.microsoft.com/office/powerpoint/2010/main" val="41570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val="2056527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Ponente</a:t>
            </a:r>
          </a:p>
          <a:p>
            <a:pPr>
              <a:spcAft>
                <a:spcPts val="600"/>
              </a:spcAft>
            </a:pPr>
            <a:r>
              <a:rPr lang="es-MX" dirty="0" smtClean="0"/>
              <a:t>Las</a:t>
            </a:r>
            <a:r>
              <a:rPr lang="es-MX" baseline="0" dirty="0" smtClean="0"/>
              <a:t> es</a:t>
            </a:r>
            <a:r>
              <a:rPr lang="es-MX" dirty="0" smtClean="0"/>
              <a:t>pondiloartropatías son enfermedades multifactoriales con componentes genéticos, ambientales e inmunológicos. La interacción entre HLA-B27 y la respuesta de las células T ha sido citada como un factor clave en la patogénesis de la espondiloartritis anquilosante.</a:t>
            </a:r>
            <a:r>
              <a:rPr lang="es-MX" baseline="30000" dirty="0" smtClean="0"/>
              <a:t>1</a:t>
            </a:r>
            <a:r>
              <a:rPr lang="es-MX" dirty="0" smtClean="0"/>
              <a:t> No se ha comprendido completamente la patogénesis, pero se piensa que el TNF-α juega un papel en las reacciones inflamatorias observadas en la enfermedad.</a:t>
            </a:r>
            <a:r>
              <a:rPr lang="es-MX" baseline="30000" dirty="0" smtClean="0"/>
              <a:t>2</a:t>
            </a:r>
            <a:r>
              <a:rPr lang="es-MX" dirty="0" smtClean="0"/>
              <a:t> El aumento de las concentraciones de células T y macrófagos, así como reforzamiento de la expresión de citocinas proinflamatorias, incluyendo TNF-α, son hallazgos característicos.</a:t>
            </a:r>
            <a:r>
              <a:rPr lang="es-MX" baseline="30000" dirty="0" smtClean="0"/>
              <a:t>3</a:t>
            </a:r>
            <a:r>
              <a:rPr lang="es-MX" dirty="0" smtClean="0"/>
              <a:t> Las reacciones inflamatorias son responsables de las características distintivas de la enfermedad, incluyendo la entesopatía inflamatoria, erosiones del hueso cortical y neoformación ósea.</a:t>
            </a:r>
            <a:r>
              <a:rPr lang="es-MX" baseline="30000" dirty="0" smtClean="0"/>
              <a:t>3,4</a:t>
            </a:r>
            <a:r>
              <a:rPr lang="es-MX" dirty="0" smtClean="0"/>
              <a:t> </a:t>
            </a:r>
          </a:p>
          <a:p>
            <a:pPr>
              <a:spcAft>
                <a:spcPts val="600"/>
              </a:spcAft>
            </a:pPr>
            <a:endParaRPr lang="es-MX" dirty="0" smtClean="0"/>
          </a:p>
          <a:p>
            <a:pPr>
              <a:spcAft>
                <a:spcPts val="600"/>
              </a:spcAft>
            </a:pPr>
            <a:r>
              <a:rPr lang="es-MX" b="1" dirty="0" smtClean="0"/>
              <a:t>Referencias</a:t>
            </a:r>
          </a:p>
          <a:p>
            <a:pPr marL="228600" indent="-228600">
              <a:spcAft>
                <a:spcPts val="300"/>
              </a:spcAft>
              <a:buFont typeface="+mj-lt"/>
              <a:buAutoNum type="arabicPeriod"/>
            </a:pPr>
            <a:r>
              <a:rPr lang="en-CA" dirty="0" smtClean="0"/>
              <a:t>Sieper J</a:t>
            </a:r>
            <a:r>
              <a:rPr lang="en-CA" baseline="0" dirty="0" smtClean="0"/>
              <a:t> </a:t>
            </a:r>
            <a:r>
              <a:rPr lang="en-CA" i="1" baseline="0" dirty="0" smtClean="0"/>
              <a:t>et al</a:t>
            </a:r>
            <a:r>
              <a:rPr lang="en-CA" dirty="0" smtClean="0"/>
              <a:t>. Ankylosing spondylitis: an overview. </a:t>
            </a:r>
            <a:r>
              <a:rPr lang="en-CA" i="1" dirty="0" smtClean="0"/>
              <a:t>Ann Rheum Dis </a:t>
            </a:r>
            <a:r>
              <a:rPr lang="en-CA" dirty="0" smtClean="0"/>
              <a:t>2002; </a:t>
            </a:r>
            <a:br>
              <a:rPr lang="en-CA" dirty="0" smtClean="0"/>
            </a:br>
            <a:r>
              <a:rPr lang="en-CA" dirty="0" smtClean="0"/>
              <a:t>61(Suppl 3):iii8-iii18. </a:t>
            </a:r>
          </a:p>
          <a:p>
            <a:pPr marL="228600" indent="-228600">
              <a:buFont typeface="+mj-lt"/>
              <a:buAutoNum type="arabicPeriod"/>
            </a:pPr>
            <a:r>
              <a:rPr lang="en-CA" dirty="0" smtClean="0"/>
              <a:t>Gorman JD </a:t>
            </a:r>
            <a:r>
              <a:rPr lang="en-CA" i="1" dirty="0" smtClean="0"/>
              <a:t>et al</a:t>
            </a:r>
            <a:r>
              <a:rPr lang="en-CA" dirty="0" smtClean="0"/>
              <a:t>. Treatment of ankylosing spondylitis by inhibition of tumor necrosis factor </a:t>
            </a:r>
            <a:r>
              <a:rPr lang="el-GR" dirty="0" smtClean="0"/>
              <a:t>α. </a:t>
            </a:r>
            <a:r>
              <a:rPr lang="en-CA" i="1" dirty="0" smtClean="0"/>
              <a:t>N Engl J Med </a:t>
            </a:r>
            <a:r>
              <a:rPr lang="en-CA" dirty="0" smtClean="0"/>
              <a:t>2002; 346(18):1349-56. </a:t>
            </a:r>
          </a:p>
          <a:p>
            <a:pPr marL="228600" indent="-228600">
              <a:spcAft>
                <a:spcPts val="300"/>
              </a:spcAft>
              <a:buFont typeface="+mj-lt"/>
              <a:buAutoNum type="arabicPeriod"/>
            </a:pPr>
            <a:r>
              <a:rPr lang="en-CA" dirty="0" smtClean="0"/>
              <a:t>Khan MA. Update on spondyloarthropathies. </a:t>
            </a:r>
            <a:r>
              <a:rPr lang="en-CA" i="1" dirty="0" smtClean="0"/>
              <a:t>Ann Intern Med </a:t>
            </a:r>
            <a:r>
              <a:rPr lang="en-CA" dirty="0" smtClean="0"/>
              <a:t>2002; 136:896-907.</a:t>
            </a:r>
          </a:p>
          <a:p>
            <a:pPr marL="228600" indent="-228600">
              <a:spcAft>
                <a:spcPts val="300"/>
              </a:spcAft>
              <a:buFont typeface="+mj-lt"/>
              <a:buAutoNum type="arabicPeriod"/>
            </a:pPr>
            <a:r>
              <a:rPr lang="en-CA" sz="1200" dirty="0" smtClean="0"/>
              <a:t>Khan MA. In: Hochberg MC </a:t>
            </a:r>
            <a:r>
              <a:rPr lang="en-CA" sz="1200" i="1" dirty="0" smtClean="0"/>
              <a:t>et al </a:t>
            </a:r>
            <a:r>
              <a:rPr lang="en-CA" sz="1200" dirty="0" smtClean="0"/>
              <a:t>(eds). </a:t>
            </a:r>
            <a:r>
              <a:rPr lang="en-CA" sz="1200" i="1" dirty="0" smtClean="0"/>
              <a:t>Rheumatology</a:t>
            </a:r>
            <a:r>
              <a:rPr lang="en-CA" sz="1200" dirty="0" smtClean="0"/>
              <a:t>. Vol 2, 3rd ed. Mosby; </a:t>
            </a:r>
            <a:br>
              <a:rPr lang="en-CA" sz="1200" dirty="0" smtClean="0"/>
            </a:br>
            <a:r>
              <a:rPr lang="en-CA" sz="1200" dirty="0" smtClean="0"/>
              <a:t>New York, NY: 2003.</a:t>
            </a:r>
          </a:p>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val="1985142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13</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40"/>
            <a:ext cx="5608320" cy="4335357"/>
          </a:xfrm>
        </p:spPr>
        <p:txBody>
          <a:bodyPr/>
          <a:lstStyle/>
          <a:p>
            <a:pPr>
              <a:spcAft>
                <a:spcPts val="600"/>
              </a:spcAft>
            </a:pPr>
            <a:r>
              <a:rPr lang="en-CA" b="1" dirty="0" smtClean="0"/>
              <a:t>Notas del Ponente</a:t>
            </a:r>
          </a:p>
          <a:p>
            <a:pPr>
              <a:spcAft>
                <a:spcPts val="600"/>
              </a:spcAft>
            </a:pPr>
            <a:r>
              <a:rPr lang="es-MX" dirty="0" smtClean="0"/>
              <a:t>La artritis reumatoide puede iniciarse por una predisposición genética o un desencadenante ambiental</a:t>
            </a:r>
            <a:r>
              <a:rPr lang="en-CA" dirty="0" smtClean="0"/>
              <a:t>. </a:t>
            </a:r>
            <a:r>
              <a:rPr lang="es-MX" dirty="0" smtClean="0"/>
              <a:t>El desencadenante provoca una respuesta inmunitaria y entonces ocurre inflamación dentro de la articulación</a:t>
            </a:r>
            <a:r>
              <a:rPr lang="en-CA" dirty="0" smtClean="0"/>
              <a:t>, </a:t>
            </a:r>
            <a:r>
              <a:rPr lang="es-MX" dirty="0" smtClean="0"/>
              <a:t>que causa un sobrecrecimiento del sinovio</a:t>
            </a:r>
            <a:r>
              <a:rPr lang="en-CA" dirty="0" smtClean="0"/>
              <a:t> (</a:t>
            </a:r>
            <a:r>
              <a:rPr lang="es-MX" dirty="0" smtClean="0"/>
              <a:t>una fina membrana que recubre la cápsula articular y secreta el líquido sinovial</a:t>
            </a:r>
            <a:r>
              <a:rPr lang="en-CA" dirty="0" smtClean="0"/>
              <a:t>). </a:t>
            </a:r>
            <a:r>
              <a:rPr lang="es-MX" dirty="0" smtClean="0"/>
              <a:t>La sinovitis resulta en destrucción del cartílago y el hueso y en estiramiento o ruptura de la cápsula articular, así como de tendones y ligamentos</a:t>
            </a:r>
            <a:r>
              <a:rPr lang="en-CA" dirty="0" smtClean="0"/>
              <a:t>. </a:t>
            </a:r>
            <a:r>
              <a:rPr lang="es-MX" dirty="0" smtClean="0"/>
              <a:t>En los pacientes, estos efectos se manifiestan por las deformidades y discapacidades observadas en los pacientes con artritis reumatoide en el examen clínico</a:t>
            </a:r>
            <a:r>
              <a:rPr lang="en-CA" dirty="0" smtClean="0"/>
              <a:t>.</a:t>
            </a:r>
          </a:p>
          <a:p>
            <a:pPr marL="0" indent="0">
              <a:spcAft>
                <a:spcPts val="600"/>
              </a:spcAft>
              <a:buFont typeface="Arial" pitchFamily="34" charset="0"/>
              <a:buNone/>
            </a:pPr>
            <a:endParaRPr lang="en-CA" b="1" dirty="0" smtClean="0"/>
          </a:p>
          <a:p>
            <a:pPr marL="0" indent="0">
              <a:spcAft>
                <a:spcPts val="600"/>
              </a:spcAft>
              <a:buFont typeface="Arial" pitchFamily="34" charset="0"/>
              <a:buNone/>
            </a:pPr>
            <a:r>
              <a:rPr lang="en-CA" b="1" dirty="0" smtClean="0"/>
              <a:t>Referencia</a:t>
            </a:r>
          </a:p>
          <a:p>
            <a:r>
              <a:rPr lang="en-US" dirty="0"/>
              <a:t>O’Dell JR. In: Goldman L, Ausiello D (eds). </a:t>
            </a:r>
            <a:r>
              <a:rPr lang="en-US" i="1" dirty="0"/>
              <a:t>Cecil Medicine. </a:t>
            </a:r>
            <a:r>
              <a:rPr lang="en-US" dirty="0"/>
              <a:t>23rd ed. Saunders Elsevier; Philadelphia, PA: 2007.</a:t>
            </a:r>
          </a:p>
        </p:txBody>
      </p:sp>
    </p:spTree>
    <p:extLst>
      <p:ext uri="{BB962C8B-B14F-4D97-AF65-F5344CB8AC3E}">
        <p14:creationId xmlns:p14="http://schemas.microsoft.com/office/powerpoint/2010/main" val="415706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14</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40"/>
            <a:ext cx="5608320" cy="4335357"/>
          </a:xfrm>
        </p:spPr>
        <p:txBody>
          <a:bodyPr/>
          <a:lstStyle/>
          <a:p>
            <a:pPr>
              <a:spcAft>
                <a:spcPts val="600"/>
              </a:spcAft>
            </a:pPr>
            <a:r>
              <a:rPr lang="es-MX" b="1" dirty="0" smtClean="0"/>
              <a:t>Notas del Ponente</a:t>
            </a:r>
          </a:p>
          <a:p>
            <a:r>
              <a:rPr lang="es-MX" dirty="0" smtClean="0"/>
              <a:t>Los eventos implicados en la patogénesis de la osteoartritis son:</a:t>
            </a:r>
            <a:r>
              <a:rPr lang="es-MX" baseline="30000" dirty="0" smtClean="0"/>
              <a:t>1</a:t>
            </a:r>
          </a:p>
          <a:p>
            <a:pPr marL="361950" indent="-171450">
              <a:buFont typeface="Arial" pitchFamily="34" charset="0"/>
              <a:buChar char="•"/>
            </a:pPr>
            <a:r>
              <a:rPr lang="es-MX" dirty="0" smtClean="0"/>
              <a:t>Estrés mecánico</a:t>
            </a:r>
          </a:p>
          <a:p>
            <a:pPr marL="361950" indent="-171450">
              <a:buFont typeface="Arial" pitchFamily="34" charset="0"/>
              <a:buChar char="•"/>
            </a:pPr>
            <a:r>
              <a:rPr lang="es-MX" dirty="0" smtClean="0"/>
              <a:t>Respuesta inflamatoria</a:t>
            </a:r>
          </a:p>
          <a:p>
            <a:pPr marL="361950" indent="-171450">
              <a:buFont typeface="Arial" pitchFamily="34" charset="0"/>
              <a:buChar char="•"/>
            </a:pPr>
            <a:r>
              <a:rPr lang="es-MX" dirty="0" smtClean="0"/>
              <a:t>Ruptura del cartílago</a:t>
            </a:r>
          </a:p>
          <a:p>
            <a:pPr marL="361950" indent="-171450">
              <a:buFont typeface="Arial" pitchFamily="34" charset="0"/>
              <a:buChar char="•"/>
            </a:pPr>
            <a:r>
              <a:rPr lang="es-MX" dirty="0" smtClean="0"/>
              <a:t>Daño articular</a:t>
            </a:r>
          </a:p>
          <a:p>
            <a:pPr>
              <a:spcAft>
                <a:spcPts val="600"/>
              </a:spcAft>
            </a:pPr>
            <a:r>
              <a:rPr lang="es-MX" dirty="0" smtClean="0"/>
              <a:t>El estrés</a:t>
            </a:r>
            <a:r>
              <a:rPr lang="es-MX" baseline="0" dirty="0" smtClean="0"/>
              <a:t> mecánico repetido o</a:t>
            </a:r>
            <a:r>
              <a:rPr lang="es-MX" dirty="0" smtClean="0"/>
              <a:t> “uso y</a:t>
            </a:r>
            <a:r>
              <a:rPr lang="es-MX" baseline="0" dirty="0" smtClean="0"/>
              <a:t> abuso</a:t>
            </a:r>
            <a:r>
              <a:rPr lang="es-MX" dirty="0" smtClean="0"/>
              <a:t>” sobre la articulación causa daños al cartílago que no se reparan.</a:t>
            </a:r>
            <a:r>
              <a:rPr lang="es-MX" baseline="30000" dirty="0" smtClean="0"/>
              <a:t>2</a:t>
            </a:r>
            <a:r>
              <a:rPr lang="es-MX" dirty="0" smtClean="0"/>
              <a:t> La razón de la falla en la reparación no está clara pero puede relacionarse con la imposibilidad de volver a formar la arquitectura tridimensional del cartílago una vez que sufre ruptura en individuos maduros.</a:t>
            </a:r>
            <a:r>
              <a:rPr lang="es-MX" baseline="30000" dirty="0" smtClean="0"/>
              <a:t>2</a:t>
            </a:r>
            <a:r>
              <a:rPr lang="es-MX" dirty="0" smtClean="0"/>
              <a:t> El estrés repetido sobre la articulación a través del tiempo produce una respuesta inflamatoria.</a:t>
            </a:r>
            <a:r>
              <a:rPr lang="es-MX" baseline="30000" dirty="0" smtClean="0"/>
              <a:t>1</a:t>
            </a:r>
            <a:r>
              <a:rPr lang="es-MX" dirty="0" smtClean="0"/>
              <a:t> Debido a anomalías bioquímicas, la síntesis y degradación de cartílago es desequilibrada, llevando la ruptura del cartílago.</a:t>
            </a:r>
            <a:r>
              <a:rPr lang="es-MX" baseline="30000" dirty="0" smtClean="0"/>
              <a:t>1</a:t>
            </a:r>
            <a:r>
              <a:rPr lang="es-MX" dirty="0" smtClean="0"/>
              <a:t> Como el cartílago se desgasta, se daña la articulación.</a:t>
            </a:r>
            <a:r>
              <a:rPr lang="es-MX" baseline="30000" dirty="0" smtClean="0"/>
              <a:t>1</a:t>
            </a:r>
          </a:p>
          <a:p>
            <a:pPr>
              <a:spcAft>
                <a:spcPts val="600"/>
              </a:spcAft>
            </a:pPr>
            <a:endParaRPr lang="es-MX" baseline="30000" dirty="0" smtClean="0"/>
          </a:p>
          <a:p>
            <a:pPr>
              <a:spcAft>
                <a:spcPts val="600"/>
              </a:spcAft>
            </a:pPr>
            <a:r>
              <a:rPr lang="es-MX" b="1" dirty="0" smtClean="0"/>
              <a:t>Referencias</a:t>
            </a:r>
          </a:p>
          <a:p>
            <a:pPr marL="228600" indent="-228600">
              <a:spcAft>
                <a:spcPts val="600"/>
              </a:spcAft>
              <a:buFont typeface="+mj-lt"/>
              <a:buAutoNum type="arabicPeriod"/>
            </a:pPr>
            <a:r>
              <a:rPr lang="en-CA" dirty="0" smtClean="0"/>
              <a:t>Firestein </a:t>
            </a:r>
            <a:r>
              <a:rPr lang="en-CA" dirty="0"/>
              <a:t>GS. In: Firestein GS et al (eds). Kelley’s Textbook of Rheumatology. Vol 2, 8th ed. Saunders Elsevier, Philadelphia, PA; </a:t>
            </a:r>
            <a:r>
              <a:rPr lang="en-CA" dirty="0" smtClean="0"/>
              <a:t>2008</a:t>
            </a:r>
            <a:r>
              <a:rPr lang="en-CA" dirty="0"/>
              <a:t>.</a:t>
            </a:r>
          </a:p>
          <a:p>
            <a:pPr marL="228600" indent="-228600">
              <a:spcAft>
                <a:spcPts val="600"/>
              </a:spcAft>
              <a:buFont typeface="+mj-lt"/>
              <a:buAutoNum type="arabicPeriod"/>
            </a:pPr>
            <a:r>
              <a:rPr lang="en-CA" dirty="0"/>
              <a:t>Lane NE et al. In: Goldman L, Ausiello D (eds). Cecil Medicine. 23rd ed. Saunders Elsevier; Philadelphia, PA: 2007</a:t>
            </a:r>
            <a:r>
              <a:rPr lang="en-CA" dirty="0" smtClean="0"/>
              <a:t>.</a:t>
            </a:r>
          </a:p>
        </p:txBody>
      </p:sp>
    </p:spTree>
    <p:extLst>
      <p:ext uri="{BB962C8B-B14F-4D97-AF65-F5344CB8AC3E}">
        <p14:creationId xmlns:p14="http://schemas.microsoft.com/office/powerpoint/2010/main" val="415706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EFE13140-1F55-4346-AF57-9B47AEF06C5A}" type="slidenum">
              <a:rPr lang="en-US" altLang="zh-CN">
                <a:solidFill>
                  <a:srgbClr val="000000"/>
                </a:solidFill>
                <a:latin typeface="Calibri" pitchFamily="34" charset="0"/>
                <a:ea typeface="ヒラギノ角ゴ Pro W3"/>
                <a:cs typeface="ヒラギノ角ゴ Pro W3"/>
              </a:rPr>
              <a:pPr eaLnBrk="1" hangingPunct="1"/>
              <a:t>15</a:t>
            </a:fld>
            <a:endParaRPr lang="en-US" altLang="zh-CN" dirty="0">
              <a:solidFill>
                <a:srgbClr val="000000"/>
              </a:solidFill>
              <a:latin typeface="Calibri" pitchFamily="34" charset="0"/>
              <a:ea typeface="ヒラギノ角ゴ Pro W3"/>
              <a:cs typeface="ヒラギノ角ゴ Pro W3"/>
            </a:endParaRPr>
          </a:p>
        </p:txBody>
      </p:sp>
      <p:sp>
        <p:nvSpPr>
          <p:cNvPr id="69635" name="Rectangle 2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24"/>
          <p:cNvSpPr>
            <a:spLocks noGrp="1" noChangeArrowheads="1"/>
          </p:cNvSpPr>
          <p:nvPr>
            <p:ph type="body" idx="1"/>
          </p:nvPr>
        </p:nvSpPr>
        <p:spPr bwMode="auto"/>
        <p:txBody>
          <a:bodyPr/>
          <a:lstStyle/>
          <a:p>
            <a:pPr>
              <a:spcBef>
                <a:spcPts val="0"/>
              </a:spcBef>
              <a:defRPr/>
            </a:pPr>
            <a:r>
              <a:rPr lang="es-MX" b="1" dirty="0" smtClean="0"/>
              <a:t>Notas del Ponente</a:t>
            </a:r>
          </a:p>
          <a:p>
            <a:pPr>
              <a:spcBef>
                <a:spcPts val="0"/>
              </a:spcBef>
              <a:defRPr/>
            </a:pPr>
            <a:r>
              <a:rPr lang="es-MX" dirty="0" smtClean="0"/>
              <a:t>Enfatice que las causas de la osteoartritis son multifactoriales y que estos factores pueden dividirse ampliamente en dos grupos:</a:t>
            </a:r>
          </a:p>
          <a:p>
            <a:pPr marL="231823" indent="-231823">
              <a:spcBef>
                <a:spcPts val="0"/>
              </a:spcBef>
              <a:buFontTx/>
              <a:buAutoNum type="arabicParenR"/>
              <a:defRPr/>
            </a:pPr>
            <a:r>
              <a:rPr lang="es-MX" altLang="zh-CN" dirty="0" smtClean="0"/>
              <a:t>Aquellas que someten al cartílago articular a estrés anormal, por ejemplo, obesidad, anomalías anatómicas, etc.</a:t>
            </a:r>
          </a:p>
          <a:p>
            <a:pPr marL="231823" indent="-231823">
              <a:spcBef>
                <a:spcPts val="0"/>
              </a:spcBef>
              <a:buFontTx/>
              <a:buAutoNum type="arabicParenR"/>
              <a:defRPr/>
            </a:pPr>
            <a:r>
              <a:rPr lang="es-MX" altLang="zh-CN" dirty="0" smtClean="0"/>
              <a:t>Aquellas que contribuyen al desarrollo de cartílago articular anormal, </a:t>
            </a:r>
            <a:br>
              <a:rPr lang="es-MX" altLang="zh-CN" dirty="0" smtClean="0"/>
            </a:br>
            <a:r>
              <a:rPr lang="es-MX" altLang="zh-CN" dirty="0" smtClean="0"/>
              <a:t>por ejemplo, envejecimiento, causas genéticas, etc.</a:t>
            </a:r>
          </a:p>
          <a:p>
            <a:pPr>
              <a:spcBef>
                <a:spcPts val="0"/>
              </a:spcBef>
              <a:defRPr/>
            </a:pPr>
            <a:r>
              <a:rPr lang="es-MX" altLang="zh-CN" dirty="0" smtClean="0"/>
              <a:t>Todos estos factores pueden finalmente contribuir a comprometer el cartílago y su progresión posterior puede en última instancia resultar en ruptura del cartílago. </a:t>
            </a:r>
          </a:p>
          <a:p>
            <a:pPr eaLnBrk="1" hangingPunct="1">
              <a:spcBef>
                <a:spcPts val="0"/>
              </a:spcBef>
              <a:defRPr/>
            </a:pPr>
            <a:endParaRPr lang="es-MX" altLang="zh-CN" dirty="0" smtClean="0"/>
          </a:p>
          <a:p>
            <a:pPr marL="0" lvl="1" eaLnBrk="1" hangingPunct="1">
              <a:spcBef>
                <a:spcPts val="0"/>
              </a:spcBef>
              <a:defRPr/>
            </a:pPr>
            <a:r>
              <a:rPr lang="es-MX" altLang="zh-CN" b="1" dirty="0" smtClean="0"/>
              <a:t>Referencia</a:t>
            </a:r>
          </a:p>
          <a:p>
            <a:pPr marL="0" lvl="1" eaLnBrk="1" hangingPunct="1">
              <a:spcBef>
                <a:spcPts val="0"/>
              </a:spcBef>
              <a:defRPr/>
            </a:pPr>
            <a:r>
              <a:rPr lang="en-US" altLang="zh-CN" dirty="0" smtClean="0"/>
              <a:t>Mandelbaum B, Waddell D. Etiology and pathophysiology of osteoarthritis. </a:t>
            </a:r>
            <a:r>
              <a:rPr lang="en-US" altLang="zh-CN" i="1" dirty="0" smtClean="0"/>
              <a:t>Orthopedics</a:t>
            </a:r>
            <a:r>
              <a:rPr lang="en-US" altLang="zh-CN" dirty="0" smtClean="0"/>
              <a:t> 2005; 28(2 Suppl):S207-14.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C404E3-3E8B-414C-AC43-FE46F7D8E5CD}" type="slidenum">
              <a:rPr lang="en-GB" altLang="en-US">
                <a:solidFill>
                  <a:srgbClr val="000000"/>
                </a:solidFill>
                <a:latin typeface="Calibri" pitchFamily="34" charset="0"/>
              </a:rPr>
              <a:pPr eaLnBrk="1" hangingPunct="1"/>
              <a:t>16</a:t>
            </a:fld>
            <a:endParaRPr lang="en-GB" altLang="en-US" dirty="0">
              <a:solidFill>
                <a:srgbClr val="000000"/>
              </a:solidFill>
              <a:latin typeface="Calibri" pitchFamily="34" charset="0"/>
            </a:endParaRPr>
          </a:p>
        </p:txBody>
      </p:sp>
      <p:sp>
        <p:nvSpPr>
          <p:cNvPr id="82947" name="Rectangle 3"/>
          <p:cNvSpPr>
            <a:spLocks noGrp="1" noChangeArrowheads="1"/>
          </p:cNvSpPr>
          <p:nvPr>
            <p:ph type="body" idx="1"/>
          </p:nvPr>
        </p:nvSpPr>
        <p:spPr bwMode="auto">
          <a:xfrm>
            <a:off x="701675" y="4425620"/>
            <a:ext cx="5634038" cy="5548841"/>
          </a:xfrm>
          <a:extLst/>
        </p:spPr>
        <p:txBody>
          <a:bodyPr/>
          <a:lstStyle/>
          <a:p>
            <a:pPr>
              <a:spcBef>
                <a:spcPts val="0"/>
              </a:spcBef>
              <a:defRPr/>
            </a:pPr>
            <a:r>
              <a:rPr lang="en-US" altLang="en-US" b="1" dirty="0" smtClean="0"/>
              <a:t>Notas del Ponente</a:t>
            </a:r>
          </a:p>
          <a:p>
            <a:pPr eaLnBrk="1" hangingPunct="1"/>
            <a:r>
              <a:rPr lang="es-MX" altLang="en-US" dirty="0" smtClean="0"/>
              <a:t>El tejido dañado, células inflamatorias o células tumorales liberan mediadores químicos, creando un “caldo inflamatorio”, como prostaglandinas o bradicinina que activan o modifican las propiedades de respuesta a los estímulos de los aferentes nociceptivos. Como un resultado aumenta la excitabilidad de la membrana terminal periférica (sensibilización periférica). Estos cambios a su vez, producen cambios en la responsividad de las neuronas del CNS (sensibilización central). </a:t>
            </a:r>
          </a:p>
          <a:p>
            <a:pPr eaLnBrk="1" hangingPunct="1"/>
            <a:r>
              <a:rPr lang="es-MX" altLang="en-US" dirty="0" smtClean="0"/>
              <a:t>Las modalidades farmacológicas recomendadas condicionalmente para el manejo inicial de pacientes con osteoartritis de rodilla incluyen acetaminofén, fármacos antiinflamatorios no esteroideos (NSAID) orales y tópicos, tramadol e inyecciones intraarticulares de corticosteroides; las inyecciones intraarticulares de hialuronato, duloxetina y opioides se recomendaron condicionalmente en pacientes que tuvieron una respuesta inadecuada al tratamiento inicial. Los analgésicos opioides se recomendaron fuertemente en pacientes que no deseaban recibir o que tuvieron contraindicaciones para artroplastia total después del fracaso del tratamiento médico</a:t>
            </a:r>
            <a:r>
              <a:rPr lang="en-US" altLang="en-US" dirty="0" smtClean="0"/>
              <a:t>.</a:t>
            </a:r>
          </a:p>
          <a:p>
            <a:pPr eaLnBrk="1" hangingPunct="1">
              <a:spcBef>
                <a:spcPts val="0"/>
              </a:spcBef>
              <a:defRPr/>
            </a:pPr>
            <a:endParaRPr lang="en-US" altLang="en-US" dirty="0" smtClean="0"/>
          </a:p>
          <a:p>
            <a:pPr eaLnBrk="1" hangingPunct="1">
              <a:spcBef>
                <a:spcPts val="0"/>
              </a:spcBef>
              <a:defRPr/>
            </a:pPr>
            <a:r>
              <a:rPr lang="en-US" altLang="en-US" b="1" dirty="0" smtClean="0"/>
              <a:t>Referencias</a:t>
            </a:r>
          </a:p>
          <a:p>
            <a:pPr eaLnBrk="1" hangingPunct="1">
              <a:spcBef>
                <a:spcPts val="0"/>
              </a:spcBef>
              <a:defRPr/>
            </a:pPr>
            <a:r>
              <a:rPr lang="en-CA" altLang="en-US" dirty="0" smtClean="0"/>
              <a:t>Hochberg MC </a:t>
            </a:r>
            <a:r>
              <a:rPr lang="en-CA" altLang="en-US" i="1" dirty="0" smtClean="0"/>
              <a:t>et al. </a:t>
            </a:r>
            <a:r>
              <a:rPr lang="en-US" altLang="en-US" dirty="0" smtClean="0"/>
              <a:t>American College of Rheumatology 2012 recommendations for the use of nonpharmacologic and pharmacologic therapies in osteoarthritis of the hand, hip, and knee. </a:t>
            </a:r>
            <a:r>
              <a:rPr lang="en-CA" altLang="en-US" i="1" dirty="0" smtClean="0"/>
              <a:t>Arthritis Care Res (Hoboken) </a:t>
            </a:r>
            <a:r>
              <a:rPr lang="en-CA" altLang="en-US" dirty="0" smtClean="0"/>
              <a:t>2012; 64(4): 465-74.</a:t>
            </a:r>
          </a:p>
          <a:p>
            <a:pPr eaLnBrk="1" hangingPunct="1">
              <a:spcBef>
                <a:spcPts val="0"/>
              </a:spcBef>
              <a:defRPr/>
            </a:pPr>
            <a:r>
              <a:rPr lang="fr-FR" altLang="en-US" dirty="0"/>
              <a:t>Scholz J, Woolf  CJ. Can we conquer pain</a:t>
            </a:r>
            <a:r>
              <a:rPr lang="fr-FR" altLang="en-US" dirty="0" smtClean="0"/>
              <a:t>? </a:t>
            </a:r>
            <a:r>
              <a:rPr lang="fr-FR" altLang="en-US" i="1" dirty="0" smtClean="0"/>
              <a:t>Nat </a:t>
            </a:r>
            <a:r>
              <a:rPr lang="fr-FR" altLang="en-US" i="1" dirty="0"/>
              <a:t>Neurosci</a:t>
            </a:r>
            <a:r>
              <a:rPr lang="fr-FR" altLang="en-US" dirty="0"/>
              <a:t> 2002; 5(Suppl):1062-7.</a:t>
            </a:r>
          </a:p>
          <a:p>
            <a:pPr eaLnBrk="1" hangingPunct="1">
              <a:spcBef>
                <a:spcPts val="0"/>
              </a:spcBef>
              <a:defRPr/>
            </a:pPr>
            <a:endParaRPr lang="en-US" altLang="en-US" dirty="0" smtClean="0"/>
          </a:p>
          <a:p>
            <a:pPr>
              <a:spcBef>
                <a:spcPts val="0"/>
              </a:spcBef>
              <a:defRPr/>
            </a:pPr>
            <a:endParaRPr lang="en-CA" altLang="en-US" dirty="0" smtClean="0"/>
          </a:p>
        </p:txBody>
      </p:sp>
      <p:sp>
        <p:nvSpPr>
          <p:cNvPr id="82948" name="Slide Image Placeholder 3"/>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9A1D436E-552A-4DC4-9550-FF347FF2E5CC}" type="slidenum">
              <a:rPr lang="en-GB" altLang="en-US">
                <a:solidFill>
                  <a:srgbClr val="000000"/>
                </a:solidFill>
                <a:latin typeface="Calibri" pitchFamily="34" charset="0"/>
              </a:rPr>
              <a:pPr eaLnBrk="1" hangingPunct="1"/>
              <a:t>17</a:t>
            </a:fld>
            <a:endParaRPr lang="en-GB" altLang="en-US" dirty="0">
              <a:solidFill>
                <a:srgbClr val="000000"/>
              </a:solidFill>
              <a:latin typeface="Calibri" pitchFamily="34"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20" name="Rectangle 3"/>
          <p:cNvSpPr>
            <a:spLocks noGrp="1" noChangeArrowheads="1"/>
          </p:cNvSpPr>
          <p:nvPr>
            <p:ph type="body" idx="1"/>
          </p:nvPr>
        </p:nvSpPr>
        <p:spPr bwMode="auto">
          <a:xfrm>
            <a:off x="701675" y="4472552"/>
            <a:ext cx="5607050" cy="4537974"/>
          </a:xfrm>
        </p:spPr>
        <p:txBody>
          <a:bodyPr/>
          <a:lstStyle/>
          <a:p>
            <a:pPr>
              <a:spcBef>
                <a:spcPts val="0"/>
              </a:spcBef>
              <a:spcAft>
                <a:spcPts val="304"/>
              </a:spcAft>
              <a:defRPr/>
            </a:pPr>
            <a:r>
              <a:rPr lang="en-CA" sz="900" b="1" dirty="0" smtClean="0"/>
              <a:t>Notas del Ponente</a:t>
            </a:r>
            <a:endParaRPr lang="en-CA" sz="900" b="1" dirty="0"/>
          </a:p>
          <a:p>
            <a:pPr>
              <a:spcBef>
                <a:spcPts val="0"/>
              </a:spcBef>
              <a:spcAft>
                <a:spcPts val="304"/>
              </a:spcAft>
              <a:defRPr/>
            </a:pPr>
            <a:r>
              <a:rPr lang="es-MX" sz="900" dirty="0" smtClean="0"/>
              <a:t>Una nueva escuela de pensamiento sugiere que la osteoartritis es de hecho una enfermedad de toda la articulación que involucra tanto destrucción del cartílago como inflamación, que a su vez dispara el sistema nociceptivo.</a:t>
            </a:r>
          </a:p>
          <a:p>
            <a:pPr>
              <a:spcBef>
                <a:spcPts val="0"/>
              </a:spcBef>
              <a:spcAft>
                <a:spcPts val="304"/>
              </a:spcAft>
              <a:defRPr/>
            </a:pPr>
            <a:r>
              <a:rPr lang="es-MX" sz="900" dirty="0" smtClean="0"/>
              <a:t>La evidencia clínica sugiere una relación causal entre la presencia de tejido blando inflamatorio y la severidad y frecuencia del dolor por osteoartritis. La evidencia clínica y experimental demuestra sensibilización de las vías del dolor en los casos de osteoartritis – una característica que se origina por cambios en los nociceptores articulares y en el procesamiento nociceptivo central. </a:t>
            </a:r>
          </a:p>
          <a:p>
            <a:pPr>
              <a:spcBef>
                <a:spcPts val="0"/>
              </a:spcBef>
              <a:spcAft>
                <a:spcPts val="304"/>
              </a:spcAft>
              <a:defRPr/>
            </a:pPr>
            <a:r>
              <a:rPr lang="es-MX" sz="900" dirty="0" smtClean="0"/>
              <a:t>Esta diapositiva señala la relación causal putativa entre el tejido articular con osteoartritis y el sistema nociceptivo subyacente al dolor por osteoartritis.</a:t>
            </a:r>
          </a:p>
          <a:p>
            <a:pPr>
              <a:spcBef>
                <a:spcPts val="0"/>
              </a:spcBef>
              <a:spcAft>
                <a:spcPts val="304"/>
              </a:spcAft>
              <a:defRPr/>
            </a:pPr>
            <a:r>
              <a:rPr lang="es-MX" sz="900" dirty="0" smtClean="0"/>
              <a:t>La sensibilización periférica (regulación positiva y/o disminución del umbral de los nociceptores periféricos) puede ser causada por traumatismo mecánico repetido que dispara un aumento de los mediadores proinflamatorios en la circulación (por ejemplo, prostaglandinas, citocinas, factor de crecimiento nervioso) y que resulta en aumento de la excitación neuronal.</a:t>
            </a:r>
          </a:p>
          <a:p>
            <a:pPr>
              <a:spcBef>
                <a:spcPts val="0"/>
              </a:spcBef>
              <a:spcAft>
                <a:spcPts val="304"/>
              </a:spcAft>
              <a:defRPr/>
            </a:pPr>
            <a:r>
              <a:rPr lang="es-MX" sz="900" dirty="0" smtClean="0"/>
              <a:t>Los mecanismos que actúan a nivel central incluyen:</a:t>
            </a:r>
          </a:p>
          <a:p>
            <a:pPr marL="231823" indent="-231823">
              <a:spcBef>
                <a:spcPts val="0"/>
              </a:spcBef>
              <a:spcAft>
                <a:spcPts val="304"/>
              </a:spcAft>
              <a:buFont typeface="Arial" pitchFamily="34" charset="0"/>
              <a:buChar char="•"/>
              <a:defRPr/>
            </a:pPr>
            <a:r>
              <a:rPr lang="es-MX" sz="900" dirty="0" smtClean="0"/>
              <a:t>Cambios patológicos en el cerebro, por ejemplo, disminución de la materia gris</a:t>
            </a:r>
          </a:p>
          <a:p>
            <a:pPr marL="231823" indent="-231823">
              <a:spcBef>
                <a:spcPts val="0"/>
              </a:spcBef>
              <a:spcAft>
                <a:spcPts val="304"/>
              </a:spcAft>
              <a:buFont typeface="Arial" pitchFamily="34" charset="0"/>
              <a:buChar char="•"/>
              <a:defRPr/>
            </a:pPr>
            <a:r>
              <a:rPr lang="es-MX" sz="900" dirty="0" smtClean="0"/>
              <a:t>Aumento de la activación del sistema nociceptivo talamocortical y la amígdala</a:t>
            </a:r>
          </a:p>
          <a:p>
            <a:pPr marL="231823" indent="-231823">
              <a:spcBef>
                <a:spcPts val="0"/>
              </a:spcBef>
              <a:spcAft>
                <a:spcPts val="304"/>
              </a:spcAft>
              <a:buFont typeface="Arial" pitchFamily="34" charset="0"/>
              <a:buChar char="•"/>
              <a:defRPr/>
            </a:pPr>
            <a:r>
              <a:rPr lang="es-MX" sz="900" dirty="0" smtClean="0"/>
              <a:t>Hipersensibilidad medular</a:t>
            </a:r>
          </a:p>
          <a:p>
            <a:pPr marL="231823" indent="-231823">
              <a:spcBef>
                <a:spcPts val="0"/>
              </a:spcBef>
              <a:spcAft>
                <a:spcPts val="304"/>
              </a:spcAft>
              <a:buFont typeface="Arial" pitchFamily="34" charset="0"/>
              <a:buChar char="•"/>
              <a:defRPr/>
            </a:pPr>
            <a:r>
              <a:rPr lang="es-MX" sz="900" dirty="0" smtClean="0"/>
              <a:t>Sensibilización de los nociceptores centrales</a:t>
            </a:r>
          </a:p>
          <a:p>
            <a:pPr marL="231823" indent="-231823">
              <a:spcBef>
                <a:spcPts val="0"/>
              </a:spcBef>
              <a:spcAft>
                <a:spcPts val="304"/>
              </a:spcAft>
              <a:buFont typeface="Arial" pitchFamily="34" charset="0"/>
              <a:buChar char="•"/>
              <a:defRPr/>
            </a:pPr>
            <a:r>
              <a:rPr lang="es-MX" sz="900" dirty="0" smtClean="0"/>
              <a:t>Activación de la microglía</a:t>
            </a:r>
          </a:p>
          <a:p>
            <a:pPr marL="231823" indent="-231823" eaLnBrk="1" fontAlgn="auto" hangingPunct="1">
              <a:spcBef>
                <a:spcPts val="0"/>
              </a:spcBef>
              <a:spcAft>
                <a:spcPts val="304"/>
              </a:spcAft>
              <a:defRPr/>
            </a:pPr>
            <a:r>
              <a:rPr lang="es-MX" sz="900" dirty="0" smtClean="0"/>
              <a:t>Los medicamentos que afectan los mecanismos centrales son: ligandos α</a:t>
            </a:r>
            <a:r>
              <a:rPr lang="es-MX" sz="900" baseline="-25000" dirty="0" smtClean="0"/>
              <a:t>2</a:t>
            </a:r>
            <a:r>
              <a:rPr lang="es-MX" sz="900" dirty="0" smtClean="0"/>
              <a:t>δ, SNRI, TCA, tramadol y opioides</a:t>
            </a:r>
            <a:r>
              <a:rPr lang="en-US" sz="900" dirty="0" smtClean="0"/>
              <a:t>. </a:t>
            </a:r>
            <a:endParaRPr lang="en-US" sz="900" dirty="0"/>
          </a:p>
          <a:p>
            <a:pPr marL="231823" indent="-231823">
              <a:spcBef>
                <a:spcPts val="0"/>
              </a:spcBef>
              <a:spcAft>
                <a:spcPts val="304"/>
              </a:spcAft>
              <a:defRPr/>
            </a:pPr>
            <a:endParaRPr lang="en-US" sz="900" dirty="0"/>
          </a:p>
          <a:p>
            <a:pPr>
              <a:spcBef>
                <a:spcPts val="0"/>
              </a:spcBef>
              <a:spcAft>
                <a:spcPts val="304"/>
              </a:spcAft>
              <a:defRPr/>
            </a:pPr>
            <a:r>
              <a:rPr lang="en-CA" sz="900" b="1" dirty="0" smtClean="0"/>
              <a:t>Referencias</a:t>
            </a:r>
            <a:endParaRPr lang="en-CA" sz="900" b="1" dirty="0"/>
          </a:p>
          <a:p>
            <a:pPr>
              <a:spcBef>
                <a:spcPts val="0"/>
              </a:spcBef>
              <a:spcAft>
                <a:spcPts val="304"/>
              </a:spcAft>
              <a:defRPr/>
            </a:pPr>
            <a:r>
              <a:rPr lang="en-CA" sz="900" dirty="0"/>
              <a:t>Hochberg MC </a:t>
            </a:r>
            <a:r>
              <a:rPr lang="en-CA" sz="900" i="1" dirty="0"/>
              <a:t>et al. </a:t>
            </a:r>
            <a:r>
              <a:rPr lang="en-US" sz="900" dirty="0"/>
              <a:t>American College of Rheumatology 2012 recommendations for the use of nonpharmacologic and pharmacologic therapies in osteoarthritis of the hand, hip, and knee.</a:t>
            </a:r>
            <a:r>
              <a:rPr lang="en-CA" sz="900" i="1" dirty="0" smtClean="0"/>
              <a:t> </a:t>
            </a:r>
            <a:r>
              <a:rPr lang="en-CA" sz="900" i="1" dirty="0"/>
              <a:t>Arthritis Care Res (Hoboken) </a:t>
            </a:r>
            <a:r>
              <a:rPr lang="en-CA" sz="900" dirty="0"/>
              <a:t>2012; 64(4):</a:t>
            </a:r>
            <a:r>
              <a:rPr lang="en-CA" sz="900" dirty="0" smtClean="0"/>
              <a:t>465-74.</a:t>
            </a:r>
          </a:p>
          <a:p>
            <a:pPr>
              <a:spcBef>
                <a:spcPts val="0"/>
              </a:spcBef>
              <a:spcAft>
                <a:spcPts val="304"/>
              </a:spcAft>
              <a:defRPr/>
            </a:pPr>
            <a:r>
              <a:rPr lang="en-CA" sz="900" dirty="0" smtClean="0"/>
              <a:t>National </a:t>
            </a:r>
            <a:r>
              <a:rPr lang="en-CA" sz="900" dirty="0"/>
              <a:t>Collaborating Centre for Chronic Conditions. </a:t>
            </a:r>
            <a:r>
              <a:rPr lang="en-CA" sz="900" i="1" dirty="0"/>
              <a:t>Osteoarthritis: National Clinical Guideline for Care and Management in Adults.</a:t>
            </a:r>
            <a:r>
              <a:rPr lang="en-CA" sz="900" dirty="0"/>
              <a:t> Royal College of Physicians; London, UK:  </a:t>
            </a:r>
            <a:r>
              <a:rPr lang="en-CA" sz="900" dirty="0" smtClean="0"/>
              <a:t>2008.</a:t>
            </a:r>
          </a:p>
          <a:p>
            <a:pPr>
              <a:spcBef>
                <a:spcPts val="0"/>
              </a:spcBef>
              <a:spcAft>
                <a:spcPts val="304"/>
              </a:spcAft>
              <a:defRPr/>
            </a:pPr>
            <a:r>
              <a:rPr lang="en-CA" sz="900" dirty="0" smtClean="0"/>
              <a:t>Schaible </a:t>
            </a:r>
            <a:r>
              <a:rPr lang="en-CA" sz="900" dirty="0"/>
              <a:t>HG. Mechanisms of chronic pain in osteoarthritis. </a:t>
            </a:r>
            <a:r>
              <a:rPr lang="en-CA" sz="900" i="1" dirty="0" smtClean="0"/>
              <a:t>Curr </a:t>
            </a:r>
            <a:r>
              <a:rPr lang="en-CA" sz="900" i="1" dirty="0"/>
              <a:t>Rheumatol Rep </a:t>
            </a:r>
            <a:r>
              <a:rPr lang="en-CA" sz="900" dirty="0"/>
              <a:t>2012; 14(6):549-56.</a:t>
            </a:r>
          </a:p>
          <a:p>
            <a:pPr>
              <a:spcBef>
                <a:spcPts val="0"/>
              </a:spcBef>
              <a:spcAft>
                <a:spcPts val="304"/>
              </a:spcAft>
              <a:defRPr/>
            </a:pPr>
            <a:endParaRPr lang="en-CA" sz="9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1196975" y="695325"/>
            <a:ext cx="4616450" cy="3462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3"/>
          <p:cNvSpPr>
            <a:spLocks noGrp="1" noChangeArrowheads="1"/>
          </p:cNvSpPr>
          <p:nvPr>
            <p:ph type="body" idx="1"/>
          </p:nvPr>
        </p:nvSpPr>
        <p:spPr>
          <a:xfrm>
            <a:off x="703264" y="4419363"/>
            <a:ext cx="5641975" cy="5583257"/>
          </a:xfrm>
          <a:extLst/>
        </p:spPr>
        <p:txBody>
          <a:bodyPr lIns="91371" tIns="45686" rIns="91371" bIns="45686"/>
          <a:lstStyle/>
          <a:p>
            <a:pPr>
              <a:spcBef>
                <a:spcPts val="0"/>
              </a:spcBef>
              <a:defRPr/>
            </a:pPr>
            <a:r>
              <a:rPr lang="en-CA" b="1" dirty="0" smtClean="0"/>
              <a:t>Notas del Ponente</a:t>
            </a:r>
          </a:p>
          <a:p>
            <a:pPr>
              <a:spcBef>
                <a:spcPts val="0"/>
              </a:spcBef>
              <a:defRPr/>
            </a:pPr>
            <a:r>
              <a:rPr lang="es-MX" dirty="0" smtClean="0"/>
              <a:t>La evidencia sugiere que muchos pacientes con osteoartritis pueden tener ‘dolor mixto’ </a:t>
            </a:r>
            <a:br>
              <a:rPr lang="es-MX" dirty="0" smtClean="0"/>
            </a:br>
            <a:r>
              <a:rPr lang="es-MX" dirty="0" smtClean="0"/>
              <a:t>(una combinación de dolor nociceptivo y neuropático y/o hipersensibilidad sensorial). El grado en el que cualquier estrategia farmacoterapéutica o no farmacoterapéutica, ya sea sola o en combinación, será efectiva en un individuo depende probablemente de los mecanismos que contribuyen al dolor del paciente.  Por lo tanto, las evaluaciones del dolor dirigidas para diseñar una estrategia de manejo deben incluir la determinación de los tipos de fisiopatología del dolor que contribuyen al dolor del paciente</a:t>
            </a:r>
            <a:r>
              <a:rPr lang="en-CA" dirty="0" smtClean="0"/>
              <a:t>.</a:t>
            </a:r>
          </a:p>
          <a:p>
            <a:pPr>
              <a:spcBef>
                <a:spcPts val="0"/>
              </a:spcBef>
              <a:defRPr/>
            </a:pPr>
            <a:endParaRPr lang="en-CA" dirty="0" smtClean="0"/>
          </a:p>
          <a:p>
            <a:pPr>
              <a:spcBef>
                <a:spcPts val="0"/>
              </a:spcBef>
              <a:defRPr/>
            </a:pPr>
            <a:r>
              <a:rPr lang="en-CA" b="1" dirty="0" smtClean="0"/>
              <a:t>Referencias</a:t>
            </a:r>
            <a:endParaRPr lang="en-CA" b="1" dirty="0"/>
          </a:p>
          <a:p>
            <a:pPr>
              <a:spcBef>
                <a:spcPts val="0"/>
              </a:spcBef>
              <a:defRPr/>
            </a:pPr>
            <a:r>
              <a:rPr lang="en-CA" dirty="0">
                <a:cs typeface="Arial" pitchFamily="34" charset="0"/>
              </a:rPr>
              <a:t>Otori S </a:t>
            </a:r>
            <a:r>
              <a:rPr lang="en-CA" i="1" dirty="0">
                <a:cs typeface="Arial" pitchFamily="34" charset="0"/>
              </a:rPr>
              <a:t>et al. </a:t>
            </a:r>
            <a:r>
              <a:rPr lang="en-CA" dirty="0">
                <a:cs typeface="Arial" pitchFamily="34" charset="0"/>
              </a:rPr>
              <a:t>Existence of a neuropathic pain component in patients with osteoarthritis of the knee.</a:t>
            </a:r>
            <a:r>
              <a:rPr lang="en-CA" i="1" dirty="0">
                <a:cs typeface="Arial" pitchFamily="34" charset="0"/>
              </a:rPr>
              <a:t> Yonsei Med J</a:t>
            </a:r>
            <a:r>
              <a:rPr lang="en-CA" dirty="0">
                <a:cs typeface="Arial" pitchFamily="34" charset="0"/>
              </a:rPr>
              <a:t> 2012; 53(4):</a:t>
            </a:r>
            <a:r>
              <a:rPr lang="en-CA" dirty="0" smtClean="0">
                <a:cs typeface="Arial" pitchFamily="34" charset="0"/>
              </a:rPr>
              <a:t>801-5.</a:t>
            </a:r>
          </a:p>
          <a:p>
            <a:pPr>
              <a:spcBef>
                <a:spcPts val="0"/>
              </a:spcBef>
              <a:defRPr/>
            </a:pPr>
            <a:r>
              <a:rPr lang="en-CA" dirty="0" smtClean="0">
                <a:cs typeface="Arial" pitchFamily="34" charset="0"/>
              </a:rPr>
              <a:t>Vellucci </a:t>
            </a:r>
            <a:r>
              <a:rPr lang="en-CA" dirty="0">
                <a:cs typeface="Arial" pitchFamily="34" charset="0"/>
              </a:rPr>
              <a:t>R.</a:t>
            </a:r>
            <a:r>
              <a:rPr lang="en-CA" i="1" dirty="0">
                <a:cs typeface="Arial" pitchFamily="34" charset="0"/>
              </a:rPr>
              <a:t> </a:t>
            </a:r>
            <a:r>
              <a:rPr lang="en-CA" dirty="0">
                <a:cs typeface="Arial" pitchFamily="34" charset="0"/>
              </a:rPr>
              <a:t>Heterogeneity of chronic pain</a:t>
            </a:r>
            <a:r>
              <a:rPr lang="en-CA" dirty="0" smtClean="0">
                <a:cs typeface="Arial" pitchFamily="34" charset="0"/>
              </a:rPr>
              <a:t>. </a:t>
            </a:r>
            <a:r>
              <a:rPr lang="en-CA" i="1" dirty="0" smtClean="0">
                <a:cs typeface="Arial" pitchFamily="34" charset="0"/>
              </a:rPr>
              <a:t>Clin </a:t>
            </a:r>
            <a:r>
              <a:rPr lang="en-CA" i="1" dirty="0">
                <a:cs typeface="Arial" pitchFamily="34" charset="0"/>
              </a:rPr>
              <a:t>Drug Investig</a:t>
            </a:r>
            <a:r>
              <a:rPr lang="en-CA" dirty="0">
                <a:cs typeface="Arial" pitchFamily="34" charset="0"/>
              </a:rPr>
              <a:t> 2012; 32(Suppl 1):3-10.</a:t>
            </a:r>
          </a:p>
          <a:p>
            <a:pPr>
              <a:spcBef>
                <a:spcPts val="0"/>
              </a:spcBef>
              <a:defRPr/>
            </a:pPr>
            <a:endParaRPr lang="en-CA" dirty="0" smtClean="0"/>
          </a:p>
          <a:p>
            <a:pPr>
              <a:spcBef>
                <a:spcPts val="0"/>
              </a:spcBef>
              <a:defRPr/>
            </a:pPr>
            <a:endParaRPr lang="en-CA" sz="900" dirty="0"/>
          </a:p>
          <a:p>
            <a:pPr>
              <a:spcBef>
                <a:spcPts val="0"/>
              </a:spcBef>
              <a:defRPr/>
            </a:pPr>
            <a:endParaRPr lang="en-CA" sz="900" dirty="0"/>
          </a:p>
          <a:p>
            <a:pPr>
              <a:spcBef>
                <a:spcPts val="0"/>
              </a:spcBef>
              <a:defRPr/>
            </a:pPr>
            <a:endParaRPr lang="en-CA" sz="900" dirty="0">
              <a:solidFill>
                <a:schemeClr val="bg1"/>
              </a:solidFill>
            </a:endParaRPr>
          </a:p>
          <a:p>
            <a:pPr>
              <a:spcBef>
                <a:spcPts val="0"/>
              </a:spcBef>
              <a:defRPr/>
            </a:pPr>
            <a:endParaRPr lang="en-CA" sz="900" dirty="0">
              <a:solidFill>
                <a:schemeClr val="bg1"/>
              </a:solidFill>
            </a:endParaRPr>
          </a:p>
          <a:p>
            <a:pPr>
              <a:spcBef>
                <a:spcPts val="0"/>
              </a:spcBef>
              <a:defRPr/>
            </a:pPr>
            <a:endParaRPr lang="en-CA" sz="900" dirty="0">
              <a:solidFill>
                <a:schemeClr val="bg1"/>
              </a:solidFill>
            </a:endParaRPr>
          </a:p>
          <a:p>
            <a:pPr marL="193186" indent="-193186" eaLnBrk="1" hangingPunct="1">
              <a:spcBef>
                <a:spcPts val="0"/>
              </a:spcBef>
              <a:defRPr/>
            </a:pPr>
            <a:endParaRPr lang="en-US" sz="900" dirty="0">
              <a:solidFill>
                <a:schemeClr val="bg1"/>
              </a:solidFill>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4C9CB966-4625-4DE8-B04E-F65DA328A4E5}" type="slidenum">
              <a:rPr lang="en-CA" altLang="zh-CN">
                <a:solidFill>
                  <a:prstClr val="black"/>
                </a:solidFill>
                <a:latin typeface="Calibri" pitchFamily="34" charset="0"/>
              </a:rPr>
              <a:pPr eaLnBrk="1" hangingPunct="1"/>
              <a:t>18</a:t>
            </a:fld>
            <a:endParaRPr lang="en-CA" altLang="zh-CN" dirty="0">
              <a:solidFill>
                <a:prstClr val="black"/>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xfrm>
            <a:off x="701675" y="4425620"/>
            <a:ext cx="5607050" cy="55019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dirty="0" smtClean="0"/>
              <a:t>Notas del Ponente</a:t>
            </a:r>
          </a:p>
          <a:p>
            <a:r>
              <a:rPr lang="es-MX" altLang="en-US" dirty="0" smtClean="0"/>
              <a:t>Los pacientes con osteoartritis que describen su dolor como “ardor” u “hormigueo” pueden de hecho tener un componente neuropático de su dolor. Debe investigarse esta posibilidad y el tratamiento debe modificarse según corresponda</a:t>
            </a:r>
            <a:r>
              <a:rPr lang="en-CA" altLang="en-US" dirty="0" smtClean="0"/>
              <a:t>. </a:t>
            </a:r>
          </a:p>
          <a:p>
            <a:endParaRPr lang="en-CA" altLang="en-US" dirty="0" smtClean="0"/>
          </a:p>
          <a:p>
            <a:r>
              <a:rPr lang="en-CA" altLang="en-US" b="1" dirty="0" smtClean="0"/>
              <a:t>Referencia</a:t>
            </a:r>
          </a:p>
          <a:p>
            <a:r>
              <a:rPr lang="da-DK" altLang="en-US" dirty="0" smtClean="0"/>
              <a:t>Mease PJ </a:t>
            </a:r>
            <a:r>
              <a:rPr lang="da-DK" altLang="en-US" i="1" dirty="0" smtClean="0"/>
              <a:t>et al. </a:t>
            </a:r>
            <a:r>
              <a:rPr lang="en-CA" altLang="en-US" dirty="0" smtClean="0"/>
              <a:t>Pain mechanisms in osteoarthritis: understanding the role of central pain and current approaches to its treatment. </a:t>
            </a:r>
            <a:r>
              <a:rPr lang="da-DK" altLang="en-US" i="1" dirty="0" smtClean="0"/>
              <a:t>J Rheumatol </a:t>
            </a:r>
            <a:r>
              <a:rPr lang="da-DK" altLang="en-US" dirty="0" smtClean="0"/>
              <a:t>2011; 38(8):1546-51.</a:t>
            </a:r>
          </a:p>
          <a:p>
            <a:endParaRPr lang="en-CA"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D78D26EA-A4EB-4C80-9EEF-F0D5995A7AAA}" type="slidenum">
              <a:rPr lang="en-CA" altLang="zh-CN">
                <a:solidFill>
                  <a:prstClr val="black"/>
                </a:solidFill>
                <a:latin typeface="Calibri" pitchFamily="34" charset="0"/>
              </a:rPr>
              <a:pPr eaLnBrk="1" hangingPunct="1"/>
              <a:t>19</a:t>
            </a:fld>
            <a:endParaRPr lang="en-CA" altLang="zh-CN" dirty="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CA" b="1" dirty="0" smtClean="0"/>
              <a:t>Notas del Ponente</a:t>
            </a:r>
          </a:p>
          <a:p>
            <a:pPr>
              <a:spcAft>
                <a:spcPts val="600"/>
              </a:spcAft>
            </a:pPr>
            <a:r>
              <a:rPr lang="es-MX" altLang="en-US" dirty="0" smtClean="0"/>
              <a:t>Por favor reconozca</a:t>
            </a:r>
            <a:r>
              <a:rPr lang="es-MX" altLang="en-US" baseline="0" dirty="0" smtClean="0"/>
              <a:t> a los</a:t>
            </a:r>
            <a:r>
              <a:rPr lang="es-MX" altLang="en-US" dirty="0" smtClean="0"/>
              <a:t> miembros del comité de desarrollo</a:t>
            </a:r>
            <a:r>
              <a:rPr lang="en-CA" dirty="0" smtClean="0"/>
              <a:t>.</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1255D731-AA7B-4512-9C57-2F8EC1E63FED}" type="slidenum">
              <a:rPr lang="fr-CA">
                <a:solidFill>
                  <a:srgbClr val="000000"/>
                </a:solidFill>
                <a:latin typeface="Calibri" pitchFamily="34" charset="0"/>
              </a:rPr>
              <a:pPr eaLnBrk="1" hangingPunct="1"/>
              <a:t>2</a:t>
            </a:fld>
            <a:endParaRPr lang="fr-CA" dirty="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CA" b="1" dirty="0" smtClean="0"/>
              <a:t>Notas del Ponente</a:t>
            </a:r>
          </a:p>
          <a:p>
            <a:pPr>
              <a:spcAft>
                <a:spcPts val="600"/>
              </a:spcAft>
            </a:pPr>
            <a:r>
              <a:rPr lang="es-MX" altLang="en-US" dirty="0" smtClean="0"/>
              <a:t>Los pacientes con osteoartritis que describen su dolor como “ardor” u “hormigueo” pueden de hecho tener un componente neuropático de su dolor. Debe investigarse esta posibilidad y el tratamiento debe modificarse según corresponda</a:t>
            </a:r>
            <a:r>
              <a:rPr lang="en-CA" dirty="0" smtClean="0"/>
              <a:t>. </a:t>
            </a:r>
          </a:p>
          <a:p>
            <a:pPr>
              <a:spcAft>
                <a:spcPts val="600"/>
              </a:spcAft>
            </a:pPr>
            <a:r>
              <a:rPr lang="es-MX" dirty="0" smtClean="0"/>
              <a:t>La osteoartritis es una de las patologías más frecuentes, discapacitantes y costosas de la sociedad moderna</a:t>
            </a:r>
            <a:r>
              <a:rPr lang="en-CA" dirty="0" smtClean="0"/>
              <a:t>. </a:t>
            </a:r>
            <a:r>
              <a:rPr lang="es-MX" dirty="0" smtClean="0"/>
              <a:t>Entre los principales objetivos de manejo de la osteoartritis están el control del dolor y la mejoría de la capacidad funcional</a:t>
            </a:r>
            <a:r>
              <a:rPr lang="en-CA" dirty="0" smtClean="0"/>
              <a:t>. </a:t>
            </a:r>
            <a:r>
              <a:rPr lang="es-MX" dirty="0" smtClean="0"/>
              <a:t>La causa exacta del dolor de la osteoartritis sigue siendo confusa</a:t>
            </a:r>
            <a:r>
              <a:rPr lang="en-CA" dirty="0" smtClean="0"/>
              <a:t>. </a:t>
            </a:r>
            <a:r>
              <a:rPr lang="es-MX" dirty="0" smtClean="0"/>
              <a:t>Además de los cambios patológicos en las estructuras articulares, cambios en el procesamiento central del dolor o sensibilización central parecen estar implicados en el dolor de la osteoartritis</a:t>
            </a:r>
            <a:r>
              <a:rPr lang="en-CA" dirty="0" smtClean="0"/>
              <a:t>.</a:t>
            </a:r>
          </a:p>
          <a:p>
            <a:pPr>
              <a:spcAft>
                <a:spcPts val="600"/>
              </a:spcAft>
            </a:pPr>
            <a:r>
              <a:rPr lang="en-CA" b="1" dirty="0" smtClean="0"/>
              <a:t>Referencia</a:t>
            </a:r>
          </a:p>
          <a:p>
            <a:pPr>
              <a:spcAft>
                <a:spcPts val="600"/>
              </a:spcAft>
            </a:pPr>
            <a:r>
              <a:rPr lang="en-CA" dirty="0" smtClean="0"/>
              <a:t>Mease PJ </a:t>
            </a:r>
            <a:r>
              <a:rPr lang="en-CA" i="1" dirty="0" smtClean="0"/>
              <a:t>et al. </a:t>
            </a:r>
            <a:r>
              <a:rPr lang="en-CA" dirty="0" smtClean="0"/>
              <a:t>Pain mechanisms in osteoarthritis: understanding the role of central pain and current approaches to its treatment. </a:t>
            </a:r>
            <a:r>
              <a:rPr lang="en-CA" i="1" dirty="0" smtClean="0"/>
              <a:t>J Rheumatol </a:t>
            </a:r>
            <a:r>
              <a:rPr lang="en-CA" dirty="0" smtClean="0"/>
              <a:t>2011; 38(8):1546-51.</a:t>
            </a:r>
          </a:p>
          <a:p>
            <a:pPr>
              <a:spcAft>
                <a:spcPts val="600"/>
              </a:spcAft>
            </a:pPr>
            <a:endParaRPr lang="en-CA" dirty="0"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D0F900E-9477-4D15-9A5C-F106C6381F3A}" type="slidenum">
              <a:rPr lang="en-CA" altLang="zh-CN">
                <a:solidFill>
                  <a:prstClr val="black"/>
                </a:solidFill>
                <a:latin typeface="Calibri" pitchFamily="34" charset="0"/>
              </a:rPr>
              <a:pPr eaLnBrk="1" hangingPunct="1"/>
              <a:t>20</a:t>
            </a:fld>
            <a:endParaRPr lang="en-CA" altLang="zh-CN" dirty="0">
              <a:solidFill>
                <a:prstClr val="black"/>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21</a:t>
            </a:fld>
            <a:endParaRPr lang="en-CA" dirty="0"/>
          </a:p>
        </p:txBody>
      </p:sp>
    </p:spTree>
    <p:extLst>
      <p:ext uri="{BB962C8B-B14F-4D97-AF65-F5344CB8AC3E}">
        <p14:creationId xmlns:p14="http://schemas.microsoft.com/office/powerpoint/2010/main" val="4108766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CA" b="1" dirty="0" smtClean="0"/>
              <a:t>Notas del Ponente</a:t>
            </a:r>
          </a:p>
          <a:p>
            <a:pPr>
              <a:spcAft>
                <a:spcPts val="600"/>
              </a:spcAft>
            </a:pPr>
            <a:r>
              <a:rPr lang="es-MX" dirty="0" smtClean="0"/>
              <a:t>Puede utilizarse esta diapositiva para resumir los mensajes clave de esta sección</a:t>
            </a:r>
            <a:r>
              <a:rPr lang="en-CA" dirty="0" smtClean="0"/>
              <a:t>.</a:t>
            </a:r>
            <a:endParaRPr lang="en-US"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22</a:t>
            </a:fld>
            <a:endParaRPr lang="en-CA" dirty="0">
              <a:solidFill>
                <a:prstClr val="black"/>
              </a:solidFill>
            </a:endParaRPr>
          </a:p>
        </p:txBody>
      </p:sp>
    </p:spTree>
    <p:extLst>
      <p:ext uri="{BB962C8B-B14F-4D97-AF65-F5344CB8AC3E}">
        <p14:creationId xmlns:p14="http://schemas.microsoft.com/office/powerpoint/2010/main" val="198514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3911DEC9-EE97-45C3-9EA2-5681394C7140}" type="slidenum">
              <a:rPr lang="en-CA" altLang="zh-CN">
                <a:solidFill>
                  <a:prstClr val="black"/>
                </a:solidFill>
                <a:latin typeface="Calibri" pitchFamily="34" charset="0"/>
              </a:rPr>
              <a:pPr eaLnBrk="1" hangingPunct="1"/>
              <a:t>3</a:t>
            </a:fld>
            <a:endParaRPr lang="en-CA" altLang="zh-CN" dirty="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236397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3968022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a:t>
            </a:fld>
            <a:endParaRPr lang="en-CA" dirty="0">
              <a:solidFill>
                <a:prstClr val="black"/>
              </a:solidFill>
            </a:endParaRPr>
          </a:p>
        </p:txBody>
      </p:sp>
    </p:spTree>
    <p:extLst>
      <p:ext uri="{BB962C8B-B14F-4D97-AF65-F5344CB8AC3E}">
        <p14:creationId xmlns:p14="http://schemas.microsoft.com/office/powerpoint/2010/main" val="195383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t>Notas del Ponente</a:t>
            </a:r>
          </a:p>
          <a:p>
            <a:pPr>
              <a:spcAft>
                <a:spcPts val="600"/>
              </a:spcAft>
            </a:pPr>
            <a:r>
              <a:rPr lang="es-MX" dirty="0" smtClean="0"/>
              <a:t>Esta diapositiva proporciona estimados de la incidencia de varios tipos de dolor articular. Como aquí se muestra, la osteoartritis  es el tipo más común de dolor articular con una incidencia </a:t>
            </a:r>
            <a:r>
              <a:rPr lang="es-MX" b="1" dirty="0" smtClean="0"/>
              <a:t>14 a 28 veces más alta </a:t>
            </a:r>
            <a:r>
              <a:rPr lang="es-MX" dirty="0" smtClean="0"/>
              <a:t>(14,000/1000; 14,000/500) que la artritis reumatoide. Otros tipos de dolor articular se presentan con tasas apreciables pero la incidencia de estas condiciones es mucho menor que la de la osteoartritis o la artritis reumatoide.</a:t>
            </a:r>
          </a:p>
          <a:p>
            <a:pPr>
              <a:spcAft>
                <a:spcPts val="600"/>
              </a:spcAft>
            </a:pPr>
            <a:r>
              <a:rPr lang="en-CA" b="1" dirty="0" smtClean="0"/>
              <a:t>Referencias</a:t>
            </a:r>
            <a:endParaRPr lang="en-CA" dirty="0" smtClean="0"/>
          </a:p>
          <a:p>
            <a:pPr>
              <a:spcAft>
                <a:spcPts val="600"/>
              </a:spcAft>
            </a:pPr>
            <a:r>
              <a:rPr lang="es-MX" dirty="0" smtClean="0"/>
              <a:t>Centros para el Control y Prevención de Enfermedades</a:t>
            </a:r>
            <a:r>
              <a:rPr lang="en-CA" dirty="0" smtClean="0"/>
              <a:t>. </a:t>
            </a:r>
            <a:r>
              <a:rPr lang="en-CA" i="1" dirty="0" smtClean="0"/>
              <a:t>Osteoarthritis</a:t>
            </a:r>
            <a:r>
              <a:rPr lang="en-CA" dirty="0" smtClean="0"/>
              <a:t>. Disponible en: http://www.cdc.gov/arthritis/basics/osteoarthritis.htm. Accesado: Julio 12, 2013.</a:t>
            </a:r>
          </a:p>
          <a:p>
            <a:pPr>
              <a:spcAft>
                <a:spcPts val="600"/>
              </a:spcAft>
            </a:pPr>
            <a:r>
              <a:rPr lang="en-CA" dirty="0" smtClean="0"/>
              <a:t>Gabriel SE, Michaud K. Epidemiological studies in incidence, prevalence, mortality, and comorbidity of the rheumatic diseases. </a:t>
            </a:r>
            <a:r>
              <a:rPr lang="en-CA" i="1" dirty="0" smtClean="0"/>
              <a:t>Arthritis Res Ther.</a:t>
            </a:r>
            <a:r>
              <a:rPr lang="en-CA" dirty="0" smtClean="0"/>
              <a:t> 2009; 11(3):229.</a:t>
            </a:r>
          </a:p>
          <a:p>
            <a:pPr>
              <a:spcAft>
                <a:spcPts val="600"/>
              </a:spcAft>
            </a:pPr>
            <a:endParaRPr lang="en-CA" dirty="0" smtClean="0"/>
          </a:p>
          <a:p>
            <a:pPr>
              <a:spcAft>
                <a:spcPts val="600"/>
              </a:spcAft>
            </a:pPr>
            <a:endParaRPr lang="en-CA" dirty="0"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C87C8AB4-5D18-44F3-B640-782D9D49739C}" type="slidenum">
              <a:rPr lang="en-CA" altLang="zh-CN">
                <a:solidFill>
                  <a:prstClr val="black"/>
                </a:solidFill>
                <a:latin typeface="Calibri" pitchFamily="34" charset="0"/>
              </a:rPr>
              <a:pPr eaLnBrk="1" hangingPunct="1"/>
              <a:t>7</a:t>
            </a:fld>
            <a:endParaRPr lang="en-CA" altLang="zh-CN" dirty="0">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Ponente</a:t>
            </a:r>
          </a:p>
          <a:p>
            <a:pPr>
              <a:spcAft>
                <a:spcPts val="600"/>
              </a:spcAft>
              <a:defRPr/>
            </a:pPr>
            <a:r>
              <a:rPr lang="es-MX" dirty="0" smtClean="0"/>
              <a:t>La espondiloartritis anquilosante es una enfermedad inflamatoria crónica y multifactorial de etiología desconocida, aunque es considerada una enfermedad autoinmunitaria. El HLA-B27 ha sido considerado un factor de riesgo principal para espondiloartritis anquilosante desde 1973; sin embargo, se han descrito diferentes vías para explicar esta asociación. Estas vías incluyen los</a:t>
            </a:r>
            <a:r>
              <a:rPr lang="es-MX" baseline="0" dirty="0" smtClean="0"/>
              <a:t> receptores de tipo inmunoglobulina de las células asesinas</a:t>
            </a:r>
            <a:r>
              <a:rPr lang="es-MX" dirty="0" smtClean="0"/>
              <a:t> (KIR) que pueden interactuar con el HLA-B27. Estos receptores son expresados por las células asesinas naturales (NK), </a:t>
            </a:r>
            <a:r>
              <a:rPr lang="es-MX" noProof="0" dirty="0" smtClean="0"/>
              <a:t>pero la participación de las células</a:t>
            </a:r>
            <a:r>
              <a:rPr lang="es-MX" dirty="0" smtClean="0"/>
              <a:t> NK en espondiloartritis anquilosante tiene lugar no solamente a través del reconocimiento del HLA-B27, sino también a través de la secreción de citocinas proinflamatorias y su efecto en las células T reguladoras. Nuevos participantes en el proceso inflamatorio son las células T colaboradoras 17 (Th17) que inducen la secreción de citocinas, tales como el factor de necrosis tumoral 𝛼  (TNF-𝛼), que está claramente involucrado en la patogénesis de la espondiloartritis anquilosante.</a:t>
            </a:r>
          </a:p>
          <a:p>
            <a:pPr marL="0" marR="0" indent="0" algn="l" defTabSz="914400" rtl="0" eaLnBrk="1" fontAlgn="auto" latinLnBrk="0" hangingPunct="1">
              <a:spcBef>
                <a:spcPts val="0"/>
              </a:spcBef>
              <a:spcAft>
                <a:spcPts val="600"/>
              </a:spcAft>
              <a:buClrTx/>
              <a:buSzTx/>
              <a:buFontTx/>
              <a:buNone/>
              <a:tabLst/>
              <a:defRPr/>
            </a:pPr>
            <a:r>
              <a:rPr lang="es-MX" b="1" dirty="0" smtClean="0"/>
              <a:t>Referencia</a:t>
            </a:r>
          </a:p>
          <a:p>
            <a:pPr>
              <a:spcAft>
                <a:spcPts val="600"/>
              </a:spcAft>
              <a:defRPr/>
            </a:pPr>
            <a:r>
              <a:rPr lang="en-CA" dirty="0" smtClean="0"/>
              <a:t>Zambrano-Zaragoza JF</a:t>
            </a:r>
            <a:r>
              <a:rPr lang="en-CA" baseline="0" dirty="0" smtClean="0"/>
              <a:t> </a:t>
            </a:r>
            <a:r>
              <a:rPr lang="en-CA" i="1" baseline="0" dirty="0" smtClean="0"/>
              <a:t>et al</a:t>
            </a:r>
            <a:r>
              <a:rPr lang="en-CA" i="1" dirty="0" smtClean="0"/>
              <a:t>. </a:t>
            </a:r>
            <a:r>
              <a:rPr lang="en-CA" dirty="0"/>
              <a:t>Ankylosing spondylitis: from cells to genes. </a:t>
            </a:r>
            <a:r>
              <a:rPr lang="en-CA" i="1" dirty="0"/>
              <a:t>Int J </a:t>
            </a:r>
            <a:r>
              <a:rPr lang="en-CA" i="1" dirty="0" smtClean="0"/>
              <a:t>Inflam </a:t>
            </a:r>
            <a:r>
              <a:rPr lang="en-CA" dirty="0"/>
              <a:t>2013</a:t>
            </a:r>
            <a:r>
              <a:rPr lang="en-CA" dirty="0" smtClean="0"/>
              <a:t>; 2013:501653</a:t>
            </a:r>
            <a:r>
              <a:rPr lang="en-CA" dirty="0"/>
              <a:t>.</a:t>
            </a:r>
            <a:endParaRPr lang="en-CA" dirty="0" smtClean="0"/>
          </a:p>
          <a:p>
            <a:pPr>
              <a:spcAft>
                <a:spcPts val="600"/>
              </a:spcAft>
            </a:pPr>
            <a:endParaRPr lang="en-US" dirty="0"/>
          </a:p>
        </p:txBody>
      </p:sp>
      <p:sp>
        <p:nvSpPr>
          <p:cNvPr id="4" name="Slide Number Placeholder 3"/>
          <p:cNvSpPr>
            <a:spLocks noGrp="1"/>
          </p:cNvSpPr>
          <p:nvPr>
            <p:ph type="sldNum" sz="quarter" idx="10"/>
          </p:nvPr>
        </p:nvSpPr>
        <p:spPr/>
        <p:txBody>
          <a:bodyPr/>
          <a:lstStyle/>
          <a:p>
            <a:fld id="{1E706E01-D491-4B10-88A5-E060D7A5827E}" type="slidenum">
              <a:rPr lang="en-CA" smtClean="0"/>
              <a:pPr/>
              <a:t>8</a:t>
            </a:fld>
            <a:endParaRPr lang="en-CA" dirty="0"/>
          </a:p>
        </p:txBody>
      </p:sp>
    </p:spTree>
    <p:extLst>
      <p:ext uri="{BB962C8B-B14F-4D97-AF65-F5344CB8AC3E}">
        <p14:creationId xmlns:p14="http://schemas.microsoft.com/office/powerpoint/2010/main" val="334995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9</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4880" y="4387140"/>
            <a:ext cx="5832648" cy="4479369"/>
          </a:xfrm>
        </p:spPr>
        <p:txBody>
          <a:bodyPr/>
          <a:lstStyle/>
          <a:p>
            <a:pPr>
              <a:spcAft>
                <a:spcPts val="300"/>
              </a:spcAft>
            </a:pPr>
            <a:r>
              <a:rPr lang="es-MX" b="1" dirty="0" smtClean="0"/>
              <a:t>Notas del Ponente</a:t>
            </a:r>
          </a:p>
          <a:p>
            <a:pPr>
              <a:spcAft>
                <a:spcPts val="300"/>
              </a:spcAft>
              <a:defRPr/>
            </a:pPr>
            <a:r>
              <a:rPr lang="es-MX" sz="1100" dirty="0" smtClean="0"/>
              <a:t>Las causas exactas de la artritis reumatoide siguen siendo desconocidas. La artritis reumatoide parece ser el resultado de una interacción compleja de factores genéticos y ambientales con el sistema inmunitario, y finalmente en los tejidos sinoviales del cuerpo. </a:t>
            </a:r>
            <a:br>
              <a:rPr lang="es-MX" sz="1100" dirty="0" smtClean="0"/>
            </a:br>
            <a:r>
              <a:rPr lang="es-MX" sz="1100" dirty="0" smtClean="0"/>
              <a:t>Se piensa que varios desencadenantes ambientales, así como una predisposición genética, pueden causar una respuesta inmunitaria anormal en las articulaciones. Esta respuesta continua mediada por inmunidad causa un sobrecrecimiento del tejido que conforma el sinovio (una membrana delgada que recubre la cápsula articular y secreta líquido sinovial) y destrucción posterior de la articulación.</a:t>
            </a:r>
          </a:p>
          <a:p>
            <a:pPr>
              <a:spcAft>
                <a:spcPts val="300"/>
              </a:spcAft>
            </a:pPr>
            <a:r>
              <a:rPr lang="es-MX" sz="1100" dirty="0" smtClean="0"/>
              <a:t>Los desencadenantes ambientales, como una infección, pueden iniciar la respuesta inflamatoria. La fiebre reumática, artritis reactiva (anteriormente conocida como síndrome de Reiter) y, más recientemente, la artritis de Lyme son ejemplos de síndromes artríticos para los que se han identificado desencadenantes, sin embargo los agentes desencadenantes no son identificados cuando aparecen los síntomas. A pesar de la ausencia de evidencia clara que vincule algún agente infeccioso con la artritis reumatoide, es ampliamente aceptado; en última instancia, se identificará un papel desencadenante</a:t>
            </a:r>
            <a:r>
              <a:rPr lang="es-MX" sz="1100" baseline="0" dirty="0" smtClean="0"/>
              <a:t> importante </a:t>
            </a:r>
            <a:r>
              <a:rPr lang="es-MX" sz="1100" dirty="0" smtClean="0"/>
              <a:t>de las</a:t>
            </a:r>
            <a:r>
              <a:rPr lang="es-MX" sz="1100" baseline="0" dirty="0" smtClean="0"/>
              <a:t> infecciones</a:t>
            </a:r>
            <a:r>
              <a:rPr lang="es-MX" sz="1100" dirty="0" smtClean="0"/>
              <a:t> u otros agentes ambientales.</a:t>
            </a:r>
          </a:p>
          <a:p>
            <a:pPr>
              <a:spcAft>
                <a:spcPts val="300"/>
              </a:spcAft>
            </a:pPr>
            <a:r>
              <a:rPr lang="es-MX" sz="1100" dirty="0" smtClean="0"/>
              <a:t>La genética juega un papel significativo determinando tanto</a:t>
            </a:r>
            <a:r>
              <a:rPr lang="es-MX" sz="1100" baseline="0" dirty="0" smtClean="0"/>
              <a:t> el riesgo de desarrollar artritis</a:t>
            </a:r>
            <a:r>
              <a:rPr lang="es-MX" sz="1100" dirty="0" smtClean="0"/>
              <a:t> reumatoide como</a:t>
            </a:r>
            <a:r>
              <a:rPr lang="es-MX" sz="1100" baseline="0" dirty="0" smtClean="0"/>
              <a:t> la severidad de la enfermedad</a:t>
            </a:r>
            <a:r>
              <a:rPr lang="es-MX" sz="1100" dirty="0" smtClean="0"/>
              <a:t>. Ciertas formas del gen </a:t>
            </a:r>
            <a:r>
              <a:rPr lang="es-MX" sz="1100" i="1" dirty="0" smtClean="0"/>
              <a:t>HLA</a:t>
            </a:r>
            <a:r>
              <a:rPr lang="es-MX" sz="1100" dirty="0" smtClean="0"/>
              <a:t>, específicamente </a:t>
            </a:r>
            <a:r>
              <a:rPr lang="es-MX" sz="1100" i="1" dirty="0" smtClean="0"/>
              <a:t>HLA</a:t>
            </a:r>
            <a:r>
              <a:rPr lang="es-MX" sz="1100" dirty="0" smtClean="0"/>
              <a:t>-</a:t>
            </a:r>
            <a:r>
              <a:rPr lang="es-MX" sz="1100" i="1" dirty="0" smtClean="0"/>
              <a:t>DR4</a:t>
            </a:r>
            <a:r>
              <a:rPr lang="es-MX" sz="1100" dirty="0" smtClean="0"/>
              <a:t>, se han asociado con aumento del riesgo de desarrollar artritis reumatoide y de presentar</a:t>
            </a:r>
            <a:r>
              <a:rPr lang="es-MX" sz="1100" baseline="0" dirty="0" smtClean="0"/>
              <a:t> una enfermedad más severa</a:t>
            </a:r>
            <a:r>
              <a:rPr lang="es-MX" sz="1100" dirty="0" smtClean="0"/>
              <a:t>. La ausencia de genes </a:t>
            </a:r>
            <a:r>
              <a:rPr lang="es-MX" sz="1100" i="1" dirty="0" smtClean="0"/>
              <a:t>HLA</a:t>
            </a:r>
            <a:r>
              <a:rPr lang="es-MX" sz="1100" dirty="0" smtClean="0"/>
              <a:t> puede jugar un papel más importante ya que estudios basados en la población sugieren sólo una participación de ~33% de </a:t>
            </a:r>
            <a:r>
              <a:rPr lang="es-MX" sz="1100" i="1" dirty="0" smtClean="0"/>
              <a:t>HLA</a:t>
            </a:r>
            <a:r>
              <a:rPr lang="es-MX" sz="1100" dirty="0" smtClean="0"/>
              <a:t>.</a:t>
            </a:r>
          </a:p>
          <a:p>
            <a:pPr>
              <a:spcAft>
                <a:spcPts val="300"/>
              </a:spcAft>
            </a:pPr>
            <a:endParaRPr lang="en-CA" dirty="0" smtClean="0"/>
          </a:p>
          <a:p>
            <a:pPr>
              <a:spcAft>
                <a:spcPts val="300"/>
              </a:spcAft>
            </a:pPr>
            <a:r>
              <a:rPr lang="en-CA" sz="1050" b="1" dirty="0" smtClean="0"/>
              <a:t>Referencia</a:t>
            </a:r>
          </a:p>
          <a:p>
            <a:r>
              <a:rPr lang="en-US" sz="1050" dirty="0"/>
              <a:t>O’Dell JR. In: Goldman L, Ausiello D (eds). </a:t>
            </a:r>
            <a:r>
              <a:rPr lang="en-US" sz="1050" i="1" dirty="0"/>
              <a:t>Cecil Medicine. </a:t>
            </a:r>
            <a:r>
              <a:rPr lang="en-US" sz="1050" dirty="0"/>
              <a:t>23rd ed. Saunders Elsevier; </a:t>
            </a:r>
            <a:r>
              <a:rPr lang="en-US" sz="1050" dirty="0" smtClean="0"/>
              <a:t/>
            </a:r>
            <a:br>
              <a:rPr lang="en-US" sz="1050" dirty="0" smtClean="0"/>
            </a:br>
            <a:r>
              <a:rPr lang="en-US" sz="1050" dirty="0" smtClean="0"/>
              <a:t>Philadelphia</a:t>
            </a:r>
            <a:r>
              <a:rPr lang="en-US" sz="1050" dirty="0"/>
              <a:t>, PA: 2007.</a:t>
            </a:r>
          </a:p>
        </p:txBody>
      </p:sp>
    </p:spTree>
    <p:extLst>
      <p:ext uri="{BB962C8B-B14F-4D97-AF65-F5344CB8AC3E}">
        <p14:creationId xmlns:p14="http://schemas.microsoft.com/office/powerpoint/2010/main" val="415706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0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981026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F0CD2A9D-17B6-4225-9322-B73D525B5BBE}" type="datetimeFigureOut">
              <a:rPr lang="en-CA"/>
              <a:pPr>
                <a:defRPr/>
              </a:pPr>
              <a:t>2015-07-06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1EA933D1-CED1-4E47-A145-A9DBFDBDBE58}" type="slidenum">
              <a:rPr lang="en-CA"/>
              <a:pPr>
                <a:defRPr/>
              </a:pPr>
              <a:t>‹#›</a:t>
            </a:fld>
            <a:endParaRPr lang="en-CA" dirty="0"/>
          </a:p>
        </p:txBody>
      </p:sp>
    </p:spTree>
    <p:extLst>
      <p:ext uri="{BB962C8B-B14F-4D97-AF65-F5344CB8AC3E}">
        <p14:creationId xmlns:p14="http://schemas.microsoft.com/office/powerpoint/2010/main" val="6384904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5AA72A59-B477-4854-9D1D-8933208F17E5}"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9B8C1E87-EDDF-40AF-A538-04236D65C586}" type="slidenum">
              <a:rPr lang="en-CA"/>
              <a:pPr>
                <a:defRPr/>
              </a:pPr>
              <a:t>‹#›</a:t>
            </a:fld>
            <a:endParaRPr lang="en-CA" dirty="0"/>
          </a:p>
        </p:txBody>
      </p:sp>
    </p:spTree>
    <p:extLst>
      <p:ext uri="{BB962C8B-B14F-4D97-AF65-F5344CB8AC3E}">
        <p14:creationId xmlns:p14="http://schemas.microsoft.com/office/powerpoint/2010/main" val="14091969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68FB7B55-9C27-4FA8-8CAA-77F221FD94A9}"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77969A07-868E-4786-B18C-20F884EBE53D}" type="slidenum">
              <a:rPr lang="en-CA"/>
              <a:pPr>
                <a:defRPr/>
              </a:pPr>
              <a:t>‹#›</a:t>
            </a:fld>
            <a:endParaRPr lang="en-CA" dirty="0"/>
          </a:p>
        </p:txBody>
      </p:sp>
    </p:spTree>
    <p:extLst>
      <p:ext uri="{BB962C8B-B14F-4D97-AF65-F5344CB8AC3E}">
        <p14:creationId xmlns:p14="http://schemas.microsoft.com/office/powerpoint/2010/main" val="39688235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7DEAE061-3629-424E-9C31-6A04343AFF4F}"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7FCCA111-4FC8-4CDC-B884-B9ED851A0CFD}" type="slidenum">
              <a:rPr lang="en-CA"/>
              <a:pPr>
                <a:defRPr/>
              </a:pPr>
              <a:t>‹#›</a:t>
            </a:fld>
            <a:endParaRPr lang="en-CA" dirty="0"/>
          </a:p>
        </p:txBody>
      </p:sp>
    </p:spTree>
    <p:extLst>
      <p:ext uri="{BB962C8B-B14F-4D97-AF65-F5344CB8AC3E}">
        <p14:creationId xmlns:p14="http://schemas.microsoft.com/office/powerpoint/2010/main" val="15794164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29B40C07-57BB-4525-B69F-96C3B23AEE32}"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04C0DC7F-3EAE-46D7-B696-FDD15AF5C400}" type="slidenum">
              <a:rPr lang="en-CA"/>
              <a:pPr>
                <a:defRPr/>
              </a:pPr>
              <a:t>‹#›</a:t>
            </a:fld>
            <a:endParaRPr lang="en-CA" dirty="0"/>
          </a:p>
        </p:txBody>
      </p:sp>
    </p:spTree>
    <p:extLst>
      <p:ext uri="{BB962C8B-B14F-4D97-AF65-F5344CB8AC3E}">
        <p14:creationId xmlns:p14="http://schemas.microsoft.com/office/powerpoint/2010/main" val="11362678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160275" y="57150"/>
            <a:ext cx="8701088" cy="1047750"/>
          </a:xfrm>
          <a:prstGeom prst="rect">
            <a:avLst/>
          </a:prstGeom>
        </p:spPr>
        <p:txBody>
          <a:bodyPr rtlCol="0">
            <a:noAutofit/>
          </a:bodyPr>
          <a:lstStyle/>
          <a:p>
            <a:r>
              <a:rPr lang="en-US" smtClean="0"/>
              <a:t>Click to edit Master title style</a:t>
            </a:r>
            <a:endParaRPr lang="en-AU"/>
          </a:p>
        </p:txBody>
      </p:sp>
    </p:spTree>
    <p:extLst>
      <p:ext uri="{BB962C8B-B14F-4D97-AF65-F5344CB8AC3E}">
        <p14:creationId xmlns:p14="http://schemas.microsoft.com/office/powerpoint/2010/main" val="3241485517"/>
      </p:ext>
    </p:extLst>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C1BEA9D-E2B3-431A-8D9C-065D7CB58B3E}"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24FDBDF-601F-4F23-9F8F-FF3E66436EA6}"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0067870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352"/>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Content Placeholder 2"/>
          <p:cNvSpPr>
            <a:spLocks noGrp="1"/>
          </p:cNvSpPr>
          <p:nvPr>
            <p:ph idx="1"/>
          </p:nvPr>
        </p:nvSpPr>
        <p:spPr>
          <a:noFill/>
          <a:ln>
            <a:noFill/>
          </a:ln>
          <a:extLst/>
        </p:spPr>
        <p:txBody>
          <a:bodyPr/>
          <a:lstStyle>
            <a:lvl1pPr>
              <a:defRPr lang="en-US" smtClean="0">
                <a:ea typeface="+mn-ea"/>
              </a:defRPr>
            </a:lvl1pPr>
            <a:lvl2pPr>
              <a:defRPr lang="en-US" smtClean="0">
                <a:ea typeface="+mn-ea"/>
              </a:defRPr>
            </a:lvl2pPr>
            <a:lvl3pPr>
              <a:defRPr lang="en-US" smtClean="0">
                <a:ea typeface="+mn-ea"/>
              </a:defRPr>
            </a:lvl3pPr>
            <a:lvl4pPr>
              <a:defRPr lang="en-US" smtClean="0">
                <a:ea typeface="+mn-ea"/>
              </a:defRPr>
            </a:lvl4pPr>
            <a:lvl5pPr>
              <a:defRPr lang="en-CA">
                <a:ea typeface="+mn-e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0315BBB-5840-41CF-ACD8-83FC3ECABD0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A72DFE1-4437-406E-B706-86427B18C9D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4513660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3CAFC8-06B4-454F-881C-D3DEFC53D6D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EC0B6B1-04EB-4412-AE35-78E3C10004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6659545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7D50416-7B04-4D55-BB46-570D04F13775}"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F6249865-EC2E-4370-8E9E-FFB1267081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11174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643980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EEC6F60-CF95-4ADE-B092-9B6CB2AB4ABC}" type="datetime1">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80F0C2D4-0249-4C8E-BD9E-056AA6D1DB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1432864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Date Placeholder 3"/>
          <p:cNvSpPr>
            <a:spLocks noGrp="1"/>
          </p:cNvSpPr>
          <p:nvPr>
            <p:ph type="dt" sz="half" idx="10"/>
          </p:nvPr>
        </p:nvSpPr>
        <p:spPr/>
        <p:txBody>
          <a:bodyPr/>
          <a:lstStyle>
            <a:lvl1pPr>
              <a:defRPr/>
            </a:lvl1pPr>
          </a:lstStyle>
          <a:p>
            <a:pPr>
              <a:defRPr/>
            </a:pPr>
            <a:fld id="{2E2EB88C-998C-479E-A370-719B0D81A475}" type="datetime1">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9CA58FB0-BB82-4049-863F-3040F12979FA}"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3816316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5D9333-598C-42D2-8C72-3A98BEF8FFA3}" type="datetime1">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E29A4208-AF2B-43B8-AC26-F4FF4A3A36C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4730023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5B372B-731F-4345-A371-8B8850C03B0E}"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278B357F-B052-4FD0-AC98-66EB718CAE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41986490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altLang="zh-CN"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B68FF5-F384-4118-BD8E-AACAD89324C8}"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50103B27-022D-4E9C-8C63-9D7D8651B942}"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9749121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58090F3-BEE9-480E-8EF5-E5A21CD095B7}"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8EDE067-4D0C-469B-9051-C25B6569056F}"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1054992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9F367E2-1833-4CCB-9B25-8354E66F0A2C}"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1D232D00-C705-4014-9E4D-A9BC75280FA1}"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4477595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1984" y="406399"/>
            <a:ext cx="7920038" cy="838200"/>
          </a:xfrm>
          <a:noFill/>
          <a:ln>
            <a:noFill/>
          </a:ln>
          <a:extLst/>
        </p:spPr>
        <p:txBody>
          <a:bodyPr/>
          <a:lstStyle>
            <a:lvl1pPr>
              <a:defRPr lang="es-MX" dirty="0"/>
            </a:lvl1pPr>
          </a:lstStyle>
          <a:p>
            <a:pPr lvl="0"/>
            <a:r>
              <a:rPr lang="en-US" dirty="0" smtClean="0"/>
              <a:t>Click to edit Master title style</a:t>
            </a:r>
            <a:endParaRPr lang="es-MX" dirty="0"/>
          </a:p>
        </p:txBody>
      </p:sp>
      <p:sp>
        <p:nvSpPr>
          <p:cNvPr id="3" name="Chart Placeholder 2"/>
          <p:cNvSpPr>
            <a:spLocks noGrp="1"/>
          </p:cNvSpPr>
          <p:nvPr>
            <p:ph type="chart" idx="1"/>
          </p:nvPr>
        </p:nvSpPr>
        <p:spPr>
          <a:xfrm>
            <a:off x="454096" y="1597133"/>
            <a:ext cx="8150351" cy="4368800"/>
          </a:xfrm>
        </p:spPr>
        <p:txBody>
          <a:bodyPr rtlCol="0">
            <a:normAutofit/>
          </a:bodyPr>
          <a:lstStyle/>
          <a:p>
            <a:pPr lvl="0"/>
            <a:endParaRPr lang="es-MX" altLang="zh-CN" noProof="0" dirty="0" smtClean="0"/>
          </a:p>
        </p:txBody>
      </p:sp>
      <p:sp>
        <p:nvSpPr>
          <p:cNvPr id="4"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989B754F-3B47-4843-A7C0-3C69664645EC}"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55017150"/>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88685"/>
            <a:ext cx="8229600" cy="5259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56732C06-D554-420F-8A3C-E3939F815EF4}"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641826424"/>
      </p:ext>
    </p:extLst>
  </p:cSld>
  <p:clrMapOvr>
    <a:overrideClrMapping bg1="lt1" tx1="dk1" bg2="lt2" tx2="dk2" accent1="accent1" accent2="accent2" accent3="accent3" accent4="accent4" accent5="accent5" accent6="accent6" hlink="hlink" folHlink="folHlink"/>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48961" y="1592823"/>
            <a:ext cx="8574088" cy="4532312"/>
          </a:xfrm>
          <a:prstGeom prst="rect">
            <a:avLst/>
          </a:prstGeom>
        </p:spPr>
        <p:txBody>
          <a:bodyPr rtlCol="0">
            <a:normAutofit/>
          </a:bodyPr>
          <a:lstStyle/>
          <a:p>
            <a:pPr lvl="0"/>
            <a:endParaRPr lang="en-US" altLang="zh-CN" noProof="0" dirty="0" smtClean="0"/>
          </a:p>
        </p:txBody>
      </p:sp>
      <p:sp>
        <p:nvSpPr>
          <p:cNvPr id="4" name="Title Placeholder 5"/>
          <p:cNvSpPr>
            <a:spLocks noGrp="1"/>
          </p:cNvSpPr>
          <p:nvPr>
            <p:ph type="title"/>
          </p:nvPr>
        </p:nvSpPr>
        <p:spPr>
          <a:xfrm>
            <a:off x="227510" y="296955"/>
            <a:ext cx="8701088" cy="1047750"/>
          </a:xfrm>
          <a:prstGeom prst="rect">
            <a:avLst/>
          </a:prstGeom>
          <a:noFill/>
          <a:ln>
            <a:noFill/>
          </a:ln>
          <a:extLst/>
        </p:spPr>
        <p:txBody>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80C13849-DA87-4BBB-93D0-DBDE6CA42D9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868306154"/>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2646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C1BEA9D-E2B3-431A-8D9C-065D7CB58B3E}"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24FDBDF-601F-4F23-9F8F-FF3E66436EA6}"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5984436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352"/>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Content Placeholder 2"/>
          <p:cNvSpPr>
            <a:spLocks noGrp="1"/>
          </p:cNvSpPr>
          <p:nvPr>
            <p:ph idx="1"/>
          </p:nvPr>
        </p:nvSpPr>
        <p:spPr>
          <a:noFill/>
          <a:ln>
            <a:noFill/>
          </a:ln>
          <a:extLst/>
        </p:spPr>
        <p:txBody>
          <a:bodyPr/>
          <a:lstStyle>
            <a:lvl1pPr>
              <a:defRPr lang="en-US" smtClean="0">
                <a:ea typeface="+mn-ea"/>
              </a:defRPr>
            </a:lvl1pPr>
            <a:lvl2pPr>
              <a:defRPr lang="en-US" smtClean="0">
                <a:ea typeface="+mn-ea"/>
              </a:defRPr>
            </a:lvl2pPr>
            <a:lvl3pPr>
              <a:defRPr lang="en-US" smtClean="0">
                <a:ea typeface="+mn-ea"/>
              </a:defRPr>
            </a:lvl3pPr>
            <a:lvl4pPr>
              <a:defRPr lang="en-US" smtClean="0">
                <a:ea typeface="+mn-ea"/>
              </a:defRPr>
            </a:lvl4pPr>
            <a:lvl5pPr>
              <a:defRPr lang="en-CA">
                <a:ea typeface="+mn-e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0315BBB-5840-41CF-ACD8-83FC3ECABD0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A72DFE1-4437-406E-B706-86427B18C9D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5213540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3CAFC8-06B4-454F-881C-D3DEFC53D6D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EC0B6B1-04EB-4412-AE35-78E3C10004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8426333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7D50416-7B04-4D55-BB46-570D04F13775}"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F6249865-EC2E-4370-8E9E-FFB1267081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9104510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EEC6F60-CF95-4ADE-B092-9B6CB2AB4ABC}" type="datetime1">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80F0C2D4-0249-4C8E-BD9E-056AA6D1DB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0095734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Date Placeholder 3"/>
          <p:cNvSpPr>
            <a:spLocks noGrp="1"/>
          </p:cNvSpPr>
          <p:nvPr>
            <p:ph type="dt" sz="half" idx="10"/>
          </p:nvPr>
        </p:nvSpPr>
        <p:spPr/>
        <p:txBody>
          <a:bodyPr/>
          <a:lstStyle>
            <a:lvl1pPr>
              <a:defRPr/>
            </a:lvl1pPr>
          </a:lstStyle>
          <a:p>
            <a:pPr>
              <a:defRPr/>
            </a:pPr>
            <a:fld id="{2E2EB88C-998C-479E-A370-719B0D81A475}" type="datetime1">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9CA58FB0-BB82-4049-863F-3040F12979FA}"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5240599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5D9333-598C-42D2-8C72-3A98BEF8FFA3}" type="datetime1">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E29A4208-AF2B-43B8-AC26-F4FF4A3A36C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2231329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5B372B-731F-4345-A371-8B8850C03B0E}"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278B357F-B052-4FD0-AC98-66EB718CAE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5650674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altLang="zh-CN"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B68FF5-F384-4118-BD8E-AACAD89324C8}"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50103B27-022D-4E9C-8C63-9D7D8651B942}"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981164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58090F3-BEE9-480E-8EF5-E5A21CD095B7}"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8EDE067-4D0C-469B-9051-C25B6569056F}"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882828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238230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9F367E2-1833-4CCB-9B25-8354E66F0A2C}"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1D232D00-C705-4014-9E4D-A9BC75280FA1}"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4263577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1984" y="406399"/>
            <a:ext cx="7920038" cy="838200"/>
          </a:xfrm>
          <a:noFill/>
          <a:ln>
            <a:noFill/>
          </a:ln>
          <a:extLst/>
        </p:spPr>
        <p:txBody>
          <a:bodyPr/>
          <a:lstStyle>
            <a:lvl1pPr>
              <a:defRPr lang="es-MX" dirty="0"/>
            </a:lvl1pPr>
          </a:lstStyle>
          <a:p>
            <a:pPr lvl="0"/>
            <a:r>
              <a:rPr lang="en-US" dirty="0" smtClean="0"/>
              <a:t>Click to edit Master title style</a:t>
            </a:r>
            <a:endParaRPr lang="es-MX" dirty="0"/>
          </a:p>
        </p:txBody>
      </p:sp>
      <p:sp>
        <p:nvSpPr>
          <p:cNvPr id="3" name="Chart Placeholder 2"/>
          <p:cNvSpPr>
            <a:spLocks noGrp="1"/>
          </p:cNvSpPr>
          <p:nvPr>
            <p:ph type="chart" idx="1"/>
          </p:nvPr>
        </p:nvSpPr>
        <p:spPr>
          <a:xfrm>
            <a:off x="454096" y="1597133"/>
            <a:ext cx="8150351" cy="4368800"/>
          </a:xfrm>
        </p:spPr>
        <p:txBody>
          <a:bodyPr rtlCol="0">
            <a:normAutofit/>
          </a:bodyPr>
          <a:lstStyle/>
          <a:p>
            <a:pPr lvl="0"/>
            <a:endParaRPr lang="es-MX" altLang="zh-CN" noProof="0" dirty="0" smtClean="0"/>
          </a:p>
        </p:txBody>
      </p:sp>
      <p:sp>
        <p:nvSpPr>
          <p:cNvPr id="4"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989B754F-3B47-4843-A7C0-3C69664645EC}"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81501315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88685"/>
            <a:ext cx="8229600" cy="5259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56732C06-D554-420F-8A3C-E3939F815EF4}"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529959287"/>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48961" y="1592823"/>
            <a:ext cx="8574088" cy="4532312"/>
          </a:xfrm>
          <a:prstGeom prst="rect">
            <a:avLst/>
          </a:prstGeom>
        </p:spPr>
        <p:txBody>
          <a:bodyPr rtlCol="0">
            <a:normAutofit/>
          </a:bodyPr>
          <a:lstStyle/>
          <a:p>
            <a:pPr lvl="0"/>
            <a:endParaRPr lang="en-US" altLang="zh-CN" noProof="0" dirty="0" smtClean="0"/>
          </a:p>
        </p:txBody>
      </p:sp>
      <p:sp>
        <p:nvSpPr>
          <p:cNvPr id="4" name="Title Placeholder 5"/>
          <p:cNvSpPr>
            <a:spLocks noGrp="1"/>
          </p:cNvSpPr>
          <p:nvPr>
            <p:ph type="title"/>
          </p:nvPr>
        </p:nvSpPr>
        <p:spPr>
          <a:xfrm>
            <a:off x="227510" y="296955"/>
            <a:ext cx="8701088" cy="1047750"/>
          </a:xfrm>
          <a:prstGeom prst="rect">
            <a:avLst/>
          </a:prstGeom>
          <a:noFill/>
          <a:ln>
            <a:noFill/>
          </a:ln>
          <a:extLst/>
        </p:spPr>
        <p:txBody>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80C13849-DA87-4BBB-93D0-DBDE6CA42D9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251350371"/>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C1BEA9D-E2B3-431A-8D9C-065D7CB58B3E}"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24FDBDF-601F-4F23-9F8F-FF3E66436EA6}"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0163066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352"/>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Content Placeholder 2"/>
          <p:cNvSpPr>
            <a:spLocks noGrp="1"/>
          </p:cNvSpPr>
          <p:nvPr>
            <p:ph idx="1"/>
          </p:nvPr>
        </p:nvSpPr>
        <p:spPr>
          <a:noFill/>
          <a:ln>
            <a:noFill/>
          </a:ln>
          <a:extLst/>
        </p:spPr>
        <p:txBody>
          <a:bodyPr/>
          <a:lstStyle>
            <a:lvl1pPr>
              <a:defRPr lang="en-US" smtClean="0">
                <a:ea typeface="+mn-ea"/>
              </a:defRPr>
            </a:lvl1pPr>
            <a:lvl2pPr>
              <a:defRPr lang="en-US" smtClean="0">
                <a:ea typeface="+mn-ea"/>
              </a:defRPr>
            </a:lvl2pPr>
            <a:lvl3pPr>
              <a:defRPr lang="en-US" smtClean="0">
                <a:ea typeface="+mn-ea"/>
              </a:defRPr>
            </a:lvl3pPr>
            <a:lvl4pPr>
              <a:defRPr lang="en-US" smtClean="0">
                <a:ea typeface="+mn-ea"/>
              </a:defRPr>
            </a:lvl4pPr>
            <a:lvl5pPr>
              <a:defRPr lang="en-CA">
                <a:ea typeface="+mn-e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0315BBB-5840-41CF-ACD8-83FC3ECABD0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A72DFE1-4437-406E-B706-86427B18C9D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9661296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3CAFC8-06B4-454F-881C-D3DEFC53D6D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EC0B6B1-04EB-4412-AE35-78E3C10004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7972594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7D50416-7B04-4D55-BB46-570D04F13775}"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F6249865-EC2E-4370-8E9E-FFB1267081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518258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EEC6F60-CF95-4ADE-B092-9B6CB2AB4ABC}" type="datetime1">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80F0C2D4-0249-4C8E-BD9E-056AA6D1DB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6492028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Date Placeholder 3"/>
          <p:cNvSpPr>
            <a:spLocks noGrp="1"/>
          </p:cNvSpPr>
          <p:nvPr>
            <p:ph type="dt" sz="half" idx="10"/>
          </p:nvPr>
        </p:nvSpPr>
        <p:spPr/>
        <p:txBody>
          <a:bodyPr/>
          <a:lstStyle>
            <a:lvl1pPr>
              <a:defRPr/>
            </a:lvl1pPr>
          </a:lstStyle>
          <a:p>
            <a:pPr>
              <a:defRPr/>
            </a:pPr>
            <a:fld id="{2E2EB88C-998C-479E-A370-719B0D81A475}" type="datetime1">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9CA58FB0-BB82-4049-863F-3040F12979FA}"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977973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421856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5D9333-598C-42D2-8C72-3A98BEF8FFA3}" type="datetime1">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E29A4208-AF2B-43B8-AC26-F4FF4A3A36C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1167275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5B372B-731F-4345-A371-8B8850C03B0E}"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278B357F-B052-4FD0-AC98-66EB718CAE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3508958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altLang="zh-CN"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B68FF5-F384-4118-BD8E-AACAD89324C8}"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50103B27-022D-4E9C-8C63-9D7D8651B942}"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1545206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58090F3-BEE9-480E-8EF5-E5A21CD095B7}"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8EDE067-4D0C-469B-9051-C25B6569056F}"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3094406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9F367E2-1833-4CCB-9B25-8354E66F0A2C}"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1D232D00-C705-4014-9E4D-A9BC75280FA1}"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3423087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1984" y="406399"/>
            <a:ext cx="7920038" cy="838200"/>
          </a:xfrm>
          <a:noFill/>
          <a:ln>
            <a:noFill/>
          </a:ln>
          <a:extLst/>
        </p:spPr>
        <p:txBody>
          <a:bodyPr/>
          <a:lstStyle>
            <a:lvl1pPr>
              <a:defRPr lang="es-MX" dirty="0"/>
            </a:lvl1pPr>
          </a:lstStyle>
          <a:p>
            <a:pPr lvl="0"/>
            <a:r>
              <a:rPr lang="en-US" dirty="0" smtClean="0"/>
              <a:t>Click to edit Master title style</a:t>
            </a:r>
            <a:endParaRPr lang="es-MX" dirty="0"/>
          </a:p>
        </p:txBody>
      </p:sp>
      <p:sp>
        <p:nvSpPr>
          <p:cNvPr id="3" name="Chart Placeholder 2"/>
          <p:cNvSpPr>
            <a:spLocks noGrp="1"/>
          </p:cNvSpPr>
          <p:nvPr>
            <p:ph type="chart" idx="1"/>
          </p:nvPr>
        </p:nvSpPr>
        <p:spPr>
          <a:xfrm>
            <a:off x="454096" y="1597133"/>
            <a:ext cx="8150351" cy="4368800"/>
          </a:xfrm>
        </p:spPr>
        <p:txBody>
          <a:bodyPr rtlCol="0">
            <a:normAutofit/>
          </a:bodyPr>
          <a:lstStyle/>
          <a:p>
            <a:pPr lvl="0"/>
            <a:endParaRPr lang="es-MX" altLang="zh-CN" noProof="0" dirty="0" smtClean="0"/>
          </a:p>
        </p:txBody>
      </p:sp>
      <p:sp>
        <p:nvSpPr>
          <p:cNvPr id="4"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989B754F-3B47-4843-A7C0-3C69664645EC}"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807372802"/>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88685"/>
            <a:ext cx="8229600" cy="5259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56732C06-D554-420F-8A3C-E3939F815EF4}"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70100760"/>
      </p:ext>
    </p:extLst>
  </p:cSld>
  <p:clrMapOvr>
    <a:overrideClrMapping bg1="lt1" tx1="dk1" bg2="lt2" tx2="dk2" accent1="accent1" accent2="accent2" accent3="accent3" accent4="accent4" accent5="accent5" accent6="accent6" hlink="hlink" folHlink="folHlink"/>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48961" y="1592823"/>
            <a:ext cx="8574088" cy="4532312"/>
          </a:xfrm>
          <a:prstGeom prst="rect">
            <a:avLst/>
          </a:prstGeom>
        </p:spPr>
        <p:txBody>
          <a:bodyPr rtlCol="0">
            <a:normAutofit/>
          </a:bodyPr>
          <a:lstStyle/>
          <a:p>
            <a:pPr lvl="0"/>
            <a:endParaRPr lang="en-US" altLang="zh-CN" noProof="0" dirty="0" smtClean="0"/>
          </a:p>
        </p:txBody>
      </p:sp>
      <p:sp>
        <p:nvSpPr>
          <p:cNvPr id="4" name="Title Placeholder 5"/>
          <p:cNvSpPr>
            <a:spLocks noGrp="1"/>
          </p:cNvSpPr>
          <p:nvPr>
            <p:ph type="title"/>
          </p:nvPr>
        </p:nvSpPr>
        <p:spPr>
          <a:xfrm>
            <a:off x="227510" y="296955"/>
            <a:ext cx="8701088" cy="1047750"/>
          </a:xfrm>
          <a:prstGeom prst="rect">
            <a:avLst/>
          </a:prstGeom>
          <a:noFill/>
          <a:ln>
            <a:noFill/>
          </a:ln>
          <a:extLst/>
        </p:spPr>
        <p:txBody>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80C13849-DA87-4BBB-93D0-DBDE6CA42D9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087704173"/>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C1BEA9D-E2B3-431A-8D9C-065D7CB58B3E}"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24FDBDF-601F-4F23-9F8F-FF3E66436EA6}"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7511420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352"/>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Content Placeholder 2"/>
          <p:cNvSpPr>
            <a:spLocks noGrp="1"/>
          </p:cNvSpPr>
          <p:nvPr>
            <p:ph idx="1"/>
          </p:nvPr>
        </p:nvSpPr>
        <p:spPr>
          <a:noFill/>
          <a:ln>
            <a:noFill/>
          </a:ln>
          <a:extLst/>
        </p:spPr>
        <p:txBody>
          <a:bodyPr/>
          <a:lstStyle>
            <a:lvl1pPr>
              <a:defRPr lang="en-US" smtClean="0">
                <a:ea typeface="+mn-ea"/>
              </a:defRPr>
            </a:lvl1pPr>
            <a:lvl2pPr>
              <a:defRPr lang="en-US" smtClean="0">
                <a:ea typeface="+mn-ea"/>
              </a:defRPr>
            </a:lvl2pPr>
            <a:lvl3pPr>
              <a:defRPr lang="en-US" smtClean="0">
                <a:ea typeface="+mn-ea"/>
              </a:defRPr>
            </a:lvl3pPr>
            <a:lvl4pPr>
              <a:defRPr lang="en-US" smtClean="0">
                <a:ea typeface="+mn-ea"/>
              </a:defRPr>
            </a:lvl4pPr>
            <a:lvl5pPr>
              <a:defRPr lang="en-CA">
                <a:ea typeface="+mn-e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0315BBB-5840-41CF-ACD8-83FC3ECABD0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A72DFE1-4437-406E-B706-86427B18C9D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396008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831522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3CAFC8-06B4-454F-881C-D3DEFC53D6D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EC0B6B1-04EB-4412-AE35-78E3C10004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0696509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7D50416-7B04-4D55-BB46-570D04F13775}"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F6249865-EC2E-4370-8E9E-FFB1267081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5508111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EEC6F60-CF95-4ADE-B092-9B6CB2AB4ABC}" type="datetime1">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80F0C2D4-0249-4C8E-BD9E-056AA6D1DB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5901282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Date Placeholder 3"/>
          <p:cNvSpPr>
            <a:spLocks noGrp="1"/>
          </p:cNvSpPr>
          <p:nvPr>
            <p:ph type="dt" sz="half" idx="10"/>
          </p:nvPr>
        </p:nvSpPr>
        <p:spPr/>
        <p:txBody>
          <a:bodyPr/>
          <a:lstStyle>
            <a:lvl1pPr>
              <a:defRPr/>
            </a:lvl1pPr>
          </a:lstStyle>
          <a:p>
            <a:pPr>
              <a:defRPr/>
            </a:pPr>
            <a:fld id="{2E2EB88C-998C-479E-A370-719B0D81A475}" type="datetime1">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9CA58FB0-BB82-4049-863F-3040F12979FA}"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8744036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5D9333-598C-42D2-8C72-3A98BEF8FFA3}" type="datetime1">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E29A4208-AF2B-43B8-AC26-F4FF4A3A36C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43406883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5B372B-731F-4345-A371-8B8850C03B0E}"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278B357F-B052-4FD0-AC98-66EB718CAE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9464010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altLang="zh-CN"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B68FF5-F384-4118-BD8E-AACAD89324C8}"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50103B27-022D-4E9C-8C63-9D7D8651B942}"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42292931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58090F3-BEE9-480E-8EF5-E5A21CD095B7}"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8EDE067-4D0C-469B-9051-C25B6569056F}"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0176850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9F367E2-1833-4CCB-9B25-8354E66F0A2C}"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1D232D00-C705-4014-9E4D-A9BC75280FA1}"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40694685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1984" y="406399"/>
            <a:ext cx="7920038" cy="838200"/>
          </a:xfrm>
          <a:noFill/>
          <a:ln>
            <a:noFill/>
          </a:ln>
          <a:extLst/>
        </p:spPr>
        <p:txBody>
          <a:bodyPr/>
          <a:lstStyle>
            <a:lvl1pPr>
              <a:defRPr lang="es-MX" dirty="0"/>
            </a:lvl1pPr>
          </a:lstStyle>
          <a:p>
            <a:pPr lvl="0"/>
            <a:r>
              <a:rPr lang="en-US" dirty="0" smtClean="0"/>
              <a:t>Click to edit Master title style</a:t>
            </a:r>
            <a:endParaRPr lang="es-MX" dirty="0"/>
          </a:p>
        </p:txBody>
      </p:sp>
      <p:sp>
        <p:nvSpPr>
          <p:cNvPr id="3" name="Chart Placeholder 2"/>
          <p:cNvSpPr>
            <a:spLocks noGrp="1"/>
          </p:cNvSpPr>
          <p:nvPr>
            <p:ph type="chart" idx="1"/>
          </p:nvPr>
        </p:nvSpPr>
        <p:spPr>
          <a:xfrm>
            <a:off x="454096" y="1597133"/>
            <a:ext cx="8150351" cy="4368800"/>
          </a:xfrm>
        </p:spPr>
        <p:txBody>
          <a:bodyPr rtlCol="0">
            <a:normAutofit/>
          </a:bodyPr>
          <a:lstStyle/>
          <a:p>
            <a:pPr lvl="0"/>
            <a:endParaRPr lang="es-MX" altLang="zh-CN" noProof="0" dirty="0" smtClean="0"/>
          </a:p>
        </p:txBody>
      </p:sp>
      <p:sp>
        <p:nvSpPr>
          <p:cNvPr id="4"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989B754F-3B47-4843-A7C0-3C69664645EC}"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14828716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28115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88685"/>
            <a:ext cx="8229600" cy="5259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56732C06-D554-420F-8A3C-E3939F815EF4}"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30439596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48961" y="1592823"/>
            <a:ext cx="8574088" cy="4532312"/>
          </a:xfrm>
          <a:prstGeom prst="rect">
            <a:avLst/>
          </a:prstGeom>
        </p:spPr>
        <p:txBody>
          <a:bodyPr rtlCol="0">
            <a:normAutofit/>
          </a:bodyPr>
          <a:lstStyle/>
          <a:p>
            <a:pPr lvl="0"/>
            <a:endParaRPr lang="en-US" altLang="zh-CN" noProof="0" dirty="0" smtClean="0"/>
          </a:p>
        </p:txBody>
      </p:sp>
      <p:sp>
        <p:nvSpPr>
          <p:cNvPr id="4" name="Title Placeholder 5"/>
          <p:cNvSpPr>
            <a:spLocks noGrp="1"/>
          </p:cNvSpPr>
          <p:nvPr>
            <p:ph type="title"/>
          </p:nvPr>
        </p:nvSpPr>
        <p:spPr>
          <a:xfrm>
            <a:off x="227510" y="296955"/>
            <a:ext cx="8701088" cy="1047750"/>
          </a:xfrm>
          <a:prstGeom prst="rect">
            <a:avLst/>
          </a:prstGeom>
          <a:noFill/>
          <a:ln>
            <a:noFill/>
          </a:ln>
          <a:extLst/>
        </p:spPr>
        <p:txBody>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80C13849-DA87-4BBB-93D0-DBDE6CA42D9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512832181"/>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C1BEA9D-E2B3-431A-8D9C-065D7CB58B3E}"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24FDBDF-601F-4F23-9F8F-FF3E66436EA6}"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4744680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352"/>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Content Placeholder 2"/>
          <p:cNvSpPr>
            <a:spLocks noGrp="1"/>
          </p:cNvSpPr>
          <p:nvPr>
            <p:ph idx="1"/>
          </p:nvPr>
        </p:nvSpPr>
        <p:spPr>
          <a:noFill/>
          <a:ln>
            <a:noFill/>
          </a:ln>
          <a:extLst/>
        </p:spPr>
        <p:txBody>
          <a:bodyPr/>
          <a:lstStyle>
            <a:lvl1pPr>
              <a:defRPr lang="en-US" smtClean="0">
                <a:ea typeface="+mn-ea"/>
              </a:defRPr>
            </a:lvl1pPr>
            <a:lvl2pPr>
              <a:defRPr lang="en-US" smtClean="0">
                <a:ea typeface="+mn-ea"/>
              </a:defRPr>
            </a:lvl2pPr>
            <a:lvl3pPr>
              <a:defRPr lang="en-US" smtClean="0">
                <a:ea typeface="+mn-ea"/>
              </a:defRPr>
            </a:lvl3pPr>
            <a:lvl4pPr>
              <a:defRPr lang="en-US" smtClean="0">
                <a:ea typeface="+mn-ea"/>
              </a:defRPr>
            </a:lvl4pPr>
            <a:lvl5pPr>
              <a:defRPr lang="en-CA">
                <a:ea typeface="+mn-e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0315BBB-5840-41CF-ACD8-83FC3ECABD0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A72DFE1-4437-406E-B706-86427B18C9D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7999366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3CAFC8-06B4-454F-881C-D3DEFC53D6D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EC0B6B1-04EB-4412-AE35-78E3C10004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7068908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7D50416-7B04-4D55-BB46-570D04F13775}"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F6249865-EC2E-4370-8E9E-FFB1267081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0965859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EEC6F60-CF95-4ADE-B092-9B6CB2AB4ABC}" type="datetime1">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80F0C2D4-0249-4C8E-BD9E-056AA6D1DB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70692845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Date Placeholder 3"/>
          <p:cNvSpPr>
            <a:spLocks noGrp="1"/>
          </p:cNvSpPr>
          <p:nvPr>
            <p:ph type="dt" sz="half" idx="10"/>
          </p:nvPr>
        </p:nvSpPr>
        <p:spPr/>
        <p:txBody>
          <a:bodyPr/>
          <a:lstStyle>
            <a:lvl1pPr>
              <a:defRPr/>
            </a:lvl1pPr>
          </a:lstStyle>
          <a:p>
            <a:pPr>
              <a:defRPr/>
            </a:pPr>
            <a:fld id="{2E2EB88C-998C-479E-A370-719B0D81A475}" type="datetime1">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9CA58FB0-BB82-4049-863F-3040F12979FA}"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6884532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5D9333-598C-42D2-8C72-3A98BEF8FFA3}" type="datetime1">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E29A4208-AF2B-43B8-AC26-F4FF4A3A36C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3609621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5B372B-731F-4345-A371-8B8850C03B0E}"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278B357F-B052-4FD0-AC98-66EB718CAE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684072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5528453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altLang="zh-CN"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B68FF5-F384-4118-BD8E-AACAD89324C8}"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50103B27-022D-4E9C-8C63-9D7D8651B942}"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9044350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58090F3-BEE9-480E-8EF5-E5A21CD095B7}"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8EDE067-4D0C-469B-9051-C25B6569056F}"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5223611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9F367E2-1833-4CCB-9B25-8354E66F0A2C}"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1D232D00-C705-4014-9E4D-A9BC75280FA1}"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28987181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1984" y="406399"/>
            <a:ext cx="7920038" cy="838200"/>
          </a:xfrm>
          <a:noFill/>
          <a:ln>
            <a:noFill/>
          </a:ln>
          <a:extLst/>
        </p:spPr>
        <p:txBody>
          <a:bodyPr/>
          <a:lstStyle>
            <a:lvl1pPr>
              <a:defRPr lang="es-MX" dirty="0"/>
            </a:lvl1pPr>
          </a:lstStyle>
          <a:p>
            <a:pPr lvl="0"/>
            <a:r>
              <a:rPr lang="en-US" dirty="0" smtClean="0"/>
              <a:t>Click to edit Master title style</a:t>
            </a:r>
            <a:endParaRPr lang="es-MX" dirty="0"/>
          </a:p>
        </p:txBody>
      </p:sp>
      <p:sp>
        <p:nvSpPr>
          <p:cNvPr id="3" name="Chart Placeholder 2"/>
          <p:cNvSpPr>
            <a:spLocks noGrp="1"/>
          </p:cNvSpPr>
          <p:nvPr>
            <p:ph type="chart" idx="1"/>
          </p:nvPr>
        </p:nvSpPr>
        <p:spPr>
          <a:xfrm>
            <a:off x="454096" y="1597133"/>
            <a:ext cx="8150351" cy="4368800"/>
          </a:xfrm>
        </p:spPr>
        <p:txBody>
          <a:bodyPr rtlCol="0">
            <a:normAutofit/>
          </a:bodyPr>
          <a:lstStyle/>
          <a:p>
            <a:pPr lvl="0"/>
            <a:endParaRPr lang="es-MX" altLang="zh-CN" noProof="0" dirty="0" smtClean="0"/>
          </a:p>
        </p:txBody>
      </p:sp>
      <p:sp>
        <p:nvSpPr>
          <p:cNvPr id="4"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989B754F-3B47-4843-A7C0-3C69664645EC}"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168559428"/>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88685"/>
            <a:ext cx="8229600" cy="5259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56732C06-D554-420F-8A3C-E3939F815EF4}"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644191005"/>
      </p:ext>
    </p:extLst>
  </p:cSld>
  <p:clrMapOvr>
    <a:overrideClrMapping bg1="lt1" tx1="dk1" bg2="lt2" tx2="dk2" accent1="accent1" accent2="accent2" accent3="accent3" accent4="accent4" accent5="accent5" accent6="accent6" hlink="hlink" folHlink="folHlink"/>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48961" y="1592823"/>
            <a:ext cx="8574088" cy="4532312"/>
          </a:xfrm>
          <a:prstGeom prst="rect">
            <a:avLst/>
          </a:prstGeom>
        </p:spPr>
        <p:txBody>
          <a:bodyPr rtlCol="0">
            <a:normAutofit/>
          </a:bodyPr>
          <a:lstStyle/>
          <a:p>
            <a:pPr lvl="0"/>
            <a:endParaRPr lang="en-US" altLang="zh-CN" noProof="0" dirty="0" smtClean="0"/>
          </a:p>
        </p:txBody>
      </p:sp>
      <p:sp>
        <p:nvSpPr>
          <p:cNvPr id="4" name="Title Placeholder 5"/>
          <p:cNvSpPr>
            <a:spLocks noGrp="1"/>
          </p:cNvSpPr>
          <p:nvPr>
            <p:ph type="title"/>
          </p:nvPr>
        </p:nvSpPr>
        <p:spPr>
          <a:xfrm>
            <a:off x="227510" y="296955"/>
            <a:ext cx="8701088" cy="1047750"/>
          </a:xfrm>
          <a:prstGeom prst="rect">
            <a:avLst/>
          </a:prstGeom>
          <a:noFill/>
          <a:ln>
            <a:noFill/>
          </a:ln>
          <a:extLst/>
        </p:spPr>
        <p:txBody>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80C13849-DA87-4BBB-93D0-DBDE6CA42D9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730358739"/>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5080FFC3-D1C8-4C24-91D5-F658AB91FF5E}" type="slidenum">
              <a:rPr lang="en-CA"/>
              <a:pPr>
                <a:defRPr/>
              </a:pPr>
              <a:t>‹#›</a:t>
            </a:fld>
            <a:endParaRPr lang="en-CA" dirty="0"/>
          </a:p>
        </p:txBody>
      </p:sp>
    </p:spTree>
    <p:extLst>
      <p:ext uri="{BB962C8B-B14F-4D97-AF65-F5344CB8AC3E}">
        <p14:creationId xmlns:p14="http://schemas.microsoft.com/office/powerpoint/2010/main" val="38076081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77D82D28-B2EF-4DD5-A21D-2FF3590075F1}" type="slidenum">
              <a:rPr lang="en-CA"/>
              <a:pPr>
                <a:defRPr/>
              </a:pPr>
              <a:t>‹#›</a:t>
            </a:fld>
            <a:endParaRPr lang="en-CA" dirty="0"/>
          </a:p>
        </p:txBody>
      </p:sp>
    </p:spTree>
    <p:extLst>
      <p:ext uri="{BB962C8B-B14F-4D97-AF65-F5344CB8AC3E}">
        <p14:creationId xmlns:p14="http://schemas.microsoft.com/office/powerpoint/2010/main" val="35695115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55D7EA0C-5C94-4972-BAEB-30135F5D9F9B}" type="slidenum">
              <a:rPr lang="en-CA"/>
              <a:pPr>
                <a:defRPr/>
              </a:pPr>
              <a:t>‹#›</a:t>
            </a:fld>
            <a:endParaRPr lang="en-CA" dirty="0"/>
          </a:p>
        </p:txBody>
      </p:sp>
    </p:spTree>
    <p:extLst>
      <p:ext uri="{BB962C8B-B14F-4D97-AF65-F5344CB8AC3E}">
        <p14:creationId xmlns:p14="http://schemas.microsoft.com/office/powerpoint/2010/main" val="33637212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061B1623-0D15-41B3-B707-2E01409CB61E}" type="slidenum">
              <a:rPr lang="en-CA"/>
              <a:pPr>
                <a:defRPr/>
              </a:pPr>
              <a:t>‹#›</a:t>
            </a:fld>
            <a:endParaRPr lang="en-CA" dirty="0"/>
          </a:p>
        </p:txBody>
      </p:sp>
    </p:spTree>
    <p:extLst>
      <p:ext uri="{BB962C8B-B14F-4D97-AF65-F5344CB8AC3E}">
        <p14:creationId xmlns:p14="http://schemas.microsoft.com/office/powerpoint/2010/main" val="58313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340524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4A1C5A1-999C-401D-B291-1D331DC946D1}" type="slidenum">
              <a:rPr lang="en-CA"/>
              <a:pPr>
                <a:defRPr/>
              </a:pPr>
              <a:t>‹#›</a:t>
            </a:fld>
            <a:endParaRPr lang="en-CA" dirty="0"/>
          </a:p>
        </p:txBody>
      </p:sp>
    </p:spTree>
    <p:extLst>
      <p:ext uri="{BB962C8B-B14F-4D97-AF65-F5344CB8AC3E}">
        <p14:creationId xmlns:p14="http://schemas.microsoft.com/office/powerpoint/2010/main" val="258626412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CA8E85C1-BD82-448F-B517-DFD04EED77F2}" type="slidenum">
              <a:rPr lang="en-CA"/>
              <a:pPr>
                <a:defRPr/>
              </a:pPr>
              <a:t>‹#›</a:t>
            </a:fld>
            <a:endParaRPr lang="en-CA" dirty="0"/>
          </a:p>
        </p:txBody>
      </p:sp>
    </p:spTree>
    <p:extLst>
      <p:ext uri="{BB962C8B-B14F-4D97-AF65-F5344CB8AC3E}">
        <p14:creationId xmlns:p14="http://schemas.microsoft.com/office/powerpoint/2010/main" val="13324250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C8D0BD63-E09D-46B3-B544-596B3AAA5FC9}" type="slidenum">
              <a:rPr lang="en-CA"/>
              <a:pPr>
                <a:defRPr/>
              </a:pPr>
              <a:t>‹#›</a:t>
            </a:fld>
            <a:endParaRPr lang="en-CA" dirty="0"/>
          </a:p>
        </p:txBody>
      </p:sp>
    </p:spTree>
    <p:extLst>
      <p:ext uri="{BB962C8B-B14F-4D97-AF65-F5344CB8AC3E}">
        <p14:creationId xmlns:p14="http://schemas.microsoft.com/office/powerpoint/2010/main" val="342480033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393C2E3C-986D-4286-B887-EB917D3B1B24}" type="slidenum">
              <a:rPr lang="en-CA"/>
              <a:pPr>
                <a:defRPr/>
              </a:pPr>
              <a:t>‹#›</a:t>
            </a:fld>
            <a:endParaRPr lang="en-CA" dirty="0"/>
          </a:p>
        </p:txBody>
      </p:sp>
    </p:spTree>
    <p:extLst>
      <p:ext uri="{BB962C8B-B14F-4D97-AF65-F5344CB8AC3E}">
        <p14:creationId xmlns:p14="http://schemas.microsoft.com/office/powerpoint/2010/main" val="23242310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9A7AC8D-A83F-4850-8F00-4CA584E9AC5B}" type="slidenum">
              <a:rPr lang="en-CA"/>
              <a:pPr>
                <a:defRPr/>
              </a:pPr>
              <a:t>‹#›</a:t>
            </a:fld>
            <a:endParaRPr lang="en-CA" dirty="0"/>
          </a:p>
        </p:txBody>
      </p:sp>
    </p:spTree>
    <p:extLst>
      <p:ext uri="{BB962C8B-B14F-4D97-AF65-F5344CB8AC3E}">
        <p14:creationId xmlns:p14="http://schemas.microsoft.com/office/powerpoint/2010/main" val="35478494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E2D63FC1-2DB9-44AB-89E2-C4FA22C035A9}" type="slidenum">
              <a:rPr lang="en-CA"/>
              <a:pPr>
                <a:defRPr/>
              </a:pPr>
              <a:t>‹#›</a:t>
            </a:fld>
            <a:endParaRPr lang="en-CA" dirty="0"/>
          </a:p>
        </p:txBody>
      </p:sp>
    </p:spTree>
    <p:extLst>
      <p:ext uri="{BB962C8B-B14F-4D97-AF65-F5344CB8AC3E}">
        <p14:creationId xmlns:p14="http://schemas.microsoft.com/office/powerpoint/2010/main" val="6273286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1A0E2F3A-2298-42F7-A407-9759C13DEF94}" type="slidenum">
              <a:rPr lang="en-CA"/>
              <a:pPr>
                <a:defRPr/>
              </a:pPr>
              <a:t>‹#›</a:t>
            </a:fld>
            <a:endParaRPr lang="en-CA" dirty="0"/>
          </a:p>
        </p:txBody>
      </p:sp>
    </p:spTree>
    <p:extLst>
      <p:ext uri="{BB962C8B-B14F-4D97-AF65-F5344CB8AC3E}">
        <p14:creationId xmlns:p14="http://schemas.microsoft.com/office/powerpoint/2010/main" val="3390954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3073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0272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84430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227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97735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160275" y="57150"/>
            <a:ext cx="8701088" cy="1047750"/>
          </a:xfrm>
          <a:prstGeom prst="rect">
            <a:avLst/>
          </a:prstGeom>
        </p:spPr>
        <p:txBody>
          <a:bodyPr rtlCol="0">
            <a:noAutofit/>
          </a:bodyPr>
          <a:lstStyle/>
          <a:p>
            <a:r>
              <a:rPr lang="en-US" smtClean="0"/>
              <a:t>Click to edit Master title style</a:t>
            </a:r>
            <a:endParaRPr lang="en-AU"/>
          </a:p>
        </p:txBody>
      </p:sp>
    </p:spTree>
    <p:extLst>
      <p:ext uri="{BB962C8B-B14F-4D97-AF65-F5344CB8AC3E}">
        <p14:creationId xmlns:p14="http://schemas.microsoft.com/office/powerpoint/2010/main" val="2177872318"/>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48ED2411-BF44-4EE0-9F78-43621E6D3143}"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CB3B5A3A-6923-42C7-ABC1-7F61343739B4}" type="slidenum">
              <a:rPr lang="en-CA" altLang="zh-CN"/>
              <a:pPr>
                <a:defRPr/>
              </a:pPr>
              <a:t>‹#›</a:t>
            </a:fld>
            <a:endParaRPr lang="en-CA" altLang="zh-CN" dirty="0"/>
          </a:p>
        </p:txBody>
      </p:sp>
    </p:spTree>
    <p:extLst>
      <p:ext uri="{BB962C8B-B14F-4D97-AF65-F5344CB8AC3E}">
        <p14:creationId xmlns:p14="http://schemas.microsoft.com/office/powerpoint/2010/main" val="373022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7E5A6EC-3892-49CC-9C06-EB7A14190ECD}"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C61A5BCF-A878-462A-A60E-D6C51B64D2B5}" type="slidenum">
              <a:rPr lang="en-CA" altLang="zh-CN"/>
              <a:pPr>
                <a:defRPr/>
              </a:pPr>
              <a:t>‹#›</a:t>
            </a:fld>
            <a:endParaRPr lang="en-CA" altLang="zh-CN" dirty="0"/>
          </a:p>
        </p:txBody>
      </p:sp>
    </p:spTree>
    <p:extLst>
      <p:ext uri="{BB962C8B-B14F-4D97-AF65-F5344CB8AC3E}">
        <p14:creationId xmlns:p14="http://schemas.microsoft.com/office/powerpoint/2010/main" val="1666723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BC5284-C203-4B28-9B46-2526E5DEB74E}"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39B020F5-1F77-4041-A36F-1DBA645AF90E}" type="slidenum">
              <a:rPr lang="en-CA" altLang="zh-CN"/>
              <a:pPr>
                <a:defRPr/>
              </a:pPr>
              <a:t>‹#›</a:t>
            </a:fld>
            <a:endParaRPr lang="en-CA" altLang="zh-CN" dirty="0"/>
          </a:p>
        </p:txBody>
      </p:sp>
    </p:spTree>
    <p:extLst>
      <p:ext uri="{BB962C8B-B14F-4D97-AF65-F5344CB8AC3E}">
        <p14:creationId xmlns:p14="http://schemas.microsoft.com/office/powerpoint/2010/main" val="1475678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44EB9C05-167F-4683-8566-9D4D07DC47CB}"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5EFE1997-6807-4180-A1B8-412CA10D1474}" type="slidenum">
              <a:rPr lang="en-CA" altLang="zh-CN"/>
              <a:pPr>
                <a:defRPr/>
              </a:pPr>
              <a:t>‹#›</a:t>
            </a:fld>
            <a:endParaRPr lang="en-CA" altLang="zh-CN" dirty="0"/>
          </a:p>
        </p:txBody>
      </p:sp>
    </p:spTree>
    <p:extLst>
      <p:ext uri="{BB962C8B-B14F-4D97-AF65-F5344CB8AC3E}">
        <p14:creationId xmlns:p14="http://schemas.microsoft.com/office/powerpoint/2010/main" val="369828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06A40125-EA74-45BF-85E8-B58ECA0B3854}" type="datetimeFigureOut">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5"/>
          <p:cNvSpPr>
            <a:spLocks noGrp="1"/>
          </p:cNvSpPr>
          <p:nvPr>
            <p:ph type="sldNum" sz="quarter" idx="12"/>
          </p:nvPr>
        </p:nvSpPr>
        <p:spPr/>
        <p:txBody>
          <a:bodyPr/>
          <a:lstStyle>
            <a:lvl1pPr>
              <a:defRPr/>
            </a:lvl1pPr>
          </a:lstStyle>
          <a:p>
            <a:pPr>
              <a:defRPr/>
            </a:pPr>
            <a:fld id="{0ED68AA8-DFB1-4E0C-BD68-B9A63E5B3775}" type="slidenum">
              <a:rPr lang="en-CA" altLang="zh-CN"/>
              <a:pPr>
                <a:defRPr/>
              </a:pPr>
              <a:t>‹#›</a:t>
            </a:fld>
            <a:endParaRPr lang="en-CA" altLang="zh-CN" dirty="0"/>
          </a:p>
        </p:txBody>
      </p:sp>
    </p:spTree>
    <p:extLst>
      <p:ext uri="{BB962C8B-B14F-4D97-AF65-F5344CB8AC3E}">
        <p14:creationId xmlns:p14="http://schemas.microsoft.com/office/powerpoint/2010/main" val="428537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626FCC1C-82E4-4B53-AEC4-743F60F922A2}" type="datetimeFigureOut">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5"/>
          <p:cNvSpPr>
            <a:spLocks noGrp="1"/>
          </p:cNvSpPr>
          <p:nvPr>
            <p:ph type="sldNum" sz="quarter" idx="12"/>
          </p:nvPr>
        </p:nvSpPr>
        <p:spPr/>
        <p:txBody>
          <a:bodyPr/>
          <a:lstStyle>
            <a:lvl1pPr>
              <a:defRPr/>
            </a:lvl1pPr>
          </a:lstStyle>
          <a:p>
            <a:pPr>
              <a:defRPr/>
            </a:pPr>
            <a:fld id="{8392DBFA-315D-4D7B-B491-FC757EBB3355}" type="slidenum">
              <a:rPr lang="en-CA" altLang="zh-CN"/>
              <a:pPr>
                <a:defRPr/>
              </a:pPr>
              <a:t>‹#›</a:t>
            </a:fld>
            <a:endParaRPr lang="en-CA" altLang="zh-CN" dirty="0"/>
          </a:p>
        </p:txBody>
      </p:sp>
    </p:spTree>
    <p:extLst>
      <p:ext uri="{BB962C8B-B14F-4D97-AF65-F5344CB8AC3E}">
        <p14:creationId xmlns:p14="http://schemas.microsoft.com/office/powerpoint/2010/main" val="61792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11647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47FC68-D431-4FB6-9D61-AC676FAA1F7E}" type="datetimeFigureOut">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5"/>
          <p:cNvSpPr>
            <a:spLocks noGrp="1"/>
          </p:cNvSpPr>
          <p:nvPr>
            <p:ph type="sldNum" sz="quarter" idx="12"/>
          </p:nvPr>
        </p:nvSpPr>
        <p:spPr/>
        <p:txBody>
          <a:bodyPr/>
          <a:lstStyle>
            <a:lvl1pPr>
              <a:defRPr/>
            </a:lvl1pPr>
          </a:lstStyle>
          <a:p>
            <a:pPr>
              <a:defRPr/>
            </a:pPr>
            <a:fld id="{F1B6DC28-8819-403C-AADB-D6B9F0ED878C}" type="slidenum">
              <a:rPr lang="en-CA" altLang="zh-CN"/>
              <a:pPr>
                <a:defRPr/>
              </a:pPr>
              <a:t>‹#›</a:t>
            </a:fld>
            <a:endParaRPr lang="en-CA" altLang="zh-CN" dirty="0"/>
          </a:p>
        </p:txBody>
      </p:sp>
    </p:spTree>
    <p:extLst>
      <p:ext uri="{BB962C8B-B14F-4D97-AF65-F5344CB8AC3E}">
        <p14:creationId xmlns:p14="http://schemas.microsoft.com/office/powerpoint/2010/main" val="1515442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EC168D-9ABC-45C8-9CD0-7427ED9DB3AC}"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D8092A5D-B97A-4364-87A4-A84DB180ECD6}" type="slidenum">
              <a:rPr lang="en-CA" altLang="zh-CN"/>
              <a:pPr>
                <a:defRPr/>
              </a:pPr>
              <a:t>‹#›</a:t>
            </a:fld>
            <a:endParaRPr lang="en-CA" altLang="zh-CN" dirty="0"/>
          </a:p>
        </p:txBody>
      </p:sp>
    </p:spTree>
    <p:extLst>
      <p:ext uri="{BB962C8B-B14F-4D97-AF65-F5344CB8AC3E}">
        <p14:creationId xmlns:p14="http://schemas.microsoft.com/office/powerpoint/2010/main" val="14941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EF2278-0870-4A43-B3FE-5783D419DD82}"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0B980677-AC15-4F32-9486-0A44721E50E0}" type="slidenum">
              <a:rPr lang="en-CA" altLang="zh-CN"/>
              <a:pPr>
                <a:defRPr/>
              </a:pPr>
              <a:t>‹#›</a:t>
            </a:fld>
            <a:endParaRPr lang="en-CA" altLang="zh-CN" dirty="0"/>
          </a:p>
        </p:txBody>
      </p:sp>
    </p:spTree>
    <p:extLst>
      <p:ext uri="{BB962C8B-B14F-4D97-AF65-F5344CB8AC3E}">
        <p14:creationId xmlns:p14="http://schemas.microsoft.com/office/powerpoint/2010/main" val="4279089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EDFE8FA-60EE-43F3-8DCF-B6531CBE252B}"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EE333FE4-3C74-4E11-BBC3-28E9537D6E7D}" type="slidenum">
              <a:rPr lang="en-CA" altLang="zh-CN"/>
              <a:pPr>
                <a:defRPr/>
              </a:pPr>
              <a:t>‹#›</a:t>
            </a:fld>
            <a:endParaRPr lang="en-CA" altLang="zh-CN" dirty="0"/>
          </a:p>
        </p:txBody>
      </p:sp>
    </p:spTree>
    <p:extLst>
      <p:ext uri="{BB962C8B-B14F-4D97-AF65-F5344CB8AC3E}">
        <p14:creationId xmlns:p14="http://schemas.microsoft.com/office/powerpoint/2010/main" val="927340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893173E-C3C3-4C7A-83EA-7F6DA6AF208F}"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C5633001-074D-4B32-A2D2-F4A2A9A322EF}" type="slidenum">
              <a:rPr lang="en-CA" altLang="zh-CN"/>
              <a:pPr>
                <a:defRPr/>
              </a:pPr>
              <a:t>‹#›</a:t>
            </a:fld>
            <a:endParaRPr lang="en-CA" altLang="zh-CN" dirty="0"/>
          </a:p>
        </p:txBody>
      </p:sp>
    </p:spTree>
    <p:extLst>
      <p:ext uri="{BB962C8B-B14F-4D97-AF65-F5344CB8AC3E}">
        <p14:creationId xmlns:p14="http://schemas.microsoft.com/office/powerpoint/2010/main" val="2696775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54100" y="114300"/>
            <a:ext cx="7920038" cy="838200"/>
          </a:xfrm>
        </p:spPr>
        <p:txBody>
          <a:bodyPr/>
          <a:lstStyle/>
          <a:p>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rtlCol="0">
            <a:normAutofit/>
          </a:bodyPr>
          <a:lstStyle/>
          <a:p>
            <a:pPr lvl="0"/>
            <a:endParaRPr lang="es-MX" noProof="0" dirty="0" smtClean="0"/>
          </a:p>
        </p:txBody>
      </p:sp>
    </p:spTree>
    <p:extLst>
      <p:ext uri="{BB962C8B-B14F-4D97-AF65-F5344CB8AC3E}">
        <p14:creationId xmlns:p14="http://schemas.microsoft.com/office/powerpoint/2010/main" val="3244610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4339235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0F02FCB1-2C7E-48FE-AFB6-C4DD5DA12CBD}" type="datetime1">
              <a:rPr lang="en-CA"/>
              <a:pPr>
                <a:defRPr/>
              </a:pPr>
              <a:t>2015-07-06</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08EAA4C1-2695-4283-8881-D755793310D9}" type="slidenum">
              <a:rPr lang="en-CA"/>
              <a:pPr>
                <a:defRPr/>
              </a:pPr>
              <a:t>‹#›</a:t>
            </a:fld>
            <a:endParaRPr lang="en-CA" dirty="0"/>
          </a:p>
        </p:txBody>
      </p:sp>
    </p:spTree>
    <p:extLst>
      <p:ext uri="{BB962C8B-B14F-4D97-AF65-F5344CB8AC3E}">
        <p14:creationId xmlns:p14="http://schemas.microsoft.com/office/powerpoint/2010/main" val="218171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2AF30EF-E8A0-480D-A2B3-15E6618FFF89}"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3625CD4F-DCBB-4483-B10D-517B590398DB}" type="slidenum">
              <a:rPr lang="en-CA"/>
              <a:pPr>
                <a:defRPr/>
              </a:pPr>
              <a:t>‹#›</a:t>
            </a:fld>
            <a:endParaRPr lang="en-CA" dirty="0"/>
          </a:p>
        </p:txBody>
      </p:sp>
    </p:spTree>
    <p:extLst>
      <p:ext uri="{BB962C8B-B14F-4D97-AF65-F5344CB8AC3E}">
        <p14:creationId xmlns:p14="http://schemas.microsoft.com/office/powerpoint/2010/main" val="1733021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B5DF8A68-84C0-4001-A655-208EB6AA82DE}"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63EBB9B5-3773-4F7A-9ECA-C600710E35A7}" type="slidenum">
              <a:rPr lang="en-CA"/>
              <a:pPr>
                <a:defRPr/>
              </a:pPr>
              <a:t>‹#›</a:t>
            </a:fld>
            <a:endParaRPr lang="en-CA" dirty="0"/>
          </a:p>
        </p:txBody>
      </p:sp>
    </p:spTree>
    <p:extLst>
      <p:ext uri="{BB962C8B-B14F-4D97-AF65-F5344CB8AC3E}">
        <p14:creationId xmlns:p14="http://schemas.microsoft.com/office/powerpoint/2010/main" val="311210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8697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86C7E20F-B2B4-4061-8850-A9F42E8BD33E}"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C710BDEE-3956-4400-B32F-B800838F4132}" type="slidenum">
              <a:rPr lang="en-CA"/>
              <a:pPr>
                <a:defRPr/>
              </a:pPr>
              <a:t>‹#›</a:t>
            </a:fld>
            <a:endParaRPr lang="en-CA" dirty="0"/>
          </a:p>
        </p:txBody>
      </p:sp>
    </p:spTree>
    <p:extLst>
      <p:ext uri="{BB962C8B-B14F-4D97-AF65-F5344CB8AC3E}">
        <p14:creationId xmlns:p14="http://schemas.microsoft.com/office/powerpoint/2010/main" val="3155356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1D6E7-2E7F-47B8-8B3C-ACE84C735492}" type="datetime1">
              <a:rPr lang="en-CA"/>
              <a:pPr>
                <a:defRPr/>
              </a:pPr>
              <a:t>2015-07-06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4202BB0F-4471-4567-8EA3-A0FA4DA1206B}" type="slidenum">
              <a:rPr lang="en-CA"/>
              <a:pPr>
                <a:defRPr/>
              </a:pPr>
              <a:t>‹#›</a:t>
            </a:fld>
            <a:endParaRPr lang="en-CA" dirty="0"/>
          </a:p>
        </p:txBody>
      </p:sp>
    </p:spTree>
    <p:extLst>
      <p:ext uri="{BB962C8B-B14F-4D97-AF65-F5344CB8AC3E}">
        <p14:creationId xmlns:p14="http://schemas.microsoft.com/office/powerpoint/2010/main" val="4171289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7758AE9-A20F-48B5-BDAA-A720A55A3EEC}" type="datetime1">
              <a:rPr lang="en-CA"/>
              <a:pPr>
                <a:defRPr/>
              </a:pPr>
              <a:t>2015-07-06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6F83D87-D77D-44D8-92D7-FCDBBB969381}" type="slidenum">
              <a:rPr lang="en-CA"/>
              <a:pPr>
                <a:defRPr/>
              </a:pPr>
              <a:t>‹#›</a:t>
            </a:fld>
            <a:endParaRPr lang="en-CA" dirty="0"/>
          </a:p>
        </p:txBody>
      </p:sp>
    </p:spTree>
    <p:extLst>
      <p:ext uri="{BB962C8B-B14F-4D97-AF65-F5344CB8AC3E}">
        <p14:creationId xmlns:p14="http://schemas.microsoft.com/office/powerpoint/2010/main" val="3507753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6FC749D-4184-4C71-801E-9E89F5E534B7}" type="datetime1">
              <a:rPr lang="en-CA"/>
              <a:pPr>
                <a:defRPr/>
              </a:pPr>
              <a:t>2015-07-06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11DF0D55-2A5C-42DD-9C01-508FD687EC5D}" type="slidenum">
              <a:rPr lang="en-CA"/>
              <a:pPr>
                <a:defRPr/>
              </a:pPr>
              <a:t>‹#›</a:t>
            </a:fld>
            <a:endParaRPr lang="en-CA" dirty="0"/>
          </a:p>
        </p:txBody>
      </p:sp>
    </p:spTree>
    <p:extLst>
      <p:ext uri="{BB962C8B-B14F-4D97-AF65-F5344CB8AC3E}">
        <p14:creationId xmlns:p14="http://schemas.microsoft.com/office/powerpoint/2010/main" val="25343179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1E3DDC4-A8DF-48F0-A2E5-D19B3E8914D5}"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88DB4A12-A2E2-40E1-9862-B5D0D2AFEE1E}" type="slidenum">
              <a:rPr lang="en-CA"/>
              <a:pPr>
                <a:defRPr/>
              </a:pPr>
              <a:t>‹#›</a:t>
            </a:fld>
            <a:endParaRPr lang="en-CA" dirty="0"/>
          </a:p>
        </p:txBody>
      </p:sp>
    </p:spTree>
    <p:extLst>
      <p:ext uri="{BB962C8B-B14F-4D97-AF65-F5344CB8AC3E}">
        <p14:creationId xmlns:p14="http://schemas.microsoft.com/office/powerpoint/2010/main" val="2176338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44A7E68-E419-46A1-9FB6-76BA2F7678A9}"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1C07A788-C1C7-461D-9057-769B34D8729F}" type="slidenum">
              <a:rPr lang="en-CA"/>
              <a:pPr>
                <a:defRPr/>
              </a:pPr>
              <a:t>‹#›</a:t>
            </a:fld>
            <a:endParaRPr lang="en-CA" dirty="0"/>
          </a:p>
        </p:txBody>
      </p:sp>
    </p:spTree>
    <p:extLst>
      <p:ext uri="{BB962C8B-B14F-4D97-AF65-F5344CB8AC3E}">
        <p14:creationId xmlns:p14="http://schemas.microsoft.com/office/powerpoint/2010/main" val="1572311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C4C4404B-BA79-445C-BD61-9352AD1889CF}"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B1A374B0-FD8C-49CF-A045-48DCA3B3D75A}" type="slidenum">
              <a:rPr lang="en-CA"/>
              <a:pPr>
                <a:defRPr/>
              </a:pPr>
              <a:t>‹#›</a:t>
            </a:fld>
            <a:endParaRPr lang="en-CA" dirty="0"/>
          </a:p>
        </p:txBody>
      </p:sp>
    </p:spTree>
    <p:extLst>
      <p:ext uri="{BB962C8B-B14F-4D97-AF65-F5344CB8AC3E}">
        <p14:creationId xmlns:p14="http://schemas.microsoft.com/office/powerpoint/2010/main" val="2887716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FCA37D0-401F-4CEE-8E0D-5176B878823C}"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F79198F-8968-4913-9A29-E0DFBADAB5CD}" type="slidenum">
              <a:rPr lang="en-CA"/>
              <a:pPr>
                <a:defRPr/>
              </a:pPr>
              <a:t>‹#›</a:t>
            </a:fld>
            <a:endParaRPr lang="en-CA" dirty="0"/>
          </a:p>
        </p:txBody>
      </p:sp>
    </p:spTree>
    <p:extLst>
      <p:ext uri="{BB962C8B-B14F-4D97-AF65-F5344CB8AC3E}">
        <p14:creationId xmlns:p14="http://schemas.microsoft.com/office/powerpoint/2010/main" val="189173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55E09A99-AACD-437E-9E30-891AA99729FF}"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244FDFF4-CB0C-4391-84BD-9980040AF240}" type="slidenum">
              <a:rPr lang="en-CA" altLang="zh-CN"/>
              <a:pPr>
                <a:defRPr/>
              </a:pPr>
              <a:t>‹#›</a:t>
            </a:fld>
            <a:endParaRPr lang="en-CA" altLang="zh-CN" dirty="0"/>
          </a:p>
        </p:txBody>
      </p:sp>
    </p:spTree>
    <p:extLst>
      <p:ext uri="{BB962C8B-B14F-4D97-AF65-F5344CB8AC3E}">
        <p14:creationId xmlns:p14="http://schemas.microsoft.com/office/powerpoint/2010/main" val="999121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E5E6E275-FA8A-479F-A4FB-5CD608D045B6}"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EA5C1542-F72E-4575-AD01-A4A8AFC49141}" type="slidenum">
              <a:rPr lang="en-CA" altLang="zh-CN"/>
              <a:pPr>
                <a:defRPr/>
              </a:pPr>
              <a:t>‹#›</a:t>
            </a:fld>
            <a:endParaRPr lang="en-CA" altLang="zh-CN" dirty="0"/>
          </a:p>
        </p:txBody>
      </p:sp>
    </p:spTree>
    <p:extLst>
      <p:ext uri="{BB962C8B-B14F-4D97-AF65-F5344CB8AC3E}">
        <p14:creationId xmlns:p14="http://schemas.microsoft.com/office/powerpoint/2010/main" val="393864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077527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421D40-B284-45A4-BA4E-FD32FCEFFB33}"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C2A94EC5-7222-4883-9CCA-00FB9DCC23BF}" type="slidenum">
              <a:rPr lang="en-CA" altLang="zh-CN"/>
              <a:pPr>
                <a:defRPr/>
              </a:pPr>
              <a:t>‹#›</a:t>
            </a:fld>
            <a:endParaRPr lang="en-CA" altLang="zh-CN" dirty="0"/>
          </a:p>
        </p:txBody>
      </p:sp>
    </p:spTree>
    <p:extLst>
      <p:ext uri="{BB962C8B-B14F-4D97-AF65-F5344CB8AC3E}">
        <p14:creationId xmlns:p14="http://schemas.microsoft.com/office/powerpoint/2010/main" val="20242682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29D1E211-587F-4784-AF0F-4CAEB123FE45}"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47D60E22-DEEF-4DCB-A340-F84A120FFA52}" type="slidenum">
              <a:rPr lang="en-CA" altLang="zh-CN"/>
              <a:pPr>
                <a:defRPr/>
              </a:pPr>
              <a:t>‹#›</a:t>
            </a:fld>
            <a:endParaRPr lang="en-CA" altLang="zh-CN" dirty="0"/>
          </a:p>
        </p:txBody>
      </p:sp>
    </p:spTree>
    <p:extLst>
      <p:ext uri="{BB962C8B-B14F-4D97-AF65-F5344CB8AC3E}">
        <p14:creationId xmlns:p14="http://schemas.microsoft.com/office/powerpoint/2010/main" val="2176667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592C9770-72DD-4E49-9358-DE1CFFE397B2}" type="datetimeFigureOut">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5"/>
          <p:cNvSpPr>
            <a:spLocks noGrp="1"/>
          </p:cNvSpPr>
          <p:nvPr>
            <p:ph type="sldNum" sz="quarter" idx="12"/>
          </p:nvPr>
        </p:nvSpPr>
        <p:spPr/>
        <p:txBody>
          <a:bodyPr/>
          <a:lstStyle>
            <a:lvl1pPr>
              <a:defRPr/>
            </a:lvl1pPr>
          </a:lstStyle>
          <a:p>
            <a:pPr>
              <a:defRPr/>
            </a:pPr>
            <a:fld id="{C510F2A3-5A55-4857-BA83-6B3EF6A7C6F9}" type="slidenum">
              <a:rPr lang="en-CA" altLang="zh-CN"/>
              <a:pPr>
                <a:defRPr/>
              </a:pPr>
              <a:t>‹#›</a:t>
            </a:fld>
            <a:endParaRPr lang="en-CA" altLang="zh-CN" dirty="0"/>
          </a:p>
        </p:txBody>
      </p:sp>
    </p:spTree>
    <p:extLst>
      <p:ext uri="{BB962C8B-B14F-4D97-AF65-F5344CB8AC3E}">
        <p14:creationId xmlns:p14="http://schemas.microsoft.com/office/powerpoint/2010/main" val="2011220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60AC6366-6B39-47E0-B1D6-F5BED6009916}" type="datetimeFigureOut">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5"/>
          <p:cNvSpPr>
            <a:spLocks noGrp="1"/>
          </p:cNvSpPr>
          <p:nvPr>
            <p:ph type="sldNum" sz="quarter" idx="12"/>
          </p:nvPr>
        </p:nvSpPr>
        <p:spPr/>
        <p:txBody>
          <a:bodyPr/>
          <a:lstStyle>
            <a:lvl1pPr>
              <a:defRPr/>
            </a:lvl1pPr>
          </a:lstStyle>
          <a:p>
            <a:pPr>
              <a:defRPr/>
            </a:pPr>
            <a:fld id="{2E7E834F-2373-4B45-98A1-38B12D7D2E95}" type="slidenum">
              <a:rPr lang="en-CA" altLang="zh-CN"/>
              <a:pPr>
                <a:defRPr/>
              </a:pPr>
              <a:t>‹#›</a:t>
            </a:fld>
            <a:endParaRPr lang="en-CA" altLang="zh-CN" dirty="0"/>
          </a:p>
        </p:txBody>
      </p:sp>
    </p:spTree>
    <p:extLst>
      <p:ext uri="{BB962C8B-B14F-4D97-AF65-F5344CB8AC3E}">
        <p14:creationId xmlns:p14="http://schemas.microsoft.com/office/powerpoint/2010/main" val="4584439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92B246-F8CC-4B9B-BD4B-C70C18114AA0}" type="datetimeFigureOut">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5"/>
          <p:cNvSpPr>
            <a:spLocks noGrp="1"/>
          </p:cNvSpPr>
          <p:nvPr>
            <p:ph type="sldNum" sz="quarter" idx="12"/>
          </p:nvPr>
        </p:nvSpPr>
        <p:spPr/>
        <p:txBody>
          <a:bodyPr/>
          <a:lstStyle>
            <a:lvl1pPr>
              <a:defRPr/>
            </a:lvl1pPr>
          </a:lstStyle>
          <a:p>
            <a:pPr>
              <a:defRPr/>
            </a:pPr>
            <a:fld id="{93C6E6A0-9132-404C-AFCD-A84D182DF195}" type="slidenum">
              <a:rPr lang="en-CA" altLang="zh-CN"/>
              <a:pPr>
                <a:defRPr/>
              </a:pPr>
              <a:t>‹#›</a:t>
            </a:fld>
            <a:endParaRPr lang="en-CA" altLang="zh-CN" dirty="0"/>
          </a:p>
        </p:txBody>
      </p:sp>
    </p:spTree>
    <p:extLst>
      <p:ext uri="{BB962C8B-B14F-4D97-AF65-F5344CB8AC3E}">
        <p14:creationId xmlns:p14="http://schemas.microsoft.com/office/powerpoint/2010/main" val="8608819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3A4135-952E-4EB0-B0A5-640D6EFA74D1}"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64F265EF-956E-4BA5-983B-0BB6AA52CAEC}" type="slidenum">
              <a:rPr lang="en-CA" altLang="zh-CN"/>
              <a:pPr>
                <a:defRPr/>
              </a:pPr>
              <a:t>‹#›</a:t>
            </a:fld>
            <a:endParaRPr lang="en-CA" altLang="zh-CN" dirty="0"/>
          </a:p>
        </p:txBody>
      </p:sp>
    </p:spTree>
    <p:extLst>
      <p:ext uri="{BB962C8B-B14F-4D97-AF65-F5344CB8AC3E}">
        <p14:creationId xmlns:p14="http://schemas.microsoft.com/office/powerpoint/2010/main" val="2029656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4B5128-98F7-439E-A60C-B8753B1CC2E0}"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C0755604-310D-4A5C-9F95-AFAE5B5A9C72}" type="slidenum">
              <a:rPr lang="en-CA" altLang="zh-CN"/>
              <a:pPr>
                <a:defRPr/>
              </a:pPr>
              <a:t>‹#›</a:t>
            </a:fld>
            <a:endParaRPr lang="en-CA" altLang="zh-CN" dirty="0"/>
          </a:p>
        </p:txBody>
      </p:sp>
    </p:spTree>
    <p:extLst>
      <p:ext uri="{BB962C8B-B14F-4D97-AF65-F5344CB8AC3E}">
        <p14:creationId xmlns:p14="http://schemas.microsoft.com/office/powerpoint/2010/main" val="2364062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EB163D8-E446-4C03-855A-991FBAF887CE}"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9415E29E-29EA-48D6-8584-DD2796CF02E4}" type="slidenum">
              <a:rPr lang="en-CA" altLang="zh-CN"/>
              <a:pPr>
                <a:defRPr/>
              </a:pPr>
              <a:t>‹#›</a:t>
            </a:fld>
            <a:endParaRPr lang="en-CA" altLang="zh-CN" dirty="0"/>
          </a:p>
        </p:txBody>
      </p:sp>
    </p:spTree>
    <p:extLst>
      <p:ext uri="{BB962C8B-B14F-4D97-AF65-F5344CB8AC3E}">
        <p14:creationId xmlns:p14="http://schemas.microsoft.com/office/powerpoint/2010/main" val="38227639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4996E49-EC61-4DE1-B659-9A991E5A69D1}"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1A9709EF-359B-4353-8268-92DF9D42A089}" type="slidenum">
              <a:rPr lang="en-CA" altLang="zh-CN"/>
              <a:pPr>
                <a:defRPr/>
              </a:pPr>
              <a:t>‹#›</a:t>
            </a:fld>
            <a:endParaRPr lang="en-CA" altLang="zh-CN" dirty="0"/>
          </a:p>
        </p:txBody>
      </p:sp>
    </p:spTree>
    <p:extLst>
      <p:ext uri="{BB962C8B-B14F-4D97-AF65-F5344CB8AC3E}">
        <p14:creationId xmlns:p14="http://schemas.microsoft.com/office/powerpoint/2010/main" val="3405936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54100" y="114300"/>
            <a:ext cx="7920038" cy="838200"/>
          </a:xfrm>
        </p:spPr>
        <p:txBody>
          <a:bodyPr/>
          <a:lstStyle/>
          <a:p>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rtlCol="0">
            <a:normAutofit/>
          </a:bodyPr>
          <a:lstStyle/>
          <a:p>
            <a:pPr lvl="0"/>
            <a:endParaRPr lang="es-MX" noProof="0" dirty="0" smtClean="0"/>
          </a:p>
        </p:txBody>
      </p:sp>
    </p:spTree>
    <p:extLst>
      <p:ext uri="{BB962C8B-B14F-4D97-AF65-F5344CB8AC3E}">
        <p14:creationId xmlns:p14="http://schemas.microsoft.com/office/powerpoint/2010/main" val="342266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93662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403878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290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997775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74419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128826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206906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65477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400508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739921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7325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938543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523898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493800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1277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643876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50772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358078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003319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148261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92762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5946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01601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834694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52568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440047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039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953260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3181990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194895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377007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6623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1540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761814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386600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402072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816722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20330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9E5186A0-B011-47B1-B294-F2FD9ABA8211}" type="datetimeFigureOut">
              <a:rPr lang="en-CA"/>
              <a:pPr>
                <a:defRPr/>
              </a:pPr>
              <a:t>2015-07-06</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A0B8FCDE-8A8D-4C0B-AC22-E1A24E6EACDF}" type="slidenum">
              <a:rPr lang="en-CA"/>
              <a:pPr>
                <a:defRPr/>
              </a:pPr>
              <a:t>‹#›</a:t>
            </a:fld>
            <a:endParaRPr lang="en-CA" dirty="0"/>
          </a:p>
        </p:txBody>
      </p:sp>
    </p:spTree>
    <p:extLst>
      <p:ext uri="{BB962C8B-B14F-4D97-AF65-F5344CB8AC3E}">
        <p14:creationId xmlns:p14="http://schemas.microsoft.com/office/powerpoint/2010/main" val="8030114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1B99DCE0-FC88-4BE3-8D4E-576C630B8AE1}"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299E168D-B0E0-4786-87B1-E512134E11B1}" type="slidenum">
              <a:rPr lang="en-CA"/>
              <a:pPr>
                <a:defRPr/>
              </a:pPr>
              <a:t>‹#›</a:t>
            </a:fld>
            <a:endParaRPr lang="en-CA" dirty="0"/>
          </a:p>
        </p:txBody>
      </p:sp>
    </p:spTree>
    <p:extLst>
      <p:ext uri="{BB962C8B-B14F-4D97-AF65-F5344CB8AC3E}">
        <p14:creationId xmlns:p14="http://schemas.microsoft.com/office/powerpoint/2010/main" val="3323141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3B3D6EAD-22DA-48F4-ABEB-3F6416AF6424}"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C468CED8-22CE-45C4-82D2-978C2C6B69C7}" type="slidenum">
              <a:rPr lang="en-CA"/>
              <a:pPr>
                <a:defRPr/>
              </a:pPr>
              <a:t>‹#›</a:t>
            </a:fld>
            <a:endParaRPr lang="en-CA" dirty="0"/>
          </a:p>
        </p:txBody>
      </p:sp>
    </p:spTree>
    <p:extLst>
      <p:ext uri="{BB962C8B-B14F-4D97-AF65-F5344CB8AC3E}">
        <p14:creationId xmlns:p14="http://schemas.microsoft.com/office/powerpoint/2010/main" val="36124606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5168A972-6046-4B12-878E-2CE53FE2CDB9}"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66E93E71-CFC7-4118-BD30-F132CB2F82CB}" type="slidenum">
              <a:rPr lang="en-CA"/>
              <a:pPr>
                <a:defRPr/>
              </a:pPr>
              <a:t>‹#›</a:t>
            </a:fld>
            <a:endParaRPr lang="en-CA" dirty="0"/>
          </a:p>
        </p:txBody>
      </p:sp>
    </p:spTree>
    <p:extLst>
      <p:ext uri="{BB962C8B-B14F-4D97-AF65-F5344CB8AC3E}">
        <p14:creationId xmlns:p14="http://schemas.microsoft.com/office/powerpoint/2010/main" val="9480404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E1DD3F08-9E8E-4C06-BD3B-B5B44485D6C0}" type="datetimeFigureOut">
              <a:rPr lang="en-CA"/>
              <a:pPr>
                <a:defRPr/>
              </a:pPr>
              <a:t>2015-07-06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B48B6BC6-AF5B-4D0D-8220-745226958A2B}" type="slidenum">
              <a:rPr lang="en-CA"/>
              <a:pPr>
                <a:defRPr/>
              </a:pPr>
              <a:t>‹#›</a:t>
            </a:fld>
            <a:endParaRPr lang="en-CA" dirty="0"/>
          </a:p>
        </p:txBody>
      </p:sp>
    </p:spTree>
    <p:extLst>
      <p:ext uri="{BB962C8B-B14F-4D97-AF65-F5344CB8AC3E}">
        <p14:creationId xmlns:p14="http://schemas.microsoft.com/office/powerpoint/2010/main" val="21142309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97F38739-986E-4E2F-8C56-A8AB9D08983C}" type="datetimeFigureOut">
              <a:rPr lang="en-CA"/>
              <a:pPr>
                <a:defRPr/>
              </a:pPr>
              <a:t>2015-07-06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377B9A7F-A474-45D8-9E66-79C73B1B5D1C}" type="slidenum">
              <a:rPr lang="en-CA"/>
              <a:pPr>
                <a:defRPr/>
              </a:pPr>
              <a:t>‹#›</a:t>
            </a:fld>
            <a:endParaRPr lang="en-CA" dirty="0"/>
          </a:p>
        </p:txBody>
      </p:sp>
    </p:spTree>
    <p:extLst>
      <p:ext uri="{BB962C8B-B14F-4D97-AF65-F5344CB8AC3E}">
        <p14:creationId xmlns:p14="http://schemas.microsoft.com/office/powerpoint/2010/main" val="57278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image" Target="../media/image1.jpe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theme" Target="../theme/theme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6" Type="http://schemas.openxmlformats.org/officeDocument/2006/relationships/image" Target="../media/image1.jpeg"/><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theme" Target="../theme/theme11.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6" Type="http://schemas.openxmlformats.org/officeDocument/2006/relationships/image" Target="../media/image1.jpeg"/><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theme" Target="../theme/theme12.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6" Type="http://schemas.openxmlformats.org/officeDocument/2006/relationships/image" Target="../media/image1.jpeg"/><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theme" Target="../theme/theme13.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6" Type="http://schemas.openxmlformats.org/officeDocument/2006/relationships/image" Target="../media/image1.jpeg"/><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theme" Target="../theme/theme14.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3.jpe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5.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896448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7" descr="PPT_fond_23mai2013_3.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457200" y="258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512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BC852416-C4D2-4AD2-B83B-E527D50FAE34}" type="datetime1">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CA" altLang="zh-CN" dirty="0"/>
          </a:p>
        </p:txBody>
      </p:sp>
      <p:sp>
        <p:nvSpPr>
          <p:cNvPr id="10" name="Slide Number Placeholder 3"/>
          <p:cNvSpPr>
            <a:spLocks noGrp="1"/>
          </p:cNvSpPr>
          <p:nvPr>
            <p:ph type="sldNum" sz="quarter" idx="4"/>
          </p:nvPr>
        </p:nvSpPr>
        <p:spPr bwMode="auto">
          <a:xfrm>
            <a:off x="6759575" y="6448425"/>
            <a:ext cx="2133600" cy="365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fontAlgn="base">
              <a:spcBef>
                <a:spcPct val="0"/>
              </a:spcBef>
              <a:spcAft>
                <a:spcPct val="0"/>
              </a:spcAft>
              <a:defRPr/>
            </a:pPr>
            <a:r>
              <a:rPr dirty="0">
                <a:solidFill>
                  <a:srgbClr val="000000"/>
                </a:solidFill>
              </a:rPr>
              <a:t/>
            </a:r>
            <a:br>
              <a:rPr dirty="0">
                <a:solidFill>
                  <a:srgbClr val="000000"/>
                </a:solidFill>
              </a:rPr>
            </a:br>
            <a:fld id="{1C701702-6427-410B-981C-9572F321C70E}" type="slidenum">
              <a:rPr>
                <a:solidFill>
                  <a:srgbClr val="000000"/>
                </a:solidFill>
              </a:rPr>
              <a:pPr fontAlgn="base">
                <a:spcBef>
                  <a:spcPct val="0"/>
                </a:spcBef>
                <a:spcAft>
                  <a:spcPct val="0"/>
                </a:spcAft>
                <a:defRPr/>
              </a:pPr>
              <a:t>‹#›</a:t>
            </a:fld>
            <a:endParaRPr dirty="0">
              <a:solidFill>
                <a:srgbClr val="000000"/>
              </a:solidFill>
            </a:endParaRPr>
          </a:p>
        </p:txBody>
      </p:sp>
    </p:spTree>
    <p:extLst>
      <p:ext uri="{BB962C8B-B14F-4D97-AF65-F5344CB8AC3E}">
        <p14:creationId xmlns:p14="http://schemas.microsoft.com/office/powerpoint/2010/main" val="2313625331"/>
      </p:ext>
    </p:extLst>
  </p:cSld>
  <p:clrMap bg1="lt1" tx1="dk1" bg2="lt2" tx2="dk2" accent1="accent1" accent2="accent2" accent3="accent3" accent4="accent4" accent5="accent5" accent6="accent6" hlink="hlink" folHlink="folHlink"/>
  <p:sldLayoutIdLst>
    <p:sldLayoutId id="2147484984" r:id="rId1"/>
    <p:sldLayoutId id="2147484985" r:id="rId2"/>
    <p:sldLayoutId id="2147484986" r:id="rId3"/>
    <p:sldLayoutId id="2147484987" r:id="rId4"/>
    <p:sldLayoutId id="2147484988" r:id="rId5"/>
    <p:sldLayoutId id="2147484989" r:id="rId6"/>
    <p:sldLayoutId id="2147484990" r:id="rId7"/>
    <p:sldLayoutId id="2147484991" r:id="rId8"/>
    <p:sldLayoutId id="2147484992" r:id="rId9"/>
    <p:sldLayoutId id="2147484993" r:id="rId10"/>
    <p:sldLayoutId id="2147484994" r:id="rId11"/>
    <p:sldLayoutId id="2147484995" r:id="rId12"/>
    <p:sldLayoutId id="2147484996" r:id="rId13"/>
    <p:sldLayoutId id="2147484997" r:id="rId14"/>
  </p:sldLayoutIdLst>
  <p:hf hdr="0" ftr="0" dt="0"/>
  <p:txStyles>
    <p:titleStyle>
      <a:lvl1pPr algn="ctr" rtl="0" eaLnBrk="0" fontAlgn="base" hangingPunct="0">
        <a:lnSpc>
          <a:spcPct val="85000"/>
        </a:lnSpc>
        <a:spcBef>
          <a:spcPct val="0"/>
        </a:spcBef>
        <a:spcAft>
          <a:spcPct val="0"/>
        </a:spcAft>
        <a:defRPr lang="en-CA" altLang="zh-CN" sz="4000" kern="1200" dirty="0">
          <a:solidFill>
            <a:srgbClr val="002060"/>
          </a:solidFill>
          <a:latin typeface="+mj-lt"/>
          <a:ea typeface="SimSun" pitchFamily="2" charset="-122"/>
          <a:cs typeface="+mj-cs"/>
        </a:defRPr>
      </a:lvl1pPr>
      <a:lvl2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2pPr>
      <a:lvl3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3pPr>
      <a:lvl4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4pPr>
      <a:lvl5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altLang="zh-CN" sz="3200" kern="1200" dirty="0">
          <a:solidFill>
            <a:srgbClr val="002060"/>
          </a:solidFill>
          <a:latin typeface="+mn-lt"/>
          <a:ea typeface="SimSun" pitchFamily="2" charset="-122"/>
          <a:cs typeface="+mn-cs"/>
        </a:defRPr>
      </a:lvl1pPr>
      <a:lvl2pPr marL="742950" indent="-285750" algn="l" rtl="0" eaLnBrk="0" fontAlgn="base" hangingPunct="0">
        <a:spcBef>
          <a:spcPct val="20000"/>
        </a:spcBef>
        <a:spcAft>
          <a:spcPct val="0"/>
        </a:spcAft>
        <a:buFont typeface="Arial" pitchFamily="34" charset="0"/>
        <a:buChar char="–"/>
        <a:defRPr lang="en-US" altLang="zh-CN" sz="2800" kern="1200" dirty="0">
          <a:solidFill>
            <a:srgbClr val="002060"/>
          </a:solidFill>
          <a:latin typeface="+mn-lt"/>
          <a:ea typeface="SimSun" pitchFamily="2" charset="-122"/>
          <a:cs typeface="+mn-cs"/>
        </a:defRPr>
      </a:lvl2pPr>
      <a:lvl3pPr marL="1143000" indent="-228600" algn="l" rtl="0" eaLnBrk="0" fontAlgn="base" hangingPunct="0">
        <a:spcBef>
          <a:spcPct val="20000"/>
        </a:spcBef>
        <a:spcAft>
          <a:spcPct val="0"/>
        </a:spcAft>
        <a:buFont typeface="Arial" pitchFamily="34" charset="0"/>
        <a:buChar char="•"/>
        <a:defRPr lang="en-US" altLang="zh-CN" sz="2400" kern="1200" dirty="0">
          <a:solidFill>
            <a:srgbClr val="002060"/>
          </a:solidFill>
          <a:latin typeface="+mn-lt"/>
          <a:ea typeface="SimSun" pitchFamily="2" charset="-122"/>
          <a:cs typeface="+mn-cs"/>
        </a:defRPr>
      </a:lvl3pPr>
      <a:lvl4pPr marL="1600200" indent="-228600" algn="l" rtl="0" eaLnBrk="0" fontAlgn="base" hangingPunct="0">
        <a:spcBef>
          <a:spcPct val="20000"/>
        </a:spcBef>
        <a:spcAft>
          <a:spcPct val="0"/>
        </a:spcAft>
        <a:buFont typeface="Arial" pitchFamily="34" charset="0"/>
        <a:buChar char="–"/>
        <a:defRPr lang="en-US" altLang="zh-CN" sz="2000" kern="1200" dirty="0">
          <a:solidFill>
            <a:srgbClr val="002060"/>
          </a:solidFill>
          <a:latin typeface="+mn-lt"/>
          <a:ea typeface="SimSun" pitchFamily="2" charset="-122"/>
          <a:cs typeface="+mn-cs"/>
        </a:defRPr>
      </a:lvl4pPr>
      <a:lvl5pPr marL="2057400" indent="-228600" algn="l" rtl="0" eaLnBrk="0" fontAlgn="base" hangingPunct="0">
        <a:spcBef>
          <a:spcPct val="20000"/>
        </a:spcBef>
        <a:spcAft>
          <a:spcPct val="0"/>
        </a:spcAft>
        <a:buFont typeface="Arial" pitchFamily="34" charset="0"/>
        <a:buChar char="»"/>
        <a:defRPr lang="en-CA" altLang="zh-CN" sz="2000" kern="1200" dirty="0">
          <a:solidFill>
            <a:srgbClr val="002060"/>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7" descr="PPT_fond_23mai2013_3.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457200" y="258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512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BC852416-C4D2-4AD2-B83B-E527D50FAE34}" type="datetime1">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CA" altLang="zh-CN" dirty="0"/>
          </a:p>
        </p:txBody>
      </p:sp>
      <p:sp>
        <p:nvSpPr>
          <p:cNvPr id="10" name="Slide Number Placeholder 3"/>
          <p:cNvSpPr>
            <a:spLocks noGrp="1"/>
          </p:cNvSpPr>
          <p:nvPr>
            <p:ph type="sldNum" sz="quarter" idx="4"/>
          </p:nvPr>
        </p:nvSpPr>
        <p:spPr bwMode="auto">
          <a:xfrm>
            <a:off x="6759575" y="6448425"/>
            <a:ext cx="2133600" cy="365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fontAlgn="base">
              <a:spcBef>
                <a:spcPct val="0"/>
              </a:spcBef>
              <a:spcAft>
                <a:spcPct val="0"/>
              </a:spcAft>
              <a:defRPr/>
            </a:pPr>
            <a:r>
              <a:rPr dirty="0">
                <a:solidFill>
                  <a:srgbClr val="000000"/>
                </a:solidFill>
              </a:rPr>
              <a:t/>
            </a:r>
            <a:br>
              <a:rPr dirty="0">
                <a:solidFill>
                  <a:srgbClr val="000000"/>
                </a:solidFill>
              </a:rPr>
            </a:br>
            <a:fld id="{1C701702-6427-410B-981C-9572F321C70E}" type="slidenum">
              <a:rPr>
                <a:solidFill>
                  <a:srgbClr val="000000"/>
                </a:solidFill>
              </a:rPr>
              <a:pPr fontAlgn="base">
                <a:spcBef>
                  <a:spcPct val="0"/>
                </a:spcBef>
                <a:spcAft>
                  <a:spcPct val="0"/>
                </a:spcAft>
                <a:defRPr/>
              </a:pPr>
              <a:t>‹#›</a:t>
            </a:fld>
            <a:endParaRPr dirty="0">
              <a:solidFill>
                <a:srgbClr val="000000"/>
              </a:solidFill>
            </a:endParaRPr>
          </a:p>
        </p:txBody>
      </p:sp>
    </p:spTree>
    <p:extLst>
      <p:ext uri="{BB962C8B-B14F-4D97-AF65-F5344CB8AC3E}">
        <p14:creationId xmlns:p14="http://schemas.microsoft.com/office/powerpoint/2010/main" val="4028760341"/>
      </p:ext>
    </p:extLst>
  </p:cSld>
  <p:clrMap bg1="lt1" tx1="dk1" bg2="lt2" tx2="dk2" accent1="accent1" accent2="accent2" accent3="accent3" accent4="accent4" accent5="accent5" accent6="accent6" hlink="hlink" folHlink="folHlink"/>
  <p:sldLayoutIdLst>
    <p:sldLayoutId id="2147484999" r:id="rId1"/>
    <p:sldLayoutId id="2147485000" r:id="rId2"/>
    <p:sldLayoutId id="2147485001" r:id="rId3"/>
    <p:sldLayoutId id="2147485002" r:id="rId4"/>
    <p:sldLayoutId id="2147485003" r:id="rId5"/>
    <p:sldLayoutId id="2147485004" r:id="rId6"/>
    <p:sldLayoutId id="2147485005" r:id="rId7"/>
    <p:sldLayoutId id="2147485006" r:id="rId8"/>
    <p:sldLayoutId id="2147485007" r:id="rId9"/>
    <p:sldLayoutId id="2147485008" r:id="rId10"/>
    <p:sldLayoutId id="2147485009" r:id="rId11"/>
    <p:sldLayoutId id="2147485010" r:id="rId12"/>
    <p:sldLayoutId id="2147485011" r:id="rId13"/>
    <p:sldLayoutId id="2147485012" r:id="rId14"/>
  </p:sldLayoutIdLst>
  <p:hf hdr="0" ftr="0" dt="0"/>
  <p:txStyles>
    <p:titleStyle>
      <a:lvl1pPr algn="ctr" rtl="0" eaLnBrk="0" fontAlgn="base" hangingPunct="0">
        <a:lnSpc>
          <a:spcPct val="85000"/>
        </a:lnSpc>
        <a:spcBef>
          <a:spcPct val="0"/>
        </a:spcBef>
        <a:spcAft>
          <a:spcPct val="0"/>
        </a:spcAft>
        <a:defRPr lang="en-CA" altLang="zh-CN" sz="4000" kern="1200" dirty="0">
          <a:solidFill>
            <a:srgbClr val="002060"/>
          </a:solidFill>
          <a:latin typeface="+mj-lt"/>
          <a:ea typeface="SimSun" pitchFamily="2" charset="-122"/>
          <a:cs typeface="+mj-cs"/>
        </a:defRPr>
      </a:lvl1pPr>
      <a:lvl2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2pPr>
      <a:lvl3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3pPr>
      <a:lvl4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4pPr>
      <a:lvl5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altLang="zh-CN" sz="3200" kern="1200" dirty="0">
          <a:solidFill>
            <a:srgbClr val="002060"/>
          </a:solidFill>
          <a:latin typeface="+mn-lt"/>
          <a:ea typeface="SimSun" pitchFamily="2" charset="-122"/>
          <a:cs typeface="+mn-cs"/>
        </a:defRPr>
      </a:lvl1pPr>
      <a:lvl2pPr marL="742950" indent="-285750" algn="l" rtl="0" eaLnBrk="0" fontAlgn="base" hangingPunct="0">
        <a:spcBef>
          <a:spcPct val="20000"/>
        </a:spcBef>
        <a:spcAft>
          <a:spcPct val="0"/>
        </a:spcAft>
        <a:buFont typeface="Arial" pitchFamily="34" charset="0"/>
        <a:buChar char="–"/>
        <a:defRPr lang="en-US" altLang="zh-CN" sz="2800" kern="1200" dirty="0">
          <a:solidFill>
            <a:srgbClr val="002060"/>
          </a:solidFill>
          <a:latin typeface="+mn-lt"/>
          <a:ea typeface="SimSun" pitchFamily="2" charset="-122"/>
          <a:cs typeface="+mn-cs"/>
        </a:defRPr>
      </a:lvl2pPr>
      <a:lvl3pPr marL="1143000" indent="-228600" algn="l" rtl="0" eaLnBrk="0" fontAlgn="base" hangingPunct="0">
        <a:spcBef>
          <a:spcPct val="20000"/>
        </a:spcBef>
        <a:spcAft>
          <a:spcPct val="0"/>
        </a:spcAft>
        <a:buFont typeface="Arial" pitchFamily="34" charset="0"/>
        <a:buChar char="•"/>
        <a:defRPr lang="en-US" altLang="zh-CN" sz="2400" kern="1200" dirty="0">
          <a:solidFill>
            <a:srgbClr val="002060"/>
          </a:solidFill>
          <a:latin typeface="+mn-lt"/>
          <a:ea typeface="SimSun" pitchFamily="2" charset="-122"/>
          <a:cs typeface="+mn-cs"/>
        </a:defRPr>
      </a:lvl3pPr>
      <a:lvl4pPr marL="1600200" indent="-228600" algn="l" rtl="0" eaLnBrk="0" fontAlgn="base" hangingPunct="0">
        <a:spcBef>
          <a:spcPct val="20000"/>
        </a:spcBef>
        <a:spcAft>
          <a:spcPct val="0"/>
        </a:spcAft>
        <a:buFont typeface="Arial" pitchFamily="34" charset="0"/>
        <a:buChar char="–"/>
        <a:defRPr lang="en-US" altLang="zh-CN" sz="2000" kern="1200" dirty="0">
          <a:solidFill>
            <a:srgbClr val="002060"/>
          </a:solidFill>
          <a:latin typeface="+mn-lt"/>
          <a:ea typeface="SimSun" pitchFamily="2" charset="-122"/>
          <a:cs typeface="+mn-cs"/>
        </a:defRPr>
      </a:lvl4pPr>
      <a:lvl5pPr marL="2057400" indent="-228600" algn="l" rtl="0" eaLnBrk="0" fontAlgn="base" hangingPunct="0">
        <a:spcBef>
          <a:spcPct val="20000"/>
        </a:spcBef>
        <a:spcAft>
          <a:spcPct val="0"/>
        </a:spcAft>
        <a:buFont typeface="Arial" pitchFamily="34" charset="0"/>
        <a:buChar char="»"/>
        <a:defRPr lang="en-CA" altLang="zh-CN" sz="2000" kern="1200" dirty="0">
          <a:solidFill>
            <a:srgbClr val="002060"/>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7" descr="PPT_fond_23mai2013_3.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457200" y="258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512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BC852416-C4D2-4AD2-B83B-E527D50FAE34}" type="datetime1">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CA" altLang="zh-CN" dirty="0"/>
          </a:p>
        </p:txBody>
      </p:sp>
      <p:sp>
        <p:nvSpPr>
          <p:cNvPr id="10" name="Slide Number Placeholder 3"/>
          <p:cNvSpPr>
            <a:spLocks noGrp="1"/>
          </p:cNvSpPr>
          <p:nvPr>
            <p:ph type="sldNum" sz="quarter" idx="4"/>
          </p:nvPr>
        </p:nvSpPr>
        <p:spPr bwMode="auto">
          <a:xfrm>
            <a:off x="6759575" y="6448425"/>
            <a:ext cx="2133600" cy="365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fontAlgn="base">
              <a:spcBef>
                <a:spcPct val="0"/>
              </a:spcBef>
              <a:spcAft>
                <a:spcPct val="0"/>
              </a:spcAft>
              <a:defRPr/>
            </a:pPr>
            <a:r>
              <a:rPr dirty="0">
                <a:solidFill>
                  <a:srgbClr val="000000"/>
                </a:solidFill>
              </a:rPr>
              <a:t/>
            </a:r>
            <a:br>
              <a:rPr dirty="0">
                <a:solidFill>
                  <a:srgbClr val="000000"/>
                </a:solidFill>
              </a:rPr>
            </a:br>
            <a:fld id="{1C701702-6427-410B-981C-9572F321C70E}" type="slidenum">
              <a:rPr>
                <a:solidFill>
                  <a:srgbClr val="000000"/>
                </a:solidFill>
              </a:rPr>
              <a:pPr fontAlgn="base">
                <a:spcBef>
                  <a:spcPct val="0"/>
                </a:spcBef>
                <a:spcAft>
                  <a:spcPct val="0"/>
                </a:spcAft>
                <a:defRPr/>
              </a:pPr>
              <a:t>‹#›</a:t>
            </a:fld>
            <a:endParaRPr dirty="0">
              <a:solidFill>
                <a:srgbClr val="000000"/>
              </a:solidFill>
            </a:endParaRPr>
          </a:p>
        </p:txBody>
      </p:sp>
    </p:spTree>
    <p:extLst>
      <p:ext uri="{BB962C8B-B14F-4D97-AF65-F5344CB8AC3E}">
        <p14:creationId xmlns:p14="http://schemas.microsoft.com/office/powerpoint/2010/main" val="2077016416"/>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 id="2147485025" r:id="rId12"/>
    <p:sldLayoutId id="2147485026" r:id="rId13"/>
    <p:sldLayoutId id="2147485027" r:id="rId14"/>
  </p:sldLayoutIdLst>
  <p:hf hdr="0" ftr="0" dt="0"/>
  <p:txStyles>
    <p:titleStyle>
      <a:lvl1pPr algn="ctr" rtl="0" eaLnBrk="0" fontAlgn="base" hangingPunct="0">
        <a:lnSpc>
          <a:spcPct val="85000"/>
        </a:lnSpc>
        <a:spcBef>
          <a:spcPct val="0"/>
        </a:spcBef>
        <a:spcAft>
          <a:spcPct val="0"/>
        </a:spcAft>
        <a:defRPr lang="en-CA" altLang="zh-CN" sz="4000" kern="1200" dirty="0">
          <a:solidFill>
            <a:srgbClr val="002060"/>
          </a:solidFill>
          <a:latin typeface="+mj-lt"/>
          <a:ea typeface="SimSun" pitchFamily="2" charset="-122"/>
          <a:cs typeface="+mj-cs"/>
        </a:defRPr>
      </a:lvl1pPr>
      <a:lvl2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2pPr>
      <a:lvl3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3pPr>
      <a:lvl4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4pPr>
      <a:lvl5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altLang="zh-CN" sz="3200" kern="1200" dirty="0">
          <a:solidFill>
            <a:srgbClr val="002060"/>
          </a:solidFill>
          <a:latin typeface="+mn-lt"/>
          <a:ea typeface="SimSun" pitchFamily="2" charset="-122"/>
          <a:cs typeface="+mn-cs"/>
        </a:defRPr>
      </a:lvl1pPr>
      <a:lvl2pPr marL="742950" indent="-285750" algn="l" rtl="0" eaLnBrk="0" fontAlgn="base" hangingPunct="0">
        <a:spcBef>
          <a:spcPct val="20000"/>
        </a:spcBef>
        <a:spcAft>
          <a:spcPct val="0"/>
        </a:spcAft>
        <a:buFont typeface="Arial" pitchFamily="34" charset="0"/>
        <a:buChar char="–"/>
        <a:defRPr lang="en-US" altLang="zh-CN" sz="2800" kern="1200" dirty="0">
          <a:solidFill>
            <a:srgbClr val="002060"/>
          </a:solidFill>
          <a:latin typeface="+mn-lt"/>
          <a:ea typeface="SimSun" pitchFamily="2" charset="-122"/>
          <a:cs typeface="+mn-cs"/>
        </a:defRPr>
      </a:lvl2pPr>
      <a:lvl3pPr marL="1143000" indent="-228600" algn="l" rtl="0" eaLnBrk="0" fontAlgn="base" hangingPunct="0">
        <a:spcBef>
          <a:spcPct val="20000"/>
        </a:spcBef>
        <a:spcAft>
          <a:spcPct val="0"/>
        </a:spcAft>
        <a:buFont typeface="Arial" pitchFamily="34" charset="0"/>
        <a:buChar char="•"/>
        <a:defRPr lang="en-US" altLang="zh-CN" sz="2400" kern="1200" dirty="0">
          <a:solidFill>
            <a:srgbClr val="002060"/>
          </a:solidFill>
          <a:latin typeface="+mn-lt"/>
          <a:ea typeface="SimSun" pitchFamily="2" charset="-122"/>
          <a:cs typeface="+mn-cs"/>
        </a:defRPr>
      </a:lvl3pPr>
      <a:lvl4pPr marL="1600200" indent="-228600" algn="l" rtl="0" eaLnBrk="0" fontAlgn="base" hangingPunct="0">
        <a:spcBef>
          <a:spcPct val="20000"/>
        </a:spcBef>
        <a:spcAft>
          <a:spcPct val="0"/>
        </a:spcAft>
        <a:buFont typeface="Arial" pitchFamily="34" charset="0"/>
        <a:buChar char="–"/>
        <a:defRPr lang="en-US" altLang="zh-CN" sz="2000" kern="1200" dirty="0">
          <a:solidFill>
            <a:srgbClr val="002060"/>
          </a:solidFill>
          <a:latin typeface="+mn-lt"/>
          <a:ea typeface="SimSun" pitchFamily="2" charset="-122"/>
          <a:cs typeface="+mn-cs"/>
        </a:defRPr>
      </a:lvl4pPr>
      <a:lvl5pPr marL="2057400" indent="-228600" algn="l" rtl="0" eaLnBrk="0" fontAlgn="base" hangingPunct="0">
        <a:spcBef>
          <a:spcPct val="20000"/>
        </a:spcBef>
        <a:spcAft>
          <a:spcPct val="0"/>
        </a:spcAft>
        <a:buFont typeface="Arial" pitchFamily="34" charset="0"/>
        <a:buChar char="»"/>
        <a:defRPr lang="en-CA" altLang="zh-CN" sz="2000" kern="1200" dirty="0">
          <a:solidFill>
            <a:srgbClr val="002060"/>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7" descr="PPT_fond_23mai2013_3.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457200" y="258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512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BC852416-C4D2-4AD2-B83B-E527D50FAE34}" type="datetime1">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CA" altLang="zh-CN" dirty="0"/>
          </a:p>
        </p:txBody>
      </p:sp>
      <p:sp>
        <p:nvSpPr>
          <p:cNvPr id="10" name="Slide Number Placeholder 3"/>
          <p:cNvSpPr>
            <a:spLocks noGrp="1"/>
          </p:cNvSpPr>
          <p:nvPr>
            <p:ph type="sldNum" sz="quarter" idx="4"/>
          </p:nvPr>
        </p:nvSpPr>
        <p:spPr bwMode="auto">
          <a:xfrm>
            <a:off x="6759575" y="6448425"/>
            <a:ext cx="2133600" cy="365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fontAlgn="base">
              <a:spcBef>
                <a:spcPct val="0"/>
              </a:spcBef>
              <a:spcAft>
                <a:spcPct val="0"/>
              </a:spcAft>
              <a:defRPr/>
            </a:pPr>
            <a:r>
              <a:rPr dirty="0">
                <a:solidFill>
                  <a:srgbClr val="000000"/>
                </a:solidFill>
              </a:rPr>
              <a:t/>
            </a:r>
            <a:br>
              <a:rPr dirty="0">
                <a:solidFill>
                  <a:srgbClr val="000000"/>
                </a:solidFill>
              </a:rPr>
            </a:br>
            <a:fld id="{1C701702-6427-410B-981C-9572F321C70E}" type="slidenum">
              <a:rPr>
                <a:solidFill>
                  <a:srgbClr val="000000"/>
                </a:solidFill>
              </a:rPr>
              <a:pPr fontAlgn="base">
                <a:spcBef>
                  <a:spcPct val="0"/>
                </a:spcBef>
                <a:spcAft>
                  <a:spcPct val="0"/>
                </a:spcAft>
                <a:defRPr/>
              </a:pPr>
              <a:t>‹#›</a:t>
            </a:fld>
            <a:endParaRPr dirty="0">
              <a:solidFill>
                <a:srgbClr val="000000"/>
              </a:solidFill>
            </a:endParaRPr>
          </a:p>
        </p:txBody>
      </p:sp>
    </p:spTree>
    <p:extLst>
      <p:ext uri="{BB962C8B-B14F-4D97-AF65-F5344CB8AC3E}">
        <p14:creationId xmlns:p14="http://schemas.microsoft.com/office/powerpoint/2010/main" val="3861574108"/>
      </p:ext>
    </p:extLst>
  </p:cSld>
  <p:clrMap bg1="lt1" tx1="dk1" bg2="lt2" tx2="dk2" accent1="accent1" accent2="accent2" accent3="accent3" accent4="accent4" accent5="accent5" accent6="accent6" hlink="hlink" folHlink="folHlink"/>
  <p:sldLayoutIdLst>
    <p:sldLayoutId id="2147485029" r:id="rId1"/>
    <p:sldLayoutId id="2147485030" r:id="rId2"/>
    <p:sldLayoutId id="2147485031" r:id="rId3"/>
    <p:sldLayoutId id="2147485032" r:id="rId4"/>
    <p:sldLayoutId id="2147485033" r:id="rId5"/>
    <p:sldLayoutId id="2147485034" r:id="rId6"/>
    <p:sldLayoutId id="2147485035" r:id="rId7"/>
    <p:sldLayoutId id="2147485036" r:id="rId8"/>
    <p:sldLayoutId id="2147485037" r:id="rId9"/>
    <p:sldLayoutId id="2147485038" r:id="rId10"/>
    <p:sldLayoutId id="2147485039" r:id="rId11"/>
    <p:sldLayoutId id="2147485040" r:id="rId12"/>
    <p:sldLayoutId id="2147485041" r:id="rId13"/>
    <p:sldLayoutId id="2147485042" r:id="rId14"/>
  </p:sldLayoutIdLst>
  <p:hf hdr="0" ftr="0" dt="0"/>
  <p:txStyles>
    <p:titleStyle>
      <a:lvl1pPr algn="ctr" rtl="0" eaLnBrk="0" fontAlgn="base" hangingPunct="0">
        <a:lnSpc>
          <a:spcPct val="85000"/>
        </a:lnSpc>
        <a:spcBef>
          <a:spcPct val="0"/>
        </a:spcBef>
        <a:spcAft>
          <a:spcPct val="0"/>
        </a:spcAft>
        <a:defRPr lang="en-CA" altLang="zh-CN" sz="4000" kern="1200" dirty="0">
          <a:solidFill>
            <a:srgbClr val="002060"/>
          </a:solidFill>
          <a:latin typeface="+mj-lt"/>
          <a:ea typeface="SimSun" pitchFamily="2" charset="-122"/>
          <a:cs typeface="+mj-cs"/>
        </a:defRPr>
      </a:lvl1pPr>
      <a:lvl2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2pPr>
      <a:lvl3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3pPr>
      <a:lvl4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4pPr>
      <a:lvl5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altLang="zh-CN" sz="3200" kern="1200" dirty="0">
          <a:solidFill>
            <a:srgbClr val="002060"/>
          </a:solidFill>
          <a:latin typeface="+mn-lt"/>
          <a:ea typeface="SimSun" pitchFamily="2" charset="-122"/>
          <a:cs typeface="+mn-cs"/>
        </a:defRPr>
      </a:lvl1pPr>
      <a:lvl2pPr marL="742950" indent="-285750" algn="l" rtl="0" eaLnBrk="0" fontAlgn="base" hangingPunct="0">
        <a:spcBef>
          <a:spcPct val="20000"/>
        </a:spcBef>
        <a:spcAft>
          <a:spcPct val="0"/>
        </a:spcAft>
        <a:buFont typeface="Arial" pitchFamily="34" charset="0"/>
        <a:buChar char="–"/>
        <a:defRPr lang="en-US" altLang="zh-CN" sz="2800" kern="1200" dirty="0">
          <a:solidFill>
            <a:srgbClr val="002060"/>
          </a:solidFill>
          <a:latin typeface="+mn-lt"/>
          <a:ea typeface="SimSun" pitchFamily="2" charset="-122"/>
          <a:cs typeface="+mn-cs"/>
        </a:defRPr>
      </a:lvl2pPr>
      <a:lvl3pPr marL="1143000" indent="-228600" algn="l" rtl="0" eaLnBrk="0" fontAlgn="base" hangingPunct="0">
        <a:spcBef>
          <a:spcPct val="20000"/>
        </a:spcBef>
        <a:spcAft>
          <a:spcPct val="0"/>
        </a:spcAft>
        <a:buFont typeface="Arial" pitchFamily="34" charset="0"/>
        <a:buChar char="•"/>
        <a:defRPr lang="en-US" altLang="zh-CN" sz="2400" kern="1200" dirty="0">
          <a:solidFill>
            <a:srgbClr val="002060"/>
          </a:solidFill>
          <a:latin typeface="+mn-lt"/>
          <a:ea typeface="SimSun" pitchFamily="2" charset="-122"/>
          <a:cs typeface="+mn-cs"/>
        </a:defRPr>
      </a:lvl3pPr>
      <a:lvl4pPr marL="1600200" indent="-228600" algn="l" rtl="0" eaLnBrk="0" fontAlgn="base" hangingPunct="0">
        <a:spcBef>
          <a:spcPct val="20000"/>
        </a:spcBef>
        <a:spcAft>
          <a:spcPct val="0"/>
        </a:spcAft>
        <a:buFont typeface="Arial" pitchFamily="34" charset="0"/>
        <a:buChar char="–"/>
        <a:defRPr lang="en-US" altLang="zh-CN" sz="2000" kern="1200" dirty="0">
          <a:solidFill>
            <a:srgbClr val="002060"/>
          </a:solidFill>
          <a:latin typeface="+mn-lt"/>
          <a:ea typeface="SimSun" pitchFamily="2" charset="-122"/>
          <a:cs typeface="+mn-cs"/>
        </a:defRPr>
      </a:lvl4pPr>
      <a:lvl5pPr marL="2057400" indent="-228600" algn="l" rtl="0" eaLnBrk="0" fontAlgn="base" hangingPunct="0">
        <a:spcBef>
          <a:spcPct val="20000"/>
        </a:spcBef>
        <a:spcAft>
          <a:spcPct val="0"/>
        </a:spcAft>
        <a:buFont typeface="Arial" pitchFamily="34" charset="0"/>
        <a:buChar char="»"/>
        <a:defRPr lang="en-CA" altLang="zh-CN" sz="2000" kern="1200" dirty="0">
          <a:solidFill>
            <a:srgbClr val="002060"/>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7" descr="PPT_fond_23mai2013_3.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457200" y="258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512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BC852416-C4D2-4AD2-B83B-E527D50FAE34}" type="datetime1">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CA" altLang="zh-CN" dirty="0"/>
          </a:p>
        </p:txBody>
      </p:sp>
      <p:sp>
        <p:nvSpPr>
          <p:cNvPr id="10" name="Slide Number Placeholder 3"/>
          <p:cNvSpPr>
            <a:spLocks noGrp="1"/>
          </p:cNvSpPr>
          <p:nvPr>
            <p:ph type="sldNum" sz="quarter" idx="4"/>
          </p:nvPr>
        </p:nvSpPr>
        <p:spPr bwMode="auto">
          <a:xfrm>
            <a:off x="6759575" y="6448425"/>
            <a:ext cx="2133600" cy="365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fontAlgn="base">
              <a:spcBef>
                <a:spcPct val="0"/>
              </a:spcBef>
              <a:spcAft>
                <a:spcPct val="0"/>
              </a:spcAft>
              <a:defRPr/>
            </a:pPr>
            <a:r>
              <a:rPr dirty="0">
                <a:solidFill>
                  <a:srgbClr val="000000"/>
                </a:solidFill>
              </a:rPr>
              <a:t/>
            </a:r>
            <a:br>
              <a:rPr dirty="0">
                <a:solidFill>
                  <a:srgbClr val="000000"/>
                </a:solidFill>
              </a:rPr>
            </a:br>
            <a:fld id="{1C701702-6427-410B-981C-9572F321C70E}" type="slidenum">
              <a:rPr>
                <a:solidFill>
                  <a:srgbClr val="000000"/>
                </a:solidFill>
              </a:rPr>
              <a:pPr fontAlgn="base">
                <a:spcBef>
                  <a:spcPct val="0"/>
                </a:spcBef>
                <a:spcAft>
                  <a:spcPct val="0"/>
                </a:spcAft>
                <a:defRPr/>
              </a:pPr>
              <a:t>‹#›</a:t>
            </a:fld>
            <a:endParaRPr dirty="0">
              <a:solidFill>
                <a:srgbClr val="000000"/>
              </a:solidFill>
            </a:endParaRPr>
          </a:p>
        </p:txBody>
      </p:sp>
    </p:spTree>
    <p:extLst>
      <p:ext uri="{BB962C8B-B14F-4D97-AF65-F5344CB8AC3E}">
        <p14:creationId xmlns:p14="http://schemas.microsoft.com/office/powerpoint/2010/main" val="4038195511"/>
      </p:ext>
    </p:extLst>
  </p:cSld>
  <p:clrMap bg1="lt1" tx1="dk1" bg2="lt2" tx2="dk2" accent1="accent1" accent2="accent2" accent3="accent3" accent4="accent4" accent5="accent5" accent6="accent6" hlink="hlink" folHlink="folHlink"/>
  <p:sldLayoutIdLst>
    <p:sldLayoutId id="2147485044" r:id="rId1"/>
    <p:sldLayoutId id="2147485045" r:id="rId2"/>
    <p:sldLayoutId id="2147485046" r:id="rId3"/>
    <p:sldLayoutId id="2147485047" r:id="rId4"/>
    <p:sldLayoutId id="2147485048" r:id="rId5"/>
    <p:sldLayoutId id="2147485049" r:id="rId6"/>
    <p:sldLayoutId id="2147485050" r:id="rId7"/>
    <p:sldLayoutId id="2147485051" r:id="rId8"/>
    <p:sldLayoutId id="2147485052" r:id="rId9"/>
    <p:sldLayoutId id="2147485053" r:id="rId10"/>
    <p:sldLayoutId id="2147485054" r:id="rId11"/>
    <p:sldLayoutId id="2147485055" r:id="rId12"/>
    <p:sldLayoutId id="2147485056" r:id="rId13"/>
    <p:sldLayoutId id="2147485057" r:id="rId14"/>
  </p:sldLayoutIdLst>
  <p:hf hdr="0" ftr="0" dt="0"/>
  <p:txStyles>
    <p:titleStyle>
      <a:lvl1pPr algn="ctr" rtl="0" eaLnBrk="0" fontAlgn="base" hangingPunct="0">
        <a:lnSpc>
          <a:spcPct val="85000"/>
        </a:lnSpc>
        <a:spcBef>
          <a:spcPct val="0"/>
        </a:spcBef>
        <a:spcAft>
          <a:spcPct val="0"/>
        </a:spcAft>
        <a:defRPr lang="en-CA" altLang="zh-CN" sz="4000" kern="1200" dirty="0">
          <a:solidFill>
            <a:srgbClr val="002060"/>
          </a:solidFill>
          <a:latin typeface="+mj-lt"/>
          <a:ea typeface="SimSun" pitchFamily="2" charset="-122"/>
          <a:cs typeface="+mj-cs"/>
        </a:defRPr>
      </a:lvl1pPr>
      <a:lvl2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2pPr>
      <a:lvl3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3pPr>
      <a:lvl4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4pPr>
      <a:lvl5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altLang="zh-CN" sz="3200" kern="1200" dirty="0">
          <a:solidFill>
            <a:srgbClr val="002060"/>
          </a:solidFill>
          <a:latin typeface="+mn-lt"/>
          <a:ea typeface="SimSun" pitchFamily="2" charset="-122"/>
          <a:cs typeface="+mn-cs"/>
        </a:defRPr>
      </a:lvl1pPr>
      <a:lvl2pPr marL="742950" indent="-285750" algn="l" rtl="0" eaLnBrk="0" fontAlgn="base" hangingPunct="0">
        <a:spcBef>
          <a:spcPct val="20000"/>
        </a:spcBef>
        <a:spcAft>
          <a:spcPct val="0"/>
        </a:spcAft>
        <a:buFont typeface="Arial" pitchFamily="34" charset="0"/>
        <a:buChar char="–"/>
        <a:defRPr lang="en-US" altLang="zh-CN" sz="2800" kern="1200" dirty="0">
          <a:solidFill>
            <a:srgbClr val="002060"/>
          </a:solidFill>
          <a:latin typeface="+mn-lt"/>
          <a:ea typeface="SimSun" pitchFamily="2" charset="-122"/>
          <a:cs typeface="+mn-cs"/>
        </a:defRPr>
      </a:lvl2pPr>
      <a:lvl3pPr marL="1143000" indent="-228600" algn="l" rtl="0" eaLnBrk="0" fontAlgn="base" hangingPunct="0">
        <a:spcBef>
          <a:spcPct val="20000"/>
        </a:spcBef>
        <a:spcAft>
          <a:spcPct val="0"/>
        </a:spcAft>
        <a:buFont typeface="Arial" pitchFamily="34" charset="0"/>
        <a:buChar char="•"/>
        <a:defRPr lang="en-US" altLang="zh-CN" sz="2400" kern="1200" dirty="0">
          <a:solidFill>
            <a:srgbClr val="002060"/>
          </a:solidFill>
          <a:latin typeface="+mn-lt"/>
          <a:ea typeface="SimSun" pitchFamily="2" charset="-122"/>
          <a:cs typeface="+mn-cs"/>
        </a:defRPr>
      </a:lvl3pPr>
      <a:lvl4pPr marL="1600200" indent="-228600" algn="l" rtl="0" eaLnBrk="0" fontAlgn="base" hangingPunct="0">
        <a:spcBef>
          <a:spcPct val="20000"/>
        </a:spcBef>
        <a:spcAft>
          <a:spcPct val="0"/>
        </a:spcAft>
        <a:buFont typeface="Arial" pitchFamily="34" charset="0"/>
        <a:buChar char="–"/>
        <a:defRPr lang="en-US" altLang="zh-CN" sz="2000" kern="1200" dirty="0">
          <a:solidFill>
            <a:srgbClr val="002060"/>
          </a:solidFill>
          <a:latin typeface="+mn-lt"/>
          <a:ea typeface="SimSun" pitchFamily="2" charset="-122"/>
          <a:cs typeface="+mn-cs"/>
        </a:defRPr>
      </a:lvl4pPr>
      <a:lvl5pPr marL="2057400" indent="-228600" algn="l" rtl="0" eaLnBrk="0" fontAlgn="base" hangingPunct="0">
        <a:spcBef>
          <a:spcPct val="20000"/>
        </a:spcBef>
        <a:spcAft>
          <a:spcPct val="0"/>
        </a:spcAft>
        <a:buFont typeface="Arial" pitchFamily="34" charset="0"/>
        <a:buChar char="»"/>
        <a:defRPr lang="en-CA" altLang="zh-CN" sz="2000" kern="1200" dirty="0">
          <a:solidFill>
            <a:srgbClr val="002060"/>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Placeholder 2"/>
          <p:cNvSpPr>
            <a:spLocks noGrp="1"/>
          </p:cNvSpPr>
          <p:nvPr>
            <p:ph type="body" idx="1"/>
          </p:nvPr>
        </p:nvSpPr>
        <p:spPr bwMode="auto">
          <a:xfrm>
            <a:off x="457200"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white"/>
                </a:solidFill>
                <a:latin typeface="Calibri"/>
              </a:defRPr>
            </a:lvl1pPr>
          </a:lstStyle>
          <a:p>
            <a:pPr>
              <a:defRPr/>
            </a:pPr>
            <a:fld id="{9B56A8BC-857C-4E24-867C-996CFDEA604A}" type="datetimeFigureOut">
              <a:rPr lang="en-CA">
                <a:ea typeface="SimSun" pitchFamily="2" charset="-122"/>
              </a:rPr>
              <a:pPr>
                <a:defRPr/>
              </a:pPr>
              <a:t>2015-07-06</a:t>
            </a:fld>
            <a:endParaRPr lang="en-CA" dirty="0">
              <a:ea typeface="SimSun" pitchFamily="2" charset="-122"/>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solidFill>
                <a:latin typeface="Calibri"/>
              </a:defRPr>
            </a:lvl1pPr>
          </a:lstStyle>
          <a:p>
            <a:pPr>
              <a:defRPr/>
            </a:pPr>
            <a:endParaRPr lang="en-CA" dirty="0">
              <a:ea typeface="SimSun" pitchFamily="2" charset="-122"/>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white"/>
                </a:solidFill>
                <a:latin typeface="Calibri"/>
              </a:defRPr>
            </a:lvl1pPr>
          </a:lstStyle>
          <a:p>
            <a:pPr>
              <a:defRPr/>
            </a:pPr>
            <a:fld id="{81EC0FBA-AC48-4AB1-A15C-036BA990F4A1}" type="slidenum">
              <a:rPr lang="en-CA">
                <a:ea typeface="SimSun" pitchFamily="2" charset="-122"/>
              </a:rPr>
              <a:pPr>
                <a:defRPr/>
              </a:pPr>
              <a:t>‹#›</a:t>
            </a:fld>
            <a:endParaRPr lang="en-CA" dirty="0">
              <a:ea typeface="SimSun" pitchFamily="2" charset="-122"/>
            </a:endParaRPr>
          </a:p>
        </p:txBody>
      </p:sp>
      <p:pic>
        <p:nvPicPr>
          <p:cNvPr id="8199" name="Picture 7"/>
          <p:cNvPicPr>
            <a:picLocks noChangeAspect="1"/>
          </p:cNvPicPr>
          <p:nvPr userDrawn="1"/>
        </p:nvPicPr>
        <p:blipFill>
          <a:blip r:embed="rId14" cstate="print">
            <a:extLst>
              <a:ext uri="{28A0092B-C50C-407E-A947-70E740481C1C}">
                <a14:useLocalDpi xmlns:a14="http://schemas.microsoft.com/office/drawing/2010/main" val="0"/>
              </a:ext>
            </a:extLst>
          </a:blip>
          <a:srcRect t="16460" r="14211" b="38980"/>
          <a:stretch>
            <a:fillRect/>
          </a:stretch>
        </p:blipFill>
        <p:spPr bwMode="auto">
          <a:xfrm>
            <a:off x="1855788" y="7938"/>
            <a:ext cx="72882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itle Placeholder 1"/>
          <p:cNvSpPr>
            <a:spLocks noGrp="1"/>
          </p:cNvSpPr>
          <p:nvPr>
            <p:ph type="title"/>
          </p:nvPr>
        </p:nvSpPr>
        <p:spPr bwMode="auto">
          <a:xfrm>
            <a:off x="457200" y="328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Tree>
    <p:extLst>
      <p:ext uri="{BB962C8B-B14F-4D97-AF65-F5344CB8AC3E}">
        <p14:creationId xmlns:p14="http://schemas.microsoft.com/office/powerpoint/2010/main" val="1109999888"/>
      </p:ext>
    </p:extLst>
  </p:cSld>
  <p:clrMap bg1="lt1" tx1="dk1" bg2="lt2" tx2="dk2" accent1="accent1" accent2="accent2" accent3="accent3" accent4="accent4" accent5="accent5" accent6="accent6" hlink="hlink" folHlink="folHlink"/>
  <p:sldLayoutIdLst>
    <p:sldLayoutId id="2147485458" r:id="rId1"/>
    <p:sldLayoutId id="2147485459" r:id="rId2"/>
    <p:sldLayoutId id="2147485460" r:id="rId3"/>
    <p:sldLayoutId id="2147485461" r:id="rId4"/>
    <p:sldLayoutId id="2147485462" r:id="rId5"/>
    <p:sldLayoutId id="2147485463" r:id="rId6"/>
    <p:sldLayoutId id="2147485464" r:id="rId7"/>
    <p:sldLayoutId id="2147485465" r:id="rId8"/>
    <p:sldLayoutId id="2147485466" r:id="rId9"/>
    <p:sldLayoutId id="2147485467" r:id="rId10"/>
    <p:sldLayoutId id="2147485468" r:id="rId11"/>
  </p:sldLayoutIdLst>
  <p:txStyles>
    <p:titleStyle>
      <a:lvl1pPr algn="ctr" rtl="0" fontAlgn="base">
        <a:spcBef>
          <a:spcPct val="0"/>
        </a:spcBef>
        <a:spcAft>
          <a:spcPct val="0"/>
        </a:spcAft>
        <a:defRPr lang="en-CA" sz="4000" kern="1200">
          <a:solidFill>
            <a:srgbClr val="002060"/>
          </a:solidFill>
          <a:latin typeface="+mj-lt"/>
          <a:ea typeface="+mj-ea"/>
          <a:cs typeface="+mj-cs"/>
        </a:defRPr>
      </a:lvl1pPr>
      <a:lvl2pPr algn="ctr" rtl="0" fontAlgn="base">
        <a:spcBef>
          <a:spcPct val="0"/>
        </a:spcBef>
        <a:spcAft>
          <a:spcPct val="0"/>
        </a:spcAft>
        <a:defRPr sz="4000">
          <a:solidFill>
            <a:srgbClr val="002060"/>
          </a:solidFill>
          <a:latin typeface="Calibri" pitchFamily="34" charset="0"/>
        </a:defRPr>
      </a:lvl2pPr>
      <a:lvl3pPr algn="ctr" rtl="0" fontAlgn="base">
        <a:spcBef>
          <a:spcPct val="0"/>
        </a:spcBef>
        <a:spcAft>
          <a:spcPct val="0"/>
        </a:spcAft>
        <a:defRPr sz="4000">
          <a:solidFill>
            <a:srgbClr val="002060"/>
          </a:solidFill>
          <a:latin typeface="Calibri" pitchFamily="34" charset="0"/>
        </a:defRPr>
      </a:lvl3pPr>
      <a:lvl4pPr algn="ctr" rtl="0" fontAlgn="base">
        <a:spcBef>
          <a:spcPct val="0"/>
        </a:spcBef>
        <a:spcAft>
          <a:spcPct val="0"/>
        </a:spcAft>
        <a:defRPr sz="4000">
          <a:solidFill>
            <a:srgbClr val="002060"/>
          </a:solidFill>
          <a:latin typeface="Calibri" pitchFamily="34" charset="0"/>
        </a:defRPr>
      </a:lvl4pPr>
      <a:lvl5pPr algn="ctr" rtl="0" fontAlgn="base">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fontAlgn="base">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fontAlgn="base">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fontAlgn="base">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fontAlgn="base">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49791215"/>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PPT_fond_23mai2013_3.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C7C597F8-068F-4766-B493-3B99619C2297}" type="datetimeFigureOut">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宋体" pitchFamily="2" charset="-122"/>
              </a:defRPr>
            </a:lvl1pPr>
          </a:lstStyle>
          <a:p>
            <a:pPr fontAlgn="base">
              <a:spcBef>
                <a:spcPct val="0"/>
              </a:spcBef>
              <a:spcAft>
                <a:spcPct val="0"/>
              </a:spcAft>
              <a:defRPr/>
            </a:pPr>
            <a:endParaRPr lang="en-CA" altLang="zh-C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宋体" pitchFamily="2" charset="-122"/>
              </a:defRPr>
            </a:lvl1pPr>
          </a:lstStyle>
          <a:p>
            <a:pPr fontAlgn="base">
              <a:spcBef>
                <a:spcPct val="0"/>
              </a:spcBef>
              <a:spcAft>
                <a:spcPct val="0"/>
              </a:spcAft>
              <a:defRPr/>
            </a:pPr>
            <a:fld id="{14E129B4-ADF0-45D1-BCDD-A7B7FEF81535}" type="slidenum">
              <a:rPr lang="en-CA" altLang="zh-CN"/>
              <a:pPr fontAlgn="base">
                <a:spcBef>
                  <a:spcPct val="0"/>
                </a:spcBef>
                <a:spcAft>
                  <a:spcPct val="0"/>
                </a:spcAft>
                <a:defRPr/>
              </a:pPr>
              <a:t>‹#›</a:t>
            </a:fld>
            <a:endParaRPr lang="en-CA" altLang="zh-CN" dirty="0"/>
          </a:p>
        </p:txBody>
      </p:sp>
    </p:spTree>
    <p:extLst>
      <p:ext uri="{BB962C8B-B14F-4D97-AF65-F5344CB8AC3E}">
        <p14:creationId xmlns:p14="http://schemas.microsoft.com/office/powerpoint/2010/main" val="3847892319"/>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146"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949C8064-F814-4A04-B1DA-52FFDE075702}" type="slidenum">
              <a:rPr lang="en-CA"/>
              <a:pPr>
                <a:defRPr/>
              </a:pPr>
              <a:t>‹#›</a:t>
            </a:fld>
            <a:endParaRPr lang="en-CA" dirty="0"/>
          </a:p>
        </p:txBody>
      </p:sp>
    </p:spTree>
    <p:extLst>
      <p:ext uri="{BB962C8B-B14F-4D97-AF65-F5344CB8AC3E}">
        <p14:creationId xmlns:p14="http://schemas.microsoft.com/office/powerpoint/2010/main" val="1983238359"/>
      </p:ext>
    </p:extLst>
  </p:cSld>
  <p:clrMap bg1="dk1" tx1="lt1" bg2="dk2" tx2="lt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hf hdr="0" ftr="0" dt="0"/>
  <p:txStyles>
    <p:titleStyle>
      <a:lvl1pPr algn="ctr" rtl="0" eaLnBrk="0" fontAlgn="base" hangingPunct="0">
        <a:spcBef>
          <a:spcPct val="0"/>
        </a:spcBef>
        <a:spcAft>
          <a:spcPct val="0"/>
        </a:spcAft>
        <a:defRPr sz="4400" kern="120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PPT_fond_23mai2013_3.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3A56E1B1-D5B8-413F-92D8-0F7945376B40}" type="datetimeFigureOut">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宋体" pitchFamily="2" charset="-122"/>
              </a:defRPr>
            </a:lvl1pPr>
          </a:lstStyle>
          <a:p>
            <a:pPr fontAlgn="base">
              <a:spcBef>
                <a:spcPct val="0"/>
              </a:spcBef>
              <a:spcAft>
                <a:spcPct val="0"/>
              </a:spcAft>
              <a:defRPr/>
            </a:pPr>
            <a:endParaRPr lang="en-CA" altLang="zh-C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宋体" pitchFamily="2" charset="-122"/>
              </a:defRPr>
            </a:lvl1pPr>
          </a:lstStyle>
          <a:p>
            <a:pPr fontAlgn="base">
              <a:spcBef>
                <a:spcPct val="0"/>
              </a:spcBef>
              <a:spcAft>
                <a:spcPct val="0"/>
              </a:spcAft>
              <a:defRPr/>
            </a:pPr>
            <a:fld id="{85B0EF88-D518-4809-8579-05B464A5A38C}" type="slidenum">
              <a:rPr lang="en-CA" altLang="zh-CN"/>
              <a:pPr fontAlgn="base">
                <a:spcBef>
                  <a:spcPct val="0"/>
                </a:spcBef>
                <a:spcAft>
                  <a:spcPct val="0"/>
                </a:spcAft>
                <a:defRPr/>
              </a:pPr>
              <a:t>‹#›</a:t>
            </a:fld>
            <a:endParaRPr lang="en-CA" altLang="zh-CN" dirty="0"/>
          </a:p>
        </p:txBody>
      </p:sp>
    </p:spTree>
    <p:extLst>
      <p:ext uri="{BB962C8B-B14F-4D97-AF65-F5344CB8AC3E}">
        <p14:creationId xmlns:p14="http://schemas.microsoft.com/office/powerpoint/2010/main" val="2144796778"/>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89"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39557485"/>
      </p:ext>
    </p:extLst>
  </p:cSld>
  <p:clrMap bg1="dk1" tx1="lt1" bg2="dk2" tx2="lt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21305323"/>
      </p:ext>
    </p:extLst>
  </p:cSld>
  <p:clrMap bg1="dk1" tx1="lt1" bg2="dk2" tx2="lt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80396734"/>
      </p:ext>
    </p:extLst>
  </p:cSld>
  <p:clrMap bg1="dk1" tx1="lt1" bg2="dk2" tx2="lt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122"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512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535AB90F-D8F4-46E4-8349-A29F57206909}" type="datetimeFigureOut">
              <a:rPr lang="en-CA"/>
              <a:pPr>
                <a:defRPr/>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1D8DFAAE-8EC5-4E27-9FC2-4B278CFB2210}" type="slidenum">
              <a:rPr lang="en-CA"/>
              <a:pPr>
                <a:defRPr/>
              </a:pPr>
              <a:t>‹#›</a:t>
            </a:fld>
            <a:endParaRPr lang="en-CA" dirty="0"/>
          </a:p>
        </p:txBody>
      </p:sp>
    </p:spTree>
    <p:extLst>
      <p:ext uri="{BB962C8B-B14F-4D97-AF65-F5344CB8AC3E}">
        <p14:creationId xmlns:p14="http://schemas.microsoft.com/office/powerpoint/2010/main" val="3419074966"/>
      </p:ext>
    </p:extLst>
  </p:cSld>
  <p:clrMap bg1="dk1" tx1="lt1" bg2="dk2" tx2="lt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Lst>
  <p:txStyles>
    <p:titleStyle>
      <a:lvl1pPr algn="ctr" rtl="0" eaLnBrk="0" fontAlgn="base" hangingPunct="0">
        <a:spcBef>
          <a:spcPct val="0"/>
        </a:spcBef>
        <a:spcAft>
          <a:spcPct val="0"/>
        </a:spcAft>
        <a:defRPr sz="4400" kern="120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3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5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438" y="404664"/>
            <a:ext cx="9144000" cy="707886"/>
          </a:xfrm>
          <a:prstGeom prst="rect">
            <a:avLst/>
          </a:prstGeom>
        </p:spPr>
        <p:txBody>
          <a:bodyPr>
            <a:spAutoFit/>
          </a:bodyPr>
          <a:lstStyle/>
          <a:p>
            <a:pPr algn="ctr" fontAlgn="auto">
              <a:spcBef>
                <a:spcPts val="0"/>
              </a:spcBef>
              <a:spcAft>
                <a:spcPts val="0"/>
              </a:spcAft>
              <a:defRPr/>
            </a:pPr>
            <a:endParaRPr lang="en-US" sz="4000" b="1" dirty="0">
              <a:ln w="11430"/>
              <a:solidFill>
                <a:srgbClr val="002060"/>
              </a:solidFill>
              <a:effectLst>
                <a:outerShdw blurRad="50800" dist="39000" dir="5460000" algn="tl">
                  <a:srgbClr val="000000">
                    <a:alpha val="38000"/>
                  </a:srgbClr>
                </a:outerShdw>
              </a:effectLst>
              <a:latin typeface="+mn-lt"/>
              <a:ea typeface="+mn-ea"/>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1" y="14865"/>
            <a:ext cx="9096375"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843808" y="2172920"/>
            <a:ext cx="5688632" cy="2759730"/>
          </a:xfrm>
          <a:prstGeom prst="rect">
            <a:avLst/>
          </a:prstGeom>
          <a:noFill/>
        </p:spPr>
        <p:txBody>
          <a:bodyPr wrap="square" rtlCol="0">
            <a:spAutoFit/>
          </a:bodyPr>
          <a:lstStyle/>
          <a:p>
            <a:pPr>
              <a:lnSpc>
                <a:spcPts val="5200"/>
              </a:lnSpc>
            </a:pPr>
            <a:r>
              <a:rPr lang="es-MX" sz="4800" b="1" dirty="0" smtClean="0">
                <a:latin typeface="Arial" panose="020B0604020202020204" pitchFamily="34" charset="0"/>
                <a:cs typeface="Arial" panose="020B0604020202020204" pitchFamily="34" charset="0"/>
              </a:rPr>
              <a:t>CONOCIENDO</a:t>
            </a:r>
          </a:p>
          <a:p>
            <a:pPr algn="r">
              <a:lnSpc>
                <a:spcPts val="5200"/>
              </a:lnSpc>
            </a:pPr>
            <a:r>
              <a:rPr lang="es-MX" sz="4800" b="1" dirty="0" smtClean="0">
                <a:latin typeface="Arial" panose="020B0604020202020204" pitchFamily="34" charset="0"/>
                <a:cs typeface="Arial" panose="020B0604020202020204" pitchFamily="34" charset="0"/>
              </a:rPr>
              <a:t>EL DOLOR</a:t>
            </a:r>
          </a:p>
          <a:p>
            <a:pPr marL="1077913">
              <a:lnSpc>
                <a:spcPts val="5200"/>
              </a:lnSpc>
            </a:pPr>
            <a:r>
              <a:rPr lang="es-MX" sz="4800" b="1" dirty="0" smtClean="0">
                <a:latin typeface="Arial" panose="020B0604020202020204" pitchFamily="34" charset="0"/>
                <a:cs typeface="Arial" panose="020B0604020202020204" pitchFamily="34" charset="0"/>
              </a:rPr>
              <a:t>ARTICULAR</a:t>
            </a:r>
          </a:p>
          <a:p>
            <a:pPr marL="982663">
              <a:lnSpc>
                <a:spcPts val="5200"/>
              </a:lnSpc>
            </a:pPr>
            <a:r>
              <a:rPr lang="es-MX" sz="4800" b="1" dirty="0" smtClean="0">
                <a:latin typeface="Arial" panose="020B0604020202020204" pitchFamily="34" charset="0"/>
                <a:cs typeface="Arial" panose="020B0604020202020204" pitchFamily="34" charset="0"/>
              </a:rPr>
              <a:t>CRÓNICO</a:t>
            </a:r>
            <a:endParaRPr lang="es-MX"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364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wn Arrow 19"/>
          <p:cNvSpPr/>
          <p:nvPr/>
        </p:nvSpPr>
        <p:spPr>
          <a:xfrm rot="16200000" flipH="1">
            <a:off x="5649282" y="5376518"/>
            <a:ext cx="216024" cy="105174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9" name="Down Arrow 18"/>
          <p:cNvSpPr/>
          <p:nvPr/>
        </p:nvSpPr>
        <p:spPr>
          <a:xfrm rot="5400000">
            <a:off x="3444586" y="5376518"/>
            <a:ext cx="216024" cy="105174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4" name="Down Arrow 13"/>
          <p:cNvSpPr/>
          <p:nvPr/>
        </p:nvSpPr>
        <p:spPr>
          <a:xfrm>
            <a:off x="4508177" y="4509120"/>
            <a:ext cx="216024" cy="962761"/>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 name="Title 1"/>
          <p:cNvSpPr>
            <a:spLocks noGrp="1"/>
          </p:cNvSpPr>
          <p:nvPr>
            <p:ph type="title"/>
          </p:nvPr>
        </p:nvSpPr>
        <p:spPr/>
        <p:txBody>
          <a:bodyPr>
            <a:normAutofit fontScale="90000"/>
          </a:bodyPr>
          <a:lstStyle/>
          <a:p>
            <a:r>
              <a:rPr lang="es-MX" dirty="0" smtClean="0"/>
              <a:t>Osteoartritis: </a:t>
            </a:r>
            <a:br>
              <a:rPr lang="es-MX" dirty="0" smtClean="0"/>
            </a:br>
            <a:r>
              <a:rPr lang="es-MX" dirty="0" smtClean="0"/>
              <a:t>Enfermedad de etiología multifactorial</a:t>
            </a:r>
            <a:endParaRPr lang="es-MX" dirty="0"/>
          </a:p>
        </p:txBody>
      </p:sp>
      <p:sp>
        <p:nvSpPr>
          <p:cNvPr id="5" name="Oval 4"/>
          <p:cNvSpPr/>
          <p:nvPr/>
        </p:nvSpPr>
        <p:spPr>
          <a:xfrm>
            <a:off x="369358" y="1701675"/>
            <a:ext cx="5354769" cy="2373359"/>
          </a:xfrm>
          <a:prstGeom prst="ellipse">
            <a:avLst/>
          </a:prstGeom>
          <a:solidFill>
            <a:schemeClr val="accent3">
              <a:lumMod val="40000"/>
              <a:lumOff val="6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6" name="Oval 5"/>
          <p:cNvSpPr/>
          <p:nvPr/>
        </p:nvSpPr>
        <p:spPr>
          <a:xfrm>
            <a:off x="3537710" y="1628800"/>
            <a:ext cx="5354769" cy="2373359"/>
          </a:xfrm>
          <a:prstGeom prst="ellipse">
            <a:avLst/>
          </a:prstGeom>
          <a:solidFill>
            <a:schemeClr val="accent5">
              <a:lumMod val="20000"/>
              <a:lumOff val="80000"/>
              <a:alpha val="27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7" name="TextBox 6"/>
          <p:cNvSpPr txBox="1"/>
          <p:nvPr/>
        </p:nvSpPr>
        <p:spPr>
          <a:xfrm>
            <a:off x="626448" y="1988840"/>
            <a:ext cx="3081455" cy="1785104"/>
          </a:xfrm>
          <a:prstGeom prst="rect">
            <a:avLst/>
          </a:prstGeom>
          <a:noFill/>
        </p:spPr>
        <p:txBody>
          <a:bodyPr wrap="square" rtlCol="0">
            <a:spAutoFit/>
          </a:bodyPr>
          <a:lstStyle/>
          <a:p>
            <a:pPr algn="ctr"/>
            <a:r>
              <a:rPr lang="es-MX" sz="2000" b="1" dirty="0" smtClean="0">
                <a:solidFill>
                  <a:srgbClr val="002060"/>
                </a:solidFill>
              </a:rPr>
              <a:t>Influencias genéticas</a:t>
            </a:r>
          </a:p>
          <a:p>
            <a:pPr marL="285750" indent="-193675">
              <a:buFont typeface="Arial" pitchFamily="34" charset="0"/>
              <a:buChar char="•"/>
            </a:pPr>
            <a:r>
              <a:rPr lang="es-MX" dirty="0" smtClean="0">
                <a:solidFill>
                  <a:srgbClr val="002060"/>
                </a:solidFill>
              </a:rPr>
              <a:t>Anomalías bioquímicas que causan deformidad del hueso y el cartílago</a:t>
            </a:r>
          </a:p>
          <a:p>
            <a:pPr marL="285750" indent="-193675">
              <a:buFont typeface="Arial" pitchFamily="34" charset="0"/>
              <a:buChar char="•"/>
            </a:pPr>
            <a:r>
              <a:rPr lang="es-MX" dirty="0" smtClean="0">
                <a:solidFill>
                  <a:srgbClr val="002060"/>
                </a:solidFill>
              </a:rPr>
              <a:t>Displasia congénita de la cadera</a:t>
            </a:r>
            <a:endParaRPr lang="es-MX" dirty="0">
              <a:solidFill>
                <a:srgbClr val="002060"/>
              </a:solidFill>
            </a:endParaRPr>
          </a:p>
        </p:txBody>
      </p:sp>
      <p:sp>
        <p:nvSpPr>
          <p:cNvPr id="9" name="TextBox 8"/>
          <p:cNvSpPr txBox="1"/>
          <p:nvPr/>
        </p:nvSpPr>
        <p:spPr>
          <a:xfrm>
            <a:off x="5580112" y="1628800"/>
            <a:ext cx="3139001" cy="2092881"/>
          </a:xfrm>
          <a:prstGeom prst="rect">
            <a:avLst/>
          </a:prstGeom>
          <a:noFill/>
        </p:spPr>
        <p:txBody>
          <a:bodyPr wrap="none" rtlCol="0">
            <a:spAutoFit/>
          </a:bodyPr>
          <a:lstStyle/>
          <a:p>
            <a:r>
              <a:rPr lang="es-MX" sz="2000" b="1" dirty="0" smtClean="0">
                <a:solidFill>
                  <a:srgbClr val="002060"/>
                </a:solidFill>
              </a:rPr>
              <a:t>Factores de riesgo</a:t>
            </a:r>
            <a:br>
              <a:rPr lang="es-MX" sz="2000" b="1" dirty="0" smtClean="0">
                <a:solidFill>
                  <a:srgbClr val="002060"/>
                </a:solidFill>
              </a:rPr>
            </a:br>
            <a:r>
              <a:rPr lang="es-MX" sz="2000" b="1" dirty="0" smtClean="0">
                <a:solidFill>
                  <a:srgbClr val="002060"/>
                </a:solidFill>
              </a:rPr>
              <a:t>adquiridos</a:t>
            </a:r>
          </a:p>
          <a:p>
            <a:pPr marL="285750" indent="-193675">
              <a:buFont typeface="Arial" pitchFamily="34" charset="0"/>
              <a:buChar char="•"/>
            </a:pPr>
            <a:r>
              <a:rPr lang="es-MX" dirty="0" smtClean="0">
                <a:solidFill>
                  <a:srgbClr val="002060"/>
                </a:solidFill>
              </a:rPr>
              <a:t>Edad</a:t>
            </a:r>
          </a:p>
          <a:p>
            <a:pPr marL="285750" indent="-193675">
              <a:buFont typeface="Arial" pitchFamily="34" charset="0"/>
              <a:buChar char="•"/>
            </a:pPr>
            <a:r>
              <a:rPr lang="es-MX" dirty="0" smtClean="0">
                <a:solidFill>
                  <a:srgbClr val="002060"/>
                </a:solidFill>
              </a:rPr>
              <a:t>Obesidad</a:t>
            </a:r>
          </a:p>
          <a:p>
            <a:pPr marL="285750" indent="-193675">
              <a:buFont typeface="Arial" pitchFamily="34" charset="0"/>
              <a:buChar char="•"/>
            </a:pPr>
            <a:r>
              <a:rPr lang="es-MX" dirty="0" smtClean="0">
                <a:solidFill>
                  <a:srgbClr val="002060"/>
                </a:solidFill>
              </a:rPr>
              <a:t>Condiciones metabólicas</a:t>
            </a:r>
          </a:p>
          <a:p>
            <a:pPr marL="285750" indent="-193675">
              <a:buFont typeface="Arial" pitchFamily="34" charset="0"/>
              <a:buChar char="•"/>
            </a:pPr>
            <a:r>
              <a:rPr lang="es-MX" dirty="0" smtClean="0">
                <a:solidFill>
                  <a:srgbClr val="002060"/>
                </a:solidFill>
              </a:rPr>
              <a:t>Articulaciones mal alineadas</a:t>
            </a:r>
          </a:p>
          <a:p>
            <a:pPr marL="285750" indent="-193675">
              <a:buFont typeface="Arial" pitchFamily="34" charset="0"/>
              <a:buChar char="•"/>
            </a:pPr>
            <a:r>
              <a:rPr lang="es-MX" dirty="0" smtClean="0">
                <a:solidFill>
                  <a:srgbClr val="002060"/>
                </a:solidFill>
              </a:rPr>
              <a:t>Trauma o lesión articular</a:t>
            </a:r>
            <a:endParaRPr lang="es-MX" dirty="0">
              <a:solidFill>
                <a:srgbClr val="002060"/>
              </a:solidFill>
            </a:endParaRPr>
          </a:p>
        </p:txBody>
      </p:sp>
      <p:sp>
        <p:nvSpPr>
          <p:cNvPr id="10" name="TextBox 9"/>
          <p:cNvSpPr txBox="1"/>
          <p:nvPr/>
        </p:nvSpPr>
        <p:spPr>
          <a:xfrm>
            <a:off x="3474124" y="2429520"/>
            <a:ext cx="2284131" cy="707886"/>
          </a:xfrm>
          <a:prstGeom prst="rect">
            <a:avLst/>
          </a:prstGeom>
          <a:noFill/>
        </p:spPr>
        <p:txBody>
          <a:bodyPr wrap="square" rtlCol="0">
            <a:spAutoFit/>
          </a:bodyPr>
          <a:lstStyle/>
          <a:p>
            <a:pPr algn="ctr"/>
            <a:r>
              <a:rPr lang="es-MX" sz="2000" b="1" dirty="0" smtClean="0">
                <a:solidFill>
                  <a:srgbClr val="C00000"/>
                </a:solidFill>
              </a:rPr>
              <a:t>Daño estructural del cartílago</a:t>
            </a:r>
            <a:endParaRPr lang="es-MX" sz="2000" dirty="0">
              <a:solidFill>
                <a:srgbClr val="C00000"/>
              </a:solidFill>
            </a:endParaRPr>
          </a:p>
        </p:txBody>
      </p:sp>
      <p:sp>
        <p:nvSpPr>
          <p:cNvPr id="11" name="Oval 10"/>
          <p:cNvSpPr/>
          <p:nvPr/>
        </p:nvSpPr>
        <p:spPr>
          <a:xfrm>
            <a:off x="2932186" y="4225810"/>
            <a:ext cx="3368006" cy="931382"/>
          </a:xfrm>
          <a:prstGeom prst="ellipse">
            <a:avLst/>
          </a:prstGeom>
          <a:solidFill>
            <a:schemeClr val="accent2">
              <a:lumMod val="20000"/>
              <a:lumOff val="8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rgbClr val="002060"/>
                </a:solidFill>
              </a:rPr>
              <a:t>Alteración en la formación del cartílago </a:t>
            </a:r>
            <a:endParaRPr lang="es-MX" sz="2000" b="1" dirty="0">
              <a:solidFill>
                <a:srgbClr val="002060"/>
              </a:solidFill>
            </a:endParaRPr>
          </a:p>
        </p:txBody>
      </p:sp>
      <p:sp>
        <p:nvSpPr>
          <p:cNvPr id="13" name="Down Arrow 12"/>
          <p:cNvSpPr/>
          <p:nvPr/>
        </p:nvSpPr>
        <p:spPr>
          <a:xfrm>
            <a:off x="4508177" y="3134286"/>
            <a:ext cx="216024" cy="105174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6" name="Rectangle 15"/>
          <p:cNvSpPr/>
          <p:nvPr/>
        </p:nvSpPr>
        <p:spPr>
          <a:xfrm>
            <a:off x="0" y="6471849"/>
            <a:ext cx="8337771" cy="400110"/>
          </a:xfrm>
          <a:prstGeom prst="rect">
            <a:avLst/>
          </a:prstGeom>
        </p:spPr>
        <p:txBody>
          <a:bodyPr wrap="square">
            <a:spAutoFit/>
          </a:bodyPr>
          <a:lstStyle/>
          <a:p>
            <a:endParaRPr lang="en-US" sz="1000" dirty="0" smtClean="0">
              <a:solidFill>
                <a:srgbClr val="002060"/>
              </a:solidFill>
            </a:endParaRPr>
          </a:p>
          <a:p>
            <a:r>
              <a:rPr lang="en-US" sz="1000" dirty="0" smtClean="0">
                <a:solidFill>
                  <a:srgbClr val="002060"/>
                </a:solidFill>
              </a:rPr>
              <a:t>Lane NE </a:t>
            </a:r>
            <a:r>
              <a:rPr lang="en-US" sz="1000" i="1" dirty="0" smtClean="0">
                <a:solidFill>
                  <a:srgbClr val="002060"/>
                </a:solidFill>
              </a:rPr>
              <a:t>et al</a:t>
            </a:r>
            <a:r>
              <a:rPr lang="en-US" sz="1000" dirty="0" smtClean="0">
                <a:solidFill>
                  <a:srgbClr val="002060"/>
                </a:solidFill>
              </a:rPr>
              <a:t>. </a:t>
            </a:r>
            <a:r>
              <a:rPr lang="en-US" sz="1000" dirty="0">
                <a:solidFill>
                  <a:srgbClr val="002060"/>
                </a:solidFill>
              </a:rPr>
              <a:t>In: Goldman L, Ausiello D (eds). </a:t>
            </a:r>
            <a:r>
              <a:rPr lang="en-US" sz="1000" i="1" dirty="0">
                <a:solidFill>
                  <a:srgbClr val="002060"/>
                </a:solidFill>
              </a:rPr>
              <a:t>Cecil Medicine. </a:t>
            </a:r>
            <a:r>
              <a:rPr lang="en-US" sz="1000" dirty="0">
                <a:solidFill>
                  <a:srgbClr val="002060"/>
                </a:solidFill>
              </a:rPr>
              <a:t>23rd ed. Saunders Elsevier; Philadelphia, PA: 2007.</a:t>
            </a:r>
          </a:p>
        </p:txBody>
      </p:sp>
      <p:sp>
        <p:nvSpPr>
          <p:cNvPr id="3" name="Oval 2"/>
          <p:cNvSpPr/>
          <p:nvPr/>
        </p:nvSpPr>
        <p:spPr>
          <a:xfrm>
            <a:off x="467545" y="5519677"/>
            <a:ext cx="2579198" cy="765431"/>
          </a:xfrm>
          <a:prstGeom prst="ellipse">
            <a:avLst/>
          </a:prstGeom>
          <a:solidFill>
            <a:srgbClr val="A3FFA3"/>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rgbClr val="002060"/>
                </a:solidFill>
              </a:rPr>
              <a:t>Inflamación en la articulación</a:t>
            </a:r>
            <a:endParaRPr lang="es-MX" sz="2000" b="1" dirty="0">
              <a:solidFill>
                <a:srgbClr val="002060"/>
              </a:solidFill>
            </a:endParaRPr>
          </a:p>
        </p:txBody>
      </p:sp>
      <p:sp>
        <p:nvSpPr>
          <p:cNvPr id="17" name="Oval 16"/>
          <p:cNvSpPr/>
          <p:nvPr/>
        </p:nvSpPr>
        <p:spPr>
          <a:xfrm>
            <a:off x="6310888" y="5519677"/>
            <a:ext cx="2833112" cy="765431"/>
          </a:xfrm>
          <a:prstGeom prst="ellipse">
            <a:avLst/>
          </a:prstGeom>
          <a:solidFill>
            <a:srgbClr val="A3FFA3"/>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rgbClr val="002060"/>
                </a:solidFill>
              </a:rPr>
              <a:t>Remodelación ósea</a:t>
            </a:r>
            <a:endParaRPr lang="es-MX" sz="2000" b="1" dirty="0">
              <a:solidFill>
                <a:srgbClr val="002060"/>
              </a:solidFill>
            </a:endParaRPr>
          </a:p>
        </p:txBody>
      </p:sp>
      <p:sp>
        <p:nvSpPr>
          <p:cNvPr id="18" name="Oval 17"/>
          <p:cNvSpPr/>
          <p:nvPr/>
        </p:nvSpPr>
        <p:spPr>
          <a:xfrm>
            <a:off x="3539159" y="5519677"/>
            <a:ext cx="2154061" cy="765431"/>
          </a:xfrm>
          <a:prstGeom prst="ellipse">
            <a:avLst/>
          </a:prstGeom>
          <a:solidFill>
            <a:srgbClr val="A3FFA3"/>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rgbClr val="002060"/>
                </a:solidFill>
              </a:rPr>
              <a:t>Liberación de citocinas</a:t>
            </a:r>
            <a:endParaRPr lang="es-MX" sz="2000" b="1" dirty="0">
              <a:solidFill>
                <a:srgbClr val="002060"/>
              </a:solidFill>
            </a:endParaRPr>
          </a:p>
        </p:txBody>
      </p:sp>
      <p:sp>
        <p:nvSpPr>
          <p:cNvPr id="21" name="Rounded Rectangle 20"/>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Tree>
    <p:extLst>
      <p:ext uri="{BB962C8B-B14F-4D97-AF65-F5344CB8AC3E}">
        <p14:creationId xmlns:p14="http://schemas.microsoft.com/office/powerpoint/2010/main" val="32013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normAutofit/>
          </a:bodyPr>
          <a:lstStyle/>
          <a:p>
            <a:r>
              <a:rPr lang="en-CA" sz="4000" dirty="0" smtClean="0">
                <a:solidFill>
                  <a:schemeClr val="tx1">
                    <a:lumMod val="50000"/>
                  </a:schemeClr>
                </a:solidFill>
              </a:rPr>
              <a:t>Fisiopatología</a:t>
            </a:r>
            <a:endParaRPr lang="en-CA" sz="4000" dirty="0">
              <a:solidFill>
                <a:schemeClr val="tx1">
                  <a:lumMod val="50000"/>
                </a:schemeClr>
              </a:solidFill>
            </a:endParaRPr>
          </a:p>
        </p:txBody>
      </p:sp>
    </p:spTree>
    <p:extLst>
      <p:ext uri="{BB962C8B-B14F-4D97-AF65-F5344CB8AC3E}">
        <p14:creationId xmlns:p14="http://schemas.microsoft.com/office/powerpoint/2010/main" val="1132332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s-MX" dirty="0" smtClean="0"/>
              <a:t>Espondiloartritis anquilosante: </a:t>
            </a:r>
            <a:br>
              <a:rPr lang="es-MX" dirty="0" smtClean="0"/>
            </a:br>
            <a:r>
              <a:rPr lang="es-MX" dirty="0" smtClean="0"/>
              <a:t>Etiología y patogénesis inciertas</a:t>
            </a:r>
            <a:endParaRPr lang="es-MX" dirty="0"/>
          </a:p>
        </p:txBody>
      </p:sp>
      <p:sp>
        <p:nvSpPr>
          <p:cNvPr id="3" name="Content Placeholder 2"/>
          <p:cNvSpPr>
            <a:spLocks noGrp="1"/>
          </p:cNvSpPr>
          <p:nvPr>
            <p:ph idx="1"/>
          </p:nvPr>
        </p:nvSpPr>
        <p:spPr>
          <a:xfrm>
            <a:off x="403448" y="1577553"/>
            <a:ext cx="8417024" cy="4371727"/>
          </a:xfrm>
        </p:spPr>
        <p:txBody>
          <a:bodyPr>
            <a:noAutofit/>
          </a:bodyPr>
          <a:lstStyle/>
          <a:p>
            <a:pPr marL="266700" indent="-266700">
              <a:spcBef>
                <a:spcPts val="0"/>
              </a:spcBef>
            </a:pPr>
            <a:r>
              <a:rPr lang="es-MX" sz="1900" dirty="0" smtClean="0"/>
              <a:t>No comprendida completamente, pero está aumentando el conocimiento</a:t>
            </a:r>
            <a:r>
              <a:rPr lang="es-MX" sz="1900" baseline="30000" dirty="0" smtClean="0"/>
              <a:t>1</a:t>
            </a:r>
          </a:p>
          <a:p>
            <a:pPr marL="266700" indent="-266700">
              <a:spcBef>
                <a:spcPts val="0"/>
              </a:spcBef>
            </a:pPr>
            <a:r>
              <a:rPr lang="es-MX" sz="1900" dirty="0" smtClean="0"/>
              <a:t>Están involucrados mecanismos inmunomediados</a:t>
            </a:r>
            <a:r>
              <a:rPr lang="es-MX" sz="1900" baseline="30000" dirty="0" smtClean="0"/>
              <a:t>1</a:t>
            </a:r>
          </a:p>
          <a:p>
            <a:pPr marL="533400" lvl="1" indent="-266700">
              <a:spcBef>
                <a:spcPts val="0"/>
              </a:spcBef>
            </a:pPr>
            <a:r>
              <a:rPr lang="es-MX" sz="1900" dirty="0" smtClean="0"/>
              <a:t>Aumento de la concentración de células T, macrófagos y </a:t>
            </a:r>
            <a:br>
              <a:rPr lang="es-MX" sz="1900" dirty="0" smtClean="0"/>
            </a:br>
            <a:r>
              <a:rPr lang="es-MX" sz="1900" dirty="0" smtClean="0"/>
              <a:t>citocinas proinflamatorias</a:t>
            </a:r>
          </a:p>
          <a:p>
            <a:pPr marL="533400" lvl="1" indent="-266700">
              <a:spcBef>
                <a:spcPts val="0"/>
              </a:spcBef>
            </a:pPr>
            <a:r>
              <a:rPr lang="es-MX" sz="1900" dirty="0" smtClean="0"/>
              <a:t>Se piensa que el TNF-α juega un papel en las reacciones inflamatorias observadas con la enfermedad</a:t>
            </a:r>
            <a:r>
              <a:rPr lang="es-MX" sz="1900" baseline="30000" dirty="0" smtClean="0"/>
              <a:t>2</a:t>
            </a:r>
          </a:p>
          <a:p>
            <a:pPr marL="812800" lvl="2" indent="-279400">
              <a:spcBef>
                <a:spcPts val="0"/>
              </a:spcBef>
            </a:pPr>
            <a:r>
              <a:rPr lang="es-MX" sz="1900" dirty="0" smtClean="0"/>
              <a:t>Las reacciones inflamatorias producen las características distintivas de la enfermedad</a:t>
            </a:r>
            <a:r>
              <a:rPr lang="es-MX" sz="1900" baseline="30000" dirty="0" smtClean="0"/>
              <a:t>3,4</a:t>
            </a:r>
            <a:r>
              <a:rPr lang="es-MX" sz="2000" baseline="30000" dirty="0" smtClean="0"/>
              <a:t/>
            </a:r>
            <a:br>
              <a:rPr lang="es-MX" sz="2000" baseline="30000" dirty="0" smtClean="0"/>
            </a:br>
            <a:endParaRPr lang="es-MX" sz="1000" baseline="30000" dirty="0" smtClean="0"/>
          </a:p>
          <a:p>
            <a:pPr marL="0" indent="0">
              <a:spcBef>
                <a:spcPts val="0"/>
              </a:spcBef>
              <a:buNone/>
            </a:pPr>
            <a:r>
              <a:rPr lang="es-MX" sz="1900" b="1" dirty="0" smtClean="0"/>
              <a:t>Factores</a:t>
            </a:r>
          </a:p>
          <a:p>
            <a:pPr marL="266700" indent="-266700">
              <a:spcBef>
                <a:spcPts val="0"/>
              </a:spcBef>
            </a:pPr>
            <a:r>
              <a:rPr lang="es-MX" sz="1900" dirty="0" smtClean="0"/>
              <a:t>HLA-B27 – especialmente interacción entre HLA-B27 y la respuesta de células T </a:t>
            </a:r>
            <a:r>
              <a:rPr lang="es-MX" sz="1900" baseline="30000" dirty="0" smtClean="0"/>
              <a:t>1</a:t>
            </a:r>
          </a:p>
          <a:p>
            <a:pPr marL="266700" indent="-266700">
              <a:spcBef>
                <a:spcPts val="0"/>
              </a:spcBef>
            </a:pPr>
            <a:r>
              <a:rPr lang="es-MX" sz="1900" dirty="0" smtClean="0"/>
              <a:t>Infiltrados celulares inflamatorios</a:t>
            </a:r>
          </a:p>
          <a:p>
            <a:pPr marL="266700" indent="-266700">
              <a:spcBef>
                <a:spcPts val="0"/>
              </a:spcBef>
            </a:pPr>
            <a:r>
              <a:rPr lang="es-MX" sz="1900" dirty="0" smtClean="0"/>
              <a:t>Citocinas (por ejemplo, TNF-α, IL-10)</a:t>
            </a:r>
          </a:p>
          <a:p>
            <a:pPr marL="266700" indent="-266700">
              <a:spcBef>
                <a:spcPts val="0"/>
              </a:spcBef>
            </a:pPr>
            <a:r>
              <a:rPr lang="es-MX" sz="1900" dirty="0" smtClean="0"/>
              <a:t>Genética</a:t>
            </a:r>
          </a:p>
          <a:p>
            <a:pPr marL="266700" indent="-266700">
              <a:spcBef>
                <a:spcPts val="0"/>
              </a:spcBef>
            </a:pPr>
            <a:r>
              <a:rPr lang="es-MX" sz="1900" dirty="0" smtClean="0"/>
              <a:t>Ambiente</a:t>
            </a:r>
            <a:endParaRPr lang="es-MX" sz="1900" baseline="30000" dirty="0" smtClean="0"/>
          </a:p>
          <a:p>
            <a:pPr>
              <a:spcBef>
                <a:spcPts val="0"/>
              </a:spcBef>
            </a:pPr>
            <a:endParaRPr lang="es-MX" sz="2000" dirty="0" smtClean="0"/>
          </a:p>
          <a:p>
            <a:pPr lvl="1">
              <a:spcBef>
                <a:spcPts val="0"/>
              </a:spcBef>
            </a:pPr>
            <a:endParaRPr lang="en-CA" sz="2000" dirty="0"/>
          </a:p>
        </p:txBody>
      </p:sp>
      <p:sp>
        <p:nvSpPr>
          <p:cNvPr id="6" name="Rectangle 5"/>
          <p:cNvSpPr/>
          <p:nvPr/>
        </p:nvSpPr>
        <p:spPr>
          <a:xfrm>
            <a:off x="107504" y="6115943"/>
            <a:ext cx="8337771" cy="584775"/>
          </a:xfrm>
          <a:prstGeom prst="rect">
            <a:avLst/>
          </a:prstGeom>
        </p:spPr>
        <p:txBody>
          <a:bodyPr wrap="square">
            <a:spAutoFit/>
          </a:bodyPr>
          <a:lstStyle/>
          <a:p>
            <a:r>
              <a:rPr lang="en-CA" sz="1200" b="1" dirty="0" smtClean="0">
                <a:solidFill>
                  <a:srgbClr val="002060"/>
                </a:solidFill>
              </a:rPr>
              <a:t>HLA = antígeno leucocitario humano; IL = interleucina; TNF = factor de necrosis tumoral</a:t>
            </a:r>
          </a:p>
          <a:p>
            <a:r>
              <a:rPr lang="en-CA" sz="1000" dirty="0" smtClean="0">
                <a:solidFill>
                  <a:srgbClr val="002060"/>
                </a:solidFill>
              </a:rPr>
              <a:t>1. Sieper J </a:t>
            </a:r>
            <a:r>
              <a:rPr lang="en-CA" sz="1000" i="1" dirty="0">
                <a:solidFill>
                  <a:srgbClr val="002060"/>
                </a:solidFill>
              </a:rPr>
              <a:t>et al.  Ann Rheum </a:t>
            </a:r>
            <a:r>
              <a:rPr lang="en-CA" sz="1000" i="1" dirty="0" smtClean="0">
                <a:solidFill>
                  <a:srgbClr val="002060"/>
                </a:solidFill>
              </a:rPr>
              <a:t>Dis </a:t>
            </a:r>
            <a:r>
              <a:rPr lang="en-CA" sz="1000" dirty="0">
                <a:solidFill>
                  <a:srgbClr val="002060"/>
                </a:solidFill>
              </a:rPr>
              <a:t>2002</a:t>
            </a:r>
            <a:r>
              <a:rPr lang="en-CA" sz="1000" dirty="0" smtClean="0">
                <a:solidFill>
                  <a:srgbClr val="002060"/>
                </a:solidFill>
              </a:rPr>
              <a:t>; 61(Suppl </a:t>
            </a:r>
            <a:r>
              <a:rPr lang="en-CA" sz="1000" dirty="0">
                <a:solidFill>
                  <a:srgbClr val="002060"/>
                </a:solidFill>
              </a:rPr>
              <a:t>3):</a:t>
            </a:r>
            <a:r>
              <a:rPr lang="en-CA" sz="1000" dirty="0" smtClean="0">
                <a:solidFill>
                  <a:srgbClr val="002060"/>
                </a:solidFill>
              </a:rPr>
              <a:t>iii8-18; 2</a:t>
            </a:r>
            <a:r>
              <a:rPr lang="en-CA" sz="1000" dirty="0">
                <a:solidFill>
                  <a:srgbClr val="002060"/>
                </a:solidFill>
              </a:rPr>
              <a:t>. Gorman </a:t>
            </a:r>
            <a:r>
              <a:rPr lang="en-CA" sz="1000" dirty="0" smtClean="0">
                <a:solidFill>
                  <a:srgbClr val="002060"/>
                </a:solidFill>
              </a:rPr>
              <a:t>JD </a:t>
            </a:r>
            <a:r>
              <a:rPr lang="en-CA" sz="1000" i="1" dirty="0" smtClean="0">
                <a:solidFill>
                  <a:srgbClr val="002060"/>
                </a:solidFill>
              </a:rPr>
              <a:t>et al</a:t>
            </a:r>
            <a:r>
              <a:rPr lang="en-CA" sz="1000" dirty="0" smtClean="0">
                <a:solidFill>
                  <a:srgbClr val="002060"/>
                </a:solidFill>
              </a:rPr>
              <a:t>. </a:t>
            </a:r>
            <a:r>
              <a:rPr lang="en-CA" sz="1000" i="1" dirty="0">
                <a:solidFill>
                  <a:srgbClr val="002060"/>
                </a:solidFill>
              </a:rPr>
              <a:t>N Engl J </a:t>
            </a:r>
            <a:r>
              <a:rPr lang="en-CA" sz="1000" i="1" dirty="0" smtClean="0">
                <a:solidFill>
                  <a:srgbClr val="002060"/>
                </a:solidFill>
              </a:rPr>
              <a:t>Med </a:t>
            </a:r>
            <a:r>
              <a:rPr lang="en-CA" sz="1000" dirty="0" smtClean="0">
                <a:solidFill>
                  <a:srgbClr val="002060"/>
                </a:solidFill>
              </a:rPr>
              <a:t>2002; 346(18):1349-56; </a:t>
            </a:r>
            <a:br>
              <a:rPr lang="en-CA" sz="1000" dirty="0" smtClean="0">
                <a:solidFill>
                  <a:srgbClr val="002060"/>
                </a:solidFill>
              </a:rPr>
            </a:br>
            <a:r>
              <a:rPr lang="en-CA" sz="1000" dirty="0" smtClean="0">
                <a:solidFill>
                  <a:srgbClr val="002060"/>
                </a:solidFill>
              </a:rPr>
              <a:t>3</a:t>
            </a:r>
            <a:r>
              <a:rPr lang="en-CA" sz="1000" dirty="0">
                <a:solidFill>
                  <a:srgbClr val="002060"/>
                </a:solidFill>
              </a:rPr>
              <a:t>. Khan MA.  </a:t>
            </a:r>
            <a:r>
              <a:rPr lang="en-CA" sz="1000" i="1" dirty="0">
                <a:solidFill>
                  <a:srgbClr val="002060"/>
                </a:solidFill>
              </a:rPr>
              <a:t>Ann Intern </a:t>
            </a:r>
            <a:r>
              <a:rPr lang="en-CA" sz="1000" i="1" dirty="0" smtClean="0">
                <a:solidFill>
                  <a:srgbClr val="002060"/>
                </a:solidFill>
              </a:rPr>
              <a:t>Med </a:t>
            </a:r>
            <a:r>
              <a:rPr lang="en-CA" sz="1000" dirty="0" smtClean="0">
                <a:solidFill>
                  <a:srgbClr val="002060"/>
                </a:solidFill>
              </a:rPr>
              <a:t>2002; 136(12):896-907; 4</a:t>
            </a:r>
            <a:r>
              <a:rPr lang="en-CA" sz="1000" dirty="0">
                <a:solidFill>
                  <a:srgbClr val="002060"/>
                </a:solidFill>
              </a:rPr>
              <a:t>. Khan MA. </a:t>
            </a:r>
            <a:r>
              <a:rPr lang="en-CA" sz="1000" dirty="0" smtClean="0">
                <a:solidFill>
                  <a:srgbClr val="002060"/>
                </a:solidFill>
              </a:rPr>
              <a:t>In</a:t>
            </a:r>
            <a:r>
              <a:rPr lang="en-CA" sz="1000" dirty="0">
                <a:solidFill>
                  <a:srgbClr val="002060"/>
                </a:solidFill>
              </a:rPr>
              <a:t>: Hochberg </a:t>
            </a:r>
            <a:r>
              <a:rPr lang="en-CA" sz="1000" dirty="0" smtClean="0">
                <a:solidFill>
                  <a:srgbClr val="002060"/>
                </a:solidFill>
              </a:rPr>
              <a:t>MC </a:t>
            </a:r>
            <a:r>
              <a:rPr lang="en-CA" sz="1000" i="1" dirty="0" smtClean="0">
                <a:solidFill>
                  <a:srgbClr val="002060"/>
                </a:solidFill>
              </a:rPr>
              <a:t>et al </a:t>
            </a:r>
            <a:r>
              <a:rPr lang="en-CA" sz="1000" dirty="0" smtClean="0">
                <a:solidFill>
                  <a:srgbClr val="002060"/>
                </a:solidFill>
              </a:rPr>
              <a:t>(eds). </a:t>
            </a:r>
            <a:r>
              <a:rPr lang="en-CA" sz="1000" i="1" dirty="0">
                <a:solidFill>
                  <a:srgbClr val="002060"/>
                </a:solidFill>
              </a:rPr>
              <a:t>Rheumatology</a:t>
            </a:r>
            <a:r>
              <a:rPr lang="en-CA" sz="1000" dirty="0">
                <a:solidFill>
                  <a:srgbClr val="002060"/>
                </a:solidFill>
              </a:rPr>
              <a:t>. V</a:t>
            </a:r>
            <a:r>
              <a:rPr lang="en-CA" sz="1000" dirty="0" smtClean="0">
                <a:solidFill>
                  <a:srgbClr val="002060"/>
                </a:solidFill>
              </a:rPr>
              <a:t>ol </a:t>
            </a:r>
            <a:r>
              <a:rPr lang="en-CA" sz="1000" dirty="0">
                <a:solidFill>
                  <a:srgbClr val="002060"/>
                </a:solidFill>
              </a:rPr>
              <a:t>2, 3rd </a:t>
            </a:r>
            <a:r>
              <a:rPr lang="en-CA" sz="1000" dirty="0" smtClean="0">
                <a:solidFill>
                  <a:srgbClr val="002060"/>
                </a:solidFill>
              </a:rPr>
              <a:t>ed</a:t>
            </a:r>
            <a:r>
              <a:rPr lang="en-CA" sz="1000" dirty="0">
                <a:solidFill>
                  <a:srgbClr val="002060"/>
                </a:solidFill>
              </a:rPr>
              <a:t>. Mosby; New York, NY: </a:t>
            </a:r>
            <a:r>
              <a:rPr lang="en-CA" sz="1000" dirty="0" smtClean="0">
                <a:solidFill>
                  <a:srgbClr val="002060"/>
                </a:solidFill>
              </a:rPr>
              <a:t>2003.</a:t>
            </a:r>
            <a:endParaRPr lang="en-CA" sz="1000" dirty="0">
              <a:solidFill>
                <a:srgbClr val="002060"/>
              </a:solidFill>
            </a:endParaRPr>
          </a:p>
        </p:txBody>
      </p:sp>
      <p:sp>
        <p:nvSpPr>
          <p:cNvPr id="8" name="Rounded Rectangle 7"/>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AS</a:t>
            </a:r>
            <a:endParaRPr lang="en-CA" dirty="0">
              <a:solidFill>
                <a:prstClr val="white"/>
              </a:solidFill>
            </a:endParaRPr>
          </a:p>
        </p:txBody>
      </p:sp>
    </p:spTree>
    <p:extLst>
      <p:ext uri="{BB962C8B-B14F-4D97-AF65-F5344CB8AC3E}">
        <p14:creationId xmlns:p14="http://schemas.microsoft.com/office/powerpoint/2010/main" val="238865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a:bodyPr>
          <a:lstStyle/>
          <a:p>
            <a:r>
              <a:rPr lang="es-MX" dirty="0" smtClean="0"/>
              <a:t>Patogénesis de la artritis reumatoide</a:t>
            </a:r>
            <a:endParaRPr lang="es-MX" dirty="0"/>
          </a:p>
        </p:txBody>
      </p:sp>
      <p:sp>
        <p:nvSpPr>
          <p:cNvPr id="16" name="Rectangle 15"/>
          <p:cNvSpPr/>
          <p:nvPr/>
        </p:nvSpPr>
        <p:spPr>
          <a:xfrm>
            <a:off x="0" y="5946665"/>
            <a:ext cx="8874224" cy="923330"/>
          </a:xfrm>
          <a:prstGeom prst="rect">
            <a:avLst/>
          </a:prstGeom>
        </p:spPr>
        <p:txBody>
          <a:bodyPr wrap="square">
            <a:spAutoFit/>
          </a:bodyPr>
          <a:lstStyle/>
          <a:p>
            <a:r>
              <a:rPr lang="es-MX" sz="1100" b="1" dirty="0" smtClean="0">
                <a:solidFill>
                  <a:srgbClr val="002060"/>
                </a:solidFill>
              </a:rPr>
              <a:t>*El inicio se atribuye típicamente a una predisposición genética o desencadenante ambiental (No se muestra).</a:t>
            </a:r>
          </a:p>
          <a:p>
            <a:r>
              <a:rPr lang="es-MX" sz="1100" b="1" dirty="0" smtClean="0">
                <a:solidFill>
                  <a:srgbClr val="002060"/>
                </a:solidFill>
              </a:rPr>
              <a:t>B = Linfocito B; C = complemento; GM-CSF = factor estimulante de colonias de granulocitos-macrófagos; IgG = inmunoglobulina G; </a:t>
            </a:r>
            <a:br>
              <a:rPr lang="es-MX" sz="1100" b="1" dirty="0" smtClean="0">
                <a:solidFill>
                  <a:srgbClr val="002060"/>
                </a:solidFill>
              </a:rPr>
            </a:br>
            <a:r>
              <a:rPr lang="es-MX" sz="1100" b="1" dirty="0" smtClean="0">
                <a:solidFill>
                  <a:srgbClr val="002060"/>
                </a:solidFill>
              </a:rPr>
              <a:t>IgM = inmunoglobulina M; IL = interleucina; M = macrófago; P = célula plasmática; PGE2 = prostaglandina E2; RF = factor reumatoide; </a:t>
            </a:r>
            <a:br>
              <a:rPr lang="es-MX" sz="1100" b="1" dirty="0" smtClean="0">
                <a:solidFill>
                  <a:srgbClr val="002060"/>
                </a:solidFill>
              </a:rPr>
            </a:br>
            <a:r>
              <a:rPr lang="es-MX" sz="1100" b="1" dirty="0" smtClean="0">
                <a:solidFill>
                  <a:srgbClr val="002060"/>
                </a:solidFill>
              </a:rPr>
              <a:t>T = Linfocito T; TGF-β = factor de crecimiento transformante-β; TNF-α = factor de necrosis tumoral α</a:t>
            </a:r>
          </a:p>
          <a:p>
            <a:r>
              <a:rPr lang="en-US" sz="900" dirty="0" smtClean="0">
                <a:solidFill>
                  <a:srgbClr val="002060"/>
                </a:solidFill>
              </a:rPr>
              <a:t>O’Dell </a:t>
            </a:r>
            <a:r>
              <a:rPr lang="en-US" sz="900" dirty="0">
                <a:solidFill>
                  <a:srgbClr val="002060"/>
                </a:solidFill>
              </a:rPr>
              <a:t>JR. In: Goldman L, Ausiello D (eds). </a:t>
            </a:r>
            <a:r>
              <a:rPr lang="en-US" sz="900" i="1" dirty="0">
                <a:solidFill>
                  <a:srgbClr val="002060"/>
                </a:solidFill>
              </a:rPr>
              <a:t>Cecil Medicine. </a:t>
            </a:r>
            <a:r>
              <a:rPr lang="en-US" sz="900" dirty="0">
                <a:solidFill>
                  <a:srgbClr val="002060"/>
                </a:solidFill>
              </a:rPr>
              <a:t>23rd ed. Saunders Elsevier; Philadelphia, PA: 2007.</a:t>
            </a:r>
          </a:p>
        </p:txBody>
      </p:sp>
      <p:graphicFrame>
        <p:nvGraphicFramePr>
          <p:cNvPr id="8" name="Diagram 7"/>
          <p:cNvGraphicFramePr/>
          <p:nvPr>
            <p:extLst>
              <p:ext uri="{D42A27DB-BD31-4B8C-83A1-F6EECF244321}">
                <p14:modId xmlns:p14="http://schemas.microsoft.com/office/powerpoint/2010/main" val="2716235176"/>
              </p:ext>
            </p:extLst>
          </p:nvPr>
        </p:nvGraphicFramePr>
        <p:xfrm>
          <a:off x="179512" y="1625469"/>
          <a:ext cx="25202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RA</a:t>
            </a:r>
            <a:endParaRPr lang="en-CA" dirty="0">
              <a:solidFill>
                <a:prstClr val="white"/>
              </a:solidFill>
            </a:endParaRPr>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2764" y="1916832"/>
            <a:ext cx="6071724" cy="3481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206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Patogénesis de la osteoartritis</a:t>
            </a:r>
            <a:endParaRPr lang="es-MX" dirty="0"/>
          </a:p>
        </p:txBody>
      </p:sp>
      <p:sp>
        <p:nvSpPr>
          <p:cNvPr id="16" name="Rectangle 15"/>
          <p:cNvSpPr/>
          <p:nvPr/>
        </p:nvSpPr>
        <p:spPr>
          <a:xfrm>
            <a:off x="0" y="5877272"/>
            <a:ext cx="8748464" cy="1131079"/>
          </a:xfrm>
          <a:prstGeom prst="rect">
            <a:avLst/>
          </a:prstGeom>
        </p:spPr>
        <p:txBody>
          <a:bodyPr wrap="square">
            <a:spAutoFit/>
          </a:bodyPr>
          <a:lstStyle/>
          <a:p>
            <a:r>
              <a:rPr lang="es-MX" sz="1200" b="1" dirty="0" smtClean="0">
                <a:solidFill>
                  <a:srgbClr val="002060"/>
                </a:solidFill>
              </a:rPr>
              <a:t>*El inicio se atribuye típicamente a predisposición genética o un desencadenante ambiental (no mostrado).</a:t>
            </a:r>
          </a:p>
          <a:p>
            <a:r>
              <a:rPr lang="es-MX" sz="1200" b="1" dirty="0" smtClean="0">
                <a:solidFill>
                  <a:srgbClr val="002060"/>
                </a:solidFill>
              </a:rPr>
              <a:t>IL = interleucina; M = macrófagos; MMP = metaloproteasas; NO = óxido nítrico; PGE2 = prostaglandina E2; </a:t>
            </a:r>
            <a:br>
              <a:rPr lang="es-MX" sz="1200" b="1" dirty="0" smtClean="0">
                <a:solidFill>
                  <a:srgbClr val="002060"/>
                </a:solidFill>
              </a:rPr>
            </a:br>
            <a:r>
              <a:rPr lang="es-MX" sz="1200" b="1" dirty="0" smtClean="0">
                <a:solidFill>
                  <a:srgbClr val="002060"/>
                </a:solidFill>
              </a:rPr>
              <a:t>TGF-β = factor de crecimiento transformante β; TIMP = inhibidor tisular de metaloproteasas; TNF- α = factor de necrosis tumoral α</a:t>
            </a:r>
            <a:br>
              <a:rPr lang="es-MX" sz="1200" b="1" dirty="0" smtClean="0">
                <a:solidFill>
                  <a:srgbClr val="002060"/>
                </a:solidFill>
              </a:rPr>
            </a:br>
            <a:r>
              <a:rPr lang="es-MX" sz="1050" dirty="0" smtClean="0">
                <a:solidFill>
                  <a:schemeClr val="bg2"/>
                </a:solidFill>
              </a:rPr>
              <a:t>Firestein GS. In: Firestein GS </a:t>
            </a:r>
            <a:r>
              <a:rPr lang="es-MX" sz="1050" i="1" dirty="0" smtClean="0">
                <a:solidFill>
                  <a:schemeClr val="bg2"/>
                </a:solidFill>
              </a:rPr>
              <a:t>et al (eds). Kelley’s Textbook of Rheumatology</a:t>
            </a:r>
            <a:r>
              <a:rPr lang="es-MX" sz="1050" dirty="0" smtClean="0">
                <a:solidFill>
                  <a:schemeClr val="bg2"/>
                </a:solidFill>
              </a:rPr>
              <a:t>. Vol 2, 8th ed. Saunders Elsevier, Philadelphia, PA; 2008; </a:t>
            </a:r>
          </a:p>
          <a:p>
            <a:r>
              <a:rPr lang="es-MX" sz="1050" dirty="0" smtClean="0">
                <a:solidFill>
                  <a:srgbClr val="002060"/>
                </a:solidFill>
              </a:rPr>
              <a:t>Lane NE </a:t>
            </a:r>
            <a:r>
              <a:rPr lang="es-MX" sz="1050" i="1" dirty="0" smtClean="0">
                <a:solidFill>
                  <a:srgbClr val="002060"/>
                </a:solidFill>
              </a:rPr>
              <a:t>et al</a:t>
            </a:r>
            <a:r>
              <a:rPr lang="es-MX" sz="1050" dirty="0" smtClean="0">
                <a:solidFill>
                  <a:srgbClr val="002060"/>
                </a:solidFill>
              </a:rPr>
              <a:t>. In: Goldman L, Ausiello D (eds). </a:t>
            </a:r>
            <a:r>
              <a:rPr lang="es-MX" sz="1050" i="1" dirty="0" smtClean="0">
                <a:solidFill>
                  <a:srgbClr val="002060"/>
                </a:solidFill>
              </a:rPr>
              <a:t>Cecil Medicine. </a:t>
            </a:r>
            <a:r>
              <a:rPr lang="es-MX" sz="1050" dirty="0" smtClean="0">
                <a:solidFill>
                  <a:srgbClr val="002060"/>
                </a:solidFill>
              </a:rPr>
              <a:t>23rd ed. Saunders Elsevier; Philadelphia, PA: 2007.</a:t>
            </a:r>
          </a:p>
          <a:p>
            <a:endParaRPr lang="es-MX" sz="1050" dirty="0">
              <a:solidFill>
                <a:schemeClr val="bg2"/>
              </a:solidFill>
            </a:endParaRPr>
          </a:p>
        </p:txBody>
      </p:sp>
      <p:graphicFrame>
        <p:nvGraphicFramePr>
          <p:cNvPr id="8" name="Diagram 7"/>
          <p:cNvGraphicFramePr/>
          <p:nvPr>
            <p:extLst>
              <p:ext uri="{D42A27DB-BD31-4B8C-83A1-F6EECF244321}">
                <p14:modId xmlns:p14="http://schemas.microsoft.com/office/powerpoint/2010/main" val="1073281161"/>
              </p:ext>
            </p:extLst>
          </p:nvPr>
        </p:nvGraphicFramePr>
        <p:xfrm>
          <a:off x="179512" y="1625469"/>
          <a:ext cx="25202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7824" y="1556792"/>
            <a:ext cx="5868987" cy="4213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0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2"/>
          </p:nvPr>
        </p:nvSpPr>
        <p:spPr/>
        <p:txBody>
          <a:bodyPr/>
          <a:lstStyle/>
          <a:p>
            <a:pPr>
              <a:defRPr/>
            </a:pPr>
            <a:r>
              <a:rPr dirty="0">
                <a:solidFill>
                  <a:srgbClr val="000000"/>
                </a:solidFill>
              </a:rPr>
              <a:t/>
            </a:r>
            <a:br>
              <a:rPr dirty="0">
                <a:solidFill>
                  <a:srgbClr val="000000"/>
                </a:solidFill>
              </a:rPr>
            </a:br>
            <a:fld id="{34177814-2450-4F6E-88E8-FC2545226CDF}" type="slidenum">
              <a:rPr>
                <a:solidFill>
                  <a:srgbClr val="000000"/>
                </a:solidFill>
              </a:rPr>
              <a:pPr>
                <a:defRPr/>
              </a:pPr>
              <a:t>15</a:t>
            </a:fld>
            <a:endParaRPr dirty="0">
              <a:solidFill>
                <a:srgbClr val="000000"/>
              </a:solidFill>
            </a:endParaRPr>
          </a:p>
        </p:txBody>
      </p:sp>
      <p:sp>
        <p:nvSpPr>
          <p:cNvPr id="22531" name="AutoShape 53"/>
          <p:cNvSpPr>
            <a:spLocks noChangeArrowheads="1"/>
          </p:cNvSpPr>
          <p:nvPr/>
        </p:nvSpPr>
        <p:spPr bwMode="auto">
          <a:xfrm rot="5400000">
            <a:off x="950119" y="2920207"/>
            <a:ext cx="2159000" cy="271462"/>
          </a:xfrm>
          <a:prstGeom prst="triangle">
            <a:avLst>
              <a:gd name="adj" fmla="val 50000"/>
            </a:avLst>
          </a:prstGeom>
          <a:gradFill rotWithShape="0">
            <a:gsLst>
              <a:gs pos="0">
                <a:schemeClr val="bg1">
                  <a:alpha val="39000"/>
                </a:schemeClr>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89392" tIns="44696" rIns="89392" bIns="44696"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fontAlgn="base">
              <a:lnSpc>
                <a:spcPct val="85000"/>
              </a:lnSpc>
              <a:spcBef>
                <a:spcPct val="0"/>
              </a:spcBef>
              <a:spcAft>
                <a:spcPct val="0"/>
              </a:spcAft>
              <a:buClr>
                <a:srgbClr val="00BE00"/>
              </a:buClr>
              <a:buSzPct val="75000"/>
              <a:buFont typeface="Wingdings" pitchFamily="2" charset="2"/>
              <a:buNone/>
            </a:pPr>
            <a:endParaRPr lang="en-US" altLang="zh-CN" sz="1200" b="1" dirty="0" smtClean="0">
              <a:solidFill>
                <a:srgbClr val="FFFFFF"/>
              </a:solidFill>
              <a:latin typeface="Calibri" pitchFamily="34" charset="0"/>
            </a:endParaRPr>
          </a:p>
        </p:txBody>
      </p:sp>
      <p:sp>
        <p:nvSpPr>
          <p:cNvPr id="22532" name="Rectangle 37"/>
          <p:cNvSpPr>
            <a:spLocks noGrp="1" noChangeArrowheads="1"/>
          </p:cNvSpPr>
          <p:nvPr>
            <p:ph type="title"/>
          </p:nvPr>
        </p:nvSpPr>
        <p:spPr>
          <a:xfrm>
            <a:off x="457200" y="271463"/>
            <a:ext cx="8229600" cy="1143000"/>
          </a:xfrm>
        </p:spPr>
        <p:txBody>
          <a:bodyPr/>
          <a:lstStyle/>
          <a:p>
            <a:r>
              <a:rPr lang="es-MX" altLang="en-US" dirty="0" smtClean="0"/>
              <a:t>Factores que contribuyen al </a:t>
            </a:r>
            <a:br>
              <a:rPr lang="es-MX" altLang="en-US" dirty="0" smtClean="0"/>
            </a:br>
            <a:r>
              <a:rPr lang="es-MX" altLang="en-US" dirty="0" smtClean="0"/>
              <a:t>desarrollo de osteoartritis </a:t>
            </a:r>
          </a:p>
        </p:txBody>
      </p:sp>
      <p:grpSp>
        <p:nvGrpSpPr>
          <p:cNvPr id="22533" name="Group 1"/>
          <p:cNvGrpSpPr>
            <a:grpSpLocks/>
          </p:cNvGrpSpPr>
          <p:nvPr/>
        </p:nvGrpSpPr>
        <p:grpSpPr bwMode="auto">
          <a:xfrm>
            <a:off x="161925" y="1906588"/>
            <a:ext cx="1690688" cy="2341563"/>
            <a:chOff x="162546" y="1783258"/>
            <a:chExt cx="1689718" cy="2342370"/>
          </a:xfrm>
        </p:grpSpPr>
        <p:sp>
          <p:nvSpPr>
            <p:cNvPr id="22565" name="Text Box 36"/>
            <p:cNvSpPr txBox="1">
              <a:spLocks noChangeArrowheads="1"/>
            </p:cNvSpPr>
            <p:nvPr/>
          </p:nvSpPr>
          <p:spPr bwMode="auto">
            <a:xfrm>
              <a:off x="162546" y="1783258"/>
              <a:ext cx="1689718" cy="3000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eaLnBrk="0" hangingPunct="0">
                <a:defRPr>
                  <a:solidFill>
                    <a:schemeClr val="tx1"/>
                  </a:solidFill>
                  <a:latin typeface="Arial" pitchFamily="34" charset="0"/>
                  <a:ea typeface="SimSun" pitchFamily="2" charset="-122"/>
                </a:defRPr>
              </a:lvl1pPr>
              <a:lvl2pPr marL="742950" indent="-285750" defTabSz="922338" eaLnBrk="0" hangingPunct="0">
                <a:defRPr>
                  <a:solidFill>
                    <a:schemeClr val="tx1"/>
                  </a:solidFill>
                  <a:latin typeface="Arial" pitchFamily="34" charset="0"/>
                  <a:ea typeface="SimSun" pitchFamily="2" charset="-122"/>
                </a:defRPr>
              </a:lvl2pPr>
              <a:lvl3pPr marL="1143000" indent="-228600" defTabSz="922338" eaLnBrk="0" hangingPunct="0">
                <a:defRPr>
                  <a:solidFill>
                    <a:schemeClr val="tx1"/>
                  </a:solidFill>
                  <a:latin typeface="Arial" pitchFamily="34" charset="0"/>
                  <a:ea typeface="SimSun" pitchFamily="2" charset="-122"/>
                </a:defRPr>
              </a:lvl3pPr>
              <a:lvl4pPr marL="1600200" indent="-228600" defTabSz="922338" eaLnBrk="0" hangingPunct="0">
                <a:defRPr>
                  <a:solidFill>
                    <a:schemeClr val="tx1"/>
                  </a:solidFill>
                  <a:latin typeface="Arial" pitchFamily="34" charset="0"/>
                  <a:ea typeface="SimSun" pitchFamily="2" charset="-122"/>
                </a:defRPr>
              </a:lvl4pPr>
              <a:lvl5pPr marL="2057400" indent="-228600" defTabSz="922338" eaLnBrk="0" hangingPunct="0">
                <a:defRPr>
                  <a:solidFill>
                    <a:schemeClr val="tx1"/>
                  </a:solidFill>
                  <a:latin typeface="Arial" pitchFamily="34" charset="0"/>
                  <a:ea typeface="SimSun" pitchFamily="2" charset="-122"/>
                </a:defRPr>
              </a:lvl5pPr>
              <a:lvl6pPr marL="2514600" indent="-228600" defTabSz="922338"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defTabSz="922338"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defTabSz="922338"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defTabSz="922338" eaLnBrk="0" fontAlgn="base" hangingPunct="0">
                <a:spcBef>
                  <a:spcPct val="0"/>
                </a:spcBef>
                <a:spcAft>
                  <a:spcPct val="0"/>
                </a:spcAft>
                <a:defRPr>
                  <a:solidFill>
                    <a:schemeClr val="tx1"/>
                  </a:solidFill>
                  <a:latin typeface="Arial" pitchFamily="34" charset="0"/>
                  <a:ea typeface="SimSun" pitchFamily="2" charset="-122"/>
                </a:defRPr>
              </a:lvl9pPr>
            </a:lstStyle>
            <a:p>
              <a:pPr algn="r" fontAlgn="base">
                <a:lnSpc>
                  <a:spcPct val="95000"/>
                </a:lnSpc>
                <a:spcBef>
                  <a:spcPct val="0"/>
                </a:spcBef>
                <a:spcAft>
                  <a:spcPct val="0"/>
                </a:spcAft>
              </a:pPr>
              <a:r>
                <a:rPr lang="es-MX" altLang="zh-CN" sz="1400" b="1" dirty="0" smtClean="0">
                  <a:solidFill>
                    <a:srgbClr val="FFFFFF"/>
                  </a:solidFill>
                  <a:latin typeface="Calibri" pitchFamily="34" charset="0"/>
                </a:rPr>
                <a:t>Obesidad</a:t>
              </a:r>
            </a:p>
          </p:txBody>
        </p:sp>
        <p:sp>
          <p:nvSpPr>
            <p:cNvPr id="22566" name="Rectangle 37"/>
            <p:cNvSpPr>
              <a:spLocks noChangeArrowheads="1"/>
            </p:cNvSpPr>
            <p:nvPr/>
          </p:nvSpPr>
          <p:spPr bwMode="auto">
            <a:xfrm>
              <a:off x="162546" y="2153468"/>
              <a:ext cx="1689718" cy="5016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eaLnBrk="0" hangingPunct="0">
                <a:defRPr>
                  <a:solidFill>
                    <a:schemeClr val="tx1"/>
                  </a:solidFill>
                  <a:latin typeface="Arial" pitchFamily="34" charset="0"/>
                  <a:ea typeface="SimSun" pitchFamily="2" charset="-122"/>
                </a:defRPr>
              </a:lvl1pPr>
              <a:lvl2pPr marL="742950" indent="-285750" defTabSz="922338" eaLnBrk="0" hangingPunct="0">
                <a:defRPr>
                  <a:solidFill>
                    <a:schemeClr val="tx1"/>
                  </a:solidFill>
                  <a:latin typeface="Arial" pitchFamily="34" charset="0"/>
                  <a:ea typeface="SimSun" pitchFamily="2" charset="-122"/>
                </a:defRPr>
              </a:lvl2pPr>
              <a:lvl3pPr marL="1143000" indent="-228600" defTabSz="922338" eaLnBrk="0" hangingPunct="0">
                <a:defRPr>
                  <a:solidFill>
                    <a:schemeClr val="tx1"/>
                  </a:solidFill>
                  <a:latin typeface="Arial" pitchFamily="34" charset="0"/>
                  <a:ea typeface="SimSun" pitchFamily="2" charset="-122"/>
                </a:defRPr>
              </a:lvl3pPr>
              <a:lvl4pPr marL="1600200" indent="-228600" defTabSz="922338" eaLnBrk="0" hangingPunct="0">
                <a:defRPr>
                  <a:solidFill>
                    <a:schemeClr val="tx1"/>
                  </a:solidFill>
                  <a:latin typeface="Arial" pitchFamily="34" charset="0"/>
                  <a:ea typeface="SimSun" pitchFamily="2" charset="-122"/>
                </a:defRPr>
              </a:lvl4pPr>
              <a:lvl5pPr marL="2057400" indent="-228600" defTabSz="922338" eaLnBrk="0" hangingPunct="0">
                <a:defRPr>
                  <a:solidFill>
                    <a:schemeClr val="tx1"/>
                  </a:solidFill>
                  <a:latin typeface="Arial" pitchFamily="34" charset="0"/>
                  <a:ea typeface="SimSun" pitchFamily="2" charset="-122"/>
                </a:defRPr>
              </a:lvl5pPr>
              <a:lvl6pPr marL="2514600" indent="-228600" defTabSz="922338"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defTabSz="922338"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defTabSz="922338"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defTabSz="922338" eaLnBrk="0" fontAlgn="base" hangingPunct="0">
                <a:spcBef>
                  <a:spcPct val="0"/>
                </a:spcBef>
                <a:spcAft>
                  <a:spcPct val="0"/>
                </a:spcAft>
                <a:defRPr>
                  <a:solidFill>
                    <a:schemeClr val="tx1"/>
                  </a:solidFill>
                  <a:latin typeface="Arial" pitchFamily="34" charset="0"/>
                  <a:ea typeface="SimSun" pitchFamily="2" charset="-122"/>
                </a:defRPr>
              </a:lvl9pPr>
            </a:lstStyle>
            <a:p>
              <a:pPr algn="r" fontAlgn="base">
                <a:lnSpc>
                  <a:spcPct val="95000"/>
                </a:lnSpc>
                <a:spcBef>
                  <a:spcPct val="50000"/>
                </a:spcBef>
                <a:spcAft>
                  <a:spcPct val="0"/>
                </a:spcAft>
              </a:pPr>
              <a:r>
                <a:rPr lang="es-MX" altLang="zh-CN" sz="1400" b="1" dirty="0" smtClean="0">
                  <a:solidFill>
                    <a:srgbClr val="FFFFFF"/>
                  </a:solidFill>
                  <a:latin typeface="Calibri" pitchFamily="34" charset="0"/>
                  <a:cs typeface="Arial" pitchFamily="34" charset="0"/>
                </a:rPr>
                <a:t>Anormalidades anatómicas</a:t>
              </a:r>
            </a:p>
          </p:txBody>
        </p:sp>
        <p:sp>
          <p:nvSpPr>
            <p:cNvPr id="22567" name="Rectangle 38"/>
            <p:cNvSpPr>
              <a:spLocks noChangeArrowheads="1"/>
            </p:cNvSpPr>
            <p:nvPr/>
          </p:nvSpPr>
          <p:spPr bwMode="auto">
            <a:xfrm>
              <a:off x="162546" y="2719362"/>
              <a:ext cx="1689718" cy="5334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eaLnBrk="0" hangingPunct="0">
                <a:defRPr>
                  <a:solidFill>
                    <a:schemeClr val="tx1"/>
                  </a:solidFill>
                  <a:latin typeface="Arial" pitchFamily="34" charset="0"/>
                  <a:ea typeface="SimSun" pitchFamily="2" charset="-122"/>
                </a:defRPr>
              </a:lvl1pPr>
              <a:lvl2pPr marL="742950" indent="-285750" defTabSz="922338" eaLnBrk="0" hangingPunct="0">
                <a:defRPr>
                  <a:solidFill>
                    <a:schemeClr val="tx1"/>
                  </a:solidFill>
                  <a:latin typeface="Arial" pitchFamily="34" charset="0"/>
                  <a:ea typeface="SimSun" pitchFamily="2" charset="-122"/>
                </a:defRPr>
              </a:lvl2pPr>
              <a:lvl3pPr marL="1143000" indent="-228600" defTabSz="922338" eaLnBrk="0" hangingPunct="0">
                <a:defRPr>
                  <a:solidFill>
                    <a:schemeClr val="tx1"/>
                  </a:solidFill>
                  <a:latin typeface="Arial" pitchFamily="34" charset="0"/>
                  <a:ea typeface="SimSun" pitchFamily="2" charset="-122"/>
                </a:defRPr>
              </a:lvl3pPr>
              <a:lvl4pPr marL="1600200" indent="-228600" defTabSz="922338" eaLnBrk="0" hangingPunct="0">
                <a:defRPr>
                  <a:solidFill>
                    <a:schemeClr val="tx1"/>
                  </a:solidFill>
                  <a:latin typeface="Arial" pitchFamily="34" charset="0"/>
                  <a:ea typeface="SimSun" pitchFamily="2" charset="-122"/>
                </a:defRPr>
              </a:lvl4pPr>
              <a:lvl5pPr marL="2057400" indent="-228600" defTabSz="922338" eaLnBrk="0" hangingPunct="0">
                <a:defRPr>
                  <a:solidFill>
                    <a:schemeClr val="tx1"/>
                  </a:solidFill>
                  <a:latin typeface="Arial" pitchFamily="34" charset="0"/>
                  <a:ea typeface="SimSun" pitchFamily="2" charset="-122"/>
                </a:defRPr>
              </a:lvl5pPr>
              <a:lvl6pPr marL="2514600" indent="-228600" defTabSz="922338"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defTabSz="922338"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defTabSz="922338"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defTabSz="922338" eaLnBrk="0" fontAlgn="base" hangingPunct="0">
                <a:spcBef>
                  <a:spcPct val="0"/>
                </a:spcBef>
                <a:spcAft>
                  <a:spcPct val="0"/>
                </a:spcAft>
                <a:defRPr>
                  <a:solidFill>
                    <a:schemeClr val="tx1"/>
                  </a:solidFill>
                  <a:latin typeface="Arial" pitchFamily="34" charset="0"/>
                  <a:ea typeface="SimSun" pitchFamily="2" charset="-122"/>
                </a:defRPr>
              </a:lvl9pPr>
            </a:lstStyle>
            <a:p>
              <a:pPr algn="r" fontAlgn="base">
                <a:lnSpc>
                  <a:spcPct val="95000"/>
                </a:lnSpc>
                <a:spcBef>
                  <a:spcPct val="50000"/>
                </a:spcBef>
                <a:spcAft>
                  <a:spcPct val="0"/>
                </a:spcAft>
              </a:pPr>
              <a:r>
                <a:rPr lang="es-MX" altLang="zh-CN" sz="1400" b="1" dirty="0" smtClean="0">
                  <a:solidFill>
                    <a:srgbClr val="FFFFFF"/>
                  </a:solidFill>
                  <a:latin typeface="Calibri" pitchFamily="34" charset="0"/>
                  <a:cs typeface="Arial" pitchFamily="34" charset="0"/>
                </a:rPr>
                <a:t>Microfracturas y remodelación ósea</a:t>
              </a:r>
            </a:p>
          </p:txBody>
        </p:sp>
        <p:sp>
          <p:nvSpPr>
            <p:cNvPr id="99335" name="Rectangle 39"/>
            <p:cNvSpPr>
              <a:spLocks noChangeArrowheads="1"/>
            </p:cNvSpPr>
            <p:nvPr/>
          </p:nvSpPr>
          <p:spPr bwMode="auto">
            <a:xfrm>
              <a:off x="162546" y="3368129"/>
              <a:ext cx="1689718" cy="365251"/>
            </a:xfrm>
            <a:prstGeom prst="rect">
              <a:avLst/>
            </a:prstGeom>
            <a:solidFill>
              <a:schemeClr val="accent2"/>
            </a:solidFill>
            <a:ln>
              <a:noFill/>
            </a:ln>
            <a:extLst/>
          </p:spPr>
          <p:txBody>
            <a:bodyPr lIns="89392" tIns="44696" rIns="89392" bIns="44696" anchor="ctr"/>
            <a:lstStyle/>
            <a:p>
              <a:pPr algn="r" defTabSz="922338" eaLnBrk="0" fontAlgn="base" hangingPunct="0">
                <a:lnSpc>
                  <a:spcPct val="95000"/>
                </a:lnSpc>
                <a:spcBef>
                  <a:spcPct val="50000"/>
                </a:spcBef>
                <a:spcAft>
                  <a:spcPct val="0"/>
                </a:spcAft>
                <a:defRPr/>
              </a:pPr>
              <a:r>
                <a:rPr lang="es-MX" altLang="zh-CN" sz="1400" b="1" spc="-30" dirty="0" smtClean="0">
                  <a:solidFill>
                    <a:srgbClr val="FFFFFF"/>
                  </a:solidFill>
                  <a:cs typeface="Arial" pitchFamily="34" charset="0"/>
                </a:rPr>
                <a:t>Pérdida de estabilidad articular</a:t>
              </a:r>
              <a:endParaRPr lang="es-MX" altLang="zh-CN" sz="1400" b="1" spc="-30" dirty="0">
                <a:solidFill>
                  <a:srgbClr val="FFFFFF"/>
                </a:solidFill>
                <a:cs typeface="Arial" pitchFamily="34" charset="0"/>
              </a:endParaRPr>
            </a:p>
          </p:txBody>
        </p:sp>
        <p:sp>
          <p:nvSpPr>
            <p:cNvPr id="22569" name="Rectangle 40"/>
            <p:cNvSpPr>
              <a:spLocks noChangeArrowheads="1"/>
            </p:cNvSpPr>
            <p:nvPr/>
          </p:nvSpPr>
          <p:spPr bwMode="auto">
            <a:xfrm>
              <a:off x="162546" y="3787476"/>
              <a:ext cx="1689718" cy="33815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eaLnBrk="0" hangingPunct="0">
                <a:defRPr>
                  <a:solidFill>
                    <a:schemeClr val="tx1"/>
                  </a:solidFill>
                  <a:latin typeface="Arial" pitchFamily="34" charset="0"/>
                  <a:ea typeface="SimSun" pitchFamily="2" charset="-122"/>
                </a:defRPr>
              </a:lvl1pPr>
              <a:lvl2pPr marL="742950" indent="-285750" defTabSz="922338" eaLnBrk="0" hangingPunct="0">
                <a:defRPr>
                  <a:solidFill>
                    <a:schemeClr val="tx1"/>
                  </a:solidFill>
                  <a:latin typeface="Arial" pitchFamily="34" charset="0"/>
                  <a:ea typeface="SimSun" pitchFamily="2" charset="-122"/>
                </a:defRPr>
              </a:lvl2pPr>
              <a:lvl3pPr marL="1143000" indent="-228600" defTabSz="922338" eaLnBrk="0" hangingPunct="0">
                <a:defRPr>
                  <a:solidFill>
                    <a:schemeClr val="tx1"/>
                  </a:solidFill>
                  <a:latin typeface="Arial" pitchFamily="34" charset="0"/>
                  <a:ea typeface="SimSun" pitchFamily="2" charset="-122"/>
                </a:defRPr>
              </a:lvl3pPr>
              <a:lvl4pPr marL="1600200" indent="-228600" defTabSz="922338" eaLnBrk="0" hangingPunct="0">
                <a:defRPr>
                  <a:solidFill>
                    <a:schemeClr val="tx1"/>
                  </a:solidFill>
                  <a:latin typeface="Arial" pitchFamily="34" charset="0"/>
                  <a:ea typeface="SimSun" pitchFamily="2" charset="-122"/>
                </a:defRPr>
              </a:lvl4pPr>
              <a:lvl5pPr marL="2057400" indent="-228600" defTabSz="922338" eaLnBrk="0" hangingPunct="0">
                <a:defRPr>
                  <a:solidFill>
                    <a:schemeClr val="tx1"/>
                  </a:solidFill>
                  <a:latin typeface="Arial" pitchFamily="34" charset="0"/>
                  <a:ea typeface="SimSun" pitchFamily="2" charset="-122"/>
                </a:defRPr>
              </a:lvl5pPr>
              <a:lvl6pPr marL="2514600" indent="-228600" defTabSz="922338"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defTabSz="922338"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defTabSz="922338"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defTabSz="922338" eaLnBrk="0" fontAlgn="base" hangingPunct="0">
                <a:spcBef>
                  <a:spcPct val="0"/>
                </a:spcBef>
                <a:spcAft>
                  <a:spcPct val="0"/>
                </a:spcAft>
                <a:defRPr>
                  <a:solidFill>
                    <a:schemeClr val="tx1"/>
                  </a:solidFill>
                  <a:latin typeface="Arial" pitchFamily="34" charset="0"/>
                  <a:ea typeface="SimSun" pitchFamily="2" charset="-122"/>
                </a:defRPr>
              </a:lvl9pPr>
            </a:lstStyle>
            <a:p>
              <a:pPr algn="r" fontAlgn="base">
                <a:lnSpc>
                  <a:spcPct val="95000"/>
                </a:lnSpc>
                <a:spcBef>
                  <a:spcPct val="50000"/>
                </a:spcBef>
                <a:spcAft>
                  <a:spcPct val="0"/>
                </a:spcAft>
              </a:pPr>
              <a:r>
                <a:rPr lang="en-US" altLang="zh-CN" sz="1400" b="1" dirty="0" smtClean="0">
                  <a:solidFill>
                    <a:srgbClr val="FFFFFF"/>
                  </a:solidFill>
                  <a:latin typeface="Calibri" pitchFamily="34" charset="0"/>
                </a:rPr>
                <a:t>Traumatismo</a:t>
              </a:r>
            </a:p>
          </p:txBody>
        </p:sp>
      </p:grpSp>
      <p:grpSp>
        <p:nvGrpSpPr>
          <p:cNvPr id="22534" name="Group 2"/>
          <p:cNvGrpSpPr>
            <a:grpSpLocks/>
          </p:cNvGrpSpPr>
          <p:nvPr/>
        </p:nvGrpSpPr>
        <p:grpSpPr bwMode="auto">
          <a:xfrm>
            <a:off x="7350125" y="2122487"/>
            <a:ext cx="1685925" cy="2073275"/>
            <a:chOff x="7350894" y="1999282"/>
            <a:chExt cx="1685602" cy="1885677"/>
          </a:xfrm>
        </p:grpSpPr>
        <p:sp>
          <p:nvSpPr>
            <p:cNvPr id="22561" name="Rectangle 41"/>
            <p:cNvSpPr>
              <a:spLocks noChangeArrowheads="1"/>
            </p:cNvSpPr>
            <p:nvPr/>
          </p:nvSpPr>
          <p:spPr bwMode="auto">
            <a:xfrm>
              <a:off x="7350894" y="1999282"/>
              <a:ext cx="1685602" cy="2666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eaLnBrk="0" hangingPunct="0">
                <a:defRPr>
                  <a:solidFill>
                    <a:schemeClr val="tx1"/>
                  </a:solidFill>
                  <a:latin typeface="Arial" pitchFamily="34" charset="0"/>
                  <a:ea typeface="SimSun" pitchFamily="2" charset="-122"/>
                </a:defRPr>
              </a:lvl1pPr>
              <a:lvl2pPr marL="742950" indent="-285750" defTabSz="922338" eaLnBrk="0" hangingPunct="0">
                <a:defRPr>
                  <a:solidFill>
                    <a:schemeClr val="tx1"/>
                  </a:solidFill>
                  <a:latin typeface="Arial" pitchFamily="34" charset="0"/>
                  <a:ea typeface="SimSun" pitchFamily="2" charset="-122"/>
                </a:defRPr>
              </a:lvl2pPr>
              <a:lvl3pPr marL="1143000" indent="-228600" defTabSz="922338" eaLnBrk="0" hangingPunct="0">
                <a:defRPr>
                  <a:solidFill>
                    <a:schemeClr val="tx1"/>
                  </a:solidFill>
                  <a:latin typeface="Arial" pitchFamily="34" charset="0"/>
                  <a:ea typeface="SimSun" pitchFamily="2" charset="-122"/>
                </a:defRPr>
              </a:lvl3pPr>
              <a:lvl4pPr marL="1600200" indent="-228600" defTabSz="922338" eaLnBrk="0" hangingPunct="0">
                <a:defRPr>
                  <a:solidFill>
                    <a:schemeClr val="tx1"/>
                  </a:solidFill>
                  <a:latin typeface="Arial" pitchFamily="34" charset="0"/>
                  <a:ea typeface="SimSun" pitchFamily="2" charset="-122"/>
                </a:defRPr>
              </a:lvl4pPr>
              <a:lvl5pPr marL="2057400" indent="-228600" defTabSz="922338" eaLnBrk="0" hangingPunct="0">
                <a:defRPr>
                  <a:solidFill>
                    <a:schemeClr val="tx1"/>
                  </a:solidFill>
                  <a:latin typeface="Arial" pitchFamily="34" charset="0"/>
                  <a:ea typeface="SimSun" pitchFamily="2" charset="-122"/>
                </a:defRPr>
              </a:lvl5pPr>
              <a:lvl6pPr marL="2514600" indent="-228600" defTabSz="922338"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defTabSz="922338"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defTabSz="922338"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defTabSz="922338" eaLnBrk="0" fontAlgn="base" hangingPunct="0">
                <a:spcBef>
                  <a:spcPct val="0"/>
                </a:spcBef>
                <a:spcAft>
                  <a:spcPct val="0"/>
                </a:spcAft>
                <a:defRPr>
                  <a:solidFill>
                    <a:schemeClr val="tx1"/>
                  </a:solidFill>
                  <a:latin typeface="Arial" pitchFamily="34" charset="0"/>
                  <a:ea typeface="SimSun" pitchFamily="2" charset="-122"/>
                </a:defRPr>
              </a:lvl9pPr>
            </a:lstStyle>
            <a:p>
              <a:pPr fontAlgn="base">
                <a:lnSpc>
                  <a:spcPct val="95000"/>
                </a:lnSpc>
                <a:spcBef>
                  <a:spcPct val="50000"/>
                </a:spcBef>
                <a:spcAft>
                  <a:spcPct val="0"/>
                </a:spcAft>
              </a:pPr>
              <a:r>
                <a:rPr lang="es-MX" altLang="zh-CN" sz="1400" b="1" dirty="0" smtClean="0">
                  <a:solidFill>
                    <a:srgbClr val="FFFFFF"/>
                  </a:solidFill>
                  <a:latin typeface="Calibri" pitchFamily="34" charset="0"/>
                </a:rPr>
                <a:t>Envejecimiento</a:t>
              </a:r>
            </a:p>
          </p:txBody>
        </p:sp>
        <p:sp>
          <p:nvSpPr>
            <p:cNvPr id="22562" name="Rectangle 42"/>
            <p:cNvSpPr>
              <a:spLocks noChangeArrowheads="1"/>
            </p:cNvSpPr>
            <p:nvPr/>
          </p:nvSpPr>
          <p:spPr bwMode="auto">
            <a:xfrm>
              <a:off x="7350894" y="2349299"/>
              <a:ext cx="1685602" cy="54724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eaLnBrk="0" hangingPunct="0">
                <a:defRPr>
                  <a:solidFill>
                    <a:schemeClr val="tx1"/>
                  </a:solidFill>
                  <a:latin typeface="Arial" pitchFamily="34" charset="0"/>
                  <a:ea typeface="SimSun" pitchFamily="2" charset="-122"/>
                </a:defRPr>
              </a:lvl1pPr>
              <a:lvl2pPr marL="742950" indent="-285750" defTabSz="922338" eaLnBrk="0" hangingPunct="0">
                <a:defRPr>
                  <a:solidFill>
                    <a:schemeClr val="tx1"/>
                  </a:solidFill>
                  <a:latin typeface="Arial" pitchFamily="34" charset="0"/>
                  <a:ea typeface="SimSun" pitchFamily="2" charset="-122"/>
                </a:defRPr>
              </a:lvl2pPr>
              <a:lvl3pPr marL="1143000" indent="-228600" defTabSz="922338" eaLnBrk="0" hangingPunct="0">
                <a:defRPr>
                  <a:solidFill>
                    <a:schemeClr val="tx1"/>
                  </a:solidFill>
                  <a:latin typeface="Arial" pitchFamily="34" charset="0"/>
                  <a:ea typeface="SimSun" pitchFamily="2" charset="-122"/>
                </a:defRPr>
              </a:lvl3pPr>
              <a:lvl4pPr marL="1600200" indent="-228600" defTabSz="922338" eaLnBrk="0" hangingPunct="0">
                <a:defRPr>
                  <a:solidFill>
                    <a:schemeClr val="tx1"/>
                  </a:solidFill>
                  <a:latin typeface="Arial" pitchFamily="34" charset="0"/>
                  <a:ea typeface="SimSun" pitchFamily="2" charset="-122"/>
                </a:defRPr>
              </a:lvl4pPr>
              <a:lvl5pPr marL="2057400" indent="-228600" defTabSz="922338" eaLnBrk="0" hangingPunct="0">
                <a:defRPr>
                  <a:solidFill>
                    <a:schemeClr val="tx1"/>
                  </a:solidFill>
                  <a:latin typeface="Arial" pitchFamily="34" charset="0"/>
                  <a:ea typeface="SimSun" pitchFamily="2" charset="-122"/>
                </a:defRPr>
              </a:lvl5pPr>
              <a:lvl6pPr marL="2514600" indent="-228600" defTabSz="922338"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defTabSz="922338"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defTabSz="922338"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defTabSz="922338" eaLnBrk="0" fontAlgn="base" hangingPunct="0">
                <a:spcBef>
                  <a:spcPct val="0"/>
                </a:spcBef>
                <a:spcAft>
                  <a:spcPct val="0"/>
                </a:spcAft>
                <a:defRPr>
                  <a:solidFill>
                    <a:schemeClr val="tx1"/>
                  </a:solidFill>
                  <a:latin typeface="Arial" pitchFamily="34" charset="0"/>
                  <a:ea typeface="SimSun" pitchFamily="2" charset="-122"/>
                </a:defRPr>
              </a:lvl9pPr>
            </a:lstStyle>
            <a:p>
              <a:pPr fontAlgn="base">
                <a:lnSpc>
                  <a:spcPct val="95000"/>
                </a:lnSpc>
                <a:spcBef>
                  <a:spcPct val="50000"/>
                </a:spcBef>
                <a:spcAft>
                  <a:spcPct val="0"/>
                </a:spcAft>
              </a:pPr>
              <a:r>
                <a:rPr lang="es-MX" altLang="zh-CN" sz="1400" b="1" dirty="0" smtClean="0">
                  <a:solidFill>
                    <a:srgbClr val="FFFFFF"/>
                  </a:solidFill>
                  <a:latin typeface="Calibri" pitchFamily="34" charset="0"/>
                  <a:cs typeface="Arial" pitchFamily="34" charset="0"/>
                </a:rPr>
                <a:t>Enfermedades genéticas y metabólicas</a:t>
              </a:r>
            </a:p>
          </p:txBody>
        </p:sp>
        <p:sp>
          <p:nvSpPr>
            <p:cNvPr id="22563" name="Rectangle 43"/>
            <p:cNvSpPr>
              <a:spLocks noChangeArrowheads="1"/>
            </p:cNvSpPr>
            <p:nvPr/>
          </p:nvSpPr>
          <p:spPr bwMode="auto">
            <a:xfrm>
              <a:off x="7350894" y="2999611"/>
              <a:ext cx="1685602" cy="3016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eaLnBrk="0" hangingPunct="0">
                <a:defRPr>
                  <a:solidFill>
                    <a:schemeClr val="tx1"/>
                  </a:solidFill>
                  <a:latin typeface="Arial" pitchFamily="34" charset="0"/>
                  <a:ea typeface="SimSun" pitchFamily="2" charset="-122"/>
                </a:defRPr>
              </a:lvl1pPr>
              <a:lvl2pPr marL="742950" indent="-285750" defTabSz="922338" eaLnBrk="0" hangingPunct="0">
                <a:defRPr>
                  <a:solidFill>
                    <a:schemeClr val="tx1"/>
                  </a:solidFill>
                  <a:latin typeface="Arial" pitchFamily="34" charset="0"/>
                  <a:ea typeface="SimSun" pitchFamily="2" charset="-122"/>
                </a:defRPr>
              </a:lvl2pPr>
              <a:lvl3pPr marL="1143000" indent="-228600" defTabSz="922338" eaLnBrk="0" hangingPunct="0">
                <a:defRPr>
                  <a:solidFill>
                    <a:schemeClr val="tx1"/>
                  </a:solidFill>
                  <a:latin typeface="Arial" pitchFamily="34" charset="0"/>
                  <a:ea typeface="SimSun" pitchFamily="2" charset="-122"/>
                </a:defRPr>
              </a:lvl3pPr>
              <a:lvl4pPr marL="1600200" indent="-228600" defTabSz="922338" eaLnBrk="0" hangingPunct="0">
                <a:defRPr>
                  <a:solidFill>
                    <a:schemeClr val="tx1"/>
                  </a:solidFill>
                  <a:latin typeface="Arial" pitchFamily="34" charset="0"/>
                  <a:ea typeface="SimSun" pitchFamily="2" charset="-122"/>
                </a:defRPr>
              </a:lvl4pPr>
              <a:lvl5pPr marL="2057400" indent="-228600" defTabSz="922338" eaLnBrk="0" hangingPunct="0">
                <a:defRPr>
                  <a:solidFill>
                    <a:schemeClr val="tx1"/>
                  </a:solidFill>
                  <a:latin typeface="Arial" pitchFamily="34" charset="0"/>
                  <a:ea typeface="SimSun" pitchFamily="2" charset="-122"/>
                </a:defRPr>
              </a:lvl5pPr>
              <a:lvl6pPr marL="2514600" indent="-228600" defTabSz="922338"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defTabSz="922338"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defTabSz="922338"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defTabSz="922338" eaLnBrk="0" fontAlgn="base" hangingPunct="0">
                <a:spcBef>
                  <a:spcPct val="0"/>
                </a:spcBef>
                <a:spcAft>
                  <a:spcPct val="0"/>
                </a:spcAft>
                <a:defRPr>
                  <a:solidFill>
                    <a:schemeClr val="tx1"/>
                  </a:solidFill>
                  <a:latin typeface="Arial" pitchFamily="34" charset="0"/>
                  <a:ea typeface="SimSun" pitchFamily="2" charset="-122"/>
                </a:defRPr>
              </a:lvl9pPr>
            </a:lstStyle>
            <a:p>
              <a:pPr fontAlgn="base">
                <a:lnSpc>
                  <a:spcPct val="95000"/>
                </a:lnSpc>
                <a:spcBef>
                  <a:spcPct val="50000"/>
                </a:spcBef>
                <a:spcAft>
                  <a:spcPct val="0"/>
                </a:spcAft>
              </a:pPr>
              <a:r>
                <a:rPr lang="es-MX" altLang="zh-CN" sz="1400" b="1" dirty="0" smtClean="0">
                  <a:solidFill>
                    <a:srgbClr val="FFFFFF"/>
                  </a:solidFill>
                  <a:latin typeface="Calibri" pitchFamily="34" charset="0"/>
                </a:rPr>
                <a:t>Inflamación</a:t>
              </a:r>
            </a:p>
          </p:txBody>
        </p:sp>
        <p:sp>
          <p:nvSpPr>
            <p:cNvPr id="22564" name="Rectangle 44"/>
            <p:cNvSpPr>
              <a:spLocks noChangeArrowheads="1"/>
            </p:cNvSpPr>
            <p:nvPr/>
          </p:nvSpPr>
          <p:spPr bwMode="auto">
            <a:xfrm>
              <a:off x="7350894" y="3367434"/>
              <a:ext cx="1685602" cy="5175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392" tIns="44696" rIns="89392" bIns="44696" anchor="ctr"/>
            <a:lstStyle>
              <a:lvl1pPr defTabSz="922338" eaLnBrk="0" hangingPunct="0">
                <a:defRPr>
                  <a:solidFill>
                    <a:schemeClr val="tx1"/>
                  </a:solidFill>
                  <a:latin typeface="Arial" pitchFamily="34" charset="0"/>
                  <a:ea typeface="SimSun" pitchFamily="2" charset="-122"/>
                </a:defRPr>
              </a:lvl1pPr>
              <a:lvl2pPr marL="742950" indent="-285750" defTabSz="922338" eaLnBrk="0" hangingPunct="0">
                <a:defRPr>
                  <a:solidFill>
                    <a:schemeClr val="tx1"/>
                  </a:solidFill>
                  <a:latin typeface="Arial" pitchFamily="34" charset="0"/>
                  <a:ea typeface="SimSun" pitchFamily="2" charset="-122"/>
                </a:defRPr>
              </a:lvl2pPr>
              <a:lvl3pPr marL="1143000" indent="-228600" defTabSz="922338" eaLnBrk="0" hangingPunct="0">
                <a:defRPr>
                  <a:solidFill>
                    <a:schemeClr val="tx1"/>
                  </a:solidFill>
                  <a:latin typeface="Arial" pitchFamily="34" charset="0"/>
                  <a:ea typeface="SimSun" pitchFamily="2" charset="-122"/>
                </a:defRPr>
              </a:lvl3pPr>
              <a:lvl4pPr marL="1600200" indent="-228600" defTabSz="922338" eaLnBrk="0" hangingPunct="0">
                <a:defRPr>
                  <a:solidFill>
                    <a:schemeClr val="tx1"/>
                  </a:solidFill>
                  <a:latin typeface="Arial" pitchFamily="34" charset="0"/>
                  <a:ea typeface="SimSun" pitchFamily="2" charset="-122"/>
                </a:defRPr>
              </a:lvl4pPr>
              <a:lvl5pPr marL="2057400" indent="-228600" defTabSz="922338" eaLnBrk="0" hangingPunct="0">
                <a:defRPr>
                  <a:solidFill>
                    <a:schemeClr val="tx1"/>
                  </a:solidFill>
                  <a:latin typeface="Arial" pitchFamily="34" charset="0"/>
                  <a:ea typeface="SimSun" pitchFamily="2" charset="-122"/>
                </a:defRPr>
              </a:lvl5pPr>
              <a:lvl6pPr marL="2514600" indent="-228600" defTabSz="922338"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defTabSz="922338"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defTabSz="922338"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defTabSz="922338" eaLnBrk="0" fontAlgn="base" hangingPunct="0">
                <a:spcBef>
                  <a:spcPct val="0"/>
                </a:spcBef>
                <a:spcAft>
                  <a:spcPct val="0"/>
                </a:spcAft>
                <a:defRPr>
                  <a:solidFill>
                    <a:schemeClr val="tx1"/>
                  </a:solidFill>
                  <a:latin typeface="Arial" pitchFamily="34" charset="0"/>
                  <a:ea typeface="SimSun" pitchFamily="2" charset="-122"/>
                </a:defRPr>
              </a:lvl9pPr>
            </a:lstStyle>
            <a:p>
              <a:pPr fontAlgn="base">
                <a:lnSpc>
                  <a:spcPct val="95000"/>
                </a:lnSpc>
                <a:spcBef>
                  <a:spcPct val="50000"/>
                </a:spcBef>
                <a:spcAft>
                  <a:spcPct val="0"/>
                </a:spcAft>
              </a:pPr>
              <a:r>
                <a:rPr lang="es-MX" altLang="zh-CN" sz="1400" b="1" dirty="0" smtClean="0">
                  <a:solidFill>
                    <a:srgbClr val="FFFFFF"/>
                  </a:solidFill>
                  <a:latin typeface="Calibri" pitchFamily="34" charset="0"/>
                  <a:cs typeface="Arial" pitchFamily="34" charset="0"/>
                </a:rPr>
                <a:t>Actividad del sistema inmunitario </a:t>
              </a:r>
            </a:p>
          </p:txBody>
        </p:sp>
      </p:grpSp>
      <p:sp>
        <p:nvSpPr>
          <p:cNvPr id="22535" name="Text Box 12"/>
          <p:cNvSpPr txBox="1">
            <a:spLocks noChangeArrowheads="1"/>
          </p:cNvSpPr>
          <p:nvPr/>
        </p:nvSpPr>
        <p:spPr bwMode="gray">
          <a:xfrm>
            <a:off x="2733675" y="3349625"/>
            <a:ext cx="3663950" cy="455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es-MX" altLang="zh-CN" sz="1600" b="1" dirty="0" smtClean="0">
                <a:solidFill>
                  <a:srgbClr val="FFFFFF"/>
                </a:solidFill>
                <a:latin typeface="Calibri" pitchFamily="34" charset="0"/>
                <a:ea typeface="MS PGothic" pitchFamily="34" charset="-128"/>
              </a:rPr>
              <a:t>Cartílago comprometido</a:t>
            </a:r>
          </a:p>
        </p:txBody>
      </p:sp>
      <p:sp>
        <p:nvSpPr>
          <p:cNvPr id="22536" name="Text Box 6"/>
          <p:cNvSpPr txBox="1">
            <a:spLocks noChangeArrowheads="1"/>
          </p:cNvSpPr>
          <p:nvPr/>
        </p:nvSpPr>
        <p:spPr bwMode="gray">
          <a:xfrm>
            <a:off x="2189163" y="2451100"/>
            <a:ext cx="2376487" cy="455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es-MX" altLang="zh-CN" sz="1600" b="1" dirty="0" smtClean="0">
                <a:solidFill>
                  <a:srgbClr val="FFFFFF"/>
                </a:solidFill>
                <a:latin typeface="Calibri" pitchFamily="34" charset="0"/>
                <a:ea typeface="MS PGothic" pitchFamily="34" charset="-128"/>
              </a:rPr>
              <a:t>Estrés anormal</a:t>
            </a:r>
          </a:p>
        </p:txBody>
      </p:sp>
      <p:sp>
        <p:nvSpPr>
          <p:cNvPr id="22537" name="Text Box 9"/>
          <p:cNvSpPr txBox="1">
            <a:spLocks noChangeArrowheads="1"/>
          </p:cNvSpPr>
          <p:nvPr/>
        </p:nvSpPr>
        <p:spPr bwMode="gray">
          <a:xfrm>
            <a:off x="4705697" y="2451100"/>
            <a:ext cx="2314575" cy="455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es-MX" altLang="zh-CN" sz="1600" b="1" dirty="0" smtClean="0">
                <a:solidFill>
                  <a:srgbClr val="FFFFFF"/>
                </a:solidFill>
                <a:latin typeface="Calibri" pitchFamily="34" charset="0"/>
                <a:ea typeface="MS PGothic" pitchFamily="34" charset="-128"/>
              </a:rPr>
              <a:t>Cartílago anormal</a:t>
            </a:r>
          </a:p>
        </p:txBody>
      </p:sp>
      <p:sp>
        <p:nvSpPr>
          <p:cNvPr id="22538" name="Text Box 38"/>
          <p:cNvSpPr txBox="1">
            <a:spLocks noChangeArrowheads="1"/>
          </p:cNvSpPr>
          <p:nvPr/>
        </p:nvSpPr>
        <p:spPr bwMode="auto">
          <a:xfrm>
            <a:off x="203200" y="6665913"/>
            <a:ext cx="85280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spcBef>
                <a:spcPct val="0"/>
              </a:spcBef>
              <a:spcAft>
                <a:spcPct val="0"/>
              </a:spcAft>
            </a:pPr>
            <a:r>
              <a:rPr lang="en-US" altLang="zh-CN" sz="1000" dirty="0" smtClean="0">
                <a:solidFill>
                  <a:srgbClr val="002060"/>
                </a:solidFill>
                <a:latin typeface="Calibri" pitchFamily="34" charset="0"/>
              </a:rPr>
              <a:t>Mandelbaum B, Waddell  D</a:t>
            </a:r>
            <a:r>
              <a:rPr lang="en-US" altLang="zh-CN" sz="1000" i="1" dirty="0" smtClean="0">
                <a:solidFill>
                  <a:srgbClr val="002060"/>
                </a:solidFill>
                <a:latin typeface="Calibri" pitchFamily="34" charset="0"/>
              </a:rPr>
              <a:t>.</a:t>
            </a:r>
            <a:r>
              <a:rPr lang="en-US" altLang="zh-CN" sz="1000" dirty="0" smtClean="0">
                <a:solidFill>
                  <a:srgbClr val="002060"/>
                </a:solidFill>
                <a:latin typeface="Calibri" pitchFamily="34" charset="0"/>
              </a:rPr>
              <a:t> </a:t>
            </a:r>
            <a:r>
              <a:rPr lang="en-US" altLang="zh-CN" sz="1000" i="1" dirty="0" smtClean="0">
                <a:solidFill>
                  <a:srgbClr val="002060"/>
                </a:solidFill>
                <a:latin typeface="Calibri" pitchFamily="34" charset="0"/>
              </a:rPr>
              <a:t>Orthopedics</a:t>
            </a:r>
            <a:r>
              <a:rPr lang="en-US" altLang="zh-CN" sz="1000" dirty="0" smtClean="0">
                <a:solidFill>
                  <a:srgbClr val="002060"/>
                </a:solidFill>
                <a:latin typeface="Calibri" pitchFamily="34" charset="0"/>
              </a:rPr>
              <a:t> 2005; 28(2 Suppl):S207-14.</a:t>
            </a:r>
          </a:p>
        </p:txBody>
      </p:sp>
      <p:sp>
        <p:nvSpPr>
          <p:cNvPr id="22539" name="AutoShape 53"/>
          <p:cNvSpPr>
            <a:spLocks noChangeArrowheads="1"/>
          </p:cNvSpPr>
          <p:nvPr/>
        </p:nvSpPr>
        <p:spPr bwMode="auto">
          <a:xfrm rot="16200000" flipH="1">
            <a:off x="6111082" y="2920206"/>
            <a:ext cx="2159000" cy="271463"/>
          </a:xfrm>
          <a:prstGeom prst="triangle">
            <a:avLst>
              <a:gd name="adj" fmla="val 50000"/>
            </a:avLst>
          </a:prstGeom>
          <a:gradFill rotWithShape="0">
            <a:gsLst>
              <a:gs pos="0">
                <a:schemeClr val="accent2">
                  <a:alpha val="85001"/>
                </a:schemeClr>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89392" tIns="44696" rIns="89392" bIns="44696"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fontAlgn="base">
              <a:lnSpc>
                <a:spcPct val="85000"/>
              </a:lnSpc>
              <a:spcBef>
                <a:spcPct val="0"/>
              </a:spcBef>
              <a:spcAft>
                <a:spcPct val="0"/>
              </a:spcAft>
              <a:buClr>
                <a:srgbClr val="00BE00"/>
              </a:buClr>
              <a:buSzPct val="75000"/>
              <a:buFont typeface="Wingdings" pitchFamily="2" charset="2"/>
              <a:buNone/>
            </a:pPr>
            <a:endParaRPr lang="en-US" altLang="zh-CN" sz="1200" b="1" dirty="0" smtClean="0">
              <a:solidFill>
                <a:srgbClr val="FFFFFF"/>
              </a:solidFill>
              <a:latin typeface="Calibri" pitchFamily="34" charset="0"/>
            </a:endParaRPr>
          </a:p>
        </p:txBody>
      </p:sp>
      <p:sp>
        <p:nvSpPr>
          <p:cNvPr id="99357" name="Text Box 12"/>
          <p:cNvSpPr txBox="1">
            <a:spLocks noChangeArrowheads="1"/>
          </p:cNvSpPr>
          <p:nvPr/>
        </p:nvSpPr>
        <p:spPr bwMode="gray">
          <a:xfrm>
            <a:off x="1760538" y="4248150"/>
            <a:ext cx="2805112" cy="1197074"/>
          </a:xfrm>
          <a:prstGeom prst="rect">
            <a:avLst/>
          </a:prstGeom>
          <a:solidFill>
            <a:schemeClr val="accent1"/>
          </a:solidFill>
          <a:ln>
            <a:noFill/>
          </a:ln>
          <a:extLst/>
        </p:spPr>
        <p:txBody>
          <a:bodyPr lIns="45720" rIns="45720" anchor="t"/>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marL="95250" eaLnBrk="1" fontAlgn="base" hangingPunct="1">
              <a:spcBef>
                <a:spcPct val="0"/>
              </a:spcBef>
              <a:spcAft>
                <a:spcPts val="600"/>
              </a:spcAft>
              <a:defRPr/>
            </a:pPr>
            <a:r>
              <a:rPr lang="es-MX" altLang="zh-CN" sz="1600" b="1" dirty="0" smtClean="0">
                <a:solidFill>
                  <a:srgbClr val="FFFFFF"/>
                </a:solidFill>
                <a:latin typeface="Calibri" pitchFamily="34" charset="0"/>
                <a:ea typeface="MS PGothic" pitchFamily="34" charset="-128"/>
              </a:rPr>
              <a:t>Cambios biofísicos</a:t>
            </a:r>
          </a:p>
          <a:p>
            <a:pPr marL="177800" indent="-177800" eaLnBrk="1" fontAlgn="base" hangingPunct="1">
              <a:spcBef>
                <a:spcPct val="0"/>
              </a:spcBef>
              <a:spcAft>
                <a:spcPct val="0"/>
              </a:spcAft>
              <a:buSzPct val="90000"/>
              <a:buFontTx/>
              <a:buChar char="•"/>
              <a:defRPr/>
            </a:pPr>
            <a:r>
              <a:rPr lang="es-MX" altLang="zh-CN" sz="1600" dirty="0" smtClean="0">
                <a:solidFill>
                  <a:srgbClr val="FFFFFF"/>
                </a:solidFill>
                <a:latin typeface="Calibri" pitchFamily="34" charset="0"/>
                <a:ea typeface="MS PGothic" pitchFamily="34" charset="-128"/>
              </a:rPr>
              <a:t>Fractura de la red de colágeno</a:t>
            </a:r>
          </a:p>
          <a:p>
            <a:pPr marL="177800" indent="-177800" eaLnBrk="1" fontAlgn="base" hangingPunct="1">
              <a:spcBef>
                <a:spcPct val="0"/>
              </a:spcBef>
              <a:spcAft>
                <a:spcPct val="0"/>
              </a:spcAft>
              <a:buSzPct val="90000"/>
              <a:buFontTx/>
              <a:buChar char="•"/>
              <a:defRPr/>
            </a:pPr>
            <a:r>
              <a:rPr lang="es-MX" altLang="zh-CN" sz="1600" dirty="0" smtClean="0">
                <a:solidFill>
                  <a:srgbClr val="FFFFFF"/>
                </a:solidFill>
                <a:latin typeface="Calibri" pitchFamily="34" charset="0"/>
                <a:ea typeface="MS PGothic" pitchFamily="34" charset="-128"/>
              </a:rPr>
              <a:t>Destrucción de proteoglicanos</a:t>
            </a:r>
            <a:endParaRPr lang="es-MX" altLang="zh-CN" sz="1600" dirty="0">
              <a:solidFill>
                <a:srgbClr val="FFFFFF"/>
              </a:solidFill>
              <a:latin typeface="Calibri" pitchFamily="34" charset="0"/>
              <a:ea typeface="MS PGothic" pitchFamily="34" charset="-128"/>
            </a:endParaRPr>
          </a:p>
        </p:txBody>
      </p:sp>
      <p:sp>
        <p:nvSpPr>
          <p:cNvPr id="99359" name="Text Box 12"/>
          <p:cNvSpPr txBox="1">
            <a:spLocks noChangeArrowheads="1"/>
          </p:cNvSpPr>
          <p:nvPr/>
        </p:nvSpPr>
        <p:spPr bwMode="gray">
          <a:xfrm>
            <a:off x="4742582" y="4248150"/>
            <a:ext cx="2925762" cy="1090613"/>
          </a:xfrm>
          <a:prstGeom prst="rect">
            <a:avLst/>
          </a:prstGeom>
          <a:solidFill>
            <a:schemeClr val="accent1"/>
          </a:solidFill>
          <a:ln>
            <a:noFill/>
          </a:ln>
          <a:extLst/>
        </p:spPr>
        <p:txBody>
          <a:bodyPr lIns="45720" rIns="45720" anchor="t"/>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marL="95250" eaLnBrk="1" fontAlgn="base" hangingPunct="1">
              <a:spcBef>
                <a:spcPct val="0"/>
              </a:spcBef>
              <a:spcAft>
                <a:spcPts val="600"/>
              </a:spcAft>
              <a:defRPr/>
            </a:pPr>
            <a:r>
              <a:rPr lang="es-MX" altLang="zh-CN" sz="1600" b="1" dirty="0" smtClean="0">
                <a:solidFill>
                  <a:srgbClr val="FFFFFF"/>
                </a:solidFill>
                <a:latin typeface="Calibri" pitchFamily="34" charset="0"/>
                <a:ea typeface="MS PGothic" pitchFamily="34" charset="-128"/>
              </a:rPr>
              <a:t>Cambios bioquímicos</a:t>
            </a:r>
          </a:p>
          <a:p>
            <a:pPr marL="177800" indent="-177800" eaLnBrk="1" fontAlgn="base" hangingPunct="1">
              <a:spcBef>
                <a:spcPct val="0"/>
              </a:spcBef>
              <a:spcAft>
                <a:spcPct val="0"/>
              </a:spcAft>
              <a:buSzPct val="90000"/>
              <a:buFontTx/>
              <a:buChar char="•"/>
              <a:defRPr/>
            </a:pPr>
            <a:r>
              <a:rPr lang="es-MX" altLang="zh-CN" sz="1600" dirty="0" smtClean="0">
                <a:solidFill>
                  <a:srgbClr val="FFFFFF"/>
                </a:solidFill>
                <a:latin typeface="Calibri" pitchFamily="34" charset="0"/>
                <a:ea typeface="MS PGothic" pitchFamily="34" charset="-128"/>
              </a:rPr>
              <a:t>Reducción de inhibidores</a:t>
            </a:r>
          </a:p>
          <a:p>
            <a:pPr marL="177800" indent="-177800" eaLnBrk="1" fontAlgn="base" hangingPunct="1">
              <a:spcBef>
                <a:spcPct val="0"/>
              </a:spcBef>
              <a:spcAft>
                <a:spcPct val="0"/>
              </a:spcAft>
              <a:buSzPct val="90000"/>
              <a:buFontTx/>
              <a:buChar char="•"/>
              <a:defRPr/>
            </a:pPr>
            <a:r>
              <a:rPr lang="es-MX" altLang="zh-CN" sz="1600" dirty="0" smtClean="0">
                <a:solidFill>
                  <a:srgbClr val="FFFFFF"/>
                </a:solidFill>
                <a:latin typeface="Calibri" pitchFamily="34" charset="0"/>
                <a:ea typeface="MS PGothic" pitchFamily="34" charset="-128"/>
              </a:rPr>
              <a:t>Aumento de enzimas proteolíticas</a:t>
            </a:r>
            <a:endParaRPr lang="es-MX" altLang="zh-CN" sz="1600" dirty="0">
              <a:solidFill>
                <a:srgbClr val="FFFFFF"/>
              </a:solidFill>
              <a:latin typeface="Calibri" pitchFamily="34" charset="0"/>
              <a:ea typeface="MS PGothic" pitchFamily="34" charset="-128"/>
            </a:endParaRPr>
          </a:p>
        </p:txBody>
      </p:sp>
      <p:sp>
        <p:nvSpPr>
          <p:cNvPr id="99355" name="AutoShape 56"/>
          <p:cNvSpPr>
            <a:spLocks noChangeArrowheads="1"/>
          </p:cNvSpPr>
          <p:nvPr/>
        </p:nvSpPr>
        <p:spPr bwMode="auto">
          <a:xfrm>
            <a:off x="3097890" y="2957513"/>
            <a:ext cx="498475" cy="339725"/>
          </a:xfrm>
          <a:prstGeom prst="downArrow">
            <a:avLst>
              <a:gd name="adj1" fmla="val 56056"/>
              <a:gd name="adj2" fmla="val 49532"/>
            </a:avLst>
          </a:prstGeom>
          <a:gradFill rotWithShape="0">
            <a:gsLst>
              <a:gs pos="0">
                <a:schemeClr val="bg1">
                  <a:alpha val="39000"/>
                </a:schemeClr>
              </a:gs>
              <a:gs pos="100000">
                <a:schemeClr val="accent1"/>
              </a:gs>
            </a:gsLst>
            <a:lin ang="5400000" scaled="1"/>
          </a:gradFill>
          <a:ln>
            <a:noFill/>
          </a:ln>
          <a:scene3d>
            <a:camera prst="orthographicFront"/>
            <a:lightRig rig="threePt" dir="t"/>
          </a:scene3d>
          <a:sp3d/>
          <a:extLst/>
        </p:spPr>
        <p:txBody>
          <a:bodyPr lIns="89392" tIns="44696" rIns="89392" bIns="44696" anchor="ctr"/>
          <a:lstStyle/>
          <a:p>
            <a:pPr eaLnBrk="0" fontAlgn="base" hangingPunct="0">
              <a:lnSpc>
                <a:spcPct val="85000"/>
              </a:lnSpc>
              <a:spcBef>
                <a:spcPct val="0"/>
              </a:spcBef>
              <a:spcAft>
                <a:spcPct val="0"/>
              </a:spcAft>
              <a:buClr>
                <a:srgbClr val="00BE00"/>
              </a:buClr>
              <a:buSzPct val="75000"/>
              <a:buFont typeface="Wingdings" pitchFamily="2" charset="2"/>
              <a:buNone/>
              <a:defRPr/>
            </a:pPr>
            <a:endParaRPr lang="en-US" altLang="zh-CN" sz="1200" b="1" dirty="0">
              <a:solidFill>
                <a:srgbClr val="FFFFFF"/>
              </a:solidFill>
            </a:endParaRPr>
          </a:p>
        </p:txBody>
      </p:sp>
      <p:sp>
        <p:nvSpPr>
          <p:cNvPr id="99356" name="AutoShape 56"/>
          <p:cNvSpPr>
            <a:spLocks noChangeArrowheads="1"/>
          </p:cNvSpPr>
          <p:nvPr/>
        </p:nvSpPr>
        <p:spPr bwMode="auto">
          <a:xfrm>
            <a:off x="5534085" y="2957513"/>
            <a:ext cx="498475" cy="339725"/>
          </a:xfrm>
          <a:prstGeom prst="downArrow">
            <a:avLst>
              <a:gd name="adj1" fmla="val 56056"/>
              <a:gd name="adj2" fmla="val 49532"/>
            </a:avLst>
          </a:prstGeom>
          <a:gradFill rotWithShape="0">
            <a:gsLst>
              <a:gs pos="0">
                <a:schemeClr val="bg1">
                  <a:alpha val="39000"/>
                </a:schemeClr>
              </a:gs>
              <a:gs pos="100000">
                <a:schemeClr val="accent1"/>
              </a:gs>
            </a:gsLst>
            <a:lin ang="5400000" scaled="1"/>
          </a:gradFill>
          <a:ln>
            <a:noFill/>
          </a:ln>
          <a:scene3d>
            <a:camera prst="orthographicFront"/>
            <a:lightRig rig="threePt" dir="t"/>
          </a:scene3d>
          <a:sp3d/>
          <a:extLst/>
        </p:spPr>
        <p:txBody>
          <a:bodyPr lIns="89392" tIns="44696" rIns="89392" bIns="44696" anchor="ctr"/>
          <a:lstStyle/>
          <a:p>
            <a:pPr eaLnBrk="0" fontAlgn="base" hangingPunct="0">
              <a:lnSpc>
                <a:spcPct val="85000"/>
              </a:lnSpc>
              <a:spcBef>
                <a:spcPct val="0"/>
              </a:spcBef>
              <a:spcAft>
                <a:spcPct val="0"/>
              </a:spcAft>
              <a:buClr>
                <a:srgbClr val="00BE00"/>
              </a:buClr>
              <a:buSzPct val="75000"/>
              <a:buFont typeface="Wingdings" pitchFamily="2" charset="2"/>
              <a:buNone/>
              <a:defRPr/>
            </a:pPr>
            <a:endParaRPr lang="en-US" altLang="zh-CN" sz="1200" b="1" dirty="0">
              <a:solidFill>
                <a:srgbClr val="FFFFFF"/>
              </a:solidFill>
            </a:endParaRPr>
          </a:p>
        </p:txBody>
      </p:sp>
      <p:sp>
        <p:nvSpPr>
          <p:cNvPr id="99353" name="AutoShape 56"/>
          <p:cNvSpPr>
            <a:spLocks noChangeArrowheads="1"/>
          </p:cNvSpPr>
          <p:nvPr/>
        </p:nvSpPr>
        <p:spPr bwMode="auto">
          <a:xfrm>
            <a:off x="3097890" y="3856038"/>
            <a:ext cx="498475" cy="339725"/>
          </a:xfrm>
          <a:prstGeom prst="downArrow">
            <a:avLst>
              <a:gd name="adj1" fmla="val 56056"/>
              <a:gd name="adj2" fmla="val 49532"/>
            </a:avLst>
          </a:prstGeom>
          <a:gradFill rotWithShape="0">
            <a:gsLst>
              <a:gs pos="0">
                <a:schemeClr val="bg1">
                  <a:alpha val="39000"/>
                </a:schemeClr>
              </a:gs>
              <a:gs pos="100000">
                <a:schemeClr val="accent1"/>
              </a:gs>
            </a:gsLst>
            <a:lin ang="5400000" scaled="1"/>
          </a:gradFill>
          <a:ln>
            <a:noFill/>
          </a:ln>
          <a:scene3d>
            <a:camera prst="orthographicFront"/>
            <a:lightRig rig="threePt" dir="t"/>
          </a:scene3d>
          <a:sp3d/>
          <a:extLst/>
        </p:spPr>
        <p:txBody>
          <a:bodyPr lIns="89392" tIns="44696" rIns="89392" bIns="44696" anchor="ctr"/>
          <a:lstStyle/>
          <a:p>
            <a:pPr eaLnBrk="0" fontAlgn="base" hangingPunct="0">
              <a:lnSpc>
                <a:spcPct val="85000"/>
              </a:lnSpc>
              <a:spcBef>
                <a:spcPct val="0"/>
              </a:spcBef>
              <a:spcAft>
                <a:spcPct val="0"/>
              </a:spcAft>
              <a:buClr>
                <a:srgbClr val="00BE00"/>
              </a:buClr>
              <a:buSzPct val="75000"/>
              <a:buFont typeface="Wingdings" pitchFamily="2" charset="2"/>
              <a:buNone/>
              <a:defRPr/>
            </a:pPr>
            <a:endParaRPr lang="en-US" altLang="zh-CN" sz="1200" b="1" dirty="0">
              <a:solidFill>
                <a:srgbClr val="FFFFFF"/>
              </a:solidFill>
            </a:endParaRPr>
          </a:p>
        </p:txBody>
      </p:sp>
      <p:sp>
        <p:nvSpPr>
          <p:cNvPr id="99354" name="AutoShape 56"/>
          <p:cNvSpPr>
            <a:spLocks noChangeArrowheads="1"/>
          </p:cNvSpPr>
          <p:nvPr/>
        </p:nvSpPr>
        <p:spPr bwMode="auto">
          <a:xfrm>
            <a:off x="5534085" y="3856038"/>
            <a:ext cx="498475" cy="339725"/>
          </a:xfrm>
          <a:prstGeom prst="downArrow">
            <a:avLst>
              <a:gd name="adj1" fmla="val 56056"/>
              <a:gd name="adj2" fmla="val 49532"/>
            </a:avLst>
          </a:prstGeom>
          <a:gradFill rotWithShape="0">
            <a:gsLst>
              <a:gs pos="0">
                <a:schemeClr val="bg1">
                  <a:alpha val="39000"/>
                </a:schemeClr>
              </a:gs>
              <a:gs pos="100000">
                <a:schemeClr val="accent1"/>
              </a:gs>
            </a:gsLst>
            <a:lin ang="5400000" scaled="1"/>
          </a:gradFill>
          <a:ln>
            <a:noFill/>
          </a:ln>
          <a:scene3d>
            <a:camera prst="orthographicFront"/>
            <a:lightRig rig="threePt" dir="t"/>
          </a:scene3d>
          <a:sp3d/>
          <a:extLst/>
        </p:spPr>
        <p:txBody>
          <a:bodyPr lIns="89392" tIns="44696" rIns="89392" bIns="44696" anchor="ctr"/>
          <a:lstStyle/>
          <a:p>
            <a:pPr eaLnBrk="0" fontAlgn="base" hangingPunct="0">
              <a:lnSpc>
                <a:spcPct val="85000"/>
              </a:lnSpc>
              <a:spcBef>
                <a:spcPct val="0"/>
              </a:spcBef>
              <a:spcAft>
                <a:spcPct val="0"/>
              </a:spcAft>
              <a:buClr>
                <a:srgbClr val="00BE00"/>
              </a:buClr>
              <a:buSzPct val="75000"/>
              <a:buFont typeface="Wingdings" pitchFamily="2" charset="2"/>
              <a:buNone/>
              <a:defRPr/>
            </a:pPr>
            <a:endParaRPr lang="en-US" altLang="zh-CN" sz="1200" b="1" dirty="0">
              <a:solidFill>
                <a:srgbClr val="FFFFFF"/>
              </a:solidFill>
            </a:endParaRPr>
          </a:p>
        </p:txBody>
      </p:sp>
      <p:sp>
        <p:nvSpPr>
          <p:cNvPr id="22554" name="Text Box 12"/>
          <p:cNvSpPr txBox="1">
            <a:spLocks noChangeArrowheads="1"/>
          </p:cNvSpPr>
          <p:nvPr/>
        </p:nvSpPr>
        <p:spPr bwMode="gray">
          <a:xfrm>
            <a:off x="2733675" y="5781675"/>
            <a:ext cx="3663950" cy="455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es-MX" altLang="zh-CN" sz="1600" b="1" dirty="0" smtClean="0">
                <a:solidFill>
                  <a:srgbClr val="FFFFFF"/>
                </a:solidFill>
                <a:latin typeface="Calibri" pitchFamily="34" charset="0"/>
                <a:ea typeface="MS PGothic" pitchFamily="34" charset="-128"/>
              </a:rPr>
              <a:t>Ruptura del cartílago</a:t>
            </a:r>
          </a:p>
        </p:txBody>
      </p:sp>
      <p:sp>
        <p:nvSpPr>
          <p:cNvPr id="99351" name="AutoShape 56"/>
          <p:cNvSpPr>
            <a:spLocks noChangeArrowheads="1"/>
          </p:cNvSpPr>
          <p:nvPr/>
        </p:nvSpPr>
        <p:spPr bwMode="auto">
          <a:xfrm>
            <a:off x="3097890" y="5389587"/>
            <a:ext cx="498475" cy="339725"/>
          </a:xfrm>
          <a:prstGeom prst="downArrow">
            <a:avLst>
              <a:gd name="adj1" fmla="val 56056"/>
              <a:gd name="adj2" fmla="val 49532"/>
            </a:avLst>
          </a:prstGeom>
          <a:gradFill rotWithShape="0">
            <a:gsLst>
              <a:gs pos="0">
                <a:schemeClr val="bg1">
                  <a:alpha val="39000"/>
                </a:schemeClr>
              </a:gs>
              <a:gs pos="100000">
                <a:schemeClr val="accent1"/>
              </a:gs>
            </a:gsLst>
            <a:lin ang="5400000" scaled="1"/>
          </a:gradFill>
          <a:ln>
            <a:noFill/>
          </a:ln>
          <a:scene3d>
            <a:camera prst="orthographicFront"/>
            <a:lightRig rig="threePt" dir="t"/>
          </a:scene3d>
          <a:sp3d/>
          <a:extLst/>
        </p:spPr>
        <p:txBody>
          <a:bodyPr lIns="89392" tIns="44696" rIns="89392" bIns="44696" anchor="ctr"/>
          <a:lstStyle/>
          <a:p>
            <a:pPr eaLnBrk="0" fontAlgn="base" hangingPunct="0">
              <a:lnSpc>
                <a:spcPct val="85000"/>
              </a:lnSpc>
              <a:spcBef>
                <a:spcPct val="0"/>
              </a:spcBef>
              <a:spcAft>
                <a:spcPct val="0"/>
              </a:spcAft>
              <a:buClr>
                <a:srgbClr val="00BE00"/>
              </a:buClr>
              <a:buSzPct val="75000"/>
              <a:buFont typeface="Wingdings" pitchFamily="2" charset="2"/>
              <a:buNone/>
              <a:defRPr/>
            </a:pPr>
            <a:endParaRPr lang="en-US" altLang="zh-CN" sz="1200" b="1" dirty="0">
              <a:solidFill>
                <a:srgbClr val="FFFFFF"/>
              </a:solidFill>
            </a:endParaRPr>
          </a:p>
        </p:txBody>
      </p:sp>
      <p:sp>
        <p:nvSpPr>
          <p:cNvPr id="99352" name="AutoShape 56"/>
          <p:cNvSpPr>
            <a:spLocks noChangeArrowheads="1"/>
          </p:cNvSpPr>
          <p:nvPr/>
        </p:nvSpPr>
        <p:spPr bwMode="auto">
          <a:xfrm>
            <a:off x="5534085" y="5389587"/>
            <a:ext cx="498475" cy="339725"/>
          </a:xfrm>
          <a:prstGeom prst="downArrow">
            <a:avLst>
              <a:gd name="adj1" fmla="val 56056"/>
              <a:gd name="adj2" fmla="val 49532"/>
            </a:avLst>
          </a:prstGeom>
          <a:gradFill rotWithShape="0">
            <a:gsLst>
              <a:gs pos="0">
                <a:schemeClr val="bg1">
                  <a:alpha val="39000"/>
                </a:schemeClr>
              </a:gs>
              <a:gs pos="100000">
                <a:schemeClr val="accent1"/>
              </a:gs>
            </a:gsLst>
            <a:lin ang="5400000" scaled="1"/>
          </a:gradFill>
          <a:ln>
            <a:noFill/>
          </a:ln>
          <a:scene3d>
            <a:camera prst="orthographicFront"/>
            <a:lightRig rig="threePt" dir="t"/>
          </a:scene3d>
          <a:sp3d/>
          <a:extLst/>
        </p:spPr>
        <p:txBody>
          <a:bodyPr lIns="89392" tIns="44696" rIns="89392" bIns="44696" anchor="ctr"/>
          <a:lstStyle/>
          <a:p>
            <a:pPr eaLnBrk="0" fontAlgn="base" hangingPunct="0">
              <a:lnSpc>
                <a:spcPct val="85000"/>
              </a:lnSpc>
              <a:spcBef>
                <a:spcPct val="0"/>
              </a:spcBef>
              <a:spcAft>
                <a:spcPct val="0"/>
              </a:spcAft>
              <a:buClr>
                <a:srgbClr val="00BE00"/>
              </a:buClr>
              <a:buSzPct val="75000"/>
              <a:buFont typeface="Wingdings" pitchFamily="2" charset="2"/>
              <a:buNone/>
              <a:defRPr/>
            </a:pPr>
            <a:endParaRPr lang="en-US" altLang="zh-CN" sz="1200" b="1" dirty="0">
              <a:solidFill>
                <a:srgbClr val="FFFFFF"/>
              </a:solidFill>
            </a:endParaRPr>
          </a:p>
        </p:txBody>
      </p:sp>
      <p:sp>
        <p:nvSpPr>
          <p:cNvPr id="30" name="Rounded Rectangle 29"/>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Tree>
    <p:extLst>
      <p:ext uri="{BB962C8B-B14F-4D97-AF65-F5344CB8AC3E}">
        <p14:creationId xmlns:p14="http://schemas.microsoft.com/office/powerpoint/2010/main" val="5780646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0" y="1379538"/>
            <a:ext cx="9144000" cy="5470525"/>
          </a:xfrm>
          <a:prstGeom prst="rect">
            <a:avLst/>
          </a:prstGeom>
          <a:gradFill>
            <a:gsLst>
              <a:gs pos="0">
                <a:srgbClr val="171C7A"/>
              </a:gs>
              <a:gs pos="100000">
                <a:srgbClr val="171C7A"/>
              </a:gs>
            </a:gsLst>
            <a:lin ang="54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48486" name="Rectangle 20"/>
          <p:cNvSpPr>
            <a:spLocks noGrp="1" noChangeArrowheads="1"/>
          </p:cNvSpPr>
          <p:nvPr>
            <p:ph type="title"/>
          </p:nvPr>
        </p:nvSpPr>
        <p:spPr>
          <a:xfrm>
            <a:off x="457200" y="271463"/>
            <a:ext cx="8229600" cy="1143000"/>
          </a:xfrm>
        </p:spPr>
        <p:txBody>
          <a:bodyPr>
            <a:normAutofit/>
          </a:bodyPr>
          <a:lstStyle/>
          <a:p>
            <a:pPr eaLnBrk="1" hangingPunct="1">
              <a:defRPr/>
            </a:pPr>
            <a:r>
              <a:rPr lang="es-MX" altLang="zh-CN" dirty="0" smtClean="0"/>
              <a:t>Tratamiento basado en el mecanismo del dolor inflamatorio</a:t>
            </a:r>
            <a:endParaRPr lang="es-MX" dirty="0" smtClean="0">
              <a:ea typeface="+mj-ea"/>
            </a:endParaRPr>
          </a:p>
        </p:txBody>
      </p:sp>
      <p:sp>
        <p:nvSpPr>
          <p:cNvPr id="42" name="Slide Number Placeholder 3"/>
          <p:cNvSpPr>
            <a:spLocks noGrp="1"/>
          </p:cNvSpPr>
          <p:nvPr>
            <p:ph type="sldNum" sz="quarter" idx="12"/>
          </p:nvPr>
        </p:nvSpPr>
        <p:spPr/>
        <p:txBody>
          <a:bodyPr/>
          <a:lstStyle/>
          <a:p>
            <a:pPr>
              <a:defRPr/>
            </a:pPr>
            <a:r>
              <a:rPr dirty="0">
                <a:solidFill>
                  <a:srgbClr val="FFFFFF"/>
                </a:solidFill>
              </a:rPr>
              <a:t/>
            </a:r>
            <a:br>
              <a:rPr dirty="0">
                <a:solidFill>
                  <a:srgbClr val="FFFFFF"/>
                </a:solidFill>
              </a:rPr>
            </a:br>
            <a:fld id="{ACB0F5BE-045A-4C3B-ADE9-56C66E4EA640}" type="slidenum">
              <a:rPr>
                <a:solidFill>
                  <a:srgbClr val="FFFFFF"/>
                </a:solidFill>
              </a:rPr>
              <a:pPr>
                <a:defRPr/>
              </a:pPr>
              <a:t>16</a:t>
            </a:fld>
            <a:endParaRPr dirty="0">
              <a:solidFill>
                <a:srgbClr val="FFFFFF"/>
              </a:solidFill>
            </a:endParaRPr>
          </a:p>
        </p:txBody>
      </p:sp>
      <p:pic>
        <p:nvPicPr>
          <p:cNvPr id="35845" name="Picture 50" descr="head and shoulders"/>
          <p:cNvPicPr>
            <a:picLocks noChangeAspect="1" noChangeArrowheads="1"/>
          </p:cNvPicPr>
          <p:nvPr/>
        </p:nvPicPr>
        <p:blipFill>
          <a:blip r:embed="rId3" cstate="print">
            <a:extLst>
              <a:ext uri="{28A0092B-C50C-407E-A947-70E740481C1C}">
                <a14:useLocalDpi xmlns:a14="http://schemas.microsoft.com/office/drawing/2010/main" val="0"/>
              </a:ext>
            </a:extLst>
          </a:blip>
          <a:srcRect l="3940" t="5711" r="8307" b="9053"/>
          <a:stretch>
            <a:fillRect/>
          </a:stretch>
        </p:blipFill>
        <p:spPr bwMode="auto">
          <a:xfrm>
            <a:off x="5326063" y="1636713"/>
            <a:ext cx="348138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8" descr="Revision_06"/>
          <p:cNvPicPr>
            <a:picLocks noChangeAspect="1" noChangeArrowheads="1"/>
          </p:cNvPicPr>
          <p:nvPr/>
        </p:nvPicPr>
        <p:blipFill>
          <a:blip r:embed="rId4" cstate="print"/>
          <a:srcRect/>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849563" y="5489575"/>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n-GB" sz="1400" b="1" dirty="0">
              <a:solidFill>
                <a:srgbClr val="FFFFFF"/>
              </a:solidFill>
            </a:endParaRPr>
          </a:p>
        </p:txBody>
      </p:sp>
      <p:sp>
        <p:nvSpPr>
          <p:cNvPr id="2178077" name="Text Box 29"/>
          <p:cNvSpPr txBox="1">
            <a:spLocks noChangeArrowheads="1"/>
          </p:cNvSpPr>
          <p:nvPr/>
        </p:nvSpPr>
        <p:spPr bwMode="auto">
          <a:xfrm>
            <a:off x="6319838"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n-US" sz="1600" dirty="0">
              <a:solidFill>
                <a:srgbClr val="FFFFFF"/>
              </a:solidFill>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n-US" sz="1600" dirty="0">
              <a:solidFill>
                <a:srgbClr val="FFFFFF"/>
              </a:solidFill>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09" name="Line 61"/>
          <p:cNvSpPr>
            <a:spLocks noChangeShapeType="1"/>
          </p:cNvSpPr>
          <p:nvPr/>
        </p:nvSpPr>
        <p:spPr bwMode="auto">
          <a:xfrm flipH="1" flipV="1">
            <a:off x="6804025" y="2133600"/>
            <a:ext cx="7938" cy="2921000"/>
          </a:xfrm>
          <a:prstGeom prst="line">
            <a:avLst/>
          </a:prstGeom>
          <a:noFill/>
          <a:ln w="19050">
            <a:solidFill>
              <a:srgbClr val="00B050"/>
            </a:solidFill>
            <a:round/>
            <a:headEnd/>
            <a:tailEnd/>
          </a:ln>
          <a:effectLst/>
        </p:spPr>
        <p:txBody>
          <a:bodyPr/>
          <a:lstStyle/>
          <a:p>
            <a:pPr eaLnBrk="0" hangingPunct="0">
              <a:defRPr/>
            </a:pPr>
            <a:endParaRPr lang="en-US" sz="1600" dirty="0">
              <a:solidFill>
                <a:srgbClr val="FFFFFF"/>
              </a:solidFill>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pic>
        <p:nvPicPr>
          <p:cNvPr id="2178115" name="Picture 67" descr="p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1685925"/>
            <a:ext cx="14366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8116" name="Text Box 68"/>
          <p:cNvSpPr txBox="1">
            <a:spLocks noChangeArrowheads="1"/>
          </p:cNvSpPr>
          <p:nvPr/>
        </p:nvSpPr>
        <p:spPr bwMode="auto">
          <a:xfrm>
            <a:off x="6804025" y="1989138"/>
            <a:ext cx="225425" cy="307975"/>
          </a:xfrm>
          <a:prstGeom prst="rect">
            <a:avLst/>
          </a:prstGeom>
          <a:noFill/>
          <a:ln w="9525">
            <a:noFill/>
            <a:miter lim="800000"/>
            <a:headEnd/>
            <a:tailEnd/>
          </a:ln>
          <a:effectLst/>
        </p:spPr>
        <p:txBody>
          <a:bodyPr wrap="none">
            <a:spAutoFit/>
          </a:bodyPr>
          <a:lstStyle/>
          <a:p>
            <a:pPr eaLnBrk="0" hangingPunct="0">
              <a:defRPr/>
            </a:pPr>
            <a:r>
              <a:rPr lang="en-GB" sz="1400" b="1" dirty="0">
                <a:solidFill>
                  <a:srgbClr val="FFFFFF"/>
                </a:solidFill>
              </a:rPr>
              <a:t> </a:t>
            </a:r>
          </a:p>
        </p:txBody>
      </p:sp>
      <p:sp>
        <p:nvSpPr>
          <p:cNvPr id="30" name="TextBox 29"/>
          <p:cNvSpPr txBox="1"/>
          <p:nvPr/>
        </p:nvSpPr>
        <p:spPr>
          <a:xfrm>
            <a:off x="223838" y="4578350"/>
            <a:ext cx="2908002" cy="1477328"/>
          </a:xfrm>
          <a:prstGeom prst="rect">
            <a:avLst/>
          </a:prstGeom>
          <a:noFill/>
        </p:spPr>
        <p:txBody>
          <a:bodyPr wrap="square">
            <a:spAutoFit/>
          </a:bodyPr>
          <a:lstStyle/>
          <a:p>
            <a:pPr fontAlgn="auto">
              <a:spcBef>
                <a:spcPts val="0"/>
              </a:spcBef>
              <a:spcAft>
                <a:spcPts val="0"/>
              </a:spcAft>
              <a:defRPr/>
            </a:pPr>
            <a:r>
              <a:rPr lang="es-MX" b="1" dirty="0" smtClean="0">
                <a:solidFill>
                  <a:srgbClr val="FF99CC"/>
                </a:solidFill>
              </a:rPr>
              <a:t>Cambio de la responsividad</a:t>
            </a:r>
            <a:br>
              <a:rPr lang="es-MX" b="1" dirty="0" smtClean="0">
                <a:solidFill>
                  <a:srgbClr val="FF99CC"/>
                </a:solidFill>
              </a:rPr>
            </a:br>
            <a:r>
              <a:rPr lang="es-MX" b="1" dirty="0" smtClean="0">
                <a:solidFill>
                  <a:srgbClr val="FF99CC"/>
                </a:solidFill>
              </a:rPr>
              <a:t>de los nociceptores</a:t>
            </a:r>
          </a:p>
          <a:p>
            <a:pPr fontAlgn="auto">
              <a:spcBef>
                <a:spcPts val="0"/>
              </a:spcBef>
              <a:spcAft>
                <a:spcPts val="0"/>
              </a:spcAft>
              <a:defRPr/>
            </a:pPr>
            <a:r>
              <a:rPr lang="es-MX" b="1" dirty="0" smtClean="0">
                <a:solidFill>
                  <a:srgbClr val="FF99CC"/>
                </a:solidFill>
              </a:rPr>
              <a:t>(sensibilización</a:t>
            </a:r>
            <a:br>
              <a:rPr lang="es-MX" b="1" dirty="0" smtClean="0">
                <a:solidFill>
                  <a:srgbClr val="FF99CC"/>
                </a:solidFill>
              </a:rPr>
            </a:br>
            <a:r>
              <a:rPr lang="es-MX" b="1" dirty="0" smtClean="0">
                <a:solidFill>
                  <a:srgbClr val="FF99CC"/>
                </a:solidFill>
              </a:rPr>
              <a:t>periférica)</a:t>
            </a:r>
          </a:p>
          <a:p>
            <a:pPr>
              <a:defRPr/>
            </a:pPr>
            <a:endParaRPr lang="en-US" b="1" dirty="0">
              <a:solidFill>
                <a:srgbClr val="FF99CC"/>
              </a:solidFill>
            </a:endParaRPr>
          </a:p>
        </p:txBody>
      </p:sp>
      <p:sp>
        <p:nvSpPr>
          <p:cNvPr id="34" name="TextBox 33"/>
          <p:cNvSpPr txBox="1"/>
          <p:nvPr/>
        </p:nvSpPr>
        <p:spPr>
          <a:xfrm>
            <a:off x="7164388" y="1773238"/>
            <a:ext cx="1643062" cy="307975"/>
          </a:xfrm>
          <a:prstGeom prst="rect">
            <a:avLst/>
          </a:prstGeom>
          <a:noFill/>
        </p:spPr>
        <p:txBody>
          <a:bodyPr>
            <a:spAutoFit/>
          </a:bodyPr>
          <a:lstStyle/>
          <a:p>
            <a:pPr>
              <a:defRPr/>
            </a:pPr>
            <a:r>
              <a:rPr lang="en-US" sz="1400" b="1" dirty="0" smtClean="0">
                <a:solidFill>
                  <a:prstClr val="white"/>
                </a:solidFill>
              </a:rPr>
              <a:t>Cerebro</a:t>
            </a:r>
            <a:endParaRPr lang="en-US" sz="1400" b="1" dirty="0">
              <a:solidFill>
                <a:prstClr val="white"/>
              </a:solidFill>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a:lstStyle/>
          <a:p>
            <a:pPr>
              <a:defRPr/>
            </a:pPr>
            <a:endParaRPr lang="en-US" dirty="0">
              <a:solidFill>
                <a:prstClr val="white"/>
              </a:solidFill>
            </a:endParaRPr>
          </a:p>
        </p:txBody>
      </p:sp>
      <p:sp>
        <p:nvSpPr>
          <p:cNvPr id="2" name="Oval 1"/>
          <p:cNvSpPr/>
          <p:nvPr/>
        </p:nvSpPr>
        <p:spPr>
          <a:xfrm>
            <a:off x="1135063" y="3375025"/>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35" name="Oval 34"/>
          <p:cNvSpPr/>
          <p:nvPr/>
        </p:nvSpPr>
        <p:spPr>
          <a:xfrm>
            <a:off x="995363" y="3600450"/>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36" name="Oval 35"/>
          <p:cNvSpPr/>
          <p:nvPr/>
        </p:nvSpPr>
        <p:spPr>
          <a:xfrm>
            <a:off x="1096963" y="3902075"/>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37" name="Oval 36"/>
          <p:cNvSpPr/>
          <p:nvPr/>
        </p:nvSpPr>
        <p:spPr>
          <a:xfrm>
            <a:off x="1331913" y="3671888"/>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38" name="Oval 37"/>
          <p:cNvSpPr/>
          <p:nvPr/>
        </p:nvSpPr>
        <p:spPr>
          <a:xfrm>
            <a:off x="754063" y="3905250"/>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39" name="Oval 38"/>
          <p:cNvSpPr/>
          <p:nvPr/>
        </p:nvSpPr>
        <p:spPr>
          <a:xfrm>
            <a:off x="738188" y="3517900"/>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4" name="Straight Arrow Connector 3"/>
          <p:cNvCxnSpPr/>
          <p:nvPr/>
        </p:nvCxnSpPr>
        <p:spPr>
          <a:xfrm>
            <a:off x="1096963" y="2876550"/>
            <a:ext cx="0" cy="49847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4" name="Text Box 3"/>
          <p:cNvSpPr txBox="1">
            <a:spLocks noChangeArrowheads="1"/>
          </p:cNvSpPr>
          <p:nvPr/>
        </p:nvSpPr>
        <p:spPr bwMode="auto">
          <a:xfrm>
            <a:off x="1601788" y="3355975"/>
            <a:ext cx="1452562" cy="738188"/>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Mediadores químicos de la inflamación</a:t>
            </a:r>
            <a:endParaRPr lang="en-GB" sz="1400" b="1" dirty="0">
              <a:solidFill>
                <a:srgbClr val="FFFFFF"/>
              </a:solidFill>
            </a:endParaRPr>
          </a:p>
        </p:txBody>
      </p:sp>
      <p:cxnSp>
        <p:nvCxnSpPr>
          <p:cNvPr id="45" name="Straight Arrow Connector 44"/>
          <p:cNvCxnSpPr/>
          <p:nvPr/>
        </p:nvCxnSpPr>
        <p:spPr>
          <a:xfrm>
            <a:off x="981075" y="4124325"/>
            <a:ext cx="0" cy="4968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444208" y="3733800"/>
            <a:ext cx="2699793" cy="1200329"/>
          </a:xfrm>
          <a:prstGeom prst="rect">
            <a:avLst/>
          </a:prstGeom>
          <a:noFill/>
        </p:spPr>
        <p:txBody>
          <a:bodyPr wrap="square">
            <a:spAutoFit/>
          </a:bodyPr>
          <a:lstStyle/>
          <a:p>
            <a:pPr fontAlgn="auto">
              <a:spcBef>
                <a:spcPts val="0"/>
              </a:spcBef>
              <a:spcAft>
                <a:spcPts val="0"/>
              </a:spcAft>
              <a:defRPr/>
            </a:pPr>
            <a:r>
              <a:rPr lang="es-MX" b="1" dirty="0" smtClean="0">
                <a:solidFill>
                  <a:srgbClr val="FF99CC"/>
                </a:solidFill>
              </a:rPr>
              <a:t>Cambio de la responsividad </a:t>
            </a:r>
            <a:br>
              <a:rPr lang="es-MX" b="1" dirty="0" smtClean="0">
                <a:solidFill>
                  <a:srgbClr val="FF99CC"/>
                </a:solidFill>
              </a:rPr>
            </a:br>
            <a:r>
              <a:rPr lang="es-MX" b="1" dirty="0" smtClean="0">
                <a:solidFill>
                  <a:srgbClr val="FF99CC"/>
                </a:solidFill>
              </a:rPr>
              <a:t>de las neuronas en el CNS</a:t>
            </a:r>
          </a:p>
          <a:p>
            <a:pPr fontAlgn="auto">
              <a:spcBef>
                <a:spcPts val="0"/>
              </a:spcBef>
              <a:spcAft>
                <a:spcPts val="0"/>
              </a:spcAft>
              <a:defRPr/>
            </a:pPr>
            <a:r>
              <a:rPr lang="es-MX" b="1" dirty="0" smtClean="0">
                <a:solidFill>
                  <a:srgbClr val="FF99CC"/>
                </a:solidFill>
              </a:rPr>
              <a:t>(sensibilización central)</a:t>
            </a:r>
            <a:endParaRPr lang="en-US" b="1" dirty="0">
              <a:solidFill>
                <a:srgbClr val="FF99CC"/>
              </a:solidFill>
            </a:endParaRPr>
          </a:p>
        </p:txBody>
      </p:sp>
      <p:cxnSp>
        <p:nvCxnSpPr>
          <p:cNvPr id="47" name="Straight Arrow Connector 46"/>
          <p:cNvCxnSpPr/>
          <p:nvPr/>
        </p:nvCxnSpPr>
        <p:spPr>
          <a:xfrm>
            <a:off x="2700338" y="4805363"/>
            <a:ext cx="187166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11125" y="6417125"/>
            <a:ext cx="7874143" cy="584775"/>
          </a:xfrm>
          <a:prstGeom prst="rect">
            <a:avLst/>
          </a:prstGeom>
        </p:spPr>
        <p:txBody>
          <a:bodyPr wrap="none">
            <a:spAutoFit/>
          </a:bodyPr>
          <a:lstStyle/>
          <a:p>
            <a:pPr>
              <a:defRPr/>
            </a:pPr>
            <a:r>
              <a:rPr lang="es-MX" sz="1200" b="1" dirty="0" smtClean="0">
                <a:solidFill>
                  <a:srgbClr val="FFFFFF"/>
                </a:solidFill>
              </a:rPr>
              <a:t>CNS = sistema nervioso central; coxib = inhibidor COX-2; nsNSAID = fármaco antiinflamatorio no esteroideo no específico</a:t>
            </a:r>
          </a:p>
          <a:p>
            <a:pPr>
              <a:defRPr/>
            </a:pPr>
            <a:r>
              <a:rPr lang="es-MX" sz="1000" dirty="0" smtClean="0">
                <a:solidFill>
                  <a:srgbClr val="FFFFFF"/>
                </a:solidFill>
                <a:ea typeface="SimSun" pitchFamily="2" charset="-122"/>
              </a:rPr>
              <a:t>Hochberg MC </a:t>
            </a:r>
            <a:r>
              <a:rPr lang="es-MX" sz="1000" i="1" dirty="0" smtClean="0">
                <a:solidFill>
                  <a:srgbClr val="FFFFFF"/>
                </a:solidFill>
                <a:ea typeface="SimSun" pitchFamily="2" charset="-122"/>
              </a:rPr>
              <a:t>et al.  Arthritis Care Res (Hoboken) </a:t>
            </a:r>
            <a:r>
              <a:rPr lang="es-MX" sz="1000" dirty="0" smtClean="0">
                <a:solidFill>
                  <a:srgbClr val="FFFFFF"/>
                </a:solidFill>
                <a:ea typeface="SimSun" pitchFamily="2" charset="-122"/>
              </a:rPr>
              <a:t>2012; 64(4):465-74; </a:t>
            </a:r>
            <a:r>
              <a:rPr lang="es-MX" sz="1000" dirty="0" smtClean="0">
                <a:solidFill>
                  <a:srgbClr val="FFFFFF"/>
                </a:solidFill>
              </a:rPr>
              <a:t>Scholz J </a:t>
            </a:r>
            <a:r>
              <a:rPr lang="es-MX" sz="1000" i="1" dirty="0" smtClean="0">
                <a:solidFill>
                  <a:srgbClr val="FFFFFF"/>
                </a:solidFill>
              </a:rPr>
              <a:t>et al</a:t>
            </a:r>
            <a:r>
              <a:rPr lang="es-MX" sz="1000" dirty="0" smtClean="0">
                <a:solidFill>
                  <a:srgbClr val="FFFFFF"/>
                </a:solidFill>
              </a:rPr>
              <a:t>. </a:t>
            </a:r>
            <a:r>
              <a:rPr lang="es-MX" sz="1000" i="1" dirty="0" smtClean="0">
                <a:solidFill>
                  <a:srgbClr val="FFFFFF"/>
                </a:solidFill>
              </a:rPr>
              <a:t>Nat Neurosci</a:t>
            </a:r>
            <a:r>
              <a:rPr lang="es-MX" sz="1000" dirty="0" smtClean="0">
                <a:solidFill>
                  <a:srgbClr val="FFFFFF"/>
                </a:solidFill>
              </a:rPr>
              <a:t> 2002; 5(Suppl):1062-7.</a:t>
            </a:r>
          </a:p>
          <a:p>
            <a:pPr>
              <a:defRPr/>
            </a:pPr>
            <a:endParaRPr lang="es-MX" sz="1000" dirty="0">
              <a:solidFill>
                <a:srgbClr val="FFFFFF"/>
              </a:solidFill>
            </a:endParaRPr>
          </a:p>
        </p:txBody>
      </p:sp>
      <p:sp>
        <p:nvSpPr>
          <p:cNvPr id="43" name="Rectangle 42"/>
          <p:cNvSpPr/>
          <p:nvPr/>
        </p:nvSpPr>
        <p:spPr bwMode="auto">
          <a:xfrm>
            <a:off x="2906713" y="1663700"/>
            <a:ext cx="3537495" cy="3360920"/>
          </a:xfrm>
          <a:prstGeom prst="rect">
            <a:avLst/>
          </a:prstGeom>
        </p:spPr>
        <p:txBody>
          <a:bodyPr wrap="square">
            <a:spAutoFit/>
          </a:bodyPr>
          <a:lstStyle/>
          <a:p>
            <a:pPr algn="ctr" defTabSz="815975" eaLnBrk="0" hangingPunct="0">
              <a:buClr>
                <a:srgbClr val="0191CD"/>
              </a:buClr>
              <a:defRPr/>
            </a:pPr>
            <a:r>
              <a:rPr lang="es-MX" b="1" u="sng" dirty="0" smtClean="0">
                <a:solidFill>
                  <a:srgbClr val="FF0000"/>
                </a:solidFill>
              </a:rPr>
              <a:t>Opciones de tratamiento del dolor</a:t>
            </a:r>
            <a:endParaRPr lang="en-US" b="1" u="sng" dirty="0">
              <a:solidFill>
                <a:srgbClr val="FF0000"/>
              </a:solidFill>
            </a:endParaRPr>
          </a:p>
          <a:p>
            <a:pPr marL="285750" indent="-285750" defTabSz="815975" eaLnBrk="0" hangingPunct="0">
              <a:spcAft>
                <a:spcPct val="30000"/>
              </a:spcAft>
              <a:buClr>
                <a:srgbClr val="0191CD"/>
              </a:buClr>
              <a:buFont typeface="Arial" pitchFamily="34" charset="0"/>
              <a:buChar char="•"/>
              <a:defRPr/>
            </a:pPr>
            <a:r>
              <a:rPr lang="es-MX" dirty="0" smtClean="0">
                <a:solidFill>
                  <a:srgbClr val="FF0000"/>
                </a:solidFill>
              </a:rPr>
              <a:t>Acetaminofén</a:t>
            </a:r>
          </a:p>
          <a:p>
            <a:pPr marL="285750" indent="-285750" defTabSz="815975" eaLnBrk="0" hangingPunct="0">
              <a:spcAft>
                <a:spcPct val="30000"/>
              </a:spcAft>
              <a:buClr>
                <a:srgbClr val="0191CD"/>
              </a:buClr>
              <a:buFont typeface="Arial" pitchFamily="34" charset="0"/>
              <a:buChar char="•"/>
              <a:defRPr/>
            </a:pPr>
            <a:r>
              <a:rPr lang="es-MX" dirty="0" smtClean="0">
                <a:solidFill>
                  <a:srgbClr val="FF0000"/>
                </a:solidFill>
              </a:rPr>
              <a:t>nsNSAID/coxib</a:t>
            </a:r>
          </a:p>
          <a:p>
            <a:pPr marL="285750" indent="-285750" defTabSz="815975" eaLnBrk="0" hangingPunct="0">
              <a:spcAft>
                <a:spcPct val="30000"/>
              </a:spcAft>
              <a:buClr>
                <a:srgbClr val="0191CD"/>
              </a:buClr>
              <a:buFont typeface="Arial" pitchFamily="34" charset="0"/>
              <a:buChar char="•"/>
              <a:defRPr/>
            </a:pPr>
            <a:r>
              <a:rPr lang="es-MX" dirty="0" smtClean="0">
                <a:solidFill>
                  <a:srgbClr val="FF0000"/>
                </a:solidFill>
              </a:rPr>
              <a:t>Opioides</a:t>
            </a:r>
          </a:p>
          <a:p>
            <a:pPr marL="285750" indent="-285750" defTabSz="815975" eaLnBrk="0" hangingPunct="0">
              <a:spcAft>
                <a:spcPct val="30000"/>
              </a:spcAft>
              <a:buClr>
                <a:srgbClr val="0191CD"/>
              </a:buClr>
              <a:buFont typeface="Arial" pitchFamily="34" charset="0"/>
              <a:buChar char="•"/>
              <a:defRPr/>
            </a:pPr>
            <a:r>
              <a:rPr lang="es-MX" dirty="0" smtClean="0">
                <a:solidFill>
                  <a:srgbClr val="FF0000"/>
                </a:solidFill>
              </a:rPr>
              <a:t>Anestésicos locales/ </a:t>
            </a:r>
            <a:br>
              <a:rPr lang="es-MX" dirty="0" smtClean="0">
                <a:solidFill>
                  <a:srgbClr val="FF0000"/>
                </a:solidFill>
              </a:rPr>
            </a:br>
            <a:r>
              <a:rPr lang="es-MX" dirty="0" smtClean="0">
                <a:solidFill>
                  <a:srgbClr val="FF0000"/>
                </a:solidFill>
              </a:rPr>
              <a:t>bloqueadores de canales</a:t>
            </a:r>
          </a:p>
          <a:p>
            <a:pPr marL="285750" indent="-285750" defTabSz="815975" eaLnBrk="0" hangingPunct="0">
              <a:spcAft>
                <a:spcPct val="30000"/>
              </a:spcAft>
              <a:buClr>
                <a:srgbClr val="0191CD"/>
              </a:buClr>
              <a:buFont typeface="Arial" pitchFamily="34" charset="0"/>
              <a:buChar char="•"/>
              <a:defRPr/>
            </a:pPr>
            <a:r>
              <a:rPr lang="es-MX" dirty="0" smtClean="0">
                <a:solidFill>
                  <a:srgbClr val="FF0000"/>
                </a:solidFill>
              </a:rPr>
              <a:t>Inyecciones intraarticulares de corticosteroides/ hialuronato</a:t>
            </a:r>
            <a:endParaRPr lang="en-US" dirty="0">
              <a:solidFill>
                <a:srgbClr val="FF0000"/>
              </a:solidFill>
              <a:latin typeface="Arial" pitchFamily="34" charset="0"/>
              <a:ea typeface="SimSun" pitchFamily="2" charset="-122"/>
            </a:endParaRPr>
          </a:p>
          <a:p>
            <a:pPr marL="285750" indent="-285750" defTabSz="815975" eaLnBrk="0" hangingPunct="0">
              <a:spcAft>
                <a:spcPct val="30000"/>
              </a:spcAft>
              <a:buClr>
                <a:srgbClr val="0191CD"/>
              </a:buClr>
              <a:buFont typeface="Arial" pitchFamily="34" charset="0"/>
              <a:buChar char="•"/>
              <a:defRPr/>
            </a:pPr>
            <a:endParaRPr lang="en-US" u="sng" dirty="0">
              <a:solidFill>
                <a:srgbClr val="C03932">
                  <a:lumMod val="40000"/>
                  <a:lumOff val="60000"/>
                </a:srgbClr>
              </a:solidFill>
            </a:endParaRPr>
          </a:p>
          <a:p>
            <a:pPr algn="ctr" defTabSz="815975" eaLnBrk="0" hangingPunct="0">
              <a:spcAft>
                <a:spcPct val="30000"/>
              </a:spcAft>
              <a:buClr>
                <a:srgbClr val="0191CD"/>
              </a:buClr>
              <a:defRPr/>
            </a:pPr>
            <a:endParaRPr lang="en-US" b="1" u="sng" dirty="0">
              <a:solidFill>
                <a:srgbClr val="C03932"/>
              </a:solidFill>
            </a:endParaRPr>
          </a:p>
        </p:txBody>
      </p:sp>
      <p:sp>
        <p:nvSpPr>
          <p:cNvPr id="41" name="Oval 40"/>
          <p:cNvSpPr/>
          <p:nvPr/>
        </p:nvSpPr>
        <p:spPr>
          <a:xfrm>
            <a:off x="649288" y="1744663"/>
            <a:ext cx="933450" cy="933450"/>
          </a:xfrm>
          <a:prstGeom prst="ellipse">
            <a:avLst/>
          </a:prstGeom>
          <a:blipFill rotWithShape="1">
            <a:blip r:embed="rId6" cstate="screen">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Text Box 19"/>
          <p:cNvSpPr txBox="1">
            <a:spLocks noChangeArrowheads="1"/>
          </p:cNvSpPr>
          <p:nvPr/>
        </p:nvSpPr>
        <p:spPr bwMode="auto">
          <a:xfrm>
            <a:off x="147560" y="2636838"/>
            <a:ext cx="1900393" cy="307777"/>
          </a:xfrm>
          <a:prstGeom prst="rect">
            <a:avLst/>
          </a:prstGeom>
          <a:noFill/>
          <a:ln w="9525">
            <a:noFill/>
            <a:miter lim="800000"/>
            <a:headEnd/>
            <a:tailEnd/>
          </a:ln>
          <a:effectLst/>
        </p:spPr>
        <p:txBody>
          <a:bodyPr wrap="none">
            <a:spAutoFit/>
          </a:bodyPr>
          <a:lstStyle/>
          <a:p>
            <a:pPr algn="ctr" eaLnBrk="0" hangingPunct="0">
              <a:defRPr/>
            </a:pPr>
            <a:r>
              <a:rPr lang="es-MX" sz="1400" b="1" dirty="0" smtClean="0">
                <a:solidFill>
                  <a:srgbClr val="FFFFFF"/>
                </a:solidFill>
              </a:rPr>
              <a:t>Tejido articular dañado</a:t>
            </a:r>
            <a:endParaRPr lang="en-GB" sz="1400" b="1" dirty="0">
              <a:solidFill>
                <a:srgbClr val="FFFFFF"/>
              </a:solidFill>
            </a:endParaRPr>
          </a:p>
        </p:txBody>
      </p:sp>
    </p:spTree>
    <p:extLst>
      <p:ext uri="{BB962C8B-B14F-4D97-AF65-F5344CB8AC3E}">
        <p14:creationId xmlns:p14="http://schemas.microsoft.com/office/powerpoint/2010/main" val="5244365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nodeType="afterGroup">
                            <p:stCondLst>
                              <p:cond delay="2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2178115"/>
                                        </p:tgtEl>
                                        <p:attrNameLst>
                                          <p:attrName>style.visibility</p:attrName>
                                        </p:attrNameLst>
                                      </p:cBhvr>
                                      <p:to>
                                        <p:strVal val="visible"/>
                                      </p:to>
                                    </p:set>
                                    <p:animEffect transition="in" filter="fade">
                                      <p:cBhvr>
                                        <p:cTn id="23" dur="500"/>
                                        <p:tgtEl>
                                          <p:spTgt spid="2178115"/>
                                        </p:tgtEl>
                                      </p:cBhvr>
                                    </p:animEffect>
                                  </p:childTnLst>
                                </p:cTn>
                              </p:par>
                            </p:childTnLst>
                          </p:cTn>
                        </p:par>
                        <p:par>
                          <p:cTn id="24" fill="hold" nodeType="afterGroup">
                            <p:stCondLst>
                              <p:cond delay="3000"/>
                            </p:stCondLst>
                            <p:childTnLst>
                              <p:par>
                                <p:cTn id="25" presetID="10" presetClass="exit" presetSubtype="0" fill="hold" nodeType="afterEffect">
                                  <p:stCondLst>
                                    <p:cond delay="0"/>
                                  </p:stCondLst>
                                  <p:childTnLst>
                                    <p:animEffect transition="out" filter="fade">
                                      <p:cBhvr>
                                        <p:cTn id="26" dur="500"/>
                                        <p:tgtEl>
                                          <p:spTgt spid="2178115"/>
                                        </p:tgtEl>
                                      </p:cBhvr>
                                    </p:animEffect>
                                    <p:set>
                                      <p:cBhvr>
                                        <p:cTn id="27" dur="1" fill="hold">
                                          <p:stCondLst>
                                            <p:cond delay="499"/>
                                          </p:stCondLst>
                                        </p:cTn>
                                        <p:tgtEl>
                                          <p:spTgt spid="2178115"/>
                                        </p:tgtEl>
                                        <p:attrNameLst>
                                          <p:attrName>style.visibility</p:attrName>
                                        </p:attrNameLst>
                                      </p:cBhvr>
                                      <p:to>
                                        <p:strVal val="hidden"/>
                                      </p:to>
                                    </p:set>
                                  </p:childTnLst>
                                </p:cTn>
                              </p:par>
                            </p:childTnLst>
                          </p:cTn>
                        </p:par>
                        <p:par>
                          <p:cTn id="28" fill="hold" nodeType="afterGroup">
                            <p:stCondLst>
                              <p:cond delay="3500"/>
                            </p:stCondLst>
                            <p:childTnLst>
                              <p:par>
                                <p:cTn id="29" presetID="10" presetClass="entr" presetSubtype="0" fill="hold" nodeType="afterEffect">
                                  <p:stCondLst>
                                    <p:cond delay="0"/>
                                  </p:stCondLst>
                                  <p:childTnLst>
                                    <p:set>
                                      <p:cBhvr>
                                        <p:cTn id="30" dur="1" fill="hold">
                                          <p:stCondLst>
                                            <p:cond delay="0"/>
                                          </p:stCondLst>
                                        </p:cTn>
                                        <p:tgtEl>
                                          <p:spTgt spid="2178115"/>
                                        </p:tgtEl>
                                        <p:attrNameLst>
                                          <p:attrName>style.visibility</p:attrName>
                                        </p:attrNameLst>
                                      </p:cBhvr>
                                      <p:to>
                                        <p:strVal val="visible"/>
                                      </p:to>
                                    </p:set>
                                    <p:animEffect transition="in" filter="fade">
                                      <p:cBhvr>
                                        <p:cTn id="31" dur="500"/>
                                        <p:tgtEl>
                                          <p:spTgt spid="21781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78116"/>
                                        </p:tgtEl>
                                        <p:attrNameLst>
                                          <p:attrName>style.visibility</p:attrName>
                                        </p:attrNameLst>
                                      </p:cBhvr>
                                      <p:to>
                                        <p:strVal val="visible"/>
                                      </p:to>
                                    </p:set>
                                    <p:animEffect transition="in" filter="fade">
                                      <p:cBhvr>
                                        <p:cTn id="34" dur="500"/>
                                        <p:tgtEl>
                                          <p:spTgt spid="2178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112" grpId="0" animBg="1"/>
      <p:bldP spid="2178112" grpId="1" animBg="1"/>
      <p:bldP spid="2178113" grpId="0" animBg="1"/>
      <p:bldP spid="2178113" grpId="1" animBg="1"/>
      <p:bldP spid="21781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0" y="1379538"/>
            <a:ext cx="9144000" cy="5470525"/>
          </a:xfrm>
          <a:prstGeom prst="rect">
            <a:avLst/>
          </a:prstGeom>
          <a:gradFill>
            <a:gsLst>
              <a:gs pos="0">
                <a:srgbClr val="171C7A"/>
              </a:gs>
              <a:gs pos="100000">
                <a:srgbClr val="171C7A"/>
              </a:gs>
            </a:gsLst>
            <a:lin ang="54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47458" name="Rectangle 20"/>
          <p:cNvSpPr>
            <a:spLocks noGrp="1" noChangeArrowheads="1"/>
          </p:cNvSpPr>
          <p:nvPr>
            <p:ph type="title"/>
          </p:nvPr>
        </p:nvSpPr>
        <p:spPr>
          <a:xfrm>
            <a:off x="457200" y="271463"/>
            <a:ext cx="8229600" cy="1143000"/>
          </a:xfrm>
        </p:spPr>
        <p:txBody>
          <a:bodyPr>
            <a:normAutofit/>
          </a:bodyPr>
          <a:lstStyle/>
          <a:p>
            <a:pPr eaLnBrk="1" hangingPunct="1">
              <a:defRPr/>
            </a:pPr>
            <a:r>
              <a:rPr lang="es-MX" altLang="zh-CN" dirty="0" smtClean="0"/>
              <a:t>Tratamiento basado en el mecanismo de la</a:t>
            </a:r>
            <a:r>
              <a:rPr dirty="0" smtClean="0">
                <a:ea typeface="+mj-ea"/>
              </a:rPr>
              <a:t> osteoartritis</a:t>
            </a:r>
            <a:endParaRPr lang="en-GB" dirty="0" smtClean="0">
              <a:ea typeface="+mj-ea"/>
            </a:endParaRPr>
          </a:p>
        </p:txBody>
      </p:sp>
      <p:sp>
        <p:nvSpPr>
          <p:cNvPr id="48" name="Slide Number Placeholder 3"/>
          <p:cNvSpPr>
            <a:spLocks noGrp="1"/>
          </p:cNvSpPr>
          <p:nvPr>
            <p:ph type="sldNum" sz="quarter" idx="12"/>
          </p:nvPr>
        </p:nvSpPr>
        <p:spPr/>
        <p:txBody>
          <a:bodyPr/>
          <a:lstStyle/>
          <a:p>
            <a:pPr>
              <a:defRPr/>
            </a:pPr>
            <a:r>
              <a:rPr dirty="0">
                <a:solidFill>
                  <a:srgbClr val="FFFFFF"/>
                </a:solidFill>
              </a:rPr>
              <a:t/>
            </a:r>
            <a:br>
              <a:rPr dirty="0">
                <a:solidFill>
                  <a:srgbClr val="FFFFFF"/>
                </a:solidFill>
              </a:rPr>
            </a:br>
            <a:fld id="{DF56E01A-7234-4911-AFF8-D729B0A41603}" type="slidenum">
              <a:rPr>
                <a:solidFill>
                  <a:srgbClr val="FFFFFF"/>
                </a:solidFill>
              </a:rPr>
              <a:pPr>
                <a:defRPr/>
              </a:pPr>
              <a:t>17</a:t>
            </a:fld>
            <a:endParaRPr dirty="0">
              <a:solidFill>
                <a:srgbClr val="FFFFFF"/>
              </a:solidFill>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a:lstStyle/>
          <a:p>
            <a:pPr>
              <a:defRPr/>
            </a:pPr>
            <a:endParaRPr lang="en-US" dirty="0">
              <a:solidFill>
                <a:prstClr val="white"/>
              </a:solidFill>
            </a:endParaRPr>
          </a:p>
        </p:txBody>
      </p:sp>
      <p:sp>
        <p:nvSpPr>
          <p:cNvPr id="103428" name="Rectangle 53"/>
          <p:cNvSpPr>
            <a:spLocks noChangeArrowheads="1"/>
          </p:cNvSpPr>
          <p:nvPr/>
        </p:nvSpPr>
        <p:spPr bwMode="auto">
          <a:xfrm>
            <a:off x="111125" y="6242050"/>
            <a:ext cx="8382000" cy="584775"/>
          </a:xfrm>
          <a:prstGeom prst="rect">
            <a:avLst/>
          </a:prstGeom>
          <a:noFill/>
          <a:ln>
            <a:noFill/>
          </a:ln>
          <a:extLst/>
        </p:spPr>
        <p:txBody>
          <a:bodyPr>
            <a:spAutoFit/>
          </a:bodyPr>
          <a:lstStyle/>
          <a:p>
            <a:pPr fontAlgn="base">
              <a:spcBef>
                <a:spcPct val="0"/>
              </a:spcBef>
              <a:spcAft>
                <a:spcPts val="600"/>
              </a:spcAft>
              <a:defRPr/>
            </a:pPr>
            <a:r>
              <a:rPr lang="es-MX" sz="1200" b="1" dirty="0" smtClean="0">
                <a:solidFill>
                  <a:srgbClr val="FFFFFF"/>
                </a:solidFill>
                <a:ea typeface="SimSun" pitchFamily="2" charset="-122"/>
              </a:rPr>
              <a:t>SNRI = inhibidor de la recaptación de serotonina norepinefrina; TCA = antidepresivos tricíclicos </a:t>
            </a:r>
            <a:br>
              <a:rPr lang="es-MX" sz="1200" b="1" dirty="0" smtClean="0">
                <a:solidFill>
                  <a:srgbClr val="FFFFFF"/>
                </a:solidFill>
                <a:ea typeface="SimSun" pitchFamily="2" charset="-122"/>
              </a:rPr>
            </a:br>
            <a:r>
              <a:rPr lang="en-CA" sz="1000" dirty="0" smtClean="0">
                <a:solidFill>
                  <a:srgbClr val="FFFFFF"/>
                </a:solidFill>
                <a:ea typeface="SimSun" pitchFamily="2" charset="-122"/>
              </a:rPr>
              <a:t>Hochberg </a:t>
            </a:r>
            <a:r>
              <a:rPr lang="en-CA" sz="1000" dirty="0">
                <a:solidFill>
                  <a:srgbClr val="FFFFFF"/>
                </a:solidFill>
                <a:ea typeface="SimSun" pitchFamily="2" charset="-122"/>
              </a:rPr>
              <a:t>MC </a:t>
            </a:r>
            <a:r>
              <a:rPr lang="en-CA" sz="1000" i="1" dirty="0">
                <a:solidFill>
                  <a:srgbClr val="FFFFFF"/>
                </a:solidFill>
                <a:ea typeface="SimSun" pitchFamily="2" charset="-122"/>
              </a:rPr>
              <a:t>et al.  Arthritis Care Res (Hoboken) </a:t>
            </a:r>
            <a:r>
              <a:rPr lang="en-CA" sz="1000" dirty="0">
                <a:solidFill>
                  <a:srgbClr val="FFFFFF"/>
                </a:solidFill>
                <a:ea typeface="SimSun" pitchFamily="2" charset="-122"/>
              </a:rPr>
              <a:t>2012; 64(4):465-74; National Collaborating Centre for Chronic Conditions. </a:t>
            </a:r>
            <a:r>
              <a:rPr lang="en-CA" sz="1000" i="1" dirty="0">
                <a:solidFill>
                  <a:srgbClr val="FFFFFF"/>
                </a:solidFill>
                <a:ea typeface="SimSun" pitchFamily="2" charset="-122"/>
              </a:rPr>
              <a:t>Osteoarthritis: </a:t>
            </a:r>
            <a:r>
              <a:rPr lang="en-CA" sz="1000" i="1" dirty="0" smtClean="0">
                <a:solidFill>
                  <a:srgbClr val="FFFFFF"/>
                </a:solidFill>
                <a:ea typeface="SimSun" pitchFamily="2" charset="-122"/>
              </a:rPr>
              <a:t>National Clinical Guideline for Care and Management in Adults</a:t>
            </a:r>
            <a:r>
              <a:rPr lang="en-CA" sz="1000" i="1" dirty="0">
                <a:solidFill>
                  <a:srgbClr val="FFFFFF"/>
                </a:solidFill>
                <a:ea typeface="SimSun" pitchFamily="2" charset="-122"/>
              </a:rPr>
              <a:t>. </a:t>
            </a:r>
            <a:r>
              <a:rPr lang="en-CA" sz="1000" dirty="0" smtClean="0">
                <a:solidFill>
                  <a:srgbClr val="FFFFFF"/>
                </a:solidFill>
                <a:ea typeface="SimSun" pitchFamily="2" charset="-122"/>
              </a:rPr>
              <a:t>Royal </a:t>
            </a:r>
            <a:r>
              <a:rPr lang="en-CA" sz="1000" dirty="0">
                <a:solidFill>
                  <a:srgbClr val="FFFFFF"/>
                </a:solidFill>
                <a:ea typeface="SimSun" pitchFamily="2" charset="-122"/>
              </a:rPr>
              <a:t>College of </a:t>
            </a:r>
            <a:r>
              <a:rPr lang="en-CA" sz="1000" dirty="0" smtClean="0">
                <a:solidFill>
                  <a:srgbClr val="FFFFFF"/>
                </a:solidFill>
                <a:ea typeface="SimSun" pitchFamily="2" charset="-122"/>
              </a:rPr>
              <a:t>Physicians; London, UK:  2008; Schaible </a:t>
            </a:r>
            <a:r>
              <a:rPr lang="en-CA" sz="1000" dirty="0">
                <a:solidFill>
                  <a:srgbClr val="FFFFFF"/>
                </a:solidFill>
                <a:ea typeface="SimSun" pitchFamily="2" charset="-122"/>
              </a:rPr>
              <a:t>HG. </a:t>
            </a:r>
            <a:r>
              <a:rPr lang="en-CA" sz="1000" i="1" dirty="0">
                <a:solidFill>
                  <a:srgbClr val="FFFFFF"/>
                </a:solidFill>
                <a:ea typeface="SimSun" pitchFamily="2" charset="-122"/>
              </a:rPr>
              <a:t>Curr Rheumatol Rep </a:t>
            </a:r>
            <a:r>
              <a:rPr lang="en-CA" sz="1000" dirty="0">
                <a:solidFill>
                  <a:srgbClr val="FFFFFF"/>
                </a:solidFill>
                <a:ea typeface="SimSun" pitchFamily="2" charset="-122"/>
              </a:rPr>
              <a:t>2012; 14(6):</a:t>
            </a:r>
            <a:r>
              <a:rPr lang="en-CA" sz="1000" dirty="0" smtClean="0">
                <a:solidFill>
                  <a:srgbClr val="FFFFFF"/>
                </a:solidFill>
                <a:ea typeface="SimSun" pitchFamily="2" charset="-122"/>
              </a:rPr>
              <a:t>549-56.</a:t>
            </a:r>
            <a:endParaRPr lang="en-CA" sz="1000" dirty="0">
              <a:solidFill>
                <a:srgbClr val="FFFFFF"/>
              </a:solidFill>
              <a:ea typeface="SimSun" pitchFamily="2" charset="-122"/>
            </a:endParaRPr>
          </a:p>
        </p:txBody>
      </p:sp>
      <p:pic>
        <p:nvPicPr>
          <p:cNvPr id="36871" name="Picture 50" descr="head and shoulders"/>
          <p:cNvPicPr>
            <a:picLocks noChangeAspect="1" noChangeArrowheads="1"/>
          </p:cNvPicPr>
          <p:nvPr/>
        </p:nvPicPr>
        <p:blipFill>
          <a:blip r:embed="rId3" cstate="print">
            <a:extLst>
              <a:ext uri="{28A0092B-C50C-407E-A947-70E740481C1C}">
                <a14:useLocalDpi xmlns:a14="http://schemas.microsoft.com/office/drawing/2010/main" val="0"/>
              </a:ext>
            </a:extLst>
          </a:blip>
          <a:srcRect l="3940" t="5711" r="8307" b="9053"/>
          <a:stretch>
            <a:fillRect/>
          </a:stretch>
        </p:blipFill>
        <p:spPr bwMode="auto">
          <a:xfrm>
            <a:off x="5326063" y="1636713"/>
            <a:ext cx="348138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8" descr="Revision_06"/>
          <p:cNvPicPr>
            <a:picLocks noChangeAspect="1" noChangeArrowheads="1"/>
          </p:cNvPicPr>
          <p:nvPr/>
        </p:nvPicPr>
        <p:blipFill>
          <a:blip r:embed="rId4" cstate="print"/>
          <a:srcRect/>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849563" y="5489575"/>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n-GB" sz="1400" b="1" dirty="0">
              <a:solidFill>
                <a:srgbClr val="FFFFFF"/>
              </a:solidFill>
            </a:endParaRPr>
          </a:p>
        </p:txBody>
      </p:sp>
      <p:sp>
        <p:nvSpPr>
          <p:cNvPr id="2178077" name="Text Box 29"/>
          <p:cNvSpPr txBox="1">
            <a:spLocks noChangeArrowheads="1"/>
          </p:cNvSpPr>
          <p:nvPr/>
        </p:nvSpPr>
        <p:spPr bwMode="auto">
          <a:xfrm>
            <a:off x="6446838"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n-US" sz="1600" dirty="0">
              <a:solidFill>
                <a:srgbClr val="FFFFFF"/>
              </a:solidFill>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n-US" sz="1600" dirty="0">
              <a:solidFill>
                <a:srgbClr val="FFFFFF"/>
              </a:solidFill>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09" name="Line 61"/>
          <p:cNvSpPr>
            <a:spLocks noChangeShapeType="1"/>
          </p:cNvSpPr>
          <p:nvPr/>
        </p:nvSpPr>
        <p:spPr bwMode="auto">
          <a:xfrm flipH="1" flipV="1">
            <a:off x="6804025" y="2133600"/>
            <a:ext cx="7938" cy="2921000"/>
          </a:xfrm>
          <a:prstGeom prst="line">
            <a:avLst/>
          </a:prstGeom>
          <a:noFill/>
          <a:ln w="19050">
            <a:solidFill>
              <a:srgbClr val="00B050"/>
            </a:solidFill>
            <a:round/>
            <a:headEnd/>
            <a:tailEnd/>
          </a:ln>
          <a:effectLst/>
        </p:spPr>
        <p:txBody>
          <a:bodyPr/>
          <a:lstStyle/>
          <a:p>
            <a:pPr eaLnBrk="0" hangingPunct="0">
              <a:defRPr/>
            </a:pPr>
            <a:endParaRPr lang="en-US" sz="1600" dirty="0">
              <a:solidFill>
                <a:srgbClr val="FFFFFF"/>
              </a:solidFill>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pic>
        <p:nvPicPr>
          <p:cNvPr id="2178115" name="Picture 67" descr="pain"/>
          <p:cNvPicPr>
            <a:picLocks noChangeAspect="1" noChangeArrowheads="1"/>
          </p:cNvPicPr>
          <p:nvPr/>
        </p:nvPicPr>
        <p:blipFill>
          <a:blip r:embed="rId5" cstate="print">
            <a:extLst/>
          </a:blip>
          <a:srcRect/>
          <a:stretch>
            <a:fillRect/>
          </a:stretch>
        </p:blipFill>
        <p:spPr bwMode="auto">
          <a:xfrm>
            <a:off x="6248277" y="1685925"/>
            <a:ext cx="1436753" cy="1144588"/>
          </a:xfrm>
          <a:prstGeom prst="rect">
            <a:avLst/>
          </a:prstGeom>
          <a:noFill/>
          <a:ln>
            <a:noFill/>
          </a:ln>
          <a:scene3d>
            <a:camera prst="orthographicFront"/>
            <a:lightRig rig="threePt" dir="t"/>
          </a:scene3d>
          <a:sp3d>
            <a:bevelT/>
          </a:sp3d>
          <a:extLst/>
        </p:spPr>
      </p:pic>
      <p:sp>
        <p:nvSpPr>
          <p:cNvPr id="2178116" name="Text Box 68"/>
          <p:cNvSpPr txBox="1">
            <a:spLocks noChangeArrowheads="1"/>
          </p:cNvSpPr>
          <p:nvPr/>
        </p:nvSpPr>
        <p:spPr bwMode="auto">
          <a:xfrm>
            <a:off x="6804025" y="1989138"/>
            <a:ext cx="225425" cy="307975"/>
          </a:xfrm>
          <a:prstGeom prst="rect">
            <a:avLst/>
          </a:prstGeom>
          <a:noFill/>
          <a:ln w="9525">
            <a:noFill/>
            <a:miter lim="800000"/>
            <a:headEnd/>
            <a:tailEnd/>
          </a:ln>
          <a:effectLst/>
        </p:spPr>
        <p:txBody>
          <a:bodyPr wrap="none">
            <a:spAutoFit/>
          </a:bodyPr>
          <a:lstStyle/>
          <a:p>
            <a:pPr eaLnBrk="0" hangingPunct="0">
              <a:defRPr/>
            </a:pPr>
            <a:r>
              <a:rPr lang="en-GB" sz="1400" b="1" dirty="0">
                <a:solidFill>
                  <a:srgbClr val="FFFFFF"/>
                </a:solidFill>
              </a:rPr>
              <a:t> </a:t>
            </a:r>
          </a:p>
        </p:txBody>
      </p:sp>
      <p:sp>
        <p:nvSpPr>
          <p:cNvPr id="34" name="TextBox 33"/>
          <p:cNvSpPr txBox="1"/>
          <p:nvPr/>
        </p:nvSpPr>
        <p:spPr bwMode="auto">
          <a:xfrm>
            <a:off x="7250113" y="1773238"/>
            <a:ext cx="1643062" cy="338137"/>
          </a:xfrm>
          <a:prstGeom prst="rect">
            <a:avLst/>
          </a:prstGeom>
          <a:noFill/>
        </p:spPr>
        <p:txBody>
          <a:bodyPr>
            <a:spAutoFit/>
          </a:bodyPr>
          <a:lstStyle/>
          <a:p>
            <a:pPr algn="ctr">
              <a:defRPr/>
            </a:pPr>
            <a:r>
              <a:rPr lang="en-US" sz="1600" b="1" dirty="0" smtClean="0">
                <a:solidFill>
                  <a:prstClr val="white"/>
                </a:solidFill>
              </a:rPr>
              <a:t>Cerebro</a:t>
            </a:r>
            <a:endParaRPr lang="en-US" sz="1600" b="1" dirty="0">
              <a:solidFill>
                <a:prstClr val="white"/>
              </a:solidFill>
            </a:endParaRPr>
          </a:p>
        </p:txBody>
      </p:sp>
      <p:sp>
        <p:nvSpPr>
          <p:cNvPr id="40" name="TextBox 8"/>
          <p:cNvSpPr txBox="1">
            <a:spLocks noChangeArrowheads="1"/>
          </p:cNvSpPr>
          <p:nvPr/>
        </p:nvSpPr>
        <p:spPr bwMode="auto">
          <a:xfrm>
            <a:off x="107950" y="4524375"/>
            <a:ext cx="3375025" cy="1815882"/>
          </a:xfrm>
          <a:prstGeom prst="rect">
            <a:avLst/>
          </a:prstGeom>
          <a:noFill/>
          <a:ln>
            <a:noFill/>
          </a:ln>
          <a:extLst/>
        </p:spPr>
        <p:txBody>
          <a:bodyPr>
            <a:spAutoFit/>
          </a:bodyPr>
          <a:lstStyle>
            <a:lvl1pPr marL="107950" indent="-107950"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marL="179388" indent="-179388" fontAlgn="auto">
              <a:spcBef>
                <a:spcPts val="0"/>
              </a:spcBef>
              <a:spcAft>
                <a:spcPts val="0"/>
              </a:spcAft>
              <a:buFont typeface="Arial" pitchFamily="34" charset="0"/>
              <a:buChar char="•"/>
              <a:defRPr/>
            </a:pPr>
            <a:r>
              <a:rPr lang="es-MX" sz="1600" b="1" dirty="0" smtClean="0">
                <a:solidFill>
                  <a:srgbClr val="FF99CC"/>
                </a:solidFill>
                <a:latin typeface="Calibri"/>
              </a:rPr>
              <a:t>Sensibilización</a:t>
            </a:r>
            <a:br>
              <a:rPr lang="es-MX" sz="1600" b="1" dirty="0" smtClean="0">
                <a:solidFill>
                  <a:srgbClr val="FF99CC"/>
                </a:solidFill>
                <a:latin typeface="Calibri"/>
              </a:rPr>
            </a:br>
            <a:r>
              <a:rPr lang="es-MX" sz="1600" b="1" dirty="0" smtClean="0">
                <a:solidFill>
                  <a:srgbClr val="FF99CC"/>
                </a:solidFill>
                <a:latin typeface="Calibri"/>
              </a:rPr>
              <a:t>de los </a:t>
            </a:r>
            <a:br>
              <a:rPr lang="es-MX" sz="1600" b="1" dirty="0" smtClean="0">
                <a:solidFill>
                  <a:srgbClr val="FF99CC"/>
                </a:solidFill>
                <a:latin typeface="Calibri"/>
              </a:rPr>
            </a:br>
            <a:r>
              <a:rPr lang="es-MX" sz="1600" b="1" dirty="0" smtClean="0">
                <a:solidFill>
                  <a:srgbClr val="FF99CC"/>
                </a:solidFill>
                <a:latin typeface="Calibri"/>
              </a:rPr>
              <a:t>nociceptores</a:t>
            </a:r>
            <a:r>
              <a:rPr lang="es-MX" sz="1600" b="1" dirty="0">
                <a:solidFill>
                  <a:srgbClr val="FF99CC"/>
                </a:solidFill>
                <a:latin typeface="Calibri"/>
              </a:rPr>
              <a:t/>
            </a:r>
            <a:br>
              <a:rPr lang="es-MX" sz="1600" b="1" dirty="0">
                <a:solidFill>
                  <a:srgbClr val="FF99CC"/>
                </a:solidFill>
                <a:latin typeface="Calibri"/>
              </a:rPr>
            </a:br>
            <a:r>
              <a:rPr lang="es-MX" sz="1600" b="1" dirty="0" smtClean="0">
                <a:solidFill>
                  <a:srgbClr val="FF99CC"/>
                </a:solidFill>
                <a:latin typeface="Calibri"/>
              </a:rPr>
              <a:t>articulares</a:t>
            </a:r>
          </a:p>
          <a:p>
            <a:pPr marL="179388" indent="-179388" fontAlgn="auto">
              <a:spcBef>
                <a:spcPts val="0"/>
              </a:spcBef>
              <a:spcAft>
                <a:spcPts val="0"/>
              </a:spcAft>
              <a:buFont typeface="Arial" pitchFamily="34" charset="0"/>
              <a:buChar char="•"/>
              <a:defRPr/>
            </a:pPr>
            <a:r>
              <a:rPr lang="es-MX" sz="1600" b="1" dirty="0" smtClean="0">
                <a:solidFill>
                  <a:srgbClr val="FF99CC"/>
                </a:solidFill>
                <a:latin typeface="Calibri"/>
              </a:rPr>
              <a:t>Desarrollo de</a:t>
            </a:r>
            <a:br>
              <a:rPr lang="es-MX" sz="1600" b="1" dirty="0" smtClean="0">
                <a:solidFill>
                  <a:srgbClr val="FF99CC"/>
                </a:solidFill>
                <a:latin typeface="Calibri"/>
              </a:rPr>
            </a:br>
            <a:r>
              <a:rPr lang="es-MX" sz="1600" b="1" dirty="0" smtClean="0">
                <a:solidFill>
                  <a:srgbClr val="FF99CC"/>
                </a:solidFill>
                <a:latin typeface="Calibri"/>
              </a:rPr>
              <a:t>neuropatía</a:t>
            </a:r>
            <a:r>
              <a:rPr lang="en-CA" sz="1600" b="1" dirty="0" smtClean="0">
                <a:solidFill>
                  <a:srgbClr val="FF99CC"/>
                </a:solidFill>
                <a:latin typeface="Calibri"/>
              </a:rPr>
              <a:t> </a:t>
            </a:r>
            <a:endParaRPr lang="en-CA" sz="1600" b="1" dirty="0">
              <a:solidFill>
                <a:srgbClr val="FF99CC"/>
              </a:solidFill>
              <a:latin typeface="Calibri"/>
            </a:endParaRPr>
          </a:p>
          <a:p>
            <a:pPr>
              <a:defRPr/>
            </a:pPr>
            <a:endParaRPr lang="en-US" sz="1600" b="1" dirty="0">
              <a:solidFill>
                <a:srgbClr val="FF99CC"/>
              </a:solidFill>
              <a:latin typeface="Calibri"/>
            </a:endParaRPr>
          </a:p>
        </p:txBody>
      </p:sp>
      <p:sp>
        <p:nvSpPr>
          <p:cNvPr id="50" name="TextBox 7"/>
          <p:cNvSpPr txBox="1">
            <a:spLocks noChangeArrowheads="1"/>
          </p:cNvSpPr>
          <p:nvPr/>
        </p:nvSpPr>
        <p:spPr bwMode="auto">
          <a:xfrm>
            <a:off x="3597275" y="4041775"/>
            <a:ext cx="3241675" cy="1154162"/>
          </a:xfrm>
          <a:prstGeom prst="rect">
            <a:avLst/>
          </a:prstGeom>
          <a:noFill/>
          <a:ln>
            <a:noFill/>
          </a:ln>
          <a:extLst/>
        </p:spPr>
        <p:txBody>
          <a:bodyPr>
            <a:spAutoFit/>
          </a:bodyPr>
          <a:lstStyle>
            <a:lvl1pPr marL="107950" indent="-107950"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marL="0" lvl="0" indent="0" eaLnBrk="1" fontAlgn="base" hangingPunct="1">
              <a:spcBef>
                <a:spcPct val="0"/>
              </a:spcBef>
              <a:spcAft>
                <a:spcPts val="600"/>
              </a:spcAft>
              <a:buFont typeface="Arial" pitchFamily="34" charset="0"/>
              <a:buChar char="•"/>
              <a:defRPr/>
            </a:pPr>
            <a:r>
              <a:rPr lang="es-MX" sz="1600" b="1" dirty="0" smtClean="0">
                <a:solidFill>
                  <a:srgbClr val="FF99CC"/>
                </a:solidFill>
                <a:latin typeface="Calibri"/>
              </a:rPr>
              <a:t>Sensibilización de las neuronas nociceptivas de la médula espinal a los estímulos articulares</a:t>
            </a:r>
          </a:p>
          <a:p>
            <a:pPr marL="0" lvl="0" indent="0" eaLnBrk="1" fontAlgn="base" hangingPunct="1">
              <a:spcBef>
                <a:spcPct val="0"/>
              </a:spcBef>
              <a:spcAft>
                <a:spcPct val="0"/>
              </a:spcAft>
              <a:buFont typeface="Arial" pitchFamily="34" charset="0"/>
              <a:buChar char="•"/>
              <a:defRPr/>
            </a:pPr>
            <a:r>
              <a:rPr lang="es-MX" sz="1600" b="1" dirty="0" smtClean="0">
                <a:solidFill>
                  <a:srgbClr val="FF99CC"/>
                </a:solidFill>
                <a:latin typeface="Calibri"/>
              </a:rPr>
              <a:t>Activación de la microglía</a:t>
            </a:r>
            <a:r>
              <a:rPr lang="en-CA" sz="1600" b="1" dirty="0" smtClean="0">
                <a:solidFill>
                  <a:srgbClr val="FF99CC"/>
                </a:solidFill>
                <a:latin typeface="Calibri"/>
              </a:rPr>
              <a:t> </a:t>
            </a:r>
          </a:p>
        </p:txBody>
      </p:sp>
      <p:cxnSp>
        <p:nvCxnSpPr>
          <p:cNvPr id="9" name="Straight Arrow Connector 8"/>
          <p:cNvCxnSpPr>
            <a:endCxn id="2178106" idx="0"/>
          </p:cNvCxnSpPr>
          <p:nvPr/>
        </p:nvCxnSpPr>
        <p:spPr>
          <a:xfrm>
            <a:off x="5867400" y="4813300"/>
            <a:ext cx="855663" cy="319088"/>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TextBox 6"/>
          <p:cNvSpPr txBox="1">
            <a:spLocks noChangeArrowheads="1"/>
          </p:cNvSpPr>
          <p:nvPr/>
        </p:nvSpPr>
        <p:spPr bwMode="auto">
          <a:xfrm>
            <a:off x="3251200" y="3046413"/>
            <a:ext cx="3044825" cy="584200"/>
          </a:xfrm>
          <a:prstGeom prst="rect">
            <a:avLst/>
          </a:prstGeom>
          <a:noFill/>
          <a:ln>
            <a:noFill/>
          </a:ln>
          <a:extLst/>
        </p:spPr>
        <p:txBody>
          <a:bodyPr>
            <a:spAutoFit/>
          </a:bodyPr>
          <a:lstStyle>
            <a:lvl1pPr marL="107950" indent="-107950"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spcBef>
                <a:spcPct val="0"/>
              </a:spcBef>
              <a:spcAft>
                <a:spcPct val="0"/>
              </a:spcAft>
              <a:buFont typeface="Arial" pitchFamily="34" charset="0"/>
              <a:buChar char="•"/>
              <a:defRPr/>
            </a:pPr>
            <a:r>
              <a:rPr lang="es-MX" sz="1600" b="1" dirty="0" smtClean="0">
                <a:solidFill>
                  <a:srgbClr val="FF99CC"/>
                </a:solidFill>
                <a:latin typeface="+mn-lt"/>
              </a:rPr>
              <a:t>Cambios en la inhibición descendente y facilitación</a:t>
            </a:r>
            <a:endParaRPr lang="en-CA" sz="1600" b="1" dirty="0" smtClean="0">
              <a:solidFill>
                <a:srgbClr val="FF99CC"/>
              </a:solidFill>
              <a:latin typeface="+mn-lt"/>
            </a:endParaRPr>
          </a:p>
        </p:txBody>
      </p:sp>
      <p:cxnSp>
        <p:nvCxnSpPr>
          <p:cNvPr id="53" name="Straight Arrow Connector 52"/>
          <p:cNvCxnSpPr/>
          <p:nvPr/>
        </p:nvCxnSpPr>
        <p:spPr>
          <a:xfrm>
            <a:off x="5640388" y="3349625"/>
            <a:ext cx="1077912" cy="319088"/>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06700" y="1903413"/>
            <a:ext cx="3640138" cy="908050"/>
          </a:xfrm>
          <a:prstGeom prst="rect">
            <a:avLst/>
          </a:prstGeom>
        </p:spPr>
        <p:txBody>
          <a:bodyPr>
            <a:spAutoFit/>
          </a:bodyPr>
          <a:lstStyle/>
          <a:p>
            <a:pPr marL="177800" indent="-177800">
              <a:spcAft>
                <a:spcPts val="600"/>
              </a:spcAft>
              <a:buFont typeface="Arial" pitchFamily="34" charset="0"/>
              <a:buChar char="•"/>
              <a:defRPr/>
            </a:pPr>
            <a:r>
              <a:rPr lang="es-MX" sz="1600" b="1" dirty="0" smtClean="0">
                <a:solidFill>
                  <a:srgbClr val="FF99CC"/>
                </a:solidFill>
              </a:rPr>
              <a:t>Activación del sistema nociceptivo</a:t>
            </a:r>
            <a:br>
              <a:rPr lang="es-MX" sz="1600" b="1" dirty="0" smtClean="0">
                <a:solidFill>
                  <a:srgbClr val="FF99CC"/>
                </a:solidFill>
              </a:rPr>
            </a:br>
            <a:r>
              <a:rPr lang="es-MX" sz="1600" b="1" dirty="0" smtClean="0">
                <a:solidFill>
                  <a:srgbClr val="FF99CC"/>
                </a:solidFill>
              </a:rPr>
              <a:t> talamocortical y de la amígdala</a:t>
            </a:r>
          </a:p>
          <a:p>
            <a:pPr marL="177800" indent="-177800">
              <a:buFont typeface="Arial" pitchFamily="34" charset="0"/>
              <a:buChar char="•"/>
              <a:defRPr/>
            </a:pPr>
            <a:r>
              <a:rPr lang="es-MX" sz="1600" b="1" dirty="0" smtClean="0">
                <a:solidFill>
                  <a:srgbClr val="FF99CC"/>
                </a:solidFill>
              </a:rPr>
              <a:t>Reducción de la materia gris</a:t>
            </a:r>
            <a:endParaRPr lang="en-CA" sz="1600" b="1" dirty="0">
              <a:solidFill>
                <a:srgbClr val="FF99CC"/>
              </a:solidFill>
              <a:ea typeface="SimSun" pitchFamily="2" charset="-122"/>
            </a:endParaRPr>
          </a:p>
        </p:txBody>
      </p:sp>
      <p:cxnSp>
        <p:nvCxnSpPr>
          <p:cNvPr id="56" name="Straight Arrow Connector 55"/>
          <p:cNvCxnSpPr/>
          <p:nvPr/>
        </p:nvCxnSpPr>
        <p:spPr>
          <a:xfrm>
            <a:off x="5815013" y="2143125"/>
            <a:ext cx="728662" cy="0"/>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49288" y="1744663"/>
            <a:ext cx="933450" cy="933450"/>
          </a:xfrm>
          <a:prstGeom prst="ellipse">
            <a:avLst/>
          </a:prstGeom>
          <a:blipFill rotWithShape="1">
            <a:blip r:embed="rId6" cstate="screen">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Text Box 19"/>
          <p:cNvSpPr txBox="1">
            <a:spLocks noChangeArrowheads="1"/>
          </p:cNvSpPr>
          <p:nvPr/>
        </p:nvSpPr>
        <p:spPr bwMode="auto">
          <a:xfrm>
            <a:off x="147560" y="2709863"/>
            <a:ext cx="1900393" cy="307777"/>
          </a:xfrm>
          <a:prstGeom prst="rect">
            <a:avLst/>
          </a:prstGeom>
          <a:noFill/>
          <a:ln w="9525">
            <a:noFill/>
            <a:miter lim="800000"/>
            <a:headEnd/>
            <a:tailEnd/>
          </a:ln>
          <a:effectLst/>
        </p:spPr>
        <p:txBody>
          <a:bodyPr wrap="none">
            <a:spAutoFit/>
          </a:bodyPr>
          <a:lstStyle/>
          <a:p>
            <a:pPr algn="ctr" eaLnBrk="0" hangingPunct="0">
              <a:defRPr/>
            </a:pPr>
            <a:r>
              <a:rPr lang="es-MX" sz="1400" b="1" dirty="0" smtClean="0">
                <a:solidFill>
                  <a:srgbClr val="FFFFFF"/>
                </a:solidFill>
              </a:rPr>
              <a:t>Tejido articular dañado</a:t>
            </a:r>
            <a:endParaRPr lang="en-GB" sz="1400" b="1" dirty="0">
              <a:solidFill>
                <a:srgbClr val="FFFFFF"/>
              </a:solidFill>
            </a:endParaRPr>
          </a:p>
        </p:txBody>
      </p:sp>
      <p:sp>
        <p:nvSpPr>
          <p:cNvPr id="38" name="Oval 37"/>
          <p:cNvSpPr/>
          <p:nvPr/>
        </p:nvSpPr>
        <p:spPr>
          <a:xfrm>
            <a:off x="1135063" y="3375025"/>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39" name="Oval 38"/>
          <p:cNvSpPr/>
          <p:nvPr/>
        </p:nvSpPr>
        <p:spPr>
          <a:xfrm>
            <a:off x="995363" y="3600450"/>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41" name="Oval 40"/>
          <p:cNvSpPr/>
          <p:nvPr/>
        </p:nvSpPr>
        <p:spPr>
          <a:xfrm>
            <a:off x="1096963" y="3902075"/>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42" name="Oval 41"/>
          <p:cNvSpPr/>
          <p:nvPr/>
        </p:nvSpPr>
        <p:spPr>
          <a:xfrm>
            <a:off x="1331913" y="3671888"/>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43" name="Oval 42"/>
          <p:cNvSpPr/>
          <p:nvPr/>
        </p:nvSpPr>
        <p:spPr>
          <a:xfrm>
            <a:off x="754063" y="3905250"/>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44" name="Oval 43"/>
          <p:cNvSpPr/>
          <p:nvPr/>
        </p:nvSpPr>
        <p:spPr>
          <a:xfrm>
            <a:off x="738188" y="3517900"/>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45" name="Straight Arrow Connector 44"/>
          <p:cNvCxnSpPr>
            <a:stCxn id="37" idx="2"/>
          </p:cNvCxnSpPr>
          <p:nvPr/>
        </p:nvCxnSpPr>
        <p:spPr>
          <a:xfrm flipH="1">
            <a:off x="1096964" y="3017640"/>
            <a:ext cx="793" cy="35738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Text Box 3"/>
          <p:cNvSpPr txBox="1">
            <a:spLocks noChangeArrowheads="1"/>
          </p:cNvSpPr>
          <p:nvPr/>
        </p:nvSpPr>
        <p:spPr bwMode="auto">
          <a:xfrm>
            <a:off x="1519238" y="3243263"/>
            <a:ext cx="1452562" cy="738187"/>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Mediadores químicos de la inflamación</a:t>
            </a:r>
            <a:endParaRPr lang="en-GB" sz="1400" b="1" dirty="0">
              <a:solidFill>
                <a:srgbClr val="FFFFFF"/>
              </a:solidFill>
            </a:endParaRPr>
          </a:p>
        </p:txBody>
      </p:sp>
      <p:cxnSp>
        <p:nvCxnSpPr>
          <p:cNvPr id="55" name="Straight Arrow Connector 54"/>
          <p:cNvCxnSpPr/>
          <p:nvPr/>
        </p:nvCxnSpPr>
        <p:spPr>
          <a:xfrm flipH="1">
            <a:off x="1042988" y="4178300"/>
            <a:ext cx="1587" cy="3571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398325" y="2746276"/>
            <a:ext cx="1745673" cy="2308324"/>
          </a:xfrm>
          <a:prstGeom prst="rect">
            <a:avLst/>
          </a:prstGeom>
        </p:spPr>
        <p:txBody>
          <a:bodyPr wrap="square">
            <a:spAutoFit/>
          </a:bodyPr>
          <a:lstStyle/>
          <a:p>
            <a:pPr algn="ctr" defTabSz="798513" fontAlgn="base">
              <a:spcBef>
                <a:spcPct val="0"/>
              </a:spcBef>
              <a:spcAft>
                <a:spcPct val="0"/>
              </a:spcAft>
              <a:defRPr/>
            </a:pPr>
            <a:r>
              <a:rPr lang="es-MX" sz="1600" b="1" dirty="0" smtClean="0">
                <a:solidFill>
                  <a:srgbClr val="FF0000"/>
                </a:solidFill>
              </a:rPr>
              <a:t>Medicamentos que afectan la sensibilización </a:t>
            </a:r>
            <a:br>
              <a:rPr lang="es-MX" sz="1600" b="1" dirty="0" smtClean="0">
                <a:solidFill>
                  <a:srgbClr val="FF0000"/>
                </a:solidFill>
              </a:rPr>
            </a:br>
            <a:r>
              <a:rPr lang="es-MX" sz="1600" b="1" dirty="0" smtClean="0">
                <a:solidFill>
                  <a:srgbClr val="FF0000"/>
                </a:solidFill>
              </a:rPr>
              <a:t>central</a:t>
            </a:r>
            <a:endParaRPr lang="en-US" sz="1600" b="1" dirty="0">
              <a:solidFill>
                <a:srgbClr val="FF0000"/>
              </a:solidFill>
              <a:ea typeface="SimSun" pitchFamily="2" charset="-122"/>
            </a:endParaRPr>
          </a:p>
          <a:p>
            <a:pPr marL="285750" indent="-285750" defTabSz="798513" fontAlgn="base">
              <a:spcBef>
                <a:spcPct val="0"/>
              </a:spcBef>
              <a:spcAft>
                <a:spcPct val="0"/>
              </a:spcAft>
              <a:buFont typeface="Arial" pitchFamily="34" charset="0"/>
              <a:buChar char="•"/>
              <a:defRPr/>
            </a:pPr>
            <a:r>
              <a:rPr lang="es-MX" sz="1600" dirty="0">
                <a:solidFill>
                  <a:schemeClr val="bg1"/>
                </a:solidFill>
                <a:cs typeface="Arial" pitchFamily="34" charset="0"/>
              </a:rPr>
              <a:t>L</a:t>
            </a:r>
            <a:r>
              <a:rPr lang="es-MX" sz="1600" dirty="0" smtClean="0">
                <a:solidFill>
                  <a:schemeClr val="bg1"/>
                </a:solidFill>
                <a:cs typeface="Arial" pitchFamily="34" charset="0"/>
              </a:rPr>
              <a:t>igandos</a:t>
            </a:r>
            <a:r>
              <a:rPr lang="es-MX" sz="1600" dirty="0" smtClean="0">
                <a:solidFill>
                  <a:schemeClr val="bg1"/>
                </a:solidFill>
              </a:rPr>
              <a:t> </a:t>
            </a:r>
            <a:r>
              <a:rPr lang="el-GR" sz="1600" dirty="0" smtClean="0">
                <a:solidFill>
                  <a:srgbClr val="FFFFFF"/>
                </a:solidFill>
                <a:ea typeface="SimSun" pitchFamily="2" charset="-122"/>
              </a:rPr>
              <a:t>α</a:t>
            </a:r>
            <a:r>
              <a:rPr lang="el-GR" sz="1600" baseline="-25000" dirty="0" smtClean="0">
                <a:solidFill>
                  <a:srgbClr val="FFFFFF"/>
                </a:solidFill>
                <a:ea typeface="SimSun" pitchFamily="2" charset="-122"/>
              </a:rPr>
              <a:t>2</a:t>
            </a:r>
            <a:r>
              <a:rPr lang="el-GR" sz="1600" dirty="0" smtClean="0">
                <a:solidFill>
                  <a:srgbClr val="FFFFFF"/>
                </a:solidFill>
                <a:ea typeface="SimSun" pitchFamily="2" charset="-122"/>
              </a:rPr>
              <a:t>δ </a:t>
            </a:r>
            <a:endParaRPr lang="en-US" sz="1600" dirty="0">
              <a:solidFill>
                <a:srgbClr val="FFFFFF"/>
              </a:solidFill>
              <a:ea typeface="SimSun" pitchFamily="2" charset="-122"/>
            </a:endParaRPr>
          </a:p>
          <a:p>
            <a:pPr marL="285750" indent="-285750" defTabSz="798513" fontAlgn="base">
              <a:spcBef>
                <a:spcPct val="0"/>
              </a:spcBef>
              <a:spcAft>
                <a:spcPct val="0"/>
              </a:spcAft>
              <a:buFont typeface="Arial" pitchFamily="34" charset="0"/>
              <a:buChar char="•"/>
              <a:defRPr/>
            </a:pPr>
            <a:r>
              <a:rPr lang="en-US" sz="1600" dirty="0" smtClean="0">
                <a:solidFill>
                  <a:srgbClr val="FFFFFF"/>
                </a:solidFill>
                <a:ea typeface="SimSun" pitchFamily="2" charset="-122"/>
              </a:rPr>
              <a:t>SNRI</a:t>
            </a:r>
            <a:endParaRPr lang="en-US" sz="1600" dirty="0">
              <a:solidFill>
                <a:srgbClr val="FFFFFF"/>
              </a:solidFill>
              <a:ea typeface="SimSun" pitchFamily="2" charset="-122"/>
            </a:endParaRPr>
          </a:p>
          <a:p>
            <a:pPr marL="285750" indent="-285750" defTabSz="798513" fontAlgn="base">
              <a:spcBef>
                <a:spcPct val="0"/>
              </a:spcBef>
              <a:spcAft>
                <a:spcPct val="0"/>
              </a:spcAft>
              <a:buFont typeface="Arial" pitchFamily="34" charset="0"/>
              <a:buChar char="•"/>
              <a:defRPr/>
            </a:pPr>
            <a:r>
              <a:rPr lang="en-US" sz="1600" dirty="0" smtClean="0">
                <a:solidFill>
                  <a:srgbClr val="FFFFFF"/>
                </a:solidFill>
                <a:ea typeface="SimSun" pitchFamily="2" charset="-122"/>
              </a:rPr>
              <a:t>TCA</a:t>
            </a:r>
            <a:endParaRPr lang="en-US" sz="1600" dirty="0">
              <a:solidFill>
                <a:srgbClr val="FFFFFF"/>
              </a:solidFill>
              <a:ea typeface="SimSun" pitchFamily="2" charset="-122"/>
            </a:endParaRPr>
          </a:p>
          <a:p>
            <a:pPr marL="285750" indent="-285750" defTabSz="798513" fontAlgn="base">
              <a:spcBef>
                <a:spcPct val="0"/>
              </a:spcBef>
              <a:spcAft>
                <a:spcPct val="0"/>
              </a:spcAft>
              <a:buFont typeface="Arial" pitchFamily="34" charset="0"/>
              <a:buChar char="•"/>
              <a:defRPr/>
            </a:pPr>
            <a:r>
              <a:rPr lang="en-US" sz="1600" dirty="0">
                <a:solidFill>
                  <a:srgbClr val="FFFFFF"/>
                </a:solidFill>
                <a:ea typeface="SimSun" pitchFamily="2" charset="-122"/>
              </a:rPr>
              <a:t>Tramadol, </a:t>
            </a:r>
            <a:r>
              <a:rPr lang="en-US" sz="1600" dirty="0" smtClean="0">
                <a:solidFill>
                  <a:srgbClr val="FFFFFF"/>
                </a:solidFill>
                <a:ea typeface="SimSun" pitchFamily="2" charset="-122"/>
              </a:rPr>
              <a:t>opioides</a:t>
            </a:r>
            <a:endParaRPr lang="en-US" sz="1600" dirty="0">
              <a:solidFill>
                <a:srgbClr val="FFFFFF"/>
              </a:solidFill>
              <a:ea typeface="SimSun" pitchFamily="2" charset="-122"/>
            </a:endParaRPr>
          </a:p>
        </p:txBody>
      </p:sp>
      <p:sp>
        <p:nvSpPr>
          <p:cNvPr id="51" name="Rounded Rectangle 50"/>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Tree>
    <p:extLst>
      <p:ext uri="{BB962C8B-B14F-4D97-AF65-F5344CB8AC3E}">
        <p14:creationId xmlns:p14="http://schemas.microsoft.com/office/powerpoint/2010/main" val="332391428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3"/>
          <p:cNvGraphicFramePr>
            <a:graphicFrameLocks/>
          </p:cNvGraphicFramePr>
          <p:nvPr/>
        </p:nvGraphicFramePr>
        <p:xfrm>
          <a:off x="457200" y="116478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107" name="Title 5"/>
          <p:cNvSpPr>
            <a:spLocks noGrp="1"/>
          </p:cNvSpPr>
          <p:nvPr>
            <p:ph type="title"/>
          </p:nvPr>
        </p:nvSpPr>
        <p:spPr>
          <a:xfrm>
            <a:off x="323528" y="258763"/>
            <a:ext cx="8568952" cy="1143000"/>
          </a:xfrm>
        </p:spPr>
        <p:txBody>
          <a:bodyPr/>
          <a:lstStyle/>
          <a:p>
            <a:r>
              <a:rPr lang="es-MX" altLang="en-US" sz="3200" dirty="0" smtClean="0"/>
              <a:t>Pero… Los pacientes con dolor crónico con sólo un tipo de fisiopatología del dolor pueden ser raros</a:t>
            </a:r>
            <a:r>
              <a:rPr altLang="en-US" sz="3200" dirty="0" smtClean="0"/>
              <a:t> </a:t>
            </a:r>
            <a:endParaRPr sz="3200" dirty="0" smtClean="0"/>
          </a:p>
        </p:txBody>
      </p:sp>
      <p:sp>
        <p:nvSpPr>
          <p:cNvPr id="14" name="Slide Number Placeholder 3"/>
          <p:cNvSpPr>
            <a:spLocks noGrp="1"/>
          </p:cNvSpPr>
          <p:nvPr>
            <p:ph type="sldNum" sz="quarter" idx="12"/>
          </p:nvPr>
        </p:nvSpPr>
        <p:spPr/>
        <p:txBody>
          <a:bodyPr/>
          <a:lstStyle/>
          <a:p>
            <a:pPr>
              <a:defRPr/>
            </a:pPr>
            <a:r>
              <a:rPr dirty="0">
                <a:solidFill>
                  <a:srgbClr val="000000"/>
                </a:solidFill>
              </a:rPr>
              <a:t/>
            </a:r>
            <a:br>
              <a:rPr dirty="0">
                <a:solidFill>
                  <a:srgbClr val="000000"/>
                </a:solidFill>
              </a:rPr>
            </a:br>
            <a:fld id="{55127484-8398-4881-9588-93F79585E2BC}" type="slidenum">
              <a:rPr>
                <a:solidFill>
                  <a:srgbClr val="000000"/>
                </a:solidFill>
              </a:rPr>
              <a:pPr>
                <a:defRPr/>
              </a:pPr>
              <a:t>18</a:t>
            </a:fld>
            <a:endParaRPr dirty="0">
              <a:solidFill>
                <a:srgbClr val="000000"/>
              </a:solidFill>
            </a:endParaRPr>
          </a:p>
        </p:txBody>
      </p:sp>
      <p:sp>
        <p:nvSpPr>
          <p:cNvPr id="11" name="Down Arrow Callout 10"/>
          <p:cNvSpPr/>
          <p:nvPr/>
        </p:nvSpPr>
        <p:spPr bwMode="auto">
          <a:xfrm>
            <a:off x="796519" y="5074294"/>
            <a:ext cx="7560841" cy="838255"/>
          </a:xfrm>
          <a:prstGeom prst="downArrowCallout">
            <a:avLst>
              <a:gd name="adj1" fmla="val 24120"/>
              <a:gd name="adj2" fmla="val 25000"/>
              <a:gd name="adj3" fmla="val 25000"/>
              <a:gd name="adj4" fmla="val 64977"/>
            </a:avLst>
          </a:prstGeom>
          <a:solidFill>
            <a:schemeClr val="accent1"/>
          </a:solidFill>
          <a:ln w="0" cap="flat" cmpd="sng" algn="ctr">
            <a:solidFill>
              <a:schemeClr val="accent1"/>
            </a:solid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anchor="ctr"/>
          <a:lstStyle/>
          <a:p>
            <a:pPr marL="111125" algn="ctr">
              <a:spcBef>
                <a:spcPts val="600"/>
              </a:spcBef>
              <a:defRPr/>
            </a:pPr>
            <a:r>
              <a:rPr lang="es-MX" dirty="0" smtClean="0">
                <a:solidFill>
                  <a:schemeClr val="bg1"/>
                </a:solidFill>
              </a:rPr>
              <a:t>Es probable que los tratamientos que actúan mejor en un paciente en particular dependan de los mecanismos que contribuyen al dolor del paciente</a:t>
            </a:r>
            <a:endParaRPr lang="en-US" dirty="0">
              <a:solidFill>
                <a:srgbClr val="FFFFFF"/>
              </a:solidFill>
            </a:endParaRPr>
          </a:p>
        </p:txBody>
      </p:sp>
      <p:sp>
        <p:nvSpPr>
          <p:cNvPr id="12" name="Rectangle 11"/>
          <p:cNvSpPr/>
          <p:nvPr/>
        </p:nvSpPr>
        <p:spPr>
          <a:xfrm>
            <a:off x="779105" y="6001106"/>
            <a:ext cx="7560000" cy="369332"/>
          </a:xfrm>
          <a:prstGeom prst="rect">
            <a:avLst/>
          </a:prstGeom>
          <a:solidFill>
            <a:schemeClr val="accent2"/>
          </a:solidFill>
          <a:ln>
            <a:noFill/>
          </a:ln>
          <a:effectLst/>
          <a:scene3d>
            <a:camera prst="orthographicFront">
              <a:rot lat="0" lon="0" rev="0"/>
            </a:camera>
            <a:lightRig rig="contrasting" dir="t">
              <a:rot lat="0" lon="0" rev="1500000"/>
            </a:lightRig>
          </a:scene3d>
          <a:sp3d prstMaterial="metal"/>
        </p:spPr>
        <p:txBody>
          <a:bodyPr anchor="ctr">
            <a:spAutoFit/>
          </a:bodyPr>
          <a:lstStyle/>
          <a:p>
            <a:pPr algn="ctr">
              <a:defRPr/>
            </a:pPr>
            <a:r>
              <a:rPr lang="es-MX" dirty="0" smtClean="0">
                <a:solidFill>
                  <a:srgbClr val="FFFFFF"/>
                </a:solidFill>
              </a:rPr>
              <a:t>Los pacientes con dolor mixto puede beneficiarse de la </a:t>
            </a:r>
            <a:r>
              <a:rPr lang="es-MX" b="1" i="1" dirty="0" smtClean="0">
                <a:solidFill>
                  <a:srgbClr val="FFFFFF"/>
                </a:solidFill>
              </a:rPr>
              <a:t>terapia combinada</a:t>
            </a:r>
            <a:endParaRPr lang="es-MX" b="1" i="1" dirty="0">
              <a:solidFill>
                <a:srgbClr val="FFFFFF"/>
              </a:solidFill>
            </a:endParaRPr>
          </a:p>
        </p:txBody>
      </p:sp>
      <p:sp>
        <p:nvSpPr>
          <p:cNvPr id="13" name="TextBox 12"/>
          <p:cNvSpPr txBox="1"/>
          <p:nvPr/>
        </p:nvSpPr>
        <p:spPr>
          <a:xfrm>
            <a:off x="112713" y="6621463"/>
            <a:ext cx="8894762" cy="246062"/>
          </a:xfrm>
          <a:prstGeom prst="rect">
            <a:avLst/>
          </a:prstGeom>
          <a:noFill/>
        </p:spPr>
        <p:txBody>
          <a:bodyPr>
            <a:spAutoFit/>
          </a:bodyPr>
          <a:lstStyle/>
          <a:p>
            <a:pPr>
              <a:defRPr/>
            </a:pPr>
            <a:r>
              <a:rPr lang="en-CA" sz="1000" dirty="0">
                <a:solidFill>
                  <a:srgbClr val="002060"/>
                </a:solidFill>
                <a:ea typeface="SimSun" pitchFamily="2" charset="-122"/>
                <a:cs typeface="Arial" pitchFamily="34" charset="0"/>
              </a:rPr>
              <a:t>Otori S </a:t>
            </a:r>
            <a:r>
              <a:rPr lang="en-CA" sz="1000" i="1" dirty="0">
                <a:solidFill>
                  <a:srgbClr val="002060"/>
                </a:solidFill>
                <a:ea typeface="SimSun" pitchFamily="2" charset="-122"/>
                <a:cs typeface="Arial" pitchFamily="34" charset="0"/>
              </a:rPr>
              <a:t>et al. Yonsei Med J</a:t>
            </a:r>
            <a:r>
              <a:rPr lang="en-CA" sz="1000" dirty="0">
                <a:solidFill>
                  <a:srgbClr val="002060"/>
                </a:solidFill>
                <a:ea typeface="SimSun" pitchFamily="2" charset="-122"/>
                <a:cs typeface="Arial" pitchFamily="34" charset="0"/>
              </a:rPr>
              <a:t> 2012; 53(4):801-5; </a:t>
            </a:r>
            <a:r>
              <a:rPr lang="en-CA" sz="1000" dirty="0">
                <a:solidFill>
                  <a:srgbClr val="002060"/>
                </a:solidFill>
                <a:cs typeface="Arial" pitchFamily="34" charset="0"/>
              </a:rPr>
              <a:t>Vellucci R.</a:t>
            </a:r>
            <a:r>
              <a:rPr lang="en-CA" sz="1000" i="1" dirty="0">
                <a:solidFill>
                  <a:srgbClr val="002060"/>
                </a:solidFill>
                <a:cs typeface="Arial" pitchFamily="34" charset="0"/>
              </a:rPr>
              <a:t> Clin Drug Investig</a:t>
            </a:r>
            <a:r>
              <a:rPr lang="en-CA" sz="1000" dirty="0">
                <a:solidFill>
                  <a:srgbClr val="002060"/>
                </a:solidFill>
                <a:cs typeface="Arial" pitchFamily="34" charset="0"/>
              </a:rPr>
              <a:t> 2012; 32(Suppl 1):3-10.</a:t>
            </a:r>
          </a:p>
        </p:txBody>
      </p:sp>
      <p:sp>
        <p:nvSpPr>
          <p:cNvPr id="21" name="Text Box 5"/>
          <p:cNvSpPr txBox="1">
            <a:spLocks noChangeArrowheads="1"/>
          </p:cNvSpPr>
          <p:nvPr/>
        </p:nvSpPr>
        <p:spPr bwMode="auto">
          <a:xfrm>
            <a:off x="2987675" y="3340100"/>
            <a:ext cx="2952750" cy="1200329"/>
          </a:xfrm>
          <a:prstGeom prst="rect">
            <a:avLst/>
          </a:prstGeom>
          <a:noFill/>
          <a:ln>
            <a:noFill/>
          </a:ln>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0" algn="ctr" eaLnBrk="1" hangingPunct="1">
              <a:defRPr/>
            </a:pPr>
            <a:r>
              <a:rPr lang="es-MX" sz="1800" b="1" kern="0" dirty="0" smtClean="0">
                <a:solidFill>
                  <a:prstClr val="white"/>
                </a:solidFill>
                <a:ea typeface="SimSun" pitchFamily="2" charset="-122"/>
              </a:rPr>
              <a:t>Coexisten múltiples tipos de dolor en muchas condiciones</a:t>
            </a:r>
          </a:p>
          <a:p>
            <a:pPr lvl="0" algn="ctr" eaLnBrk="1" hangingPunct="1">
              <a:defRPr/>
            </a:pPr>
            <a:r>
              <a:rPr lang="es-MX" sz="1800" b="1" kern="0" dirty="0" smtClean="0">
                <a:solidFill>
                  <a:prstClr val="white"/>
                </a:solidFill>
                <a:ea typeface="SimSun" pitchFamily="2" charset="-122"/>
              </a:rPr>
              <a:t>(dolor mixto)</a:t>
            </a:r>
            <a:endParaRPr lang="en-US" b="1" kern="0" baseline="30000" dirty="0">
              <a:solidFill>
                <a:prstClr val="white"/>
              </a:solidFill>
            </a:endParaRPr>
          </a:p>
        </p:txBody>
      </p:sp>
      <p:sp>
        <p:nvSpPr>
          <p:cNvPr id="47117" name="Rectangle 21"/>
          <p:cNvSpPr>
            <a:spLocks noChangeArrowheads="1"/>
          </p:cNvSpPr>
          <p:nvPr/>
        </p:nvSpPr>
        <p:spPr bwMode="auto">
          <a:xfrm>
            <a:off x="455613" y="3868738"/>
            <a:ext cx="28082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s-MX" altLang="en-US" sz="2300" b="1" dirty="0" smtClean="0">
                <a:solidFill>
                  <a:srgbClr val="000000"/>
                </a:solidFill>
                <a:latin typeface="Calibri" pitchFamily="34" charset="0"/>
              </a:rPr>
              <a:t>Dolor </a:t>
            </a:r>
          </a:p>
          <a:p>
            <a:pPr algn="ctr"/>
            <a:r>
              <a:rPr lang="es-MX" altLang="en-US" sz="2300" b="1" dirty="0" smtClean="0">
                <a:solidFill>
                  <a:srgbClr val="000000"/>
                </a:solidFill>
                <a:latin typeface="Calibri" pitchFamily="34" charset="0"/>
              </a:rPr>
              <a:t>nociceptivo</a:t>
            </a:r>
            <a:endParaRPr lang="en-US" altLang="en-US" sz="2000" dirty="0" smtClean="0">
              <a:solidFill>
                <a:srgbClr val="000000"/>
              </a:solidFill>
              <a:latin typeface="Calibri" pitchFamily="34" charset="0"/>
            </a:endParaRPr>
          </a:p>
        </p:txBody>
      </p:sp>
      <p:sp>
        <p:nvSpPr>
          <p:cNvPr id="47118" name="Rectangle 22"/>
          <p:cNvSpPr>
            <a:spLocks noChangeArrowheads="1"/>
          </p:cNvSpPr>
          <p:nvPr/>
        </p:nvSpPr>
        <p:spPr bwMode="auto">
          <a:xfrm>
            <a:off x="5795963" y="3900488"/>
            <a:ext cx="27368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s-MX" altLang="en-US" sz="2300" b="1" dirty="0" smtClean="0">
                <a:solidFill>
                  <a:srgbClr val="000000"/>
                </a:solidFill>
                <a:latin typeface="Calibri" pitchFamily="34" charset="0"/>
              </a:rPr>
              <a:t>Dolor </a:t>
            </a:r>
          </a:p>
          <a:p>
            <a:pPr algn="ctr"/>
            <a:r>
              <a:rPr lang="es-MX" altLang="en-US" sz="2300" b="1" dirty="0">
                <a:solidFill>
                  <a:srgbClr val="000000"/>
                </a:solidFill>
                <a:latin typeface="Calibri" pitchFamily="34" charset="0"/>
              </a:rPr>
              <a:t>n</a:t>
            </a:r>
            <a:r>
              <a:rPr lang="es-MX" altLang="en-US" sz="2300" b="1" dirty="0" smtClean="0">
                <a:solidFill>
                  <a:srgbClr val="000000"/>
                </a:solidFill>
                <a:latin typeface="Calibri" pitchFamily="34" charset="0"/>
              </a:rPr>
              <a:t>europático</a:t>
            </a:r>
            <a:endParaRPr lang="en-US" altLang="en-US" sz="2300" b="1" dirty="0" smtClean="0">
              <a:solidFill>
                <a:srgbClr val="000000"/>
              </a:solidFill>
              <a:latin typeface="Calibri" pitchFamily="34" charset="0"/>
            </a:endParaRPr>
          </a:p>
        </p:txBody>
      </p:sp>
      <p:sp>
        <p:nvSpPr>
          <p:cNvPr id="47119" name="Rectangle 23"/>
          <p:cNvSpPr>
            <a:spLocks noChangeArrowheads="1"/>
          </p:cNvSpPr>
          <p:nvPr/>
        </p:nvSpPr>
        <p:spPr bwMode="auto">
          <a:xfrm>
            <a:off x="2208213" y="1812925"/>
            <a:ext cx="47990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es-MX" altLang="en-US" sz="2300" b="1" dirty="0" smtClean="0">
                <a:solidFill>
                  <a:srgbClr val="000000"/>
                </a:solidFill>
                <a:latin typeface="Calibri" pitchFamily="34" charset="0"/>
              </a:rPr>
              <a:t>Sensibilización central/</a:t>
            </a:r>
            <a:br>
              <a:rPr lang="es-MX" altLang="en-US" sz="2300" b="1" dirty="0" smtClean="0">
                <a:solidFill>
                  <a:srgbClr val="000000"/>
                </a:solidFill>
                <a:latin typeface="Calibri" pitchFamily="34" charset="0"/>
              </a:rPr>
            </a:br>
            <a:r>
              <a:rPr lang="es-MX" altLang="en-US" sz="2300" b="1" dirty="0" smtClean="0">
                <a:solidFill>
                  <a:srgbClr val="000000"/>
                </a:solidFill>
                <a:latin typeface="Calibri" pitchFamily="34" charset="0"/>
              </a:rPr>
              <a:t>dolor disfuncional</a:t>
            </a:r>
            <a:endParaRPr lang="en-US" altLang="en-US" sz="2300" b="1" dirty="0" smtClean="0">
              <a:solidFill>
                <a:srgbClr val="000000"/>
              </a:solidFill>
              <a:latin typeface="Calibri" pitchFamily="34" charset="0"/>
            </a:endParaRPr>
          </a:p>
        </p:txBody>
      </p:sp>
    </p:spTree>
    <p:extLst>
      <p:ext uri="{BB962C8B-B14F-4D97-AF65-F5344CB8AC3E}">
        <p14:creationId xmlns:p14="http://schemas.microsoft.com/office/powerpoint/2010/main" val="35718562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63525"/>
            <a:ext cx="8229600" cy="1143000"/>
          </a:xfrm>
        </p:spPr>
        <p:txBody>
          <a:bodyPr/>
          <a:lstStyle/>
          <a:p>
            <a:r>
              <a:rPr lang="es-MX" altLang="en-US" dirty="0" smtClean="0"/>
              <a:t>Dolor </a:t>
            </a:r>
            <a:r>
              <a:rPr lang="es-MX" altLang="en-US" dirty="0"/>
              <a:t>n</a:t>
            </a:r>
            <a:r>
              <a:rPr lang="es-MX" altLang="en-US" dirty="0" smtClean="0"/>
              <a:t>europático en osteoartritis</a:t>
            </a:r>
            <a:endParaRPr altLang="en-US" dirty="0" smtClean="0"/>
          </a:p>
        </p:txBody>
      </p:sp>
      <p:sp>
        <p:nvSpPr>
          <p:cNvPr id="49155" name="Content Placeholder 2"/>
          <p:cNvSpPr>
            <a:spLocks noGrp="1"/>
          </p:cNvSpPr>
          <p:nvPr>
            <p:ph idx="1"/>
          </p:nvPr>
        </p:nvSpPr>
        <p:spPr>
          <a:xfrm>
            <a:off x="457200" y="1556792"/>
            <a:ext cx="8229600" cy="4752528"/>
          </a:xfrm>
        </p:spPr>
        <p:txBody>
          <a:bodyPr/>
          <a:lstStyle/>
          <a:p>
            <a:pPr>
              <a:defRPr/>
            </a:pPr>
            <a:r>
              <a:rPr lang="es-MX" altLang="en-US" sz="2800" dirty="0"/>
              <a:t>Algunos pacientes con osteoartritis pueden utilizar términos como “ardor” u “hormigueo” para describir su dolor</a:t>
            </a:r>
            <a:endParaRPr lang="en-CA" altLang="en-US" sz="2800" dirty="0"/>
          </a:p>
          <a:p>
            <a:pPr lvl="1">
              <a:defRPr/>
            </a:pPr>
            <a:r>
              <a:rPr lang="es-MX" altLang="en-US" sz="2400" dirty="0"/>
              <a:t>Estos descriptores verbales sugieren un componente neuropático</a:t>
            </a:r>
            <a:endParaRPr lang="en-CA" altLang="en-US" sz="2400" dirty="0"/>
          </a:p>
          <a:p>
            <a:pPr>
              <a:defRPr/>
            </a:pPr>
            <a:r>
              <a:rPr lang="es-MX" altLang="en-US" sz="2800" dirty="0"/>
              <a:t>Con base en el mecanismo de acción y estudios preliminares, los analgésicos no tradicionales como los ligandos α</a:t>
            </a:r>
            <a:r>
              <a:rPr lang="es-MX" altLang="en-US" sz="2800" baseline="-25000" dirty="0"/>
              <a:t>2</a:t>
            </a:r>
            <a:r>
              <a:rPr lang="es-MX" altLang="en-US" sz="2800" dirty="0"/>
              <a:t>δ, TCA y SNRI, pueden ser útiles en el tratamiento de este componente</a:t>
            </a:r>
            <a:endParaRPr lang="en-CA" altLang="en-US" sz="2800" dirty="0"/>
          </a:p>
          <a:p>
            <a:pPr lvl="1">
              <a:defRPr/>
            </a:pPr>
            <a:r>
              <a:rPr lang="es-MX" altLang="en-US" sz="2400" dirty="0"/>
              <a:t>Sin embargo, se necesitan más estudios para aclarar el papel de estos fármacos en la osteoartritis</a:t>
            </a:r>
            <a:r>
              <a:rPr lang="en-CA" altLang="en-US" sz="2400" dirty="0" smtClean="0"/>
              <a:t> </a:t>
            </a:r>
            <a:endParaRPr lang="en-CA" altLang="en-US" sz="2400" dirty="0"/>
          </a:p>
        </p:txBody>
      </p:sp>
      <p:sp>
        <p:nvSpPr>
          <p:cNvPr id="6" name="Slide Number Placeholder 3"/>
          <p:cNvSpPr>
            <a:spLocks noGrp="1"/>
          </p:cNvSpPr>
          <p:nvPr>
            <p:ph type="sldNum" sz="quarter" idx="12"/>
          </p:nvPr>
        </p:nvSpPr>
        <p:spPr/>
        <p:txBody>
          <a:bodyPr/>
          <a:lstStyle/>
          <a:p>
            <a:pPr>
              <a:defRPr/>
            </a:pPr>
            <a:r>
              <a:rPr dirty="0" smtClean="0">
                <a:solidFill>
                  <a:srgbClr val="000000"/>
                </a:solidFill>
              </a:rPr>
              <a:t/>
            </a:r>
            <a:br>
              <a:rPr dirty="0" smtClean="0">
                <a:solidFill>
                  <a:srgbClr val="000000"/>
                </a:solidFill>
              </a:rPr>
            </a:br>
            <a:fld id="{9D05BEDF-50FB-44EA-AF1B-FD4431DAA36D}" type="slidenum">
              <a:rPr smtClean="0">
                <a:solidFill>
                  <a:srgbClr val="000000"/>
                </a:solidFill>
              </a:rPr>
              <a:pPr>
                <a:defRPr/>
              </a:pPr>
              <a:t>19</a:t>
            </a:fld>
            <a:endParaRPr dirty="0">
              <a:solidFill>
                <a:srgbClr val="000000"/>
              </a:solidFill>
            </a:endParaRPr>
          </a:p>
        </p:txBody>
      </p:sp>
      <p:sp>
        <p:nvSpPr>
          <p:cNvPr id="5" name="Rectangle 4"/>
          <p:cNvSpPr/>
          <p:nvPr/>
        </p:nvSpPr>
        <p:spPr>
          <a:xfrm>
            <a:off x="112713" y="6437313"/>
            <a:ext cx="6134628" cy="430887"/>
          </a:xfrm>
          <a:prstGeom prst="rect">
            <a:avLst/>
          </a:prstGeom>
        </p:spPr>
        <p:txBody>
          <a:bodyPr wrap="none">
            <a:spAutoFit/>
          </a:bodyPr>
          <a:lstStyle/>
          <a:p>
            <a:pPr fontAlgn="base">
              <a:spcBef>
                <a:spcPct val="0"/>
              </a:spcBef>
              <a:spcAft>
                <a:spcPct val="0"/>
              </a:spcAft>
              <a:defRPr/>
            </a:pPr>
            <a:r>
              <a:rPr lang="fi-FI" sz="1200" b="1" dirty="0" smtClean="0">
                <a:solidFill>
                  <a:srgbClr val="002060"/>
                </a:solidFill>
              </a:rPr>
              <a:t>SNRI = inhibidor de la recaptación de serotonina norepinefrina; TCA = antidepresivo tricíclico </a:t>
            </a:r>
          </a:p>
          <a:p>
            <a:pPr fontAlgn="base">
              <a:spcBef>
                <a:spcPct val="0"/>
              </a:spcBef>
              <a:spcAft>
                <a:spcPct val="0"/>
              </a:spcAft>
              <a:defRPr/>
            </a:pPr>
            <a:r>
              <a:rPr lang="fi-FI" sz="1000" dirty="0" smtClean="0">
                <a:solidFill>
                  <a:srgbClr val="002060"/>
                </a:solidFill>
                <a:ea typeface="SimSun" pitchFamily="2" charset="-122"/>
              </a:rPr>
              <a:t>Mease </a:t>
            </a:r>
            <a:r>
              <a:rPr lang="fi-FI" sz="1000" dirty="0">
                <a:solidFill>
                  <a:srgbClr val="002060"/>
                </a:solidFill>
                <a:ea typeface="SimSun" pitchFamily="2" charset="-122"/>
              </a:rPr>
              <a:t>PJ </a:t>
            </a:r>
            <a:r>
              <a:rPr lang="fi-FI" sz="1000" i="1" dirty="0">
                <a:solidFill>
                  <a:srgbClr val="002060"/>
                </a:solidFill>
                <a:ea typeface="SimSun" pitchFamily="2" charset="-122"/>
              </a:rPr>
              <a:t>et al. J Rheumatol</a:t>
            </a:r>
            <a:r>
              <a:rPr lang="fi-FI" sz="1000" dirty="0">
                <a:solidFill>
                  <a:srgbClr val="002060"/>
                </a:solidFill>
                <a:ea typeface="SimSun" pitchFamily="2" charset="-122"/>
              </a:rPr>
              <a:t> 2011; 38(8):1546-51.</a:t>
            </a:r>
            <a:endParaRPr lang="en-US" sz="1000" dirty="0">
              <a:solidFill>
                <a:srgbClr val="002060"/>
              </a:solidFill>
              <a:ea typeface="SimSun" pitchFamily="2" charset="-122"/>
            </a:endParaRPr>
          </a:p>
        </p:txBody>
      </p:sp>
      <p:sp>
        <p:nvSpPr>
          <p:cNvPr id="7" name="Rounded Rectangle 6"/>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Tree>
    <p:extLst>
      <p:ext uri="{BB962C8B-B14F-4D97-AF65-F5344CB8AC3E}">
        <p14:creationId xmlns:p14="http://schemas.microsoft.com/office/powerpoint/2010/main" val="355791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s-MX" altLang="en-US" dirty="0" smtClean="0"/>
              <a:t>Comité de </a:t>
            </a:r>
            <a:r>
              <a:rPr lang="es-MX" altLang="en-US" dirty="0"/>
              <a:t>d</a:t>
            </a:r>
            <a:r>
              <a:rPr lang="es-MX" altLang="en-US" dirty="0" smtClean="0"/>
              <a:t>esarrollo</a:t>
            </a:r>
            <a:endParaRPr lang="en-CA" dirty="0" smtClean="0"/>
          </a:p>
        </p:txBody>
      </p:sp>
      <p:sp>
        <p:nvSpPr>
          <p:cNvPr id="4" name="Rectangle 3"/>
          <p:cNvSpPr/>
          <p:nvPr/>
        </p:nvSpPr>
        <p:spPr>
          <a:xfrm>
            <a:off x="395288" y="1443038"/>
            <a:ext cx="2881312" cy="5032147"/>
          </a:xfrm>
          <a:prstGeom prst="rect">
            <a:avLst/>
          </a:prstGeom>
        </p:spPr>
        <p:txBody>
          <a:bodyPr>
            <a:spAutoFit/>
          </a:bodyPr>
          <a:lstStyle/>
          <a:p>
            <a:pPr fontAlgn="auto">
              <a:spcBef>
                <a:spcPts val="0"/>
              </a:spcBef>
              <a:spcAft>
                <a:spcPts val="0"/>
              </a:spcAft>
              <a:defRPr/>
            </a:pPr>
            <a:r>
              <a:rPr lang="es-MX" sz="1600" b="1" dirty="0" smtClean="0">
                <a:solidFill>
                  <a:prstClr val="black"/>
                </a:solidFill>
              </a:rPr>
              <a:t>Mario H. Cardiel, MD, MSc</a:t>
            </a:r>
          </a:p>
          <a:p>
            <a:pPr fontAlgn="auto">
              <a:spcBef>
                <a:spcPts val="0"/>
              </a:spcBef>
              <a:spcAft>
                <a:spcPts val="0"/>
              </a:spcAft>
              <a:defRPr/>
            </a:pPr>
            <a:r>
              <a:rPr lang="es-MX" sz="1600" dirty="0" smtClean="0">
                <a:solidFill>
                  <a:srgbClr val="0C6FCF">
                    <a:lumMod val="75000"/>
                  </a:srgbClr>
                </a:solidFill>
              </a:rPr>
              <a:t>Reumatólogo</a:t>
            </a:r>
          </a:p>
          <a:p>
            <a:pPr fontAlgn="auto">
              <a:spcBef>
                <a:spcPts val="0"/>
              </a:spcBef>
              <a:spcAft>
                <a:spcPts val="0"/>
              </a:spcAft>
              <a:defRPr/>
            </a:pPr>
            <a:r>
              <a:rPr lang="es-MX" sz="1600" dirty="0" smtClean="0">
                <a:solidFill>
                  <a:srgbClr val="0C6FCF">
                    <a:lumMod val="75000"/>
                  </a:srgbClr>
                </a:solidFill>
              </a:rPr>
              <a:t>Morelia, México</a:t>
            </a:r>
          </a:p>
          <a:p>
            <a:pPr fontAlgn="auto">
              <a:spcBef>
                <a:spcPts val="0"/>
              </a:spcBef>
              <a:spcAft>
                <a:spcPts val="0"/>
              </a:spcAft>
              <a:defRPr/>
            </a:pPr>
            <a:r>
              <a:rPr lang="es-MX" sz="1600" dirty="0" smtClean="0">
                <a:solidFill>
                  <a:prstClr val="white"/>
                </a:solidFill>
              </a:rPr>
              <a:t> </a:t>
            </a:r>
            <a:endParaRPr lang="es-MX" sz="2400" dirty="0" smtClean="0">
              <a:solidFill>
                <a:prstClr val="white"/>
              </a:solidFill>
            </a:endParaRPr>
          </a:p>
          <a:p>
            <a:pPr fontAlgn="auto">
              <a:spcBef>
                <a:spcPts val="0"/>
              </a:spcBef>
              <a:spcAft>
                <a:spcPts val="0"/>
              </a:spcAft>
              <a:defRPr/>
            </a:pPr>
            <a:r>
              <a:rPr lang="es-MX" sz="1600" b="1" dirty="0" smtClean="0">
                <a:solidFill>
                  <a:prstClr val="black"/>
                </a:solidFill>
              </a:rPr>
              <a:t>Andrei Danilov, MD, DSc</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Moscú, Rusia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Smail Daoudi, MD</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Tizi Ouzou, Argelia</a:t>
            </a:r>
          </a:p>
          <a:p>
            <a:pPr fontAlgn="auto">
              <a:spcBef>
                <a:spcPts val="0"/>
              </a:spcBef>
              <a:spcAft>
                <a:spcPts val="0"/>
              </a:spcAft>
              <a:defRPr/>
            </a:pPr>
            <a:endParaRPr lang="es-MX" sz="1600" dirty="0" smtClean="0">
              <a:solidFill>
                <a:prstClr val="white"/>
              </a:solidFill>
            </a:endParaRPr>
          </a:p>
          <a:p>
            <a:pPr fontAlgn="auto">
              <a:spcBef>
                <a:spcPts val="0"/>
              </a:spcBef>
              <a:spcAft>
                <a:spcPts val="0"/>
              </a:spcAft>
              <a:defRPr/>
            </a:pPr>
            <a:r>
              <a:rPr lang="es-MX" sz="1600" b="1" dirty="0" smtClean="0">
                <a:solidFill>
                  <a:prstClr val="black"/>
                </a:solidFill>
              </a:rPr>
              <a:t>João Batista S. Garcia, MD, PhD</a:t>
            </a:r>
          </a:p>
          <a:p>
            <a:pPr fontAlgn="auto">
              <a:spcBef>
                <a:spcPts val="0"/>
              </a:spcBef>
              <a:spcAft>
                <a:spcPts val="0"/>
              </a:spcAft>
              <a:defRPr/>
            </a:pPr>
            <a:r>
              <a:rPr lang="es-MX" sz="1600" dirty="0" smtClean="0">
                <a:solidFill>
                  <a:srgbClr val="0C6FCF">
                    <a:lumMod val="75000"/>
                  </a:srgbClr>
                </a:solidFill>
              </a:rPr>
              <a:t>Anestesiólogo</a:t>
            </a:r>
          </a:p>
          <a:p>
            <a:pPr fontAlgn="auto">
              <a:spcBef>
                <a:spcPts val="0"/>
              </a:spcBef>
              <a:spcAft>
                <a:spcPts val="0"/>
              </a:spcAft>
              <a:defRPr/>
            </a:pPr>
            <a:r>
              <a:rPr lang="es-MX" sz="1600" dirty="0" smtClean="0">
                <a:solidFill>
                  <a:srgbClr val="0C6FCF">
                    <a:lumMod val="75000"/>
                  </a:srgbClr>
                </a:solidFill>
              </a:rPr>
              <a:t>San Luis, Brasil</a:t>
            </a:r>
          </a:p>
          <a:p>
            <a:pPr fontAlgn="auto">
              <a:spcBef>
                <a:spcPts val="0"/>
              </a:spcBef>
              <a:spcAft>
                <a:spcPts val="0"/>
              </a:spcAft>
              <a:defRPr/>
            </a:pPr>
            <a:endParaRPr lang="es-MX" sz="1700" dirty="0" smtClean="0">
              <a:solidFill>
                <a:prstClr val="white"/>
              </a:solidFill>
            </a:endParaRPr>
          </a:p>
          <a:p>
            <a:pPr fontAlgn="auto">
              <a:spcBef>
                <a:spcPts val="0"/>
              </a:spcBef>
              <a:spcAft>
                <a:spcPts val="0"/>
              </a:spcAft>
              <a:defRPr/>
            </a:pPr>
            <a:r>
              <a:rPr lang="es-MX" sz="1600" b="1" dirty="0" smtClean="0">
                <a:solidFill>
                  <a:prstClr val="black"/>
                </a:solidFill>
              </a:rPr>
              <a:t>Yuzhou Guan, MD</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Beijing, China</a:t>
            </a:r>
            <a:endParaRPr lang="en-CA" sz="1600" dirty="0">
              <a:solidFill>
                <a:srgbClr val="0C6FCF">
                  <a:lumMod val="75000"/>
                </a:srgbClr>
              </a:solidFill>
              <a:ea typeface="SimSun" pitchFamily="2" charset="-122"/>
            </a:endParaRPr>
          </a:p>
          <a:p>
            <a:pPr>
              <a:defRPr/>
            </a:pPr>
            <a:endParaRPr lang="en-CA" sz="1700" dirty="0">
              <a:solidFill>
                <a:prstClr val="white"/>
              </a:solidFill>
              <a:ea typeface="SimSun" pitchFamily="2" charset="-122"/>
            </a:endParaRPr>
          </a:p>
        </p:txBody>
      </p:sp>
      <p:sp>
        <p:nvSpPr>
          <p:cNvPr id="5" name="Rectangle 4"/>
          <p:cNvSpPr/>
          <p:nvPr/>
        </p:nvSpPr>
        <p:spPr>
          <a:xfrm>
            <a:off x="3276600" y="1443038"/>
            <a:ext cx="2805113" cy="5262979"/>
          </a:xfrm>
          <a:prstGeom prst="rect">
            <a:avLst/>
          </a:prstGeom>
        </p:spPr>
        <p:txBody>
          <a:bodyPr>
            <a:spAutoFit/>
          </a:bodyPr>
          <a:lstStyle/>
          <a:p>
            <a:pPr fontAlgn="auto">
              <a:spcBef>
                <a:spcPts val="0"/>
              </a:spcBef>
              <a:spcAft>
                <a:spcPts val="0"/>
              </a:spcAft>
              <a:defRPr/>
            </a:pPr>
            <a:r>
              <a:rPr lang="es-MX" sz="1600" b="1" dirty="0" smtClean="0">
                <a:solidFill>
                  <a:prstClr val="black"/>
                </a:solidFill>
              </a:rPr>
              <a:t>Jianhao Lin, MD</a:t>
            </a:r>
          </a:p>
          <a:p>
            <a:pPr fontAlgn="auto">
              <a:spcBef>
                <a:spcPts val="0"/>
              </a:spcBef>
              <a:spcAft>
                <a:spcPts val="0"/>
              </a:spcAft>
              <a:defRPr/>
            </a:pPr>
            <a:r>
              <a:rPr lang="es-MX" sz="1600" dirty="0" smtClean="0">
                <a:solidFill>
                  <a:srgbClr val="0C6FCF">
                    <a:lumMod val="75000"/>
                  </a:srgbClr>
                </a:solidFill>
              </a:rPr>
              <a:t>Ortopedista</a:t>
            </a:r>
          </a:p>
          <a:p>
            <a:pPr fontAlgn="auto">
              <a:spcBef>
                <a:spcPts val="0"/>
              </a:spcBef>
              <a:spcAft>
                <a:spcPts val="0"/>
              </a:spcAft>
              <a:defRPr/>
            </a:pPr>
            <a:r>
              <a:rPr lang="es-MX" sz="1600" dirty="0" smtClean="0">
                <a:solidFill>
                  <a:srgbClr val="0C6FCF">
                    <a:lumMod val="75000"/>
                  </a:srgbClr>
                </a:solidFill>
              </a:rPr>
              <a:t>Beijing, China</a:t>
            </a:r>
          </a:p>
          <a:p>
            <a:pPr fontAlgn="auto">
              <a:spcBef>
                <a:spcPts val="0"/>
              </a:spcBef>
              <a:spcAft>
                <a:spcPts val="0"/>
              </a:spcAft>
              <a:defRPr/>
            </a:pPr>
            <a:r>
              <a:rPr lang="es-MX" sz="1600" dirty="0" smtClean="0">
                <a:solidFill>
                  <a:srgbClr val="0C6FCF">
                    <a:lumMod val="75000"/>
                  </a:srgbClr>
                </a:solidFill>
              </a:rPr>
              <a:t> </a:t>
            </a:r>
          </a:p>
          <a:p>
            <a:pPr fontAlgn="auto">
              <a:spcBef>
                <a:spcPts val="0"/>
              </a:spcBef>
              <a:spcAft>
                <a:spcPts val="0"/>
              </a:spcAft>
              <a:defRPr/>
            </a:pPr>
            <a:r>
              <a:rPr lang="es-MX" sz="1600" b="1" dirty="0" smtClean="0">
                <a:solidFill>
                  <a:prstClr val="black"/>
                </a:solidFill>
              </a:rPr>
              <a:t>Supranee Niruthisard, MD</a:t>
            </a:r>
          </a:p>
          <a:p>
            <a:pPr fontAlgn="auto">
              <a:spcBef>
                <a:spcPts val="0"/>
              </a:spcBef>
              <a:spcAft>
                <a:spcPts val="0"/>
              </a:spcAft>
              <a:defRPr/>
            </a:pPr>
            <a:r>
              <a:rPr lang="es-MX" sz="1600" dirty="0" smtClean="0">
                <a:solidFill>
                  <a:srgbClr val="0C6FCF">
                    <a:lumMod val="75000"/>
                  </a:srgbClr>
                </a:solidFill>
              </a:rPr>
              <a:t>Especialista en Dolor</a:t>
            </a:r>
          </a:p>
          <a:p>
            <a:pPr fontAlgn="auto">
              <a:spcBef>
                <a:spcPts val="0"/>
              </a:spcBef>
              <a:spcAft>
                <a:spcPts val="0"/>
              </a:spcAft>
              <a:defRPr/>
            </a:pPr>
            <a:r>
              <a:rPr lang="es-MX" sz="1600" dirty="0" smtClean="0">
                <a:solidFill>
                  <a:srgbClr val="0C6FCF">
                    <a:lumMod val="75000"/>
                  </a:srgbClr>
                </a:solidFill>
              </a:rPr>
              <a:t>Bangkok, Tailandia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Germán Ochoa, MD</a:t>
            </a:r>
          </a:p>
          <a:p>
            <a:pPr fontAlgn="auto">
              <a:spcBef>
                <a:spcPts val="0"/>
              </a:spcBef>
              <a:spcAft>
                <a:spcPts val="0"/>
              </a:spcAft>
              <a:defRPr/>
            </a:pPr>
            <a:r>
              <a:rPr lang="es-MX" sz="1600" dirty="0" smtClean="0">
                <a:solidFill>
                  <a:srgbClr val="0C6FCF">
                    <a:lumMod val="75000"/>
                  </a:srgbClr>
                </a:solidFill>
              </a:rPr>
              <a:t>Ortopedista</a:t>
            </a:r>
          </a:p>
          <a:p>
            <a:pPr fontAlgn="auto">
              <a:spcBef>
                <a:spcPts val="0"/>
              </a:spcBef>
              <a:spcAft>
                <a:spcPts val="0"/>
              </a:spcAft>
              <a:defRPr/>
            </a:pPr>
            <a:r>
              <a:rPr lang="es-MX" sz="1600" dirty="0" smtClean="0">
                <a:solidFill>
                  <a:srgbClr val="0C6FCF">
                    <a:lumMod val="75000"/>
                  </a:srgbClr>
                </a:solidFill>
              </a:rPr>
              <a:t>Bogotá, Colombia</a:t>
            </a:r>
          </a:p>
          <a:p>
            <a:pPr fontAlgn="auto">
              <a:spcBef>
                <a:spcPts val="0"/>
              </a:spcBef>
              <a:spcAft>
                <a:spcPts val="0"/>
              </a:spcAft>
              <a:defRPr/>
            </a:pPr>
            <a:endParaRPr lang="es-MX" sz="1600" dirty="0" smtClean="0">
              <a:solidFill>
                <a:prstClr val="white"/>
              </a:solidFill>
            </a:endParaRPr>
          </a:p>
          <a:p>
            <a:pPr fontAlgn="auto">
              <a:spcBef>
                <a:spcPts val="0"/>
              </a:spcBef>
              <a:spcAft>
                <a:spcPts val="0"/>
              </a:spcAft>
              <a:defRPr/>
            </a:pPr>
            <a:r>
              <a:rPr lang="es-MX" sz="1600" b="1" dirty="0" smtClean="0">
                <a:solidFill>
                  <a:prstClr val="black"/>
                </a:solidFill>
              </a:rPr>
              <a:t>Milton Raff, MD, BSc</a:t>
            </a:r>
          </a:p>
          <a:p>
            <a:pPr fontAlgn="auto">
              <a:spcBef>
                <a:spcPts val="0"/>
              </a:spcBef>
              <a:spcAft>
                <a:spcPts val="0"/>
              </a:spcAft>
              <a:defRPr/>
            </a:pPr>
            <a:r>
              <a:rPr lang="es-MX" sz="1600" dirty="0" smtClean="0">
                <a:solidFill>
                  <a:srgbClr val="0C6FCF">
                    <a:lumMod val="75000"/>
                  </a:srgbClr>
                </a:solidFill>
              </a:rPr>
              <a:t>Especialista en Anestesiología</a:t>
            </a:r>
          </a:p>
          <a:p>
            <a:pPr fontAlgn="auto">
              <a:spcBef>
                <a:spcPts val="0"/>
              </a:spcBef>
              <a:spcAft>
                <a:spcPts val="0"/>
              </a:spcAft>
              <a:defRPr/>
            </a:pPr>
            <a:r>
              <a:rPr lang="es-MX" sz="1600" dirty="0" smtClean="0">
                <a:solidFill>
                  <a:srgbClr val="0C6FCF">
                    <a:lumMod val="75000"/>
                  </a:srgbClr>
                </a:solidFill>
              </a:rPr>
              <a:t>Ciudad del Cabo, Sudáfrica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Raymond L. Rosales, MD, PhD</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Manila, Filipinas</a:t>
            </a:r>
            <a:endParaRPr lang="en-CA" sz="1600" dirty="0">
              <a:solidFill>
                <a:srgbClr val="0C6FCF">
                  <a:lumMod val="75000"/>
                </a:srgbClr>
              </a:solidFill>
              <a:ea typeface="SimSun" pitchFamily="2" charset="-122"/>
            </a:endParaRPr>
          </a:p>
          <a:p>
            <a:pPr>
              <a:defRPr/>
            </a:pPr>
            <a:endParaRPr lang="en-CA" sz="1600" dirty="0" smtClean="0">
              <a:solidFill>
                <a:srgbClr val="0C6FCF">
                  <a:lumMod val="75000"/>
                </a:srgbClr>
              </a:solidFill>
              <a:ea typeface="SimSun" pitchFamily="2" charset="-122"/>
            </a:endParaRPr>
          </a:p>
          <a:p>
            <a:pPr>
              <a:defRPr/>
            </a:pPr>
            <a:r>
              <a:rPr lang="en-CA" sz="1600" dirty="0">
                <a:solidFill>
                  <a:prstClr val="white"/>
                </a:solidFill>
                <a:ea typeface="SimSun" pitchFamily="2" charset="-122"/>
              </a:rPr>
              <a:t> </a:t>
            </a:r>
          </a:p>
        </p:txBody>
      </p:sp>
      <p:sp>
        <p:nvSpPr>
          <p:cNvPr id="6" name="Rectangle 5"/>
          <p:cNvSpPr/>
          <p:nvPr/>
        </p:nvSpPr>
        <p:spPr>
          <a:xfrm>
            <a:off x="6008688" y="1447800"/>
            <a:ext cx="2955925" cy="5047536"/>
          </a:xfrm>
          <a:prstGeom prst="rect">
            <a:avLst/>
          </a:prstGeom>
        </p:spPr>
        <p:txBody>
          <a:bodyPr>
            <a:spAutoFit/>
          </a:bodyPr>
          <a:lstStyle/>
          <a:p>
            <a:pPr fontAlgn="auto">
              <a:spcBef>
                <a:spcPts val="0"/>
              </a:spcBef>
              <a:spcAft>
                <a:spcPts val="0"/>
              </a:spcAft>
              <a:defRPr/>
            </a:pPr>
            <a:r>
              <a:rPr lang="es-MX" sz="1600" b="1" dirty="0" smtClean="0">
                <a:solidFill>
                  <a:prstClr val="black"/>
                </a:solidFill>
              </a:rPr>
              <a:t>José Antonio San Juan, MD</a:t>
            </a:r>
          </a:p>
          <a:p>
            <a:pPr fontAlgn="auto">
              <a:spcBef>
                <a:spcPts val="0"/>
              </a:spcBef>
              <a:spcAft>
                <a:spcPts val="0"/>
              </a:spcAft>
              <a:defRPr/>
            </a:pPr>
            <a:r>
              <a:rPr lang="es-MX" sz="1600" dirty="0" smtClean="0">
                <a:solidFill>
                  <a:srgbClr val="0C6FCF">
                    <a:lumMod val="75000"/>
                  </a:srgbClr>
                </a:solidFill>
              </a:rPr>
              <a:t>Cirujano Ortopédico</a:t>
            </a:r>
          </a:p>
          <a:p>
            <a:pPr fontAlgn="auto">
              <a:spcBef>
                <a:spcPts val="0"/>
              </a:spcBef>
              <a:spcAft>
                <a:spcPts val="0"/>
              </a:spcAft>
              <a:defRPr/>
            </a:pPr>
            <a:r>
              <a:rPr lang="es-MX" sz="1600" dirty="0" smtClean="0">
                <a:solidFill>
                  <a:srgbClr val="0C6FCF">
                    <a:lumMod val="75000"/>
                  </a:srgbClr>
                </a:solidFill>
              </a:rPr>
              <a:t>Cebu City, Filipinas</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Ammar Salti, MD</a:t>
            </a:r>
          </a:p>
          <a:p>
            <a:pPr fontAlgn="auto">
              <a:spcBef>
                <a:spcPts val="0"/>
              </a:spcBef>
              <a:spcAft>
                <a:spcPts val="0"/>
              </a:spcAft>
              <a:defRPr/>
            </a:pPr>
            <a:r>
              <a:rPr lang="es-MX" sz="1600" dirty="0" smtClean="0">
                <a:solidFill>
                  <a:srgbClr val="0C6FCF">
                    <a:lumMod val="75000"/>
                  </a:srgbClr>
                </a:solidFill>
              </a:rPr>
              <a:t>Especialista en Anestesiología</a:t>
            </a:r>
          </a:p>
          <a:p>
            <a:pPr fontAlgn="auto">
              <a:spcBef>
                <a:spcPts val="0"/>
              </a:spcBef>
              <a:spcAft>
                <a:spcPts val="0"/>
              </a:spcAft>
              <a:defRPr/>
            </a:pPr>
            <a:r>
              <a:rPr lang="es-MX" sz="1600" dirty="0" smtClean="0">
                <a:solidFill>
                  <a:srgbClr val="0C6FCF">
                    <a:lumMod val="75000"/>
                  </a:srgbClr>
                </a:solidFill>
              </a:rPr>
              <a:t>Abu Dhabi, Emiratos Árabes Unidos</a:t>
            </a:r>
          </a:p>
          <a:p>
            <a:pPr fontAlgn="auto">
              <a:spcBef>
                <a:spcPts val="0"/>
              </a:spcBef>
              <a:spcAft>
                <a:spcPts val="0"/>
              </a:spcAft>
              <a:defRPr/>
            </a:pPr>
            <a:endParaRPr lang="es-MX" sz="1600" b="1" dirty="0" smtClean="0">
              <a:solidFill>
                <a:prstClr val="black"/>
              </a:solidFill>
            </a:endParaRPr>
          </a:p>
          <a:p>
            <a:pPr fontAlgn="auto">
              <a:spcBef>
                <a:spcPts val="0"/>
              </a:spcBef>
              <a:spcAft>
                <a:spcPts val="0"/>
              </a:spcAft>
              <a:defRPr/>
            </a:pPr>
            <a:r>
              <a:rPr lang="es-MX" sz="1600" b="1" dirty="0" smtClean="0">
                <a:solidFill>
                  <a:prstClr val="black"/>
                </a:solidFill>
              </a:rPr>
              <a:t>Xinping Tian, MD</a:t>
            </a:r>
          </a:p>
          <a:p>
            <a:pPr fontAlgn="auto">
              <a:spcBef>
                <a:spcPts val="0"/>
              </a:spcBef>
              <a:spcAft>
                <a:spcPts val="0"/>
              </a:spcAft>
              <a:defRPr/>
            </a:pPr>
            <a:r>
              <a:rPr lang="es-MX" sz="1600" dirty="0" smtClean="0">
                <a:solidFill>
                  <a:srgbClr val="0C6FCF">
                    <a:lumMod val="75000"/>
                  </a:srgbClr>
                </a:solidFill>
              </a:rPr>
              <a:t>Reumatólogo</a:t>
            </a:r>
          </a:p>
          <a:p>
            <a:pPr fontAlgn="auto">
              <a:spcBef>
                <a:spcPts val="0"/>
              </a:spcBef>
              <a:spcAft>
                <a:spcPts val="0"/>
              </a:spcAft>
              <a:defRPr/>
            </a:pPr>
            <a:r>
              <a:rPr lang="es-MX" sz="1600" dirty="0" smtClean="0">
                <a:solidFill>
                  <a:srgbClr val="0C6FCF">
                    <a:lumMod val="75000"/>
                  </a:srgbClr>
                </a:solidFill>
              </a:rPr>
              <a:t>Beijing, China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Işin Ünal-Çevik, MD, PhD</a:t>
            </a:r>
          </a:p>
          <a:p>
            <a:pPr>
              <a:defRPr/>
            </a:pPr>
            <a:r>
              <a:rPr lang="es-MX" sz="1600" dirty="0" smtClean="0">
                <a:solidFill>
                  <a:srgbClr val="0C6FCF">
                    <a:lumMod val="75000"/>
                  </a:srgbClr>
                </a:solidFill>
              </a:rPr>
              <a:t>Neurólogo, Neurocientífico y Especialista en Dolor</a:t>
            </a:r>
          </a:p>
          <a:p>
            <a:pPr fontAlgn="auto">
              <a:spcBef>
                <a:spcPts val="0"/>
              </a:spcBef>
              <a:spcAft>
                <a:spcPts val="0"/>
              </a:spcAft>
              <a:defRPr/>
            </a:pPr>
            <a:r>
              <a:rPr lang="es-MX" sz="1600" dirty="0" smtClean="0">
                <a:solidFill>
                  <a:srgbClr val="0C6FCF">
                    <a:lumMod val="75000"/>
                  </a:srgbClr>
                </a:solidFill>
              </a:rPr>
              <a:t>Ankara, Turquía</a:t>
            </a:r>
            <a:endParaRPr lang="en-CA" sz="1600" dirty="0" smtClean="0">
              <a:solidFill>
                <a:srgbClr val="0C6FCF">
                  <a:lumMod val="75000"/>
                </a:srgbClr>
              </a:solidFill>
            </a:endParaRPr>
          </a:p>
          <a:p>
            <a:pPr fontAlgn="auto">
              <a:spcBef>
                <a:spcPts val="0"/>
              </a:spcBef>
              <a:spcAft>
                <a:spcPts val="0"/>
              </a:spcAft>
              <a:defRPr/>
            </a:pPr>
            <a:r>
              <a:rPr lang="en-CA" sz="1600" dirty="0">
                <a:solidFill>
                  <a:srgbClr val="0C6FCF">
                    <a:lumMod val="75000"/>
                  </a:srgbClr>
                </a:solidFill>
              </a:rPr>
              <a:t> </a:t>
            </a:r>
            <a:endParaRPr lang="en-CA" sz="1700" dirty="0">
              <a:solidFill>
                <a:prstClr val="white"/>
              </a:solidFill>
            </a:endParaRPr>
          </a:p>
          <a:p>
            <a:pPr>
              <a:defRPr/>
            </a:pPr>
            <a:endParaRPr lang="en-CA" sz="1700" dirty="0">
              <a:solidFill>
                <a:prstClr val="white"/>
              </a:solidFill>
              <a:ea typeface="SimSun" pitchFamily="2" charset="-122"/>
            </a:endParaRPr>
          </a:p>
          <a:p>
            <a:pPr>
              <a:defRPr/>
            </a:pPr>
            <a:r>
              <a:rPr lang="en-CA" sz="1700" dirty="0">
                <a:solidFill>
                  <a:prstClr val="white"/>
                </a:solidFill>
                <a:ea typeface="SimSun" pitchFamily="2" charset="-122"/>
              </a:rPr>
              <a:t> </a:t>
            </a:r>
          </a:p>
        </p:txBody>
      </p:sp>
      <p:sp>
        <p:nvSpPr>
          <p:cNvPr id="3" name="TextBox 2"/>
          <p:cNvSpPr txBox="1"/>
          <p:nvPr/>
        </p:nvSpPr>
        <p:spPr>
          <a:xfrm>
            <a:off x="2051720" y="6365875"/>
            <a:ext cx="4420954" cy="369332"/>
          </a:xfrm>
          <a:prstGeom prst="rect">
            <a:avLst/>
          </a:prstGeom>
          <a:noFill/>
        </p:spPr>
        <p:txBody>
          <a:bodyPr wrap="none">
            <a:spAutoFit/>
          </a:bodyPr>
          <a:lstStyle/>
          <a:p>
            <a:pPr>
              <a:defRPr/>
            </a:pPr>
            <a:r>
              <a:rPr lang="es-MX" i="1" dirty="0" smtClean="0">
                <a:solidFill>
                  <a:srgbClr val="002060"/>
                </a:solidFill>
                <a:ea typeface="SimSun" pitchFamily="2" charset="-122"/>
              </a:rPr>
              <a:t>Este programa fue patrocinado por Pfizer Inc.</a:t>
            </a:r>
            <a:endParaRPr lang="es-MX" i="1" dirty="0">
              <a:solidFill>
                <a:srgbClr val="002060"/>
              </a:solidFill>
              <a:ea typeface="SimSun" pitchFamily="2" charset="-122"/>
            </a:endParaRPr>
          </a:p>
        </p:txBody>
      </p:sp>
      <p:sp>
        <p:nvSpPr>
          <p:cNvPr id="11674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44F1A4E7-7E60-4ACF-80CF-0C7CA35C9359}" type="slidenum">
              <a:rPr lang="en-CA" smtClean="0">
                <a:solidFill>
                  <a:srgbClr val="000000"/>
                </a:solidFill>
              </a:rPr>
              <a:pPr eaLnBrk="1" hangingPunct="1"/>
              <a:t>2</a:t>
            </a:fld>
            <a:endParaRPr lang="en-CA" dirty="0" smtClean="0">
              <a:solidFill>
                <a:srgbClr val="000000"/>
              </a:solidFill>
            </a:endParaRPr>
          </a:p>
        </p:txBody>
      </p:sp>
    </p:spTree>
    <p:extLst>
      <p:ext uri="{BB962C8B-B14F-4D97-AF65-F5344CB8AC3E}">
        <p14:creationId xmlns:p14="http://schemas.microsoft.com/office/powerpoint/2010/main" val="381522387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s-MX" altLang="en-US" dirty="0" smtClean="0"/>
              <a:t>Dolor </a:t>
            </a:r>
            <a:r>
              <a:rPr lang="es-MX" altLang="en-US" dirty="0"/>
              <a:t>n</a:t>
            </a:r>
            <a:r>
              <a:rPr lang="es-MX" altLang="en-US" dirty="0" smtClean="0"/>
              <a:t>europático en osteoartritis</a:t>
            </a:r>
            <a:endParaRPr lang="en-US" dirty="0" smtClean="0"/>
          </a:p>
        </p:txBody>
      </p:sp>
      <p:sp>
        <p:nvSpPr>
          <p:cNvPr id="162819" name="Content Placeholder 2"/>
          <p:cNvSpPr>
            <a:spLocks noGrp="1"/>
          </p:cNvSpPr>
          <p:nvPr>
            <p:ph idx="1"/>
          </p:nvPr>
        </p:nvSpPr>
        <p:spPr/>
        <p:txBody>
          <a:bodyPr/>
          <a:lstStyle/>
          <a:p>
            <a:r>
              <a:rPr lang="es-MX" sz="2400" dirty="0" smtClean="0"/>
              <a:t>La causa exacta del dolor por osteoartritis aún no es clara</a:t>
            </a:r>
          </a:p>
          <a:p>
            <a:pPr lvl="1"/>
            <a:r>
              <a:rPr lang="es-MX" sz="2000" dirty="0" smtClean="0"/>
              <a:t>Cambios patológicos en las estructuras articulares</a:t>
            </a:r>
          </a:p>
          <a:p>
            <a:pPr lvl="1"/>
            <a:r>
              <a:rPr lang="es-MX" sz="2000" dirty="0" smtClean="0"/>
              <a:t>Cambios en el procesamiento central del dolor o sensibilización central parecen estar involucrados</a:t>
            </a:r>
            <a:r>
              <a:rPr lang="es-MX" sz="2000" baseline="30000" dirty="0" smtClean="0"/>
              <a:t>1</a:t>
            </a:r>
          </a:p>
          <a:p>
            <a:r>
              <a:rPr lang="es-MX" altLang="en-US" sz="2000" dirty="0" smtClean="0"/>
              <a:t>Algunos pacientes con osteoartritis pueden utilizar términos como “ardor” u “hormigueo” para describir su dolor</a:t>
            </a:r>
            <a:r>
              <a:rPr lang="es-MX" sz="2000" dirty="0" smtClean="0"/>
              <a:t> </a:t>
            </a:r>
            <a:r>
              <a:rPr lang="es-MX" sz="2000" baseline="30000" dirty="0" smtClean="0"/>
              <a:t>2</a:t>
            </a:r>
          </a:p>
          <a:p>
            <a:pPr lvl="1"/>
            <a:r>
              <a:rPr lang="es-MX" altLang="en-US" sz="1800" dirty="0" smtClean="0"/>
              <a:t>Estos descriptores verbales sugieren un componente neuropático</a:t>
            </a:r>
            <a:endParaRPr lang="es-MX" sz="1800" dirty="0" smtClean="0"/>
          </a:p>
          <a:p>
            <a:r>
              <a:rPr lang="es-MX" altLang="en-US" sz="2000" dirty="0" smtClean="0"/>
              <a:t>Con base en el mecanismo de acción y estudios preliminares, los analgésicos no tradicionales (ligandos α</a:t>
            </a:r>
            <a:r>
              <a:rPr lang="es-MX" altLang="en-US" sz="2000" baseline="-25000" dirty="0" smtClean="0"/>
              <a:t>2</a:t>
            </a:r>
            <a:r>
              <a:rPr lang="es-MX" altLang="en-US" sz="2000" dirty="0" smtClean="0"/>
              <a:t>δ, TCA y SNRI) pueden ser útiles para el tratamiento de este componente</a:t>
            </a:r>
            <a:endParaRPr lang="es-MX" sz="2000" dirty="0" smtClean="0"/>
          </a:p>
          <a:p>
            <a:pPr lvl="1"/>
            <a:r>
              <a:rPr lang="es-MX" altLang="en-US" sz="1800" dirty="0" smtClean="0"/>
              <a:t>Se necesitan más estudios para aclarar el papel de estos fármacos en la osteoartritis</a:t>
            </a:r>
            <a:endParaRPr lang="es-MX" sz="1800" dirty="0" smtClean="0"/>
          </a:p>
        </p:txBody>
      </p:sp>
      <p:sp>
        <p:nvSpPr>
          <p:cNvPr id="5" name="Rectangle 4"/>
          <p:cNvSpPr/>
          <p:nvPr/>
        </p:nvSpPr>
        <p:spPr>
          <a:xfrm>
            <a:off x="466725" y="6072206"/>
            <a:ext cx="6099362" cy="584775"/>
          </a:xfrm>
          <a:prstGeom prst="rect">
            <a:avLst/>
          </a:prstGeom>
        </p:spPr>
        <p:txBody>
          <a:bodyPr wrap="none">
            <a:spAutoFit/>
          </a:bodyPr>
          <a:lstStyle/>
          <a:p>
            <a:pPr fontAlgn="base">
              <a:spcBef>
                <a:spcPct val="0"/>
              </a:spcBef>
              <a:spcAft>
                <a:spcPct val="0"/>
              </a:spcAft>
              <a:defRPr/>
            </a:pPr>
            <a:r>
              <a:rPr lang="fi-FI" sz="1200" b="1" dirty="0" smtClean="0">
                <a:solidFill>
                  <a:srgbClr val="002060"/>
                </a:solidFill>
              </a:rPr>
              <a:t>SNRI = inhibidor de la recaptación de serotonina norepinefrina; TCA = antidepresivo tricíclico</a:t>
            </a:r>
            <a:endParaRPr lang="fi-FI" sz="1000" b="1" dirty="0">
              <a:solidFill>
                <a:srgbClr val="002060"/>
              </a:solidFill>
              <a:ea typeface="SimSun" pitchFamily="2" charset="-122"/>
            </a:endParaRPr>
          </a:p>
          <a:p>
            <a:pPr fontAlgn="base">
              <a:spcBef>
                <a:spcPct val="0"/>
              </a:spcBef>
              <a:spcAft>
                <a:spcPct val="0"/>
              </a:spcAft>
              <a:defRPr/>
            </a:pPr>
            <a:r>
              <a:rPr lang="en-US" sz="1000" dirty="0" smtClean="0">
                <a:solidFill>
                  <a:schemeClr val="bg1"/>
                </a:solidFill>
              </a:rPr>
              <a:t>1.-Girbés  Ll. Phys Ther. 2013 Jun;93(6):842-51 </a:t>
            </a:r>
          </a:p>
          <a:p>
            <a:pPr fontAlgn="base">
              <a:spcBef>
                <a:spcPct val="0"/>
              </a:spcBef>
              <a:spcAft>
                <a:spcPct val="0"/>
              </a:spcAft>
              <a:defRPr/>
            </a:pPr>
            <a:r>
              <a:rPr lang="fi-FI" sz="1000" dirty="0" smtClean="0">
                <a:solidFill>
                  <a:schemeClr val="bg1"/>
                </a:solidFill>
                <a:ea typeface="SimSun" pitchFamily="2" charset="-122"/>
              </a:rPr>
              <a:t>2.- Mease </a:t>
            </a:r>
            <a:r>
              <a:rPr lang="fi-FI" sz="1000" dirty="0">
                <a:solidFill>
                  <a:schemeClr val="bg1"/>
                </a:solidFill>
                <a:ea typeface="SimSun" pitchFamily="2" charset="-122"/>
              </a:rPr>
              <a:t>PJ </a:t>
            </a:r>
            <a:r>
              <a:rPr lang="fi-FI" sz="1000" i="1" dirty="0">
                <a:solidFill>
                  <a:schemeClr val="bg1"/>
                </a:solidFill>
                <a:ea typeface="SimSun" pitchFamily="2" charset="-122"/>
              </a:rPr>
              <a:t>et al. J Rheumatol</a:t>
            </a:r>
            <a:r>
              <a:rPr lang="fi-FI" sz="1000" dirty="0">
                <a:solidFill>
                  <a:schemeClr val="bg1"/>
                </a:solidFill>
                <a:ea typeface="SimSun" pitchFamily="2" charset="-122"/>
              </a:rPr>
              <a:t> 2011; 38(8):1546-51.</a:t>
            </a:r>
            <a:endParaRPr lang="en-US" sz="1000" dirty="0">
              <a:solidFill>
                <a:schemeClr val="bg1"/>
              </a:solidFill>
              <a:ea typeface="SimSun" pitchFamily="2" charset="-122"/>
            </a:endParaRPr>
          </a:p>
        </p:txBody>
      </p:sp>
      <p:sp>
        <p:nvSpPr>
          <p:cNvPr id="6" name="Rounded Rectangle 5"/>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Tree>
    <p:extLst>
      <p:ext uri="{BB962C8B-B14F-4D97-AF65-F5344CB8AC3E}">
        <p14:creationId xmlns:p14="http://schemas.microsoft.com/office/powerpoint/2010/main" val="3672707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normAutofit/>
          </a:bodyPr>
          <a:lstStyle/>
          <a:p>
            <a:r>
              <a:rPr lang="en-CA" sz="4000" dirty="0" smtClean="0">
                <a:solidFill>
                  <a:schemeClr val="tx1">
                    <a:lumMod val="50000"/>
                  </a:schemeClr>
                </a:solidFill>
              </a:rPr>
              <a:t>Resumen</a:t>
            </a:r>
            <a:endParaRPr lang="en-CA" sz="4000" dirty="0">
              <a:solidFill>
                <a:schemeClr val="tx1">
                  <a:lumMod val="50000"/>
                </a:schemeClr>
              </a:solidFill>
            </a:endParaRPr>
          </a:p>
        </p:txBody>
      </p:sp>
    </p:spTree>
    <p:extLst>
      <p:ext uri="{BB962C8B-B14F-4D97-AF65-F5344CB8AC3E}">
        <p14:creationId xmlns:p14="http://schemas.microsoft.com/office/powerpoint/2010/main" val="3439229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8229600" cy="4277072"/>
          </a:xfrm>
        </p:spPr>
        <p:txBody>
          <a:bodyPr>
            <a:normAutofit fontScale="70000" lnSpcReduction="20000"/>
          </a:bodyPr>
          <a:lstStyle/>
          <a:p>
            <a:r>
              <a:rPr lang="es-MX" dirty="0" smtClean="0"/>
              <a:t>El dolor articular crónico puede deberse a muchas causas: mecánicas, inflamatorias o relacionadas con un tumor</a:t>
            </a:r>
          </a:p>
          <a:p>
            <a:r>
              <a:rPr lang="es-MX" dirty="0" smtClean="0"/>
              <a:t>Muchas condiciones asociadas con dolor articular crónico son enfermedades complejas y multifactoriales</a:t>
            </a:r>
          </a:p>
          <a:p>
            <a:pPr lvl="1"/>
            <a:r>
              <a:rPr lang="es-MX" dirty="0" smtClean="0"/>
              <a:t>Algunas condiciones, tales como artritis reumatoide y espondiloartritis anquilosante, involucran mecanismos inmunomediados</a:t>
            </a:r>
          </a:p>
          <a:p>
            <a:pPr lvl="1"/>
            <a:r>
              <a:rPr lang="es-MX" dirty="0" smtClean="0"/>
              <a:t>Otros, como la osteoartritis, se deben principalmente a estrés mecánico y ruptura del cartílago </a:t>
            </a:r>
          </a:p>
          <a:p>
            <a:pPr lvl="1"/>
            <a:r>
              <a:rPr lang="es-MX" dirty="0" smtClean="0"/>
              <a:t>Muchas condiciones asociadas con dolor articular crónico son enfermedades complejas y multifactoriales </a:t>
            </a:r>
          </a:p>
          <a:p>
            <a:r>
              <a:rPr lang="es-MX" dirty="0" smtClean="0"/>
              <a:t>El dolor articular crónico debido a artritis es frecuentemente de naturaleza inflamatoria</a:t>
            </a:r>
          </a:p>
          <a:p>
            <a:pPr lvl="1"/>
            <a:r>
              <a:rPr lang="es-MX" dirty="0" smtClean="0"/>
              <a:t>Sin embargo, muchos pacientes con osteoartritis y artritis reumatoide pueden tener también un componente neuropático de su dolor </a:t>
            </a:r>
          </a:p>
          <a:p>
            <a:pPr lvl="1"/>
            <a:endParaRPr lang="en-CA" dirty="0" smtClean="0"/>
          </a:p>
          <a:p>
            <a:endParaRPr lang="en-CA" dirty="0"/>
          </a:p>
        </p:txBody>
      </p:sp>
      <p:sp>
        <p:nvSpPr>
          <p:cNvPr id="3" name="Title 2"/>
          <p:cNvSpPr>
            <a:spLocks noGrp="1"/>
          </p:cNvSpPr>
          <p:nvPr>
            <p:ph type="title"/>
          </p:nvPr>
        </p:nvSpPr>
        <p:spPr>
          <a:xfrm>
            <a:off x="179512" y="188640"/>
            <a:ext cx="8866312" cy="1143000"/>
          </a:xfrm>
        </p:spPr>
        <p:txBody>
          <a:bodyPr>
            <a:normAutofit fontScale="90000"/>
          </a:bodyPr>
          <a:lstStyle/>
          <a:p>
            <a:r>
              <a:rPr lang="es-MX" dirty="0" smtClean="0"/>
              <a:t>Fisiopatología del dolor articular crónico: </a:t>
            </a:r>
            <a:r>
              <a:rPr lang="es-MX" sz="4000" dirty="0" smtClean="0"/>
              <a:t>Resumen</a:t>
            </a:r>
            <a:endParaRPr lang="es-MX" dirty="0"/>
          </a:p>
        </p:txBody>
      </p:sp>
    </p:spTree>
    <p:extLst>
      <p:ext uri="{BB962C8B-B14F-4D97-AF65-F5344CB8AC3E}">
        <p14:creationId xmlns:p14="http://schemas.microsoft.com/office/powerpoint/2010/main" val="1891517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s-MX" dirty="0" smtClean="0"/>
              <a:t>Objetivos de aprendizaje</a:t>
            </a:r>
            <a:endParaRPr lang="en-CA" altLang="zh-CN" dirty="0" smtClean="0"/>
          </a:p>
        </p:txBody>
      </p:sp>
      <p:sp>
        <p:nvSpPr>
          <p:cNvPr id="80899" name="Content Placeholder 2"/>
          <p:cNvSpPr>
            <a:spLocks noGrp="1"/>
          </p:cNvSpPr>
          <p:nvPr>
            <p:ph idx="1"/>
          </p:nvPr>
        </p:nvSpPr>
        <p:spPr>
          <a:xfrm>
            <a:off x="323850" y="1456332"/>
            <a:ext cx="8686800" cy="4492948"/>
          </a:xfrm>
        </p:spPr>
        <p:txBody>
          <a:bodyPr/>
          <a:lstStyle/>
          <a:p>
            <a:pPr marL="266700" indent="-266700" eaLnBrk="1" hangingPunct="1">
              <a:lnSpc>
                <a:spcPct val="80000"/>
              </a:lnSpc>
              <a:spcAft>
                <a:spcPts val="600"/>
              </a:spcAft>
              <a:defRPr/>
            </a:pPr>
            <a:r>
              <a:rPr lang="es-MX" sz="2500" dirty="0" smtClean="0"/>
              <a:t>Después de completar este módulo, los participantes serán capaces de:</a:t>
            </a:r>
            <a:endParaRPr lang="en-US" altLang="zh-CN" sz="2500" spc="-20" dirty="0" smtClean="0"/>
          </a:p>
          <a:p>
            <a:pPr marL="542925" lvl="1" indent="-276225" eaLnBrk="1" hangingPunct="1">
              <a:spcBef>
                <a:spcPts val="0"/>
              </a:spcBef>
              <a:spcAft>
                <a:spcPts val="600"/>
              </a:spcAft>
              <a:defRPr/>
            </a:pPr>
            <a:r>
              <a:rPr lang="es-MX" sz="2200" dirty="0" smtClean="0"/>
              <a:t>Discutir la prevalencia del dolor articular crónico, incluyendo osteoartritis</a:t>
            </a:r>
            <a:r>
              <a:rPr lang="en-CA" altLang="zh-CN" sz="2200" dirty="0" smtClean="0"/>
              <a:t>, artritis reumatoide y espondiloartritis anquilosante</a:t>
            </a:r>
          </a:p>
          <a:p>
            <a:pPr marL="542925" lvl="1" indent="-276225" eaLnBrk="1" hangingPunct="1">
              <a:spcBef>
                <a:spcPts val="0"/>
              </a:spcBef>
              <a:spcAft>
                <a:spcPts val="600"/>
              </a:spcAft>
              <a:defRPr/>
            </a:pPr>
            <a:r>
              <a:rPr lang="es-MX" sz="2200" dirty="0" smtClean="0"/>
              <a:t>Comprender el impacto del dolor articular crónico y sus comorbilidades sobre el funcionamiento y calidad de vida del paciente</a:t>
            </a:r>
            <a:endParaRPr lang="en-CA" altLang="zh-CN" sz="2200" dirty="0" smtClean="0"/>
          </a:p>
          <a:p>
            <a:pPr marL="542925" lvl="1" indent="-276225" eaLnBrk="1" hangingPunct="1">
              <a:spcBef>
                <a:spcPts val="0"/>
              </a:spcBef>
              <a:spcAft>
                <a:spcPts val="600"/>
              </a:spcAft>
              <a:defRPr/>
            </a:pPr>
            <a:r>
              <a:rPr lang="es-MX" sz="2200" dirty="0" smtClean="0"/>
              <a:t>Explicar la fisiopatología del dolor articular crónico</a:t>
            </a:r>
            <a:endParaRPr lang="en-CA" altLang="zh-CN" sz="2200" dirty="0" smtClean="0"/>
          </a:p>
          <a:p>
            <a:pPr marL="542925" lvl="1" indent="-276225">
              <a:lnSpc>
                <a:spcPct val="90000"/>
              </a:lnSpc>
              <a:spcBef>
                <a:spcPts val="0"/>
              </a:spcBef>
              <a:spcAft>
                <a:spcPts val="600"/>
              </a:spcAft>
              <a:defRPr/>
            </a:pPr>
            <a:r>
              <a:rPr lang="es-MX" sz="2200" dirty="0" smtClean="0"/>
              <a:t>Evaluar y diagnosticar a pacientes que acuden con dolor articular crónico</a:t>
            </a:r>
          </a:p>
          <a:p>
            <a:pPr marL="542925" lvl="1" indent="-276225">
              <a:lnSpc>
                <a:spcPct val="90000"/>
              </a:lnSpc>
              <a:spcBef>
                <a:spcPts val="0"/>
              </a:spcBef>
              <a:spcAft>
                <a:spcPts val="600"/>
              </a:spcAft>
              <a:defRPr/>
            </a:pPr>
            <a:r>
              <a:rPr lang="es-MX" sz="2200" dirty="0" smtClean="0"/>
              <a:t>Seleccionar estrategias farmacológicas y no farmacológicas apropiadas para el manejo del dolor articular crónico</a:t>
            </a:r>
          </a:p>
          <a:p>
            <a:pPr marL="542925" lvl="1" indent="-276225">
              <a:lnSpc>
                <a:spcPct val="90000"/>
              </a:lnSpc>
              <a:spcBef>
                <a:spcPts val="0"/>
              </a:spcBef>
              <a:spcAft>
                <a:spcPts val="600"/>
              </a:spcAft>
              <a:defRPr/>
            </a:pPr>
            <a:r>
              <a:rPr lang="es-MX" sz="2200" dirty="0" smtClean="0"/>
              <a:t>Saber cuándo referir a los pacientes a especialistas</a:t>
            </a:r>
            <a:endParaRPr lang="en-CA" altLang="zh-CN" sz="2200" dirty="0"/>
          </a:p>
        </p:txBody>
      </p:sp>
    </p:spTree>
    <p:extLst>
      <p:ext uri="{BB962C8B-B14F-4D97-AF65-F5344CB8AC3E}">
        <p14:creationId xmlns:p14="http://schemas.microsoft.com/office/powerpoint/2010/main" val="2345237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dirty="0" smtClean="0"/>
              <a:t>fisiopatología</a:t>
            </a:r>
            <a:endParaRPr lang="es-MX" dirty="0"/>
          </a:p>
        </p:txBody>
      </p:sp>
    </p:spTree>
    <p:extLst>
      <p:ext uri="{BB962C8B-B14F-4D97-AF65-F5344CB8AC3E}">
        <p14:creationId xmlns:p14="http://schemas.microsoft.com/office/powerpoint/2010/main" val="1259909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normAutofit/>
          </a:bodyPr>
          <a:lstStyle/>
          <a:p>
            <a:r>
              <a:rPr lang="es-MX" sz="4000" dirty="0" smtClean="0">
                <a:solidFill>
                  <a:schemeClr val="tx1">
                    <a:lumMod val="50000"/>
                  </a:schemeClr>
                </a:solidFill>
              </a:rPr>
              <a:t>Resumen</a:t>
            </a:r>
            <a:endParaRPr lang="es-MX" sz="4000" dirty="0">
              <a:solidFill>
                <a:schemeClr val="tx1">
                  <a:lumMod val="50000"/>
                </a:schemeClr>
              </a:solidFill>
            </a:endParaRPr>
          </a:p>
        </p:txBody>
      </p:sp>
    </p:spTree>
    <p:extLst>
      <p:ext uri="{BB962C8B-B14F-4D97-AF65-F5344CB8AC3E}">
        <p14:creationId xmlns:p14="http://schemas.microsoft.com/office/powerpoint/2010/main" val="2244108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normAutofit/>
          </a:bodyPr>
          <a:lstStyle/>
          <a:p>
            <a:r>
              <a:rPr lang="es-MX" sz="4000" dirty="0" smtClean="0">
                <a:solidFill>
                  <a:schemeClr val="tx1">
                    <a:lumMod val="50000"/>
                  </a:schemeClr>
                </a:solidFill>
              </a:rPr>
              <a:t>Etiología</a:t>
            </a:r>
            <a:endParaRPr lang="es-MX" sz="4000" dirty="0">
              <a:solidFill>
                <a:schemeClr val="tx1">
                  <a:lumMod val="50000"/>
                </a:schemeClr>
              </a:solidFill>
            </a:endParaRPr>
          </a:p>
        </p:txBody>
      </p:sp>
    </p:spTree>
    <p:extLst>
      <p:ext uri="{BB962C8B-B14F-4D97-AF65-F5344CB8AC3E}">
        <p14:creationId xmlns:p14="http://schemas.microsoft.com/office/powerpoint/2010/main" val="2035087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s-MX" dirty="0" smtClean="0"/>
              <a:t>Tipos de dolor articular</a:t>
            </a:r>
          </a:p>
        </p:txBody>
      </p:sp>
      <p:sp>
        <p:nvSpPr>
          <p:cNvPr id="2" name="Rectangle 1"/>
          <p:cNvSpPr/>
          <p:nvPr/>
        </p:nvSpPr>
        <p:spPr>
          <a:xfrm>
            <a:off x="107950" y="6093296"/>
            <a:ext cx="8567738" cy="769441"/>
          </a:xfrm>
          <a:prstGeom prst="rect">
            <a:avLst/>
          </a:prstGeom>
        </p:spPr>
        <p:txBody>
          <a:bodyPr>
            <a:spAutoFit/>
          </a:bodyPr>
          <a:lstStyle/>
          <a:p>
            <a:pPr fontAlgn="base">
              <a:spcBef>
                <a:spcPct val="0"/>
              </a:spcBef>
              <a:spcAft>
                <a:spcPct val="0"/>
              </a:spcAft>
              <a:defRPr/>
            </a:pPr>
            <a:r>
              <a:rPr lang="es-MX" sz="1200" b="1" dirty="0" smtClean="0">
                <a:solidFill>
                  <a:schemeClr val="tx2"/>
                </a:solidFill>
                <a:ea typeface="SimSun" pitchFamily="2" charset="-122"/>
              </a:rPr>
              <a:t>*En niños</a:t>
            </a:r>
            <a:br>
              <a:rPr lang="es-MX" sz="1200" b="1" dirty="0" smtClean="0">
                <a:solidFill>
                  <a:schemeClr val="tx2"/>
                </a:solidFill>
                <a:ea typeface="SimSun" pitchFamily="2" charset="-122"/>
              </a:rPr>
            </a:br>
            <a:r>
              <a:rPr lang="es-MX" sz="1200" b="1" baseline="30000" dirty="0" smtClean="0">
                <a:solidFill>
                  <a:schemeClr val="tx2"/>
                </a:solidFill>
                <a:ea typeface="SimSun" pitchFamily="2" charset="-122"/>
                <a:cs typeface="Calibri"/>
              </a:rPr>
              <a:t>†</a:t>
            </a:r>
            <a:r>
              <a:rPr lang="es-MX" sz="1200" b="1" dirty="0" smtClean="0">
                <a:solidFill>
                  <a:schemeClr val="tx2"/>
                </a:solidFill>
                <a:ea typeface="SimSun" pitchFamily="2" charset="-122"/>
                <a:cs typeface="Calibri"/>
              </a:rPr>
              <a:t>En individuos &gt;50 años de edad</a:t>
            </a:r>
          </a:p>
          <a:p>
            <a:pPr fontAlgn="base">
              <a:spcBef>
                <a:spcPct val="0"/>
              </a:spcBef>
              <a:spcAft>
                <a:spcPct val="0"/>
              </a:spcAft>
              <a:defRPr/>
            </a:pPr>
            <a:r>
              <a:rPr lang="es-MX" sz="1000" dirty="0" smtClean="0">
                <a:solidFill>
                  <a:schemeClr val="tx2"/>
                </a:solidFill>
                <a:ea typeface="SimSun" pitchFamily="2" charset="-122"/>
              </a:rPr>
              <a:t>Centros para el Control y Prevención de Enfermedades. </a:t>
            </a:r>
            <a:r>
              <a:rPr lang="es-MX" sz="1000" i="1" dirty="0" smtClean="0">
                <a:solidFill>
                  <a:schemeClr val="tx2"/>
                </a:solidFill>
                <a:ea typeface="SimSun" pitchFamily="2" charset="-122"/>
              </a:rPr>
              <a:t>Osteoarthritis</a:t>
            </a:r>
            <a:r>
              <a:rPr lang="es-MX" sz="1000" dirty="0" smtClean="0">
                <a:solidFill>
                  <a:schemeClr val="tx2"/>
                </a:solidFill>
                <a:ea typeface="SimSun" pitchFamily="2" charset="-122"/>
              </a:rPr>
              <a:t>. Disponible en: http://www.cdc.gov/arthritis/basics/osteoarthritis.htm. Accesado: 12 de julio de 2013; Gabriel SE, Michaud K. </a:t>
            </a:r>
            <a:r>
              <a:rPr lang="es-MX" sz="1000" i="1" dirty="0" smtClean="0">
                <a:solidFill>
                  <a:schemeClr val="tx2"/>
                </a:solidFill>
                <a:ea typeface="SimSun" pitchFamily="2" charset="-122"/>
              </a:rPr>
              <a:t>Arthritis Res Ther</a:t>
            </a:r>
            <a:r>
              <a:rPr lang="es-MX" sz="1000" dirty="0" smtClean="0">
                <a:solidFill>
                  <a:schemeClr val="tx2"/>
                </a:solidFill>
                <a:ea typeface="SimSun" pitchFamily="2" charset="-122"/>
              </a:rPr>
              <a:t> 2009; 11(3):229.</a:t>
            </a:r>
            <a:endParaRPr lang="es-MX" sz="1000" dirty="0">
              <a:solidFill>
                <a:schemeClr val="tx2"/>
              </a:solidFill>
              <a:ea typeface="SimSun" pitchFamily="2" charset="-122"/>
            </a:endParaRPr>
          </a:p>
        </p:txBody>
      </p:sp>
      <p:graphicFrame>
        <p:nvGraphicFramePr>
          <p:cNvPr id="4" name="Table 3"/>
          <p:cNvGraphicFramePr>
            <a:graphicFrameLocks noGrp="1"/>
          </p:cNvGraphicFramePr>
          <p:nvPr>
            <p:extLst>
              <p:ext uri="{D42A27DB-BD31-4B8C-83A1-F6EECF244321}">
                <p14:modId xmlns:p14="http://schemas.microsoft.com/office/powerpoint/2010/main" val="6125010"/>
              </p:ext>
            </p:extLst>
          </p:nvPr>
        </p:nvGraphicFramePr>
        <p:xfrm>
          <a:off x="1187450" y="1989138"/>
          <a:ext cx="6011863" cy="2967040"/>
        </p:xfrm>
        <a:graphic>
          <a:graphicData uri="http://schemas.openxmlformats.org/drawingml/2006/table">
            <a:tbl>
              <a:tblPr firstRow="1" bandRow="1">
                <a:tableStyleId>{5C22544A-7EE6-4342-B048-85BDC9FD1C3A}</a:tableStyleId>
              </a:tblPr>
              <a:tblGrid>
                <a:gridCol w="3456084"/>
                <a:gridCol w="2555779"/>
              </a:tblGrid>
              <a:tr h="370880">
                <a:tc>
                  <a:txBody>
                    <a:bodyPr/>
                    <a:lstStyle/>
                    <a:p>
                      <a:pPr algn="ctr"/>
                      <a:r>
                        <a:rPr lang="es-MX" sz="1800" noProof="0" dirty="0" smtClean="0"/>
                        <a:t>Condición</a:t>
                      </a:r>
                      <a:endParaRPr lang="es-MX" sz="1800" noProof="0" dirty="0"/>
                    </a:p>
                  </a:txBody>
                  <a:tcPr marL="91432" marR="91432" marT="45725" marB="45725" anchor="ctr"/>
                </a:tc>
                <a:tc>
                  <a:txBody>
                    <a:bodyPr/>
                    <a:lstStyle/>
                    <a:p>
                      <a:pPr algn="ctr"/>
                      <a:r>
                        <a:rPr lang="es-MX" sz="1800" noProof="0" dirty="0" smtClean="0"/>
                        <a:t>Incidencia por</a:t>
                      </a:r>
                      <a:r>
                        <a:rPr lang="es-MX" sz="1800" baseline="0" noProof="0" dirty="0" smtClean="0"/>
                        <a:t> 100,000</a:t>
                      </a:r>
                      <a:endParaRPr lang="es-MX" sz="1800" noProof="0" dirty="0"/>
                    </a:p>
                  </a:txBody>
                  <a:tcPr marL="91432" marR="91432" marT="45725" marB="45725" anchor="ctr"/>
                </a:tc>
              </a:tr>
              <a:tr h="370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noProof="0" dirty="0" smtClean="0"/>
                        <a:t>Osteoartritis</a:t>
                      </a:r>
                      <a:endParaRPr lang="es-MX" sz="1800" noProof="0" dirty="0"/>
                    </a:p>
                  </a:txBody>
                  <a:tcPr marL="91432" marR="91432"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noProof="0" dirty="0" smtClean="0"/>
                        <a:t>14,000</a:t>
                      </a:r>
                      <a:endParaRPr lang="es-MX" sz="1800" noProof="0" dirty="0"/>
                    </a:p>
                  </a:txBody>
                  <a:tcPr marL="91432" marR="91432" marT="45725" marB="45725" anchor="ctr"/>
                </a:tc>
              </a:tr>
              <a:tr h="370880">
                <a:tc>
                  <a:txBody>
                    <a:bodyPr/>
                    <a:lstStyle/>
                    <a:p>
                      <a:r>
                        <a:rPr lang="es-MX" sz="1800" noProof="0" dirty="0" smtClean="0"/>
                        <a:t>Artritis reumatoide</a:t>
                      </a:r>
                      <a:endParaRPr lang="es-MX" sz="1800" noProof="0" dirty="0"/>
                    </a:p>
                  </a:txBody>
                  <a:tcPr marL="91432" marR="91432" marT="45725" marB="45725" anchor="ctr"/>
                </a:tc>
                <a:tc>
                  <a:txBody>
                    <a:bodyPr/>
                    <a:lstStyle/>
                    <a:p>
                      <a:pPr algn="ctr"/>
                      <a:r>
                        <a:rPr lang="es-MX" sz="1800" noProof="0" dirty="0" smtClean="0"/>
                        <a:t>500–1000</a:t>
                      </a:r>
                      <a:endParaRPr lang="es-MX" sz="1800" noProof="0" dirty="0"/>
                    </a:p>
                  </a:txBody>
                  <a:tcPr marL="91432" marR="91432" marT="45725" marB="45725" anchor="ctr"/>
                </a:tc>
              </a:tr>
              <a:tr h="370880">
                <a:tc>
                  <a:txBody>
                    <a:bodyPr/>
                    <a:lstStyle/>
                    <a:p>
                      <a:r>
                        <a:rPr lang="es-MX" sz="1800" noProof="0" dirty="0" smtClean="0"/>
                        <a:t>Artritis reumatoide juvenil</a:t>
                      </a:r>
                      <a:endParaRPr lang="es-MX" sz="1800" noProof="0" dirty="0"/>
                    </a:p>
                  </a:txBody>
                  <a:tcPr marL="91432" marR="91432" marT="45725" marB="45725" anchor="ctr"/>
                </a:tc>
                <a:tc>
                  <a:txBody>
                    <a:bodyPr/>
                    <a:lstStyle/>
                    <a:p>
                      <a:pPr algn="ctr"/>
                      <a:r>
                        <a:rPr lang="es-MX" sz="1800" noProof="0" dirty="0" smtClean="0"/>
                        <a:t>1</a:t>
                      </a:r>
                      <a:r>
                        <a:rPr lang="es-MX" sz="1800" baseline="0" noProof="0" dirty="0" smtClean="0"/>
                        <a:t>00</a:t>
                      </a:r>
                      <a:r>
                        <a:rPr lang="es-MX" sz="1800" noProof="0" dirty="0" smtClean="0"/>
                        <a:t>–</a:t>
                      </a:r>
                      <a:r>
                        <a:rPr lang="es-MX" sz="1800" baseline="0" noProof="0" dirty="0" smtClean="0"/>
                        <a:t>200*</a:t>
                      </a:r>
                      <a:endParaRPr lang="es-MX" sz="1800" noProof="0" dirty="0"/>
                    </a:p>
                  </a:txBody>
                  <a:tcPr marL="91432" marR="91432" marT="45725" marB="45725" anchor="ctr"/>
                </a:tc>
              </a:tr>
              <a:tr h="370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noProof="0" dirty="0" smtClean="0"/>
                        <a:t>Lupus</a:t>
                      </a:r>
                      <a:r>
                        <a:rPr lang="es-MX" sz="1800" baseline="0" noProof="0" dirty="0" smtClean="0"/>
                        <a:t> eritematoso sistémico</a:t>
                      </a:r>
                      <a:endParaRPr lang="es-MX" sz="1800" noProof="0" dirty="0" smtClean="0"/>
                    </a:p>
                  </a:txBody>
                  <a:tcPr marL="91432" marR="91432"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noProof="0" dirty="0" smtClean="0"/>
                        <a:t>1–125</a:t>
                      </a:r>
                    </a:p>
                  </a:txBody>
                  <a:tcPr marL="91432" marR="91432" marT="45725" marB="45725" anchor="ctr"/>
                </a:tc>
              </a:tr>
              <a:tr h="370880">
                <a:tc>
                  <a:txBody>
                    <a:bodyPr/>
                    <a:lstStyle/>
                    <a:p>
                      <a:r>
                        <a:rPr lang="es-MX" sz="1800" noProof="0" dirty="0" smtClean="0"/>
                        <a:t>Polimialgia reumática</a:t>
                      </a:r>
                      <a:endParaRPr lang="es-MX" sz="1800" noProof="0" dirty="0"/>
                    </a:p>
                  </a:txBody>
                  <a:tcPr marL="91432" marR="91432" marT="45725" marB="45725" anchor="ctr"/>
                </a:tc>
                <a:tc>
                  <a:txBody>
                    <a:bodyPr/>
                    <a:lstStyle/>
                    <a:p>
                      <a:pPr algn="ctr"/>
                      <a:r>
                        <a:rPr lang="es-MX" sz="1800" noProof="0" dirty="0" smtClean="0"/>
                        <a:t>5–</a:t>
                      </a:r>
                      <a:r>
                        <a:rPr lang="es-MX" sz="1800" baseline="0" noProof="0" dirty="0" smtClean="0"/>
                        <a:t>60</a:t>
                      </a:r>
                      <a:r>
                        <a:rPr lang="es-MX" sz="1800" baseline="30000" noProof="0" dirty="0" smtClean="0">
                          <a:latin typeface="Calibri"/>
                          <a:cs typeface="Calibri"/>
                        </a:rPr>
                        <a:t>†</a:t>
                      </a:r>
                      <a:endParaRPr lang="es-MX" sz="1800" baseline="30000" noProof="0" dirty="0"/>
                    </a:p>
                  </a:txBody>
                  <a:tcPr marL="91432" marR="91432" marT="45725" marB="45725" anchor="ctr"/>
                </a:tc>
              </a:tr>
              <a:tr h="370880">
                <a:tc>
                  <a:txBody>
                    <a:bodyPr/>
                    <a:lstStyle/>
                    <a:p>
                      <a:r>
                        <a:rPr lang="es-MX" sz="1800" noProof="0" dirty="0" smtClean="0"/>
                        <a:t>Arteritis de células gigantes</a:t>
                      </a:r>
                      <a:endParaRPr lang="es-MX" sz="1800" noProof="0" dirty="0"/>
                    </a:p>
                  </a:txBody>
                  <a:tcPr marL="91432" marR="91432" marT="45725" marB="45725" anchor="ctr"/>
                </a:tc>
                <a:tc>
                  <a:txBody>
                    <a:bodyPr/>
                    <a:lstStyle/>
                    <a:p>
                      <a:pPr algn="ctr"/>
                      <a:r>
                        <a:rPr lang="es-MX" sz="1800" baseline="0" noProof="0" dirty="0" smtClean="0"/>
                        <a:t>5</a:t>
                      </a:r>
                      <a:r>
                        <a:rPr lang="es-MX" sz="1800" noProof="0" dirty="0" smtClean="0"/>
                        <a:t>–</a:t>
                      </a:r>
                      <a:r>
                        <a:rPr lang="es-MX" sz="1800" baseline="0" noProof="0" dirty="0" smtClean="0"/>
                        <a:t>30</a:t>
                      </a:r>
                      <a:endParaRPr lang="es-MX" sz="1800" baseline="0" noProof="0" dirty="0"/>
                    </a:p>
                  </a:txBody>
                  <a:tcPr marL="91432" marR="91432" marT="45725" marB="45725" anchor="ctr"/>
                </a:tc>
              </a:tr>
              <a:tr h="370880">
                <a:tc>
                  <a:txBody>
                    <a:bodyPr/>
                    <a:lstStyle/>
                    <a:p>
                      <a:r>
                        <a:rPr lang="es-MX" sz="1800" noProof="0" dirty="0" smtClean="0"/>
                        <a:t>Espondiloartritis anquilosante</a:t>
                      </a:r>
                      <a:endParaRPr lang="es-MX" sz="1800" noProof="0" dirty="0"/>
                    </a:p>
                  </a:txBody>
                  <a:tcPr marL="91432" marR="91432" marT="45725" marB="45725" anchor="ctr"/>
                </a:tc>
                <a:tc>
                  <a:txBody>
                    <a:bodyPr/>
                    <a:lstStyle/>
                    <a:p>
                      <a:pPr algn="ctr"/>
                      <a:r>
                        <a:rPr lang="es-MX" sz="1800" baseline="0" noProof="0" dirty="0" smtClean="0"/>
                        <a:t>7</a:t>
                      </a:r>
                      <a:endParaRPr lang="es-MX" sz="1800" baseline="0" noProof="0" dirty="0"/>
                    </a:p>
                  </a:txBody>
                  <a:tcPr marL="91432" marR="91432" marT="45725" marB="45725" anchor="ctr"/>
                </a:tc>
              </a:tr>
            </a:tbl>
          </a:graphicData>
        </a:graphic>
      </p:graphicFrame>
    </p:spTree>
    <p:extLst>
      <p:ext uri="{BB962C8B-B14F-4D97-AF65-F5344CB8AC3E}">
        <p14:creationId xmlns:p14="http://schemas.microsoft.com/office/powerpoint/2010/main" val="1572652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4400" dirty="0" smtClean="0">
                <a:solidFill>
                  <a:srgbClr val="002060"/>
                </a:solidFill>
                <a:latin typeface="+mj-lt"/>
                <a:ea typeface="+mj-ea"/>
                <a:cs typeface="+mj-cs"/>
              </a:rPr>
              <a:t>E</a:t>
            </a:r>
            <a:r>
              <a:rPr kumimoji="0" lang="es-MX" sz="4400" b="0" i="0" u="none" strike="noStrike" kern="1200" cap="none" spc="0" normalizeH="0" baseline="0" noProof="0" dirty="0" smtClean="0">
                <a:ln>
                  <a:noFill/>
                </a:ln>
                <a:solidFill>
                  <a:srgbClr val="002060"/>
                </a:solidFill>
                <a:effectLst/>
                <a:uLnTx/>
                <a:uFillTx/>
                <a:latin typeface="+mj-lt"/>
                <a:ea typeface="+mj-ea"/>
                <a:cs typeface="+mj-cs"/>
              </a:rPr>
              <a:t>spondiloartritis anquilosante: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mj-ea"/>
                <a:cs typeface="+mj-cs"/>
              </a:rPr>
              <a:t>Etiología</a:t>
            </a:r>
            <a:endParaRPr kumimoji="0" lang="es-MX" sz="4400" b="0" i="0" u="none" strike="noStrike" kern="1200" cap="none" spc="0" normalizeH="0" baseline="0" noProof="0" dirty="0">
              <a:ln>
                <a:noFill/>
              </a:ln>
              <a:solidFill>
                <a:srgbClr val="002060"/>
              </a:solidFill>
              <a:effectLst/>
              <a:uLnTx/>
              <a:uFillTx/>
              <a:latin typeface="+mj-lt"/>
              <a:ea typeface="+mj-ea"/>
              <a:cs typeface="+mj-cs"/>
            </a:endParaRPr>
          </a:p>
        </p:txBody>
      </p:sp>
      <p:sp>
        <p:nvSpPr>
          <p:cNvPr id="6" name="Rectangle 5"/>
          <p:cNvSpPr/>
          <p:nvPr/>
        </p:nvSpPr>
        <p:spPr>
          <a:xfrm>
            <a:off x="678629" y="1714488"/>
            <a:ext cx="7786742" cy="3724096"/>
          </a:xfrm>
          <a:prstGeom prst="rect">
            <a:avLst/>
          </a:prstGeom>
        </p:spPr>
        <p:txBody>
          <a:bodyPr wrap="square">
            <a:spAutoFit/>
          </a:bodyPr>
          <a:lstStyle/>
          <a:p>
            <a:pPr marL="342900" indent="-342900">
              <a:buFont typeface="Arial" pitchFamily="34" charset="0"/>
              <a:buChar char="•"/>
            </a:pPr>
            <a:r>
              <a:rPr lang="es-MX" sz="2400" dirty="0" smtClean="0">
                <a:solidFill>
                  <a:srgbClr val="002060"/>
                </a:solidFill>
              </a:rPr>
              <a:t>La espondiloartritis anquilosante es una enfermedad inflamatoria crónica de etiología desconocida</a:t>
            </a:r>
          </a:p>
          <a:p>
            <a:pPr marL="342900" indent="-342900">
              <a:buFont typeface="Arial" pitchFamily="34" charset="0"/>
              <a:buChar char="•"/>
            </a:pPr>
            <a:r>
              <a:rPr lang="es-MX" sz="2400" dirty="0" smtClean="0">
                <a:solidFill>
                  <a:srgbClr val="002060"/>
                </a:solidFill>
              </a:rPr>
              <a:t>Es considerada una enfermedad autoinmunitaria</a:t>
            </a:r>
          </a:p>
          <a:p>
            <a:pPr marL="342900" indent="-342900">
              <a:spcAft>
                <a:spcPts val="1200"/>
              </a:spcAft>
              <a:buFont typeface="Arial" pitchFamily="34" charset="0"/>
              <a:buChar char="•"/>
            </a:pPr>
            <a:r>
              <a:rPr lang="es-MX" sz="2400" dirty="0" smtClean="0">
                <a:solidFill>
                  <a:srgbClr val="002060"/>
                </a:solidFill>
              </a:rPr>
              <a:t>El HLA-B27 es el factor de riesgo asociado más frecuentemente con espondiloartritis anquilosante</a:t>
            </a:r>
          </a:p>
          <a:p>
            <a:pPr marL="800100" lvl="1" indent="-342900">
              <a:spcAft>
                <a:spcPts val="1200"/>
              </a:spcAft>
              <a:buFont typeface="Arial" pitchFamily="34" charset="0"/>
              <a:buChar char="•"/>
            </a:pPr>
            <a:r>
              <a:rPr lang="es-MX" sz="2400" dirty="0" smtClean="0">
                <a:solidFill>
                  <a:srgbClr val="002060"/>
                </a:solidFill>
              </a:rPr>
              <a:t>El mecanismo de afectación no esta claro</a:t>
            </a:r>
          </a:p>
          <a:p>
            <a:pPr marL="800100" lvl="1" indent="-342900">
              <a:buFont typeface="Arial" pitchFamily="34" charset="0"/>
              <a:buChar char="•"/>
            </a:pPr>
            <a:r>
              <a:rPr lang="es-MX" sz="2400" dirty="0" smtClean="0">
                <a:solidFill>
                  <a:srgbClr val="002060"/>
                </a:solidFill>
              </a:rPr>
              <a:t>Se han estudiado los subtipos y otras características de la relación entre el HLA-B27 y la espondiloartritis anquilosante durante años</a:t>
            </a:r>
          </a:p>
        </p:txBody>
      </p:sp>
      <p:sp>
        <p:nvSpPr>
          <p:cNvPr id="7" name="Rectangle 6"/>
          <p:cNvSpPr/>
          <p:nvPr/>
        </p:nvSpPr>
        <p:spPr>
          <a:xfrm>
            <a:off x="190600" y="6417059"/>
            <a:ext cx="3316934" cy="430887"/>
          </a:xfrm>
          <a:prstGeom prst="rect">
            <a:avLst/>
          </a:prstGeom>
        </p:spPr>
        <p:txBody>
          <a:bodyPr wrap="none">
            <a:spAutoFit/>
          </a:bodyPr>
          <a:lstStyle/>
          <a:p>
            <a:r>
              <a:rPr lang="es-MX" sz="1200" b="1" dirty="0" smtClean="0">
                <a:solidFill>
                  <a:srgbClr val="002060"/>
                </a:solidFill>
              </a:rPr>
              <a:t>HLA = antígeno leucocitario humano</a:t>
            </a:r>
          </a:p>
          <a:p>
            <a:r>
              <a:rPr lang="es-MX" sz="1000" dirty="0" smtClean="0">
                <a:solidFill>
                  <a:srgbClr val="002060"/>
                </a:solidFill>
              </a:rPr>
              <a:t>Zambrano-Zaragoza JF </a:t>
            </a:r>
            <a:r>
              <a:rPr lang="es-MX" sz="1000" i="1" dirty="0" smtClean="0">
                <a:solidFill>
                  <a:srgbClr val="002060"/>
                </a:solidFill>
              </a:rPr>
              <a:t>et al. Int J Inflam</a:t>
            </a:r>
            <a:r>
              <a:rPr lang="es-MX" sz="1000" dirty="0" smtClean="0">
                <a:solidFill>
                  <a:srgbClr val="002060"/>
                </a:solidFill>
              </a:rPr>
              <a:t> 2013; 2013:501653.</a:t>
            </a:r>
            <a:endParaRPr lang="es-MX" sz="1000" dirty="0">
              <a:solidFill>
                <a:srgbClr val="002060"/>
              </a:solidFill>
            </a:endParaRPr>
          </a:p>
        </p:txBody>
      </p:sp>
      <p:sp>
        <p:nvSpPr>
          <p:cNvPr id="9" name="Rounded Rectangle 8"/>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AS</a:t>
            </a:r>
            <a:endParaRPr lang="en-CA"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wn Arrow 13"/>
          <p:cNvSpPr/>
          <p:nvPr/>
        </p:nvSpPr>
        <p:spPr>
          <a:xfrm>
            <a:off x="4522907" y="4509120"/>
            <a:ext cx="216024" cy="962761"/>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 name="Title 1"/>
          <p:cNvSpPr>
            <a:spLocks noGrp="1"/>
          </p:cNvSpPr>
          <p:nvPr>
            <p:ph type="title"/>
          </p:nvPr>
        </p:nvSpPr>
        <p:spPr/>
        <p:txBody>
          <a:bodyPr>
            <a:noAutofit/>
          </a:bodyPr>
          <a:lstStyle/>
          <a:p>
            <a:r>
              <a:rPr lang="es-MX" sz="3600" dirty="0" smtClean="0"/>
              <a:t>Artritis reumatoide: Enfermedad inmunitaria mediada de etiología incierta</a:t>
            </a:r>
            <a:endParaRPr lang="es-MX" sz="3600" dirty="0"/>
          </a:p>
        </p:txBody>
      </p:sp>
      <p:sp>
        <p:nvSpPr>
          <p:cNvPr id="5" name="Oval 4"/>
          <p:cNvSpPr/>
          <p:nvPr/>
        </p:nvSpPr>
        <p:spPr>
          <a:xfrm>
            <a:off x="369358" y="1701675"/>
            <a:ext cx="5354769" cy="2373359"/>
          </a:xfrm>
          <a:prstGeom prst="ellipse">
            <a:avLst/>
          </a:prstGeom>
          <a:solidFill>
            <a:schemeClr val="accent3">
              <a:lumMod val="40000"/>
              <a:lumOff val="6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6" name="Oval 5"/>
          <p:cNvSpPr/>
          <p:nvPr/>
        </p:nvSpPr>
        <p:spPr>
          <a:xfrm>
            <a:off x="3537710" y="1628800"/>
            <a:ext cx="5354769" cy="2373359"/>
          </a:xfrm>
          <a:prstGeom prst="ellipse">
            <a:avLst/>
          </a:prstGeom>
          <a:solidFill>
            <a:schemeClr val="accent5">
              <a:lumMod val="20000"/>
              <a:lumOff val="80000"/>
              <a:alpha val="27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7" name="TextBox 6"/>
          <p:cNvSpPr txBox="1"/>
          <p:nvPr/>
        </p:nvSpPr>
        <p:spPr>
          <a:xfrm>
            <a:off x="857346" y="2157824"/>
            <a:ext cx="2684517" cy="1015663"/>
          </a:xfrm>
          <a:prstGeom prst="rect">
            <a:avLst/>
          </a:prstGeom>
          <a:noFill/>
        </p:spPr>
        <p:txBody>
          <a:bodyPr wrap="none" rtlCol="0">
            <a:spAutoFit/>
          </a:bodyPr>
          <a:lstStyle/>
          <a:p>
            <a:pPr algn="ctr"/>
            <a:r>
              <a:rPr lang="es-MX" sz="2000" b="1" dirty="0" smtClean="0">
                <a:solidFill>
                  <a:srgbClr val="002060"/>
                </a:solidFill>
              </a:rPr>
              <a:t>Predisposición genética</a:t>
            </a:r>
          </a:p>
          <a:p>
            <a:pPr marL="285750" indent="-193675">
              <a:buFont typeface="Arial" pitchFamily="34" charset="0"/>
              <a:buChar char="•"/>
            </a:pPr>
            <a:r>
              <a:rPr lang="es-MX" sz="2000" i="1" dirty="0" smtClean="0">
                <a:solidFill>
                  <a:srgbClr val="002060"/>
                </a:solidFill>
              </a:rPr>
              <a:t>Genes HLA</a:t>
            </a:r>
            <a:endParaRPr lang="es-MX" sz="2000" dirty="0" smtClean="0">
              <a:solidFill>
                <a:srgbClr val="002060"/>
              </a:solidFill>
            </a:endParaRPr>
          </a:p>
          <a:p>
            <a:pPr marL="285750" indent="-193675">
              <a:buFont typeface="Arial" pitchFamily="34" charset="0"/>
              <a:buChar char="•"/>
            </a:pPr>
            <a:r>
              <a:rPr lang="es-MX" sz="2000" i="1" dirty="0" smtClean="0">
                <a:solidFill>
                  <a:srgbClr val="002060"/>
                </a:solidFill>
              </a:rPr>
              <a:t>Sin genes HLA</a:t>
            </a:r>
            <a:endParaRPr lang="es-MX" sz="2000" dirty="0">
              <a:solidFill>
                <a:srgbClr val="002060"/>
              </a:solidFill>
            </a:endParaRPr>
          </a:p>
        </p:txBody>
      </p:sp>
      <p:sp>
        <p:nvSpPr>
          <p:cNvPr id="9" name="TextBox 8"/>
          <p:cNvSpPr txBox="1"/>
          <p:nvPr/>
        </p:nvSpPr>
        <p:spPr>
          <a:xfrm>
            <a:off x="5534382" y="2157824"/>
            <a:ext cx="3430106" cy="1631216"/>
          </a:xfrm>
          <a:prstGeom prst="rect">
            <a:avLst/>
          </a:prstGeom>
          <a:noFill/>
        </p:spPr>
        <p:txBody>
          <a:bodyPr wrap="none" rtlCol="0">
            <a:spAutoFit/>
          </a:bodyPr>
          <a:lstStyle/>
          <a:p>
            <a:pPr algn="ctr"/>
            <a:r>
              <a:rPr lang="es-MX" sz="2000" b="1" dirty="0" smtClean="0">
                <a:solidFill>
                  <a:srgbClr val="002060"/>
                </a:solidFill>
              </a:rPr>
              <a:t>Desencadenantes ambientales</a:t>
            </a:r>
          </a:p>
          <a:p>
            <a:pPr marL="285750" indent="-193675">
              <a:buFont typeface="Arial" pitchFamily="34" charset="0"/>
              <a:buChar char="•"/>
            </a:pPr>
            <a:r>
              <a:rPr lang="es-MX" sz="2000" dirty="0" smtClean="0">
                <a:solidFill>
                  <a:srgbClr val="002060"/>
                </a:solidFill>
              </a:rPr>
              <a:t>Infección bacteriana</a:t>
            </a:r>
          </a:p>
          <a:p>
            <a:pPr marL="285750" indent="-193675">
              <a:buFont typeface="Arial" pitchFamily="34" charset="0"/>
              <a:buChar char="•"/>
            </a:pPr>
            <a:r>
              <a:rPr lang="es-MX" sz="2000" dirty="0" smtClean="0">
                <a:solidFill>
                  <a:srgbClr val="002060"/>
                </a:solidFill>
              </a:rPr>
              <a:t>Infección viral</a:t>
            </a:r>
          </a:p>
          <a:p>
            <a:pPr marL="285750" indent="-193675">
              <a:buFont typeface="Arial" pitchFamily="34" charset="0"/>
              <a:buChar char="•"/>
            </a:pPr>
            <a:r>
              <a:rPr lang="es-MX" sz="2000" dirty="0" smtClean="0">
                <a:solidFill>
                  <a:srgbClr val="002060"/>
                </a:solidFill>
              </a:rPr>
              <a:t>Tabaquismo</a:t>
            </a:r>
          </a:p>
          <a:p>
            <a:pPr marL="285750" indent="-193675">
              <a:buFont typeface="Arial" pitchFamily="34" charset="0"/>
              <a:buChar char="•"/>
            </a:pPr>
            <a:r>
              <a:rPr lang="es-MX" sz="2000" dirty="0" smtClean="0">
                <a:solidFill>
                  <a:srgbClr val="002060"/>
                </a:solidFill>
              </a:rPr>
              <a:t>Desconocido</a:t>
            </a:r>
            <a:endParaRPr lang="es-MX" sz="2000" dirty="0">
              <a:solidFill>
                <a:srgbClr val="002060"/>
              </a:solidFill>
            </a:endParaRPr>
          </a:p>
        </p:txBody>
      </p:sp>
      <p:sp>
        <p:nvSpPr>
          <p:cNvPr id="10" name="TextBox 9"/>
          <p:cNvSpPr txBox="1"/>
          <p:nvPr/>
        </p:nvSpPr>
        <p:spPr>
          <a:xfrm>
            <a:off x="3933868" y="2125305"/>
            <a:ext cx="1424493" cy="1015663"/>
          </a:xfrm>
          <a:prstGeom prst="rect">
            <a:avLst/>
          </a:prstGeom>
          <a:noFill/>
        </p:spPr>
        <p:txBody>
          <a:bodyPr wrap="none" rtlCol="0">
            <a:spAutoFit/>
          </a:bodyPr>
          <a:lstStyle/>
          <a:p>
            <a:pPr algn="ctr"/>
            <a:r>
              <a:rPr lang="es-MX" sz="2000" b="1" dirty="0" smtClean="0">
                <a:solidFill>
                  <a:srgbClr val="C00000"/>
                </a:solidFill>
              </a:rPr>
              <a:t>Respuesta</a:t>
            </a:r>
            <a:br>
              <a:rPr lang="es-MX" sz="2000" b="1" dirty="0" smtClean="0">
                <a:solidFill>
                  <a:srgbClr val="C00000"/>
                </a:solidFill>
              </a:rPr>
            </a:br>
            <a:r>
              <a:rPr lang="es-MX" sz="2000" b="1" dirty="0" smtClean="0">
                <a:solidFill>
                  <a:srgbClr val="C00000"/>
                </a:solidFill>
              </a:rPr>
              <a:t>inmunitaria</a:t>
            </a:r>
            <a:br>
              <a:rPr lang="es-MX" sz="2000" b="1" dirty="0" smtClean="0">
                <a:solidFill>
                  <a:srgbClr val="C00000"/>
                </a:solidFill>
              </a:rPr>
            </a:br>
            <a:r>
              <a:rPr lang="es-MX" sz="2000" b="1" dirty="0" smtClean="0">
                <a:solidFill>
                  <a:srgbClr val="C00000"/>
                </a:solidFill>
              </a:rPr>
              <a:t>mediada </a:t>
            </a:r>
          </a:p>
        </p:txBody>
      </p:sp>
      <p:sp>
        <p:nvSpPr>
          <p:cNvPr id="11" name="Oval 10"/>
          <p:cNvSpPr/>
          <p:nvPr/>
        </p:nvSpPr>
        <p:spPr>
          <a:xfrm>
            <a:off x="3203848" y="4225810"/>
            <a:ext cx="2837771" cy="801338"/>
          </a:xfrm>
          <a:prstGeom prst="ellipse">
            <a:avLst/>
          </a:prstGeom>
          <a:solidFill>
            <a:schemeClr val="accent3">
              <a:lumMod val="40000"/>
              <a:lumOff val="6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rgbClr val="002060"/>
                </a:solidFill>
              </a:rPr>
              <a:t>Inicio de artritis reumatoide</a:t>
            </a:r>
            <a:endParaRPr lang="es-MX" sz="2000" b="1" dirty="0">
              <a:solidFill>
                <a:srgbClr val="002060"/>
              </a:solidFill>
            </a:endParaRPr>
          </a:p>
        </p:txBody>
      </p:sp>
      <p:sp>
        <p:nvSpPr>
          <p:cNvPr id="13" name="Down Arrow 12"/>
          <p:cNvSpPr/>
          <p:nvPr/>
        </p:nvSpPr>
        <p:spPr>
          <a:xfrm>
            <a:off x="4522907" y="3134286"/>
            <a:ext cx="216024" cy="105174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5" name="Rounded Rectangle 14"/>
          <p:cNvSpPr/>
          <p:nvPr/>
        </p:nvSpPr>
        <p:spPr>
          <a:xfrm>
            <a:off x="369359" y="5471881"/>
            <a:ext cx="8523120" cy="79208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prstClr val="white"/>
                </a:solidFill>
              </a:rPr>
              <a:t>Sobrecrecimiento del sinovio (membrana de recubrimiento de la articulación) y destrucción articular</a:t>
            </a:r>
            <a:endParaRPr lang="es-MX" sz="2000" b="1" dirty="0">
              <a:solidFill>
                <a:prstClr val="white"/>
              </a:solidFill>
            </a:endParaRPr>
          </a:p>
        </p:txBody>
      </p:sp>
      <p:sp>
        <p:nvSpPr>
          <p:cNvPr id="16" name="Rectangle 15"/>
          <p:cNvSpPr/>
          <p:nvPr/>
        </p:nvSpPr>
        <p:spPr>
          <a:xfrm>
            <a:off x="0" y="6471849"/>
            <a:ext cx="8337771" cy="430887"/>
          </a:xfrm>
          <a:prstGeom prst="rect">
            <a:avLst/>
          </a:prstGeom>
        </p:spPr>
        <p:txBody>
          <a:bodyPr wrap="square">
            <a:spAutoFit/>
          </a:bodyPr>
          <a:lstStyle/>
          <a:p>
            <a:r>
              <a:rPr lang="es-MX" sz="1200" b="1" dirty="0" smtClean="0">
                <a:solidFill>
                  <a:srgbClr val="002060"/>
                </a:solidFill>
              </a:rPr>
              <a:t>HLA = antígeno leucocitario humano</a:t>
            </a:r>
          </a:p>
          <a:p>
            <a:r>
              <a:rPr lang="en-US" sz="1000" dirty="0" smtClean="0">
                <a:solidFill>
                  <a:srgbClr val="002060"/>
                </a:solidFill>
              </a:rPr>
              <a:t>O’Dell JR. In: </a:t>
            </a:r>
            <a:r>
              <a:rPr lang="en-US" sz="1000" dirty="0">
                <a:solidFill>
                  <a:srgbClr val="002060"/>
                </a:solidFill>
              </a:rPr>
              <a:t>Goldman L, Ausiello </a:t>
            </a:r>
            <a:r>
              <a:rPr lang="en-US" sz="1000" dirty="0" smtClean="0">
                <a:solidFill>
                  <a:srgbClr val="002060"/>
                </a:solidFill>
              </a:rPr>
              <a:t>D (eds). </a:t>
            </a:r>
            <a:r>
              <a:rPr lang="en-US" sz="1000" i="1" dirty="0">
                <a:solidFill>
                  <a:srgbClr val="002060"/>
                </a:solidFill>
              </a:rPr>
              <a:t>Cecil Medicine. </a:t>
            </a:r>
            <a:r>
              <a:rPr lang="en-US" sz="1000" dirty="0">
                <a:solidFill>
                  <a:srgbClr val="002060"/>
                </a:solidFill>
              </a:rPr>
              <a:t>23rd ed. Saunders Elsevier; </a:t>
            </a:r>
            <a:r>
              <a:rPr lang="en-US" sz="1000" dirty="0" smtClean="0">
                <a:solidFill>
                  <a:srgbClr val="002060"/>
                </a:solidFill>
              </a:rPr>
              <a:t>Philadelphia</a:t>
            </a:r>
            <a:r>
              <a:rPr lang="en-US" sz="1000" dirty="0">
                <a:solidFill>
                  <a:srgbClr val="002060"/>
                </a:solidFill>
              </a:rPr>
              <a:t>, PA: </a:t>
            </a:r>
            <a:r>
              <a:rPr lang="en-US" sz="1000" dirty="0" smtClean="0">
                <a:solidFill>
                  <a:srgbClr val="002060"/>
                </a:solidFill>
              </a:rPr>
              <a:t>2007.</a:t>
            </a:r>
          </a:p>
        </p:txBody>
      </p:sp>
      <p:sp>
        <p:nvSpPr>
          <p:cNvPr id="18" name="Rounded Rectangle 17"/>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RA</a:t>
            </a:r>
            <a:endParaRPr lang="en-CA" dirty="0">
              <a:solidFill>
                <a:prstClr val="white"/>
              </a:solidFill>
            </a:endParaRPr>
          </a:p>
        </p:txBody>
      </p:sp>
    </p:spTree>
    <p:extLst>
      <p:ext uri="{BB962C8B-B14F-4D97-AF65-F5344CB8AC3E}">
        <p14:creationId xmlns:p14="http://schemas.microsoft.com/office/powerpoint/2010/main" val="130635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Custom 84">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77BF"/>
        </a:hlink>
        <a:folHlink>
          <a:srgbClr val="0C6FC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Office Theme">
  <a:themeElements>
    <a:clrScheme name="Custom 84">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77BF"/>
        </a:hlink>
        <a:folHlink>
          <a:srgbClr val="0C6FC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5_Office Theme">
  <a:themeElements>
    <a:clrScheme name="Custom 84">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77BF"/>
        </a:hlink>
        <a:folHlink>
          <a:srgbClr val="0C6FC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4_Office Theme">
  <a:themeElements>
    <a:clrScheme name="Custom 84">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77BF"/>
        </a:hlink>
        <a:folHlink>
          <a:srgbClr val="0C6FC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6_Office Theme">
  <a:themeElements>
    <a:clrScheme name="Custom 84">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77BF"/>
        </a:hlink>
        <a:folHlink>
          <a:srgbClr val="0C6FC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8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4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7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8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10636</TotalTime>
  <Words>3186</Words>
  <Application>Microsoft Office PowerPoint</Application>
  <PresentationFormat>On-screen Show (4:3)</PresentationFormat>
  <Paragraphs>404</Paragraphs>
  <Slides>22</Slides>
  <Notes>22</Notes>
  <HiddenSlides>0</HiddenSlides>
  <MMClips>0</MMClips>
  <ScaleCrop>false</ScaleCrop>
  <HeadingPairs>
    <vt:vector size="4" baseType="variant">
      <vt:variant>
        <vt:lpstr>Theme</vt:lpstr>
      </vt:variant>
      <vt:variant>
        <vt:i4>15</vt:i4>
      </vt:variant>
      <vt:variant>
        <vt:lpstr>Slide Titles</vt:lpstr>
      </vt:variant>
      <vt:variant>
        <vt:i4>22</vt:i4>
      </vt:variant>
    </vt:vector>
  </HeadingPairs>
  <TitlesOfParts>
    <vt:vector size="37" baseType="lpstr">
      <vt:lpstr>1_Office Theme</vt:lpstr>
      <vt:lpstr>4_Office Theme</vt:lpstr>
      <vt:lpstr>Office Theme</vt:lpstr>
      <vt:lpstr>6_Office Theme</vt:lpstr>
      <vt:lpstr>18_Office Theme</vt:lpstr>
      <vt:lpstr>21_Office Theme</vt:lpstr>
      <vt:lpstr>24_Office Theme</vt:lpstr>
      <vt:lpstr>27_Office Theme</vt:lpstr>
      <vt:lpstr>28_Office Theme</vt:lpstr>
      <vt:lpstr>12_Office Theme</vt:lpstr>
      <vt:lpstr>20_Office Theme</vt:lpstr>
      <vt:lpstr>25_Office Theme</vt:lpstr>
      <vt:lpstr>44_Office Theme</vt:lpstr>
      <vt:lpstr>46_Office Theme</vt:lpstr>
      <vt:lpstr>14_Custom Design</vt:lpstr>
      <vt:lpstr>PowerPoint Presentation</vt:lpstr>
      <vt:lpstr>Comité de desarrollo</vt:lpstr>
      <vt:lpstr>Objetivos de aprendizaje</vt:lpstr>
      <vt:lpstr>fisiopatología</vt:lpstr>
      <vt:lpstr>PowerPoint Presentation</vt:lpstr>
      <vt:lpstr>PowerPoint Presentation</vt:lpstr>
      <vt:lpstr>Tipos de dolor articular</vt:lpstr>
      <vt:lpstr>PowerPoint Presentation</vt:lpstr>
      <vt:lpstr>Artritis reumatoide: Enfermedad inmunitaria mediada de etiología incierta</vt:lpstr>
      <vt:lpstr>Osteoartritis:  Enfermedad de etiología multifactorial</vt:lpstr>
      <vt:lpstr>PowerPoint Presentation</vt:lpstr>
      <vt:lpstr>Espondiloartritis anquilosante:  Etiología y patogénesis inciertas</vt:lpstr>
      <vt:lpstr>Patogénesis de la artritis reumatoide</vt:lpstr>
      <vt:lpstr>Patogénesis de la osteoartritis</vt:lpstr>
      <vt:lpstr>Factores que contribuyen al  desarrollo de osteoartritis </vt:lpstr>
      <vt:lpstr>Tratamiento basado en el mecanismo del dolor inflamatorio</vt:lpstr>
      <vt:lpstr>Tratamiento basado en el mecanismo de la osteoartritis</vt:lpstr>
      <vt:lpstr>Pero… Los pacientes con dolor crónico con sólo un tipo de fisiopatología del dolor pueden ser raros </vt:lpstr>
      <vt:lpstr>Dolor neuropático en osteoartritis</vt:lpstr>
      <vt:lpstr>Dolor neuropático en osteoartritis</vt:lpstr>
      <vt:lpstr>PowerPoint Presentation</vt:lpstr>
      <vt:lpstr>Fisiopatología del dolor articular crónico: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ChronicJointPain_FullContent_Oct10</dc:title>
  <dc:creator>LANSA TRADUCCIONES</dc:creator>
  <dc:description>Rev. A.Cristóbal</dc:description>
  <cp:lastModifiedBy>Cigeroglu, Osman</cp:lastModifiedBy>
  <cp:revision>778</cp:revision>
  <cp:lastPrinted>2013-09-01T19:13:28Z</cp:lastPrinted>
  <dcterms:created xsi:type="dcterms:W3CDTF">2013-06-10T17:05:51Z</dcterms:created>
  <dcterms:modified xsi:type="dcterms:W3CDTF">2015-07-06T17:43:19Z</dcterms:modified>
</cp:coreProperties>
</file>