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3" r:id="rId1"/>
  </p:sldMasterIdLst>
  <p:notesMasterIdLst>
    <p:notesMasterId r:id="rId53"/>
  </p:notesMasterIdLst>
  <p:handoutMasterIdLst>
    <p:handoutMasterId r:id="rId54"/>
  </p:handoutMasterIdLst>
  <p:sldIdLst>
    <p:sldId id="317" r:id="rId2"/>
    <p:sldId id="498" r:id="rId3"/>
    <p:sldId id="359" r:id="rId4"/>
    <p:sldId id="360" r:id="rId5"/>
    <p:sldId id="459" r:id="rId6"/>
    <p:sldId id="446" r:id="rId7"/>
    <p:sldId id="460" r:id="rId8"/>
    <p:sldId id="461" r:id="rId9"/>
    <p:sldId id="414" r:id="rId10"/>
    <p:sldId id="462" r:id="rId11"/>
    <p:sldId id="463" r:id="rId12"/>
    <p:sldId id="464" r:id="rId13"/>
    <p:sldId id="465" r:id="rId14"/>
    <p:sldId id="499" r:id="rId15"/>
    <p:sldId id="415" r:id="rId16"/>
    <p:sldId id="467" r:id="rId17"/>
    <p:sldId id="468" r:id="rId18"/>
    <p:sldId id="469" r:id="rId19"/>
    <p:sldId id="470" r:id="rId20"/>
    <p:sldId id="471" r:id="rId21"/>
    <p:sldId id="472" r:id="rId22"/>
    <p:sldId id="473" r:id="rId23"/>
    <p:sldId id="474" r:id="rId24"/>
    <p:sldId id="475" r:id="rId25"/>
    <p:sldId id="476" r:id="rId26"/>
    <p:sldId id="479" r:id="rId27"/>
    <p:sldId id="477" r:id="rId28"/>
    <p:sldId id="478" r:id="rId29"/>
    <p:sldId id="416" r:id="rId30"/>
    <p:sldId id="480" r:id="rId31"/>
    <p:sldId id="481" r:id="rId32"/>
    <p:sldId id="417" r:id="rId33"/>
    <p:sldId id="482" r:id="rId34"/>
    <p:sldId id="483" r:id="rId35"/>
    <p:sldId id="484" r:id="rId36"/>
    <p:sldId id="485" r:id="rId37"/>
    <p:sldId id="486" r:id="rId38"/>
    <p:sldId id="418" r:id="rId39"/>
    <p:sldId id="487" r:id="rId40"/>
    <p:sldId id="488" r:id="rId41"/>
    <p:sldId id="489" r:id="rId42"/>
    <p:sldId id="490" r:id="rId43"/>
    <p:sldId id="491" r:id="rId44"/>
    <p:sldId id="492" r:id="rId45"/>
    <p:sldId id="493" r:id="rId46"/>
    <p:sldId id="494" r:id="rId47"/>
    <p:sldId id="495" r:id="rId48"/>
    <p:sldId id="419" r:id="rId49"/>
    <p:sldId id="496" r:id="rId50"/>
    <p:sldId id="497" r:id="rId51"/>
    <p:sldId id="311" r:id="rId52"/>
  </p:sldIdLst>
  <p:sldSz cx="9144000" cy="6858000" type="screen4x3"/>
  <p:notesSz cx="6858000" cy="9296400"/>
  <p:embeddedFontLst>
    <p:embeddedFont>
      <p:font typeface="ＭＳ Ｐゴシック" panose="020B0600070205080204" pitchFamily="34" charset="-128"/>
      <p:regular r:id="rId55"/>
    </p:embeddedFont>
    <p:embeddedFont>
      <p:font typeface="黑体" panose="02010609060101010101" pitchFamily="49" charset="-122"/>
      <p:regular r:id="rId56"/>
    </p:embeddedFont>
    <p:embeddedFont>
      <p:font typeface="Calibri" panose="020F050202020403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GERO" initials="C" lastIdx="5" clrIdx="0"/>
  <p:cmAuthor id="1" name="SALOMONP" initials="S"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065098"/>
    <a:srgbClr val="EDF2F5"/>
    <a:srgbClr val="002060"/>
    <a:srgbClr val="0000FF"/>
    <a:srgbClr val="0C6FCF"/>
    <a:srgbClr val="8FC4F9"/>
    <a:srgbClr val="DDBB30"/>
    <a:srgbClr val="DBECFD"/>
    <a:srgbClr val="F78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561" autoAdjust="0"/>
    <p:restoredTop sz="73908" autoAdjust="0"/>
  </p:normalViewPr>
  <p:slideViewPr>
    <p:cSldViewPr snapToGrid="0">
      <p:cViewPr varScale="1">
        <p:scale>
          <a:sx n="80" d="100"/>
          <a:sy n="80" d="100"/>
        </p:scale>
        <p:origin x="-2478" y="-90"/>
      </p:cViewPr>
      <p:guideLst>
        <p:guide orient="horz" pos="2160"/>
        <p:guide orient="horz" pos="627"/>
        <p:guide orient="horz" pos="1286"/>
        <p:guide orient="horz" pos="467"/>
        <p:guide orient="horz" pos="787"/>
        <p:guide orient="horz" pos="4276"/>
        <p:guide orient="horz" pos="3132"/>
        <p:guide pos="3616"/>
        <p:guide pos="586"/>
        <p:guide pos="361"/>
        <p:guide pos="141"/>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25" d="100"/>
          <a:sy n="125" d="100"/>
        </p:scale>
        <p:origin x="-1968" y="-72"/>
      </p:cViewPr>
      <p:guideLst>
        <p:guide orient="horz" pos="2904"/>
        <p:guide orient="horz" pos="2640"/>
        <p:guide orient="horz" pos="437"/>
        <p:guide pos="2160"/>
        <p:guide pos="494"/>
        <p:guide pos="436"/>
        <p:guide pos="3897"/>
        <p:guide pos="3627"/>
        <p:guide pos="6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4.png"/><Relationship Id="rId1" Type="http://schemas.openxmlformats.org/officeDocument/2006/relationships/image" Target="../media/image6.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blipFill>
              <a:blip xmlns:r="http://schemas.openxmlformats.org/officeDocument/2006/relationships" r:embed="rId1"/>
              <a:stretch>
                <a:fillRect/>
              </a:stretch>
            </a:blipFill>
          </c:spPr>
          <c:invertIfNegative val="0"/>
          <c:dLbls>
            <c:txPr>
              <a:bodyPr/>
              <a:lstStyle/>
              <a:p>
                <a:pPr>
                  <a:defRPr lang="fr-CA">
                    <a:solidFill>
                      <a:schemeClr val="bg2"/>
                    </a:solidFill>
                  </a:defRPr>
                </a:pPr>
                <a:endParaRPr lang="zh-CN"/>
              </a:p>
            </c:txPr>
            <c:dLblPos val="outEnd"/>
            <c:showLegendKey val="0"/>
            <c:showVal val="1"/>
            <c:showCatName val="0"/>
            <c:showSerName val="0"/>
            <c:showPercent val="0"/>
            <c:showBubbleSize val="0"/>
            <c:showLeaderLines val="0"/>
          </c:dLbls>
          <c:cat>
            <c:strRef>
              <c:f>Sheet1!$A$2:$A$7</c:f>
              <c:strCache>
                <c:ptCount val="6"/>
                <c:pt idx="0">
                  <c:v>TH/M</c:v>
                </c:pt>
                <c:pt idx="1">
                  <c:v>MPS</c:v>
                </c:pt>
                <c:pt idx="2">
                  <c:v>FM</c:v>
                </c:pt>
                <c:pt idx="3">
                  <c:v>IBS</c:v>
                </c:pt>
                <c:pt idx="4">
                  <c:v>TMJ</c:v>
                </c:pt>
                <c:pt idx="5">
                  <c:v>PTSD</c:v>
                </c:pt>
              </c:strCache>
            </c:strRef>
          </c:cat>
          <c:val>
            <c:numRef>
              <c:f>Sheet1!$B$2:$B$7</c:f>
              <c:numCache>
                <c:formatCode>General</c:formatCode>
                <c:ptCount val="6"/>
                <c:pt idx="0">
                  <c:v>39</c:v>
                </c:pt>
                <c:pt idx="1">
                  <c:v>39</c:v>
                </c:pt>
                <c:pt idx="2">
                  <c:v>31</c:v>
                </c:pt>
                <c:pt idx="3">
                  <c:v>15</c:v>
                </c:pt>
                <c:pt idx="4">
                  <c:v>12</c:v>
                </c:pt>
                <c:pt idx="5">
                  <c:v>12</c:v>
                </c:pt>
              </c:numCache>
            </c:numRef>
          </c:val>
        </c:ser>
        <c:dLbls>
          <c:showLegendKey val="0"/>
          <c:showVal val="0"/>
          <c:showCatName val="0"/>
          <c:showSerName val="0"/>
          <c:showPercent val="0"/>
          <c:showBubbleSize val="0"/>
        </c:dLbls>
        <c:gapWidth val="150"/>
        <c:axId val="347467136"/>
        <c:axId val="347468928"/>
      </c:barChart>
      <c:catAx>
        <c:axId val="347467136"/>
        <c:scaling>
          <c:orientation val="minMax"/>
        </c:scaling>
        <c:delete val="0"/>
        <c:axPos val="b"/>
        <c:majorTickMark val="out"/>
        <c:minorTickMark val="none"/>
        <c:tickLblPos val="nextTo"/>
        <c:spPr>
          <a:ln>
            <a:solidFill>
              <a:srgbClr val="002060"/>
            </a:solidFill>
          </a:ln>
        </c:spPr>
        <c:txPr>
          <a:bodyPr/>
          <a:lstStyle/>
          <a:p>
            <a:pPr>
              <a:defRPr lang="fr-CA" sz="1800">
                <a:solidFill>
                  <a:schemeClr val="bg2"/>
                </a:solidFill>
                <a:latin typeface="Arial" pitchFamily="34" charset="0"/>
                <a:ea typeface="宋体" pitchFamily="2" charset="-122"/>
                <a:cs typeface="Arial" pitchFamily="34" charset="0"/>
              </a:defRPr>
            </a:pPr>
            <a:endParaRPr lang="zh-CN"/>
          </a:p>
        </c:txPr>
        <c:crossAx val="347468928"/>
        <c:crosses val="autoZero"/>
        <c:auto val="1"/>
        <c:lblAlgn val="ctr"/>
        <c:lblOffset val="100"/>
        <c:noMultiLvlLbl val="0"/>
      </c:catAx>
      <c:valAx>
        <c:axId val="347468928"/>
        <c:scaling>
          <c:orientation val="minMax"/>
        </c:scaling>
        <c:delete val="0"/>
        <c:axPos val="l"/>
        <c:title>
          <c:tx>
            <c:rich>
              <a:bodyPr rot="-5400000" vert="horz"/>
              <a:lstStyle/>
              <a:p>
                <a:pPr>
                  <a:defRPr lang="fr-CA">
                    <a:solidFill>
                      <a:schemeClr val="bg2"/>
                    </a:solidFill>
                    <a:latin typeface="Arial" pitchFamily="34" charset="0"/>
                    <a:ea typeface="宋体" pitchFamily="2" charset="-122"/>
                    <a:cs typeface="Arial" pitchFamily="34" charset="0"/>
                  </a:defRPr>
                </a:pPr>
                <a:r>
                  <a:rPr lang="zh-CN" altLang="en-US" dirty="0" smtClean="0">
                    <a:solidFill>
                      <a:schemeClr val="bg2"/>
                    </a:solidFill>
                    <a:latin typeface="Arial" pitchFamily="34" charset="0"/>
                    <a:ea typeface="宋体" pitchFamily="2" charset="-122"/>
                    <a:cs typeface="Arial" pitchFamily="34" charset="0"/>
                  </a:rPr>
                  <a:t>百分比</a:t>
                </a:r>
                <a:endParaRPr lang="en-CA" dirty="0">
                  <a:solidFill>
                    <a:schemeClr val="bg2"/>
                  </a:solidFill>
                  <a:latin typeface="Arial" pitchFamily="34" charset="0"/>
                  <a:ea typeface="宋体" pitchFamily="2" charset="-122"/>
                  <a:cs typeface="Arial" pitchFamily="34" charset="0"/>
                </a:endParaRPr>
              </a:p>
            </c:rich>
          </c:tx>
          <c:layout>
            <c:manualLayout>
              <c:xMode val="edge"/>
              <c:yMode val="edge"/>
              <c:x val="9.2592592592592986E-3"/>
              <c:y val="0.34167778216481315"/>
            </c:manualLayout>
          </c:layout>
          <c:overlay val="0"/>
        </c:title>
        <c:numFmt formatCode="General" sourceLinked="1"/>
        <c:majorTickMark val="out"/>
        <c:minorTickMark val="none"/>
        <c:tickLblPos val="nextTo"/>
        <c:spPr>
          <a:ln>
            <a:solidFill>
              <a:srgbClr val="002060"/>
            </a:solidFill>
          </a:ln>
        </c:spPr>
        <c:txPr>
          <a:bodyPr/>
          <a:lstStyle/>
          <a:p>
            <a:pPr>
              <a:defRPr lang="fr-CA">
                <a:solidFill>
                  <a:srgbClr val="002060"/>
                </a:solidFill>
              </a:defRPr>
            </a:pPr>
            <a:endParaRPr lang="zh-CN"/>
          </a:p>
        </c:txPr>
        <c:crossAx val="347467136"/>
        <c:crosses val="autoZero"/>
        <c:crossBetween val="between"/>
      </c:valAx>
    </c:plotArea>
    <c:plotVisOnly val="1"/>
    <c:dispBlanksAs val="gap"/>
    <c:showDLblsOverMax val="0"/>
  </c:chart>
  <c:txPr>
    <a:bodyPr/>
    <a:lstStyle/>
    <a:p>
      <a:pPr>
        <a:defRPr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Europe</c:v>
                </c:pt>
              </c:strCache>
            </c:strRef>
          </c:tx>
          <c:spPr>
            <a:solidFill>
              <a:srgbClr val="F78B30"/>
            </a:solidFill>
          </c:spPr>
          <c:invertIfNegative val="0"/>
          <c:dLbls>
            <c:txPr>
              <a:bodyPr/>
              <a:lstStyle/>
              <a:p>
                <a:pPr>
                  <a:defRPr sz="1200">
                    <a:solidFill>
                      <a:srgbClr val="F78B30"/>
                    </a:solidFill>
                  </a:defRPr>
                </a:pPr>
                <a:endParaRPr lang="zh-CN"/>
              </a:p>
            </c:txPr>
            <c:dLblPos val="outEnd"/>
            <c:showLegendKey val="0"/>
            <c:showVal val="1"/>
            <c:showCatName val="0"/>
            <c:showSerName val="0"/>
            <c:showPercent val="0"/>
            <c:showBubbleSize val="0"/>
            <c:showLeaderLines val="0"/>
          </c:dLbls>
          <c:cat>
            <c:strRef>
              <c:f>Sheet1!$A$2:$A$11</c:f>
              <c:strCache>
                <c:ptCount val="10"/>
                <c:pt idx="0">
                  <c:v>Motivation/drive</c:v>
                </c:pt>
                <c:pt idx="1">
                  <c:v>Concentration/memory</c:v>
                </c:pt>
                <c:pt idx="2">
                  <c:v>Overall mood</c:v>
                </c:pt>
                <c:pt idx="3">
                  <c:v>Physical mobility</c:v>
                </c:pt>
                <c:pt idx="4">
                  <c:v>Sex life</c:v>
                </c:pt>
                <c:pt idx="5">
                  <c:v>Ability to care for family</c:v>
                </c:pt>
                <c:pt idx="6">
                  <c:v>Ability to participate in hobbies</c:v>
                </c:pt>
                <c:pt idx="7">
                  <c:v>Ability to keep appointments</c:v>
                </c:pt>
                <c:pt idx="8">
                  <c:v>Personal relationships</c:v>
                </c:pt>
                <c:pt idx="9">
                  <c:v>Overall quality of life</c:v>
                </c:pt>
              </c:strCache>
            </c:strRef>
          </c:cat>
          <c:val>
            <c:numRef>
              <c:f>Sheet1!$B$2:$B$11</c:f>
              <c:numCache>
                <c:formatCode>General</c:formatCode>
                <c:ptCount val="10"/>
                <c:pt idx="0">
                  <c:v>64</c:v>
                </c:pt>
                <c:pt idx="1">
                  <c:v>58</c:v>
                </c:pt>
                <c:pt idx="2">
                  <c:v>63</c:v>
                </c:pt>
                <c:pt idx="3">
                  <c:v>62</c:v>
                </c:pt>
                <c:pt idx="4">
                  <c:v>47</c:v>
                </c:pt>
                <c:pt idx="5">
                  <c:v>49</c:v>
                </c:pt>
                <c:pt idx="6">
                  <c:v>54</c:v>
                </c:pt>
                <c:pt idx="7">
                  <c:v>47</c:v>
                </c:pt>
                <c:pt idx="8">
                  <c:v>46</c:v>
                </c:pt>
                <c:pt idx="9">
                  <c:v>76</c:v>
                </c:pt>
              </c:numCache>
            </c:numRef>
          </c:val>
        </c:ser>
        <c:ser>
          <c:idx val="1"/>
          <c:order val="1"/>
          <c:tx>
            <c:strRef>
              <c:f>Sheet1!$C$1</c:f>
              <c:strCache>
                <c:ptCount val="1"/>
                <c:pt idx="0">
                  <c:v>Latin America</c:v>
                </c:pt>
              </c:strCache>
            </c:strRef>
          </c:tx>
          <c:spPr>
            <a:solidFill>
              <a:srgbClr val="8064A2"/>
            </a:solidFill>
          </c:spPr>
          <c:invertIfNegative val="0"/>
          <c:dLbls>
            <c:txPr>
              <a:bodyPr/>
              <a:lstStyle/>
              <a:p>
                <a:pPr>
                  <a:defRPr sz="1200">
                    <a:solidFill>
                      <a:srgbClr val="8064A2"/>
                    </a:solidFill>
                  </a:defRPr>
                </a:pPr>
                <a:endParaRPr lang="zh-CN"/>
              </a:p>
            </c:txPr>
            <c:dLblPos val="outEnd"/>
            <c:showLegendKey val="0"/>
            <c:showVal val="1"/>
            <c:showCatName val="0"/>
            <c:showSerName val="0"/>
            <c:showPercent val="0"/>
            <c:showBubbleSize val="0"/>
            <c:showLeaderLines val="0"/>
          </c:dLbls>
          <c:cat>
            <c:strRef>
              <c:f>Sheet1!$A$2:$A$11</c:f>
              <c:strCache>
                <c:ptCount val="10"/>
                <c:pt idx="0">
                  <c:v>Motivation/drive</c:v>
                </c:pt>
                <c:pt idx="1">
                  <c:v>Concentration/memory</c:v>
                </c:pt>
                <c:pt idx="2">
                  <c:v>Overall mood</c:v>
                </c:pt>
                <c:pt idx="3">
                  <c:v>Physical mobility</c:v>
                </c:pt>
                <c:pt idx="4">
                  <c:v>Sex life</c:v>
                </c:pt>
                <c:pt idx="5">
                  <c:v>Ability to care for family</c:v>
                </c:pt>
                <c:pt idx="6">
                  <c:v>Ability to participate in hobbies</c:v>
                </c:pt>
                <c:pt idx="7">
                  <c:v>Ability to keep appointments</c:v>
                </c:pt>
                <c:pt idx="8">
                  <c:v>Personal relationships</c:v>
                </c:pt>
                <c:pt idx="9">
                  <c:v>Overall quality of life</c:v>
                </c:pt>
              </c:strCache>
            </c:strRef>
          </c:cat>
          <c:val>
            <c:numRef>
              <c:f>Sheet1!$C$2:$C$11</c:f>
              <c:numCache>
                <c:formatCode>General</c:formatCode>
                <c:ptCount val="10"/>
                <c:pt idx="0">
                  <c:v>72</c:v>
                </c:pt>
                <c:pt idx="1">
                  <c:v>71</c:v>
                </c:pt>
                <c:pt idx="2">
                  <c:v>71</c:v>
                </c:pt>
                <c:pt idx="3">
                  <c:v>75</c:v>
                </c:pt>
                <c:pt idx="4">
                  <c:v>63</c:v>
                </c:pt>
                <c:pt idx="5">
                  <c:v>67</c:v>
                </c:pt>
                <c:pt idx="6">
                  <c:v>70</c:v>
                </c:pt>
                <c:pt idx="7">
                  <c:v>66</c:v>
                </c:pt>
                <c:pt idx="8">
                  <c:v>70</c:v>
                </c:pt>
                <c:pt idx="9">
                  <c:v>84</c:v>
                </c:pt>
              </c:numCache>
            </c:numRef>
          </c:val>
        </c:ser>
        <c:dLbls>
          <c:showLegendKey val="0"/>
          <c:showVal val="0"/>
          <c:showCatName val="0"/>
          <c:showSerName val="0"/>
          <c:showPercent val="0"/>
          <c:showBubbleSize val="0"/>
        </c:dLbls>
        <c:gapWidth val="150"/>
        <c:axId val="346755456"/>
        <c:axId val="346756992"/>
      </c:barChart>
      <c:catAx>
        <c:axId val="346755456"/>
        <c:scaling>
          <c:orientation val="minMax"/>
        </c:scaling>
        <c:delete val="0"/>
        <c:axPos val="l"/>
        <c:majorTickMark val="out"/>
        <c:minorTickMark val="none"/>
        <c:tickLblPos val="nextTo"/>
        <c:spPr>
          <a:ln>
            <a:solidFill>
              <a:schemeClr val="bg1"/>
            </a:solidFill>
          </a:ln>
        </c:spPr>
        <c:txPr>
          <a:bodyPr/>
          <a:lstStyle/>
          <a:p>
            <a:pPr>
              <a:defRPr>
                <a:solidFill>
                  <a:schemeClr val="bg2"/>
                </a:solidFill>
              </a:defRPr>
            </a:pPr>
            <a:endParaRPr lang="zh-CN"/>
          </a:p>
        </c:txPr>
        <c:crossAx val="346756992"/>
        <c:crosses val="autoZero"/>
        <c:auto val="1"/>
        <c:lblAlgn val="ctr"/>
        <c:lblOffset val="100"/>
        <c:noMultiLvlLbl val="0"/>
      </c:catAx>
      <c:valAx>
        <c:axId val="346756992"/>
        <c:scaling>
          <c:orientation val="minMax"/>
        </c:scaling>
        <c:delete val="0"/>
        <c:axPos val="b"/>
        <c:title>
          <c:tx>
            <c:rich>
              <a:bodyPr/>
              <a:lstStyle/>
              <a:p>
                <a:pPr>
                  <a:defRPr b="0">
                    <a:solidFill>
                      <a:srgbClr val="8064A2"/>
                    </a:solidFill>
                  </a:defRPr>
                </a:pPr>
                <a:r>
                  <a:rPr lang="zh-CN" altLang="en-US" b="0" dirty="0" smtClean="0">
                    <a:solidFill>
                      <a:srgbClr val="8064A2"/>
                    </a:solidFill>
                  </a:rPr>
                  <a:t>认为纤维肌痛可对生活各方面的产生显著</a:t>
                </a:r>
                <a:r>
                  <a:rPr lang="en-US" altLang="zh-CN" b="0" dirty="0" smtClean="0">
                    <a:solidFill>
                      <a:srgbClr val="8064A2"/>
                    </a:solidFill>
                  </a:rPr>
                  <a:t>/</a:t>
                </a:r>
                <a:r>
                  <a:rPr lang="zh-CN" altLang="en-US" b="0" dirty="0" smtClean="0">
                    <a:solidFill>
                      <a:srgbClr val="8064A2"/>
                    </a:solidFill>
                  </a:rPr>
                  <a:t>非常显著影响的百分比</a:t>
                </a:r>
                <a:endParaRPr lang="en-US" b="0" dirty="0">
                  <a:solidFill>
                    <a:srgbClr val="8064A2"/>
                  </a:solidFill>
                </a:endParaRPr>
              </a:p>
            </c:rich>
          </c:tx>
          <c:layout>
            <c:manualLayout>
              <c:xMode val="edge"/>
              <c:yMode val="edge"/>
              <c:x val="0.20061728395061729"/>
              <c:y val="0.90000589309675227"/>
            </c:manualLayout>
          </c:layout>
          <c:overlay val="0"/>
        </c:title>
        <c:numFmt formatCode="General" sourceLinked="1"/>
        <c:majorTickMark val="out"/>
        <c:minorTickMark val="none"/>
        <c:tickLblPos val="nextTo"/>
        <c:spPr>
          <a:ln>
            <a:solidFill>
              <a:schemeClr val="bg1"/>
            </a:solidFill>
          </a:ln>
        </c:spPr>
        <c:txPr>
          <a:bodyPr/>
          <a:lstStyle/>
          <a:p>
            <a:pPr>
              <a:defRPr>
                <a:solidFill>
                  <a:schemeClr val="bg2"/>
                </a:solidFill>
              </a:defRPr>
            </a:pPr>
            <a:endParaRPr lang="zh-CN"/>
          </a:p>
        </c:txPr>
        <c:crossAx val="346755456"/>
        <c:crosses val="autoZero"/>
        <c:crossBetween val="between"/>
      </c:valAx>
    </c:plotArea>
    <c:legend>
      <c:legendPos val="r"/>
      <c:layout/>
      <c:overlay val="0"/>
      <c:txPr>
        <a:bodyPr/>
        <a:lstStyle/>
        <a:p>
          <a:pPr>
            <a:defRPr>
              <a:solidFill>
                <a:schemeClr val="bg2"/>
              </a:solidFill>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t>患者健康满意程度的改善</a:t>
            </a:r>
            <a:endParaRPr lang="en-CA"/>
          </a:p>
        </c:rich>
      </c:tx>
      <c:layout/>
      <c:overlay val="0"/>
    </c:title>
    <c:autoTitleDeleted val="0"/>
    <c:plotArea>
      <c:layout/>
      <c:barChart>
        <c:barDir val="col"/>
        <c:grouping val="clustered"/>
        <c:varyColors val="0"/>
        <c:ser>
          <c:idx val="0"/>
          <c:order val="0"/>
          <c:tx>
            <c:strRef>
              <c:f>Sheet1!$B$1</c:f>
              <c:strCache>
                <c:ptCount val="1"/>
                <c:pt idx="0">
                  <c:v>Series 1</c:v>
                </c:pt>
              </c:strCache>
            </c:strRef>
          </c:tx>
          <c:spPr>
            <a:blipFill>
              <a:blip xmlns:r="http://schemas.openxmlformats.org/officeDocument/2006/relationships" r:embed="rId1"/>
              <a:stretch>
                <a:fillRect/>
              </a:stretch>
            </a:blipFill>
          </c:spPr>
          <c:invertIfNegative val="0"/>
          <c:dPt>
            <c:idx val="0"/>
            <c:invertIfNegative val="0"/>
            <c:bubble3D val="0"/>
            <c:spPr>
              <a:blipFill>
                <a:blip xmlns:r="http://schemas.openxmlformats.org/officeDocument/2006/relationships" r:embed="rId2"/>
                <a:stretch>
                  <a:fillRect/>
                </a:stretch>
              </a:blipFill>
            </c:spPr>
          </c:dPt>
          <c:dPt>
            <c:idx val="1"/>
            <c:invertIfNegative val="0"/>
            <c:bubble3D val="0"/>
            <c:spPr>
              <a:blipFill>
                <a:blip xmlns:r="http://schemas.openxmlformats.org/officeDocument/2006/relationships" r:embed="rId2"/>
                <a:stretch>
                  <a:fillRect/>
                </a:stretch>
              </a:blipFill>
            </c:spPr>
          </c:dPt>
          <c:dLbls>
            <c:dLbl>
              <c:idx val="0"/>
              <c:layout/>
              <c:tx>
                <c:rich>
                  <a:bodyPr/>
                  <a:lstStyle/>
                  <a:p>
                    <a:r>
                      <a:rPr lang="en-US" altLang="en-US" b="1" dirty="0"/>
                      <a:t>3.0</a:t>
                    </a:r>
                  </a:p>
                </c:rich>
              </c:tx>
              <c:dLblPos val="outEnd"/>
              <c:showLegendKey val="0"/>
              <c:showVal val="1"/>
              <c:showCatName val="0"/>
              <c:showSerName val="0"/>
              <c:showPercent val="0"/>
              <c:showBubbleSize val="0"/>
            </c:dLbl>
            <c:dLbl>
              <c:idx val="1"/>
              <c:layout/>
              <c:tx>
                <c:rich>
                  <a:bodyPr/>
                  <a:lstStyle/>
                  <a:p>
                    <a:r>
                      <a:rPr lang="en-US" b="1" dirty="0" smtClean="0"/>
                      <a:t>2.2*</a:t>
                    </a:r>
                    <a:endParaRPr lang="en-US" dirty="0"/>
                  </a:p>
                </c:rich>
              </c:tx>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Sheet1!$A$2:$A$3</c:f>
              <c:strCache>
                <c:ptCount val="2"/>
                <c:pt idx="0">
                  <c:v>基线</c:v>
                </c:pt>
                <c:pt idx="1">
                  <c:v>诊断后</c:v>
                </c:pt>
              </c:strCache>
            </c:strRef>
          </c:cat>
          <c:val>
            <c:numRef>
              <c:f>Sheet1!$B$2:$B$3</c:f>
              <c:numCache>
                <c:formatCode>General</c:formatCode>
                <c:ptCount val="2"/>
                <c:pt idx="0">
                  <c:v>3</c:v>
                </c:pt>
                <c:pt idx="1">
                  <c:v>2.2000000000000002</c:v>
                </c:pt>
              </c:numCache>
            </c:numRef>
          </c:val>
        </c:ser>
        <c:dLbls>
          <c:showLegendKey val="0"/>
          <c:showVal val="0"/>
          <c:showCatName val="0"/>
          <c:showSerName val="0"/>
          <c:showPercent val="0"/>
          <c:showBubbleSize val="0"/>
        </c:dLbls>
        <c:gapWidth val="150"/>
        <c:axId val="349044096"/>
        <c:axId val="349045888"/>
      </c:barChart>
      <c:catAx>
        <c:axId val="349044096"/>
        <c:scaling>
          <c:orientation val="minMax"/>
        </c:scaling>
        <c:delete val="0"/>
        <c:axPos val="b"/>
        <c:majorTickMark val="out"/>
        <c:minorTickMark val="none"/>
        <c:tickLblPos val="nextTo"/>
        <c:spPr>
          <a:ln>
            <a:solidFill>
              <a:srgbClr val="002060"/>
            </a:solidFill>
          </a:ln>
        </c:spPr>
        <c:txPr>
          <a:bodyPr/>
          <a:lstStyle/>
          <a:p>
            <a:pPr>
              <a:defRPr b="1"/>
            </a:pPr>
            <a:endParaRPr lang="zh-CN"/>
          </a:p>
        </c:txPr>
        <c:crossAx val="349045888"/>
        <c:crosses val="autoZero"/>
        <c:auto val="1"/>
        <c:lblAlgn val="ctr"/>
        <c:lblOffset val="100"/>
        <c:noMultiLvlLbl val="0"/>
      </c:catAx>
      <c:valAx>
        <c:axId val="349045888"/>
        <c:scaling>
          <c:orientation val="minMax"/>
        </c:scaling>
        <c:delete val="0"/>
        <c:axPos val="l"/>
        <c:title>
          <c:tx>
            <c:rich>
              <a:bodyPr rot="-5400000" vert="horz"/>
              <a:lstStyle/>
              <a:p>
                <a:pPr>
                  <a:defRPr/>
                </a:pPr>
                <a:r>
                  <a:rPr lang="zh-CN"/>
                  <a:t>患者健康分层</a:t>
                </a:r>
                <a:endParaRPr lang="en-CA"/>
              </a:p>
            </c:rich>
          </c:tx>
          <c:layout>
            <c:manualLayout>
              <c:xMode val="edge"/>
              <c:yMode val="edge"/>
              <c:x val="0"/>
              <c:y val="0.3408640326931528"/>
            </c:manualLayout>
          </c:layout>
          <c:overlay val="0"/>
        </c:title>
        <c:numFmt formatCode="#,##0.0" sourceLinked="0"/>
        <c:majorTickMark val="out"/>
        <c:minorTickMark val="none"/>
        <c:tickLblPos val="nextTo"/>
        <c:spPr>
          <a:ln>
            <a:solidFill>
              <a:srgbClr val="002060"/>
            </a:solidFill>
          </a:ln>
        </c:spPr>
        <c:crossAx val="349044096"/>
        <c:crosses val="autoZero"/>
        <c:crossBetween val="between"/>
      </c:valAx>
    </c:plotArea>
    <c:plotVisOnly val="1"/>
    <c:dispBlanksAs val="gap"/>
    <c:showDLblsOverMax val="0"/>
  </c:chart>
  <c:txPr>
    <a:bodyPr/>
    <a:lstStyle/>
    <a:p>
      <a:pPr>
        <a:defRPr sz="1800">
          <a:solidFill>
            <a:srgbClr val="065098"/>
          </a:solidFill>
          <a:latin typeface="Arial" pitchFamily="34" charset="0"/>
          <a:ea typeface="宋体" pitchFamily="2" charset="-122"/>
          <a:cs typeface="Arial" pitchFamily="34" charset="0"/>
        </a:defRPr>
      </a:pPr>
      <a:endParaRPr lang="zh-CN"/>
    </a:p>
  </c:txPr>
  <c:externalData r:id="rId3">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ata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ln>
          <a:solidFill>
            <a:schemeClr val="accent1"/>
          </a:solidFill>
        </a:ln>
        <a:scene3d>
          <a:camera prst="orthographicFront"/>
          <a:lightRig rig="threePt" dir="t"/>
        </a:scene3d>
        <a:sp3d>
          <a:bevelT/>
        </a:sp3d>
      </dgm:spPr>
      <dgm:t>
        <a:bodyPr/>
        <a:lstStyle/>
        <a:p>
          <a:endParaRPr lang="en-CA" dirty="0">
            <a:latin typeface="Arial" pitchFamily="34" charset="0"/>
            <a:ea typeface="宋体" pitchFamily="2" charset="-122"/>
            <a:cs typeface="Arial" pitchFamily="34" charset="0"/>
          </a:endParaRPr>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solidFill>
          <a:schemeClr val="accent3">
            <a:alpha val="50000"/>
          </a:schemeClr>
        </a:solidFill>
        <a:ln>
          <a:solidFill>
            <a:srgbClr val="B5CD85"/>
          </a:solidFill>
        </a:ln>
        <a:scene3d>
          <a:camera prst="orthographicFront"/>
          <a:lightRig rig="threePt" dir="t"/>
        </a:scene3d>
        <a:sp3d>
          <a:bevelT/>
        </a:sp3d>
      </dgm:spPr>
      <dgm:t>
        <a:bodyPr/>
        <a:lstStyle/>
        <a:p>
          <a:endParaRPr lang="en-CA" dirty="0">
            <a:solidFill>
              <a:schemeClr val="tx1"/>
            </a:solidFill>
            <a:latin typeface="Arial" pitchFamily="34" charset="0"/>
            <a:ea typeface="宋体" pitchFamily="2" charset="-122"/>
            <a:cs typeface="Arial" pitchFamily="34" charset="0"/>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solidFill>
          <a:schemeClr val="accent2">
            <a:alpha val="50000"/>
          </a:schemeClr>
        </a:solidFill>
        <a:ln>
          <a:solidFill>
            <a:srgbClr val="D0ACD4"/>
          </a:solidFill>
        </a:ln>
        <a:scene3d>
          <a:camera prst="orthographicFront"/>
          <a:lightRig rig="threePt" dir="t"/>
        </a:scene3d>
        <a:sp3d>
          <a:bevelT/>
        </a:sp3d>
      </dgm:spPr>
      <dgm:t>
        <a:bodyPr/>
        <a:lstStyle/>
        <a:p>
          <a:endParaRPr lang="en-CA" dirty="0">
            <a:solidFill>
              <a:schemeClr val="tx1"/>
            </a:solidFill>
            <a:latin typeface="Arial" pitchFamily="34" charset="0"/>
            <a:ea typeface="宋体" pitchFamily="2" charset="-122"/>
            <a:cs typeface="Arial" pitchFamily="34" charset="0"/>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0842D62B-1165-48BC-A51E-DCB67C6F7EA5}" type="presOf" srcId="{70EFE6FC-4A8C-47EF-BA4E-78C1713F2783}" destId="{85ED7004-5B86-4CED-BECC-31D2CCEED8BC}" srcOrd="1" destOrd="0" presId="urn:microsoft.com/office/officeart/2005/8/layout/venn1"/>
    <dgm:cxn modelId="{483DF4B1-8190-4B77-95EF-55663CB533FE}" srcId="{7768F095-91CC-401F-8212-C2CF0D719CED}" destId="{49824C88-D6E0-4817-BDCE-C833181187DE}" srcOrd="2" destOrd="0" parTransId="{3C369277-7D55-4488-8BB7-0E1B8F82280D}" sibTransId="{26CC3CE7-9532-445C-B8E9-76CE41C5F1EF}"/>
    <dgm:cxn modelId="{42C06FD8-1D1E-4374-9E55-A1AE6F49F93E}" type="presOf" srcId="{F6A671C8-1913-407E-86D7-FE00C3B6CE95}" destId="{500EAAEA-65F9-499D-8D09-0E048112B4DE}" srcOrd="1" destOrd="0" presId="urn:microsoft.com/office/officeart/2005/8/layout/venn1"/>
    <dgm:cxn modelId="{AFFDCA49-4EAA-4677-BFD6-401214836AC4}" type="presOf" srcId="{49824C88-D6E0-4817-BDCE-C833181187DE}" destId="{C3CE1191-0A1E-43E3-AF5B-0E3DB45B9CDE}" srcOrd="0" destOrd="0" presId="urn:microsoft.com/office/officeart/2005/8/layout/venn1"/>
    <dgm:cxn modelId="{F73E653F-2580-4310-8751-786E0EB625AE}" type="presOf" srcId="{70EFE6FC-4A8C-47EF-BA4E-78C1713F2783}" destId="{34FE503C-8BD7-42DC-9C7B-1B8CDC5D2186}" srcOrd="0" destOrd="0" presId="urn:microsoft.com/office/officeart/2005/8/layout/venn1"/>
    <dgm:cxn modelId="{48A81279-A53F-42F6-9BB3-8D526B108454}" type="presOf" srcId="{7768F095-91CC-401F-8212-C2CF0D719CED}" destId="{1E95306A-9FF7-4EB5-B9AE-AB0FCCB426AF}" srcOrd="0" destOrd="0" presId="urn:microsoft.com/office/officeart/2005/8/layout/venn1"/>
    <dgm:cxn modelId="{42256E22-0F04-47D1-8F11-02539CDC7E02}" type="presOf" srcId="{F6A671C8-1913-407E-86D7-FE00C3B6CE95}" destId="{FD339EBB-2857-4329-8D19-958A41DF04AD}" srcOrd="0" destOrd="0" presId="urn:microsoft.com/office/officeart/2005/8/layout/venn1"/>
    <dgm:cxn modelId="{2C24AAC1-481D-43D3-B84F-DDDDB5D43E5B}" srcId="{7768F095-91CC-401F-8212-C2CF0D719CED}" destId="{70EFE6FC-4A8C-47EF-BA4E-78C1713F2783}" srcOrd="1" destOrd="0" parTransId="{870FC508-80FF-43C7-8E7B-50B4BE0D6120}" sibTransId="{6416C344-7221-40DE-BFFD-F9780032020F}"/>
    <dgm:cxn modelId="{52072942-7BC7-4DAA-BA52-67AE75B1259F}" srcId="{7768F095-91CC-401F-8212-C2CF0D719CED}" destId="{F6A671C8-1913-407E-86D7-FE00C3B6CE95}" srcOrd="0" destOrd="0" parTransId="{4766F635-60D9-4636-8CAD-C212FB37F98C}" sibTransId="{91F335FB-5B0A-4637-AF14-97ED3E5DFE16}"/>
    <dgm:cxn modelId="{2D252234-C001-4E72-89A3-77C4A73A5508}" type="presOf" srcId="{49824C88-D6E0-4817-BDCE-C833181187DE}" destId="{964C6E6F-BC48-44BD-8BC3-36FD8AEAAEF9}" srcOrd="1" destOrd="0" presId="urn:microsoft.com/office/officeart/2005/8/layout/venn1"/>
    <dgm:cxn modelId="{8C187263-55B4-4F14-B72A-0E2F37D63E4D}" type="presParOf" srcId="{1E95306A-9FF7-4EB5-B9AE-AB0FCCB426AF}" destId="{FD339EBB-2857-4329-8D19-958A41DF04AD}" srcOrd="0" destOrd="0" presId="urn:microsoft.com/office/officeart/2005/8/layout/venn1"/>
    <dgm:cxn modelId="{CEDA17B0-8235-4B22-B785-C584D855C52E}" type="presParOf" srcId="{1E95306A-9FF7-4EB5-B9AE-AB0FCCB426AF}" destId="{500EAAEA-65F9-499D-8D09-0E048112B4DE}" srcOrd="1" destOrd="0" presId="urn:microsoft.com/office/officeart/2005/8/layout/venn1"/>
    <dgm:cxn modelId="{0A2CA622-8B96-416F-A92D-89D658046F28}" type="presParOf" srcId="{1E95306A-9FF7-4EB5-B9AE-AB0FCCB426AF}" destId="{34FE503C-8BD7-42DC-9C7B-1B8CDC5D2186}" srcOrd="2" destOrd="0" presId="urn:microsoft.com/office/officeart/2005/8/layout/venn1"/>
    <dgm:cxn modelId="{8664E320-C862-4D45-BAC9-492A4A0E6C67}" type="presParOf" srcId="{1E95306A-9FF7-4EB5-B9AE-AB0FCCB426AF}" destId="{85ED7004-5B86-4CED-BECC-31D2CCEED8BC}" srcOrd="3" destOrd="0" presId="urn:microsoft.com/office/officeart/2005/8/layout/venn1"/>
    <dgm:cxn modelId="{4252259B-3773-429F-B9A7-02B72FD67893}" type="presParOf" srcId="{1E95306A-9FF7-4EB5-B9AE-AB0FCCB426AF}" destId="{C3CE1191-0A1E-43E3-AF5B-0E3DB45B9CDE}" srcOrd="4" destOrd="0" presId="urn:microsoft.com/office/officeart/2005/8/layout/venn1"/>
    <dgm:cxn modelId="{EADB190D-0A7F-462B-AE8D-5962291E5EF2}"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34C9E-359F-477A-8E40-4C7AA4C0E1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82FFDBE-7377-4333-A45F-113ECD98FE74}">
      <dgm:prSet phldrT="[Text]" custT="1"/>
      <dgm:spPr>
        <a:ln>
          <a:solidFill>
            <a:schemeClr val="accent1"/>
          </a:solidFill>
        </a:ln>
      </dgm:spPr>
      <dgm:t>
        <a:bodyPr/>
        <a:lstStyle/>
        <a:p>
          <a:r>
            <a:rPr lang="zh-CN" altLang="en-US" sz="2000" b="1" dirty="0" smtClean="0">
              <a:latin typeface="Arial" pitchFamily="34" charset="0"/>
              <a:ea typeface="宋体" pitchFamily="2" charset="-122"/>
              <a:cs typeface="Arial" pitchFamily="34" charset="0"/>
            </a:rPr>
            <a:t>定义</a:t>
          </a:r>
          <a:endParaRPr lang="en-CA" sz="2000" b="1" dirty="0">
            <a:latin typeface="Arial" pitchFamily="34" charset="0"/>
            <a:ea typeface="宋体" pitchFamily="2" charset="-122"/>
            <a:cs typeface="Arial" pitchFamily="34" charset="0"/>
          </a:endParaRPr>
        </a:p>
      </dgm:t>
    </dgm:pt>
    <dgm:pt modelId="{BCAE1B2E-1D3F-469D-A5B5-CC53CB43C988}" type="parTrans" cxnId="{B82915E1-1283-4880-890A-93FD0286D95C}">
      <dgm:prSet/>
      <dgm:spPr/>
      <dgm:t>
        <a:bodyPr/>
        <a:lstStyle/>
        <a:p>
          <a:endParaRPr lang="en-CA"/>
        </a:p>
      </dgm:t>
    </dgm:pt>
    <dgm:pt modelId="{A44F68A8-4EE4-41AB-8984-7B8C016308EA}" type="sibTrans" cxnId="{B82915E1-1283-4880-890A-93FD0286D95C}">
      <dgm:prSet/>
      <dgm:spPr/>
      <dgm:t>
        <a:bodyPr/>
        <a:lstStyle/>
        <a:p>
          <a:endParaRPr lang="en-CA"/>
        </a:p>
      </dgm:t>
    </dgm:pt>
    <dgm:pt modelId="{8FDB486F-321F-4C2D-BDFB-3A68CBDFAD28}">
      <dgm:prSet phldrT="[Text]"/>
      <dgm:spPr>
        <a:blipFill dpi="0" rotWithShape="0">
          <a:blip xmlns:r="http://schemas.openxmlformats.org/officeDocument/2006/relationships" r:embed="rId1">
            <a:alphaModFix amt="44000"/>
          </a:blip>
          <a:srcRect/>
          <a:stretch>
            <a:fillRect/>
          </a:stretch>
        </a:blipFill>
        <a:ln>
          <a:solidFill>
            <a:schemeClr val="accent1">
              <a:alpha val="90000"/>
            </a:schemeClr>
          </a:solidFill>
        </a:ln>
      </dgm:spPr>
      <dgm:t>
        <a:bodyPr/>
        <a:lstStyle/>
        <a:p>
          <a:r>
            <a:rPr lang="en-US" altLang="en-US" dirty="0" smtClean="0">
              <a:solidFill>
                <a:srgbClr val="002060"/>
              </a:solidFill>
              <a:latin typeface="Arial" pitchFamily="34" charset="0"/>
              <a:ea typeface="宋体" pitchFamily="2" charset="-122"/>
              <a:cs typeface="Arial" pitchFamily="34" charset="0"/>
            </a:rPr>
            <a:t>CNS</a:t>
          </a:r>
          <a:r>
            <a:rPr lang="zh-CN" altLang="en-US" dirty="0" smtClean="0">
              <a:solidFill>
                <a:srgbClr val="002060"/>
              </a:solidFill>
              <a:latin typeface="Arial" pitchFamily="34" charset="0"/>
              <a:ea typeface="宋体" pitchFamily="2" charset="-122"/>
              <a:cs typeface="Arial" pitchFamily="34" charset="0"/>
            </a:rPr>
            <a:t>内神经信号放大引发的疼痛过敏</a:t>
          </a:r>
          <a:endParaRPr lang="en-CA" altLang="en-US" dirty="0">
            <a:solidFill>
              <a:srgbClr val="002060"/>
            </a:solidFill>
            <a:latin typeface="Arial" pitchFamily="34" charset="0"/>
            <a:ea typeface="宋体" pitchFamily="2" charset="-122"/>
            <a:cs typeface="Arial" pitchFamily="34" charset="0"/>
          </a:endParaRPr>
        </a:p>
      </dgm:t>
    </dgm:pt>
    <dgm:pt modelId="{E0BB1901-4316-4AC8-B404-785314AE2853}" type="parTrans" cxnId="{52A69F7F-F93E-4BB6-B5A0-7C9FC2509423}">
      <dgm:prSet/>
      <dgm:spPr/>
      <dgm:t>
        <a:bodyPr/>
        <a:lstStyle/>
        <a:p>
          <a:endParaRPr lang="en-CA"/>
        </a:p>
      </dgm:t>
    </dgm:pt>
    <dgm:pt modelId="{0883DE55-6CAB-42D8-A73E-9752503A6BB8}" type="sibTrans" cxnId="{52A69F7F-F93E-4BB6-B5A0-7C9FC2509423}">
      <dgm:prSet/>
      <dgm:spPr/>
      <dgm:t>
        <a:bodyPr/>
        <a:lstStyle/>
        <a:p>
          <a:endParaRPr lang="en-CA"/>
        </a:p>
      </dgm:t>
    </dgm:pt>
    <dgm:pt modelId="{25BB96AD-73C8-4997-96C7-47901B24F3C7}">
      <dgm:prSet phldrT="[Text]" custT="1"/>
      <dgm:spPr/>
      <dgm:t>
        <a:bodyPr/>
        <a:lstStyle/>
        <a:p>
          <a:r>
            <a:rPr lang="zh-CN" altLang="en-US" sz="2000" b="1" dirty="0" smtClean="0">
              <a:latin typeface="Arial" pitchFamily="34" charset="0"/>
              <a:ea typeface="宋体" pitchFamily="2" charset="-122"/>
              <a:cs typeface="Arial" pitchFamily="34" charset="0"/>
            </a:rPr>
            <a:t>举例</a:t>
          </a:r>
          <a:endParaRPr lang="en-CA" sz="2000" b="1" dirty="0">
            <a:latin typeface="Arial" pitchFamily="34" charset="0"/>
            <a:ea typeface="宋体" pitchFamily="2" charset="-122"/>
            <a:cs typeface="Arial" pitchFamily="34" charset="0"/>
          </a:endParaRPr>
        </a:p>
      </dgm:t>
    </dgm:pt>
    <dgm:pt modelId="{5620F441-60BD-4F8A-B941-8FA3CE9E91B4}" type="parTrans" cxnId="{F1CED66E-61E7-4C9C-A658-0834DA15D7E9}">
      <dgm:prSet/>
      <dgm:spPr/>
      <dgm:t>
        <a:bodyPr/>
        <a:lstStyle/>
        <a:p>
          <a:endParaRPr lang="en-CA"/>
        </a:p>
      </dgm:t>
    </dgm:pt>
    <dgm:pt modelId="{DE07B542-BF54-44FD-8F04-71F161F19ED1}" type="sibTrans" cxnId="{F1CED66E-61E7-4C9C-A658-0834DA15D7E9}">
      <dgm:prSet/>
      <dgm:spPr/>
      <dgm:t>
        <a:bodyPr/>
        <a:lstStyle/>
        <a:p>
          <a:endParaRPr lang="en-CA"/>
        </a:p>
      </dgm:t>
    </dgm:pt>
    <dgm:pt modelId="{8732FA4E-6AD2-48D6-AB3C-402C59A8A7C2}">
      <dgm:prSet phldrT="[Text]" custT="1"/>
      <dgm:spPr/>
      <dgm:t>
        <a:bodyPr/>
        <a:lstStyle/>
        <a:p>
          <a:r>
            <a:rPr lang="zh-CN" altLang="en-US" sz="2000" b="1" dirty="0" smtClean="0">
              <a:latin typeface="Arial" pitchFamily="34" charset="0"/>
              <a:ea typeface="宋体" pitchFamily="2" charset="-122"/>
              <a:cs typeface="Arial" pitchFamily="34" charset="0"/>
            </a:rPr>
            <a:t>疼痛描述</a:t>
          </a:r>
          <a:endParaRPr lang="en-CA" sz="2000" b="1" dirty="0">
            <a:latin typeface="Arial" pitchFamily="34" charset="0"/>
            <a:ea typeface="宋体" pitchFamily="2" charset="-122"/>
            <a:cs typeface="Arial" pitchFamily="34" charset="0"/>
          </a:endParaRPr>
        </a:p>
      </dgm:t>
    </dgm:pt>
    <dgm:pt modelId="{3A4AC57D-A023-4FA9-92BA-D0558B8BA6C5}" type="parTrans" cxnId="{C93A4C74-D07D-4973-B7AA-D32BCD9C8386}">
      <dgm:prSet/>
      <dgm:spPr/>
      <dgm:t>
        <a:bodyPr/>
        <a:lstStyle/>
        <a:p>
          <a:endParaRPr lang="en-CA"/>
        </a:p>
      </dgm:t>
    </dgm:pt>
    <dgm:pt modelId="{9D37917B-7719-46C6-9DF9-FD667E6BFAE8}" type="sibTrans" cxnId="{C93A4C74-D07D-4973-B7AA-D32BCD9C8386}">
      <dgm:prSet/>
      <dgm:spPr/>
      <dgm:t>
        <a:bodyPr/>
        <a:lstStyle/>
        <a:p>
          <a:endParaRPr lang="en-CA"/>
        </a:p>
      </dgm:t>
    </dgm:pt>
    <dgm:pt modelId="{2F7A68ED-3D39-40A4-9563-9A426D5533BA}">
      <dgm:prSet phldrT="[Text]"/>
      <dgm:spPr>
        <a:blipFill dpi="0" rotWithShape="0">
          <a:blip xmlns:r="http://schemas.openxmlformats.org/officeDocument/2006/relationships" r:embed="rId2">
            <a:alphaModFix amt="43000"/>
          </a:blip>
          <a:srcRect/>
          <a:stretch>
            <a:fillRect/>
          </a:stretch>
        </a:blipFill>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烧灼</a:t>
          </a:r>
          <a:endParaRPr lang="en-CA" altLang="en-US" dirty="0">
            <a:solidFill>
              <a:srgbClr val="002060"/>
            </a:solidFill>
            <a:latin typeface="Arial" pitchFamily="34" charset="0"/>
            <a:ea typeface="宋体" pitchFamily="2" charset="-122"/>
            <a:cs typeface="Arial" pitchFamily="34" charset="0"/>
          </a:endParaRPr>
        </a:p>
      </dgm:t>
    </dgm:pt>
    <dgm:pt modelId="{FF63ADE9-DDE8-4BC5-817E-7907C5AED429}" type="parTrans" cxnId="{D67FD2EF-6DBE-4919-B754-2D7ABEE663CA}">
      <dgm:prSet/>
      <dgm:spPr/>
      <dgm:t>
        <a:bodyPr/>
        <a:lstStyle/>
        <a:p>
          <a:endParaRPr lang="en-CA"/>
        </a:p>
      </dgm:t>
    </dgm:pt>
    <dgm:pt modelId="{4C6B6B08-B4E6-4ADF-80BE-BC1D7A5F06F4}" type="sibTrans" cxnId="{D67FD2EF-6DBE-4919-B754-2D7ABEE663CA}">
      <dgm:prSet/>
      <dgm:spPr/>
      <dgm:t>
        <a:bodyPr/>
        <a:lstStyle/>
        <a:p>
          <a:endParaRPr lang="en-CA"/>
        </a:p>
      </dgm:t>
    </dgm:pt>
    <dgm:pt modelId="{559D6D5D-A31B-4C5A-B8B0-25449CB5E21F}">
      <dgm:prSet phldrT="[Text]"/>
      <dgm:spPr>
        <a:blipFill dpi="0" rotWithShape="0">
          <a:blip xmlns:r="http://schemas.openxmlformats.org/officeDocument/2006/relationships" r:embed="rId3">
            <a:alphaModFix amt="62000"/>
          </a:blip>
          <a:srcRect/>
          <a:stretch>
            <a:fillRect/>
          </a:stretch>
        </a:blipFill>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纤维肌痛</a:t>
          </a:r>
          <a:endParaRPr lang="en-CA" altLang="en-US" dirty="0">
            <a:solidFill>
              <a:srgbClr val="002060"/>
            </a:solidFill>
            <a:latin typeface="Arial" pitchFamily="34" charset="0"/>
            <a:ea typeface="宋体" pitchFamily="2" charset="-122"/>
            <a:cs typeface="Arial" pitchFamily="34" charset="0"/>
          </a:endParaRPr>
        </a:p>
      </dgm:t>
    </dgm:pt>
    <dgm:pt modelId="{30A867AE-0B68-42CE-895F-6B77188F0FED}" type="parTrans" cxnId="{3C2BDC71-C788-497D-B1E9-9C197A5237FC}">
      <dgm:prSet/>
      <dgm:spPr/>
      <dgm:t>
        <a:bodyPr/>
        <a:lstStyle/>
        <a:p>
          <a:endParaRPr lang="en-CA"/>
        </a:p>
      </dgm:t>
    </dgm:pt>
    <dgm:pt modelId="{B327219B-9A75-4014-B9A0-EB3AF88819BE}" type="sibTrans" cxnId="{3C2BDC71-C788-497D-B1E9-9C197A5237FC}">
      <dgm:prSet/>
      <dgm:spPr/>
      <dgm:t>
        <a:bodyPr/>
        <a:lstStyle/>
        <a:p>
          <a:endParaRPr lang="en-CA"/>
        </a:p>
      </dgm:t>
    </dgm:pt>
    <dgm:pt modelId="{62369B2C-0FBA-44AD-B0EB-C0553294056A}">
      <dgm:prSet/>
      <dgm:spPr>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刺痛</a:t>
          </a:r>
          <a:endParaRPr lang="en-CA" altLang="en-US" dirty="0">
            <a:solidFill>
              <a:srgbClr val="002060"/>
            </a:solidFill>
            <a:latin typeface="Arial" pitchFamily="34" charset="0"/>
            <a:ea typeface="宋体" pitchFamily="2" charset="-122"/>
            <a:cs typeface="Arial" pitchFamily="34" charset="0"/>
          </a:endParaRPr>
        </a:p>
      </dgm:t>
    </dgm:pt>
    <dgm:pt modelId="{4C37732E-E7A7-48D1-B98C-EFBDEEC8C401}" type="parTrans" cxnId="{EACEBCD4-2A04-4380-A9FC-CE4E7E022E64}">
      <dgm:prSet/>
      <dgm:spPr/>
      <dgm:t>
        <a:bodyPr/>
        <a:lstStyle/>
        <a:p>
          <a:endParaRPr lang="en-CA"/>
        </a:p>
      </dgm:t>
    </dgm:pt>
    <dgm:pt modelId="{66A4FCC5-855C-4199-B858-F55856CAD47D}" type="sibTrans" cxnId="{EACEBCD4-2A04-4380-A9FC-CE4E7E022E64}">
      <dgm:prSet/>
      <dgm:spPr/>
      <dgm:t>
        <a:bodyPr/>
        <a:lstStyle/>
        <a:p>
          <a:endParaRPr lang="en-CA"/>
        </a:p>
      </dgm:t>
    </dgm:pt>
    <dgm:pt modelId="{E0ACA065-8E91-45A0-825F-9FE7F03749D0}">
      <dgm:prSet/>
      <dgm:spPr>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电击样感受</a:t>
          </a:r>
          <a:endParaRPr lang="en-CA" altLang="en-US" dirty="0">
            <a:solidFill>
              <a:srgbClr val="002060"/>
            </a:solidFill>
            <a:latin typeface="Arial" pitchFamily="34" charset="0"/>
            <a:ea typeface="宋体" pitchFamily="2" charset="-122"/>
            <a:cs typeface="Arial" pitchFamily="34" charset="0"/>
          </a:endParaRPr>
        </a:p>
      </dgm:t>
    </dgm:pt>
    <dgm:pt modelId="{5FB12367-2367-4611-A668-8543981A6CCD}" type="parTrans" cxnId="{560B08C6-B75D-45CC-A6E0-025D6B8BA0EC}">
      <dgm:prSet/>
      <dgm:spPr/>
      <dgm:t>
        <a:bodyPr/>
        <a:lstStyle/>
        <a:p>
          <a:endParaRPr lang="en-CA"/>
        </a:p>
      </dgm:t>
    </dgm:pt>
    <dgm:pt modelId="{C5D8BF29-62E0-4868-AF49-49D29CDD08AC}" type="sibTrans" cxnId="{560B08C6-B75D-45CC-A6E0-025D6B8BA0EC}">
      <dgm:prSet/>
      <dgm:spPr/>
      <dgm:t>
        <a:bodyPr/>
        <a:lstStyle/>
        <a:p>
          <a:endParaRPr lang="en-CA"/>
        </a:p>
      </dgm:t>
    </dgm:pt>
    <dgm:pt modelId="{DC1905CB-9F5B-49EA-80AF-F716D798D3E8}">
      <dgm:prSet/>
      <dgm:spPr>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多弥散</a:t>
          </a:r>
          <a:endParaRPr lang="en-CA" altLang="en-US" dirty="0">
            <a:solidFill>
              <a:srgbClr val="002060"/>
            </a:solidFill>
            <a:latin typeface="Arial" pitchFamily="34" charset="0"/>
            <a:ea typeface="宋体" pitchFamily="2" charset="-122"/>
            <a:cs typeface="Arial" pitchFamily="34" charset="0"/>
          </a:endParaRPr>
        </a:p>
      </dgm:t>
    </dgm:pt>
    <dgm:pt modelId="{D06CEF89-3956-4337-BE0E-EB9218608A56}" type="parTrans" cxnId="{C7DBEE8E-69CD-49C7-81B0-1E01A6949E69}">
      <dgm:prSet/>
      <dgm:spPr/>
      <dgm:t>
        <a:bodyPr/>
        <a:lstStyle/>
        <a:p>
          <a:endParaRPr lang="en-CA"/>
        </a:p>
      </dgm:t>
    </dgm:pt>
    <dgm:pt modelId="{F6774108-F20C-4FB5-B1D7-23214E21E234}" type="sibTrans" cxnId="{C7DBEE8E-69CD-49C7-81B0-1E01A6949E69}">
      <dgm:prSet/>
      <dgm:spPr/>
      <dgm:t>
        <a:bodyPr/>
        <a:lstStyle/>
        <a:p>
          <a:endParaRPr lang="en-CA"/>
        </a:p>
      </dgm:t>
    </dgm:pt>
    <dgm:pt modelId="{53D85EBC-7773-4495-8B6F-40B4854CACFC}">
      <dgm:prSet/>
      <dgm:spPr>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常与触诱发痛和</a:t>
          </a:r>
          <a:r>
            <a:rPr lang="en-US" altLang="en-US" dirty="0" smtClean="0">
              <a:solidFill>
                <a:srgbClr val="002060"/>
              </a:solidFill>
              <a:latin typeface="Arial" pitchFamily="34" charset="0"/>
              <a:ea typeface="宋体" pitchFamily="2" charset="-122"/>
              <a:cs typeface="Arial" pitchFamily="34" charset="0"/>
            </a:rPr>
            <a:t>/</a:t>
          </a:r>
          <a:r>
            <a:rPr lang="zh-CN" altLang="en-US" dirty="0" smtClean="0">
              <a:solidFill>
                <a:srgbClr val="002060"/>
              </a:solidFill>
              <a:latin typeface="Arial" pitchFamily="34" charset="0"/>
              <a:ea typeface="宋体" pitchFamily="2" charset="-122"/>
              <a:cs typeface="Arial" pitchFamily="34" charset="0"/>
            </a:rPr>
            <a:t>或痛觉过敏相关</a:t>
          </a:r>
          <a:endParaRPr lang="en-CA" altLang="en-US" dirty="0">
            <a:solidFill>
              <a:srgbClr val="002060"/>
            </a:solidFill>
            <a:latin typeface="Arial" pitchFamily="34" charset="0"/>
            <a:ea typeface="宋体" pitchFamily="2" charset="-122"/>
            <a:cs typeface="Arial" pitchFamily="34" charset="0"/>
          </a:endParaRPr>
        </a:p>
      </dgm:t>
    </dgm:pt>
    <dgm:pt modelId="{8779A54C-1C7B-4893-ABA3-C5955A1E3EFA}" type="parTrans" cxnId="{E135B6DB-3CAD-4A6D-AFB4-9A45C92431A8}">
      <dgm:prSet/>
      <dgm:spPr/>
      <dgm:t>
        <a:bodyPr/>
        <a:lstStyle/>
        <a:p>
          <a:endParaRPr lang="en-CA"/>
        </a:p>
      </dgm:t>
    </dgm:pt>
    <dgm:pt modelId="{C2A4EC4D-F0AD-4346-A7CE-F15AA21CEA6F}" type="sibTrans" cxnId="{E135B6DB-3CAD-4A6D-AFB4-9A45C92431A8}">
      <dgm:prSet/>
      <dgm:spPr/>
      <dgm:t>
        <a:bodyPr/>
        <a:lstStyle/>
        <a:p>
          <a:endParaRPr lang="en-CA"/>
        </a:p>
      </dgm:t>
    </dgm:pt>
    <dgm:pt modelId="{6803F4F9-851C-45E7-8EC7-C9F5F4A709AE}">
      <dgm:prSet phldrT="[Text]"/>
      <dgm:spPr>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肠易激综合征</a:t>
          </a:r>
          <a:r>
            <a:rPr lang="en-US" altLang="en-US" dirty="0" smtClean="0">
              <a:solidFill>
                <a:srgbClr val="002060"/>
              </a:solidFill>
              <a:latin typeface="Arial" pitchFamily="34" charset="0"/>
              <a:ea typeface="宋体" pitchFamily="2" charset="-122"/>
              <a:cs typeface="Arial" pitchFamily="34" charset="0"/>
            </a:rPr>
            <a:t> </a:t>
          </a:r>
          <a:endParaRPr lang="en-CA" altLang="en-US" dirty="0">
            <a:solidFill>
              <a:srgbClr val="002060"/>
            </a:solidFill>
            <a:latin typeface="Arial" pitchFamily="34" charset="0"/>
            <a:ea typeface="宋体" pitchFamily="2" charset="-122"/>
            <a:cs typeface="Arial" pitchFamily="34" charset="0"/>
          </a:endParaRPr>
        </a:p>
      </dgm:t>
    </dgm:pt>
    <dgm:pt modelId="{67C0F744-B1D4-41D8-8C18-DCD063801E0D}" type="parTrans" cxnId="{6D45E71C-649D-41BE-A8D6-81729EBF82B3}">
      <dgm:prSet/>
      <dgm:spPr/>
      <dgm:t>
        <a:bodyPr/>
        <a:lstStyle/>
        <a:p>
          <a:endParaRPr lang="en-CA"/>
        </a:p>
      </dgm:t>
    </dgm:pt>
    <dgm:pt modelId="{AFAEF20E-362A-4DA9-9B2F-F062517AFEA4}" type="sibTrans" cxnId="{6D45E71C-649D-41BE-A8D6-81729EBF82B3}">
      <dgm:prSet/>
      <dgm:spPr/>
      <dgm:t>
        <a:bodyPr/>
        <a:lstStyle/>
        <a:p>
          <a:endParaRPr lang="en-CA"/>
        </a:p>
      </dgm:t>
    </dgm:pt>
    <dgm:pt modelId="{903B2331-A602-4BED-ADD6-DCBAE6BF7369}">
      <dgm:prSet phldrT="[Text]"/>
      <dgm:spPr>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可能在很多患有慢性腰痛、骨关节炎和类风湿性关节炎的患者中出现</a:t>
          </a:r>
          <a:endParaRPr lang="en-CA" altLang="en-US" dirty="0">
            <a:solidFill>
              <a:srgbClr val="002060"/>
            </a:solidFill>
            <a:latin typeface="Arial" pitchFamily="34" charset="0"/>
            <a:ea typeface="宋体" pitchFamily="2" charset="-122"/>
            <a:cs typeface="Arial" pitchFamily="34" charset="0"/>
          </a:endParaRPr>
        </a:p>
      </dgm:t>
    </dgm:pt>
    <dgm:pt modelId="{7BA0CD41-FE3E-44FD-BA15-550055C74938}" type="parTrans" cxnId="{A6495FA5-A505-4044-AD2E-288968A9E001}">
      <dgm:prSet/>
      <dgm:spPr/>
      <dgm:t>
        <a:bodyPr/>
        <a:lstStyle/>
        <a:p>
          <a:endParaRPr lang="en-CA"/>
        </a:p>
      </dgm:t>
    </dgm:pt>
    <dgm:pt modelId="{4938E433-6B64-4720-AE4F-D1AE61C2FC5E}" type="sibTrans" cxnId="{A6495FA5-A505-4044-AD2E-288968A9E001}">
      <dgm:prSet/>
      <dgm:spPr/>
      <dgm:t>
        <a:bodyPr/>
        <a:lstStyle/>
        <a:p>
          <a:endParaRPr lang="en-CA"/>
        </a:p>
      </dgm:t>
    </dgm:pt>
    <dgm:pt modelId="{6A72DD13-1C7A-4733-B7EE-49046D9A246C}">
      <dgm:prSet phldrT="[Text]"/>
      <dgm:spPr>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间质性膀胱炎</a:t>
          </a:r>
          <a:endParaRPr lang="en-CA" altLang="en-US" dirty="0">
            <a:solidFill>
              <a:srgbClr val="002060"/>
            </a:solidFill>
            <a:latin typeface="Arial" pitchFamily="34" charset="0"/>
            <a:ea typeface="宋体" pitchFamily="2" charset="-122"/>
            <a:cs typeface="Arial" pitchFamily="34" charset="0"/>
          </a:endParaRPr>
        </a:p>
      </dgm:t>
    </dgm:pt>
    <dgm:pt modelId="{8FAC3D8F-9D01-443C-8694-D15A7D55BD03}" type="parTrans" cxnId="{EA044DB7-5D6F-40F7-B568-2FB922A0F48C}">
      <dgm:prSet/>
      <dgm:spPr/>
      <dgm:t>
        <a:bodyPr/>
        <a:lstStyle/>
        <a:p>
          <a:endParaRPr lang="en-CA"/>
        </a:p>
      </dgm:t>
    </dgm:pt>
    <dgm:pt modelId="{AE5FE086-18EB-42AF-B9F0-EA055B172D68}" type="sibTrans" cxnId="{EA044DB7-5D6F-40F7-B568-2FB922A0F48C}">
      <dgm:prSet/>
      <dgm:spPr/>
      <dgm:t>
        <a:bodyPr/>
        <a:lstStyle/>
        <a:p>
          <a:endParaRPr lang="en-CA"/>
        </a:p>
      </dgm:t>
    </dgm:pt>
    <dgm:pt modelId="{A4195C15-2BE3-494A-A2AE-3C57D9554B89}">
      <dgm:prSet phldrT="[Text]"/>
      <dgm:spPr>
        <a:ln>
          <a:solidFill>
            <a:schemeClr val="accent1">
              <a:alpha val="90000"/>
            </a:schemeClr>
          </a:solidFill>
        </a:ln>
      </dgm:spPr>
      <dgm:t>
        <a:bodyPr/>
        <a:lstStyle/>
        <a:p>
          <a:r>
            <a:rPr lang="zh-CN" altLang="en-US" dirty="0" smtClean="0">
              <a:solidFill>
                <a:srgbClr val="002060"/>
              </a:solidFill>
              <a:latin typeface="Arial" pitchFamily="34" charset="0"/>
              <a:ea typeface="宋体" pitchFamily="2" charset="-122"/>
              <a:cs typeface="Arial" pitchFamily="34" charset="0"/>
            </a:rPr>
            <a:t>颞下颌关节疼痛</a:t>
          </a:r>
          <a:endParaRPr lang="en-CA" altLang="en-US" dirty="0">
            <a:solidFill>
              <a:srgbClr val="002060"/>
            </a:solidFill>
            <a:latin typeface="Arial" pitchFamily="34" charset="0"/>
            <a:ea typeface="宋体" pitchFamily="2" charset="-122"/>
            <a:cs typeface="Arial" pitchFamily="34" charset="0"/>
          </a:endParaRPr>
        </a:p>
      </dgm:t>
    </dgm:pt>
    <dgm:pt modelId="{5EF31564-E489-4462-B774-873FAD0FFA9A}" type="parTrans" cxnId="{C26B80D3-2AB6-40E9-9099-7CCA97AA7663}">
      <dgm:prSet/>
      <dgm:spPr/>
      <dgm:t>
        <a:bodyPr/>
        <a:lstStyle/>
        <a:p>
          <a:endParaRPr lang="en-CA"/>
        </a:p>
      </dgm:t>
    </dgm:pt>
    <dgm:pt modelId="{3FF6B20F-2FCB-4630-A1CC-AB5B4B08DDAD}" type="sibTrans" cxnId="{C26B80D3-2AB6-40E9-9099-7CCA97AA7663}">
      <dgm:prSet/>
      <dgm:spPr/>
      <dgm:t>
        <a:bodyPr/>
        <a:lstStyle/>
        <a:p>
          <a:endParaRPr lang="en-CA"/>
        </a:p>
      </dgm:t>
    </dgm:pt>
    <dgm:pt modelId="{4CF5430F-7B39-426A-BD94-CA9D6D25E383}" type="pres">
      <dgm:prSet presAssocID="{69034C9E-359F-477A-8E40-4C7AA4C0E1D2}" presName="Name0" presStyleCnt="0">
        <dgm:presLayoutVars>
          <dgm:dir/>
          <dgm:animLvl val="lvl"/>
          <dgm:resizeHandles val="exact"/>
        </dgm:presLayoutVars>
      </dgm:prSet>
      <dgm:spPr/>
      <dgm:t>
        <a:bodyPr/>
        <a:lstStyle/>
        <a:p>
          <a:endParaRPr lang="en-CA"/>
        </a:p>
      </dgm:t>
    </dgm:pt>
    <dgm:pt modelId="{ECEC65F3-3034-4682-BFC7-728DD882EF76}" type="pres">
      <dgm:prSet presAssocID="{B82FFDBE-7377-4333-A45F-113ECD98FE74}" presName="composite" presStyleCnt="0"/>
      <dgm:spPr/>
    </dgm:pt>
    <dgm:pt modelId="{CEDDA0AB-9AC2-4C17-8E43-44757D521A8F}" type="pres">
      <dgm:prSet presAssocID="{B82FFDBE-7377-4333-A45F-113ECD98FE74}" presName="parTx" presStyleLbl="alignNode1" presStyleIdx="0" presStyleCnt="3">
        <dgm:presLayoutVars>
          <dgm:chMax val="0"/>
          <dgm:chPref val="0"/>
          <dgm:bulletEnabled val="1"/>
        </dgm:presLayoutVars>
      </dgm:prSet>
      <dgm:spPr/>
      <dgm:t>
        <a:bodyPr/>
        <a:lstStyle/>
        <a:p>
          <a:endParaRPr lang="en-CA"/>
        </a:p>
      </dgm:t>
    </dgm:pt>
    <dgm:pt modelId="{1BB9BE37-21A3-4AAC-887D-1A261330B220}" type="pres">
      <dgm:prSet presAssocID="{B82FFDBE-7377-4333-A45F-113ECD98FE74}" presName="desTx" presStyleLbl="alignAccFollowNode1" presStyleIdx="0" presStyleCnt="3">
        <dgm:presLayoutVars>
          <dgm:bulletEnabled val="1"/>
        </dgm:presLayoutVars>
      </dgm:prSet>
      <dgm:spPr/>
      <dgm:t>
        <a:bodyPr/>
        <a:lstStyle/>
        <a:p>
          <a:endParaRPr lang="en-CA"/>
        </a:p>
      </dgm:t>
    </dgm:pt>
    <dgm:pt modelId="{A58740D2-8ADD-406A-9755-5FAF6453AE9A}" type="pres">
      <dgm:prSet presAssocID="{A44F68A8-4EE4-41AB-8984-7B8C016308EA}" presName="space" presStyleCnt="0"/>
      <dgm:spPr/>
    </dgm:pt>
    <dgm:pt modelId="{040B65DC-C86D-4C43-BD20-C0E499E684C4}" type="pres">
      <dgm:prSet presAssocID="{25BB96AD-73C8-4997-96C7-47901B24F3C7}" presName="composite" presStyleCnt="0"/>
      <dgm:spPr/>
    </dgm:pt>
    <dgm:pt modelId="{3F6ABC6F-1F17-4967-AD68-21C6D30AC8A8}" type="pres">
      <dgm:prSet presAssocID="{25BB96AD-73C8-4997-96C7-47901B24F3C7}" presName="parTx" presStyleLbl="alignNode1" presStyleIdx="1" presStyleCnt="3">
        <dgm:presLayoutVars>
          <dgm:chMax val="0"/>
          <dgm:chPref val="0"/>
          <dgm:bulletEnabled val="1"/>
        </dgm:presLayoutVars>
      </dgm:prSet>
      <dgm:spPr/>
      <dgm:t>
        <a:bodyPr/>
        <a:lstStyle/>
        <a:p>
          <a:endParaRPr lang="en-CA"/>
        </a:p>
      </dgm:t>
    </dgm:pt>
    <dgm:pt modelId="{893CC798-5899-4AE1-9EDD-5666AEB04CE5}" type="pres">
      <dgm:prSet presAssocID="{25BB96AD-73C8-4997-96C7-47901B24F3C7}" presName="desTx" presStyleLbl="alignAccFollowNode1" presStyleIdx="1" presStyleCnt="3">
        <dgm:presLayoutVars>
          <dgm:bulletEnabled val="1"/>
        </dgm:presLayoutVars>
      </dgm:prSet>
      <dgm:spPr/>
      <dgm:t>
        <a:bodyPr/>
        <a:lstStyle/>
        <a:p>
          <a:endParaRPr lang="en-CA"/>
        </a:p>
      </dgm:t>
    </dgm:pt>
    <dgm:pt modelId="{EB213F9C-CB4F-4EF8-80C9-3AF7D1326879}" type="pres">
      <dgm:prSet presAssocID="{DE07B542-BF54-44FD-8F04-71F161F19ED1}" presName="space" presStyleCnt="0"/>
      <dgm:spPr/>
    </dgm:pt>
    <dgm:pt modelId="{9EECCBE6-ACAE-4E93-B6C7-930172E44D9F}" type="pres">
      <dgm:prSet presAssocID="{8732FA4E-6AD2-48D6-AB3C-402C59A8A7C2}" presName="composite" presStyleCnt="0"/>
      <dgm:spPr/>
    </dgm:pt>
    <dgm:pt modelId="{310121DC-6E06-47FB-9AFD-B41434F9FC9B}" type="pres">
      <dgm:prSet presAssocID="{8732FA4E-6AD2-48D6-AB3C-402C59A8A7C2}" presName="parTx" presStyleLbl="alignNode1" presStyleIdx="2" presStyleCnt="3">
        <dgm:presLayoutVars>
          <dgm:chMax val="0"/>
          <dgm:chPref val="0"/>
          <dgm:bulletEnabled val="1"/>
        </dgm:presLayoutVars>
      </dgm:prSet>
      <dgm:spPr/>
      <dgm:t>
        <a:bodyPr/>
        <a:lstStyle/>
        <a:p>
          <a:endParaRPr lang="en-CA"/>
        </a:p>
      </dgm:t>
    </dgm:pt>
    <dgm:pt modelId="{D3E8989D-5220-4B05-8559-264A40B3FE9F}" type="pres">
      <dgm:prSet presAssocID="{8732FA4E-6AD2-48D6-AB3C-402C59A8A7C2}" presName="desTx" presStyleLbl="alignAccFollowNode1" presStyleIdx="2" presStyleCnt="3">
        <dgm:presLayoutVars>
          <dgm:bulletEnabled val="1"/>
        </dgm:presLayoutVars>
      </dgm:prSet>
      <dgm:spPr/>
      <dgm:t>
        <a:bodyPr/>
        <a:lstStyle/>
        <a:p>
          <a:endParaRPr lang="en-CA"/>
        </a:p>
      </dgm:t>
    </dgm:pt>
  </dgm:ptLst>
  <dgm:cxnLst>
    <dgm:cxn modelId="{640E35A2-E19D-416C-92B5-800B57178962}" type="presOf" srcId="{6803F4F9-851C-45E7-8EC7-C9F5F4A709AE}" destId="{893CC798-5899-4AE1-9EDD-5666AEB04CE5}" srcOrd="0" destOrd="1" presId="urn:microsoft.com/office/officeart/2005/8/layout/hList1"/>
    <dgm:cxn modelId="{6D45E71C-649D-41BE-A8D6-81729EBF82B3}" srcId="{25BB96AD-73C8-4997-96C7-47901B24F3C7}" destId="{6803F4F9-851C-45E7-8EC7-C9F5F4A709AE}" srcOrd="1" destOrd="0" parTransId="{67C0F744-B1D4-41D8-8C18-DCD063801E0D}" sibTransId="{AFAEF20E-362A-4DA9-9B2F-F062517AFEA4}"/>
    <dgm:cxn modelId="{D49CA7A3-2F4E-451A-8D67-05AF7655E404}" type="presOf" srcId="{25BB96AD-73C8-4997-96C7-47901B24F3C7}" destId="{3F6ABC6F-1F17-4967-AD68-21C6D30AC8A8}" srcOrd="0" destOrd="0" presId="urn:microsoft.com/office/officeart/2005/8/layout/hList1"/>
    <dgm:cxn modelId="{C93A4C74-D07D-4973-B7AA-D32BCD9C8386}" srcId="{69034C9E-359F-477A-8E40-4C7AA4C0E1D2}" destId="{8732FA4E-6AD2-48D6-AB3C-402C59A8A7C2}" srcOrd="2" destOrd="0" parTransId="{3A4AC57D-A023-4FA9-92BA-D0558B8BA6C5}" sibTransId="{9D37917B-7719-46C6-9DF9-FD667E6BFAE8}"/>
    <dgm:cxn modelId="{3C2BDC71-C788-497D-B1E9-9C197A5237FC}" srcId="{25BB96AD-73C8-4997-96C7-47901B24F3C7}" destId="{559D6D5D-A31B-4C5A-B8B0-25449CB5E21F}" srcOrd="0" destOrd="0" parTransId="{30A867AE-0B68-42CE-895F-6B77188F0FED}" sibTransId="{B327219B-9A75-4014-B9A0-EB3AF88819BE}"/>
    <dgm:cxn modelId="{560B08C6-B75D-45CC-A6E0-025D6B8BA0EC}" srcId="{8732FA4E-6AD2-48D6-AB3C-402C59A8A7C2}" destId="{E0ACA065-8E91-45A0-825F-9FE7F03749D0}" srcOrd="2" destOrd="0" parTransId="{5FB12367-2367-4611-A668-8543981A6CCD}" sibTransId="{C5D8BF29-62E0-4868-AF49-49D29CDD08AC}"/>
    <dgm:cxn modelId="{82E49EF1-F6A9-4A60-9655-648D7B35BF66}" type="presOf" srcId="{8FDB486F-321F-4C2D-BDFB-3A68CBDFAD28}" destId="{1BB9BE37-21A3-4AAC-887D-1A261330B220}" srcOrd="0" destOrd="0" presId="urn:microsoft.com/office/officeart/2005/8/layout/hList1"/>
    <dgm:cxn modelId="{68B6717F-C35B-4618-98F8-9C86480DE66C}" type="presOf" srcId="{559D6D5D-A31B-4C5A-B8B0-25449CB5E21F}" destId="{893CC798-5899-4AE1-9EDD-5666AEB04CE5}" srcOrd="0" destOrd="0" presId="urn:microsoft.com/office/officeart/2005/8/layout/hList1"/>
    <dgm:cxn modelId="{F4F131EF-94B3-469E-B18D-A81E391328BD}" type="presOf" srcId="{903B2331-A602-4BED-ADD6-DCBAE6BF7369}" destId="{893CC798-5899-4AE1-9EDD-5666AEB04CE5}" srcOrd="0" destOrd="4" presId="urn:microsoft.com/office/officeart/2005/8/layout/hList1"/>
    <dgm:cxn modelId="{A2C04AD8-8E45-4F36-8881-467D6524D0CB}" type="presOf" srcId="{69034C9E-359F-477A-8E40-4C7AA4C0E1D2}" destId="{4CF5430F-7B39-426A-BD94-CA9D6D25E383}" srcOrd="0" destOrd="0" presId="urn:microsoft.com/office/officeart/2005/8/layout/hList1"/>
    <dgm:cxn modelId="{A6495FA5-A505-4044-AD2E-288968A9E001}" srcId="{25BB96AD-73C8-4997-96C7-47901B24F3C7}" destId="{903B2331-A602-4BED-ADD6-DCBAE6BF7369}" srcOrd="4" destOrd="0" parTransId="{7BA0CD41-FE3E-44FD-BA15-550055C74938}" sibTransId="{4938E433-6B64-4720-AE4F-D1AE61C2FC5E}"/>
    <dgm:cxn modelId="{82C42584-5D0B-4DC3-B079-D5852A644052}" type="presOf" srcId="{6A72DD13-1C7A-4733-B7EE-49046D9A246C}" destId="{893CC798-5899-4AE1-9EDD-5666AEB04CE5}" srcOrd="0" destOrd="2" presId="urn:microsoft.com/office/officeart/2005/8/layout/hList1"/>
    <dgm:cxn modelId="{DF07ED64-8440-4AAD-8AAA-E16EC0CB407E}" type="presOf" srcId="{A4195C15-2BE3-494A-A2AE-3C57D9554B89}" destId="{893CC798-5899-4AE1-9EDD-5666AEB04CE5}" srcOrd="0" destOrd="3" presId="urn:microsoft.com/office/officeart/2005/8/layout/hList1"/>
    <dgm:cxn modelId="{7C9B5AE6-C5B9-47FE-AAD6-18BD4F7F37B1}" type="presOf" srcId="{53D85EBC-7773-4495-8B6F-40B4854CACFC}" destId="{D3E8989D-5220-4B05-8559-264A40B3FE9F}" srcOrd="0" destOrd="4" presId="urn:microsoft.com/office/officeart/2005/8/layout/hList1"/>
    <dgm:cxn modelId="{EA044DB7-5D6F-40F7-B568-2FB922A0F48C}" srcId="{25BB96AD-73C8-4997-96C7-47901B24F3C7}" destId="{6A72DD13-1C7A-4733-B7EE-49046D9A246C}" srcOrd="2" destOrd="0" parTransId="{8FAC3D8F-9D01-443C-8694-D15A7D55BD03}" sibTransId="{AE5FE086-18EB-42AF-B9F0-EA055B172D68}"/>
    <dgm:cxn modelId="{8D6606F0-B706-4556-B7A7-64B857C67D40}" type="presOf" srcId="{E0ACA065-8E91-45A0-825F-9FE7F03749D0}" destId="{D3E8989D-5220-4B05-8559-264A40B3FE9F}" srcOrd="0" destOrd="2" presId="urn:microsoft.com/office/officeart/2005/8/layout/hList1"/>
    <dgm:cxn modelId="{C7DBEE8E-69CD-49C7-81B0-1E01A6949E69}" srcId="{8732FA4E-6AD2-48D6-AB3C-402C59A8A7C2}" destId="{DC1905CB-9F5B-49EA-80AF-F716D798D3E8}" srcOrd="3" destOrd="0" parTransId="{D06CEF89-3956-4337-BE0E-EB9218608A56}" sibTransId="{F6774108-F20C-4FB5-B1D7-23214E21E234}"/>
    <dgm:cxn modelId="{F9630EC0-CB2C-436F-A0E9-2C28A38C0AFD}" type="presOf" srcId="{62369B2C-0FBA-44AD-B0EB-C0553294056A}" destId="{D3E8989D-5220-4B05-8559-264A40B3FE9F}" srcOrd="0" destOrd="1" presId="urn:microsoft.com/office/officeart/2005/8/layout/hList1"/>
    <dgm:cxn modelId="{E135B6DB-3CAD-4A6D-AFB4-9A45C92431A8}" srcId="{8732FA4E-6AD2-48D6-AB3C-402C59A8A7C2}" destId="{53D85EBC-7773-4495-8B6F-40B4854CACFC}" srcOrd="4" destOrd="0" parTransId="{8779A54C-1C7B-4893-ABA3-C5955A1E3EFA}" sibTransId="{C2A4EC4D-F0AD-4346-A7CE-F15AA21CEA6F}"/>
    <dgm:cxn modelId="{0FA3AA61-7050-46C5-8328-A22D1B333AA4}" type="presOf" srcId="{B82FFDBE-7377-4333-A45F-113ECD98FE74}" destId="{CEDDA0AB-9AC2-4C17-8E43-44757D521A8F}" srcOrd="0" destOrd="0" presId="urn:microsoft.com/office/officeart/2005/8/layout/hList1"/>
    <dgm:cxn modelId="{E2C56838-7B39-48A2-94D3-13CBB85AAD10}" type="presOf" srcId="{DC1905CB-9F5B-49EA-80AF-F716D798D3E8}" destId="{D3E8989D-5220-4B05-8559-264A40B3FE9F}" srcOrd="0" destOrd="3" presId="urn:microsoft.com/office/officeart/2005/8/layout/hList1"/>
    <dgm:cxn modelId="{2DBD3989-343A-4A66-93DA-C5759D600687}" type="presOf" srcId="{2F7A68ED-3D39-40A4-9563-9A426D5533BA}" destId="{D3E8989D-5220-4B05-8559-264A40B3FE9F}" srcOrd="0" destOrd="0" presId="urn:microsoft.com/office/officeart/2005/8/layout/hList1"/>
    <dgm:cxn modelId="{52A69F7F-F93E-4BB6-B5A0-7C9FC2509423}" srcId="{B82FFDBE-7377-4333-A45F-113ECD98FE74}" destId="{8FDB486F-321F-4C2D-BDFB-3A68CBDFAD28}" srcOrd="0" destOrd="0" parTransId="{E0BB1901-4316-4AC8-B404-785314AE2853}" sibTransId="{0883DE55-6CAB-42D8-A73E-9752503A6BB8}"/>
    <dgm:cxn modelId="{D67FD2EF-6DBE-4919-B754-2D7ABEE663CA}" srcId="{8732FA4E-6AD2-48D6-AB3C-402C59A8A7C2}" destId="{2F7A68ED-3D39-40A4-9563-9A426D5533BA}" srcOrd="0" destOrd="0" parTransId="{FF63ADE9-DDE8-4BC5-817E-7907C5AED429}" sibTransId="{4C6B6B08-B4E6-4ADF-80BE-BC1D7A5F06F4}"/>
    <dgm:cxn modelId="{77F2AA39-9FF3-41EA-8E4F-72EADC333D62}" type="presOf" srcId="{8732FA4E-6AD2-48D6-AB3C-402C59A8A7C2}" destId="{310121DC-6E06-47FB-9AFD-B41434F9FC9B}" srcOrd="0" destOrd="0" presId="urn:microsoft.com/office/officeart/2005/8/layout/hList1"/>
    <dgm:cxn modelId="{C26B80D3-2AB6-40E9-9099-7CCA97AA7663}" srcId="{25BB96AD-73C8-4997-96C7-47901B24F3C7}" destId="{A4195C15-2BE3-494A-A2AE-3C57D9554B89}" srcOrd="3" destOrd="0" parTransId="{5EF31564-E489-4462-B774-873FAD0FFA9A}" sibTransId="{3FF6B20F-2FCB-4630-A1CC-AB5B4B08DDAD}"/>
    <dgm:cxn modelId="{EACEBCD4-2A04-4380-A9FC-CE4E7E022E64}" srcId="{8732FA4E-6AD2-48D6-AB3C-402C59A8A7C2}" destId="{62369B2C-0FBA-44AD-B0EB-C0553294056A}" srcOrd="1" destOrd="0" parTransId="{4C37732E-E7A7-48D1-B98C-EFBDEEC8C401}" sibTransId="{66A4FCC5-855C-4199-B858-F55856CAD47D}"/>
    <dgm:cxn modelId="{B82915E1-1283-4880-890A-93FD0286D95C}" srcId="{69034C9E-359F-477A-8E40-4C7AA4C0E1D2}" destId="{B82FFDBE-7377-4333-A45F-113ECD98FE74}" srcOrd="0" destOrd="0" parTransId="{BCAE1B2E-1D3F-469D-A5B5-CC53CB43C988}" sibTransId="{A44F68A8-4EE4-41AB-8984-7B8C016308EA}"/>
    <dgm:cxn modelId="{F1CED66E-61E7-4C9C-A658-0834DA15D7E9}" srcId="{69034C9E-359F-477A-8E40-4C7AA4C0E1D2}" destId="{25BB96AD-73C8-4997-96C7-47901B24F3C7}" srcOrd="1" destOrd="0" parTransId="{5620F441-60BD-4F8A-B941-8FA3CE9E91B4}" sibTransId="{DE07B542-BF54-44FD-8F04-71F161F19ED1}"/>
    <dgm:cxn modelId="{09AC3F2A-7213-40D3-BE80-93D1006B1609}" type="presParOf" srcId="{4CF5430F-7B39-426A-BD94-CA9D6D25E383}" destId="{ECEC65F3-3034-4682-BFC7-728DD882EF76}" srcOrd="0" destOrd="0" presId="urn:microsoft.com/office/officeart/2005/8/layout/hList1"/>
    <dgm:cxn modelId="{373323A2-FAB1-4D50-ACFD-C7A9D8B18203}" type="presParOf" srcId="{ECEC65F3-3034-4682-BFC7-728DD882EF76}" destId="{CEDDA0AB-9AC2-4C17-8E43-44757D521A8F}" srcOrd="0" destOrd="0" presId="urn:microsoft.com/office/officeart/2005/8/layout/hList1"/>
    <dgm:cxn modelId="{5FCC0F53-BC5F-42E0-9727-6BAAA7545B9E}" type="presParOf" srcId="{ECEC65F3-3034-4682-BFC7-728DD882EF76}" destId="{1BB9BE37-21A3-4AAC-887D-1A261330B220}" srcOrd="1" destOrd="0" presId="urn:microsoft.com/office/officeart/2005/8/layout/hList1"/>
    <dgm:cxn modelId="{1F6CC9A3-D25F-4C2B-ABD3-5F729D9453CD}" type="presParOf" srcId="{4CF5430F-7B39-426A-BD94-CA9D6D25E383}" destId="{A58740D2-8ADD-406A-9755-5FAF6453AE9A}" srcOrd="1" destOrd="0" presId="urn:microsoft.com/office/officeart/2005/8/layout/hList1"/>
    <dgm:cxn modelId="{D9BD85ED-0ECA-44B8-ADC3-9A02AB942B79}" type="presParOf" srcId="{4CF5430F-7B39-426A-BD94-CA9D6D25E383}" destId="{040B65DC-C86D-4C43-BD20-C0E499E684C4}" srcOrd="2" destOrd="0" presId="urn:microsoft.com/office/officeart/2005/8/layout/hList1"/>
    <dgm:cxn modelId="{ACA2C4BF-F575-4FA4-87CC-4C9B63B394F0}" type="presParOf" srcId="{040B65DC-C86D-4C43-BD20-C0E499E684C4}" destId="{3F6ABC6F-1F17-4967-AD68-21C6D30AC8A8}" srcOrd="0" destOrd="0" presId="urn:microsoft.com/office/officeart/2005/8/layout/hList1"/>
    <dgm:cxn modelId="{74BE0B8E-28AF-4ACB-8DF8-78A60F30FB08}" type="presParOf" srcId="{040B65DC-C86D-4C43-BD20-C0E499E684C4}" destId="{893CC798-5899-4AE1-9EDD-5666AEB04CE5}" srcOrd="1" destOrd="0" presId="urn:microsoft.com/office/officeart/2005/8/layout/hList1"/>
    <dgm:cxn modelId="{B9F8E075-15EA-4858-BDE0-71FE5B3D8B17}" type="presParOf" srcId="{4CF5430F-7B39-426A-BD94-CA9D6D25E383}" destId="{EB213F9C-CB4F-4EF8-80C9-3AF7D1326879}" srcOrd="3" destOrd="0" presId="urn:microsoft.com/office/officeart/2005/8/layout/hList1"/>
    <dgm:cxn modelId="{103B9F7E-CDC7-4420-B448-006878C40B32}" type="presParOf" srcId="{4CF5430F-7B39-426A-BD94-CA9D6D25E383}" destId="{9EECCBE6-ACAE-4E93-B6C7-930172E44D9F}" srcOrd="4" destOrd="0" presId="urn:microsoft.com/office/officeart/2005/8/layout/hList1"/>
    <dgm:cxn modelId="{4D1EBDAE-028D-4D4B-BA6C-C669D9484406}" type="presParOf" srcId="{9EECCBE6-ACAE-4E93-B6C7-930172E44D9F}" destId="{310121DC-6E06-47FB-9AFD-B41434F9FC9B}" srcOrd="0" destOrd="0" presId="urn:microsoft.com/office/officeart/2005/8/layout/hList1"/>
    <dgm:cxn modelId="{C21E59B4-6EB7-4D05-A0C7-9471C94C63DA}" type="presParOf" srcId="{9EECCBE6-ACAE-4E93-B6C7-930172E44D9F}" destId="{D3E8989D-5220-4B05-8559-264A40B3FE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2D197-17D4-447B-97B9-BDA5B657BA7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BC844428-8F34-4285-8232-29D579366ADB}">
      <dgm:prSet phldrT="[Text]"/>
      <dgm:spPr>
        <a:solidFill>
          <a:schemeClr val="accent2"/>
        </a:solidFill>
        <a:ln>
          <a:solidFill>
            <a:schemeClr val="accent2"/>
          </a:solidFill>
        </a:ln>
      </dgm:spPr>
      <dgm:t>
        <a:bodyPr/>
        <a:lstStyle/>
        <a:p>
          <a:pPr algn="ctr"/>
          <a:r>
            <a:rPr lang="zh-CN" altLang="en-US" dirty="0" smtClean="0">
              <a:latin typeface="Arial" pitchFamily="34" charset="0"/>
              <a:ea typeface="宋体" pitchFamily="2" charset="-122"/>
              <a:cs typeface="Arial" pitchFamily="34" charset="0"/>
            </a:rPr>
            <a:t>疼痛</a:t>
          </a:r>
          <a:endParaRPr lang="en-CA" dirty="0">
            <a:latin typeface="Arial" pitchFamily="34" charset="0"/>
            <a:ea typeface="宋体" pitchFamily="2" charset="-122"/>
            <a:cs typeface="Arial" pitchFamily="34" charset="0"/>
          </a:endParaRPr>
        </a:p>
      </dgm:t>
    </dgm:pt>
    <dgm:pt modelId="{A48DF613-0A9F-458E-9CB6-E7E890943F09}" type="parTrans" cxnId="{9E88CB14-9243-43DC-8BBD-576CB481E289}">
      <dgm:prSet/>
      <dgm:spPr/>
      <dgm:t>
        <a:bodyPr/>
        <a:lstStyle/>
        <a:p>
          <a:endParaRPr lang="en-CA"/>
        </a:p>
      </dgm:t>
    </dgm:pt>
    <dgm:pt modelId="{D9DDFE50-6E3F-433C-9499-AF07184250BD}" type="sibTrans" cxnId="{9E88CB14-9243-43DC-8BBD-576CB481E289}">
      <dgm:prSet/>
      <dgm:spPr/>
      <dgm:t>
        <a:bodyPr/>
        <a:lstStyle/>
        <a:p>
          <a:endParaRPr lang="en-CA"/>
        </a:p>
      </dgm:t>
    </dgm:pt>
    <dgm:pt modelId="{4B97690B-3FFC-49C9-BA06-82646E1095BB}">
      <dgm:prSet phldrT="[Text]"/>
      <dgm:spPr>
        <a:solidFill>
          <a:schemeClr val="accent2"/>
        </a:solidFill>
        <a:ln>
          <a:solidFill>
            <a:schemeClr val="accent2"/>
          </a:solidFill>
        </a:ln>
      </dgm:spPr>
      <dgm:t>
        <a:bodyPr/>
        <a:lstStyle/>
        <a:p>
          <a:pPr algn="l"/>
          <a:r>
            <a:rPr lang="zh-CN" altLang="en-US" b="0" i="0" dirty="0" smtClean="0">
              <a:latin typeface="Arial" pitchFamily="34" charset="0"/>
              <a:ea typeface="宋体" pitchFamily="2" charset="-122"/>
              <a:cs typeface="Arial" pitchFamily="34" charset="0"/>
            </a:rPr>
            <a:t>全身疼痛</a:t>
          </a:r>
          <a:endParaRPr lang="en-CA" dirty="0">
            <a:latin typeface="Arial" pitchFamily="34" charset="0"/>
            <a:ea typeface="宋体" pitchFamily="2" charset="-122"/>
            <a:cs typeface="Arial" pitchFamily="34" charset="0"/>
          </a:endParaRPr>
        </a:p>
      </dgm:t>
    </dgm:pt>
    <dgm:pt modelId="{73DFE010-19F2-40FB-83EF-3A17409765C8}" type="parTrans" cxnId="{DAACE704-D810-4E88-9B4C-A998E18B786C}">
      <dgm:prSet/>
      <dgm:spPr/>
      <dgm:t>
        <a:bodyPr/>
        <a:lstStyle/>
        <a:p>
          <a:endParaRPr lang="en-CA"/>
        </a:p>
      </dgm:t>
    </dgm:pt>
    <dgm:pt modelId="{4793410A-297A-42F5-A420-B6D960E87EBD}" type="sibTrans" cxnId="{DAACE704-D810-4E88-9B4C-A998E18B786C}">
      <dgm:prSet/>
      <dgm:spPr/>
      <dgm:t>
        <a:bodyPr/>
        <a:lstStyle/>
        <a:p>
          <a:endParaRPr lang="en-CA"/>
        </a:p>
      </dgm:t>
    </dgm:pt>
    <dgm:pt modelId="{B727107B-515C-4FA9-B4A8-92F71989962C}">
      <dgm:prSet phldrT="[Text]"/>
      <dgm:spPr>
        <a:solidFill>
          <a:schemeClr val="accent2"/>
        </a:solidFill>
        <a:ln>
          <a:solidFill>
            <a:schemeClr val="accent2"/>
          </a:solidFill>
        </a:ln>
      </dgm:spPr>
      <dgm:t>
        <a:bodyPr/>
        <a:lstStyle/>
        <a:p>
          <a:pPr algn="l"/>
          <a:r>
            <a:rPr lang="zh-CN" b="0" i="0" dirty="0" smtClean="0">
              <a:latin typeface="Arial" pitchFamily="34" charset="0"/>
              <a:ea typeface="宋体" pitchFamily="2" charset="-122"/>
              <a:cs typeface="Arial" pitchFamily="34" charset="0"/>
            </a:rPr>
            <a:t>肌肉僵直</a:t>
          </a:r>
          <a:r>
            <a:rPr lang="en-US" b="0" i="0" dirty="0" smtClean="0">
              <a:latin typeface="Arial" pitchFamily="34" charset="0"/>
              <a:ea typeface="宋体" pitchFamily="2" charset="-122"/>
              <a:cs typeface="Arial" pitchFamily="34" charset="0"/>
            </a:rPr>
            <a:t>/</a:t>
          </a:r>
          <a:r>
            <a:rPr lang="zh-CN" b="0" i="0" dirty="0" smtClean="0">
              <a:latin typeface="Arial" pitchFamily="34" charset="0"/>
              <a:ea typeface="宋体" pitchFamily="2" charset="-122"/>
              <a:cs typeface="Arial" pitchFamily="34" charset="0"/>
            </a:rPr>
            <a:t>疼痛</a:t>
          </a:r>
          <a:endParaRPr lang="en-CA" dirty="0">
            <a:latin typeface="Arial" pitchFamily="34" charset="0"/>
            <a:ea typeface="宋体" pitchFamily="2" charset="-122"/>
            <a:cs typeface="Arial" pitchFamily="34" charset="0"/>
          </a:endParaRPr>
        </a:p>
      </dgm:t>
    </dgm:pt>
    <dgm:pt modelId="{14F6F13E-B5EF-4A0E-8A6F-3B4365921436}" type="parTrans" cxnId="{8F5D4198-CAFC-49F7-AB99-4D5F1E2B2F28}">
      <dgm:prSet/>
      <dgm:spPr/>
      <dgm:t>
        <a:bodyPr/>
        <a:lstStyle/>
        <a:p>
          <a:endParaRPr lang="en-CA"/>
        </a:p>
      </dgm:t>
    </dgm:pt>
    <dgm:pt modelId="{ECBF2180-75DB-46FF-AC4C-F8618CB44DBB}" type="sibTrans" cxnId="{8F5D4198-CAFC-49F7-AB99-4D5F1E2B2F28}">
      <dgm:prSet/>
      <dgm:spPr/>
      <dgm:t>
        <a:bodyPr/>
        <a:lstStyle/>
        <a:p>
          <a:endParaRPr lang="en-CA"/>
        </a:p>
      </dgm:t>
    </dgm:pt>
    <dgm:pt modelId="{78D37C9C-3A4E-4894-AAEC-5657C416C441}">
      <dgm:prSet phldrT="[Text]"/>
      <dgm:spPr/>
      <dgm:t>
        <a:bodyPr/>
        <a:lstStyle/>
        <a:p>
          <a:pPr algn="ctr"/>
          <a:r>
            <a:rPr lang="zh-CN" b="0" i="0" dirty="0" smtClean="0">
              <a:latin typeface="Arial" pitchFamily="34" charset="0"/>
              <a:ea typeface="宋体" pitchFamily="2" charset="-122"/>
              <a:cs typeface="Arial" pitchFamily="34" charset="0"/>
            </a:rPr>
            <a:t>焦虑</a:t>
          </a:r>
          <a:r>
            <a:rPr lang="en-US" b="0" i="0" dirty="0" smtClean="0">
              <a:latin typeface="Arial" pitchFamily="34" charset="0"/>
              <a:ea typeface="宋体" pitchFamily="2" charset="-122"/>
              <a:cs typeface="Arial" pitchFamily="34" charset="0"/>
            </a:rPr>
            <a:t>/</a:t>
          </a:r>
          <a:r>
            <a:rPr lang="zh-CN" b="0" i="0" dirty="0" smtClean="0">
              <a:latin typeface="Arial" pitchFamily="34" charset="0"/>
              <a:ea typeface="宋体" pitchFamily="2" charset="-122"/>
              <a:cs typeface="Arial" pitchFamily="34" charset="0"/>
            </a:rPr>
            <a:t>抑郁</a:t>
          </a:r>
          <a:endParaRPr lang="en-CA" dirty="0">
            <a:latin typeface="Arial" pitchFamily="34" charset="0"/>
            <a:ea typeface="宋体" pitchFamily="2" charset="-122"/>
            <a:cs typeface="Arial" pitchFamily="34" charset="0"/>
          </a:endParaRPr>
        </a:p>
      </dgm:t>
    </dgm:pt>
    <dgm:pt modelId="{438BB7A3-330F-4339-85B1-04E22EB069C7}" type="parTrans" cxnId="{E206DB7B-C022-4E8E-B7B8-371C215906F0}">
      <dgm:prSet/>
      <dgm:spPr/>
      <dgm:t>
        <a:bodyPr/>
        <a:lstStyle/>
        <a:p>
          <a:endParaRPr lang="en-CA"/>
        </a:p>
      </dgm:t>
    </dgm:pt>
    <dgm:pt modelId="{4206A8BB-2228-44A9-A3CC-80B3E2CAFACB}" type="sibTrans" cxnId="{E206DB7B-C022-4E8E-B7B8-371C215906F0}">
      <dgm:prSet/>
      <dgm:spPr/>
      <dgm:t>
        <a:bodyPr/>
        <a:lstStyle/>
        <a:p>
          <a:endParaRPr lang="en-CA"/>
        </a:p>
      </dgm:t>
    </dgm:pt>
    <dgm:pt modelId="{877C8514-625F-4A04-9BC6-C06934A5D40A}">
      <dgm:prSet phldrT="[Text]"/>
      <dgm:spPr/>
      <dgm:t>
        <a:bodyPr/>
        <a:lstStyle/>
        <a:p>
          <a:pPr algn="l"/>
          <a:r>
            <a:rPr lang="zh-CN" altLang="en-US" b="0" i="0" dirty="0" smtClean="0">
              <a:latin typeface="Arial" pitchFamily="34" charset="0"/>
              <a:ea typeface="宋体" pitchFamily="2" charset="-122"/>
              <a:cs typeface="Arial" pitchFamily="34" charset="0"/>
            </a:rPr>
            <a:t>悲伤或沮丧</a:t>
          </a:r>
          <a:endParaRPr lang="en-CA" dirty="0">
            <a:latin typeface="Arial" pitchFamily="34" charset="0"/>
            <a:ea typeface="宋体" pitchFamily="2" charset="-122"/>
            <a:cs typeface="Arial" pitchFamily="34" charset="0"/>
          </a:endParaRPr>
        </a:p>
      </dgm:t>
    </dgm:pt>
    <dgm:pt modelId="{4992588C-B789-4581-A2D0-1DBF5B498E4C}" type="parTrans" cxnId="{D97BDA0B-60DC-4B5A-B7A8-B3EB39BD2EB5}">
      <dgm:prSet/>
      <dgm:spPr/>
      <dgm:t>
        <a:bodyPr/>
        <a:lstStyle/>
        <a:p>
          <a:endParaRPr lang="en-CA"/>
        </a:p>
      </dgm:t>
    </dgm:pt>
    <dgm:pt modelId="{A8E83217-4E9C-433C-95C6-B66522C0FC30}" type="sibTrans" cxnId="{D97BDA0B-60DC-4B5A-B7A8-B3EB39BD2EB5}">
      <dgm:prSet/>
      <dgm:spPr/>
      <dgm:t>
        <a:bodyPr/>
        <a:lstStyle/>
        <a:p>
          <a:endParaRPr lang="en-CA"/>
        </a:p>
      </dgm:t>
    </dgm:pt>
    <dgm:pt modelId="{5B7C56FF-CE04-4736-9DCA-6049D2DFA22D}">
      <dgm:prSet phldrT="[Text]"/>
      <dgm:spPr/>
      <dgm:t>
        <a:bodyPr/>
        <a:lstStyle/>
        <a:p>
          <a:pPr algn="l"/>
          <a:r>
            <a:rPr lang="zh-CN" altLang="en-US" b="0" i="0" dirty="0" smtClean="0">
              <a:latin typeface="Arial" pitchFamily="34" charset="0"/>
              <a:ea typeface="宋体" pitchFamily="2" charset="-122"/>
              <a:cs typeface="Arial" pitchFamily="34" charset="0"/>
            </a:rPr>
            <a:t>焦虑</a:t>
          </a:r>
          <a:endParaRPr lang="en-CA" dirty="0">
            <a:latin typeface="Arial" pitchFamily="34" charset="0"/>
            <a:ea typeface="宋体" pitchFamily="2" charset="-122"/>
            <a:cs typeface="Arial" pitchFamily="34" charset="0"/>
          </a:endParaRPr>
        </a:p>
      </dgm:t>
    </dgm:pt>
    <dgm:pt modelId="{0BB6BB20-29A3-4E4D-B82D-47C203CA46E3}" type="parTrans" cxnId="{655A6B84-6216-4A2F-AFDB-FB9EA962EB4A}">
      <dgm:prSet/>
      <dgm:spPr/>
      <dgm:t>
        <a:bodyPr/>
        <a:lstStyle/>
        <a:p>
          <a:endParaRPr lang="en-CA"/>
        </a:p>
      </dgm:t>
    </dgm:pt>
    <dgm:pt modelId="{E57DC946-9809-4F77-B269-C8719D7884B0}" type="sibTrans" cxnId="{655A6B84-6216-4A2F-AFDB-FB9EA962EB4A}">
      <dgm:prSet/>
      <dgm:spPr/>
      <dgm:t>
        <a:bodyPr/>
        <a:lstStyle/>
        <a:p>
          <a:endParaRPr lang="en-CA"/>
        </a:p>
      </dgm:t>
    </dgm:pt>
    <dgm:pt modelId="{4D9EF557-16B3-4066-98B8-73E02E63C29C}">
      <dgm:prSet phldrT="[Text]"/>
      <dgm:spPr>
        <a:solidFill>
          <a:schemeClr val="bg1">
            <a:lumMod val="50000"/>
            <a:lumOff val="50000"/>
          </a:schemeClr>
        </a:solidFill>
      </dgm:spPr>
      <dgm:t>
        <a:bodyPr/>
        <a:lstStyle/>
        <a:p>
          <a:pPr algn="ctr"/>
          <a:r>
            <a:rPr lang="zh-CN" altLang="en-US" dirty="0" smtClean="0">
              <a:latin typeface="Arial" pitchFamily="34" charset="0"/>
              <a:ea typeface="宋体" pitchFamily="2" charset="-122"/>
              <a:cs typeface="Arial" pitchFamily="34" charset="0"/>
            </a:rPr>
            <a:t>疲劳</a:t>
          </a:r>
          <a:endParaRPr lang="en-CA" dirty="0">
            <a:latin typeface="Arial" pitchFamily="34" charset="0"/>
            <a:ea typeface="宋体" pitchFamily="2" charset="-122"/>
            <a:cs typeface="Arial" pitchFamily="34" charset="0"/>
          </a:endParaRPr>
        </a:p>
      </dgm:t>
    </dgm:pt>
    <dgm:pt modelId="{9342DA59-D847-4177-A66B-E0A4D5214AF1}" type="parTrans" cxnId="{A2A24B26-7491-4202-A2A6-63AD47D2AB07}">
      <dgm:prSet/>
      <dgm:spPr/>
      <dgm:t>
        <a:bodyPr/>
        <a:lstStyle/>
        <a:p>
          <a:endParaRPr lang="en-CA"/>
        </a:p>
      </dgm:t>
    </dgm:pt>
    <dgm:pt modelId="{1FF68CF4-89B1-464F-B0C9-810446B2196F}" type="sibTrans" cxnId="{A2A24B26-7491-4202-A2A6-63AD47D2AB07}">
      <dgm:prSet/>
      <dgm:spPr/>
      <dgm:t>
        <a:bodyPr/>
        <a:lstStyle/>
        <a:p>
          <a:endParaRPr lang="en-CA"/>
        </a:p>
      </dgm:t>
    </dgm:pt>
    <dgm:pt modelId="{9DB09E88-E9F7-4CFA-99F5-05B67A77F820}">
      <dgm:prSet phldrT="[Text]"/>
      <dgm:spPr>
        <a:solidFill>
          <a:schemeClr val="accent3"/>
        </a:solidFill>
        <a:ln>
          <a:noFill/>
        </a:ln>
      </dgm:spPr>
      <dgm:t>
        <a:bodyPr/>
        <a:lstStyle/>
        <a:p>
          <a:pPr algn="l"/>
          <a:r>
            <a:rPr lang="zh-CN" altLang="en-US" b="0" i="0" dirty="0" smtClean="0">
              <a:solidFill>
                <a:schemeClr val="bg1"/>
              </a:solidFill>
              <a:latin typeface="Arial" pitchFamily="34" charset="0"/>
              <a:ea typeface="宋体" pitchFamily="2" charset="-122"/>
              <a:cs typeface="Arial" pitchFamily="34" charset="0"/>
            </a:rPr>
            <a:t>注意力难以集中</a:t>
          </a:r>
          <a:endParaRPr lang="en-CA" dirty="0">
            <a:solidFill>
              <a:schemeClr val="bg1"/>
            </a:solidFill>
            <a:latin typeface="Arial" pitchFamily="34" charset="0"/>
            <a:ea typeface="宋体" pitchFamily="2" charset="-122"/>
            <a:cs typeface="Arial" pitchFamily="34" charset="0"/>
          </a:endParaRPr>
        </a:p>
      </dgm:t>
    </dgm:pt>
    <dgm:pt modelId="{7B98E0AA-79FB-42FE-B3FA-560A898ECC1D}" type="parTrans" cxnId="{0A78CFA6-92C2-4198-8A25-8FC8878D35B1}">
      <dgm:prSet/>
      <dgm:spPr/>
      <dgm:t>
        <a:bodyPr/>
        <a:lstStyle/>
        <a:p>
          <a:endParaRPr lang="en-CA"/>
        </a:p>
      </dgm:t>
    </dgm:pt>
    <dgm:pt modelId="{09BECB01-89D3-4196-BB8A-95BA925402EB}" type="sibTrans" cxnId="{0A78CFA6-92C2-4198-8A25-8FC8878D35B1}">
      <dgm:prSet/>
      <dgm:spPr/>
      <dgm:t>
        <a:bodyPr/>
        <a:lstStyle/>
        <a:p>
          <a:endParaRPr lang="en-CA"/>
        </a:p>
      </dgm:t>
    </dgm:pt>
    <dgm:pt modelId="{B9A1D322-49C8-4164-9BBC-79E267FD9C56}">
      <dgm:prSet phldrT="[Text]"/>
      <dgm:spPr>
        <a:solidFill>
          <a:schemeClr val="accent3"/>
        </a:solidFill>
        <a:ln>
          <a:noFill/>
        </a:ln>
      </dgm:spPr>
      <dgm:t>
        <a:bodyPr/>
        <a:lstStyle/>
        <a:p>
          <a:pPr algn="ctr"/>
          <a:r>
            <a:rPr lang="zh-CN" altLang="en-US" dirty="0" smtClean="0">
              <a:solidFill>
                <a:schemeClr val="bg1"/>
              </a:solidFill>
              <a:latin typeface="Arial" pitchFamily="34" charset="0"/>
              <a:ea typeface="宋体" pitchFamily="2" charset="-122"/>
              <a:cs typeface="Arial" pitchFamily="34" charset="0"/>
            </a:rPr>
            <a:t>其他症状</a:t>
          </a:r>
          <a:endParaRPr lang="en-CA" dirty="0">
            <a:solidFill>
              <a:schemeClr val="bg1"/>
            </a:solidFill>
            <a:latin typeface="Arial" pitchFamily="34" charset="0"/>
            <a:ea typeface="宋体" pitchFamily="2" charset="-122"/>
            <a:cs typeface="Arial" pitchFamily="34" charset="0"/>
          </a:endParaRPr>
        </a:p>
      </dgm:t>
    </dgm:pt>
    <dgm:pt modelId="{6B199054-3A17-4195-85B7-6F8B3E161FA2}" type="parTrans" cxnId="{81C34AF2-A92E-4F8E-B4F7-BDCE19B073D2}">
      <dgm:prSet/>
      <dgm:spPr/>
      <dgm:t>
        <a:bodyPr/>
        <a:lstStyle/>
        <a:p>
          <a:endParaRPr lang="en-CA"/>
        </a:p>
      </dgm:t>
    </dgm:pt>
    <dgm:pt modelId="{83681373-F409-4AFC-89A5-E3BEC4255C2E}" type="sibTrans" cxnId="{81C34AF2-A92E-4F8E-B4F7-BDCE19B073D2}">
      <dgm:prSet/>
      <dgm:spPr/>
      <dgm:t>
        <a:bodyPr/>
        <a:lstStyle/>
        <a:p>
          <a:endParaRPr lang="en-CA"/>
        </a:p>
      </dgm:t>
    </dgm:pt>
    <dgm:pt modelId="{4155451C-1D98-457F-B0D1-2556C3BADEB4}">
      <dgm:prSet phldrT="[Text]"/>
      <dgm:spPr>
        <a:solidFill>
          <a:schemeClr val="accent2"/>
        </a:solidFill>
        <a:ln>
          <a:solidFill>
            <a:schemeClr val="accent2"/>
          </a:solidFill>
        </a:ln>
      </dgm:spPr>
      <dgm:t>
        <a:bodyPr/>
        <a:lstStyle/>
        <a:p>
          <a:pPr algn="l"/>
          <a:r>
            <a:rPr lang="zh-CN" altLang="en-US" dirty="0" smtClean="0">
              <a:latin typeface="Arial" pitchFamily="34" charset="0"/>
              <a:ea typeface="宋体" pitchFamily="2" charset="-122"/>
              <a:cs typeface="Arial" pitchFamily="34" charset="0"/>
            </a:rPr>
            <a:t>头痛</a:t>
          </a:r>
          <a:endParaRPr lang="en-CA" dirty="0">
            <a:latin typeface="Arial" pitchFamily="34" charset="0"/>
            <a:ea typeface="宋体" pitchFamily="2" charset="-122"/>
            <a:cs typeface="Arial" pitchFamily="34" charset="0"/>
          </a:endParaRPr>
        </a:p>
      </dgm:t>
    </dgm:pt>
    <dgm:pt modelId="{86A76329-F133-4ADC-845D-61798F03699A}" type="parTrans" cxnId="{13CD6BEF-CF97-46C6-B629-5E246B9B475E}">
      <dgm:prSet/>
      <dgm:spPr/>
      <dgm:t>
        <a:bodyPr/>
        <a:lstStyle/>
        <a:p>
          <a:endParaRPr lang="en-CA"/>
        </a:p>
      </dgm:t>
    </dgm:pt>
    <dgm:pt modelId="{13545008-71C4-45E8-9EF4-DDD983761E9C}" type="sibTrans" cxnId="{13CD6BEF-CF97-46C6-B629-5E246B9B475E}">
      <dgm:prSet/>
      <dgm:spPr/>
      <dgm:t>
        <a:bodyPr/>
        <a:lstStyle/>
        <a:p>
          <a:endParaRPr lang="en-CA"/>
        </a:p>
      </dgm:t>
    </dgm:pt>
    <dgm:pt modelId="{0CE917AB-471E-4B69-BC5F-251D4A3C7986}">
      <dgm:prSet phldrT="[Text]"/>
      <dgm:spPr>
        <a:solidFill>
          <a:schemeClr val="accent2"/>
        </a:solidFill>
        <a:ln>
          <a:solidFill>
            <a:schemeClr val="accent2"/>
          </a:solidFill>
        </a:ln>
      </dgm:spPr>
      <dgm:t>
        <a:bodyPr/>
        <a:lstStyle/>
        <a:p>
          <a:pPr algn="l"/>
          <a:r>
            <a:rPr lang="zh-CN" altLang="en-US" b="0" i="0" dirty="0" smtClean="0">
              <a:latin typeface="Arial" pitchFamily="34" charset="0"/>
              <a:ea typeface="宋体" pitchFamily="2" charset="-122"/>
              <a:cs typeface="Arial" pitchFamily="34" charset="0"/>
            </a:rPr>
            <a:t>下颚痛</a:t>
          </a:r>
          <a:endParaRPr lang="en-CA" dirty="0">
            <a:latin typeface="Arial" pitchFamily="34" charset="0"/>
            <a:ea typeface="宋体" pitchFamily="2" charset="-122"/>
            <a:cs typeface="Arial" pitchFamily="34" charset="0"/>
          </a:endParaRPr>
        </a:p>
      </dgm:t>
    </dgm:pt>
    <dgm:pt modelId="{982A3DFD-EA89-46A8-B39B-3DB78FB204F5}" type="parTrans" cxnId="{744DF54C-AF58-4DB7-855F-77B6A5A9127B}">
      <dgm:prSet/>
      <dgm:spPr/>
      <dgm:t>
        <a:bodyPr/>
        <a:lstStyle/>
        <a:p>
          <a:endParaRPr lang="en-CA"/>
        </a:p>
      </dgm:t>
    </dgm:pt>
    <dgm:pt modelId="{D457ADF0-D102-4F59-B32A-F8AA0AA6A9D3}" type="sibTrans" cxnId="{744DF54C-AF58-4DB7-855F-77B6A5A9127B}">
      <dgm:prSet/>
      <dgm:spPr/>
      <dgm:t>
        <a:bodyPr/>
        <a:lstStyle/>
        <a:p>
          <a:endParaRPr lang="en-CA"/>
        </a:p>
      </dgm:t>
    </dgm:pt>
    <dgm:pt modelId="{A402FAD4-41D2-44F5-83A9-FAD45441B976}">
      <dgm:prSet phldrT="[Text]"/>
      <dgm:spPr>
        <a:solidFill>
          <a:schemeClr val="accent2"/>
        </a:solidFill>
        <a:ln>
          <a:solidFill>
            <a:schemeClr val="accent2"/>
          </a:solidFill>
        </a:ln>
      </dgm:spPr>
      <dgm:t>
        <a:bodyPr/>
        <a:lstStyle/>
        <a:p>
          <a:pPr algn="l"/>
          <a:r>
            <a:rPr lang="zh-CN" altLang="en-US" b="0" i="0" dirty="0" smtClean="0">
              <a:latin typeface="Arial" pitchFamily="34" charset="0"/>
              <a:ea typeface="宋体" pitchFamily="2" charset="-122"/>
              <a:cs typeface="Arial" pitchFamily="34" charset="0"/>
            </a:rPr>
            <a:t>盆腔痛</a:t>
          </a:r>
          <a:endParaRPr lang="en-CA" dirty="0">
            <a:latin typeface="Arial" pitchFamily="34" charset="0"/>
            <a:ea typeface="宋体" pitchFamily="2" charset="-122"/>
            <a:cs typeface="Arial" pitchFamily="34" charset="0"/>
          </a:endParaRPr>
        </a:p>
      </dgm:t>
    </dgm:pt>
    <dgm:pt modelId="{1107C9D3-26B4-4A63-8D8E-543D9EA65BCD}" type="parTrans" cxnId="{48619F66-10C4-4523-8C31-09B20D1CF7E4}">
      <dgm:prSet/>
      <dgm:spPr/>
      <dgm:t>
        <a:bodyPr/>
        <a:lstStyle/>
        <a:p>
          <a:endParaRPr lang="en-CA"/>
        </a:p>
      </dgm:t>
    </dgm:pt>
    <dgm:pt modelId="{7F2F9049-3EF8-487A-A5DF-A2B8FAD49161}" type="sibTrans" cxnId="{48619F66-10C4-4523-8C31-09B20D1CF7E4}">
      <dgm:prSet/>
      <dgm:spPr/>
      <dgm:t>
        <a:bodyPr/>
        <a:lstStyle/>
        <a:p>
          <a:endParaRPr lang="en-CA"/>
        </a:p>
      </dgm:t>
    </dgm:pt>
    <dgm:pt modelId="{D78F8C74-EEF7-435D-AE5E-38D9BB575F63}">
      <dgm:prSet phldrT="[Text]"/>
      <dgm:spPr>
        <a:solidFill>
          <a:schemeClr val="accent2"/>
        </a:solidFill>
        <a:ln>
          <a:solidFill>
            <a:schemeClr val="accent2"/>
          </a:solidFill>
        </a:ln>
      </dgm:spPr>
      <dgm:t>
        <a:bodyPr/>
        <a:lstStyle/>
        <a:p>
          <a:pPr algn="l"/>
          <a:r>
            <a:rPr lang="zh-CN" b="0" i="0" dirty="0" smtClean="0">
              <a:latin typeface="Arial" pitchFamily="34" charset="0"/>
              <a:ea typeface="宋体" pitchFamily="2" charset="-122"/>
              <a:cs typeface="Arial" pitchFamily="34" charset="0"/>
            </a:rPr>
            <a:t>膀胱</a:t>
          </a:r>
          <a:r>
            <a:rPr lang="en-US" b="0" i="0" dirty="0" smtClean="0">
              <a:latin typeface="Arial" pitchFamily="34" charset="0"/>
              <a:ea typeface="宋体" pitchFamily="2" charset="-122"/>
              <a:cs typeface="Arial" pitchFamily="34" charset="0"/>
            </a:rPr>
            <a:t>/</a:t>
          </a:r>
          <a:r>
            <a:rPr lang="zh-CN" b="0" i="0" dirty="0" smtClean="0">
              <a:latin typeface="Arial" pitchFamily="34" charset="0"/>
              <a:ea typeface="宋体" pitchFamily="2" charset="-122"/>
              <a:cs typeface="Arial" pitchFamily="34" charset="0"/>
            </a:rPr>
            <a:t>排尿痛</a:t>
          </a:r>
          <a:endParaRPr lang="en-CA" dirty="0">
            <a:latin typeface="Arial" pitchFamily="34" charset="0"/>
            <a:ea typeface="宋体" pitchFamily="2" charset="-122"/>
            <a:cs typeface="Arial" pitchFamily="34" charset="0"/>
          </a:endParaRPr>
        </a:p>
      </dgm:t>
    </dgm:pt>
    <dgm:pt modelId="{E498E9E1-68FF-4464-AE29-F4D4D5A019B5}" type="parTrans" cxnId="{BE03B3C6-91B3-4655-A93B-33ACDAAF7433}">
      <dgm:prSet/>
      <dgm:spPr/>
      <dgm:t>
        <a:bodyPr/>
        <a:lstStyle/>
        <a:p>
          <a:endParaRPr lang="en-CA"/>
        </a:p>
      </dgm:t>
    </dgm:pt>
    <dgm:pt modelId="{195A1361-3651-4E7C-9ADC-85CB181881CE}" type="sibTrans" cxnId="{BE03B3C6-91B3-4655-A93B-33ACDAAF7433}">
      <dgm:prSet/>
      <dgm:spPr/>
      <dgm:t>
        <a:bodyPr/>
        <a:lstStyle/>
        <a:p>
          <a:endParaRPr lang="en-CA"/>
        </a:p>
      </dgm:t>
    </dgm:pt>
    <dgm:pt modelId="{CAD77C58-AC68-4E2B-A5FC-47296FDC6A0F}">
      <dgm:prSet phldrT="[Text]"/>
      <dgm:spPr/>
      <dgm:t>
        <a:bodyPr/>
        <a:lstStyle/>
        <a:p>
          <a:pPr algn="l"/>
          <a:r>
            <a:rPr lang="zh-CN" altLang="en-US" b="0" i="0" dirty="0" smtClean="0">
              <a:latin typeface="Arial" pitchFamily="34" charset="0"/>
              <a:ea typeface="宋体" pitchFamily="2" charset="-122"/>
              <a:cs typeface="Arial" pitchFamily="34" charset="0"/>
            </a:rPr>
            <a:t>压力使症状恶化</a:t>
          </a:r>
          <a:endParaRPr lang="en-CA" dirty="0">
            <a:latin typeface="Arial" pitchFamily="34" charset="0"/>
            <a:ea typeface="宋体" pitchFamily="2" charset="-122"/>
            <a:cs typeface="Arial" pitchFamily="34" charset="0"/>
          </a:endParaRPr>
        </a:p>
      </dgm:t>
    </dgm:pt>
    <dgm:pt modelId="{9A3CF642-C419-4748-BC9D-A725C5D9998F}" type="parTrans" cxnId="{7F509CB8-C951-4621-A3B1-61C243F70C9A}">
      <dgm:prSet/>
      <dgm:spPr/>
      <dgm:t>
        <a:bodyPr/>
        <a:lstStyle/>
        <a:p>
          <a:endParaRPr lang="en-CA"/>
        </a:p>
      </dgm:t>
    </dgm:pt>
    <dgm:pt modelId="{FC2F6A69-1A70-4CE0-951E-5D74613D3907}" type="sibTrans" cxnId="{7F509CB8-C951-4621-A3B1-61C243F70C9A}">
      <dgm:prSet/>
      <dgm:spPr/>
      <dgm:t>
        <a:bodyPr/>
        <a:lstStyle/>
        <a:p>
          <a:endParaRPr lang="en-CA"/>
        </a:p>
      </dgm:t>
    </dgm:pt>
    <dgm:pt modelId="{5EEF2A0D-CEF6-41B9-9419-4F24E87170C7}">
      <dgm:prSet phldrT="[Text]"/>
      <dgm:spPr/>
      <dgm:t>
        <a:bodyPr/>
        <a:lstStyle/>
        <a:p>
          <a:pPr algn="l"/>
          <a:r>
            <a:rPr lang="zh-CN" altLang="en-US" b="0" i="0" dirty="0" smtClean="0">
              <a:latin typeface="Arial" pitchFamily="34" charset="0"/>
              <a:ea typeface="宋体" pitchFamily="2" charset="-122"/>
              <a:cs typeface="Arial" pitchFamily="34" charset="0"/>
            </a:rPr>
            <a:t>脖颈和肩部紧张</a:t>
          </a:r>
          <a:endParaRPr lang="en-CA" dirty="0">
            <a:latin typeface="Arial" pitchFamily="34" charset="0"/>
            <a:ea typeface="宋体" pitchFamily="2" charset="-122"/>
            <a:cs typeface="Arial" pitchFamily="34" charset="0"/>
          </a:endParaRPr>
        </a:p>
      </dgm:t>
    </dgm:pt>
    <dgm:pt modelId="{E5315D6C-54B4-4466-8186-18BFA4F552A5}" type="parTrans" cxnId="{E1AD81AD-8429-4761-AE3B-91A8EB0F1FA4}">
      <dgm:prSet/>
      <dgm:spPr/>
      <dgm:t>
        <a:bodyPr/>
        <a:lstStyle/>
        <a:p>
          <a:endParaRPr lang="en-CA"/>
        </a:p>
      </dgm:t>
    </dgm:pt>
    <dgm:pt modelId="{E293266E-62B2-44FB-9417-407C2877F9A6}" type="sibTrans" cxnId="{E1AD81AD-8429-4761-AE3B-91A8EB0F1FA4}">
      <dgm:prSet/>
      <dgm:spPr/>
      <dgm:t>
        <a:bodyPr/>
        <a:lstStyle/>
        <a:p>
          <a:endParaRPr lang="en-CA"/>
        </a:p>
      </dgm:t>
    </dgm:pt>
    <dgm:pt modelId="{D0808682-BC86-4CBD-B253-B4E327E6F66D}">
      <dgm:prSet phldrT="[Text]"/>
      <dgm:spPr/>
      <dgm:t>
        <a:bodyPr/>
        <a:lstStyle/>
        <a:p>
          <a:pPr algn="l"/>
          <a:r>
            <a:rPr lang="zh-CN" altLang="en-US" dirty="0" smtClean="0">
              <a:latin typeface="Arial" pitchFamily="34" charset="0"/>
              <a:ea typeface="宋体" pitchFamily="2" charset="-122"/>
              <a:cs typeface="Arial" pitchFamily="34" charset="0"/>
            </a:rPr>
            <a:t>磨牙</a:t>
          </a:r>
          <a:r>
            <a:rPr lang="en-US" altLang="zh-CN"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牙齿紧咬</a:t>
          </a:r>
          <a:endParaRPr lang="en-CA" dirty="0">
            <a:latin typeface="Arial" pitchFamily="34" charset="0"/>
            <a:ea typeface="宋体" pitchFamily="2" charset="-122"/>
            <a:cs typeface="Arial" pitchFamily="34" charset="0"/>
          </a:endParaRPr>
        </a:p>
      </dgm:t>
    </dgm:pt>
    <dgm:pt modelId="{8B3EB909-5AC9-4E2C-A0CF-299008A8D3FB}" type="parTrans" cxnId="{D353CE43-8709-450C-B208-5CB0BE42FEA0}">
      <dgm:prSet/>
      <dgm:spPr/>
      <dgm:t>
        <a:bodyPr/>
        <a:lstStyle/>
        <a:p>
          <a:endParaRPr lang="en-CA"/>
        </a:p>
      </dgm:t>
    </dgm:pt>
    <dgm:pt modelId="{308D2472-AD5E-4D51-82F9-D40EA95EA237}" type="sibTrans" cxnId="{D353CE43-8709-450C-B208-5CB0BE42FEA0}">
      <dgm:prSet/>
      <dgm:spPr/>
      <dgm:t>
        <a:bodyPr/>
        <a:lstStyle/>
        <a:p>
          <a:endParaRPr lang="en-CA"/>
        </a:p>
      </dgm:t>
    </dgm:pt>
    <dgm:pt modelId="{0D499E5B-79A5-4BB4-95F9-CC8D881C7927}">
      <dgm:prSet phldrT="[Text]"/>
      <dgm:spPr>
        <a:solidFill>
          <a:schemeClr val="bg1">
            <a:lumMod val="50000"/>
            <a:lumOff val="50000"/>
          </a:schemeClr>
        </a:solidFill>
      </dgm:spPr>
      <dgm:t>
        <a:bodyPr/>
        <a:lstStyle/>
        <a:p>
          <a:pPr algn="l"/>
          <a:r>
            <a:rPr lang="zh-CN" altLang="en-US" b="0" i="0" dirty="0" smtClean="0">
              <a:latin typeface="Arial" pitchFamily="34" charset="0"/>
              <a:ea typeface="宋体" pitchFamily="2" charset="-122"/>
              <a:cs typeface="Arial" pitchFamily="34" charset="0"/>
            </a:rPr>
            <a:t>睡眠质量差</a:t>
          </a:r>
          <a:endParaRPr lang="en-CA" dirty="0">
            <a:latin typeface="Arial" pitchFamily="34" charset="0"/>
            <a:ea typeface="宋体" pitchFamily="2" charset="-122"/>
            <a:cs typeface="Arial" pitchFamily="34" charset="0"/>
          </a:endParaRPr>
        </a:p>
      </dgm:t>
    </dgm:pt>
    <dgm:pt modelId="{1D529D06-64B0-4D44-94DB-95D422B955D2}" type="parTrans" cxnId="{F22F302E-C4E4-4174-99C7-8869A4D8CFF2}">
      <dgm:prSet/>
      <dgm:spPr/>
      <dgm:t>
        <a:bodyPr/>
        <a:lstStyle/>
        <a:p>
          <a:endParaRPr lang="en-CA"/>
        </a:p>
      </dgm:t>
    </dgm:pt>
    <dgm:pt modelId="{326B8354-4A02-43FC-B9E7-016A9E8822F3}" type="sibTrans" cxnId="{F22F302E-C4E4-4174-99C7-8869A4D8CFF2}">
      <dgm:prSet/>
      <dgm:spPr/>
      <dgm:t>
        <a:bodyPr/>
        <a:lstStyle/>
        <a:p>
          <a:endParaRPr lang="en-CA"/>
        </a:p>
      </dgm:t>
    </dgm:pt>
    <dgm:pt modelId="{C057B257-B48A-40A6-9320-E332057B509A}">
      <dgm:prSet phldrT="[Text]"/>
      <dgm:spPr>
        <a:solidFill>
          <a:schemeClr val="bg1">
            <a:lumMod val="50000"/>
            <a:lumOff val="50000"/>
          </a:schemeClr>
        </a:solidFill>
      </dgm:spPr>
      <dgm:t>
        <a:bodyPr/>
        <a:lstStyle/>
        <a:p>
          <a:pPr algn="l"/>
          <a:r>
            <a:rPr lang="zh-CN" altLang="en-US" b="0" i="0" dirty="0" smtClean="0">
              <a:latin typeface="Arial" pitchFamily="34" charset="0"/>
              <a:ea typeface="宋体" pitchFamily="2" charset="-122"/>
              <a:cs typeface="Arial" pitchFamily="34" charset="0"/>
            </a:rPr>
            <a:t>晨起精神不振</a:t>
          </a:r>
          <a:endParaRPr lang="en-CA" dirty="0">
            <a:latin typeface="Arial" pitchFamily="34" charset="0"/>
            <a:ea typeface="宋体" pitchFamily="2" charset="-122"/>
            <a:cs typeface="Arial" pitchFamily="34" charset="0"/>
          </a:endParaRPr>
        </a:p>
      </dgm:t>
    </dgm:pt>
    <dgm:pt modelId="{60C5D8AD-0793-444C-9B49-9DD1CCA06DCA}" type="parTrans" cxnId="{EAE6A809-5983-4C20-99CC-3068FAB9F814}">
      <dgm:prSet/>
      <dgm:spPr/>
      <dgm:t>
        <a:bodyPr/>
        <a:lstStyle/>
        <a:p>
          <a:endParaRPr lang="en-CA"/>
        </a:p>
      </dgm:t>
    </dgm:pt>
    <dgm:pt modelId="{6777B7E7-AF13-40DC-8473-2E30375A5D8C}" type="sibTrans" cxnId="{EAE6A809-5983-4C20-99CC-3068FAB9F814}">
      <dgm:prSet/>
      <dgm:spPr/>
      <dgm:t>
        <a:bodyPr/>
        <a:lstStyle/>
        <a:p>
          <a:endParaRPr lang="en-CA"/>
        </a:p>
      </dgm:t>
    </dgm:pt>
    <dgm:pt modelId="{DFC20D49-E331-4F43-8753-FEC3EE08E3DF}">
      <dgm:prSet phldrT="[Text]"/>
      <dgm:spPr>
        <a:solidFill>
          <a:schemeClr val="bg1">
            <a:lumMod val="50000"/>
            <a:lumOff val="50000"/>
          </a:schemeClr>
        </a:solidFill>
      </dgm:spPr>
      <dgm:t>
        <a:bodyPr/>
        <a:lstStyle/>
        <a:p>
          <a:pPr algn="l"/>
          <a:r>
            <a:rPr lang="zh-CN" altLang="en-US" b="0" i="0" dirty="0" smtClean="0">
              <a:latin typeface="Arial" pitchFamily="34" charset="0"/>
              <a:ea typeface="宋体" pitchFamily="2" charset="-122"/>
              <a:cs typeface="Arial" pitchFamily="34" charset="0"/>
            </a:rPr>
            <a:t>体力活动后易疲劳</a:t>
          </a:r>
          <a:endParaRPr lang="en-CA" dirty="0">
            <a:latin typeface="Arial" pitchFamily="34" charset="0"/>
            <a:ea typeface="宋体" pitchFamily="2" charset="-122"/>
            <a:cs typeface="Arial" pitchFamily="34" charset="0"/>
          </a:endParaRPr>
        </a:p>
      </dgm:t>
    </dgm:pt>
    <dgm:pt modelId="{19C5760C-D1F1-4384-84B8-0EBA23D625E6}" type="parTrans" cxnId="{811E9577-5AD1-4F4B-B9CD-9B0249D3573E}">
      <dgm:prSet/>
      <dgm:spPr/>
      <dgm:t>
        <a:bodyPr/>
        <a:lstStyle/>
        <a:p>
          <a:endParaRPr lang="en-CA"/>
        </a:p>
      </dgm:t>
    </dgm:pt>
    <dgm:pt modelId="{F48861AF-282C-4DCA-B073-65786FFF389C}" type="sibTrans" cxnId="{811E9577-5AD1-4F4B-B9CD-9B0249D3573E}">
      <dgm:prSet/>
      <dgm:spPr/>
      <dgm:t>
        <a:bodyPr/>
        <a:lstStyle/>
        <a:p>
          <a:endParaRPr lang="en-CA"/>
        </a:p>
      </dgm:t>
    </dgm:pt>
    <dgm:pt modelId="{55FA225B-2D75-4E83-A000-C900AD9745C9}">
      <dgm:prSet phldrT="[Text]"/>
      <dgm:spPr>
        <a:solidFill>
          <a:schemeClr val="accent3"/>
        </a:solidFill>
        <a:ln>
          <a:noFill/>
        </a:ln>
      </dgm:spPr>
      <dgm:t>
        <a:bodyPr/>
        <a:lstStyle/>
        <a:p>
          <a:pPr algn="l"/>
          <a:r>
            <a:rPr lang="zh-CN" altLang="en-US" b="0" i="0" dirty="0" smtClean="0">
              <a:solidFill>
                <a:schemeClr val="bg1"/>
              </a:solidFill>
              <a:latin typeface="Arial" pitchFamily="34" charset="0"/>
              <a:ea typeface="宋体" pitchFamily="2" charset="-122"/>
              <a:cs typeface="Arial" pitchFamily="34" charset="0"/>
            </a:rPr>
            <a:t>需要帮助以完成日常活动</a:t>
          </a:r>
          <a:endParaRPr lang="en-CA" dirty="0">
            <a:solidFill>
              <a:schemeClr val="bg1"/>
            </a:solidFill>
            <a:latin typeface="Arial" pitchFamily="34" charset="0"/>
            <a:ea typeface="宋体" pitchFamily="2" charset="-122"/>
            <a:cs typeface="Arial" pitchFamily="34" charset="0"/>
          </a:endParaRPr>
        </a:p>
      </dgm:t>
    </dgm:pt>
    <dgm:pt modelId="{1C629EE7-5C1A-48B4-BA08-C27252DB93B8}" type="parTrans" cxnId="{6F06B438-1DB2-4DC8-AD4C-535BC0F5F0A9}">
      <dgm:prSet/>
      <dgm:spPr/>
      <dgm:t>
        <a:bodyPr/>
        <a:lstStyle/>
        <a:p>
          <a:endParaRPr lang="en-CA"/>
        </a:p>
      </dgm:t>
    </dgm:pt>
    <dgm:pt modelId="{B73AE59E-D9A2-43EC-8B2C-5BA577D40B46}" type="sibTrans" cxnId="{6F06B438-1DB2-4DC8-AD4C-535BC0F5F0A9}">
      <dgm:prSet/>
      <dgm:spPr/>
      <dgm:t>
        <a:bodyPr/>
        <a:lstStyle/>
        <a:p>
          <a:endParaRPr lang="en-CA"/>
        </a:p>
      </dgm:t>
    </dgm:pt>
    <dgm:pt modelId="{5A82CA65-F222-4E70-B585-3EC9E01228FB}">
      <dgm:prSet phldrT="[Text]"/>
      <dgm:spPr>
        <a:solidFill>
          <a:schemeClr val="accent3"/>
        </a:solidFill>
        <a:ln>
          <a:noFill/>
        </a:ln>
      </dgm:spPr>
      <dgm:t>
        <a:bodyPr/>
        <a:lstStyle/>
        <a:p>
          <a:pPr algn="l"/>
          <a:r>
            <a:rPr lang="zh-CN" altLang="en-US" b="0" i="0" dirty="0" smtClean="0">
              <a:solidFill>
                <a:schemeClr val="bg1"/>
              </a:solidFill>
              <a:latin typeface="Arial" pitchFamily="34" charset="0"/>
              <a:ea typeface="宋体" pitchFamily="2" charset="-122"/>
              <a:cs typeface="Arial" pitchFamily="34" charset="0"/>
            </a:rPr>
            <a:t>对强光敏感</a:t>
          </a:r>
          <a:endParaRPr lang="en-CA" dirty="0">
            <a:solidFill>
              <a:schemeClr val="bg1"/>
            </a:solidFill>
            <a:latin typeface="Arial" pitchFamily="34" charset="0"/>
            <a:ea typeface="宋体" pitchFamily="2" charset="-122"/>
            <a:cs typeface="Arial" pitchFamily="34" charset="0"/>
          </a:endParaRPr>
        </a:p>
      </dgm:t>
    </dgm:pt>
    <dgm:pt modelId="{7CF201D1-2EBE-40CF-999D-7798CE2E079C}" type="parTrans" cxnId="{27D0E613-D8C2-4583-A5D5-EC899F9353EC}">
      <dgm:prSet/>
      <dgm:spPr/>
      <dgm:t>
        <a:bodyPr/>
        <a:lstStyle/>
        <a:p>
          <a:endParaRPr lang="en-CA"/>
        </a:p>
      </dgm:t>
    </dgm:pt>
    <dgm:pt modelId="{C4340780-AE6F-4574-BB54-1A030DD29B73}" type="sibTrans" cxnId="{27D0E613-D8C2-4583-A5D5-EC899F9353EC}">
      <dgm:prSet/>
      <dgm:spPr/>
      <dgm:t>
        <a:bodyPr/>
        <a:lstStyle/>
        <a:p>
          <a:endParaRPr lang="en-CA"/>
        </a:p>
      </dgm:t>
    </dgm:pt>
    <dgm:pt modelId="{86EBBF53-CDD8-4ED0-BEC0-22D44B14DE40}">
      <dgm:prSet phldrT="[Text]"/>
      <dgm:spPr>
        <a:solidFill>
          <a:schemeClr val="accent3"/>
        </a:solidFill>
        <a:ln>
          <a:noFill/>
        </a:ln>
      </dgm:spPr>
      <dgm:t>
        <a:bodyPr/>
        <a:lstStyle/>
        <a:p>
          <a:pPr algn="l"/>
          <a:r>
            <a:rPr lang="zh-CN" altLang="en-US" b="0" i="0" dirty="0" smtClean="0">
              <a:solidFill>
                <a:schemeClr val="bg1"/>
              </a:solidFill>
              <a:latin typeface="Arial" pitchFamily="34" charset="0"/>
              <a:ea typeface="宋体" pitchFamily="2" charset="-122"/>
              <a:cs typeface="Arial" pitchFamily="34" charset="0"/>
            </a:rPr>
            <a:t>皮肤问题</a:t>
          </a:r>
          <a:endParaRPr lang="en-CA" dirty="0">
            <a:solidFill>
              <a:schemeClr val="bg1"/>
            </a:solidFill>
            <a:latin typeface="Arial" pitchFamily="34" charset="0"/>
            <a:ea typeface="宋体" pitchFamily="2" charset="-122"/>
            <a:cs typeface="Arial" pitchFamily="34" charset="0"/>
          </a:endParaRPr>
        </a:p>
      </dgm:t>
    </dgm:pt>
    <dgm:pt modelId="{CE3BECDD-3B62-4D1D-ADEE-A6143194EA5B}" type="parTrans" cxnId="{3D7A608F-7997-4082-B0FA-057D14291894}">
      <dgm:prSet/>
      <dgm:spPr/>
      <dgm:t>
        <a:bodyPr/>
        <a:lstStyle/>
        <a:p>
          <a:endParaRPr lang="en-CA"/>
        </a:p>
      </dgm:t>
    </dgm:pt>
    <dgm:pt modelId="{2DF65108-75BB-419A-A1FF-66CDF6ADA108}" type="sibTrans" cxnId="{3D7A608F-7997-4082-B0FA-057D14291894}">
      <dgm:prSet/>
      <dgm:spPr/>
      <dgm:t>
        <a:bodyPr/>
        <a:lstStyle/>
        <a:p>
          <a:endParaRPr lang="en-CA"/>
        </a:p>
      </dgm:t>
    </dgm:pt>
    <dgm:pt modelId="{C2C403D7-C5B9-4888-9BDD-3FDCEA63A1B0}">
      <dgm:prSet phldrT="[Text]"/>
      <dgm:spPr>
        <a:solidFill>
          <a:schemeClr val="accent3"/>
        </a:solidFill>
        <a:ln>
          <a:noFill/>
        </a:ln>
      </dgm:spPr>
      <dgm:t>
        <a:bodyPr/>
        <a:lstStyle/>
        <a:p>
          <a:pPr algn="l"/>
          <a:r>
            <a:rPr lang="zh-CN" b="0" i="0" dirty="0" smtClean="0">
              <a:solidFill>
                <a:schemeClr val="bg1"/>
              </a:solidFill>
              <a:latin typeface="Arial" pitchFamily="34" charset="0"/>
              <a:ea typeface="宋体" pitchFamily="2" charset="-122"/>
              <a:cs typeface="Arial" pitchFamily="34" charset="0"/>
            </a:rPr>
            <a:t>腹泻</a:t>
          </a:r>
          <a:r>
            <a:rPr lang="en-US" b="0" i="0" dirty="0" smtClean="0">
              <a:solidFill>
                <a:schemeClr val="bg1"/>
              </a:solidFill>
              <a:latin typeface="Arial" pitchFamily="34" charset="0"/>
              <a:ea typeface="宋体" pitchFamily="2" charset="-122"/>
              <a:cs typeface="Arial" pitchFamily="34" charset="0"/>
            </a:rPr>
            <a:t>/</a:t>
          </a:r>
          <a:r>
            <a:rPr lang="zh-CN" b="0" i="0" dirty="0" smtClean="0">
              <a:solidFill>
                <a:schemeClr val="bg1"/>
              </a:solidFill>
              <a:latin typeface="Arial" pitchFamily="34" charset="0"/>
              <a:ea typeface="宋体" pitchFamily="2" charset="-122"/>
              <a:cs typeface="Arial" pitchFamily="34" charset="0"/>
            </a:rPr>
            <a:t>便秘</a:t>
          </a:r>
          <a:endParaRPr lang="en-CA" dirty="0">
            <a:solidFill>
              <a:schemeClr val="bg1"/>
            </a:solidFill>
            <a:latin typeface="Arial" pitchFamily="34" charset="0"/>
            <a:ea typeface="宋体" pitchFamily="2" charset="-122"/>
            <a:cs typeface="Arial" pitchFamily="34" charset="0"/>
          </a:endParaRPr>
        </a:p>
      </dgm:t>
    </dgm:pt>
    <dgm:pt modelId="{105B95D8-8C2E-4D90-86C6-6DE02B6FF4A0}" type="parTrans" cxnId="{2A593706-7A1B-428E-8D0D-29E0F4A9B067}">
      <dgm:prSet/>
      <dgm:spPr/>
      <dgm:t>
        <a:bodyPr/>
        <a:lstStyle/>
        <a:p>
          <a:endParaRPr lang="en-CA"/>
        </a:p>
      </dgm:t>
    </dgm:pt>
    <dgm:pt modelId="{8DA29251-BB30-43BD-A6B1-6176A46D3D27}" type="sibTrans" cxnId="{2A593706-7A1B-428E-8D0D-29E0F4A9B067}">
      <dgm:prSet/>
      <dgm:spPr/>
      <dgm:t>
        <a:bodyPr/>
        <a:lstStyle/>
        <a:p>
          <a:endParaRPr lang="en-CA"/>
        </a:p>
      </dgm:t>
    </dgm:pt>
    <dgm:pt modelId="{D3ADB04E-BD0A-4B92-A20B-FD354373859C}" type="pres">
      <dgm:prSet presAssocID="{A0E2D197-17D4-447B-97B9-BDA5B657BA70}" presName="diagram" presStyleCnt="0">
        <dgm:presLayoutVars>
          <dgm:dir/>
          <dgm:resizeHandles val="exact"/>
        </dgm:presLayoutVars>
      </dgm:prSet>
      <dgm:spPr/>
      <dgm:t>
        <a:bodyPr/>
        <a:lstStyle/>
        <a:p>
          <a:endParaRPr lang="en-CA"/>
        </a:p>
      </dgm:t>
    </dgm:pt>
    <dgm:pt modelId="{03E5273A-0974-45BA-BB0C-37BD4397D927}" type="pres">
      <dgm:prSet presAssocID="{BC844428-8F34-4285-8232-29D579366ADB}" presName="node" presStyleLbl="node1" presStyleIdx="0" presStyleCnt="4">
        <dgm:presLayoutVars>
          <dgm:bulletEnabled val="1"/>
        </dgm:presLayoutVars>
      </dgm:prSet>
      <dgm:spPr/>
      <dgm:t>
        <a:bodyPr/>
        <a:lstStyle/>
        <a:p>
          <a:endParaRPr lang="en-CA"/>
        </a:p>
      </dgm:t>
    </dgm:pt>
    <dgm:pt modelId="{B45AF6EB-8CF1-4CB8-8BE1-0D297DF48865}" type="pres">
      <dgm:prSet presAssocID="{D9DDFE50-6E3F-433C-9499-AF07184250BD}" presName="sibTrans" presStyleCnt="0"/>
      <dgm:spPr/>
    </dgm:pt>
    <dgm:pt modelId="{ACFA2F23-8459-4D7A-A79E-8FDC8FC97A44}" type="pres">
      <dgm:prSet presAssocID="{78D37C9C-3A4E-4894-AAEC-5657C416C441}" presName="node" presStyleLbl="node1" presStyleIdx="1" presStyleCnt="4">
        <dgm:presLayoutVars>
          <dgm:bulletEnabled val="1"/>
        </dgm:presLayoutVars>
      </dgm:prSet>
      <dgm:spPr/>
      <dgm:t>
        <a:bodyPr/>
        <a:lstStyle/>
        <a:p>
          <a:endParaRPr lang="en-CA"/>
        </a:p>
      </dgm:t>
    </dgm:pt>
    <dgm:pt modelId="{D725CDAF-109E-4754-A83C-1B0E97171CF3}" type="pres">
      <dgm:prSet presAssocID="{4206A8BB-2228-44A9-A3CC-80B3E2CAFACB}" presName="sibTrans" presStyleCnt="0"/>
      <dgm:spPr/>
    </dgm:pt>
    <dgm:pt modelId="{741EA38B-8A2D-4825-A07B-ADBA9C114194}" type="pres">
      <dgm:prSet presAssocID="{4D9EF557-16B3-4066-98B8-73E02E63C29C}" presName="node" presStyleLbl="node1" presStyleIdx="2" presStyleCnt="4">
        <dgm:presLayoutVars>
          <dgm:bulletEnabled val="1"/>
        </dgm:presLayoutVars>
      </dgm:prSet>
      <dgm:spPr/>
      <dgm:t>
        <a:bodyPr/>
        <a:lstStyle/>
        <a:p>
          <a:endParaRPr lang="en-CA"/>
        </a:p>
      </dgm:t>
    </dgm:pt>
    <dgm:pt modelId="{54B8A8E4-A470-4DDE-BB1A-9FB45C3D6AD6}" type="pres">
      <dgm:prSet presAssocID="{1FF68CF4-89B1-464F-B0C9-810446B2196F}" presName="sibTrans" presStyleCnt="0"/>
      <dgm:spPr/>
    </dgm:pt>
    <dgm:pt modelId="{FC0E2681-4A6E-4B58-818D-0ECD294EEF8C}" type="pres">
      <dgm:prSet presAssocID="{B9A1D322-49C8-4164-9BBC-79E267FD9C56}" presName="node" presStyleLbl="node1" presStyleIdx="3" presStyleCnt="4">
        <dgm:presLayoutVars>
          <dgm:bulletEnabled val="1"/>
        </dgm:presLayoutVars>
      </dgm:prSet>
      <dgm:spPr/>
      <dgm:t>
        <a:bodyPr/>
        <a:lstStyle/>
        <a:p>
          <a:endParaRPr lang="en-CA"/>
        </a:p>
      </dgm:t>
    </dgm:pt>
  </dgm:ptLst>
  <dgm:cxnLst>
    <dgm:cxn modelId="{3DB26B3D-D031-4BDE-92DE-E3C9467CAA93}" type="presOf" srcId="{78D37C9C-3A4E-4894-AAEC-5657C416C441}" destId="{ACFA2F23-8459-4D7A-A79E-8FDC8FC97A44}" srcOrd="0" destOrd="0" presId="urn:microsoft.com/office/officeart/2005/8/layout/default#1"/>
    <dgm:cxn modelId="{B809DE86-DCB9-452A-B5F8-6719FEF3D12B}" type="presOf" srcId="{CAD77C58-AC68-4E2B-A5FC-47296FDC6A0F}" destId="{ACFA2F23-8459-4D7A-A79E-8FDC8FC97A44}" srcOrd="0" destOrd="3" presId="urn:microsoft.com/office/officeart/2005/8/layout/default#1"/>
    <dgm:cxn modelId="{9E88CB14-9243-43DC-8BBD-576CB481E289}" srcId="{A0E2D197-17D4-447B-97B9-BDA5B657BA70}" destId="{BC844428-8F34-4285-8232-29D579366ADB}" srcOrd="0" destOrd="0" parTransId="{A48DF613-0A9F-458E-9CB6-E7E890943F09}" sibTransId="{D9DDFE50-6E3F-433C-9499-AF07184250BD}"/>
    <dgm:cxn modelId="{909DE85F-FED4-4A6B-B4C1-35399F6B4CF4}" type="presOf" srcId="{A402FAD4-41D2-44F5-83A9-FAD45441B976}" destId="{03E5273A-0974-45BA-BB0C-37BD4397D927}" srcOrd="0" destOrd="5" presId="urn:microsoft.com/office/officeart/2005/8/layout/default#1"/>
    <dgm:cxn modelId="{A2A24B26-7491-4202-A2A6-63AD47D2AB07}" srcId="{A0E2D197-17D4-447B-97B9-BDA5B657BA70}" destId="{4D9EF557-16B3-4066-98B8-73E02E63C29C}" srcOrd="2" destOrd="0" parTransId="{9342DA59-D847-4177-A66B-E0A4D5214AF1}" sibTransId="{1FF68CF4-89B1-464F-B0C9-810446B2196F}"/>
    <dgm:cxn modelId="{3D7A608F-7997-4082-B0FA-057D14291894}" srcId="{B9A1D322-49C8-4164-9BBC-79E267FD9C56}" destId="{86EBBF53-CDD8-4ED0-BEC0-22D44B14DE40}" srcOrd="3" destOrd="0" parTransId="{CE3BECDD-3B62-4D1D-ADEE-A6143194EA5B}" sibTransId="{2DF65108-75BB-419A-A1FF-66CDF6ADA108}"/>
    <dgm:cxn modelId="{7F509CB8-C951-4621-A3B1-61C243F70C9A}" srcId="{78D37C9C-3A4E-4894-AAEC-5657C416C441}" destId="{CAD77C58-AC68-4E2B-A5FC-47296FDC6A0F}" srcOrd="2" destOrd="0" parTransId="{9A3CF642-C419-4748-BC9D-A725C5D9998F}" sibTransId="{FC2F6A69-1A70-4CE0-951E-5D74613D3907}"/>
    <dgm:cxn modelId="{11BD92CF-4862-4EDC-8195-BE634FD93CE0}" type="presOf" srcId="{9DB09E88-E9F7-4CFA-99F5-05B67A77F820}" destId="{FC0E2681-4A6E-4B58-818D-0ECD294EEF8C}" srcOrd="0" destOrd="1" presId="urn:microsoft.com/office/officeart/2005/8/layout/default#1"/>
    <dgm:cxn modelId="{27D0E613-D8C2-4583-A5D5-EC899F9353EC}" srcId="{B9A1D322-49C8-4164-9BBC-79E267FD9C56}" destId="{5A82CA65-F222-4E70-B585-3EC9E01228FB}" srcOrd="2" destOrd="0" parTransId="{7CF201D1-2EBE-40CF-999D-7798CE2E079C}" sibTransId="{C4340780-AE6F-4574-BB54-1A030DD29B73}"/>
    <dgm:cxn modelId="{887C7F8B-383E-4B91-AD4A-4A6AA211E973}" type="presOf" srcId="{55FA225B-2D75-4E83-A000-C900AD9745C9}" destId="{FC0E2681-4A6E-4B58-818D-0ECD294EEF8C}" srcOrd="0" destOrd="2" presId="urn:microsoft.com/office/officeart/2005/8/layout/default#1"/>
    <dgm:cxn modelId="{E206DB7B-C022-4E8E-B7B8-371C215906F0}" srcId="{A0E2D197-17D4-447B-97B9-BDA5B657BA70}" destId="{78D37C9C-3A4E-4894-AAEC-5657C416C441}" srcOrd="1" destOrd="0" parTransId="{438BB7A3-330F-4339-85B1-04E22EB069C7}" sibTransId="{4206A8BB-2228-44A9-A3CC-80B3E2CAFACB}"/>
    <dgm:cxn modelId="{8F5D4198-CAFC-49F7-AB99-4D5F1E2B2F28}" srcId="{BC844428-8F34-4285-8232-29D579366ADB}" destId="{B727107B-515C-4FA9-B4A8-92F71989962C}" srcOrd="1" destOrd="0" parTransId="{14F6F13E-B5EF-4A0E-8A6F-3B4365921436}" sibTransId="{ECBF2180-75DB-46FF-AC4C-F8618CB44DBB}"/>
    <dgm:cxn modelId="{F44568D9-3AF7-44F7-A5F2-E08D1286357C}" type="presOf" srcId="{0CE917AB-471E-4B69-BC5F-251D4A3C7986}" destId="{03E5273A-0974-45BA-BB0C-37BD4397D927}" srcOrd="0" destOrd="4" presId="urn:microsoft.com/office/officeart/2005/8/layout/default#1"/>
    <dgm:cxn modelId="{DAACE704-D810-4E88-9B4C-A998E18B786C}" srcId="{BC844428-8F34-4285-8232-29D579366ADB}" destId="{4B97690B-3FFC-49C9-BA06-82646E1095BB}" srcOrd="0" destOrd="0" parTransId="{73DFE010-19F2-40FB-83EF-3A17409765C8}" sibTransId="{4793410A-297A-42F5-A420-B6D960E87EBD}"/>
    <dgm:cxn modelId="{831938EC-03CA-41B3-AB8C-D193B136837A}" type="presOf" srcId="{BC844428-8F34-4285-8232-29D579366ADB}" destId="{03E5273A-0974-45BA-BB0C-37BD4397D927}" srcOrd="0" destOrd="0" presId="urn:microsoft.com/office/officeart/2005/8/layout/default#1"/>
    <dgm:cxn modelId="{13CD6BEF-CF97-46C6-B629-5E246B9B475E}" srcId="{BC844428-8F34-4285-8232-29D579366ADB}" destId="{4155451C-1D98-457F-B0D1-2556C3BADEB4}" srcOrd="2" destOrd="0" parTransId="{86A76329-F133-4ADC-845D-61798F03699A}" sibTransId="{13545008-71C4-45E8-9EF4-DDD983761E9C}"/>
    <dgm:cxn modelId="{F22F302E-C4E4-4174-99C7-8869A4D8CFF2}" srcId="{4D9EF557-16B3-4066-98B8-73E02E63C29C}" destId="{0D499E5B-79A5-4BB4-95F9-CC8D881C7927}" srcOrd="0" destOrd="0" parTransId="{1D529D06-64B0-4D44-94DB-95D422B955D2}" sibTransId="{326B8354-4A02-43FC-B9E7-016A9E8822F3}"/>
    <dgm:cxn modelId="{789F446A-1FFB-4E2D-A00B-749EBFCF6885}" type="presOf" srcId="{B727107B-515C-4FA9-B4A8-92F71989962C}" destId="{03E5273A-0974-45BA-BB0C-37BD4397D927}" srcOrd="0" destOrd="2" presId="urn:microsoft.com/office/officeart/2005/8/layout/default#1"/>
    <dgm:cxn modelId="{34692D14-C78A-4124-893E-BC2EA420CE30}" type="presOf" srcId="{DFC20D49-E331-4F43-8753-FEC3EE08E3DF}" destId="{741EA38B-8A2D-4825-A07B-ADBA9C114194}" srcOrd="0" destOrd="3" presId="urn:microsoft.com/office/officeart/2005/8/layout/default#1"/>
    <dgm:cxn modelId="{2A593706-7A1B-428E-8D0D-29E0F4A9B067}" srcId="{B9A1D322-49C8-4164-9BBC-79E267FD9C56}" destId="{C2C403D7-C5B9-4888-9BDD-3FDCEA63A1B0}" srcOrd="4" destOrd="0" parTransId="{105B95D8-8C2E-4D90-86C6-6DE02B6FF4A0}" sibTransId="{8DA29251-BB30-43BD-A6B1-6176A46D3D27}"/>
    <dgm:cxn modelId="{744DF54C-AF58-4DB7-855F-77B6A5A9127B}" srcId="{BC844428-8F34-4285-8232-29D579366ADB}" destId="{0CE917AB-471E-4B69-BC5F-251D4A3C7986}" srcOrd="3" destOrd="0" parTransId="{982A3DFD-EA89-46A8-B39B-3DB78FB204F5}" sibTransId="{D457ADF0-D102-4F59-B32A-F8AA0AA6A9D3}"/>
    <dgm:cxn modelId="{2758EC8C-6EC5-4410-BA5F-C8D49B25787B}" type="presOf" srcId="{D0808682-BC86-4CBD-B253-B4E327E6F66D}" destId="{ACFA2F23-8459-4D7A-A79E-8FDC8FC97A44}" srcOrd="0" destOrd="5" presId="urn:microsoft.com/office/officeart/2005/8/layout/default#1"/>
    <dgm:cxn modelId="{BE03B3C6-91B3-4655-A93B-33ACDAAF7433}" srcId="{BC844428-8F34-4285-8232-29D579366ADB}" destId="{D78F8C74-EEF7-435D-AE5E-38D9BB575F63}" srcOrd="5" destOrd="0" parTransId="{E498E9E1-68FF-4464-AE29-F4D4D5A019B5}" sibTransId="{195A1361-3651-4E7C-9ADC-85CB181881CE}"/>
    <dgm:cxn modelId="{868ED73E-DC23-407F-B19E-6E37CE0909D1}" type="presOf" srcId="{C2C403D7-C5B9-4888-9BDD-3FDCEA63A1B0}" destId="{FC0E2681-4A6E-4B58-818D-0ECD294EEF8C}" srcOrd="0" destOrd="5" presId="urn:microsoft.com/office/officeart/2005/8/layout/default#1"/>
    <dgm:cxn modelId="{811E9577-5AD1-4F4B-B9CD-9B0249D3573E}" srcId="{4D9EF557-16B3-4066-98B8-73E02E63C29C}" destId="{DFC20D49-E331-4F43-8753-FEC3EE08E3DF}" srcOrd="2" destOrd="0" parTransId="{19C5760C-D1F1-4384-84B8-0EBA23D625E6}" sibTransId="{F48861AF-282C-4DCA-B073-65786FFF389C}"/>
    <dgm:cxn modelId="{20268295-F551-4549-AA24-6F77EEB0DB91}" type="presOf" srcId="{B9A1D322-49C8-4164-9BBC-79E267FD9C56}" destId="{FC0E2681-4A6E-4B58-818D-0ECD294EEF8C}" srcOrd="0" destOrd="0" presId="urn:microsoft.com/office/officeart/2005/8/layout/default#1"/>
    <dgm:cxn modelId="{D353CE43-8709-450C-B208-5CB0BE42FEA0}" srcId="{78D37C9C-3A4E-4894-AAEC-5657C416C441}" destId="{D0808682-BC86-4CBD-B253-B4E327E6F66D}" srcOrd="4" destOrd="0" parTransId="{8B3EB909-5AC9-4E2C-A0CF-299008A8D3FB}" sibTransId="{308D2472-AD5E-4D51-82F9-D40EA95EA237}"/>
    <dgm:cxn modelId="{7E5DC3BC-BD0E-427E-B98D-0113B0C1CD15}" type="presOf" srcId="{5B7C56FF-CE04-4736-9DCA-6049D2DFA22D}" destId="{ACFA2F23-8459-4D7A-A79E-8FDC8FC97A44}" srcOrd="0" destOrd="2" presId="urn:microsoft.com/office/officeart/2005/8/layout/default#1"/>
    <dgm:cxn modelId="{768C4E04-978D-4950-AB9A-08F45CA988AB}" type="presOf" srcId="{4B97690B-3FFC-49C9-BA06-82646E1095BB}" destId="{03E5273A-0974-45BA-BB0C-37BD4397D927}" srcOrd="0" destOrd="1" presId="urn:microsoft.com/office/officeart/2005/8/layout/default#1"/>
    <dgm:cxn modelId="{2AC3B185-F565-49AA-A896-02D8A0A824FD}" type="presOf" srcId="{86EBBF53-CDD8-4ED0-BEC0-22D44B14DE40}" destId="{FC0E2681-4A6E-4B58-818D-0ECD294EEF8C}" srcOrd="0" destOrd="4" presId="urn:microsoft.com/office/officeart/2005/8/layout/default#1"/>
    <dgm:cxn modelId="{D036F5D8-F8E9-4EA0-B935-C1CE2905FFDD}" type="presOf" srcId="{4155451C-1D98-457F-B0D1-2556C3BADEB4}" destId="{03E5273A-0974-45BA-BB0C-37BD4397D927}" srcOrd="0" destOrd="3" presId="urn:microsoft.com/office/officeart/2005/8/layout/default#1"/>
    <dgm:cxn modelId="{4C0FD2C3-F99F-4FC6-9F0A-F0400E92459A}" type="presOf" srcId="{D78F8C74-EEF7-435D-AE5E-38D9BB575F63}" destId="{03E5273A-0974-45BA-BB0C-37BD4397D927}" srcOrd="0" destOrd="6" presId="urn:microsoft.com/office/officeart/2005/8/layout/default#1"/>
    <dgm:cxn modelId="{48619F66-10C4-4523-8C31-09B20D1CF7E4}" srcId="{BC844428-8F34-4285-8232-29D579366ADB}" destId="{A402FAD4-41D2-44F5-83A9-FAD45441B976}" srcOrd="4" destOrd="0" parTransId="{1107C9D3-26B4-4A63-8D8E-543D9EA65BCD}" sibTransId="{7F2F9049-3EF8-487A-A5DF-A2B8FAD49161}"/>
    <dgm:cxn modelId="{7FE816C5-0AB7-493C-BEF3-7B2385A0559E}" type="presOf" srcId="{5EEF2A0D-CEF6-41B9-9419-4F24E87170C7}" destId="{ACFA2F23-8459-4D7A-A79E-8FDC8FC97A44}" srcOrd="0" destOrd="4" presId="urn:microsoft.com/office/officeart/2005/8/layout/default#1"/>
    <dgm:cxn modelId="{D97BDA0B-60DC-4B5A-B7A8-B3EB39BD2EB5}" srcId="{78D37C9C-3A4E-4894-AAEC-5657C416C441}" destId="{877C8514-625F-4A04-9BC6-C06934A5D40A}" srcOrd="0" destOrd="0" parTransId="{4992588C-B789-4581-A2D0-1DBF5B498E4C}" sibTransId="{A8E83217-4E9C-433C-95C6-B66522C0FC30}"/>
    <dgm:cxn modelId="{E1AD81AD-8429-4761-AE3B-91A8EB0F1FA4}" srcId="{78D37C9C-3A4E-4894-AAEC-5657C416C441}" destId="{5EEF2A0D-CEF6-41B9-9419-4F24E87170C7}" srcOrd="3" destOrd="0" parTransId="{E5315D6C-54B4-4466-8186-18BFA4F552A5}" sibTransId="{E293266E-62B2-44FB-9417-407C2877F9A6}"/>
    <dgm:cxn modelId="{7A4741BC-AD9E-49A3-A19D-C1EA6CB5F24E}" type="presOf" srcId="{0D499E5B-79A5-4BB4-95F9-CC8D881C7927}" destId="{741EA38B-8A2D-4825-A07B-ADBA9C114194}" srcOrd="0" destOrd="1" presId="urn:microsoft.com/office/officeart/2005/8/layout/default#1"/>
    <dgm:cxn modelId="{B8634185-BD94-41E9-AC07-A157BAD2E3EB}" type="presOf" srcId="{5A82CA65-F222-4E70-B585-3EC9E01228FB}" destId="{FC0E2681-4A6E-4B58-818D-0ECD294EEF8C}" srcOrd="0" destOrd="3" presId="urn:microsoft.com/office/officeart/2005/8/layout/default#1"/>
    <dgm:cxn modelId="{6F06B438-1DB2-4DC8-AD4C-535BC0F5F0A9}" srcId="{B9A1D322-49C8-4164-9BBC-79E267FD9C56}" destId="{55FA225B-2D75-4E83-A000-C900AD9745C9}" srcOrd="1" destOrd="0" parTransId="{1C629EE7-5C1A-48B4-BA08-C27252DB93B8}" sibTransId="{B73AE59E-D9A2-43EC-8B2C-5BA577D40B46}"/>
    <dgm:cxn modelId="{EAE6A809-5983-4C20-99CC-3068FAB9F814}" srcId="{4D9EF557-16B3-4066-98B8-73E02E63C29C}" destId="{C057B257-B48A-40A6-9320-E332057B509A}" srcOrd="1" destOrd="0" parTransId="{60C5D8AD-0793-444C-9B49-9DD1CCA06DCA}" sibTransId="{6777B7E7-AF13-40DC-8473-2E30375A5D8C}"/>
    <dgm:cxn modelId="{7BE55FDB-9363-4081-94D7-D5CBF7EA4A8A}" type="presOf" srcId="{877C8514-625F-4A04-9BC6-C06934A5D40A}" destId="{ACFA2F23-8459-4D7A-A79E-8FDC8FC97A44}" srcOrd="0" destOrd="1" presId="urn:microsoft.com/office/officeart/2005/8/layout/default#1"/>
    <dgm:cxn modelId="{E0BD4781-4B80-408E-90C4-3295D3B8E978}" type="presOf" srcId="{4D9EF557-16B3-4066-98B8-73E02E63C29C}" destId="{741EA38B-8A2D-4825-A07B-ADBA9C114194}" srcOrd="0" destOrd="0" presId="urn:microsoft.com/office/officeart/2005/8/layout/default#1"/>
    <dgm:cxn modelId="{81C34AF2-A92E-4F8E-B4F7-BDCE19B073D2}" srcId="{A0E2D197-17D4-447B-97B9-BDA5B657BA70}" destId="{B9A1D322-49C8-4164-9BBC-79E267FD9C56}" srcOrd="3" destOrd="0" parTransId="{6B199054-3A17-4195-85B7-6F8B3E161FA2}" sibTransId="{83681373-F409-4AFC-89A5-E3BEC4255C2E}"/>
    <dgm:cxn modelId="{F4E13D94-2855-4E88-ACD5-B4EADB55ABFB}" type="presOf" srcId="{A0E2D197-17D4-447B-97B9-BDA5B657BA70}" destId="{D3ADB04E-BD0A-4B92-A20B-FD354373859C}" srcOrd="0" destOrd="0" presId="urn:microsoft.com/office/officeart/2005/8/layout/default#1"/>
    <dgm:cxn modelId="{1B01BBFE-4015-44D8-A61F-4F0208F2F0B6}" type="presOf" srcId="{C057B257-B48A-40A6-9320-E332057B509A}" destId="{741EA38B-8A2D-4825-A07B-ADBA9C114194}" srcOrd="0" destOrd="2" presId="urn:microsoft.com/office/officeart/2005/8/layout/default#1"/>
    <dgm:cxn modelId="{0A78CFA6-92C2-4198-8A25-8FC8878D35B1}" srcId="{B9A1D322-49C8-4164-9BBC-79E267FD9C56}" destId="{9DB09E88-E9F7-4CFA-99F5-05B67A77F820}" srcOrd="0" destOrd="0" parTransId="{7B98E0AA-79FB-42FE-B3FA-560A898ECC1D}" sibTransId="{09BECB01-89D3-4196-BB8A-95BA925402EB}"/>
    <dgm:cxn modelId="{655A6B84-6216-4A2F-AFDB-FB9EA962EB4A}" srcId="{78D37C9C-3A4E-4894-AAEC-5657C416C441}" destId="{5B7C56FF-CE04-4736-9DCA-6049D2DFA22D}" srcOrd="1" destOrd="0" parTransId="{0BB6BB20-29A3-4E4D-B82D-47C203CA46E3}" sibTransId="{E57DC946-9809-4F77-B269-C8719D7884B0}"/>
    <dgm:cxn modelId="{1B7B35D8-CEEA-41D2-9160-374D4DC1C66E}" type="presParOf" srcId="{D3ADB04E-BD0A-4B92-A20B-FD354373859C}" destId="{03E5273A-0974-45BA-BB0C-37BD4397D927}" srcOrd="0" destOrd="0" presId="urn:microsoft.com/office/officeart/2005/8/layout/default#1"/>
    <dgm:cxn modelId="{22A70EF8-6A2C-4C43-AD41-208F47E08B38}" type="presParOf" srcId="{D3ADB04E-BD0A-4B92-A20B-FD354373859C}" destId="{B45AF6EB-8CF1-4CB8-8BE1-0D297DF48865}" srcOrd="1" destOrd="0" presId="urn:microsoft.com/office/officeart/2005/8/layout/default#1"/>
    <dgm:cxn modelId="{7CE094D0-3060-4A12-853C-93D132504AAA}" type="presParOf" srcId="{D3ADB04E-BD0A-4B92-A20B-FD354373859C}" destId="{ACFA2F23-8459-4D7A-A79E-8FDC8FC97A44}" srcOrd="2" destOrd="0" presId="urn:microsoft.com/office/officeart/2005/8/layout/default#1"/>
    <dgm:cxn modelId="{374D83C1-5754-4744-B536-87702DCDE7AD}" type="presParOf" srcId="{D3ADB04E-BD0A-4B92-A20B-FD354373859C}" destId="{D725CDAF-109E-4754-A83C-1B0E97171CF3}" srcOrd="3" destOrd="0" presId="urn:microsoft.com/office/officeart/2005/8/layout/default#1"/>
    <dgm:cxn modelId="{47B705B7-A9DB-4415-87F7-F1F3510644BD}" type="presParOf" srcId="{D3ADB04E-BD0A-4B92-A20B-FD354373859C}" destId="{741EA38B-8A2D-4825-A07B-ADBA9C114194}" srcOrd="4" destOrd="0" presId="urn:microsoft.com/office/officeart/2005/8/layout/default#1"/>
    <dgm:cxn modelId="{60903183-97B4-4DC9-AF13-B79F5BACF380}" type="presParOf" srcId="{D3ADB04E-BD0A-4B92-A20B-FD354373859C}" destId="{54B8A8E4-A470-4DDE-BB1A-9FB45C3D6AD6}" srcOrd="5" destOrd="0" presId="urn:microsoft.com/office/officeart/2005/8/layout/default#1"/>
    <dgm:cxn modelId="{AF9FF961-C403-4B3C-84E8-0D5C7EB38511}" type="presParOf" srcId="{D3ADB04E-BD0A-4B92-A20B-FD354373859C}" destId="{FC0E2681-4A6E-4B58-818D-0ECD294EEF8C}"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1F7FE7-7895-4F41-AAE4-49AB8EF28FA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CA"/>
        </a:p>
      </dgm:t>
    </dgm:pt>
    <dgm:pt modelId="{5800C5E9-DCBE-4736-B7F1-D29B538B2A1D}">
      <dgm:prSet phldrT="[Text]" custT="1"/>
      <dgm:spPr/>
      <dgm:t>
        <a:bodyPr/>
        <a:lstStyle/>
        <a:p>
          <a:r>
            <a:rPr lang="zh-CN" altLang="en-US" sz="3200" dirty="0" smtClean="0">
              <a:solidFill>
                <a:schemeClr val="bg2"/>
              </a:solidFill>
              <a:latin typeface="Arial" pitchFamily="34" charset="0"/>
              <a:ea typeface="宋体" pitchFamily="2" charset="-122"/>
              <a:cs typeface="Arial" pitchFamily="34" charset="0"/>
            </a:rPr>
            <a:t>诊断时</a:t>
          </a:r>
          <a:endParaRPr lang="en-CA" sz="3200" dirty="0">
            <a:solidFill>
              <a:schemeClr val="bg2"/>
            </a:solidFill>
            <a:latin typeface="Arial" pitchFamily="34" charset="0"/>
            <a:ea typeface="宋体" pitchFamily="2" charset="-122"/>
            <a:cs typeface="Arial" pitchFamily="34" charset="0"/>
          </a:endParaRPr>
        </a:p>
      </dgm:t>
    </dgm:pt>
    <dgm:pt modelId="{C7F06921-F5DB-4E40-B3B6-41CA095C2FD4}" type="parTrans" cxnId="{A46D21AE-87BB-409A-9A8F-751995FA754D}">
      <dgm:prSet/>
      <dgm:spPr/>
      <dgm:t>
        <a:bodyPr/>
        <a:lstStyle/>
        <a:p>
          <a:endParaRPr lang="en-CA"/>
        </a:p>
      </dgm:t>
    </dgm:pt>
    <dgm:pt modelId="{F2F93336-30A0-42AE-814B-E384B8BADA42}" type="sibTrans" cxnId="{A46D21AE-87BB-409A-9A8F-751995FA754D}">
      <dgm:prSet/>
      <dgm:spPr/>
      <dgm:t>
        <a:bodyPr/>
        <a:lstStyle/>
        <a:p>
          <a:endParaRPr lang="en-CA"/>
        </a:p>
      </dgm:t>
    </dgm:pt>
    <dgm:pt modelId="{8A95E24B-80D7-4FE0-87F8-2B651BA50AE4}">
      <dgm:prSet phldrT="[Text]" custT="1"/>
      <dgm:spPr/>
      <dgm:t>
        <a:bodyPr/>
        <a:lstStyle/>
        <a:p>
          <a:r>
            <a:rPr lang="en-US" sz="2400" dirty="0" smtClean="0">
              <a:solidFill>
                <a:srgbClr val="0C6FCF"/>
              </a:solidFill>
              <a:latin typeface="Arial" pitchFamily="34" charset="0"/>
              <a:ea typeface="宋体" pitchFamily="2" charset="-122"/>
              <a:cs typeface="Arial" pitchFamily="34" charset="0"/>
            </a:rPr>
            <a:t>20–40% </a:t>
          </a:r>
          <a:r>
            <a:rPr lang="zh-CN" altLang="en-US" sz="2400" dirty="0" smtClean="0">
              <a:solidFill>
                <a:srgbClr val="0C6FCF"/>
              </a:solidFill>
              <a:latin typeface="Arial" pitchFamily="34" charset="0"/>
              <a:ea typeface="宋体" pitchFamily="2" charset="-122"/>
              <a:cs typeface="Arial" pitchFamily="34" charset="0"/>
            </a:rPr>
            <a:t>有可识别的情绪障碍</a:t>
          </a:r>
          <a:endParaRPr lang="en-CA" sz="2400" dirty="0">
            <a:solidFill>
              <a:srgbClr val="0C6FCF"/>
            </a:solidFill>
            <a:latin typeface="Arial" pitchFamily="34" charset="0"/>
            <a:ea typeface="宋体" pitchFamily="2" charset="-122"/>
            <a:cs typeface="Arial" pitchFamily="34" charset="0"/>
          </a:endParaRPr>
        </a:p>
      </dgm:t>
    </dgm:pt>
    <dgm:pt modelId="{12321F4F-45EF-4E3B-8037-6181971DCF18}" type="parTrans" cxnId="{8ADA68B8-4EA1-4C71-A6E2-7B8D5A9BE1E9}">
      <dgm:prSet/>
      <dgm:spPr/>
      <dgm:t>
        <a:bodyPr/>
        <a:lstStyle/>
        <a:p>
          <a:endParaRPr lang="en-CA"/>
        </a:p>
      </dgm:t>
    </dgm:pt>
    <dgm:pt modelId="{6545AC02-22C2-4364-A8DD-2E7D7733D8FB}" type="sibTrans" cxnId="{8ADA68B8-4EA1-4C71-A6E2-7B8D5A9BE1E9}">
      <dgm:prSet/>
      <dgm:spPr/>
      <dgm:t>
        <a:bodyPr/>
        <a:lstStyle/>
        <a:p>
          <a:endParaRPr lang="en-CA"/>
        </a:p>
      </dgm:t>
    </dgm:pt>
    <dgm:pt modelId="{C66E861E-D80D-4A16-BBA4-15590B9977B3}">
      <dgm:prSet phldrT="[Text]" custT="1"/>
      <dgm:spPr>
        <a:solidFill>
          <a:srgbClr val="8064A2"/>
        </a:solidFill>
      </dgm:spPr>
      <dgm:t>
        <a:bodyPr/>
        <a:lstStyle/>
        <a:p>
          <a:r>
            <a:rPr lang="zh-CN" altLang="en-US" sz="2800" dirty="0" smtClean="0">
              <a:latin typeface="Arial" pitchFamily="34" charset="0"/>
              <a:ea typeface="宋体" pitchFamily="2" charset="-122"/>
              <a:cs typeface="Arial" pitchFamily="34" charset="0"/>
            </a:rPr>
            <a:t>终身</a:t>
          </a:r>
          <a:endParaRPr lang="en-US" altLang="zh-CN" sz="2800" dirty="0" smtClean="0">
            <a:latin typeface="Arial" pitchFamily="34" charset="0"/>
            <a:ea typeface="宋体" pitchFamily="2" charset="-122"/>
            <a:cs typeface="Arial" pitchFamily="34" charset="0"/>
          </a:endParaRPr>
        </a:p>
        <a:p>
          <a:r>
            <a:rPr lang="zh-CN" altLang="en-US" sz="2800" dirty="0" smtClean="0">
              <a:latin typeface="Arial" pitchFamily="34" charset="0"/>
              <a:ea typeface="宋体" pitchFamily="2" charset="-122"/>
              <a:cs typeface="Arial" pitchFamily="34" charset="0"/>
            </a:rPr>
            <a:t>患病率</a:t>
          </a:r>
          <a:endParaRPr lang="en-CA" sz="2800" dirty="0">
            <a:latin typeface="Arial" pitchFamily="34" charset="0"/>
            <a:ea typeface="宋体" pitchFamily="2" charset="-122"/>
            <a:cs typeface="Arial" pitchFamily="34" charset="0"/>
          </a:endParaRPr>
        </a:p>
      </dgm:t>
    </dgm:pt>
    <dgm:pt modelId="{68006817-2D60-44EC-89ED-BD3B06B41125}" type="parTrans" cxnId="{AE0894B9-C756-480F-A235-E982462B6625}">
      <dgm:prSet/>
      <dgm:spPr/>
      <dgm:t>
        <a:bodyPr/>
        <a:lstStyle/>
        <a:p>
          <a:endParaRPr lang="en-CA"/>
        </a:p>
      </dgm:t>
    </dgm:pt>
    <dgm:pt modelId="{BB756CBA-EA9B-4A60-941C-BB3243C5C9B4}" type="sibTrans" cxnId="{AE0894B9-C756-480F-A235-E982462B6625}">
      <dgm:prSet/>
      <dgm:spPr/>
      <dgm:t>
        <a:bodyPr/>
        <a:lstStyle/>
        <a:p>
          <a:endParaRPr lang="en-CA"/>
        </a:p>
      </dgm:t>
    </dgm:pt>
    <dgm:pt modelId="{D3B0107A-0C4D-4C19-8AC1-FC1F4252F9BA}">
      <dgm:prSet phldrT="[Text]" custT="1"/>
      <dgm:spPr/>
      <dgm:t>
        <a:bodyPr/>
        <a:lstStyle/>
        <a:p>
          <a:r>
            <a:rPr lang="zh-CN" altLang="en-US" sz="2400" dirty="0" smtClean="0">
              <a:solidFill>
                <a:srgbClr val="8064A2"/>
              </a:solidFill>
              <a:latin typeface="Arial" pitchFamily="34" charset="0"/>
              <a:ea typeface="宋体" pitchFamily="2" charset="-122"/>
              <a:cs typeface="Arial" pitchFamily="34" charset="0"/>
            </a:rPr>
            <a:t>抑郁：</a:t>
          </a:r>
          <a:r>
            <a:rPr lang="en-CA" sz="2400" dirty="0" smtClean="0">
              <a:solidFill>
                <a:srgbClr val="8064A2"/>
              </a:solidFill>
              <a:latin typeface="Arial" pitchFamily="34" charset="0"/>
              <a:ea typeface="宋体" pitchFamily="2" charset="-122"/>
              <a:cs typeface="Arial" pitchFamily="34" charset="0"/>
            </a:rPr>
            <a:t>75%</a:t>
          </a:r>
          <a:endParaRPr lang="en-CA" sz="2400" dirty="0">
            <a:solidFill>
              <a:srgbClr val="8064A2"/>
            </a:solidFill>
            <a:latin typeface="Arial" pitchFamily="34" charset="0"/>
            <a:ea typeface="宋体" pitchFamily="2" charset="-122"/>
            <a:cs typeface="Arial" pitchFamily="34" charset="0"/>
          </a:endParaRPr>
        </a:p>
      </dgm:t>
    </dgm:pt>
    <dgm:pt modelId="{604B36E1-DE8B-49B7-9D13-45D1424119D7}" type="parTrans" cxnId="{A008F97D-02B4-462F-BDBA-2E3217C2B8C6}">
      <dgm:prSet/>
      <dgm:spPr/>
      <dgm:t>
        <a:bodyPr/>
        <a:lstStyle/>
        <a:p>
          <a:endParaRPr lang="en-CA"/>
        </a:p>
      </dgm:t>
    </dgm:pt>
    <dgm:pt modelId="{6E8BBED1-38B6-4A15-AA30-50269F586BDF}" type="sibTrans" cxnId="{A008F97D-02B4-462F-BDBA-2E3217C2B8C6}">
      <dgm:prSet/>
      <dgm:spPr/>
      <dgm:t>
        <a:bodyPr/>
        <a:lstStyle/>
        <a:p>
          <a:endParaRPr lang="en-CA"/>
        </a:p>
      </dgm:t>
    </dgm:pt>
    <dgm:pt modelId="{6646C4A9-03CE-4037-B0EC-A0E163E439BE}">
      <dgm:prSet phldrT="[Text]" custT="1"/>
      <dgm:spPr/>
      <dgm:t>
        <a:bodyPr/>
        <a:lstStyle/>
        <a:p>
          <a:r>
            <a:rPr lang="zh-CN" altLang="en-US" sz="2400" dirty="0" smtClean="0">
              <a:solidFill>
                <a:srgbClr val="8064A2"/>
              </a:solidFill>
              <a:latin typeface="Arial" pitchFamily="34" charset="0"/>
              <a:ea typeface="宋体" pitchFamily="2" charset="-122"/>
              <a:cs typeface="Arial" pitchFamily="34" charset="0"/>
            </a:rPr>
            <a:t>焦虑：</a:t>
          </a:r>
          <a:r>
            <a:rPr lang="en-CA" sz="2400" dirty="0" smtClean="0">
              <a:solidFill>
                <a:srgbClr val="8064A2"/>
              </a:solidFill>
              <a:latin typeface="Arial" pitchFamily="34" charset="0"/>
              <a:ea typeface="宋体" pitchFamily="2" charset="-122"/>
              <a:cs typeface="Arial" pitchFamily="34" charset="0"/>
            </a:rPr>
            <a:t>60%</a:t>
          </a:r>
          <a:endParaRPr lang="en-CA" sz="2400" dirty="0">
            <a:solidFill>
              <a:srgbClr val="8064A2"/>
            </a:solidFill>
            <a:latin typeface="Arial" pitchFamily="34" charset="0"/>
            <a:ea typeface="宋体" pitchFamily="2" charset="-122"/>
            <a:cs typeface="Arial" pitchFamily="34" charset="0"/>
          </a:endParaRPr>
        </a:p>
      </dgm:t>
    </dgm:pt>
    <dgm:pt modelId="{5F8F727C-69E5-45A0-B4C7-46543B6A8BFF}" type="parTrans" cxnId="{51071583-5ABB-48AE-AB44-6A120715978C}">
      <dgm:prSet/>
      <dgm:spPr/>
      <dgm:t>
        <a:bodyPr/>
        <a:lstStyle/>
        <a:p>
          <a:endParaRPr lang="en-CA"/>
        </a:p>
      </dgm:t>
    </dgm:pt>
    <dgm:pt modelId="{BB440F97-7328-4398-9A51-93582B1AFE9E}" type="sibTrans" cxnId="{51071583-5ABB-48AE-AB44-6A120715978C}">
      <dgm:prSet/>
      <dgm:spPr/>
      <dgm:t>
        <a:bodyPr/>
        <a:lstStyle/>
        <a:p>
          <a:endParaRPr lang="en-CA"/>
        </a:p>
      </dgm:t>
    </dgm:pt>
    <dgm:pt modelId="{305C73AF-A7D1-49FB-8A86-B52C606DE4C3}" type="pres">
      <dgm:prSet presAssocID="{BE1F7FE7-7895-4F41-AAE4-49AB8EF28FA4}" presName="Name0" presStyleCnt="0">
        <dgm:presLayoutVars>
          <dgm:dir/>
          <dgm:animOne val="branch"/>
          <dgm:animLvl val="lvl"/>
        </dgm:presLayoutVars>
      </dgm:prSet>
      <dgm:spPr/>
      <dgm:t>
        <a:bodyPr/>
        <a:lstStyle/>
        <a:p>
          <a:endParaRPr lang="en-CA"/>
        </a:p>
      </dgm:t>
    </dgm:pt>
    <dgm:pt modelId="{D7CD2997-1D58-4FE3-98FD-B5970AE0ECCC}" type="pres">
      <dgm:prSet presAssocID="{5800C5E9-DCBE-4736-B7F1-D29B538B2A1D}" presName="chaos" presStyleCnt="0"/>
      <dgm:spPr/>
    </dgm:pt>
    <dgm:pt modelId="{2C6AF691-7754-42E9-8629-E7F3EDC52C42}" type="pres">
      <dgm:prSet presAssocID="{5800C5E9-DCBE-4736-B7F1-D29B538B2A1D}" presName="parTx1" presStyleLbl="revTx" presStyleIdx="0" presStyleCnt="3"/>
      <dgm:spPr/>
      <dgm:t>
        <a:bodyPr/>
        <a:lstStyle/>
        <a:p>
          <a:endParaRPr lang="en-CA"/>
        </a:p>
      </dgm:t>
    </dgm:pt>
    <dgm:pt modelId="{C7B8EB30-CFC1-4D69-8631-E957655323A1}" type="pres">
      <dgm:prSet presAssocID="{5800C5E9-DCBE-4736-B7F1-D29B538B2A1D}" presName="desTx1" presStyleLbl="revTx" presStyleIdx="1" presStyleCnt="3" custLinFactNeighborY="-12202">
        <dgm:presLayoutVars>
          <dgm:bulletEnabled val="1"/>
        </dgm:presLayoutVars>
      </dgm:prSet>
      <dgm:spPr/>
      <dgm:t>
        <a:bodyPr/>
        <a:lstStyle/>
        <a:p>
          <a:endParaRPr lang="en-CA"/>
        </a:p>
      </dgm:t>
    </dgm:pt>
    <dgm:pt modelId="{A7507257-E075-4E17-AF42-6A8D23379401}" type="pres">
      <dgm:prSet presAssocID="{5800C5E9-DCBE-4736-B7F1-D29B538B2A1D}" presName="c1" presStyleLbl="node1" presStyleIdx="0" presStyleCnt="19"/>
      <dgm:spPr/>
    </dgm:pt>
    <dgm:pt modelId="{C6F6636D-85F7-4AD0-8E1E-72C094431982}" type="pres">
      <dgm:prSet presAssocID="{5800C5E9-DCBE-4736-B7F1-D29B538B2A1D}" presName="c2" presStyleLbl="node1" presStyleIdx="1" presStyleCnt="19"/>
      <dgm:spPr/>
    </dgm:pt>
    <dgm:pt modelId="{706C32BD-35F9-4DF0-921E-0B76F3DF7310}" type="pres">
      <dgm:prSet presAssocID="{5800C5E9-DCBE-4736-B7F1-D29B538B2A1D}" presName="c3" presStyleLbl="node1" presStyleIdx="2" presStyleCnt="19"/>
      <dgm:spPr/>
    </dgm:pt>
    <dgm:pt modelId="{A995BC5C-4961-4993-8636-A27BC632D7B5}" type="pres">
      <dgm:prSet presAssocID="{5800C5E9-DCBE-4736-B7F1-D29B538B2A1D}" presName="c4" presStyleLbl="node1" presStyleIdx="3" presStyleCnt="19"/>
      <dgm:spPr/>
    </dgm:pt>
    <dgm:pt modelId="{017D4F4F-C2F9-4941-A2ED-DF36E59B08D5}" type="pres">
      <dgm:prSet presAssocID="{5800C5E9-DCBE-4736-B7F1-D29B538B2A1D}" presName="c5" presStyleLbl="node1" presStyleIdx="4" presStyleCnt="19"/>
      <dgm:spPr/>
    </dgm:pt>
    <dgm:pt modelId="{6ACF608B-D32A-48E2-B3C7-CD8A74A23B2C}" type="pres">
      <dgm:prSet presAssocID="{5800C5E9-DCBE-4736-B7F1-D29B538B2A1D}" presName="c6" presStyleLbl="node1" presStyleIdx="5" presStyleCnt="19"/>
      <dgm:spPr/>
    </dgm:pt>
    <dgm:pt modelId="{6B61C9B8-D807-441C-9DA2-1F9A915FF380}" type="pres">
      <dgm:prSet presAssocID="{5800C5E9-DCBE-4736-B7F1-D29B538B2A1D}" presName="c7" presStyleLbl="node1" presStyleIdx="6" presStyleCnt="19"/>
      <dgm:spPr/>
    </dgm:pt>
    <dgm:pt modelId="{2D884757-F45D-42DF-933B-C622E90829E5}" type="pres">
      <dgm:prSet presAssocID="{5800C5E9-DCBE-4736-B7F1-D29B538B2A1D}" presName="c8" presStyleLbl="node1" presStyleIdx="7" presStyleCnt="19"/>
      <dgm:spPr/>
    </dgm:pt>
    <dgm:pt modelId="{CD09EE66-EA3E-4B76-B1CE-8867A04418B6}" type="pres">
      <dgm:prSet presAssocID="{5800C5E9-DCBE-4736-B7F1-D29B538B2A1D}" presName="c9" presStyleLbl="node1" presStyleIdx="8" presStyleCnt="19"/>
      <dgm:spPr/>
    </dgm:pt>
    <dgm:pt modelId="{68257599-B97E-4E73-87C3-7B7314E4808F}" type="pres">
      <dgm:prSet presAssocID="{5800C5E9-DCBE-4736-B7F1-D29B538B2A1D}" presName="c10" presStyleLbl="node1" presStyleIdx="9" presStyleCnt="19"/>
      <dgm:spPr/>
    </dgm:pt>
    <dgm:pt modelId="{DDDC784F-76DC-4C20-90A3-E5FC8572EE0F}" type="pres">
      <dgm:prSet presAssocID="{5800C5E9-DCBE-4736-B7F1-D29B538B2A1D}" presName="c11" presStyleLbl="node1" presStyleIdx="10" presStyleCnt="19"/>
      <dgm:spPr/>
    </dgm:pt>
    <dgm:pt modelId="{4FDD3B3B-63E3-408F-9697-729C96DCDEC6}" type="pres">
      <dgm:prSet presAssocID="{5800C5E9-DCBE-4736-B7F1-D29B538B2A1D}" presName="c12" presStyleLbl="node1" presStyleIdx="11" presStyleCnt="19"/>
      <dgm:spPr/>
    </dgm:pt>
    <dgm:pt modelId="{B1AEC56E-AE56-42C7-BB35-5536524F2E75}" type="pres">
      <dgm:prSet presAssocID="{5800C5E9-DCBE-4736-B7F1-D29B538B2A1D}" presName="c13" presStyleLbl="node1" presStyleIdx="12" presStyleCnt="19"/>
      <dgm:spPr/>
    </dgm:pt>
    <dgm:pt modelId="{565A2749-0955-4F6B-AF83-96016DB692E2}" type="pres">
      <dgm:prSet presAssocID="{5800C5E9-DCBE-4736-B7F1-D29B538B2A1D}" presName="c14" presStyleLbl="node1" presStyleIdx="13" presStyleCnt="19"/>
      <dgm:spPr/>
    </dgm:pt>
    <dgm:pt modelId="{41A20972-0054-47AF-AFC6-D65D869049AC}" type="pres">
      <dgm:prSet presAssocID="{5800C5E9-DCBE-4736-B7F1-D29B538B2A1D}" presName="c15" presStyleLbl="node1" presStyleIdx="14" presStyleCnt="19"/>
      <dgm:spPr/>
    </dgm:pt>
    <dgm:pt modelId="{40B6FAC3-401A-451F-8A3A-F5C22284A902}" type="pres">
      <dgm:prSet presAssocID="{5800C5E9-DCBE-4736-B7F1-D29B538B2A1D}" presName="c16" presStyleLbl="node1" presStyleIdx="15" presStyleCnt="19"/>
      <dgm:spPr/>
    </dgm:pt>
    <dgm:pt modelId="{1C4CB05F-2E0A-40DD-9A08-FEDB452145AE}" type="pres">
      <dgm:prSet presAssocID="{5800C5E9-DCBE-4736-B7F1-D29B538B2A1D}" presName="c17" presStyleLbl="node1" presStyleIdx="16" presStyleCnt="19"/>
      <dgm:spPr/>
    </dgm:pt>
    <dgm:pt modelId="{BE9AD9D4-938F-44B0-BAE1-2476A6164015}" type="pres">
      <dgm:prSet presAssocID="{5800C5E9-DCBE-4736-B7F1-D29B538B2A1D}" presName="c18" presStyleLbl="node1" presStyleIdx="17" presStyleCnt="19"/>
      <dgm:spPr/>
    </dgm:pt>
    <dgm:pt modelId="{766180D4-0D71-45F7-A81B-05A851F10398}" type="pres">
      <dgm:prSet presAssocID="{F2F93336-30A0-42AE-814B-E384B8BADA42}" presName="chevronComposite1" presStyleCnt="0"/>
      <dgm:spPr/>
    </dgm:pt>
    <dgm:pt modelId="{60044458-2251-4EEB-897E-CE560BC78B93}" type="pres">
      <dgm:prSet presAssocID="{F2F93336-30A0-42AE-814B-E384B8BADA42}" presName="chevron1" presStyleLbl="sibTrans2D1" presStyleIdx="0" presStyleCnt="2"/>
      <dgm:spPr/>
    </dgm:pt>
    <dgm:pt modelId="{626EB256-24D5-42E8-80A7-1A9C135DB40B}" type="pres">
      <dgm:prSet presAssocID="{F2F93336-30A0-42AE-814B-E384B8BADA42}" presName="spChevron1" presStyleCnt="0"/>
      <dgm:spPr/>
    </dgm:pt>
    <dgm:pt modelId="{520D0AF6-6A59-4E56-AA04-6ED44AA9FA13}" type="pres">
      <dgm:prSet presAssocID="{F2F93336-30A0-42AE-814B-E384B8BADA42}" presName="overlap" presStyleCnt="0"/>
      <dgm:spPr/>
    </dgm:pt>
    <dgm:pt modelId="{6764A291-8128-42FC-9B50-D9174DCCCDC3}" type="pres">
      <dgm:prSet presAssocID="{F2F93336-30A0-42AE-814B-E384B8BADA42}" presName="chevronComposite2" presStyleCnt="0"/>
      <dgm:spPr/>
    </dgm:pt>
    <dgm:pt modelId="{ACFA38C3-8B4D-4E48-B66C-13DBD897DF8D}" type="pres">
      <dgm:prSet presAssocID="{F2F93336-30A0-42AE-814B-E384B8BADA42}" presName="chevron2" presStyleLbl="sibTrans2D1" presStyleIdx="1" presStyleCnt="2"/>
      <dgm:spPr/>
    </dgm:pt>
    <dgm:pt modelId="{AADB2F68-472B-479E-A58B-1913548E4A3B}" type="pres">
      <dgm:prSet presAssocID="{F2F93336-30A0-42AE-814B-E384B8BADA42}" presName="spChevron2" presStyleCnt="0"/>
      <dgm:spPr/>
    </dgm:pt>
    <dgm:pt modelId="{9CF8AD95-CA32-47EB-A2EC-C35CFB78A978}" type="pres">
      <dgm:prSet presAssocID="{C66E861E-D80D-4A16-BBA4-15590B9977B3}" presName="last" presStyleCnt="0"/>
      <dgm:spPr/>
    </dgm:pt>
    <dgm:pt modelId="{29423E11-F885-49C1-BFD4-C4C24674353E}" type="pres">
      <dgm:prSet presAssocID="{C66E861E-D80D-4A16-BBA4-15590B9977B3}" presName="circleTx" presStyleLbl="node1" presStyleIdx="18" presStyleCnt="19"/>
      <dgm:spPr/>
      <dgm:t>
        <a:bodyPr/>
        <a:lstStyle/>
        <a:p>
          <a:endParaRPr lang="en-CA"/>
        </a:p>
      </dgm:t>
    </dgm:pt>
    <dgm:pt modelId="{8C3F2F07-B786-403F-9FBF-E5FBDD93054E}" type="pres">
      <dgm:prSet presAssocID="{C66E861E-D80D-4A16-BBA4-15590B9977B3}" presName="desTxN" presStyleLbl="revTx" presStyleIdx="2" presStyleCnt="3">
        <dgm:presLayoutVars>
          <dgm:bulletEnabled val="1"/>
        </dgm:presLayoutVars>
      </dgm:prSet>
      <dgm:spPr/>
      <dgm:t>
        <a:bodyPr/>
        <a:lstStyle/>
        <a:p>
          <a:endParaRPr lang="en-CA"/>
        </a:p>
      </dgm:t>
    </dgm:pt>
    <dgm:pt modelId="{9417D8BE-E5B2-48F5-BA49-0861C50D773F}" type="pres">
      <dgm:prSet presAssocID="{C66E861E-D80D-4A16-BBA4-15590B9977B3}" presName="spN" presStyleCnt="0"/>
      <dgm:spPr/>
    </dgm:pt>
  </dgm:ptLst>
  <dgm:cxnLst>
    <dgm:cxn modelId="{C74B0710-63A1-40DA-97F2-159B8C2B51FB}" type="presOf" srcId="{D3B0107A-0C4D-4C19-8AC1-FC1F4252F9BA}" destId="{8C3F2F07-B786-403F-9FBF-E5FBDD93054E}" srcOrd="0" destOrd="0" presId="urn:microsoft.com/office/officeart/2009/3/layout/RandomtoResultProcess"/>
    <dgm:cxn modelId="{3DE36A89-30CD-4CDA-A14F-23051CAB361B}" type="presOf" srcId="{6646C4A9-03CE-4037-B0EC-A0E163E439BE}" destId="{8C3F2F07-B786-403F-9FBF-E5FBDD93054E}" srcOrd="0" destOrd="1" presId="urn:microsoft.com/office/officeart/2009/3/layout/RandomtoResultProcess"/>
    <dgm:cxn modelId="{8ADA68B8-4EA1-4C71-A6E2-7B8D5A9BE1E9}" srcId="{5800C5E9-DCBE-4736-B7F1-D29B538B2A1D}" destId="{8A95E24B-80D7-4FE0-87F8-2B651BA50AE4}" srcOrd="0" destOrd="0" parTransId="{12321F4F-45EF-4E3B-8037-6181971DCF18}" sibTransId="{6545AC02-22C2-4364-A8DD-2E7D7733D8FB}"/>
    <dgm:cxn modelId="{80494768-3341-4959-AD5C-546336BFC149}" type="presOf" srcId="{8A95E24B-80D7-4FE0-87F8-2B651BA50AE4}" destId="{C7B8EB30-CFC1-4D69-8631-E957655323A1}" srcOrd="0" destOrd="0" presId="urn:microsoft.com/office/officeart/2009/3/layout/RandomtoResultProcess"/>
    <dgm:cxn modelId="{A46D21AE-87BB-409A-9A8F-751995FA754D}" srcId="{BE1F7FE7-7895-4F41-AAE4-49AB8EF28FA4}" destId="{5800C5E9-DCBE-4736-B7F1-D29B538B2A1D}" srcOrd="0" destOrd="0" parTransId="{C7F06921-F5DB-4E40-B3B6-41CA095C2FD4}" sibTransId="{F2F93336-30A0-42AE-814B-E384B8BADA42}"/>
    <dgm:cxn modelId="{396AB96F-A84F-4C99-AF60-085E3CBBD883}" type="presOf" srcId="{BE1F7FE7-7895-4F41-AAE4-49AB8EF28FA4}" destId="{305C73AF-A7D1-49FB-8A86-B52C606DE4C3}" srcOrd="0" destOrd="0" presId="urn:microsoft.com/office/officeart/2009/3/layout/RandomtoResultProcess"/>
    <dgm:cxn modelId="{73C36739-BB31-4B1B-887D-B86EABE147AF}" type="presOf" srcId="{5800C5E9-DCBE-4736-B7F1-D29B538B2A1D}" destId="{2C6AF691-7754-42E9-8629-E7F3EDC52C42}" srcOrd="0" destOrd="0" presId="urn:microsoft.com/office/officeart/2009/3/layout/RandomtoResultProcess"/>
    <dgm:cxn modelId="{A008F97D-02B4-462F-BDBA-2E3217C2B8C6}" srcId="{C66E861E-D80D-4A16-BBA4-15590B9977B3}" destId="{D3B0107A-0C4D-4C19-8AC1-FC1F4252F9BA}" srcOrd="0" destOrd="0" parTransId="{604B36E1-DE8B-49B7-9D13-45D1424119D7}" sibTransId="{6E8BBED1-38B6-4A15-AA30-50269F586BDF}"/>
    <dgm:cxn modelId="{94C71514-5A4D-4D16-A5EB-D06F95E72CF1}" type="presOf" srcId="{C66E861E-D80D-4A16-BBA4-15590B9977B3}" destId="{29423E11-F885-49C1-BFD4-C4C24674353E}" srcOrd="0" destOrd="0" presId="urn:microsoft.com/office/officeart/2009/3/layout/RandomtoResultProcess"/>
    <dgm:cxn modelId="{51071583-5ABB-48AE-AB44-6A120715978C}" srcId="{C66E861E-D80D-4A16-BBA4-15590B9977B3}" destId="{6646C4A9-03CE-4037-B0EC-A0E163E439BE}" srcOrd="1" destOrd="0" parTransId="{5F8F727C-69E5-45A0-B4C7-46543B6A8BFF}" sibTransId="{BB440F97-7328-4398-9A51-93582B1AFE9E}"/>
    <dgm:cxn modelId="{AE0894B9-C756-480F-A235-E982462B6625}" srcId="{BE1F7FE7-7895-4F41-AAE4-49AB8EF28FA4}" destId="{C66E861E-D80D-4A16-BBA4-15590B9977B3}" srcOrd="1" destOrd="0" parTransId="{68006817-2D60-44EC-89ED-BD3B06B41125}" sibTransId="{BB756CBA-EA9B-4A60-941C-BB3243C5C9B4}"/>
    <dgm:cxn modelId="{B9392028-98A7-48E2-AEB3-EFEBB8E7F26A}" type="presParOf" srcId="{305C73AF-A7D1-49FB-8A86-B52C606DE4C3}" destId="{D7CD2997-1D58-4FE3-98FD-B5970AE0ECCC}" srcOrd="0" destOrd="0" presId="urn:microsoft.com/office/officeart/2009/3/layout/RandomtoResultProcess"/>
    <dgm:cxn modelId="{74FDEFFD-2F41-454C-BB72-1C134B8BA9E8}" type="presParOf" srcId="{D7CD2997-1D58-4FE3-98FD-B5970AE0ECCC}" destId="{2C6AF691-7754-42E9-8629-E7F3EDC52C42}" srcOrd="0" destOrd="0" presId="urn:microsoft.com/office/officeart/2009/3/layout/RandomtoResultProcess"/>
    <dgm:cxn modelId="{7C3AAEBB-B64A-4CA8-AFE4-BC8824870AA5}" type="presParOf" srcId="{D7CD2997-1D58-4FE3-98FD-B5970AE0ECCC}" destId="{C7B8EB30-CFC1-4D69-8631-E957655323A1}" srcOrd="1" destOrd="0" presId="urn:microsoft.com/office/officeart/2009/3/layout/RandomtoResultProcess"/>
    <dgm:cxn modelId="{7731A45F-07CF-4361-A299-AAA8C1DFB340}" type="presParOf" srcId="{D7CD2997-1D58-4FE3-98FD-B5970AE0ECCC}" destId="{A7507257-E075-4E17-AF42-6A8D23379401}" srcOrd="2" destOrd="0" presId="urn:microsoft.com/office/officeart/2009/3/layout/RandomtoResultProcess"/>
    <dgm:cxn modelId="{28B296B2-B06F-4FBD-AF4A-6150CCE50E40}" type="presParOf" srcId="{D7CD2997-1D58-4FE3-98FD-B5970AE0ECCC}" destId="{C6F6636D-85F7-4AD0-8E1E-72C094431982}" srcOrd="3" destOrd="0" presId="urn:microsoft.com/office/officeart/2009/3/layout/RandomtoResultProcess"/>
    <dgm:cxn modelId="{2768CA34-4BE5-41FD-A083-596C4E7F40E2}" type="presParOf" srcId="{D7CD2997-1D58-4FE3-98FD-B5970AE0ECCC}" destId="{706C32BD-35F9-4DF0-921E-0B76F3DF7310}" srcOrd="4" destOrd="0" presId="urn:microsoft.com/office/officeart/2009/3/layout/RandomtoResultProcess"/>
    <dgm:cxn modelId="{7585FD74-9DB2-45DF-902B-BF2CE8C144AF}" type="presParOf" srcId="{D7CD2997-1D58-4FE3-98FD-B5970AE0ECCC}" destId="{A995BC5C-4961-4993-8636-A27BC632D7B5}" srcOrd="5" destOrd="0" presId="urn:microsoft.com/office/officeart/2009/3/layout/RandomtoResultProcess"/>
    <dgm:cxn modelId="{956491D9-7D88-4FFE-885B-074200521AD5}" type="presParOf" srcId="{D7CD2997-1D58-4FE3-98FD-B5970AE0ECCC}" destId="{017D4F4F-C2F9-4941-A2ED-DF36E59B08D5}" srcOrd="6" destOrd="0" presId="urn:microsoft.com/office/officeart/2009/3/layout/RandomtoResultProcess"/>
    <dgm:cxn modelId="{AF047E18-CE33-4197-8530-21EF91C9371F}" type="presParOf" srcId="{D7CD2997-1D58-4FE3-98FD-B5970AE0ECCC}" destId="{6ACF608B-D32A-48E2-B3C7-CD8A74A23B2C}" srcOrd="7" destOrd="0" presId="urn:microsoft.com/office/officeart/2009/3/layout/RandomtoResultProcess"/>
    <dgm:cxn modelId="{9CB823C7-9B49-4E03-AE40-7E6F7C042774}" type="presParOf" srcId="{D7CD2997-1D58-4FE3-98FD-B5970AE0ECCC}" destId="{6B61C9B8-D807-441C-9DA2-1F9A915FF380}" srcOrd="8" destOrd="0" presId="urn:microsoft.com/office/officeart/2009/3/layout/RandomtoResultProcess"/>
    <dgm:cxn modelId="{431E43C6-B45D-4E5C-A66A-272254F6DF08}" type="presParOf" srcId="{D7CD2997-1D58-4FE3-98FD-B5970AE0ECCC}" destId="{2D884757-F45D-42DF-933B-C622E90829E5}" srcOrd="9" destOrd="0" presId="urn:microsoft.com/office/officeart/2009/3/layout/RandomtoResultProcess"/>
    <dgm:cxn modelId="{86170027-7336-4BF9-8471-63D9423569B9}" type="presParOf" srcId="{D7CD2997-1D58-4FE3-98FD-B5970AE0ECCC}" destId="{CD09EE66-EA3E-4B76-B1CE-8867A04418B6}" srcOrd="10" destOrd="0" presId="urn:microsoft.com/office/officeart/2009/3/layout/RandomtoResultProcess"/>
    <dgm:cxn modelId="{4D12D2C5-DAFF-44C6-A68E-CBD08FC713B0}" type="presParOf" srcId="{D7CD2997-1D58-4FE3-98FD-B5970AE0ECCC}" destId="{68257599-B97E-4E73-87C3-7B7314E4808F}" srcOrd="11" destOrd="0" presId="urn:microsoft.com/office/officeart/2009/3/layout/RandomtoResultProcess"/>
    <dgm:cxn modelId="{3795CDB8-C253-4272-80B9-E1FFB393CCB2}" type="presParOf" srcId="{D7CD2997-1D58-4FE3-98FD-B5970AE0ECCC}" destId="{DDDC784F-76DC-4C20-90A3-E5FC8572EE0F}" srcOrd="12" destOrd="0" presId="urn:microsoft.com/office/officeart/2009/3/layout/RandomtoResultProcess"/>
    <dgm:cxn modelId="{B93494CC-E481-4AD9-B8F6-8BF2D5D0FF7B}" type="presParOf" srcId="{D7CD2997-1D58-4FE3-98FD-B5970AE0ECCC}" destId="{4FDD3B3B-63E3-408F-9697-729C96DCDEC6}" srcOrd="13" destOrd="0" presId="urn:microsoft.com/office/officeart/2009/3/layout/RandomtoResultProcess"/>
    <dgm:cxn modelId="{0F00CC58-A0CB-43A4-8C8C-CC40C96B7C2F}" type="presParOf" srcId="{D7CD2997-1D58-4FE3-98FD-B5970AE0ECCC}" destId="{B1AEC56E-AE56-42C7-BB35-5536524F2E75}" srcOrd="14" destOrd="0" presId="urn:microsoft.com/office/officeart/2009/3/layout/RandomtoResultProcess"/>
    <dgm:cxn modelId="{BEF1220D-EB30-4FBE-AC8D-BAE7C7DF0BCE}" type="presParOf" srcId="{D7CD2997-1D58-4FE3-98FD-B5970AE0ECCC}" destId="{565A2749-0955-4F6B-AF83-96016DB692E2}" srcOrd="15" destOrd="0" presId="urn:microsoft.com/office/officeart/2009/3/layout/RandomtoResultProcess"/>
    <dgm:cxn modelId="{26B871AB-7308-4804-977E-D8CFDFD1101F}" type="presParOf" srcId="{D7CD2997-1D58-4FE3-98FD-B5970AE0ECCC}" destId="{41A20972-0054-47AF-AFC6-D65D869049AC}" srcOrd="16" destOrd="0" presId="urn:microsoft.com/office/officeart/2009/3/layout/RandomtoResultProcess"/>
    <dgm:cxn modelId="{828CD7E7-DF4B-4E51-B16B-513E598574E1}" type="presParOf" srcId="{D7CD2997-1D58-4FE3-98FD-B5970AE0ECCC}" destId="{40B6FAC3-401A-451F-8A3A-F5C22284A902}" srcOrd="17" destOrd="0" presId="urn:microsoft.com/office/officeart/2009/3/layout/RandomtoResultProcess"/>
    <dgm:cxn modelId="{550DC329-862A-4526-A04C-DCED50A76A8E}" type="presParOf" srcId="{D7CD2997-1D58-4FE3-98FD-B5970AE0ECCC}" destId="{1C4CB05F-2E0A-40DD-9A08-FEDB452145AE}" srcOrd="18" destOrd="0" presId="urn:microsoft.com/office/officeart/2009/3/layout/RandomtoResultProcess"/>
    <dgm:cxn modelId="{F6FC2B23-3019-4E51-B9AF-4B9482F5E1FB}" type="presParOf" srcId="{D7CD2997-1D58-4FE3-98FD-B5970AE0ECCC}" destId="{BE9AD9D4-938F-44B0-BAE1-2476A6164015}" srcOrd="19" destOrd="0" presId="urn:microsoft.com/office/officeart/2009/3/layout/RandomtoResultProcess"/>
    <dgm:cxn modelId="{9695AA50-AAD1-473E-B127-AC6FDA9A6C62}" type="presParOf" srcId="{305C73AF-A7D1-49FB-8A86-B52C606DE4C3}" destId="{766180D4-0D71-45F7-A81B-05A851F10398}" srcOrd="1" destOrd="0" presId="urn:microsoft.com/office/officeart/2009/3/layout/RandomtoResultProcess"/>
    <dgm:cxn modelId="{1290AB77-0E81-4231-B3C7-7B8387937633}" type="presParOf" srcId="{766180D4-0D71-45F7-A81B-05A851F10398}" destId="{60044458-2251-4EEB-897E-CE560BC78B93}" srcOrd="0" destOrd="0" presId="urn:microsoft.com/office/officeart/2009/3/layout/RandomtoResultProcess"/>
    <dgm:cxn modelId="{3EA2764C-52C9-41B6-8CF5-ABD2CDC05BEC}" type="presParOf" srcId="{766180D4-0D71-45F7-A81B-05A851F10398}" destId="{626EB256-24D5-42E8-80A7-1A9C135DB40B}" srcOrd="1" destOrd="0" presId="urn:microsoft.com/office/officeart/2009/3/layout/RandomtoResultProcess"/>
    <dgm:cxn modelId="{71F6F6E6-A6BA-4B16-A04E-528A810432D2}" type="presParOf" srcId="{305C73AF-A7D1-49FB-8A86-B52C606DE4C3}" destId="{520D0AF6-6A59-4E56-AA04-6ED44AA9FA13}" srcOrd="2" destOrd="0" presId="urn:microsoft.com/office/officeart/2009/3/layout/RandomtoResultProcess"/>
    <dgm:cxn modelId="{CCAA8B33-0CB9-43F7-844F-FAE038FB22A8}" type="presParOf" srcId="{305C73AF-A7D1-49FB-8A86-B52C606DE4C3}" destId="{6764A291-8128-42FC-9B50-D9174DCCCDC3}" srcOrd="3" destOrd="0" presId="urn:microsoft.com/office/officeart/2009/3/layout/RandomtoResultProcess"/>
    <dgm:cxn modelId="{57E54866-B852-4626-A038-8DCA1DF4D4E7}" type="presParOf" srcId="{6764A291-8128-42FC-9B50-D9174DCCCDC3}" destId="{ACFA38C3-8B4D-4E48-B66C-13DBD897DF8D}" srcOrd="0" destOrd="0" presId="urn:microsoft.com/office/officeart/2009/3/layout/RandomtoResultProcess"/>
    <dgm:cxn modelId="{29FEE4E7-8231-4FB8-819F-D8D379215A91}" type="presParOf" srcId="{6764A291-8128-42FC-9B50-D9174DCCCDC3}" destId="{AADB2F68-472B-479E-A58B-1913548E4A3B}" srcOrd="1" destOrd="0" presId="urn:microsoft.com/office/officeart/2009/3/layout/RandomtoResultProcess"/>
    <dgm:cxn modelId="{A7D2239E-1D73-42C1-AAFF-7E77B1290136}" type="presParOf" srcId="{305C73AF-A7D1-49FB-8A86-B52C606DE4C3}" destId="{9CF8AD95-CA32-47EB-A2EC-C35CFB78A978}" srcOrd="4" destOrd="0" presId="urn:microsoft.com/office/officeart/2009/3/layout/RandomtoResultProcess"/>
    <dgm:cxn modelId="{7F031B8A-44BF-4C15-8067-F04692BA84E9}" type="presParOf" srcId="{9CF8AD95-CA32-47EB-A2EC-C35CFB78A978}" destId="{29423E11-F885-49C1-BFD4-C4C24674353E}" srcOrd="0" destOrd="0" presId="urn:microsoft.com/office/officeart/2009/3/layout/RandomtoResultProcess"/>
    <dgm:cxn modelId="{3EA754A7-D58C-4089-8584-4C835DF92EA0}" type="presParOf" srcId="{9CF8AD95-CA32-47EB-A2EC-C35CFB78A978}" destId="{8C3F2F07-B786-403F-9FBF-E5FBDD93054E}" srcOrd="1" destOrd="0" presId="urn:microsoft.com/office/officeart/2009/3/layout/RandomtoResultProcess"/>
    <dgm:cxn modelId="{B7173DD9-06BF-43DB-BB43-9C48C5E55463}" type="presParOf" srcId="{9CF8AD95-CA32-47EB-A2EC-C35CFB78A978}" destId="{9417D8BE-E5B2-48F5-BA49-0861C50D773F}"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6FBC6-6CE2-4208-9721-93B5A2472C4E}" type="doc">
      <dgm:prSet loTypeId="urn:microsoft.com/office/officeart/2005/8/layout/pList2#1" loCatId="picture" qsTypeId="urn:microsoft.com/office/officeart/2005/8/quickstyle/simple1" qsCatId="simple" csTypeId="urn:microsoft.com/office/officeart/2005/8/colors/accent1_2" csCatId="accent1" phldr="1"/>
      <dgm:spPr/>
      <dgm:t>
        <a:bodyPr/>
        <a:lstStyle/>
        <a:p>
          <a:endParaRPr lang="en-CA"/>
        </a:p>
      </dgm:t>
    </dgm:pt>
    <dgm:pt modelId="{52425ACC-F980-4CF6-8D3F-D8EBDCDF247F}">
      <dgm:prSet phldrT="[Text]" custT="1"/>
      <dgm:spPr>
        <a:noFill/>
        <a:ln>
          <a:noFill/>
        </a:ln>
      </dgm:spPr>
      <dgm:t>
        <a:bodyPr/>
        <a:lstStyle/>
        <a:p>
          <a:r>
            <a:rPr lang="zh-CN" altLang="en-US" sz="2000" dirty="0" smtClean="0">
              <a:solidFill>
                <a:schemeClr val="bg2"/>
              </a:solidFill>
              <a:latin typeface="Arial" pitchFamily="34" charset="0"/>
              <a:ea typeface="宋体" pitchFamily="2" charset="-122"/>
              <a:cs typeface="Arial" pitchFamily="34" charset="0"/>
            </a:rPr>
            <a:t>睡眠卫生</a:t>
          </a:r>
          <a:endParaRPr lang="en-CA" sz="2000" dirty="0">
            <a:solidFill>
              <a:schemeClr val="bg2"/>
            </a:solidFill>
            <a:latin typeface="Arial" pitchFamily="34" charset="0"/>
            <a:ea typeface="宋体" pitchFamily="2" charset="-122"/>
            <a:cs typeface="Arial" pitchFamily="34" charset="0"/>
          </a:endParaRPr>
        </a:p>
      </dgm:t>
    </dgm:pt>
    <dgm:pt modelId="{6E66F669-6042-4720-8B75-CC265CAF5ACF}" type="parTrans" cxnId="{B69B3FE4-25C2-49E4-8E50-B10AE3EF7779}">
      <dgm:prSet/>
      <dgm:spPr/>
      <dgm:t>
        <a:bodyPr/>
        <a:lstStyle/>
        <a:p>
          <a:endParaRPr lang="en-CA" sz="2000">
            <a:solidFill>
              <a:schemeClr val="bg2"/>
            </a:solidFill>
          </a:endParaRPr>
        </a:p>
      </dgm:t>
    </dgm:pt>
    <dgm:pt modelId="{338071D1-5297-47EF-BA73-F6AB6D746FE6}" type="sibTrans" cxnId="{B69B3FE4-25C2-49E4-8E50-B10AE3EF7779}">
      <dgm:prSet/>
      <dgm:spPr/>
      <dgm:t>
        <a:bodyPr/>
        <a:lstStyle/>
        <a:p>
          <a:endParaRPr lang="en-CA" sz="2000">
            <a:solidFill>
              <a:schemeClr val="bg2"/>
            </a:solidFill>
          </a:endParaRPr>
        </a:p>
      </dgm:t>
    </dgm:pt>
    <dgm:pt modelId="{9634CD6F-5199-4BB8-A2CD-84DEC86A198F}">
      <dgm:prSet phldrT="[Text]" custT="1"/>
      <dgm:spPr>
        <a:noFill/>
        <a:ln>
          <a:noFill/>
        </a:ln>
      </dgm:spPr>
      <dgm:t>
        <a:bodyPr/>
        <a:lstStyle/>
        <a:p>
          <a:r>
            <a:rPr lang="zh-CN" altLang="en-US" sz="2000" dirty="0" smtClean="0">
              <a:solidFill>
                <a:schemeClr val="bg2"/>
              </a:solidFill>
              <a:latin typeface="Arial" pitchFamily="34" charset="0"/>
              <a:ea typeface="宋体" pitchFamily="2" charset="-122"/>
              <a:cs typeface="Arial" pitchFamily="34" charset="0"/>
            </a:rPr>
            <a:t>体力活动</a:t>
          </a:r>
          <a:endParaRPr lang="en-CA" sz="2000" dirty="0">
            <a:solidFill>
              <a:schemeClr val="bg2"/>
            </a:solidFill>
            <a:latin typeface="Arial" pitchFamily="34" charset="0"/>
            <a:ea typeface="宋体" pitchFamily="2" charset="-122"/>
            <a:cs typeface="Arial" pitchFamily="34" charset="0"/>
          </a:endParaRPr>
        </a:p>
      </dgm:t>
    </dgm:pt>
    <dgm:pt modelId="{03070A3E-2005-4ED4-A22C-A12814A1CDB5}" type="parTrans" cxnId="{B823F8DC-2F60-43BD-BA03-87391F47199C}">
      <dgm:prSet/>
      <dgm:spPr/>
      <dgm:t>
        <a:bodyPr/>
        <a:lstStyle/>
        <a:p>
          <a:endParaRPr lang="en-CA" sz="2000">
            <a:solidFill>
              <a:schemeClr val="bg2"/>
            </a:solidFill>
          </a:endParaRPr>
        </a:p>
      </dgm:t>
    </dgm:pt>
    <dgm:pt modelId="{78E6FDD8-D5D9-4DF9-BCD7-861C2DACD86D}" type="sibTrans" cxnId="{B823F8DC-2F60-43BD-BA03-87391F47199C}">
      <dgm:prSet/>
      <dgm:spPr/>
      <dgm:t>
        <a:bodyPr/>
        <a:lstStyle/>
        <a:p>
          <a:endParaRPr lang="en-CA" sz="2000">
            <a:solidFill>
              <a:schemeClr val="bg2"/>
            </a:solidFill>
          </a:endParaRPr>
        </a:p>
      </dgm:t>
    </dgm:pt>
    <dgm:pt modelId="{A3C04C95-BF6B-4319-BCF9-497AACCC9F48}">
      <dgm:prSet phldrT="[Text]" custT="1"/>
      <dgm:spPr>
        <a:noFill/>
        <a:ln>
          <a:noFill/>
        </a:ln>
      </dgm:spPr>
      <dgm:t>
        <a:bodyPr/>
        <a:lstStyle/>
        <a:p>
          <a:r>
            <a:rPr lang="zh-CN" altLang="en-US" sz="2000" dirty="0" smtClean="0">
              <a:solidFill>
                <a:schemeClr val="bg2"/>
              </a:solidFill>
              <a:latin typeface="Arial" pitchFamily="34" charset="0"/>
              <a:ea typeface="宋体" pitchFamily="2" charset="-122"/>
              <a:cs typeface="Arial" pitchFamily="34" charset="0"/>
            </a:rPr>
            <a:t>认知行为</a:t>
          </a:r>
          <a:endParaRPr lang="en-US" altLang="zh-CN" sz="2000" dirty="0" smtClean="0">
            <a:solidFill>
              <a:schemeClr val="bg2"/>
            </a:solidFill>
            <a:latin typeface="Arial" pitchFamily="34" charset="0"/>
            <a:ea typeface="宋体" pitchFamily="2" charset="-122"/>
            <a:cs typeface="Arial" pitchFamily="34" charset="0"/>
          </a:endParaRPr>
        </a:p>
        <a:p>
          <a:r>
            <a:rPr lang="zh-CN" altLang="en-US" sz="2000" dirty="0" smtClean="0">
              <a:solidFill>
                <a:schemeClr val="bg2"/>
              </a:solidFill>
              <a:latin typeface="Arial" pitchFamily="34" charset="0"/>
              <a:ea typeface="宋体" pitchFamily="2" charset="-122"/>
              <a:cs typeface="Arial" pitchFamily="34" charset="0"/>
            </a:rPr>
            <a:t>治疗</a:t>
          </a:r>
          <a:endParaRPr lang="en-CA" sz="2000" dirty="0">
            <a:solidFill>
              <a:schemeClr val="bg2"/>
            </a:solidFill>
            <a:latin typeface="Arial" pitchFamily="34" charset="0"/>
            <a:ea typeface="宋体" pitchFamily="2" charset="-122"/>
            <a:cs typeface="Arial" pitchFamily="34" charset="0"/>
          </a:endParaRPr>
        </a:p>
      </dgm:t>
    </dgm:pt>
    <dgm:pt modelId="{302BB778-F57A-45ED-80EC-F2D9417D3931}" type="parTrans" cxnId="{C05FDF5D-8B69-44F1-853C-D1537CBC9C4A}">
      <dgm:prSet/>
      <dgm:spPr/>
      <dgm:t>
        <a:bodyPr/>
        <a:lstStyle/>
        <a:p>
          <a:endParaRPr lang="en-CA" sz="2000">
            <a:solidFill>
              <a:schemeClr val="bg2"/>
            </a:solidFill>
          </a:endParaRPr>
        </a:p>
      </dgm:t>
    </dgm:pt>
    <dgm:pt modelId="{74E19798-B0D9-4B59-9204-C22160C2EA50}" type="sibTrans" cxnId="{C05FDF5D-8B69-44F1-853C-D1537CBC9C4A}">
      <dgm:prSet/>
      <dgm:spPr/>
      <dgm:t>
        <a:bodyPr/>
        <a:lstStyle/>
        <a:p>
          <a:endParaRPr lang="en-CA" sz="2000">
            <a:solidFill>
              <a:schemeClr val="bg2"/>
            </a:solidFill>
          </a:endParaRPr>
        </a:p>
      </dgm:t>
    </dgm:pt>
    <dgm:pt modelId="{EDD7282B-A429-46EE-89AB-C1B5D682BE4C}">
      <dgm:prSet phldrT="[Text]" custT="1"/>
      <dgm:spPr>
        <a:noFill/>
        <a:ln>
          <a:noFill/>
        </a:ln>
      </dgm:spPr>
      <dgm:t>
        <a:bodyPr/>
        <a:lstStyle/>
        <a:p>
          <a:r>
            <a:rPr lang="zh-CN" altLang="en-US" sz="2000" dirty="0" smtClean="0">
              <a:solidFill>
                <a:schemeClr val="bg2"/>
              </a:solidFill>
              <a:latin typeface="Arial" pitchFamily="34" charset="0"/>
              <a:ea typeface="宋体" pitchFamily="2" charset="-122"/>
              <a:cs typeface="Arial" pitchFamily="34" charset="0"/>
            </a:rPr>
            <a:t>自我管理</a:t>
          </a:r>
          <a:endParaRPr lang="en-US" altLang="zh-CN" sz="2000" dirty="0" smtClean="0">
            <a:solidFill>
              <a:schemeClr val="bg2"/>
            </a:solidFill>
            <a:latin typeface="Arial" pitchFamily="34" charset="0"/>
            <a:ea typeface="宋体" pitchFamily="2" charset="-122"/>
            <a:cs typeface="Arial" pitchFamily="34" charset="0"/>
          </a:endParaRPr>
        </a:p>
        <a:p>
          <a:r>
            <a:rPr lang="zh-CN" altLang="en-US" sz="2000" dirty="0" smtClean="0">
              <a:solidFill>
                <a:schemeClr val="bg2"/>
              </a:solidFill>
              <a:latin typeface="Arial" pitchFamily="34" charset="0"/>
              <a:ea typeface="宋体" pitchFamily="2" charset="-122"/>
              <a:cs typeface="Arial" pitchFamily="34" charset="0"/>
            </a:rPr>
            <a:t>支持</a:t>
          </a:r>
          <a:endParaRPr lang="en-CA" sz="2000" dirty="0">
            <a:solidFill>
              <a:schemeClr val="bg2"/>
            </a:solidFill>
            <a:latin typeface="Arial" pitchFamily="34" charset="0"/>
            <a:ea typeface="宋体" pitchFamily="2" charset="-122"/>
            <a:cs typeface="Arial" pitchFamily="34" charset="0"/>
          </a:endParaRPr>
        </a:p>
      </dgm:t>
    </dgm:pt>
    <dgm:pt modelId="{FC07BAA2-4EF9-4CF2-8ED8-4C4CAF2BE3F8}" type="parTrans" cxnId="{01A90AF5-9D0F-467D-9975-3160B5D7460C}">
      <dgm:prSet/>
      <dgm:spPr/>
      <dgm:t>
        <a:bodyPr/>
        <a:lstStyle/>
        <a:p>
          <a:endParaRPr lang="en-CA" sz="2000">
            <a:solidFill>
              <a:schemeClr val="bg2"/>
            </a:solidFill>
          </a:endParaRPr>
        </a:p>
      </dgm:t>
    </dgm:pt>
    <dgm:pt modelId="{B4A68937-6705-42C8-BE8C-FE3141928F41}" type="sibTrans" cxnId="{01A90AF5-9D0F-467D-9975-3160B5D7460C}">
      <dgm:prSet/>
      <dgm:spPr/>
      <dgm:t>
        <a:bodyPr/>
        <a:lstStyle/>
        <a:p>
          <a:endParaRPr lang="en-CA" sz="2000">
            <a:solidFill>
              <a:schemeClr val="bg2"/>
            </a:solidFill>
          </a:endParaRPr>
        </a:p>
      </dgm:t>
    </dgm:pt>
    <dgm:pt modelId="{C50117DD-C375-46C3-8C29-39B5F8184DB8}" type="pres">
      <dgm:prSet presAssocID="{6076FBC6-6CE2-4208-9721-93B5A2472C4E}" presName="Name0" presStyleCnt="0">
        <dgm:presLayoutVars>
          <dgm:dir/>
          <dgm:resizeHandles val="exact"/>
        </dgm:presLayoutVars>
      </dgm:prSet>
      <dgm:spPr/>
      <dgm:t>
        <a:bodyPr/>
        <a:lstStyle/>
        <a:p>
          <a:endParaRPr lang="en-CA"/>
        </a:p>
      </dgm:t>
    </dgm:pt>
    <dgm:pt modelId="{940BDAF7-0290-4D6E-8EEC-EEC25A192476}" type="pres">
      <dgm:prSet presAssocID="{6076FBC6-6CE2-4208-9721-93B5A2472C4E}" presName="bkgdShp" presStyleLbl="alignAccFollowNode1" presStyleIdx="0" presStyleCnt="1"/>
      <dgm:spPr/>
    </dgm:pt>
    <dgm:pt modelId="{CC2118F1-E5DF-492D-B7AE-2E0961A9F2F5}" type="pres">
      <dgm:prSet presAssocID="{6076FBC6-6CE2-4208-9721-93B5A2472C4E}" presName="linComp" presStyleCnt="0"/>
      <dgm:spPr/>
    </dgm:pt>
    <dgm:pt modelId="{9C7B6F91-BDBC-42BD-980F-990BF0A3FC50}" type="pres">
      <dgm:prSet presAssocID="{52425ACC-F980-4CF6-8D3F-D8EBDCDF247F}" presName="compNode" presStyleCnt="0"/>
      <dgm:spPr/>
    </dgm:pt>
    <dgm:pt modelId="{C2E8991E-09C6-427D-B6DD-224C7438474B}" type="pres">
      <dgm:prSet presAssocID="{52425ACC-F980-4CF6-8D3F-D8EBDCDF247F}" presName="node" presStyleLbl="node1" presStyleIdx="0" presStyleCnt="4">
        <dgm:presLayoutVars>
          <dgm:bulletEnabled val="1"/>
        </dgm:presLayoutVars>
      </dgm:prSet>
      <dgm:spPr/>
      <dgm:t>
        <a:bodyPr/>
        <a:lstStyle/>
        <a:p>
          <a:endParaRPr lang="en-CA"/>
        </a:p>
      </dgm:t>
    </dgm:pt>
    <dgm:pt modelId="{0B83EAC7-745B-4628-B4A6-2688BD71B0E7}" type="pres">
      <dgm:prSet presAssocID="{52425ACC-F980-4CF6-8D3F-D8EBDCDF247F}" presName="invisiNode" presStyleLbl="node1" presStyleIdx="0" presStyleCnt="4"/>
      <dgm:spPr/>
    </dgm:pt>
    <dgm:pt modelId="{6AB487A5-ED8F-426B-877E-A886DD979ADE}" type="pres">
      <dgm:prSet presAssocID="{52425ACC-F980-4CF6-8D3F-D8EBDCDF247F}" presName="imagNode" presStyleLbl="fgImgPlace1" presStyleIdx="0" presStyleCnt="4"/>
      <dgm:spPr>
        <a:blipFill rotWithShape="1">
          <a:blip xmlns:r="http://schemas.openxmlformats.org/officeDocument/2006/relationships" r:embed="rId1"/>
          <a:stretch>
            <a:fillRect/>
          </a:stretch>
        </a:blipFill>
      </dgm:spPr>
    </dgm:pt>
    <dgm:pt modelId="{B91391B9-8AFA-46A3-A8C2-50C91C0D49B8}" type="pres">
      <dgm:prSet presAssocID="{338071D1-5297-47EF-BA73-F6AB6D746FE6}" presName="sibTrans" presStyleLbl="sibTrans2D1" presStyleIdx="0" presStyleCnt="0"/>
      <dgm:spPr/>
      <dgm:t>
        <a:bodyPr/>
        <a:lstStyle/>
        <a:p>
          <a:endParaRPr lang="en-CA"/>
        </a:p>
      </dgm:t>
    </dgm:pt>
    <dgm:pt modelId="{779D7F5B-873C-4B92-BEEB-EE7B731419FC}" type="pres">
      <dgm:prSet presAssocID="{9634CD6F-5199-4BB8-A2CD-84DEC86A198F}" presName="compNode" presStyleCnt="0"/>
      <dgm:spPr/>
    </dgm:pt>
    <dgm:pt modelId="{9AF45BD9-3756-4BDD-9A30-A3D3867E138C}" type="pres">
      <dgm:prSet presAssocID="{9634CD6F-5199-4BB8-A2CD-84DEC86A198F}" presName="node" presStyleLbl="node1" presStyleIdx="1" presStyleCnt="4">
        <dgm:presLayoutVars>
          <dgm:bulletEnabled val="1"/>
        </dgm:presLayoutVars>
      </dgm:prSet>
      <dgm:spPr/>
      <dgm:t>
        <a:bodyPr/>
        <a:lstStyle/>
        <a:p>
          <a:endParaRPr lang="en-CA"/>
        </a:p>
      </dgm:t>
    </dgm:pt>
    <dgm:pt modelId="{DDE4B121-5073-4A63-811A-560D30185008}" type="pres">
      <dgm:prSet presAssocID="{9634CD6F-5199-4BB8-A2CD-84DEC86A198F}" presName="invisiNode" presStyleLbl="node1" presStyleIdx="1" presStyleCnt="4"/>
      <dgm:spPr/>
    </dgm:pt>
    <dgm:pt modelId="{7E5BBCD2-661D-43CB-8F15-B242ADA79E6B}" type="pres">
      <dgm:prSet presAssocID="{9634CD6F-5199-4BB8-A2CD-84DEC86A198F}" presName="imagNode" presStyleLbl="fgImgPlace1" presStyleIdx="1" presStyleCnt="4"/>
      <dgm:spPr>
        <a:blipFill rotWithShape="1">
          <a:blip xmlns:r="http://schemas.openxmlformats.org/officeDocument/2006/relationships" r:embed="rId2"/>
          <a:stretch>
            <a:fillRect/>
          </a:stretch>
        </a:blipFill>
      </dgm:spPr>
      <dgm:t>
        <a:bodyPr/>
        <a:lstStyle/>
        <a:p>
          <a:endParaRPr lang="en-CA"/>
        </a:p>
      </dgm:t>
    </dgm:pt>
    <dgm:pt modelId="{EEE4DEF4-3188-47CC-9B74-6829C0538807}" type="pres">
      <dgm:prSet presAssocID="{78E6FDD8-D5D9-4DF9-BCD7-861C2DACD86D}" presName="sibTrans" presStyleLbl="sibTrans2D1" presStyleIdx="0" presStyleCnt="0"/>
      <dgm:spPr/>
      <dgm:t>
        <a:bodyPr/>
        <a:lstStyle/>
        <a:p>
          <a:endParaRPr lang="en-CA"/>
        </a:p>
      </dgm:t>
    </dgm:pt>
    <dgm:pt modelId="{5678BEDA-043A-4AB8-A940-D3A906EEE828}" type="pres">
      <dgm:prSet presAssocID="{A3C04C95-BF6B-4319-BCF9-497AACCC9F48}" presName="compNode" presStyleCnt="0"/>
      <dgm:spPr/>
    </dgm:pt>
    <dgm:pt modelId="{351168C3-DDA1-4D46-8B0F-E0B3D0DA29E5}" type="pres">
      <dgm:prSet presAssocID="{A3C04C95-BF6B-4319-BCF9-497AACCC9F48}" presName="node" presStyleLbl="node1" presStyleIdx="2" presStyleCnt="4">
        <dgm:presLayoutVars>
          <dgm:bulletEnabled val="1"/>
        </dgm:presLayoutVars>
      </dgm:prSet>
      <dgm:spPr/>
      <dgm:t>
        <a:bodyPr/>
        <a:lstStyle/>
        <a:p>
          <a:endParaRPr lang="en-CA"/>
        </a:p>
      </dgm:t>
    </dgm:pt>
    <dgm:pt modelId="{6CCC957E-CB85-4C01-9BA3-905D595E1713}" type="pres">
      <dgm:prSet presAssocID="{A3C04C95-BF6B-4319-BCF9-497AACCC9F48}" presName="invisiNode" presStyleLbl="node1" presStyleIdx="2" presStyleCnt="4"/>
      <dgm:spPr/>
    </dgm:pt>
    <dgm:pt modelId="{E3555019-30AC-42D3-948A-DB037203B933}" type="pres">
      <dgm:prSet presAssocID="{A3C04C95-BF6B-4319-BCF9-497AACCC9F48}" presName="imagNode" presStyleLbl="fgImgPlace1" presStyleIdx="2" presStyleCnt="4"/>
      <dgm:spPr>
        <a:blipFill rotWithShape="1">
          <a:blip xmlns:r="http://schemas.openxmlformats.org/officeDocument/2006/relationships" r:embed="rId3"/>
          <a:stretch>
            <a:fillRect/>
          </a:stretch>
        </a:blipFill>
      </dgm:spPr>
    </dgm:pt>
    <dgm:pt modelId="{6B9CD5F7-1528-4DE1-99D8-394283A3AA3D}" type="pres">
      <dgm:prSet presAssocID="{74E19798-B0D9-4B59-9204-C22160C2EA50}" presName="sibTrans" presStyleLbl="sibTrans2D1" presStyleIdx="0" presStyleCnt="0"/>
      <dgm:spPr/>
      <dgm:t>
        <a:bodyPr/>
        <a:lstStyle/>
        <a:p>
          <a:endParaRPr lang="en-CA"/>
        </a:p>
      </dgm:t>
    </dgm:pt>
    <dgm:pt modelId="{7708C8F9-B5CE-4784-BC01-FFFDFD35F7C3}" type="pres">
      <dgm:prSet presAssocID="{EDD7282B-A429-46EE-89AB-C1B5D682BE4C}" presName="compNode" presStyleCnt="0"/>
      <dgm:spPr/>
    </dgm:pt>
    <dgm:pt modelId="{53CFC2BC-92C3-4F5C-B5B5-078A6CA9F54B}" type="pres">
      <dgm:prSet presAssocID="{EDD7282B-A429-46EE-89AB-C1B5D682BE4C}" presName="node" presStyleLbl="node1" presStyleIdx="3" presStyleCnt="4">
        <dgm:presLayoutVars>
          <dgm:bulletEnabled val="1"/>
        </dgm:presLayoutVars>
      </dgm:prSet>
      <dgm:spPr/>
      <dgm:t>
        <a:bodyPr/>
        <a:lstStyle/>
        <a:p>
          <a:endParaRPr lang="en-CA"/>
        </a:p>
      </dgm:t>
    </dgm:pt>
    <dgm:pt modelId="{E6CC7013-47C9-49AD-BD79-8A30A85DA6F4}" type="pres">
      <dgm:prSet presAssocID="{EDD7282B-A429-46EE-89AB-C1B5D682BE4C}" presName="invisiNode" presStyleLbl="node1" presStyleIdx="3" presStyleCnt="4"/>
      <dgm:spPr/>
    </dgm:pt>
    <dgm:pt modelId="{E0D51F96-53EE-4262-8E15-2F07273690DC}" type="pres">
      <dgm:prSet presAssocID="{EDD7282B-A429-46EE-89AB-C1B5D682BE4C}" presName="imagNode" presStyleLbl="fgImgPlace1" presStyleIdx="3" presStyleCnt="4"/>
      <dgm:spPr>
        <a:blipFill rotWithShape="1">
          <a:blip xmlns:r="http://schemas.openxmlformats.org/officeDocument/2006/relationships" r:embed="rId4"/>
          <a:stretch>
            <a:fillRect/>
          </a:stretch>
        </a:blipFill>
      </dgm:spPr>
    </dgm:pt>
  </dgm:ptLst>
  <dgm:cxnLst>
    <dgm:cxn modelId="{0908E498-B9A7-4AD5-9194-7ECC9476FF50}" type="presOf" srcId="{52425ACC-F980-4CF6-8D3F-D8EBDCDF247F}" destId="{C2E8991E-09C6-427D-B6DD-224C7438474B}" srcOrd="0" destOrd="0" presId="urn:microsoft.com/office/officeart/2005/8/layout/pList2#1"/>
    <dgm:cxn modelId="{9F7BD2B1-CADB-4EF9-983C-6D35F8CA3FAE}" type="presOf" srcId="{74E19798-B0D9-4B59-9204-C22160C2EA50}" destId="{6B9CD5F7-1528-4DE1-99D8-394283A3AA3D}" srcOrd="0" destOrd="0" presId="urn:microsoft.com/office/officeart/2005/8/layout/pList2#1"/>
    <dgm:cxn modelId="{5BD62E98-8D64-4074-A3F0-3C9FBD3B7822}" type="presOf" srcId="{EDD7282B-A429-46EE-89AB-C1B5D682BE4C}" destId="{53CFC2BC-92C3-4F5C-B5B5-078A6CA9F54B}" srcOrd="0" destOrd="0" presId="urn:microsoft.com/office/officeart/2005/8/layout/pList2#1"/>
    <dgm:cxn modelId="{4E94588B-2129-4763-8D2C-4C29B3B732C2}" type="presOf" srcId="{78E6FDD8-D5D9-4DF9-BCD7-861C2DACD86D}" destId="{EEE4DEF4-3188-47CC-9B74-6829C0538807}" srcOrd="0" destOrd="0" presId="urn:microsoft.com/office/officeart/2005/8/layout/pList2#1"/>
    <dgm:cxn modelId="{E05F262E-94CA-4AAC-BDAF-630EA770264A}" type="presOf" srcId="{A3C04C95-BF6B-4319-BCF9-497AACCC9F48}" destId="{351168C3-DDA1-4D46-8B0F-E0B3D0DA29E5}" srcOrd="0" destOrd="0" presId="urn:microsoft.com/office/officeart/2005/8/layout/pList2#1"/>
    <dgm:cxn modelId="{B823F8DC-2F60-43BD-BA03-87391F47199C}" srcId="{6076FBC6-6CE2-4208-9721-93B5A2472C4E}" destId="{9634CD6F-5199-4BB8-A2CD-84DEC86A198F}" srcOrd="1" destOrd="0" parTransId="{03070A3E-2005-4ED4-A22C-A12814A1CDB5}" sibTransId="{78E6FDD8-D5D9-4DF9-BCD7-861C2DACD86D}"/>
    <dgm:cxn modelId="{2B9CD0CE-D438-48EC-86BD-252C877B0020}" type="presOf" srcId="{6076FBC6-6CE2-4208-9721-93B5A2472C4E}" destId="{C50117DD-C375-46C3-8C29-39B5F8184DB8}" srcOrd="0" destOrd="0" presId="urn:microsoft.com/office/officeart/2005/8/layout/pList2#1"/>
    <dgm:cxn modelId="{8FBC564C-3FCF-4E85-9355-ACC45C25CFB8}" type="presOf" srcId="{338071D1-5297-47EF-BA73-F6AB6D746FE6}" destId="{B91391B9-8AFA-46A3-A8C2-50C91C0D49B8}" srcOrd="0" destOrd="0" presId="urn:microsoft.com/office/officeart/2005/8/layout/pList2#1"/>
    <dgm:cxn modelId="{01A90AF5-9D0F-467D-9975-3160B5D7460C}" srcId="{6076FBC6-6CE2-4208-9721-93B5A2472C4E}" destId="{EDD7282B-A429-46EE-89AB-C1B5D682BE4C}" srcOrd="3" destOrd="0" parTransId="{FC07BAA2-4EF9-4CF2-8ED8-4C4CAF2BE3F8}" sibTransId="{B4A68937-6705-42C8-BE8C-FE3141928F41}"/>
    <dgm:cxn modelId="{8BCD9316-E73A-4701-B292-9D49AFDC5BCF}" type="presOf" srcId="{9634CD6F-5199-4BB8-A2CD-84DEC86A198F}" destId="{9AF45BD9-3756-4BDD-9A30-A3D3867E138C}" srcOrd="0" destOrd="0" presId="urn:microsoft.com/office/officeart/2005/8/layout/pList2#1"/>
    <dgm:cxn modelId="{C05FDF5D-8B69-44F1-853C-D1537CBC9C4A}" srcId="{6076FBC6-6CE2-4208-9721-93B5A2472C4E}" destId="{A3C04C95-BF6B-4319-BCF9-497AACCC9F48}" srcOrd="2" destOrd="0" parTransId="{302BB778-F57A-45ED-80EC-F2D9417D3931}" sibTransId="{74E19798-B0D9-4B59-9204-C22160C2EA50}"/>
    <dgm:cxn modelId="{B69B3FE4-25C2-49E4-8E50-B10AE3EF7779}" srcId="{6076FBC6-6CE2-4208-9721-93B5A2472C4E}" destId="{52425ACC-F980-4CF6-8D3F-D8EBDCDF247F}" srcOrd="0" destOrd="0" parTransId="{6E66F669-6042-4720-8B75-CC265CAF5ACF}" sibTransId="{338071D1-5297-47EF-BA73-F6AB6D746FE6}"/>
    <dgm:cxn modelId="{828719AC-3508-4162-8664-DAA9E2D030B0}" type="presParOf" srcId="{C50117DD-C375-46C3-8C29-39B5F8184DB8}" destId="{940BDAF7-0290-4D6E-8EEC-EEC25A192476}" srcOrd="0" destOrd="0" presId="urn:microsoft.com/office/officeart/2005/8/layout/pList2#1"/>
    <dgm:cxn modelId="{DB75C7A3-EA4D-4C50-8EA4-7EF9443C7B0D}" type="presParOf" srcId="{C50117DD-C375-46C3-8C29-39B5F8184DB8}" destId="{CC2118F1-E5DF-492D-B7AE-2E0961A9F2F5}" srcOrd="1" destOrd="0" presId="urn:microsoft.com/office/officeart/2005/8/layout/pList2#1"/>
    <dgm:cxn modelId="{15372887-0C02-46D4-83F4-B334A6810FAD}" type="presParOf" srcId="{CC2118F1-E5DF-492D-B7AE-2E0961A9F2F5}" destId="{9C7B6F91-BDBC-42BD-980F-990BF0A3FC50}" srcOrd="0" destOrd="0" presId="urn:microsoft.com/office/officeart/2005/8/layout/pList2#1"/>
    <dgm:cxn modelId="{43C44AA3-9A67-48C3-9194-B70893E6DBAD}" type="presParOf" srcId="{9C7B6F91-BDBC-42BD-980F-990BF0A3FC50}" destId="{C2E8991E-09C6-427D-B6DD-224C7438474B}" srcOrd="0" destOrd="0" presId="urn:microsoft.com/office/officeart/2005/8/layout/pList2#1"/>
    <dgm:cxn modelId="{839DB1BC-A1BF-4C60-8E78-1506E41147AD}" type="presParOf" srcId="{9C7B6F91-BDBC-42BD-980F-990BF0A3FC50}" destId="{0B83EAC7-745B-4628-B4A6-2688BD71B0E7}" srcOrd="1" destOrd="0" presId="urn:microsoft.com/office/officeart/2005/8/layout/pList2#1"/>
    <dgm:cxn modelId="{61DE1EF0-5F22-4EEB-A77A-753292332923}" type="presParOf" srcId="{9C7B6F91-BDBC-42BD-980F-990BF0A3FC50}" destId="{6AB487A5-ED8F-426B-877E-A886DD979ADE}" srcOrd="2" destOrd="0" presId="urn:microsoft.com/office/officeart/2005/8/layout/pList2#1"/>
    <dgm:cxn modelId="{580F6AE7-5AD5-46D6-A0AD-863438D1DAF7}" type="presParOf" srcId="{CC2118F1-E5DF-492D-B7AE-2E0961A9F2F5}" destId="{B91391B9-8AFA-46A3-A8C2-50C91C0D49B8}" srcOrd="1" destOrd="0" presId="urn:microsoft.com/office/officeart/2005/8/layout/pList2#1"/>
    <dgm:cxn modelId="{F9085532-3D27-452C-9D77-B26BD62B0C4E}" type="presParOf" srcId="{CC2118F1-E5DF-492D-B7AE-2E0961A9F2F5}" destId="{779D7F5B-873C-4B92-BEEB-EE7B731419FC}" srcOrd="2" destOrd="0" presId="urn:microsoft.com/office/officeart/2005/8/layout/pList2#1"/>
    <dgm:cxn modelId="{A16174B9-9251-4BB4-94ED-E432CE31A1BB}" type="presParOf" srcId="{779D7F5B-873C-4B92-BEEB-EE7B731419FC}" destId="{9AF45BD9-3756-4BDD-9A30-A3D3867E138C}" srcOrd="0" destOrd="0" presId="urn:microsoft.com/office/officeart/2005/8/layout/pList2#1"/>
    <dgm:cxn modelId="{3DDDA2EA-366A-4B04-8BAA-7ECA1CAB03C2}" type="presParOf" srcId="{779D7F5B-873C-4B92-BEEB-EE7B731419FC}" destId="{DDE4B121-5073-4A63-811A-560D30185008}" srcOrd="1" destOrd="0" presId="urn:microsoft.com/office/officeart/2005/8/layout/pList2#1"/>
    <dgm:cxn modelId="{ABCABB06-9197-41FA-9DF0-7770ED93050C}" type="presParOf" srcId="{779D7F5B-873C-4B92-BEEB-EE7B731419FC}" destId="{7E5BBCD2-661D-43CB-8F15-B242ADA79E6B}" srcOrd="2" destOrd="0" presId="urn:microsoft.com/office/officeart/2005/8/layout/pList2#1"/>
    <dgm:cxn modelId="{64D1BA0E-E810-4550-9579-58F6256E45AB}" type="presParOf" srcId="{CC2118F1-E5DF-492D-B7AE-2E0961A9F2F5}" destId="{EEE4DEF4-3188-47CC-9B74-6829C0538807}" srcOrd="3" destOrd="0" presId="urn:microsoft.com/office/officeart/2005/8/layout/pList2#1"/>
    <dgm:cxn modelId="{E2B08A74-6E44-4F41-A0E6-AF1FCF5356A0}" type="presParOf" srcId="{CC2118F1-E5DF-492D-B7AE-2E0961A9F2F5}" destId="{5678BEDA-043A-4AB8-A940-D3A906EEE828}" srcOrd="4" destOrd="0" presId="urn:microsoft.com/office/officeart/2005/8/layout/pList2#1"/>
    <dgm:cxn modelId="{1794F767-585D-48FB-ACAB-50E844345640}" type="presParOf" srcId="{5678BEDA-043A-4AB8-A940-D3A906EEE828}" destId="{351168C3-DDA1-4D46-8B0F-E0B3D0DA29E5}" srcOrd="0" destOrd="0" presId="urn:microsoft.com/office/officeart/2005/8/layout/pList2#1"/>
    <dgm:cxn modelId="{CEAC5D03-73C9-4096-BC39-E7355AA7297E}" type="presParOf" srcId="{5678BEDA-043A-4AB8-A940-D3A906EEE828}" destId="{6CCC957E-CB85-4C01-9BA3-905D595E1713}" srcOrd="1" destOrd="0" presId="urn:microsoft.com/office/officeart/2005/8/layout/pList2#1"/>
    <dgm:cxn modelId="{A9777DA1-2C9D-46A9-96EE-AFC6DDFC51A0}" type="presParOf" srcId="{5678BEDA-043A-4AB8-A940-D3A906EEE828}" destId="{E3555019-30AC-42D3-948A-DB037203B933}" srcOrd="2" destOrd="0" presId="urn:microsoft.com/office/officeart/2005/8/layout/pList2#1"/>
    <dgm:cxn modelId="{93501F69-B5A6-49BC-BE62-825848EF13EF}" type="presParOf" srcId="{CC2118F1-E5DF-492D-B7AE-2E0961A9F2F5}" destId="{6B9CD5F7-1528-4DE1-99D8-394283A3AA3D}" srcOrd="5" destOrd="0" presId="urn:microsoft.com/office/officeart/2005/8/layout/pList2#1"/>
    <dgm:cxn modelId="{3F627562-FE4E-48A9-9233-67A5452A1CC7}" type="presParOf" srcId="{CC2118F1-E5DF-492D-B7AE-2E0961A9F2F5}" destId="{7708C8F9-B5CE-4784-BC01-FFFDFD35F7C3}" srcOrd="6" destOrd="0" presId="urn:microsoft.com/office/officeart/2005/8/layout/pList2#1"/>
    <dgm:cxn modelId="{E1C80433-2CA8-45AB-B0E1-F5E22DCB8C40}" type="presParOf" srcId="{7708C8F9-B5CE-4784-BC01-FFFDFD35F7C3}" destId="{53CFC2BC-92C3-4F5C-B5B5-078A6CA9F54B}" srcOrd="0" destOrd="0" presId="urn:microsoft.com/office/officeart/2005/8/layout/pList2#1"/>
    <dgm:cxn modelId="{DAFAEC7E-94CD-4693-9BF9-70EE73985D1A}" type="presParOf" srcId="{7708C8F9-B5CE-4784-BC01-FFFDFD35F7C3}" destId="{E6CC7013-47C9-49AD-BD79-8A30A85DA6F4}" srcOrd="1" destOrd="0" presId="urn:microsoft.com/office/officeart/2005/8/layout/pList2#1"/>
    <dgm:cxn modelId="{02D24C93-35E4-47B5-9E44-6EE0FC9226B3}" type="presParOf" srcId="{7708C8F9-B5CE-4784-BC01-FFFDFD35F7C3}" destId="{E0D51F96-53EE-4262-8E15-2F07273690DC}" srcOrd="2" destOrd="0" presId="urn:microsoft.com/office/officeart/2005/8/layout/pList2#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F7BD6B-490E-4299-85B4-0517F74D1C9C}" type="doc">
      <dgm:prSet loTypeId="urn:microsoft.com/office/officeart/2005/8/layout/process2" loCatId="process" qsTypeId="urn:microsoft.com/office/officeart/2005/8/quickstyle/simple1" qsCatId="simple" csTypeId="urn:microsoft.com/office/officeart/2005/8/colors/accent1_2" csCatId="accent1" phldr="1"/>
      <dgm:spPr/>
    </dgm:pt>
    <dgm:pt modelId="{1ACD22E7-B8B4-4541-8DC0-58BBE90DC3C0}">
      <dgm:prSet phldrT="[Text]" custT="1"/>
      <dgm:spPr>
        <a:ln>
          <a:noFill/>
        </a:ln>
      </dgm:spPr>
      <dgm:t>
        <a:bodyPr/>
        <a:lstStyle/>
        <a:p>
          <a:r>
            <a:rPr lang="zh-CN" altLang="en-US" sz="2400" dirty="0" smtClean="0">
              <a:latin typeface="Arial" pitchFamily="34" charset="0"/>
              <a:ea typeface="宋体" pitchFamily="2" charset="-122"/>
              <a:cs typeface="Arial" pitchFamily="34" charset="0"/>
            </a:rPr>
            <a:t>学会识别影响疼痛认知和感情成分的情绪</a:t>
          </a:r>
          <a:endParaRPr lang="en-US" altLang="zh-CN" sz="2400" dirty="0" smtClean="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（焦虑、无助、沮丧）</a:t>
          </a:r>
          <a:endParaRPr lang="en-CA" sz="2400" dirty="0">
            <a:latin typeface="Arial" pitchFamily="34" charset="0"/>
            <a:ea typeface="宋体" pitchFamily="2" charset="-122"/>
            <a:cs typeface="Arial" pitchFamily="34" charset="0"/>
          </a:endParaRPr>
        </a:p>
      </dgm:t>
    </dgm:pt>
    <dgm:pt modelId="{09007F3A-1188-4472-A2D5-834F52054EC4}" type="parTrans" cxnId="{040B1FF8-071F-4DF1-95D7-1C47A6255DD3}">
      <dgm:prSet/>
      <dgm:spPr/>
      <dgm:t>
        <a:bodyPr/>
        <a:lstStyle/>
        <a:p>
          <a:endParaRPr lang="en-CA"/>
        </a:p>
      </dgm:t>
    </dgm:pt>
    <dgm:pt modelId="{9C9539A1-A0E6-4B3F-A756-9221D18B60A7}" type="sibTrans" cxnId="{040B1FF8-071F-4DF1-95D7-1C47A6255DD3}">
      <dgm:prSet/>
      <dgm:spPr/>
      <dgm:t>
        <a:bodyPr/>
        <a:lstStyle/>
        <a:p>
          <a:endParaRPr lang="en-CA" dirty="0">
            <a:latin typeface="Arial" pitchFamily="34" charset="0"/>
            <a:ea typeface="宋体" pitchFamily="2" charset="-122"/>
            <a:cs typeface="Arial" pitchFamily="34" charset="0"/>
          </a:endParaRPr>
        </a:p>
      </dgm:t>
    </dgm:pt>
    <dgm:pt modelId="{F53D0213-BC21-4F15-85A1-C15D6C5CD97E}">
      <dgm:prSet phldrT="[Text]" custT="1"/>
      <dgm:spPr>
        <a:solidFill>
          <a:srgbClr val="DDBB30"/>
        </a:solidFill>
        <a:ln>
          <a:noFill/>
        </a:ln>
      </dgm:spPr>
      <dgm:t>
        <a:bodyPr/>
        <a:lstStyle/>
        <a:p>
          <a:r>
            <a:rPr lang="zh-CN" altLang="en-US" sz="2400" dirty="0" smtClean="0">
              <a:latin typeface="Arial" pitchFamily="34" charset="0"/>
              <a:ea typeface="宋体" pitchFamily="2" charset="-122"/>
              <a:cs typeface="Arial" pitchFamily="34" charset="0"/>
            </a:rPr>
            <a:t>采取主动认知、解决问题和转移注意力</a:t>
          </a:r>
          <a:r>
            <a:rPr lang="en-US" altLang="zh-CN" sz="2400" dirty="0" smtClean="0">
              <a:latin typeface="Arial" pitchFamily="34" charset="0"/>
              <a:ea typeface="宋体" pitchFamily="2" charset="-122"/>
              <a:cs typeface="Arial" pitchFamily="34" charset="0"/>
            </a:rPr>
            <a:t>/</a:t>
          </a:r>
          <a:r>
            <a:rPr lang="zh-CN" altLang="en-US" sz="2400" dirty="0" smtClean="0">
              <a:latin typeface="Arial" pitchFamily="34" charset="0"/>
              <a:ea typeface="宋体" pitchFamily="2" charset="-122"/>
              <a:cs typeface="Arial" pitchFamily="34" charset="0"/>
            </a:rPr>
            <a:t>放松的方法来改善情绪</a:t>
          </a:r>
          <a:endParaRPr lang="en-CA" sz="2400" dirty="0">
            <a:latin typeface="Arial" pitchFamily="34" charset="0"/>
            <a:ea typeface="宋体" pitchFamily="2" charset="-122"/>
            <a:cs typeface="Arial" pitchFamily="34" charset="0"/>
          </a:endParaRPr>
        </a:p>
      </dgm:t>
    </dgm:pt>
    <dgm:pt modelId="{405C426E-38DA-477E-A104-CDA31A733F13}" type="parTrans" cxnId="{47301345-B7FC-42EB-9567-899201A21CDD}">
      <dgm:prSet/>
      <dgm:spPr/>
      <dgm:t>
        <a:bodyPr/>
        <a:lstStyle/>
        <a:p>
          <a:endParaRPr lang="en-CA"/>
        </a:p>
      </dgm:t>
    </dgm:pt>
    <dgm:pt modelId="{9C9192C9-021B-4412-BA24-D5E0165D2736}" type="sibTrans" cxnId="{47301345-B7FC-42EB-9567-899201A21CDD}">
      <dgm:prSet/>
      <dgm:spPr/>
      <dgm:t>
        <a:bodyPr/>
        <a:lstStyle/>
        <a:p>
          <a:endParaRPr lang="en-CA" dirty="0">
            <a:latin typeface="Arial" pitchFamily="34" charset="0"/>
            <a:ea typeface="宋体" pitchFamily="2" charset="-122"/>
            <a:cs typeface="Arial" pitchFamily="34" charset="0"/>
          </a:endParaRPr>
        </a:p>
      </dgm:t>
    </dgm:pt>
    <dgm:pt modelId="{776E1119-0207-453A-826F-C751B975816C}">
      <dgm:prSet phldrT="[Text]" custT="1"/>
      <dgm:spPr>
        <a:solidFill>
          <a:srgbClr val="8064A2"/>
        </a:solidFill>
        <a:ln>
          <a:noFill/>
        </a:ln>
      </dgm:spPr>
      <dgm:t>
        <a:bodyPr/>
        <a:lstStyle/>
        <a:p>
          <a:r>
            <a:rPr lang="zh-CN" altLang="en-US" sz="2400" dirty="0" smtClean="0">
              <a:latin typeface="Arial" pitchFamily="34" charset="0"/>
              <a:ea typeface="宋体" pitchFamily="2" charset="-122"/>
              <a:cs typeface="Arial" pitchFamily="34" charset="0"/>
            </a:rPr>
            <a:t>制定以健康和管控为目标的积极策略</a:t>
          </a:r>
          <a:endParaRPr lang="en-CA" sz="2400" dirty="0">
            <a:latin typeface="Arial" pitchFamily="34" charset="0"/>
            <a:ea typeface="宋体" pitchFamily="2" charset="-122"/>
            <a:cs typeface="Arial" pitchFamily="34" charset="0"/>
          </a:endParaRPr>
        </a:p>
      </dgm:t>
    </dgm:pt>
    <dgm:pt modelId="{8ABDE422-EBBC-4654-B6B5-D5E49AF6618F}" type="parTrans" cxnId="{BAC43AFE-D8E3-4D6A-B68C-224E1A28C810}">
      <dgm:prSet/>
      <dgm:spPr/>
      <dgm:t>
        <a:bodyPr/>
        <a:lstStyle/>
        <a:p>
          <a:endParaRPr lang="en-CA"/>
        </a:p>
      </dgm:t>
    </dgm:pt>
    <dgm:pt modelId="{56C3D7DE-9A16-4AA0-98AB-220FF29B67C1}" type="sibTrans" cxnId="{BAC43AFE-D8E3-4D6A-B68C-224E1A28C810}">
      <dgm:prSet/>
      <dgm:spPr/>
      <dgm:t>
        <a:bodyPr/>
        <a:lstStyle/>
        <a:p>
          <a:endParaRPr lang="en-CA"/>
        </a:p>
      </dgm:t>
    </dgm:pt>
    <dgm:pt modelId="{6B0FCD17-2775-4E05-A6C2-1A464E236935}" type="pres">
      <dgm:prSet presAssocID="{B5F7BD6B-490E-4299-85B4-0517F74D1C9C}" presName="linearFlow" presStyleCnt="0">
        <dgm:presLayoutVars>
          <dgm:resizeHandles val="exact"/>
        </dgm:presLayoutVars>
      </dgm:prSet>
      <dgm:spPr/>
    </dgm:pt>
    <dgm:pt modelId="{4FBA369A-0899-46C7-BEB9-233A4A676533}" type="pres">
      <dgm:prSet presAssocID="{1ACD22E7-B8B4-4541-8DC0-58BBE90DC3C0}" presName="node" presStyleLbl="node1" presStyleIdx="0" presStyleCnt="3" custScaleX="221081">
        <dgm:presLayoutVars>
          <dgm:bulletEnabled val="1"/>
        </dgm:presLayoutVars>
      </dgm:prSet>
      <dgm:spPr/>
      <dgm:t>
        <a:bodyPr/>
        <a:lstStyle/>
        <a:p>
          <a:endParaRPr lang="tr-TR"/>
        </a:p>
      </dgm:t>
    </dgm:pt>
    <dgm:pt modelId="{541629CA-9F20-4E60-A902-5BDF045579ED}" type="pres">
      <dgm:prSet presAssocID="{9C9539A1-A0E6-4B3F-A756-9221D18B60A7}" presName="sibTrans" presStyleLbl="sibTrans2D1" presStyleIdx="0" presStyleCnt="2"/>
      <dgm:spPr/>
      <dgm:t>
        <a:bodyPr/>
        <a:lstStyle/>
        <a:p>
          <a:endParaRPr lang="tr-TR"/>
        </a:p>
      </dgm:t>
    </dgm:pt>
    <dgm:pt modelId="{243AF7A7-8546-4526-B083-7EDB870A30EA}" type="pres">
      <dgm:prSet presAssocID="{9C9539A1-A0E6-4B3F-A756-9221D18B60A7}" presName="connectorText" presStyleLbl="sibTrans2D1" presStyleIdx="0" presStyleCnt="2"/>
      <dgm:spPr/>
      <dgm:t>
        <a:bodyPr/>
        <a:lstStyle/>
        <a:p>
          <a:endParaRPr lang="tr-TR"/>
        </a:p>
      </dgm:t>
    </dgm:pt>
    <dgm:pt modelId="{8534057B-DBDF-4D82-8B02-7EFA3D518F00}" type="pres">
      <dgm:prSet presAssocID="{F53D0213-BC21-4F15-85A1-C15D6C5CD97E}" presName="node" presStyleLbl="node1" presStyleIdx="1" presStyleCnt="3" custScaleX="221081">
        <dgm:presLayoutVars>
          <dgm:bulletEnabled val="1"/>
        </dgm:presLayoutVars>
      </dgm:prSet>
      <dgm:spPr/>
      <dgm:t>
        <a:bodyPr/>
        <a:lstStyle/>
        <a:p>
          <a:endParaRPr lang="tr-TR"/>
        </a:p>
      </dgm:t>
    </dgm:pt>
    <dgm:pt modelId="{E9033502-E452-499F-BD32-15FA1BA669EA}" type="pres">
      <dgm:prSet presAssocID="{9C9192C9-021B-4412-BA24-D5E0165D2736}" presName="sibTrans" presStyleLbl="sibTrans2D1" presStyleIdx="1" presStyleCnt="2"/>
      <dgm:spPr/>
      <dgm:t>
        <a:bodyPr/>
        <a:lstStyle/>
        <a:p>
          <a:endParaRPr lang="tr-TR"/>
        </a:p>
      </dgm:t>
    </dgm:pt>
    <dgm:pt modelId="{56ECB370-E69E-472E-A41C-BC4C4BAED400}" type="pres">
      <dgm:prSet presAssocID="{9C9192C9-021B-4412-BA24-D5E0165D2736}" presName="connectorText" presStyleLbl="sibTrans2D1" presStyleIdx="1" presStyleCnt="2"/>
      <dgm:spPr/>
      <dgm:t>
        <a:bodyPr/>
        <a:lstStyle/>
        <a:p>
          <a:endParaRPr lang="tr-TR"/>
        </a:p>
      </dgm:t>
    </dgm:pt>
    <dgm:pt modelId="{DDA0A2FD-52FE-4CA3-8CF6-1FEEB76C90DF}" type="pres">
      <dgm:prSet presAssocID="{776E1119-0207-453A-826F-C751B975816C}" presName="node" presStyleLbl="node1" presStyleIdx="2" presStyleCnt="3" custScaleX="216765">
        <dgm:presLayoutVars>
          <dgm:bulletEnabled val="1"/>
        </dgm:presLayoutVars>
      </dgm:prSet>
      <dgm:spPr/>
      <dgm:t>
        <a:bodyPr/>
        <a:lstStyle/>
        <a:p>
          <a:endParaRPr lang="tr-TR"/>
        </a:p>
      </dgm:t>
    </dgm:pt>
  </dgm:ptLst>
  <dgm:cxnLst>
    <dgm:cxn modelId="{C3AD1E9D-54D3-4564-AC34-74C278DDE29D}" type="presOf" srcId="{9C9192C9-021B-4412-BA24-D5E0165D2736}" destId="{56ECB370-E69E-472E-A41C-BC4C4BAED400}" srcOrd="1" destOrd="0" presId="urn:microsoft.com/office/officeart/2005/8/layout/process2"/>
    <dgm:cxn modelId="{333C5D76-6FD8-41E7-AA20-89789DBDB56B}" type="presOf" srcId="{776E1119-0207-453A-826F-C751B975816C}" destId="{DDA0A2FD-52FE-4CA3-8CF6-1FEEB76C90DF}" srcOrd="0" destOrd="0" presId="urn:microsoft.com/office/officeart/2005/8/layout/process2"/>
    <dgm:cxn modelId="{040B1FF8-071F-4DF1-95D7-1C47A6255DD3}" srcId="{B5F7BD6B-490E-4299-85B4-0517F74D1C9C}" destId="{1ACD22E7-B8B4-4541-8DC0-58BBE90DC3C0}" srcOrd="0" destOrd="0" parTransId="{09007F3A-1188-4472-A2D5-834F52054EC4}" sibTransId="{9C9539A1-A0E6-4B3F-A756-9221D18B60A7}"/>
    <dgm:cxn modelId="{CB95BD66-8F33-4963-B7A7-80BE1F795606}" type="presOf" srcId="{F53D0213-BC21-4F15-85A1-C15D6C5CD97E}" destId="{8534057B-DBDF-4D82-8B02-7EFA3D518F00}" srcOrd="0" destOrd="0" presId="urn:microsoft.com/office/officeart/2005/8/layout/process2"/>
    <dgm:cxn modelId="{2BF1DF49-ACD2-4F90-93D9-F39F9069FCC9}" type="presOf" srcId="{1ACD22E7-B8B4-4541-8DC0-58BBE90DC3C0}" destId="{4FBA369A-0899-46C7-BEB9-233A4A676533}" srcOrd="0" destOrd="0" presId="urn:microsoft.com/office/officeart/2005/8/layout/process2"/>
    <dgm:cxn modelId="{65219613-F3B4-4C29-BA44-3BA895F77C33}" type="presOf" srcId="{B5F7BD6B-490E-4299-85B4-0517F74D1C9C}" destId="{6B0FCD17-2775-4E05-A6C2-1A464E236935}" srcOrd="0" destOrd="0" presId="urn:microsoft.com/office/officeart/2005/8/layout/process2"/>
    <dgm:cxn modelId="{BAC43AFE-D8E3-4D6A-B68C-224E1A28C810}" srcId="{B5F7BD6B-490E-4299-85B4-0517F74D1C9C}" destId="{776E1119-0207-453A-826F-C751B975816C}" srcOrd="2" destOrd="0" parTransId="{8ABDE422-EBBC-4654-B6B5-D5E49AF6618F}" sibTransId="{56C3D7DE-9A16-4AA0-98AB-220FF29B67C1}"/>
    <dgm:cxn modelId="{55E96AAC-1877-4BB2-9E36-6F9DDB11E6D1}" type="presOf" srcId="{9C9539A1-A0E6-4B3F-A756-9221D18B60A7}" destId="{541629CA-9F20-4E60-A902-5BDF045579ED}" srcOrd="0" destOrd="0" presId="urn:microsoft.com/office/officeart/2005/8/layout/process2"/>
    <dgm:cxn modelId="{909B82BC-0BF1-4CEE-B210-C83EF7816A34}" type="presOf" srcId="{9C9539A1-A0E6-4B3F-A756-9221D18B60A7}" destId="{243AF7A7-8546-4526-B083-7EDB870A30EA}" srcOrd="1" destOrd="0" presId="urn:microsoft.com/office/officeart/2005/8/layout/process2"/>
    <dgm:cxn modelId="{47301345-B7FC-42EB-9567-899201A21CDD}" srcId="{B5F7BD6B-490E-4299-85B4-0517F74D1C9C}" destId="{F53D0213-BC21-4F15-85A1-C15D6C5CD97E}" srcOrd="1" destOrd="0" parTransId="{405C426E-38DA-477E-A104-CDA31A733F13}" sibTransId="{9C9192C9-021B-4412-BA24-D5E0165D2736}"/>
    <dgm:cxn modelId="{89FC45E1-4DD0-414B-8F00-3CABDE3C941E}" type="presOf" srcId="{9C9192C9-021B-4412-BA24-D5E0165D2736}" destId="{E9033502-E452-499F-BD32-15FA1BA669EA}" srcOrd="0" destOrd="0" presId="urn:microsoft.com/office/officeart/2005/8/layout/process2"/>
    <dgm:cxn modelId="{058D03C1-43DA-4D15-8088-4FFB399E4613}" type="presParOf" srcId="{6B0FCD17-2775-4E05-A6C2-1A464E236935}" destId="{4FBA369A-0899-46C7-BEB9-233A4A676533}" srcOrd="0" destOrd="0" presId="urn:microsoft.com/office/officeart/2005/8/layout/process2"/>
    <dgm:cxn modelId="{5A9614CB-76CC-476A-A705-BA8E71075ECA}" type="presParOf" srcId="{6B0FCD17-2775-4E05-A6C2-1A464E236935}" destId="{541629CA-9F20-4E60-A902-5BDF045579ED}" srcOrd="1" destOrd="0" presId="urn:microsoft.com/office/officeart/2005/8/layout/process2"/>
    <dgm:cxn modelId="{C67406DA-B1D3-4220-BD72-7D933C884844}" type="presParOf" srcId="{541629CA-9F20-4E60-A902-5BDF045579ED}" destId="{243AF7A7-8546-4526-B083-7EDB870A30EA}" srcOrd="0" destOrd="0" presId="urn:microsoft.com/office/officeart/2005/8/layout/process2"/>
    <dgm:cxn modelId="{D91A0392-449C-426F-A5FA-C0B9572A5FCC}" type="presParOf" srcId="{6B0FCD17-2775-4E05-A6C2-1A464E236935}" destId="{8534057B-DBDF-4D82-8B02-7EFA3D518F00}" srcOrd="2" destOrd="0" presId="urn:microsoft.com/office/officeart/2005/8/layout/process2"/>
    <dgm:cxn modelId="{001CABCE-E568-4BA5-B0AF-12C85709BF3C}" type="presParOf" srcId="{6B0FCD17-2775-4E05-A6C2-1A464E236935}" destId="{E9033502-E452-499F-BD32-15FA1BA669EA}" srcOrd="3" destOrd="0" presId="urn:microsoft.com/office/officeart/2005/8/layout/process2"/>
    <dgm:cxn modelId="{E39BA3C5-1259-403A-91CB-B640EAA8B6A4}" type="presParOf" srcId="{E9033502-E452-499F-BD32-15FA1BA669EA}" destId="{56ECB370-E69E-472E-A41C-BC4C4BAED400}" srcOrd="0" destOrd="0" presId="urn:microsoft.com/office/officeart/2005/8/layout/process2"/>
    <dgm:cxn modelId="{DBEA9C6C-5B98-448C-9C1C-68A6800890D1}" type="presParOf" srcId="{6B0FCD17-2775-4E05-A6C2-1A464E236935}" destId="{DDA0A2FD-52FE-4CA3-8CF6-1FEEB76C90DF}"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B1A72C-8B2A-4DCB-AEF7-D08148B88D4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CA"/>
        </a:p>
      </dgm:t>
    </dgm:pt>
    <dgm:pt modelId="{216CDB32-326B-49D3-BFBB-BAEE96F722D9}">
      <dgm:prSet phldrT="[Text]" custT="1"/>
      <dgm:spPr>
        <a:solidFill>
          <a:schemeClr val="accent1"/>
        </a:solidFill>
        <a:ln>
          <a:noFill/>
        </a:ln>
      </dgm:spPr>
      <dgm:t>
        <a:bodyPr/>
        <a:lstStyle/>
        <a:p>
          <a:pPr algn="l">
            <a:tabLst>
              <a:tab pos="901700" algn="ctr"/>
            </a:tabLst>
          </a:pPr>
          <a:r>
            <a:rPr lang="en-CA" sz="2400" b="1" dirty="0" smtClean="0">
              <a:latin typeface="Arial" pitchFamily="34" charset="0"/>
              <a:ea typeface="宋体" pitchFamily="2" charset="-122"/>
              <a:cs typeface="Arial" pitchFamily="34" charset="0"/>
            </a:rPr>
            <a:t>	1</a:t>
          </a:r>
          <a:r>
            <a:rPr lang="zh-CN" altLang="en-US" sz="2400" b="1" dirty="0" smtClean="0">
              <a:latin typeface="Arial" pitchFamily="34" charset="0"/>
              <a:ea typeface="宋体" pitchFamily="2" charset="-122"/>
              <a:cs typeface="Arial" pitchFamily="34" charset="0"/>
            </a:rPr>
            <a:t>级</a:t>
          </a:r>
          <a:endParaRPr lang="en-CA" sz="2400" b="1" dirty="0" smtClean="0">
            <a:latin typeface="Arial" pitchFamily="34" charset="0"/>
            <a:ea typeface="宋体" pitchFamily="2" charset="-122"/>
            <a:cs typeface="Arial" pitchFamily="34" charset="0"/>
          </a:endParaRPr>
        </a:p>
        <a:p>
          <a:pPr algn="l">
            <a:tabLst>
              <a:tab pos="812800" algn="ctr"/>
            </a:tabLst>
          </a:pPr>
          <a:r>
            <a:rPr lang="en-CA" sz="2000" u="none" dirty="0" smtClean="0">
              <a:latin typeface="Arial" pitchFamily="34" charset="0"/>
              <a:ea typeface="宋体" pitchFamily="2" charset="-122"/>
              <a:cs typeface="Arial" pitchFamily="34" charset="0"/>
            </a:rPr>
            <a:t>	</a:t>
          </a:r>
          <a:r>
            <a:rPr lang="en-CA" sz="2000" u="sng" dirty="0" smtClean="0">
              <a:latin typeface="Arial" pitchFamily="34" charset="0"/>
              <a:ea typeface="宋体" pitchFamily="2" charset="-122"/>
              <a:cs typeface="Arial" pitchFamily="34" charset="0"/>
            </a:rPr>
            <a:t>A</a:t>
          </a:r>
          <a:endParaRPr lang="en-CA" sz="2000" dirty="0">
            <a:latin typeface="Arial" pitchFamily="34" charset="0"/>
            <a:ea typeface="宋体" pitchFamily="2" charset="-122"/>
            <a:cs typeface="Arial" pitchFamily="34" charset="0"/>
          </a:endParaRPr>
        </a:p>
      </dgm:t>
    </dgm:pt>
    <dgm:pt modelId="{603610BA-924A-43E0-865C-B783ACDFC9DC}" type="parTrans" cxnId="{DD96D2CC-C2FA-4F9B-BB71-C3893A200FF9}">
      <dgm:prSet/>
      <dgm:spPr/>
      <dgm:t>
        <a:bodyPr/>
        <a:lstStyle/>
        <a:p>
          <a:endParaRPr lang="en-CA"/>
        </a:p>
      </dgm:t>
    </dgm:pt>
    <dgm:pt modelId="{2D60B055-3BA1-4E3B-9AF6-A274569F70E9}" type="sibTrans" cxnId="{DD96D2CC-C2FA-4F9B-BB71-C3893A200FF9}">
      <dgm:prSet/>
      <dgm:spPr/>
      <dgm:t>
        <a:bodyPr/>
        <a:lstStyle/>
        <a:p>
          <a:endParaRPr lang="en-CA"/>
        </a:p>
      </dgm:t>
    </dgm:pt>
    <dgm:pt modelId="{2A4C2737-B451-41E3-ADDF-7877A104DC7D}">
      <dgm:prSet phldrT="[Text]" custT="1"/>
      <dgm:spPr>
        <a:solidFill>
          <a:schemeClr val="accent2"/>
        </a:solidFill>
        <a:ln>
          <a:noFill/>
        </a:ln>
      </dgm:spPr>
      <dgm:t>
        <a:bodyPr/>
        <a:lstStyle/>
        <a:p>
          <a:pPr>
            <a:tabLst>
              <a:tab pos="812800" algn="ctr"/>
            </a:tabLst>
          </a:pPr>
          <a:r>
            <a:rPr lang="en-CA" sz="2400" b="1" dirty="0" smtClean="0">
              <a:latin typeface="Arial" pitchFamily="34" charset="0"/>
              <a:ea typeface="宋体" pitchFamily="2" charset="-122"/>
              <a:cs typeface="Arial" pitchFamily="34" charset="0"/>
            </a:rPr>
            <a:t>	2</a:t>
          </a:r>
          <a:r>
            <a:rPr lang="zh-CN" altLang="en-US" sz="2400" b="1" dirty="0" smtClean="0">
              <a:latin typeface="Arial" pitchFamily="34" charset="0"/>
              <a:ea typeface="宋体" pitchFamily="2" charset="-122"/>
              <a:cs typeface="Arial" pitchFamily="34" charset="0"/>
            </a:rPr>
            <a:t>级</a:t>
          </a:r>
          <a:endParaRPr lang="en-CA" sz="2400" b="1" dirty="0" smtClean="0">
            <a:latin typeface="Arial" pitchFamily="34" charset="0"/>
            <a:ea typeface="宋体" pitchFamily="2" charset="-122"/>
            <a:cs typeface="Arial" pitchFamily="34" charset="0"/>
          </a:endParaRPr>
        </a:p>
        <a:p>
          <a:pPr>
            <a:tabLst>
              <a:tab pos="812800" algn="ctr"/>
            </a:tabLst>
          </a:pPr>
          <a:r>
            <a:rPr lang="en-CA" sz="2000" u="none" dirty="0" smtClean="0">
              <a:latin typeface="Arial" pitchFamily="34" charset="0"/>
              <a:ea typeface="宋体" pitchFamily="2" charset="-122"/>
              <a:cs typeface="Arial" pitchFamily="34" charset="0"/>
            </a:rPr>
            <a:t>	</a:t>
          </a:r>
          <a:r>
            <a:rPr lang="en-CA" sz="2000" u="sng" dirty="0" smtClean="0">
              <a:latin typeface="Arial" pitchFamily="34" charset="0"/>
              <a:ea typeface="宋体" pitchFamily="2" charset="-122"/>
              <a:cs typeface="Arial" pitchFamily="34" charset="0"/>
            </a:rPr>
            <a:t>A</a:t>
          </a:r>
          <a:endParaRPr lang="en-CA" sz="2000" u="sng" dirty="0">
            <a:latin typeface="Arial" pitchFamily="34" charset="0"/>
            <a:ea typeface="宋体" pitchFamily="2" charset="-122"/>
            <a:cs typeface="Arial" pitchFamily="34" charset="0"/>
          </a:endParaRPr>
        </a:p>
      </dgm:t>
    </dgm:pt>
    <dgm:pt modelId="{94984C65-25B7-4A52-815D-98338E0F29FB}" type="parTrans" cxnId="{ECB682F3-7168-480C-B16E-4C29F3821811}">
      <dgm:prSet/>
      <dgm:spPr/>
      <dgm:t>
        <a:bodyPr/>
        <a:lstStyle/>
        <a:p>
          <a:endParaRPr lang="en-CA"/>
        </a:p>
      </dgm:t>
    </dgm:pt>
    <dgm:pt modelId="{6ED4ACA2-0E8C-4C59-966B-E0F4D46A2047}" type="sibTrans" cxnId="{ECB682F3-7168-480C-B16E-4C29F3821811}">
      <dgm:prSet/>
      <dgm:spPr/>
      <dgm:t>
        <a:bodyPr/>
        <a:lstStyle/>
        <a:p>
          <a:endParaRPr lang="en-CA"/>
        </a:p>
      </dgm:t>
    </dgm:pt>
    <dgm:pt modelId="{50D29104-588B-4648-8DC3-E1806249D02B}">
      <dgm:prSet phldrT="[Text]" custT="1"/>
      <dgm:spPr>
        <a:solidFill>
          <a:schemeClr val="accent1"/>
        </a:solidFill>
        <a:ln>
          <a:noFill/>
        </a:ln>
      </dgm:spPr>
      <dgm:t>
        <a:bodyPr/>
        <a:lstStyle/>
        <a:p>
          <a:pPr algn="l"/>
          <a:r>
            <a:rPr lang="zh-CN" altLang="en-US" sz="2000" dirty="0" smtClean="0">
              <a:latin typeface="Arial" pitchFamily="34" charset="0"/>
              <a:ea typeface="宋体" pitchFamily="2" charset="-122"/>
              <a:cs typeface="Arial" pitchFamily="34" charset="0"/>
            </a:rPr>
            <a:t>阿米替林</a:t>
          </a:r>
          <a:endParaRPr lang="en-CA" sz="2000" dirty="0">
            <a:latin typeface="Arial" pitchFamily="34" charset="0"/>
            <a:ea typeface="宋体" pitchFamily="2" charset="-122"/>
            <a:cs typeface="Arial" pitchFamily="34" charset="0"/>
          </a:endParaRPr>
        </a:p>
      </dgm:t>
    </dgm:pt>
    <dgm:pt modelId="{EB26707B-CD9E-4A0D-A91C-31087D0163AE}" type="parTrans" cxnId="{6D5B8281-2E79-4C3E-B579-F699DC967D14}">
      <dgm:prSet/>
      <dgm:spPr/>
      <dgm:t>
        <a:bodyPr/>
        <a:lstStyle/>
        <a:p>
          <a:endParaRPr lang="en-CA"/>
        </a:p>
      </dgm:t>
    </dgm:pt>
    <dgm:pt modelId="{C5E583BC-4513-4ABB-B79A-42D8C363650C}" type="sibTrans" cxnId="{6D5B8281-2E79-4C3E-B579-F699DC967D14}">
      <dgm:prSet/>
      <dgm:spPr/>
      <dgm:t>
        <a:bodyPr/>
        <a:lstStyle/>
        <a:p>
          <a:endParaRPr lang="en-CA"/>
        </a:p>
      </dgm:t>
    </dgm:pt>
    <dgm:pt modelId="{4B796B60-EDD2-43B0-87F4-72F64736635A}">
      <dgm:prSet custT="1"/>
      <dgm:spPr>
        <a:solidFill>
          <a:schemeClr val="accent1"/>
        </a:solidFill>
      </dgm:spPr>
      <dgm:t>
        <a:bodyPr/>
        <a:lstStyle/>
        <a:p>
          <a:pPr algn="l"/>
          <a:endParaRPr lang="en-CA" sz="2000" dirty="0" smtClean="0">
            <a:solidFill>
              <a:schemeClr val="tx1"/>
            </a:solidFill>
            <a:latin typeface="Arial" pitchFamily="34" charset="0"/>
            <a:ea typeface="宋体" pitchFamily="2" charset="-122"/>
            <a:cs typeface="Arial" pitchFamily="34" charset="0"/>
          </a:endParaRPr>
        </a:p>
      </dgm:t>
    </dgm:pt>
    <dgm:pt modelId="{694432F3-6D72-4E0E-B652-5B413589BFC4}" type="parTrans" cxnId="{6EF10368-ADD6-4C5D-8147-28B64194AE5A}">
      <dgm:prSet/>
      <dgm:spPr/>
      <dgm:t>
        <a:bodyPr/>
        <a:lstStyle/>
        <a:p>
          <a:endParaRPr lang="en-CA"/>
        </a:p>
      </dgm:t>
    </dgm:pt>
    <dgm:pt modelId="{F4108051-FB13-4537-9BE7-836DE3788A14}" type="sibTrans" cxnId="{6EF10368-ADD6-4C5D-8147-28B64194AE5A}">
      <dgm:prSet/>
      <dgm:spPr/>
      <dgm:t>
        <a:bodyPr/>
        <a:lstStyle/>
        <a:p>
          <a:endParaRPr lang="en-CA"/>
        </a:p>
      </dgm:t>
    </dgm:pt>
    <dgm:pt modelId="{5A05705E-CBC3-433F-8E61-73A16A23C4B4}">
      <dgm:prSet phldrT="[Text]" custT="1"/>
      <dgm:spPr>
        <a:solidFill>
          <a:schemeClr val="accent2"/>
        </a:solidFill>
        <a:ln>
          <a:noFill/>
        </a:ln>
      </dgm:spPr>
      <dgm:t>
        <a:bodyPr/>
        <a:lstStyle/>
        <a:p>
          <a:r>
            <a:rPr lang="zh-CN" altLang="en-US" sz="2000" dirty="0" smtClean="0">
              <a:latin typeface="Arial" pitchFamily="34" charset="0"/>
              <a:ea typeface="宋体" pitchFamily="2" charset="-122"/>
              <a:cs typeface="Arial" pitchFamily="34" charset="0"/>
            </a:rPr>
            <a:t>氟西汀</a:t>
          </a:r>
          <a:endParaRPr lang="en-CA" sz="2000" dirty="0">
            <a:latin typeface="Arial" pitchFamily="34" charset="0"/>
            <a:ea typeface="宋体" pitchFamily="2" charset="-122"/>
            <a:cs typeface="Arial" pitchFamily="34" charset="0"/>
          </a:endParaRPr>
        </a:p>
      </dgm:t>
    </dgm:pt>
    <dgm:pt modelId="{A3C91F9D-DC8F-4277-A640-F5052A70A419}" type="parTrans" cxnId="{8FA648F5-6A23-4C12-8903-EC4A701BC010}">
      <dgm:prSet/>
      <dgm:spPr/>
      <dgm:t>
        <a:bodyPr/>
        <a:lstStyle/>
        <a:p>
          <a:endParaRPr lang="en-CA"/>
        </a:p>
      </dgm:t>
    </dgm:pt>
    <dgm:pt modelId="{629CED78-457D-4BB7-943D-0106C2074DD7}" type="sibTrans" cxnId="{8FA648F5-6A23-4C12-8903-EC4A701BC010}">
      <dgm:prSet/>
      <dgm:spPr/>
      <dgm:t>
        <a:bodyPr/>
        <a:lstStyle/>
        <a:p>
          <a:endParaRPr lang="en-CA"/>
        </a:p>
      </dgm:t>
    </dgm:pt>
    <dgm:pt modelId="{896952FF-D8E5-438B-B857-7ABB9D0A11C7}">
      <dgm:prSet phldrT="[Text]" custT="1"/>
      <dgm:spPr>
        <a:solidFill>
          <a:schemeClr val="accent2"/>
        </a:solidFill>
        <a:ln>
          <a:noFill/>
        </a:ln>
      </dgm:spPr>
      <dgm:t>
        <a:bodyPr/>
        <a:lstStyle/>
        <a:p>
          <a:r>
            <a:rPr lang="zh-CN" altLang="en-US" sz="2000" b="0" i="0" dirty="0" smtClean="0">
              <a:latin typeface="Arial" pitchFamily="34" charset="0"/>
              <a:ea typeface="宋体" pitchFamily="2" charset="-122"/>
              <a:cs typeface="Arial" pitchFamily="34" charset="0"/>
            </a:rPr>
            <a:t>环苯扎林</a:t>
          </a:r>
          <a:endParaRPr lang="en-CA" sz="2000" dirty="0">
            <a:latin typeface="Arial" pitchFamily="34" charset="0"/>
            <a:ea typeface="宋体" pitchFamily="2" charset="-122"/>
            <a:cs typeface="Arial" pitchFamily="34" charset="0"/>
          </a:endParaRPr>
        </a:p>
      </dgm:t>
    </dgm:pt>
    <dgm:pt modelId="{97C51C0D-072C-41CD-A3BF-AC2A45408250}" type="sibTrans" cxnId="{149EDB02-D59C-4F4A-80D6-6208133EFAB6}">
      <dgm:prSet/>
      <dgm:spPr/>
      <dgm:t>
        <a:bodyPr/>
        <a:lstStyle/>
        <a:p>
          <a:endParaRPr lang="en-CA"/>
        </a:p>
      </dgm:t>
    </dgm:pt>
    <dgm:pt modelId="{087A3DC5-F0B9-443D-83F7-01613618639C}" type="parTrans" cxnId="{149EDB02-D59C-4F4A-80D6-6208133EFAB6}">
      <dgm:prSet/>
      <dgm:spPr/>
      <dgm:t>
        <a:bodyPr/>
        <a:lstStyle/>
        <a:p>
          <a:endParaRPr lang="en-CA"/>
        </a:p>
      </dgm:t>
    </dgm:pt>
    <dgm:pt modelId="{37E98D08-CDE4-4EB3-BACB-4E38281C12DD}">
      <dgm:prSet phldrT="[Text]" custT="1"/>
      <dgm:spPr>
        <a:solidFill>
          <a:schemeClr val="accent1"/>
        </a:solidFill>
        <a:ln>
          <a:noFill/>
        </a:ln>
      </dgm:spPr>
      <dgm:t>
        <a:bodyPr/>
        <a:lstStyle/>
        <a:p>
          <a:pPr algn="l"/>
          <a:r>
            <a:rPr lang="zh-CN" altLang="en-US" sz="2000" dirty="0" smtClean="0">
              <a:latin typeface="Arial" pitchFamily="34" charset="0"/>
              <a:ea typeface="宋体" pitchFamily="2" charset="-122"/>
              <a:cs typeface="Arial" pitchFamily="34" charset="0"/>
            </a:rPr>
            <a:t>度洛西汀</a:t>
          </a:r>
          <a:endParaRPr lang="en-CA" sz="2000" dirty="0">
            <a:latin typeface="Arial" pitchFamily="34" charset="0"/>
            <a:ea typeface="宋体" pitchFamily="2" charset="-122"/>
            <a:cs typeface="Arial" pitchFamily="34" charset="0"/>
          </a:endParaRPr>
        </a:p>
      </dgm:t>
    </dgm:pt>
    <dgm:pt modelId="{AB820D3D-A28C-4EAB-A3D9-45263987024A}" type="parTrans" cxnId="{F68F2602-C837-442B-B009-E2946041800D}">
      <dgm:prSet/>
      <dgm:spPr/>
      <dgm:t>
        <a:bodyPr/>
        <a:lstStyle/>
        <a:p>
          <a:endParaRPr lang="zh-CN" altLang="en-US"/>
        </a:p>
      </dgm:t>
    </dgm:pt>
    <dgm:pt modelId="{EB3E1210-BD13-452E-AD39-4F49FF6DD1B9}" type="sibTrans" cxnId="{F68F2602-C837-442B-B009-E2946041800D}">
      <dgm:prSet/>
      <dgm:spPr/>
      <dgm:t>
        <a:bodyPr/>
        <a:lstStyle/>
        <a:p>
          <a:endParaRPr lang="zh-CN" altLang="en-US"/>
        </a:p>
      </dgm:t>
    </dgm:pt>
    <dgm:pt modelId="{0B385B25-5D4F-46A6-9FB3-257E45847996}">
      <dgm:prSet phldrT="[Text]" custT="1"/>
      <dgm:spPr>
        <a:solidFill>
          <a:schemeClr val="accent1"/>
        </a:solidFill>
        <a:ln>
          <a:noFill/>
        </a:ln>
      </dgm:spPr>
      <dgm:t>
        <a:bodyPr/>
        <a:lstStyle/>
        <a:p>
          <a:pPr algn="l"/>
          <a:r>
            <a:rPr lang="zh-CN" altLang="en-US" sz="2000" dirty="0" smtClean="0">
              <a:latin typeface="Arial" pitchFamily="34" charset="0"/>
              <a:ea typeface="宋体" pitchFamily="2" charset="-122"/>
              <a:cs typeface="Arial" pitchFamily="34" charset="0"/>
            </a:rPr>
            <a:t>米那普仑</a:t>
          </a:r>
          <a:endParaRPr lang="en-CA" sz="2000" dirty="0">
            <a:latin typeface="Arial" pitchFamily="34" charset="0"/>
            <a:ea typeface="宋体" pitchFamily="2" charset="-122"/>
            <a:cs typeface="Arial" pitchFamily="34" charset="0"/>
          </a:endParaRPr>
        </a:p>
      </dgm:t>
    </dgm:pt>
    <dgm:pt modelId="{63E28B8D-5421-438D-A851-ABA8A0CB0C8A}" type="parTrans" cxnId="{13414DD1-5BC8-4A59-9C4B-E7837B60F665}">
      <dgm:prSet/>
      <dgm:spPr/>
      <dgm:t>
        <a:bodyPr/>
        <a:lstStyle/>
        <a:p>
          <a:endParaRPr lang="zh-CN" altLang="en-US"/>
        </a:p>
      </dgm:t>
    </dgm:pt>
    <dgm:pt modelId="{6C84D995-315B-4B63-BF1C-82F4FFA110E7}" type="sibTrans" cxnId="{13414DD1-5BC8-4A59-9C4B-E7837B60F665}">
      <dgm:prSet/>
      <dgm:spPr/>
      <dgm:t>
        <a:bodyPr/>
        <a:lstStyle/>
        <a:p>
          <a:endParaRPr lang="zh-CN" altLang="en-US"/>
        </a:p>
      </dgm:t>
    </dgm:pt>
    <dgm:pt modelId="{D10C9801-E39C-48FA-98E6-AE562660C015}">
      <dgm:prSet phldrT="[Text]" custT="1"/>
      <dgm:spPr>
        <a:solidFill>
          <a:schemeClr val="accent1"/>
        </a:solidFill>
        <a:ln>
          <a:noFill/>
        </a:ln>
      </dgm:spPr>
      <dgm:t>
        <a:bodyPr/>
        <a:lstStyle/>
        <a:p>
          <a:pPr algn="l"/>
          <a:r>
            <a:rPr lang="zh-CN" altLang="en-US" sz="2000" dirty="0" smtClean="0">
              <a:latin typeface="Arial" pitchFamily="34" charset="0"/>
              <a:ea typeface="宋体" pitchFamily="2" charset="-122"/>
              <a:cs typeface="Arial" pitchFamily="34" charset="0"/>
            </a:rPr>
            <a:t>普瑞巴林</a:t>
          </a:r>
          <a:endParaRPr lang="en-CA" sz="2000" dirty="0">
            <a:latin typeface="Arial" pitchFamily="34" charset="0"/>
            <a:ea typeface="宋体" pitchFamily="2" charset="-122"/>
            <a:cs typeface="Arial" pitchFamily="34" charset="0"/>
          </a:endParaRPr>
        </a:p>
      </dgm:t>
    </dgm:pt>
    <dgm:pt modelId="{21E252A7-F88E-447E-BF71-355FF8397140}" type="parTrans" cxnId="{FDCA06A8-B8C0-4106-A4A7-C7C30350FE37}">
      <dgm:prSet/>
      <dgm:spPr/>
      <dgm:t>
        <a:bodyPr/>
        <a:lstStyle/>
        <a:p>
          <a:endParaRPr lang="zh-CN" altLang="en-US"/>
        </a:p>
      </dgm:t>
    </dgm:pt>
    <dgm:pt modelId="{576B7265-866C-423F-985A-F513984872D2}" type="sibTrans" cxnId="{FDCA06A8-B8C0-4106-A4A7-C7C30350FE37}">
      <dgm:prSet/>
      <dgm:spPr/>
      <dgm:t>
        <a:bodyPr/>
        <a:lstStyle/>
        <a:p>
          <a:endParaRPr lang="zh-CN" altLang="en-US"/>
        </a:p>
      </dgm:t>
    </dgm:pt>
    <dgm:pt modelId="{0CBAEA69-41FC-4729-B90E-FE9B5FA569E5}" type="pres">
      <dgm:prSet presAssocID="{78B1A72C-8B2A-4DCB-AEF7-D08148B88D49}" presName="linear" presStyleCnt="0">
        <dgm:presLayoutVars>
          <dgm:dir/>
          <dgm:resizeHandles val="exact"/>
        </dgm:presLayoutVars>
      </dgm:prSet>
      <dgm:spPr/>
      <dgm:t>
        <a:bodyPr/>
        <a:lstStyle/>
        <a:p>
          <a:endParaRPr lang="en-CA"/>
        </a:p>
      </dgm:t>
    </dgm:pt>
    <dgm:pt modelId="{5B4C0C43-B523-4F14-B91D-974131A1DD92}" type="pres">
      <dgm:prSet presAssocID="{216CDB32-326B-49D3-BFBB-BAEE96F722D9}" presName="comp" presStyleCnt="0"/>
      <dgm:spPr/>
    </dgm:pt>
    <dgm:pt modelId="{10C7651B-84FB-4596-8F5A-D8779B1329C7}" type="pres">
      <dgm:prSet presAssocID="{216CDB32-326B-49D3-BFBB-BAEE96F722D9}" presName="box" presStyleLbl="node1" presStyleIdx="0" presStyleCnt="2" custScaleY="120616" custLinFactNeighborY="-647"/>
      <dgm:spPr/>
      <dgm:t>
        <a:bodyPr/>
        <a:lstStyle/>
        <a:p>
          <a:endParaRPr lang="en-CA"/>
        </a:p>
      </dgm:t>
    </dgm:pt>
    <dgm:pt modelId="{1F316BCC-5F8B-48B1-AD3E-D23E97012149}" type="pres">
      <dgm:prSet presAssocID="{216CDB32-326B-49D3-BFBB-BAEE96F722D9}" presName="img" presStyleLbl="fgImgPlace1" presStyleIdx="0" presStyleCnt="2"/>
      <dgm:spPr>
        <a:blipFill rotWithShape="1">
          <a:blip xmlns:r="http://schemas.openxmlformats.org/officeDocument/2006/relationships" r:embed="rId1"/>
          <a:stretch>
            <a:fillRect/>
          </a:stretch>
        </a:blipFill>
        <a:ln>
          <a:noFill/>
        </a:ln>
      </dgm:spPr>
      <dgm:t>
        <a:bodyPr/>
        <a:lstStyle/>
        <a:p>
          <a:endParaRPr lang="en-CA"/>
        </a:p>
      </dgm:t>
    </dgm:pt>
    <dgm:pt modelId="{16F07185-C05F-41FA-83C9-4FC88BFB2A78}" type="pres">
      <dgm:prSet presAssocID="{216CDB32-326B-49D3-BFBB-BAEE96F722D9}" presName="text" presStyleLbl="node1" presStyleIdx="0" presStyleCnt="2">
        <dgm:presLayoutVars>
          <dgm:bulletEnabled val="1"/>
        </dgm:presLayoutVars>
      </dgm:prSet>
      <dgm:spPr/>
      <dgm:t>
        <a:bodyPr/>
        <a:lstStyle/>
        <a:p>
          <a:endParaRPr lang="en-CA"/>
        </a:p>
      </dgm:t>
    </dgm:pt>
    <dgm:pt modelId="{5F083D35-4445-4EB5-ABB1-B9603F7D862A}" type="pres">
      <dgm:prSet presAssocID="{2D60B055-3BA1-4E3B-9AF6-A274569F70E9}" presName="spacer" presStyleCnt="0"/>
      <dgm:spPr/>
    </dgm:pt>
    <dgm:pt modelId="{7CF5D268-D828-4056-BA85-799CEFF1025C}" type="pres">
      <dgm:prSet presAssocID="{2A4C2737-B451-41E3-ADDF-7877A104DC7D}" presName="comp" presStyleCnt="0"/>
      <dgm:spPr/>
    </dgm:pt>
    <dgm:pt modelId="{5FC006DB-5E75-498C-BDDF-C0B298D06071}" type="pres">
      <dgm:prSet presAssocID="{2A4C2737-B451-41E3-ADDF-7877A104DC7D}" presName="box" presStyleLbl="node1" presStyleIdx="1" presStyleCnt="2"/>
      <dgm:spPr/>
      <dgm:t>
        <a:bodyPr/>
        <a:lstStyle/>
        <a:p>
          <a:endParaRPr lang="en-CA"/>
        </a:p>
      </dgm:t>
    </dgm:pt>
    <dgm:pt modelId="{454230EC-BF49-46FC-AC53-CB2F5E7CFA33}" type="pres">
      <dgm:prSet presAssocID="{2A4C2737-B451-41E3-ADDF-7877A104DC7D}" presName="img" presStyleLbl="fgImgPlace1" presStyleIdx="1" presStyleCnt="2"/>
      <dgm:spPr>
        <a:blipFill rotWithShape="1">
          <a:blip xmlns:r="http://schemas.openxmlformats.org/officeDocument/2006/relationships" r:embed="rId2"/>
          <a:stretch>
            <a:fillRect/>
          </a:stretch>
        </a:blipFill>
        <a:ln>
          <a:noFill/>
        </a:ln>
      </dgm:spPr>
      <dgm:t>
        <a:bodyPr/>
        <a:lstStyle/>
        <a:p>
          <a:endParaRPr lang="en-CA"/>
        </a:p>
      </dgm:t>
    </dgm:pt>
    <dgm:pt modelId="{A06C41C8-172B-4A03-ACCF-0789087B5CE2}" type="pres">
      <dgm:prSet presAssocID="{2A4C2737-B451-41E3-ADDF-7877A104DC7D}" presName="text" presStyleLbl="node1" presStyleIdx="1" presStyleCnt="2">
        <dgm:presLayoutVars>
          <dgm:bulletEnabled val="1"/>
        </dgm:presLayoutVars>
      </dgm:prSet>
      <dgm:spPr/>
      <dgm:t>
        <a:bodyPr/>
        <a:lstStyle/>
        <a:p>
          <a:endParaRPr lang="en-CA"/>
        </a:p>
      </dgm:t>
    </dgm:pt>
  </dgm:ptLst>
  <dgm:cxnLst>
    <dgm:cxn modelId="{5FF33C7F-BE4E-416B-ADCC-D31DA7407FAA}" type="presOf" srcId="{896952FF-D8E5-438B-B857-7ABB9D0A11C7}" destId="{A06C41C8-172B-4A03-ACCF-0789087B5CE2}" srcOrd="1" destOrd="1" presId="urn:microsoft.com/office/officeart/2005/8/layout/vList4#1"/>
    <dgm:cxn modelId="{6D5B8281-2E79-4C3E-B579-F699DC967D14}" srcId="{216CDB32-326B-49D3-BFBB-BAEE96F722D9}" destId="{50D29104-588B-4648-8DC3-E1806249D02B}" srcOrd="0" destOrd="0" parTransId="{EB26707B-CD9E-4A0D-A91C-31087D0163AE}" sibTransId="{C5E583BC-4513-4ABB-B79A-42D8C363650C}"/>
    <dgm:cxn modelId="{24AB7D76-5AD5-411A-AD4E-13F7E4E1BD8B}" type="presOf" srcId="{216CDB32-326B-49D3-BFBB-BAEE96F722D9}" destId="{16F07185-C05F-41FA-83C9-4FC88BFB2A78}" srcOrd="1" destOrd="0" presId="urn:microsoft.com/office/officeart/2005/8/layout/vList4#1"/>
    <dgm:cxn modelId="{00528D5A-C457-4D5B-8B95-376845475752}" type="presOf" srcId="{37E98D08-CDE4-4EB3-BACB-4E38281C12DD}" destId="{10C7651B-84FB-4596-8F5A-D8779B1329C7}" srcOrd="0" destOrd="2" presId="urn:microsoft.com/office/officeart/2005/8/layout/vList4#1"/>
    <dgm:cxn modelId="{4FBE647A-BCF4-4386-B924-BA653B2106A1}" type="presOf" srcId="{5A05705E-CBC3-433F-8E61-73A16A23C4B4}" destId="{5FC006DB-5E75-498C-BDDF-C0B298D06071}" srcOrd="0" destOrd="2" presId="urn:microsoft.com/office/officeart/2005/8/layout/vList4#1"/>
    <dgm:cxn modelId="{0FDECFD5-27F1-4850-8439-2EA697EA3535}" type="presOf" srcId="{2A4C2737-B451-41E3-ADDF-7877A104DC7D}" destId="{5FC006DB-5E75-498C-BDDF-C0B298D06071}" srcOrd="0" destOrd="0" presId="urn:microsoft.com/office/officeart/2005/8/layout/vList4#1"/>
    <dgm:cxn modelId="{8FA648F5-6A23-4C12-8903-EC4A701BC010}" srcId="{2A4C2737-B451-41E3-ADDF-7877A104DC7D}" destId="{5A05705E-CBC3-433F-8E61-73A16A23C4B4}" srcOrd="1" destOrd="0" parTransId="{A3C91F9D-DC8F-4277-A640-F5052A70A419}" sibTransId="{629CED78-457D-4BB7-943D-0106C2074DD7}"/>
    <dgm:cxn modelId="{6EF10368-ADD6-4C5D-8147-28B64194AE5A}" srcId="{216CDB32-326B-49D3-BFBB-BAEE96F722D9}" destId="{4B796B60-EDD2-43B0-87F4-72F64736635A}" srcOrd="4" destOrd="0" parTransId="{694432F3-6D72-4E0E-B652-5B413589BFC4}" sibTransId="{F4108051-FB13-4537-9BE7-836DE3788A14}"/>
    <dgm:cxn modelId="{2A35A29E-0947-4F47-8572-470237CAECC3}" type="presOf" srcId="{50D29104-588B-4648-8DC3-E1806249D02B}" destId="{16F07185-C05F-41FA-83C9-4FC88BFB2A78}" srcOrd="1" destOrd="1" presId="urn:microsoft.com/office/officeart/2005/8/layout/vList4#1"/>
    <dgm:cxn modelId="{02711BE8-1990-4E3E-A407-4949F106C70E}" type="presOf" srcId="{5A05705E-CBC3-433F-8E61-73A16A23C4B4}" destId="{A06C41C8-172B-4A03-ACCF-0789087B5CE2}" srcOrd="1" destOrd="2" presId="urn:microsoft.com/office/officeart/2005/8/layout/vList4#1"/>
    <dgm:cxn modelId="{FDCA06A8-B8C0-4106-A4A7-C7C30350FE37}" srcId="{216CDB32-326B-49D3-BFBB-BAEE96F722D9}" destId="{D10C9801-E39C-48FA-98E6-AE562660C015}" srcOrd="3" destOrd="0" parTransId="{21E252A7-F88E-447E-BF71-355FF8397140}" sibTransId="{576B7265-866C-423F-985A-F513984872D2}"/>
    <dgm:cxn modelId="{973F8D08-A034-4B72-B076-0B0255E82437}" type="presOf" srcId="{0B385B25-5D4F-46A6-9FB3-257E45847996}" destId="{16F07185-C05F-41FA-83C9-4FC88BFB2A78}" srcOrd="1" destOrd="3" presId="urn:microsoft.com/office/officeart/2005/8/layout/vList4#1"/>
    <dgm:cxn modelId="{D4CA19B7-9196-4887-9819-A95FE34C6483}" type="presOf" srcId="{216CDB32-326B-49D3-BFBB-BAEE96F722D9}" destId="{10C7651B-84FB-4596-8F5A-D8779B1329C7}" srcOrd="0" destOrd="0" presId="urn:microsoft.com/office/officeart/2005/8/layout/vList4#1"/>
    <dgm:cxn modelId="{6650697F-BBBB-430D-AFAE-149FB199967A}" type="presOf" srcId="{78B1A72C-8B2A-4DCB-AEF7-D08148B88D49}" destId="{0CBAEA69-41FC-4729-B90E-FE9B5FA569E5}" srcOrd="0" destOrd="0" presId="urn:microsoft.com/office/officeart/2005/8/layout/vList4#1"/>
    <dgm:cxn modelId="{ECB682F3-7168-480C-B16E-4C29F3821811}" srcId="{78B1A72C-8B2A-4DCB-AEF7-D08148B88D49}" destId="{2A4C2737-B451-41E3-ADDF-7877A104DC7D}" srcOrd="1" destOrd="0" parTransId="{94984C65-25B7-4A52-815D-98338E0F29FB}" sibTransId="{6ED4ACA2-0E8C-4C59-966B-E0F4D46A2047}"/>
    <dgm:cxn modelId="{D8F195BA-4CA6-4E4C-A5CC-7E40662B70CD}" type="presOf" srcId="{0B385B25-5D4F-46A6-9FB3-257E45847996}" destId="{10C7651B-84FB-4596-8F5A-D8779B1329C7}" srcOrd="0" destOrd="3" presId="urn:microsoft.com/office/officeart/2005/8/layout/vList4#1"/>
    <dgm:cxn modelId="{F0C0ED41-CB08-4977-BEAB-46F17C4A2F3A}" type="presOf" srcId="{4B796B60-EDD2-43B0-87F4-72F64736635A}" destId="{10C7651B-84FB-4596-8F5A-D8779B1329C7}" srcOrd="0" destOrd="5" presId="urn:microsoft.com/office/officeart/2005/8/layout/vList4#1"/>
    <dgm:cxn modelId="{795567B0-CB9E-40E7-84AA-4E0CF18168C0}" type="presOf" srcId="{D10C9801-E39C-48FA-98E6-AE562660C015}" destId="{10C7651B-84FB-4596-8F5A-D8779B1329C7}" srcOrd="0" destOrd="4" presId="urn:microsoft.com/office/officeart/2005/8/layout/vList4#1"/>
    <dgm:cxn modelId="{9369E27B-8AB0-47D9-B7EA-44E4746596AB}" type="presOf" srcId="{2A4C2737-B451-41E3-ADDF-7877A104DC7D}" destId="{A06C41C8-172B-4A03-ACCF-0789087B5CE2}" srcOrd="1" destOrd="0" presId="urn:microsoft.com/office/officeart/2005/8/layout/vList4#1"/>
    <dgm:cxn modelId="{6FAB3C0E-F03F-43C6-8CCB-7D953105BAEE}" type="presOf" srcId="{4B796B60-EDD2-43B0-87F4-72F64736635A}" destId="{16F07185-C05F-41FA-83C9-4FC88BFB2A78}" srcOrd="1" destOrd="5" presId="urn:microsoft.com/office/officeart/2005/8/layout/vList4#1"/>
    <dgm:cxn modelId="{13414DD1-5BC8-4A59-9C4B-E7837B60F665}" srcId="{216CDB32-326B-49D3-BFBB-BAEE96F722D9}" destId="{0B385B25-5D4F-46A6-9FB3-257E45847996}" srcOrd="2" destOrd="0" parTransId="{63E28B8D-5421-438D-A851-ABA8A0CB0C8A}" sibTransId="{6C84D995-315B-4B63-BF1C-82F4FFA110E7}"/>
    <dgm:cxn modelId="{0F8FCF7D-FF33-4E51-92DC-14DD3DADB5A4}" type="presOf" srcId="{896952FF-D8E5-438B-B857-7ABB9D0A11C7}" destId="{5FC006DB-5E75-498C-BDDF-C0B298D06071}" srcOrd="0" destOrd="1" presId="urn:microsoft.com/office/officeart/2005/8/layout/vList4#1"/>
    <dgm:cxn modelId="{F68F2602-C837-442B-B009-E2946041800D}" srcId="{216CDB32-326B-49D3-BFBB-BAEE96F722D9}" destId="{37E98D08-CDE4-4EB3-BACB-4E38281C12DD}" srcOrd="1" destOrd="0" parTransId="{AB820D3D-A28C-4EAB-A3D9-45263987024A}" sibTransId="{EB3E1210-BD13-452E-AD39-4F49FF6DD1B9}"/>
    <dgm:cxn modelId="{B47799BB-9B30-463D-94B4-88A3F5DA5655}" type="presOf" srcId="{D10C9801-E39C-48FA-98E6-AE562660C015}" destId="{16F07185-C05F-41FA-83C9-4FC88BFB2A78}" srcOrd="1" destOrd="4" presId="urn:microsoft.com/office/officeart/2005/8/layout/vList4#1"/>
    <dgm:cxn modelId="{DD96D2CC-C2FA-4F9B-BB71-C3893A200FF9}" srcId="{78B1A72C-8B2A-4DCB-AEF7-D08148B88D49}" destId="{216CDB32-326B-49D3-BFBB-BAEE96F722D9}" srcOrd="0" destOrd="0" parTransId="{603610BA-924A-43E0-865C-B783ACDFC9DC}" sibTransId="{2D60B055-3BA1-4E3B-9AF6-A274569F70E9}"/>
    <dgm:cxn modelId="{149EDB02-D59C-4F4A-80D6-6208133EFAB6}" srcId="{2A4C2737-B451-41E3-ADDF-7877A104DC7D}" destId="{896952FF-D8E5-438B-B857-7ABB9D0A11C7}" srcOrd="0" destOrd="0" parTransId="{087A3DC5-F0B9-443D-83F7-01613618639C}" sibTransId="{97C51C0D-072C-41CD-A3BF-AC2A45408250}"/>
    <dgm:cxn modelId="{80FFD986-D378-4F05-8375-4F36D31B0C7E}" type="presOf" srcId="{37E98D08-CDE4-4EB3-BACB-4E38281C12DD}" destId="{16F07185-C05F-41FA-83C9-4FC88BFB2A78}" srcOrd="1" destOrd="2" presId="urn:microsoft.com/office/officeart/2005/8/layout/vList4#1"/>
    <dgm:cxn modelId="{D2754B71-7695-4986-BDC8-34531FB5E9E5}" type="presOf" srcId="{50D29104-588B-4648-8DC3-E1806249D02B}" destId="{10C7651B-84FB-4596-8F5A-D8779B1329C7}" srcOrd="0" destOrd="1" presId="urn:microsoft.com/office/officeart/2005/8/layout/vList4#1"/>
    <dgm:cxn modelId="{6A645A70-9F06-48D3-BCBC-1B306DB2A50F}" type="presParOf" srcId="{0CBAEA69-41FC-4729-B90E-FE9B5FA569E5}" destId="{5B4C0C43-B523-4F14-B91D-974131A1DD92}" srcOrd="0" destOrd="0" presId="urn:microsoft.com/office/officeart/2005/8/layout/vList4#1"/>
    <dgm:cxn modelId="{7B2B4C1B-8BFD-43E0-AAE3-33BCDF3A0522}" type="presParOf" srcId="{5B4C0C43-B523-4F14-B91D-974131A1DD92}" destId="{10C7651B-84FB-4596-8F5A-D8779B1329C7}" srcOrd="0" destOrd="0" presId="urn:microsoft.com/office/officeart/2005/8/layout/vList4#1"/>
    <dgm:cxn modelId="{7FD73FE4-5C8C-4E09-96CC-3A7FA245DC23}" type="presParOf" srcId="{5B4C0C43-B523-4F14-B91D-974131A1DD92}" destId="{1F316BCC-5F8B-48B1-AD3E-D23E97012149}" srcOrd="1" destOrd="0" presId="urn:microsoft.com/office/officeart/2005/8/layout/vList4#1"/>
    <dgm:cxn modelId="{E704A792-ED36-4832-B6D0-40CDB4C820E2}" type="presParOf" srcId="{5B4C0C43-B523-4F14-B91D-974131A1DD92}" destId="{16F07185-C05F-41FA-83C9-4FC88BFB2A78}" srcOrd="2" destOrd="0" presId="urn:microsoft.com/office/officeart/2005/8/layout/vList4#1"/>
    <dgm:cxn modelId="{A2A81E94-EB3C-4FA9-A8E3-581FD7413CA1}" type="presParOf" srcId="{0CBAEA69-41FC-4729-B90E-FE9B5FA569E5}" destId="{5F083D35-4445-4EB5-ABB1-B9603F7D862A}" srcOrd="1" destOrd="0" presId="urn:microsoft.com/office/officeart/2005/8/layout/vList4#1"/>
    <dgm:cxn modelId="{A0CAC662-B64D-449C-B415-BB500137C492}" type="presParOf" srcId="{0CBAEA69-41FC-4729-B90E-FE9B5FA569E5}" destId="{7CF5D268-D828-4056-BA85-799CEFF1025C}" srcOrd="2" destOrd="0" presId="urn:microsoft.com/office/officeart/2005/8/layout/vList4#1"/>
    <dgm:cxn modelId="{0E4ED1E7-985F-47A1-BD24-3D6AD94607DA}" type="presParOf" srcId="{7CF5D268-D828-4056-BA85-799CEFF1025C}" destId="{5FC006DB-5E75-498C-BDDF-C0B298D06071}" srcOrd="0" destOrd="0" presId="urn:microsoft.com/office/officeart/2005/8/layout/vList4#1"/>
    <dgm:cxn modelId="{3402147A-DA60-4EA6-855C-C20DF1520E39}" type="presParOf" srcId="{7CF5D268-D828-4056-BA85-799CEFF1025C}" destId="{454230EC-BF49-46FC-AC53-CB2F5E7CFA33}" srcOrd="1" destOrd="0" presId="urn:microsoft.com/office/officeart/2005/8/layout/vList4#1"/>
    <dgm:cxn modelId="{E663565F-E885-4A79-B809-7638D70407EA}" type="presParOf" srcId="{7CF5D268-D828-4056-BA85-799CEFF1025C}" destId="{A06C41C8-172B-4A03-ACCF-0789087B5CE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3A074-BA79-40AE-A442-6AEF5F45F3A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CA"/>
        </a:p>
      </dgm:t>
    </dgm:pt>
    <dgm:pt modelId="{FBF0B143-B352-40E2-B424-78ED2B42ABF1}">
      <dgm:prSet phldrT="[Text]" custT="1"/>
      <dgm:spPr>
        <a:ln>
          <a:noFill/>
        </a:ln>
      </dgm:spPr>
      <dgm:t>
        <a:bodyPr/>
        <a:lstStyle/>
        <a:p>
          <a:r>
            <a:rPr lang="zh-CN" altLang="en-US" sz="1800" dirty="0" smtClean="0">
              <a:latin typeface="Arial" pitchFamily="34" charset="0"/>
              <a:ea typeface="宋体" pitchFamily="2" charset="-122"/>
              <a:cs typeface="Arial" pitchFamily="34" charset="0"/>
            </a:rPr>
            <a:t>纤维肌痛确诊</a:t>
          </a:r>
          <a:endParaRPr lang="en-CA" sz="1800" dirty="0">
            <a:latin typeface="Arial" pitchFamily="34" charset="0"/>
            <a:ea typeface="宋体" pitchFamily="2" charset="-122"/>
            <a:cs typeface="Arial" pitchFamily="34" charset="0"/>
          </a:endParaRPr>
        </a:p>
      </dgm:t>
    </dgm:pt>
    <dgm:pt modelId="{C5580EF6-AE33-48A4-A5FE-76DAE23613F4}" type="parTrans" cxnId="{11EA5AD2-A233-4AF3-A3F8-8B4105071D42}">
      <dgm:prSet/>
      <dgm:spPr/>
      <dgm:t>
        <a:bodyPr/>
        <a:lstStyle/>
        <a:p>
          <a:endParaRPr lang="en-CA" sz="1800"/>
        </a:p>
      </dgm:t>
    </dgm:pt>
    <dgm:pt modelId="{D7F4B8E2-9C88-4A71-85E9-F4B076D04FE5}" type="sibTrans" cxnId="{11EA5AD2-A233-4AF3-A3F8-8B4105071D42}">
      <dgm:prSet/>
      <dgm:spPr>
        <a:solidFill>
          <a:srgbClr val="0C6FCF"/>
        </a:solidFill>
      </dgm:spPr>
      <dgm:t>
        <a:bodyPr/>
        <a:lstStyle/>
        <a:p>
          <a:endParaRPr lang="en-CA" sz="1800" dirty="0">
            <a:latin typeface="Arial" pitchFamily="34" charset="0"/>
            <a:ea typeface="宋体" pitchFamily="2" charset="-122"/>
            <a:cs typeface="Arial" pitchFamily="34" charset="0"/>
          </a:endParaRPr>
        </a:p>
      </dgm:t>
    </dgm:pt>
    <dgm:pt modelId="{F67DD880-E2D0-447C-ADDF-EF22A6C69072}">
      <dgm:prSet phldrT="[Text]" custT="1"/>
      <dgm:spPr>
        <a:ln>
          <a:noFill/>
        </a:ln>
      </dgm:spPr>
      <dgm:t>
        <a:bodyPr/>
        <a:lstStyle/>
        <a:p>
          <a:r>
            <a:rPr lang="zh-CN" altLang="en-US" sz="1800" dirty="0" smtClean="0">
              <a:latin typeface="Arial" pitchFamily="34" charset="0"/>
              <a:ea typeface="宋体" pitchFamily="2" charset="-122"/>
              <a:cs typeface="Arial" pitchFamily="34" charset="0"/>
            </a:rPr>
            <a:t>患者宣教</a:t>
          </a:r>
          <a:endParaRPr lang="en-CA" sz="1800" dirty="0">
            <a:latin typeface="Arial" pitchFamily="34" charset="0"/>
            <a:ea typeface="宋体" pitchFamily="2" charset="-122"/>
            <a:cs typeface="Arial" pitchFamily="34" charset="0"/>
          </a:endParaRPr>
        </a:p>
      </dgm:t>
    </dgm:pt>
    <dgm:pt modelId="{AC96CCB5-5FD9-48A3-A133-99FD0BCF8C13}" type="parTrans" cxnId="{40EB7132-192A-4724-8AE5-F05181068984}">
      <dgm:prSet/>
      <dgm:spPr/>
      <dgm:t>
        <a:bodyPr/>
        <a:lstStyle/>
        <a:p>
          <a:endParaRPr lang="en-CA"/>
        </a:p>
      </dgm:t>
    </dgm:pt>
    <dgm:pt modelId="{E4C01BE5-FF8B-45D7-83E9-A4A85082E711}" type="sibTrans" cxnId="{40EB7132-192A-4724-8AE5-F05181068984}">
      <dgm:prSet/>
      <dgm:spPr>
        <a:solidFill>
          <a:srgbClr val="0C6FCF"/>
        </a:solidFill>
      </dgm:spPr>
      <dgm:t>
        <a:bodyPr/>
        <a:lstStyle/>
        <a:p>
          <a:endParaRPr lang="en-CA" dirty="0">
            <a:latin typeface="Arial" pitchFamily="34" charset="0"/>
            <a:ea typeface="宋体" pitchFamily="2" charset="-122"/>
            <a:cs typeface="Arial" pitchFamily="34" charset="0"/>
          </a:endParaRPr>
        </a:p>
      </dgm:t>
    </dgm:pt>
    <dgm:pt modelId="{9BF27D9C-E97C-4464-A656-6B1C7CB5D481}">
      <dgm:prSet phldrT="[Text]" custT="1"/>
      <dgm:spPr>
        <a:ln>
          <a:noFill/>
        </a:ln>
      </dgm:spPr>
      <dgm:t>
        <a:bodyPr/>
        <a:lstStyle/>
        <a:p>
          <a:r>
            <a:rPr lang="zh-CN" altLang="en-US" sz="1800" dirty="0" smtClean="0">
              <a:latin typeface="Arial" pitchFamily="34" charset="0"/>
              <a:ea typeface="宋体" pitchFamily="2" charset="-122"/>
              <a:cs typeface="Arial" pitchFamily="34" charset="0"/>
            </a:rPr>
            <a:t>与患者合作优化个体治疗目标</a:t>
          </a:r>
          <a:endParaRPr lang="en-CA" sz="1800" dirty="0">
            <a:latin typeface="Arial" pitchFamily="34" charset="0"/>
            <a:ea typeface="宋体" pitchFamily="2" charset="-122"/>
            <a:cs typeface="Arial" pitchFamily="34" charset="0"/>
          </a:endParaRPr>
        </a:p>
      </dgm:t>
    </dgm:pt>
    <dgm:pt modelId="{8027C57D-50D6-4638-B0CF-F84EBC6A5655}" type="parTrans" cxnId="{9DF4E1D9-BC69-43B9-A1F1-575F981E159C}">
      <dgm:prSet/>
      <dgm:spPr/>
      <dgm:t>
        <a:bodyPr/>
        <a:lstStyle/>
        <a:p>
          <a:endParaRPr lang="en-CA"/>
        </a:p>
      </dgm:t>
    </dgm:pt>
    <dgm:pt modelId="{5AE13DDF-F468-48F2-BAD5-451BEE3BF8AF}" type="sibTrans" cxnId="{9DF4E1D9-BC69-43B9-A1F1-575F981E159C}">
      <dgm:prSet/>
      <dgm:spPr/>
      <dgm:t>
        <a:bodyPr/>
        <a:lstStyle/>
        <a:p>
          <a:endParaRPr lang="en-CA"/>
        </a:p>
      </dgm:t>
    </dgm:pt>
    <dgm:pt modelId="{E77D907C-F638-44CF-8848-76F870C8C067}" type="pres">
      <dgm:prSet presAssocID="{1203A074-BA79-40AE-A442-6AEF5F45F3A4}" presName="linearFlow" presStyleCnt="0">
        <dgm:presLayoutVars>
          <dgm:resizeHandles val="exact"/>
        </dgm:presLayoutVars>
      </dgm:prSet>
      <dgm:spPr/>
      <dgm:t>
        <a:bodyPr/>
        <a:lstStyle/>
        <a:p>
          <a:endParaRPr lang="tr-TR"/>
        </a:p>
      </dgm:t>
    </dgm:pt>
    <dgm:pt modelId="{B88E2787-BE06-4233-9C0B-889C1F900DC0}" type="pres">
      <dgm:prSet presAssocID="{FBF0B143-B352-40E2-B424-78ED2B42ABF1}" presName="node" presStyleLbl="node1" presStyleIdx="0" presStyleCnt="3">
        <dgm:presLayoutVars>
          <dgm:bulletEnabled val="1"/>
        </dgm:presLayoutVars>
      </dgm:prSet>
      <dgm:spPr/>
      <dgm:t>
        <a:bodyPr/>
        <a:lstStyle/>
        <a:p>
          <a:endParaRPr lang="tr-TR"/>
        </a:p>
      </dgm:t>
    </dgm:pt>
    <dgm:pt modelId="{82130D06-E5FD-44D3-BA14-337D3353B2C1}" type="pres">
      <dgm:prSet presAssocID="{D7F4B8E2-9C88-4A71-85E9-F4B076D04FE5}" presName="sibTrans" presStyleLbl="sibTrans2D1" presStyleIdx="0" presStyleCnt="2" custLinFactNeighborX="-4532"/>
      <dgm:spPr/>
      <dgm:t>
        <a:bodyPr/>
        <a:lstStyle/>
        <a:p>
          <a:endParaRPr lang="tr-TR"/>
        </a:p>
      </dgm:t>
    </dgm:pt>
    <dgm:pt modelId="{C162F935-A10F-4E07-AFBC-1E0057E57C7B}" type="pres">
      <dgm:prSet presAssocID="{D7F4B8E2-9C88-4A71-85E9-F4B076D04FE5}" presName="connectorText" presStyleLbl="sibTrans2D1" presStyleIdx="0" presStyleCnt="2"/>
      <dgm:spPr/>
      <dgm:t>
        <a:bodyPr/>
        <a:lstStyle/>
        <a:p>
          <a:endParaRPr lang="tr-TR"/>
        </a:p>
      </dgm:t>
    </dgm:pt>
    <dgm:pt modelId="{42F2BF04-6F49-431F-9A2C-E512102FDD2A}" type="pres">
      <dgm:prSet presAssocID="{F67DD880-E2D0-447C-ADDF-EF22A6C69072}" presName="node" presStyleLbl="node1" presStyleIdx="1" presStyleCnt="3">
        <dgm:presLayoutVars>
          <dgm:bulletEnabled val="1"/>
        </dgm:presLayoutVars>
      </dgm:prSet>
      <dgm:spPr/>
      <dgm:t>
        <a:bodyPr/>
        <a:lstStyle/>
        <a:p>
          <a:endParaRPr lang="tr-TR"/>
        </a:p>
      </dgm:t>
    </dgm:pt>
    <dgm:pt modelId="{8C0A593F-752C-44F5-9585-8EC9773B3103}" type="pres">
      <dgm:prSet presAssocID="{E4C01BE5-FF8B-45D7-83E9-A4A85082E711}" presName="sibTrans" presStyleLbl="sibTrans2D1" presStyleIdx="1" presStyleCnt="2" custLinFactNeighborX="-4532"/>
      <dgm:spPr/>
      <dgm:t>
        <a:bodyPr/>
        <a:lstStyle/>
        <a:p>
          <a:endParaRPr lang="tr-TR"/>
        </a:p>
      </dgm:t>
    </dgm:pt>
    <dgm:pt modelId="{74EFC0EA-7453-4E3C-A85E-5BA1D7A4A30A}" type="pres">
      <dgm:prSet presAssocID="{E4C01BE5-FF8B-45D7-83E9-A4A85082E711}" presName="connectorText" presStyleLbl="sibTrans2D1" presStyleIdx="1" presStyleCnt="2"/>
      <dgm:spPr/>
      <dgm:t>
        <a:bodyPr/>
        <a:lstStyle/>
        <a:p>
          <a:endParaRPr lang="tr-TR"/>
        </a:p>
      </dgm:t>
    </dgm:pt>
    <dgm:pt modelId="{8AD5A61B-B117-4539-95E8-33BD9DCA255C}" type="pres">
      <dgm:prSet presAssocID="{9BF27D9C-E97C-4464-A656-6B1C7CB5D481}" presName="node" presStyleLbl="node1" presStyleIdx="2" presStyleCnt="3">
        <dgm:presLayoutVars>
          <dgm:bulletEnabled val="1"/>
        </dgm:presLayoutVars>
      </dgm:prSet>
      <dgm:spPr/>
      <dgm:t>
        <a:bodyPr/>
        <a:lstStyle/>
        <a:p>
          <a:endParaRPr lang="tr-TR"/>
        </a:p>
      </dgm:t>
    </dgm:pt>
  </dgm:ptLst>
  <dgm:cxnLst>
    <dgm:cxn modelId="{11EA5AD2-A233-4AF3-A3F8-8B4105071D42}" srcId="{1203A074-BA79-40AE-A442-6AEF5F45F3A4}" destId="{FBF0B143-B352-40E2-B424-78ED2B42ABF1}" srcOrd="0" destOrd="0" parTransId="{C5580EF6-AE33-48A4-A5FE-76DAE23613F4}" sibTransId="{D7F4B8E2-9C88-4A71-85E9-F4B076D04FE5}"/>
    <dgm:cxn modelId="{A3585B13-06F5-4E6D-AC96-565E85AFCB2C}" type="presOf" srcId="{E4C01BE5-FF8B-45D7-83E9-A4A85082E711}" destId="{74EFC0EA-7453-4E3C-A85E-5BA1D7A4A30A}" srcOrd="1" destOrd="0" presId="urn:microsoft.com/office/officeart/2005/8/layout/process2"/>
    <dgm:cxn modelId="{13F061E8-E19B-42EC-8107-F10FE1BD8793}" type="presOf" srcId="{9BF27D9C-E97C-4464-A656-6B1C7CB5D481}" destId="{8AD5A61B-B117-4539-95E8-33BD9DCA255C}" srcOrd="0" destOrd="0" presId="urn:microsoft.com/office/officeart/2005/8/layout/process2"/>
    <dgm:cxn modelId="{9DF4E1D9-BC69-43B9-A1F1-575F981E159C}" srcId="{1203A074-BA79-40AE-A442-6AEF5F45F3A4}" destId="{9BF27D9C-E97C-4464-A656-6B1C7CB5D481}" srcOrd="2" destOrd="0" parTransId="{8027C57D-50D6-4638-B0CF-F84EBC6A5655}" sibTransId="{5AE13DDF-F468-48F2-BAD5-451BEE3BF8AF}"/>
    <dgm:cxn modelId="{D72F92A6-A326-4F96-931A-A456E442FA89}" type="presOf" srcId="{FBF0B143-B352-40E2-B424-78ED2B42ABF1}" destId="{B88E2787-BE06-4233-9C0B-889C1F900DC0}" srcOrd="0" destOrd="0" presId="urn:microsoft.com/office/officeart/2005/8/layout/process2"/>
    <dgm:cxn modelId="{B05D609F-4336-41D3-A4AB-24F45C5879D9}" type="presOf" srcId="{F67DD880-E2D0-447C-ADDF-EF22A6C69072}" destId="{42F2BF04-6F49-431F-9A2C-E512102FDD2A}" srcOrd="0" destOrd="0" presId="urn:microsoft.com/office/officeart/2005/8/layout/process2"/>
    <dgm:cxn modelId="{F8842508-8A0D-496A-935D-40BAF6FAB0DA}" type="presOf" srcId="{E4C01BE5-FF8B-45D7-83E9-A4A85082E711}" destId="{8C0A593F-752C-44F5-9585-8EC9773B3103}" srcOrd="0" destOrd="0" presId="urn:microsoft.com/office/officeart/2005/8/layout/process2"/>
    <dgm:cxn modelId="{DB184D45-0E31-4F39-BB66-69426B2A752D}" type="presOf" srcId="{1203A074-BA79-40AE-A442-6AEF5F45F3A4}" destId="{E77D907C-F638-44CF-8848-76F870C8C067}" srcOrd="0" destOrd="0" presId="urn:microsoft.com/office/officeart/2005/8/layout/process2"/>
    <dgm:cxn modelId="{C83D15AD-D567-4D41-9989-661B11E7FE15}" type="presOf" srcId="{D7F4B8E2-9C88-4A71-85E9-F4B076D04FE5}" destId="{C162F935-A10F-4E07-AFBC-1E0057E57C7B}" srcOrd="1" destOrd="0" presId="urn:microsoft.com/office/officeart/2005/8/layout/process2"/>
    <dgm:cxn modelId="{40EB7132-192A-4724-8AE5-F05181068984}" srcId="{1203A074-BA79-40AE-A442-6AEF5F45F3A4}" destId="{F67DD880-E2D0-447C-ADDF-EF22A6C69072}" srcOrd="1" destOrd="0" parTransId="{AC96CCB5-5FD9-48A3-A133-99FD0BCF8C13}" sibTransId="{E4C01BE5-FF8B-45D7-83E9-A4A85082E711}"/>
    <dgm:cxn modelId="{4F14D3FA-1CE2-4BFA-AF5A-A6559248EBE1}" type="presOf" srcId="{D7F4B8E2-9C88-4A71-85E9-F4B076D04FE5}" destId="{82130D06-E5FD-44D3-BA14-337D3353B2C1}" srcOrd="0" destOrd="0" presId="urn:microsoft.com/office/officeart/2005/8/layout/process2"/>
    <dgm:cxn modelId="{F91885E7-816B-4EC6-8509-9B97AA5CBC66}" type="presParOf" srcId="{E77D907C-F638-44CF-8848-76F870C8C067}" destId="{B88E2787-BE06-4233-9C0B-889C1F900DC0}" srcOrd="0" destOrd="0" presId="urn:microsoft.com/office/officeart/2005/8/layout/process2"/>
    <dgm:cxn modelId="{D5B85AD8-1D93-4D28-857B-DB4FEA812B0C}" type="presParOf" srcId="{E77D907C-F638-44CF-8848-76F870C8C067}" destId="{82130D06-E5FD-44D3-BA14-337D3353B2C1}" srcOrd="1" destOrd="0" presId="urn:microsoft.com/office/officeart/2005/8/layout/process2"/>
    <dgm:cxn modelId="{4071F26C-707C-4AD5-8ACE-A73E80B806F0}" type="presParOf" srcId="{82130D06-E5FD-44D3-BA14-337D3353B2C1}" destId="{C162F935-A10F-4E07-AFBC-1E0057E57C7B}" srcOrd="0" destOrd="0" presId="urn:microsoft.com/office/officeart/2005/8/layout/process2"/>
    <dgm:cxn modelId="{5EAB76E5-7B9F-46DD-9F28-A4E40D1CC243}" type="presParOf" srcId="{E77D907C-F638-44CF-8848-76F870C8C067}" destId="{42F2BF04-6F49-431F-9A2C-E512102FDD2A}" srcOrd="2" destOrd="0" presId="urn:microsoft.com/office/officeart/2005/8/layout/process2"/>
    <dgm:cxn modelId="{B503B0A4-6A3D-4870-8737-04E636FCD003}" type="presParOf" srcId="{E77D907C-F638-44CF-8848-76F870C8C067}" destId="{8C0A593F-752C-44F5-9585-8EC9773B3103}" srcOrd="3" destOrd="0" presId="urn:microsoft.com/office/officeart/2005/8/layout/process2"/>
    <dgm:cxn modelId="{BFB1B97E-5BAA-4495-986E-92186EC62BE9}" type="presParOf" srcId="{8C0A593F-752C-44F5-9585-8EC9773B3103}" destId="{74EFC0EA-7453-4E3C-A85E-5BA1D7A4A30A}" srcOrd="0" destOrd="0" presId="urn:microsoft.com/office/officeart/2005/8/layout/process2"/>
    <dgm:cxn modelId="{8FD13800-2E68-4961-A953-866A5A9AA629}" type="presParOf" srcId="{E77D907C-F638-44CF-8848-76F870C8C067}" destId="{8AD5A61B-B117-4539-95E8-33BD9DCA255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chemeClr val="accent1">
            <a:alpha val="50000"/>
            <a:hueOff val="0"/>
            <a:satOff val="0"/>
            <a:lumOff val="0"/>
            <a:alphaOff val="0"/>
          </a:schemeClr>
        </a:solid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latin typeface="Arial" pitchFamily="34" charset="0"/>
            <a:ea typeface="宋体" pitchFamily="2" charset="-122"/>
            <a:cs typeface="Arial" pitchFamily="34" charset="0"/>
          </a:endParaRPr>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chemeClr val="accent3">
            <a:alpha val="50000"/>
          </a:scheme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latin typeface="Arial" pitchFamily="34" charset="0"/>
            <a:ea typeface="宋体" pitchFamily="2" charset="-122"/>
            <a:cs typeface="Arial" pitchFamily="34" charset="0"/>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chemeClr val="accent2">
            <a:alpha val="50000"/>
          </a:scheme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latin typeface="Arial" pitchFamily="34" charset="0"/>
            <a:ea typeface="宋体" pitchFamily="2" charset="-122"/>
            <a:cs typeface="Arial" pitchFamily="34" charset="0"/>
          </a:endParaRPr>
        </a:p>
      </dsp:txBody>
      <dsp:txXfrm>
        <a:off x="818725" y="2197302"/>
        <a:ext cx="3168883" cy="1595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DA0AB-9AC2-4C17-8E43-44757D521A8F}">
      <dsp:nvSpPr>
        <dsp:cNvPr id="0" name=""/>
        <dsp:cNvSpPr/>
      </dsp:nvSpPr>
      <dsp:spPr>
        <a:xfrm>
          <a:off x="2632" y="64199"/>
          <a:ext cx="2566972" cy="604800"/>
        </a:xfrm>
        <a:prstGeom prst="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Arial" pitchFamily="34" charset="0"/>
              <a:ea typeface="宋体" pitchFamily="2" charset="-122"/>
              <a:cs typeface="Arial" pitchFamily="34" charset="0"/>
            </a:rPr>
            <a:t>定义</a:t>
          </a:r>
          <a:endParaRPr lang="en-CA" sz="2000" b="1" kern="1200" dirty="0">
            <a:latin typeface="Arial" pitchFamily="34" charset="0"/>
            <a:ea typeface="宋体" pitchFamily="2" charset="-122"/>
            <a:cs typeface="Arial" pitchFamily="34" charset="0"/>
          </a:endParaRPr>
        </a:p>
      </dsp:txBody>
      <dsp:txXfrm>
        <a:off x="2632" y="64199"/>
        <a:ext cx="2566972" cy="604800"/>
      </dsp:txXfrm>
    </dsp:sp>
    <dsp:sp modelId="{1BB9BE37-21A3-4AAC-887D-1A261330B220}">
      <dsp:nvSpPr>
        <dsp:cNvPr id="0" name=""/>
        <dsp:cNvSpPr/>
      </dsp:nvSpPr>
      <dsp:spPr>
        <a:xfrm>
          <a:off x="2632" y="668999"/>
          <a:ext cx="2566972" cy="3330800"/>
        </a:xfrm>
        <a:prstGeom prst="rect">
          <a:avLst/>
        </a:prstGeom>
        <a:blipFill dpi="0" rotWithShape="0">
          <a:blip xmlns:r="http://schemas.openxmlformats.org/officeDocument/2006/relationships" r:embed="rId1">
            <a:alphaModFix amt="44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altLang="en-US" sz="2100" kern="1200" dirty="0" smtClean="0">
              <a:solidFill>
                <a:srgbClr val="002060"/>
              </a:solidFill>
              <a:latin typeface="Arial" pitchFamily="34" charset="0"/>
              <a:ea typeface="宋体" pitchFamily="2" charset="-122"/>
              <a:cs typeface="Arial" pitchFamily="34" charset="0"/>
            </a:rPr>
            <a:t>CNS</a:t>
          </a:r>
          <a:r>
            <a:rPr lang="zh-CN" altLang="en-US" sz="2100" kern="1200" dirty="0" smtClean="0">
              <a:solidFill>
                <a:srgbClr val="002060"/>
              </a:solidFill>
              <a:latin typeface="Arial" pitchFamily="34" charset="0"/>
              <a:ea typeface="宋体" pitchFamily="2" charset="-122"/>
              <a:cs typeface="Arial" pitchFamily="34" charset="0"/>
            </a:rPr>
            <a:t>内神经信号放大引发的疼痛过敏</a:t>
          </a:r>
          <a:endParaRPr lang="en-CA" altLang="en-US" sz="2100" kern="1200" dirty="0">
            <a:solidFill>
              <a:srgbClr val="002060"/>
            </a:solidFill>
            <a:latin typeface="Arial" pitchFamily="34" charset="0"/>
            <a:ea typeface="宋体" pitchFamily="2" charset="-122"/>
            <a:cs typeface="Arial" pitchFamily="34" charset="0"/>
          </a:endParaRPr>
        </a:p>
      </dsp:txBody>
      <dsp:txXfrm>
        <a:off x="2632" y="668999"/>
        <a:ext cx="2566972" cy="3330800"/>
      </dsp:txXfrm>
    </dsp:sp>
    <dsp:sp modelId="{3F6ABC6F-1F17-4967-AD68-21C6D30AC8A8}">
      <dsp:nvSpPr>
        <dsp:cNvPr id="0" name=""/>
        <dsp:cNvSpPr/>
      </dsp:nvSpPr>
      <dsp:spPr>
        <a:xfrm>
          <a:off x="2928981" y="64199"/>
          <a:ext cx="2566972"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Arial" pitchFamily="34" charset="0"/>
              <a:ea typeface="宋体" pitchFamily="2" charset="-122"/>
              <a:cs typeface="Arial" pitchFamily="34" charset="0"/>
            </a:rPr>
            <a:t>举例</a:t>
          </a:r>
          <a:endParaRPr lang="en-CA" sz="2000" b="1" kern="1200" dirty="0">
            <a:latin typeface="Arial" pitchFamily="34" charset="0"/>
            <a:ea typeface="宋体" pitchFamily="2" charset="-122"/>
            <a:cs typeface="Arial" pitchFamily="34" charset="0"/>
          </a:endParaRPr>
        </a:p>
      </dsp:txBody>
      <dsp:txXfrm>
        <a:off x="2928981" y="64199"/>
        <a:ext cx="2566972" cy="604800"/>
      </dsp:txXfrm>
    </dsp:sp>
    <dsp:sp modelId="{893CC798-5899-4AE1-9EDD-5666AEB04CE5}">
      <dsp:nvSpPr>
        <dsp:cNvPr id="0" name=""/>
        <dsp:cNvSpPr/>
      </dsp:nvSpPr>
      <dsp:spPr>
        <a:xfrm>
          <a:off x="2928981" y="668999"/>
          <a:ext cx="2566972" cy="3330800"/>
        </a:xfrm>
        <a:prstGeom prst="rect">
          <a:avLst/>
        </a:prstGeom>
        <a:blipFill dpi="0" rotWithShape="0">
          <a:blip xmlns:r="http://schemas.openxmlformats.org/officeDocument/2006/relationships" r:embed="rId2">
            <a:alphaModFix amt="62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纤维肌痛</a:t>
          </a:r>
          <a:endParaRPr lang="en-CA" altLang="en-US" sz="2100" kern="1200" dirty="0">
            <a:solidFill>
              <a:srgbClr val="002060"/>
            </a:solidFill>
            <a:latin typeface="Arial" pitchFamily="34" charset="0"/>
            <a:ea typeface="宋体" pitchFamily="2" charset="-122"/>
            <a:cs typeface="Arial" pitchFamily="34" charset="0"/>
          </a:endParaRPr>
        </a:p>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肠易激综合征</a:t>
          </a:r>
          <a:r>
            <a:rPr lang="en-US" altLang="en-US" sz="2100" kern="1200" dirty="0" smtClean="0">
              <a:solidFill>
                <a:srgbClr val="002060"/>
              </a:solidFill>
              <a:latin typeface="Arial" pitchFamily="34" charset="0"/>
              <a:ea typeface="宋体" pitchFamily="2" charset="-122"/>
              <a:cs typeface="Arial" pitchFamily="34" charset="0"/>
            </a:rPr>
            <a:t> </a:t>
          </a:r>
          <a:endParaRPr lang="en-CA" altLang="en-US" sz="2100" kern="1200" dirty="0">
            <a:solidFill>
              <a:srgbClr val="002060"/>
            </a:solidFill>
            <a:latin typeface="Arial" pitchFamily="34" charset="0"/>
            <a:ea typeface="宋体" pitchFamily="2" charset="-122"/>
            <a:cs typeface="Arial" pitchFamily="34" charset="0"/>
          </a:endParaRPr>
        </a:p>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间质性膀胱炎</a:t>
          </a:r>
          <a:endParaRPr lang="en-CA" altLang="en-US" sz="2100" kern="1200" dirty="0">
            <a:solidFill>
              <a:srgbClr val="002060"/>
            </a:solidFill>
            <a:latin typeface="Arial" pitchFamily="34" charset="0"/>
            <a:ea typeface="宋体" pitchFamily="2" charset="-122"/>
            <a:cs typeface="Arial" pitchFamily="34" charset="0"/>
          </a:endParaRPr>
        </a:p>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颞下颌关节疼痛</a:t>
          </a:r>
          <a:endParaRPr lang="en-CA" altLang="en-US" sz="2100" kern="1200" dirty="0">
            <a:solidFill>
              <a:srgbClr val="002060"/>
            </a:solidFill>
            <a:latin typeface="Arial" pitchFamily="34" charset="0"/>
            <a:ea typeface="宋体" pitchFamily="2" charset="-122"/>
            <a:cs typeface="Arial" pitchFamily="34" charset="0"/>
          </a:endParaRPr>
        </a:p>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可能在很多患有慢性腰痛、骨关节炎和类风湿性关节炎的患者中出现</a:t>
          </a:r>
          <a:endParaRPr lang="en-CA" altLang="en-US" sz="2100" kern="1200" dirty="0">
            <a:solidFill>
              <a:srgbClr val="002060"/>
            </a:solidFill>
            <a:latin typeface="Arial" pitchFamily="34" charset="0"/>
            <a:ea typeface="宋体" pitchFamily="2" charset="-122"/>
            <a:cs typeface="Arial" pitchFamily="34" charset="0"/>
          </a:endParaRPr>
        </a:p>
      </dsp:txBody>
      <dsp:txXfrm>
        <a:off x="2928981" y="668999"/>
        <a:ext cx="2566972" cy="3330800"/>
      </dsp:txXfrm>
    </dsp:sp>
    <dsp:sp modelId="{310121DC-6E06-47FB-9AFD-B41434F9FC9B}">
      <dsp:nvSpPr>
        <dsp:cNvPr id="0" name=""/>
        <dsp:cNvSpPr/>
      </dsp:nvSpPr>
      <dsp:spPr>
        <a:xfrm>
          <a:off x="5855330" y="64199"/>
          <a:ext cx="2566972"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Arial" pitchFamily="34" charset="0"/>
              <a:ea typeface="宋体" pitchFamily="2" charset="-122"/>
              <a:cs typeface="Arial" pitchFamily="34" charset="0"/>
            </a:rPr>
            <a:t>疼痛描述</a:t>
          </a:r>
          <a:endParaRPr lang="en-CA" sz="2000" b="1" kern="1200" dirty="0">
            <a:latin typeface="Arial" pitchFamily="34" charset="0"/>
            <a:ea typeface="宋体" pitchFamily="2" charset="-122"/>
            <a:cs typeface="Arial" pitchFamily="34" charset="0"/>
          </a:endParaRPr>
        </a:p>
      </dsp:txBody>
      <dsp:txXfrm>
        <a:off x="5855330" y="64199"/>
        <a:ext cx="2566972" cy="604800"/>
      </dsp:txXfrm>
    </dsp:sp>
    <dsp:sp modelId="{D3E8989D-5220-4B05-8559-264A40B3FE9F}">
      <dsp:nvSpPr>
        <dsp:cNvPr id="0" name=""/>
        <dsp:cNvSpPr/>
      </dsp:nvSpPr>
      <dsp:spPr>
        <a:xfrm>
          <a:off x="5855330" y="668999"/>
          <a:ext cx="2566972" cy="3330800"/>
        </a:xfrm>
        <a:prstGeom prst="rect">
          <a:avLst/>
        </a:prstGeom>
        <a:blipFill dpi="0" rotWithShape="0">
          <a:blip xmlns:r="http://schemas.openxmlformats.org/officeDocument/2006/relationships" r:embed="rId3">
            <a:alphaModFix amt="43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烧灼</a:t>
          </a:r>
          <a:endParaRPr lang="en-CA" altLang="en-US" sz="2100" kern="1200" dirty="0">
            <a:solidFill>
              <a:srgbClr val="002060"/>
            </a:solidFill>
            <a:latin typeface="Arial" pitchFamily="34" charset="0"/>
            <a:ea typeface="宋体" pitchFamily="2" charset="-122"/>
            <a:cs typeface="Arial" pitchFamily="34" charset="0"/>
          </a:endParaRPr>
        </a:p>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刺痛</a:t>
          </a:r>
          <a:endParaRPr lang="en-CA" altLang="en-US" sz="2100" kern="1200" dirty="0">
            <a:solidFill>
              <a:srgbClr val="002060"/>
            </a:solidFill>
            <a:latin typeface="Arial" pitchFamily="34" charset="0"/>
            <a:ea typeface="宋体" pitchFamily="2" charset="-122"/>
            <a:cs typeface="Arial" pitchFamily="34" charset="0"/>
          </a:endParaRPr>
        </a:p>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电击样感受</a:t>
          </a:r>
          <a:endParaRPr lang="en-CA" altLang="en-US" sz="2100" kern="1200" dirty="0">
            <a:solidFill>
              <a:srgbClr val="002060"/>
            </a:solidFill>
            <a:latin typeface="Arial" pitchFamily="34" charset="0"/>
            <a:ea typeface="宋体" pitchFamily="2" charset="-122"/>
            <a:cs typeface="Arial" pitchFamily="34" charset="0"/>
          </a:endParaRPr>
        </a:p>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多弥散</a:t>
          </a:r>
          <a:endParaRPr lang="en-CA" altLang="en-US" sz="2100" kern="1200" dirty="0">
            <a:solidFill>
              <a:srgbClr val="002060"/>
            </a:solidFill>
            <a:latin typeface="Arial" pitchFamily="34" charset="0"/>
            <a:ea typeface="宋体" pitchFamily="2" charset="-122"/>
            <a:cs typeface="Arial" pitchFamily="34" charset="0"/>
          </a:endParaRPr>
        </a:p>
        <a:p>
          <a:pPr marL="228600" lvl="1" indent="-228600" algn="l" defTabSz="933450">
            <a:lnSpc>
              <a:spcPct val="90000"/>
            </a:lnSpc>
            <a:spcBef>
              <a:spcPct val="0"/>
            </a:spcBef>
            <a:spcAft>
              <a:spcPct val="15000"/>
            </a:spcAft>
            <a:buChar char="••"/>
          </a:pPr>
          <a:r>
            <a:rPr lang="zh-CN" altLang="en-US" sz="2100" kern="1200" dirty="0" smtClean="0">
              <a:solidFill>
                <a:srgbClr val="002060"/>
              </a:solidFill>
              <a:latin typeface="Arial" pitchFamily="34" charset="0"/>
              <a:ea typeface="宋体" pitchFamily="2" charset="-122"/>
              <a:cs typeface="Arial" pitchFamily="34" charset="0"/>
            </a:rPr>
            <a:t>常与触诱发痛和</a:t>
          </a:r>
          <a:r>
            <a:rPr lang="en-US" altLang="en-US" sz="2100" kern="1200" dirty="0" smtClean="0">
              <a:solidFill>
                <a:srgbClr val="002060"/>
              </a:solidFill>
              <a:latin typeface="Arial" pitchFamily="34" charset="0"/>
              <a:ea typeface="宋体" pitchFamily="2" charset="-122"/>
              <a:cs typeface="Arial" pitchFamily="34" charset="0"/>
            </a:rPr>
            <a:t>/</a:t>
          </a:r>
          <a:r>
            <a:rPr lang="zh-CN" altLang="en-US" sz="2100" kern="1200" dirty="0" smtClean="0">
              <a:solidFill>
                <a:srgbClr val="002060"/>
              </a:solidFill>
              <a:latin typeface="Arial" pitchFamily="34" charset="0"/>
              <a:ea typeface="宋体" pitchFamily="2" charset="-122"/>
              <a:cs typeface="Arial" pitchFamily="34" charset="0"/>
            </a:rPr>
            <a:t>或痛觉过敏相关</a:t>
          </a:r>
          <a:endParaRPr lang="en-CA" altLang="en-US" sz="2100" kern="1200" dirty="0">
            <a:solidFill>
              <a:srgbClr val="002060"/>
            </a:solidFill>
            <a:latin typeface="Arial" pitchFamily="34" charset="0"/>
            <a:ea typeface="宋体" pitchFamily="2" charset="-122"/>
            <a:cs typeface="Arial" pitchFamily="34" charset="0"/>
          </a:endParaRPr>
        </a:p>
      </dsp:txBody>
      <dsp:txXfrm>
        <a:off x="5855330" y="668999"/>
        <a:ext cx="2566972" cy="3330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273A-0974-45BA-BB0C-37BD4397D927}">
      <dsp:nvSpPr>
        <dsp:cNvPr id="0" name=""/>
        <dsp:cNvSpPr/>
      </dsp:nvSpPr>
      <dsp:spPr>
        <a:xfrm>
          <a:off x="460905" y="1047"/>
          <a:ext cx="3479899" cy="2087939"/>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zh-CN" altLang="en-US" sz="1900" kern="1200" dirty="0" smtClean="0">
              <a:latin typeface="Arial" pitchFamily="34" charset="0"/>
              <a:ea typeface="宋体" pitchFamily="2" charset="-122"/>
              <a:cs typeface="Arial" pitchFamily="34" charset="0"/>
            </a:rPr>
            <a:t>疼痛</a:t>
          </a:r>
          <a:endParaRPr lang="en-CA" sz="19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全身疼痛</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sz="1500" b="0" i="0" kern="1200" dirty="0" smtClean="0">
              <a:latin typeface="Arial" pitchFamily="34" charset="0"/>
              <a:ea typeface="宋体" pitchFamily="2" charset="-122"/>
              <a:cs typeface="Arial" pitchFamily="34" charset="0"/>
            </a:rPr>
            <a:t>肌肉僵直</a:t>
          </a:r>
          <a:r>
            <a:rPr lang="en-US" sz="1500" b="0" i="0" kern="1200" dirty="0" smtClean="0">
              <a:latin typeface="Arial" pitchFamily="34" charset="0"/>
              <a:ea typeface="宋体" pitchFamily="2" charset="-122"/>
              <a:cs typeface="Arial" pitchFamily="34" charset="0"/>
            </a:rPr>
            <a:t>/</a:t>
          </a:r>
          <a:r>
            <a:rPr lang="zh-CN" sz="1500" b="0" i="0" kern="1200" dirty="0" smtClean="0">
              <a:latin typeface="Arial" pitchFamily="34" charset="0"/>
              <a:ea typeface="宋体" pitchFamily="2" charset="-122"/>
              <a:cs typeface="Arial" pitchFamily="34" charset="0"/>
            </a:rPr>
            <a:t>疼痛</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kern="1200" dirty="0" smtClean="0">
              <a:latin typeface="Arial" pitchFamily="34" charset="0"/>
              <a:ea typeface="宋体" pitchFamily="2" charset="-122"/>
              <a:cs typeface="Arial" pitchFamily="34" charset="0"/>
            </a:rPr>
            <a:t>头痛</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下颚痛</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盆腔痛</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sz="1500" b="0" i="0" kern="1200" dirty="0" smtClean="0">
              <a:latin typeface="Arial" pitchFamily="34" charset="0"/>
              <a:ea typeface="宋体" pitchFamily="2" charset="-122"/>
              <a:cs typeface="Arial" pitchFamily="34" charset="0"/>
            </a:rPr>
            <a:t>膀胱</a:t>
          </a:r>
          <a:r>
            <a:rPr lang="en-US" sz="1500" b="0" i="0" kern="1200" dirty="0" smtClean="0">
              <a:latin typeface="Arial" pitchFamily="34" charset="0"/>
              <a:ea typeface="宋体" pitchFamily="2" charset="-122"/>
              <a:cs typeface="Arial" pitchFamily="34" charset="0"/>
            </a:rPr>
            <a:t>/</a:t>
          </a:r>
          <a:r>
            <a:rPr lang="zh-CN" sz="1500" b="0" i="0" kern="1200" dirty="0" smtClean="0">
              <a:latin typeface="Arial" pitchFamily="34" charset="0"/>
              <a:ea typeface="宋体" pitchFamily="2" charset="-122"/>
              <a:cs typeface="Arial" pitchFamily="34" charset="0"/>
            </a:rPr>
            <a:t>排尿痛</a:t>
          </a:r>
          <a:endParaRPr lang="en-CA" sz="1500" kern="1200" dirty="0">
            <a:latin typeface="Arial" pitchFamily="34" charset="0"/>
            <a:ea typeface="宋体" pitchFamily="2" charset="-122"/>
            <a:cs typeface="Arial" pitchFamily="34" charset="0"/>
          </a:endParaRPr>
        </a:p>
      </dsp:txBody>
      <dsp:txXfrm>
        <a:off x="460905" y="1047"/>
        <a:ext cx="3479899" cy="2087939"/>
      </dsp:txXfrm>
    </dsp:sp>
    <dsp:sp modelId="{ACFA2F23-8459-4D7A-A79E-8FDC8FC97A44}">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zh-CN" sz="1900" b="0" i="0" kern="1200" dirty="0" smtClean="0">
              <a:latin typeface="Arial" pitchFamily="34" charset="0"/>
              <a:ea typeface="宋体" pitchFamily="2" charset="-122"/>
              <a:cs typeface="Arial" pitchFamily="34" charset="0"/>
            </a:rPr>
            <a:t>焦虑</a:t>
          </a:r>
          <a:r>
            <a:rPr lang="en-US" sz="1900" b="0" i="0" kern="1200" dirty="0" smtClean="0">
              <a:latin typeface="Arial" pitchFamily="34" charset="0"/>
              <a:ea typeface="宋体" pitchFamily="2" charset="-122"/>
              <a:cs typeface="Arial" pitchFamily="34" charset="0"/>
            </a:rPr>
            <a:t>/</a:t>
          </a:r>
          <a:r>
            <a:rPr lang="zh-CN" sz="1900" b="0" i="0" kern="1200" dirty="0" smtClean="0">
              <a:latin typeface="Arial" pitchFamily="34" charset="0"/>
              <a:ea typeface="宋体" pitchFamily="2" charset="-122"/>
              <a:cs typeface="Arial" pitchFamily="34" charset="0"/>
            </a:rPr>
            <a:t>抑郁</a:t>
          </a:r>
          <a:endParaRPr lang="en-CA" sz="19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悲伤或沮丧</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焦虑</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压力使症状恶化</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脖颈和肩部紧张</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kern="1200" dirty="0" smtClean="0">
              <a:latin typeface="Arial" pitchFamily="34" charset="0"/>
              <a:ea typeface="宋体" pitchFamily="2" charset="-122"/>
              <a:cs typeface="Arial" pitchFamily="34" charset="0"/>
            </a:rPr>
            <a:t>磨牙</a:t>
          </a:r>
          <a:r>
            <a:rPr lang="en-US" altLang="zh-CN" sz="1500" kern="1200" dirty="0" smtClean="0">
              <a:latin typeface="Arial" pitchFamily="34" charset="0"/>
              <a:ea typeface="宋体" pitchFamily="2" charset="-122"/>
              <a:cs typeface="Arial" pitchFamily="34" charset="0"/>
            </a:rPr>
            <a:t>/</a:t>
          </a:r>
          <a:r>
            <a:rPr lang="zh-CN" altLang="en-US" sz="1500" kern="1200" dirty="0" smtClean="0">
              <a:latin typeface="Arial" pitchFamily="34" charset="0"/>
              <a:ea typeface="宋体" pitchFamily="2" charset="-122"/>
              <a:cs typeface="Arial" pitchFamily="34" charset="0"/>
            </a:rPr>
            <a:t>牙齿紧咬</a:t>
          </a:r>
          <a:endParaRPr lang="en-CA" sz="1500" kern="1200" dirty="0">
            <a:latin typeface="Arial" pitchFamily="34" charset="0"/>
            <a:ea typeface="宋体" pitchFamily="2" charset="-122"/>
            <a:cs typeface="Arial" pitchFamily="34" charset="0"/>
          </a:endParaRPr>
        </a:p>
      </dsp:txBody>
      <dsp:txXfrm>
        <a:off x="4288794" y="1047"/>
        <a:ext cx="3479899" cy="2087939"/>
      </dsp:txXfrm>
    </dsp:sp>
    <dsp:sp modelId="{741EA38B-8A2D-4825-A07B-ADBA9C114194}">
      <dsp:nvSpPr>
        <dsp:cNvPr id="0" name=""/>
        <dsp:cNvSpPr/>
      </dsp:nvSpPr>
      <dsp:spPr>
        <a:xfrm>
          <a:off x="460905" y="2436976"/>
          <a:ext cx="3479899" cy="2087939"/>
        </a:xfrm>
        <a:prstGeom prst="rect">
          <a:avLst/>
        </a:prstGeom>
        <a:solidFill>
          <a:schemeClr val="bg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zh-CN" altLang="en-US" sz="1900" kern="1200" dirty="0" smtClean="0">
              <a:latin typeface="Arial" pitchFamily="34" charset="0"/>
              <a:ea typeface="宋体" pitchFamily="2" charset="-122"/>
              <a:cs typeface="Arial" pitchFamily="34" charset="0"/>
            </a:rPr>
            <a:t>疲劳</a:t>
          </a:r>
          <a:endParaRPr lang="en-CA" sz="19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睡眠质量差</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晨起精神不振</a:t>
          </a:r>
          <a:endParaRPr lang="en-CA" sz="1500" kern="1200" dirty="0">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latin typeface="Arial" pitchFamily="34" charset="0"/>
              <a:ea typeface="宋体" pitchFamily="2" charset="-122"/>
              <a:cs typeface="Arial" pitchFamily="34" charset="0"/>
            </a:rPr>
            <a:t>体力活动后易疲劳</a:t>
          </a:r>
          <a:endParaRPr lang="en-CA" sz="1500" kern="1200" dirty="0">
            <a:latin typeface="Arial" pitchFamily="34" charset="0"/>
            <a:ea typeface="宋体" pitchFamily="2" charset="-122"/>
            <a:cs typeface="Arial" pitchFamily="34" charset="0"/>
          </a:endParaRPr>
        </a:p>
      </dsp:txBody>
      <dsp:txXfrm>
        <a:off x="460905" y="2436976"/>
        <a:ext cx="3479899" cy="2087939"/>
      </dsp:txXfrm>
    </dsp:sp>
    <dsp:sp modelId="{FC0E2681-4A6E-4B58-818D-0ECD294EEF8C}">
      <dsp:nvSpPr>
        <dsp:cNvPr id="0" name=""/>
        <dsp:cNvSpPr/>
      </dsp:nvSpPr>
      <dsp:spPr>
        <a:xfrm>
          <a:off x="4288794" y="2436976"/>
          <a:ext cx="3479899" cy="2087939"/>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zh-CN" altLang="en-US" sz="1900" kern="1200" dirty="0" smtClean="0">
              <a:solidFill>
                <a:schemeClr val="bg1"/>
              </a:solidFill>
              <a:latin typeface="Arial" pitchFamily="34" charset="0"/>
              <a:ea typeface="宋体" pitchFamily="2" charset="-122"/>
              <a:cs typeface="Arial" pitchFamily="34" charset="0"/>
            </a:rPr>
            <a:t>其他症状</a:t>
          </a:r>
          <a:endParaRPr lang="en-CA" sz="1900" kern="1200" dirty="0">
            <a:solidFill>
              <a:schemeClr val="bg1"/>
            </a:solidFill>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solidFill>
                <a:schemeClr val="bg1"/>
              </a:solidFill>
              <a:latin typeface="Arial" pitchFamily="34" charset="0"/>
              <a:ea typeface="宋体" pitchFamily="2" charset="-122"/>
              <a:cs typeface="Arial" pitchFamily="34" charset="0"/>
            </a:rPr>
            <a:t>注意力难以集中</a:t>
          </a:r>
          <a:endParaRPr lang="en-CA" sz="1500" kern="1200" dirty="0">
            <a:solidFill>
              <a:schemeClr val="bg1"/>
            </a:solidFill>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solidFill>
                <a:schemeClr val="bg1"/>
              </a:solidFill>
              <a:latin typeface="Arial" pitchFamily="34" charset="0"/>
              <a:ea typeface="宋体" pitchFamily="2" charset="-122"/>
              <a:cs typeface="Arial" pitchFamily="34" charset="0"/>
            </a:rPr>
            <a:t>需要帮助以完成日常活动</a:t>
          </a:r>
          <a:endParaRPr lang="en-CA" sz="1500" kern="1200" dirty="0">
            <a:solidFill>
              <a:schemeClr val="bg1"/>
            </a:solidFill>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solidFill>
                <a:schemeClr val="bg1"/>
              </a:solidFill>
              <a:latin typeface="Arial" pitchFamily="34" charset="0"/>
              <a:ea typeface="宋体" pitchFamily="2" charset="-122"/>
              <a:cs typeface="Arial" pitchFamily="34" charset="0"/>
            </a:rPr>
            <a:t>对强光敏感</a:t>
          </a:r>
          <a:endParaRPr lang="en-CA" sz="1500" kern="1200" dirty="0">
            <a:solidFill>
              <a:schemeClr val="bg1"/>
            </a:solidFill>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altLang="en-US" sz="1500" b="0" i="0" kern="1200" dirty="0" smtClean="0">
              <a:solidFill>
                <a:schemeClr val="bg1"/>
              </a:solidFill>
              <a:latin typeface="Arial" pitchFamily="34" charset="0"/>
              <a:ea typeface="宋体" pitchFamily="2" charset="-122"/>
              <a:cs typeface="Arial" pitchFamily="34" charset="0"/>
            </a:rPr>
            <a:t>皮肤问题</a:t>
          </a:r>
          <a:endParaRPr lang="en-CA" sz="1500" kern="1200" dirty="0">
            <a:solidFill>
              <a:schemeClr val="bg1"/>
            </a:solidFill>
            <a:latin typeface="Arial" pitchFamily="34" charset="0"/>
            <a:ea typeface="宋体" pitchFamily="2" charset="-122"/>
            <a:cs typeface="Arial" pitchFamily="34" charset="0"/>
          </a:endParaRPr>
        </a:p>
        <a:p>
          <a:pPr marL="114300" lvl="1" indent="-114300" algn="l" defTabSz="666750">
            <a:lnSpc>
              <a:spcPct val="90000"/>
            </a:lnSpc>
            <a:spcBef>
              <a:spcPct val="0"/>
            </a:spcBef>
            <a:spcAft>
              <a:spcPct val="15000"/>
            </a:spcAft>
            <a:buChar char="••"/>
          </a:pPr>
          <a:r>
            <a:rPr lang="zh-CN" sz="1500" b="0" i="0" kern="1200" dirty="0" smtClean="0">
              <a:solidFill>
                <a:schemeClr val="bg1"/>
              </a:solidFill>
              <a:latin typeface="Arial" pitchFamily="34" charset="0"/>
              <a:ea typeface="宋体" pitchFamily="2" charset="-122"/>
              <a:cs typeface="Arial" pitchFamily="34" charset="0"/>
            </a:rPr>
            <a:t>腹泻</a:t>
          </a:r>
          <a:r>
            <a:rPr lang="en-US" sz="1500" b="0" i="0" kern="1200" dirty="0" smtClean="0">
              <a:solidFill>
                <a:schemeClr val="bg1"/>
              </a:solidFill>
              <a:latin typeface="Arial" pitchFamily="34" charset="0"/>
              <a:ea typeface="宋体" pitchFamily="2" charset="-122"/>
              <a:cs typeface="Arial" pitchFamily="34" charset="0"/>
            </a:rPr>
            <a:t>/</a:t>
          </a:r>
          <a:r>
            <a:rPr lang="zh-CN" sz="1500" b="0" i="0" kern="1200" dirty="0" smtClean="0">
              <a:solidFill>
                <a:schemeClr val="bg1"/>
              </a:solidFill>
              <a:latin typeface="Arial" pitchFamily="34" charset="0"/>
              <a:ea typeface="宋体" pitchFamily="2" charset="-122"/>
              <a:cs typeface="Arial" pitchFamily="34" charset="0"/>
            </a:rPr>
            <a:t>便秘</a:t>
          </a:r>
          <a:endParaRPr lang="en-CA" sz="1500" kern="1200" dirty="0">
            <a:solidFill>
              <a:schemeClr val="bg1"/>
            </a:solidFill>
            <a:latin typeface="Arial" pitchFamily="34" charset="0"/>
            <a:ea typeface="宋体" pitchFamily="2" charset="-122"/>
            <a:cs typeface="Arial" pitchFamily="34" charset="0"/>
          </a:endParaRPr>
        </a:p>
      </dsp:txBody>
      <dsp:txXfrm>
        <a:off x="4288794" y="2436976"/>
        <a:ext cx="3479899" cy="2087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AF691-7754-42E9-8629-E7F3EDC52C42}">
      <dsp:nvSpPr>
        <dsp:cNvPr id="0" name=""/>
        <dsp:cNvSpPr/>
      </dsp:nvSpPr>
      <dsp:spPr>
        <a:xfrm>
          <a:off x="944946" y="867914"/>
          <a:ext cx="2435473" cy="80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chemeClr val="bg2"/>
              </a:solidFill>
              <a:latin typeface="Arial" pitchFamily="34" charset="0"/>
              <a:ea typeface="宋体" pitchFamily="2" charset="-122"/>
              <a:cs typeface="Arial" pitchFamily="34" charset="0"/>
            </a:rPr>
            <a:t>诊断时</a:t>
          </a:r>
          <a:endParaRPr lang="en-CA" sz="3200" kern="1200" dirty="0">
            <a:solidFill>
              <a:schemeClr val="bg2"/>
            </a:solidFill>
            <a:latin typeface="Arial" pitchFamily="34" charset="0"/>
            <a:ea typeface="宋体" pitchFamily="2" charset="-122"/>
            <a:cs typeface="Arial" pitchFamily="34" charset="0"/>
          </a:endParaRPr>
        </a:p>
      </dsp:txBody>
      <dsp:txXfrm>
        <a:off x="944946" y="867914"/>
        <a:ext cx="2435473" cy="802599"/>
      </dsp:txXfrm>
    </dsp:sp>
    <dsp:sp modelId="{C7B8EB30-CFC1-4D69-8631-E957655323A1}">
      <dsp:nvSpPr>
        <dsp:cNvPr id="0" name=""/>
        <dsp:cNvSpPr/>
      </dsp:nvSpPr>
      <dsp:spPr>
        <a:xfrm>
          <a:off x="944946" y="2376840"/>
          <a:ext cx="2435473"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C6FCF"/>
              </a:solidFill>
              <a:latin typeface="Arial" pitchFamily="34" charset="0"/>
              <a:ea typeface="宋体" pitchFamily="2" charset="-122"/>
              <a:cs typeface="Arial" pitchFamily="34" charset="0"/>
            </a:rPr>
            <a:t>20–40% </a:t>
          </a:r>
          <a:r>
            <a:rPr lang="zh-CN" altLang="en-US" sz="2400" kern="1200" dirty="0" smtClean="0">
              <a:solidFill>
                <a:srgbClr val="0C6FCF"/>
              </a:solidFill>
              <a:latin typeface="Arial" pitchFamily="34" charset="0"/>
              <a:ea typeface="宋体" pitchFamily="2" charset="-122"/>
              <a:cs typeface="Arial" pitchFamily="34" charset="0"/>
            </a:rPr>
            <a:t>有可识别的情绪障碍</a:t>
          </a:r>
          <a:endParaRPr lang="en-CA" sz="2400" kern="1200" dirty="0">
            <a:solidFill>
              <a:srgbClr val="0C6FCF"/>
            </a:solidFill>
            <a:latin typeface="Arial" pitchFamily="34" charset="0"/>
            <a:ea typeface="宋体" pitchFamily="2" charset="-122"/>
            <a:cs typeface="Arial" pitchFamily="34" charset="0"/>
          </a:endParaRPr>
        </a:p>
      </dsp:txBody>
      <dsp:txXfrm>
        <a:off x="944946" y="2376840"/>
        <a:ext cx="2435473" cy="1503680"/>
      </dsp:txXfrm>
    </dsp:sp>
    <dsp:sp modelId="{A7507257-E075-4E17-AF42-6A8D23379401}">
      <dsp:nvSpPr>
        <dsp:cNvPr id="0" name=""/>
        <dsp:cNvSpPr/>
      </dsp:nvSpPr>
      <dsp:spPr>
        <a:xfrm>
          <a:off x="942178" y="623813"/>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6636D-85F7-4AD0-8E1E-72C094431982}">
      <dsp:nvSpPr>
        <dsp:cNvPr id="0" name=""/>
        <dsp:cNvSpPr/>
      </dsp:nvSpPr>
      <dsp:spPr>
        <a:xfrm>
          <a:off x="1077790" y="35259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C32BD-35F9-4DF0-921E-0B76F3DF7310}">
      <dsp:nvSpPr>
        <dsp:cNvPr id="0" name=""/>
        <dsp:cNvSpPr/>
      </dsp:nvSpPr>
      <dsp:spPr>
        <a:xfrm>
          <a:off x="1403257" y="406834"/>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5BC5C-4961-4993-8636-A27BC632D7B5}">
      <dsp:nvSpPr>
        <dsp:cNvPr id="0" name=""/>
        <dsp:cNvSpPr/>
      </dsp:nvSpPr>
      <dsp:spPr>
        <a:xfrm>
          <a:off x="1674481" y="108489"/>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D4F4F-C2F9-4941-A2ED-DF36E59B08D5}">
      <dsp:nvSpPr>
        <dsp:cNvPr id="0" name=""/>
        <dsp:cNvSpPr/>
      </dsp:nvSpPr>
      <dsp:spPr>
        <a:xfrm>
          <a:off x="2027071" y="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F608B-D32A-48E2-B3C7-CD8A74A23B2C}">
      <dsp:nvSpPr>
        <dsp:cNvPr id="0" name=""/>
        <dsp:cNvSpPr/>
      </dsp:nvSpPr>
      <dsp:spPr>
        <a:xfrm>
          <a:off x="2461028" y="189856"/>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1C9B8-D807-441C-9DA2-1F9A915FF380}">
      <dsp:nvSpPr>
        <dsp:cNvPr id="0" name=""/>
        <dsp:cNvSpPr/>
      </dsp:nvSpPr>
      <dsp:spPr>
        <a:xfrm>
          <a:off x="2732251" y="325467"/>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84757-F45D-42DF-933B-C622E90829E5}">
      <dsp:nvSpPr>
        <dsp:cNvPr id="0" name=""/>
        <dsp:cNvSpPr/>
      </dsp:nvSpPr>
      <dsp:spPr>
        <a:xfrm>
          <a:off x="3111964" y="623813"/>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09EE66-EA3E-4B76-B1CE-8867A04418B6}">
      <dsp:nvSpPr>
        <dsp:cNvPr id="0" name=""/>
        <dsp:cNvSpPr/>
      </dsp:nvSpPr>
      <dsp:spPr>
        <a:xfrm>
          <a:off x="3274698" y="92215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57599-B97E-4E73-87C3-7B7314E4808F}">
      <dsp:nvSpPr>
        <dsp:cNvPr id="0" name=""/>
        <dsp:cNvSpPr/>
      </dsp:nvSpPr>
      <dsp:spPr>
        <a:xfrm>
          <a:off x="1864337" y="352590"/>
          <a:ext cx="498165" cy="4981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C784F-76DC-4C20-90A3-E5FC8572EE0F}">
      <dsp:nvSpPr>
        <dsp:cNvPr id="0" name=""/>
        <dsp:cNvSpPr/>
      </dsp:nvSpPr>
      <dsp:spPr>
        <a:xfrm>
          <a:off x="806566" y="138323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D3B3B-63E3-408F-9697-729C96DCDEC6}">
      <dsp:nvSpPr>
        <dsp:cNvPr id="0" name=""/>
        <dsp:cNvSpPr/>
      </dsp:nvSpPr>
      <dsp:spPr>
        <a:xfrm>
          <a:off x="969300" y="1627339"/>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EC56E-AE56-42C7-BB35-5536524F2E75}">
      <dsp:nvSpPr>
        <dsp:cNvPr id="0" name=""/>
        <dsp:cNvSpPr/>
      </dsp:nvSpPr>
      <dsp:spPr>
        <a:xfrm>
          <a:off x="1376135" y="1844317"/>
          <a:ext cx="442813" cy="442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A2749-0955-4F6B-AF83-96016DB692E2}">
      <dsp:nvSpPr>
        <dsp:cNvPr id="0" name=""/>
        <dsp:cNvSpPr/>
      </dsp:nvSpPr>
      <dsp:spPr>
        <a:xfrm>
          <a:off x="1945704" y="219690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20972-0054-47AF-AFC6-D65D869049AC}">
      <dsp:nvSpPr>
        <dsp:cNvPr id="0" name=""/>
        <dsp:cNvSpPr/>
      </dsp:nvSpPr>
      <dsp:spPr>
        <a:xfrm>
          <a:off x="2054193" y="1844317"/>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6FAC3-401A-451F-8A3A-F5C22284A902}">
      <dsp:nvSpPr>
        <dsp:cNvPr id="0" name=""/>
        <dsp:cNvSpPr/>
      </dsp:nvSpPr>
      <dsp:spPr>
        <a:xfrm>
          <a:off x="2325416" y="222403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CB05F-2E0A-40DD-9A08-FEDB452145AE}">
      <dsp:nvSpPr>
        <dsp:cNvPr id="0" name=""/>
        <dsp:cNvSpPr/>
      </dsp:nvSpPr>
      <dsp:spPr>
        <a:xfrm>
          <a:off x="2569517" y="1790073"/>
          <a:ext cx="442813" cy="442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AD9D4-938F-44B0-BAE1-2476A6164015}">
      <dsp:nvSpPr>
        <dsp:cNvPr id="0" name=""/>
        <dsp:cNvSpPr/>
      </dsp:nvSpPr>
      <dsp:spPr>
        <a:xfrm>
          <a:off x="3166208" y="1681584"/>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44458-2251-4EEB-897E-CE560BC78B93}">
      <dsp:nvSpPr>
        <dsp:cNvPr id="0" name=""/>
        <dsp:cNvSpPr/>
      </dsp:nvSpPr>
      <dsp:spPr>
        <a:xfrm>
          <a:off x="3470643" y="406383"/>
          <a:ext cx="894080" cy="17068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FA38C3-8B4D-4E48-B66C-13DBD897DF8D}">
      <dsp:nvSpPr>
        <dsp:cNvPr id="0" name=""/>
        <dsp:cNvSpPr/>
      </dsp:nvSpPr>
      <dsp:spPr>
        <a:xfrm>
          <a:off x="4202163" y="406383"/>
          <a:ext cx="894080" cy="17068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423E11-F885-49C1-BFD4-C4C24674353E}">
      <dsp:nvSpPr>
        <dsp:cNvPr id="0" name=""/>
        <dsp:cNvSpPr/>
      </dsp:nvSpPr>
      <dsp:spPr>
        <a:xfrm>
          <a:off x="5279123" y="285292"/>
          <a:ext cx="2072640" cy="2072640"/>
        </a:xfrm>
        <a:prstGeom prst="ellipse">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Arial" pitchFamily="34" charset="0"/>
              <a:ea typeface="宋体" pitchFamily="2" charset="-122"/>
              <a:cs typeface="Arial" pitchFamily="34" charset="0"/>
            </a:rPr>
            <a:t>终身</a:t>
          </a:r>
          <a:endParaRPr lang="en-US" altLang="zh-CN" sz="2800" kern="1200" dirty="0" smtClean="0">
            <a:latin typeface="Arial" pitchFamily="34" charset="0"/>
            <a:ea typeface="宋体" pitchFamily="2" charset="-122"/>
            <a:cs typeface="Arial" pitchFamily="34" charset="0"/>
          </a:endParaRPr>
        </a:p>
        <a:p>
          <a:pPr lvl="0" algn="ctr" defTabSz="1244600">
            <a:lnSpc>
              <a:spcPct val="90000"/>
            </a:lnSpc>
            <a:spcBef>
              <a:spcPct val="0"/>
            </a:spcBef>
            <a:spcAft>
              <a:spcPct val="35000"/>
            </a:spcAft>
          </a:pPr>
          <a:r>
            <a:rPr lang="zh-CN" altLang="en-US" sz="2800" kern="1200" dirty="0" smtClean="0">
              <a:latin typeface="Arial" pitchFamily="34" charset="0"/>
              <a:ea typeface="宋体" pitchFamily="2" charset="-122"/>
              <a:cs typeface="Arial" pitchFamily="34" charset="0"/>
            </a:rPr>
            <a:t>患病率</a:t>
          </a:r>
          <a:endParaRPr lang="en-CA" sz="2800" kern="1200" dirty="0">
            <a:latin typeface="Arial" pitchFamily="34" charset="0"/>
            <a:ea typeface="宋体" pitchFamily="2" charset="-122"/>
            <a:cs typeface="Arial" pitchFamily="34" charset="0"/>
          </a:endParaRPr>
        </a:p>
      </dsp:txBody>
      <dsp:txXfrm>
        <a:off x="5582654" y="588823"/>
        <a:ext cx="1465578" cy="1465578"/>
      </dsp:txXfrm>
    </dsp:sp>
    <dsp:sp modelId="{8C3F2F07-B786-403F-9FBF-E5FBDD93054E}">
      <dsp:nvSpPr>
        <dsp:cNvPr id="0" name=""/>
        <dsp:cNvSpPr/>
      </dsp:nvSpPr>
      <dsp:spPr>
        <a:xfrm>
          <a:off x="5096243" y="2560319"/>
          <a:ext cx="2438400"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solidFill>
                <a:srgbClr val="8064A2"/>
              </a:solidFill>
              <a:latin typeface="Arial" pitchFamily="34" charset="0"/>
              <a:ea typeface="宋体" pitchFamily="2" charset="-122"/>
              <a:cs typeface="Arial" pitchFamily="34" charset="0"/>
            </a:rPr>
            <a:t>抑郁：</a:t>
          </a:r>
          <a:r>
            <a:rPr lang="en-CA" sz="2400" kern="1200" dirty="0" smtClean="0">
              <a:solidFill>
                <a:srgbClr val="8064A2"/>
              </a:solidFill>
              <a:latin typeface="Arial" pitchFamily="34" charset="0"/>
              <a:ea typeface="宋体" pitchFamily="2" charset="-122"/>
              <a:cs typeface="Arial" pitchFamily="34" charset="0"/>
            </a:rPr>
            <a:t>75%</a:t>
          </a:r>
          <a:endParaRPr lang="en-CA" sz="2400" kern="1200" dirty="0">
            <a:solidFill>
              <a:srgbClr val="8064A2"/>
            </a:solidFill>
            <a:latin typeface="Arial" pitchFamily="34" charset="0"/>
            <a:ea typeface="宋体" pitchFamily="2" charset="-122"/>
            <a:cs typeface="Arial" pitchFamily="34" charset="0"/>
          </a:endParaRPr>
        </a:p>
        <a:p>
          <a:pPr marL="228600" lvl="1" indent="-228600" algn="l" defTabSz="1066800">
            <a:lnSpc>
              <a:spcPct val="90000"/>
            </a:lnSpc>
            <a:spcBef>
              <a:spcPct val="0"/>
            </a:spcBef>
            <a:spcAft>
              <a:spcPct val="15000"/>
            </a:spcAft>
            <a:buChar char="••"/>
          </a:pPr>
          <a:r>
            <a:rPr lang="zh-CN" altLang="en-US" sz="2400" kern="1200" dirty="0" smtClean="0">
              <a:solidFill>
                <a:srgbClr val="8064A2"/>
              </a:solidFill>
              <a:latin typeface="Arial" pitchFamily="34" charset="0"/>
              <a:ea typeface="宋体" pitchFamily="2" charset="-122"/>
              <a:cs typeface="Arial" pitchFamily="34" charset="0"/>
            </a:rPr>
            <a:t>焦虑：</a:t>
          </a:r>
          <a:r>
            <a:rPr lang="en-CA" sz="2400" kern="1200" dirty="0" smtClean="0">
              <a:solidFill>
                <a:srgbClr val="8064A2"/>
              </a:solidFill>
              <a:latin typeface="Arial" pitchFamily="34" charset="0"/>
              <a:ea typeface="宋体" pitchFamily="2" charset="-122"/>
              <a:cs typeface="Arial" pitchFamily="34" charset="0"/>
            </a:rPr>
            <a:t>60%</a:t>
          </a:r>
          <a:endParaRPr lang="en-CA" sz="2400" kern="1200" dirty="0">
            <a:solidFill>
              <a:srgbClr val="8064A2"/>
            </a:solidFill>
            <a:latin typeface="Arial" pitchFamily="34" charset="0"/>
            <a:ea typeface="宋体" pitchFamily="2" charset="-122"/>
            <a:cs typeface="Arial" pitchFamily="34" charset="0"/>
          </a:endParaRPr>
        </a:p>
      </dsp:txBody>
      <dsp:txXfrm>
        <a:off x="5096243" y="2560319"/>
        <a:ext cx="2438400" cy="1503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BDAF7-0290-4D6E-8EEC-EEC25A192476}">
      <dsp:nvSpPr>
        <dsp:cNvPr id="0" name=""/>
        <dsp:cNvSpPr/>
      </dsp:nvSpPr>
      <dsp:spPr>
        <a:xfrm>
          <a:off x="0" y="0"/>
          <a:ext cx="8229599" cy="20366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487A5-ED8F-426B-877E-A886DD979ADE}">
      <dsp:nvSpPr>
        <dsp:cNvPr id="0" name=""/>
        <dsp:cNvSpPr/>
      </dsp:nvSpPr>
      <dsp:spPr>
        <a:xfrm>
          <a:off x="249154" y="271557"/>
          <a:ext cx="1797974" cy="149356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8991E-09C6-427D-B6DD-224C7438474B}">
      <dsp:nvSpPr>
        <dsp:cNvPr id="0" name=""/>
        <dsp:cNvSpPr/>
      </dsp:nvSpPr>
      <dsp:spPr>
        <a:xfrm rot="10800000">
          <a:off x="249154" y="2036683"/>
          <a:ext cx="1797974"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zh-CN" altLang="en-US" sz="2000" kern="1200" dirty="0" smtClean="0">
              <a:solidFill>
                <a:schemeClr val="bg2"/>
              </a:solidFill>
              <a:latin typeface="Arial" pitchFamily="34" charset="0"/>
              <a:ea typeface="宋体" pitchFamily="2" charset="-122"/>
              <a:cs typeface="Arial" pitchFamily="34" charset="0"/>
            </a:rPr>
            <a:t>睡眠卫生</a:t>
          </a:r>
          <a:endParaRPr lang="en-CA" sz="2000" kern="1200" dirty="0">
            <a:solidFill>
              <a:schemeClr val="bg2"/>
            </a:solidFill>
            <a:latin typeface="Arial" pitchFamily="34" charset="0"/>
            <a:ea typeface="宋体" pitchFamily="2" charset="-122"/>
            <a:cs typeface="Arial" pitchFamily="34" charset="0"/>
          </a:endParaRPr>
        </a:p>
      </dsp:txBody>
      <dsp:txXfrm rot="10800000">
        <a:off x="304448" y="2036683"/>
        <a:ext cx="1687386" cy="2433985"/>
      </dsp:txXfrm>
    </dsp:sp>
    <dsp:sp modelId="{7E5BBCD2-661D-43CB-8F15-B242ADA79E6B}">
      <dsp:nvSpPr>
        <dsp:cNvPr id="0" name=""/>
        <dsp:cNvSpPr/>
      </dsp:nvSpPr>
      <dsp:spPr>
        <a:xfrm>
          <a:off x="2226926" y="271557"/>
          <a:ext cx="1797974" cy="149356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F45BD9-3756-4BDD-9A30-A3D3867E138C}">
      <dsp:nvSpPr>
        <dsp:cNvPr id="0" name=""/>
        <dsp:cNvSpPr/>
      </dsp:nvSpPr>
      <dsp:spPr>
        <a:xfrm rot="10800000">
          <a:off x="2226926" y="2036683"/>
          <a:ext cx="1797974"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zh-CN" altLang="en-US" sz="2000" kern="1200" dirty="0" smtClean="0">
              <a:solidFill>
                <a:schemeClr val="bg2"/>
              </a:solidFill>
              <a:latin typeface="Arial" pitchFamily="34" charset="0"/>
              <a:ea typeface="宋体" pitchFamily="2" charset="-122"/>
              <a:cs typeface="Arial" pitchFamily="34" charset="0"/>
            </a:rPr>
            <a:t>体力活动</a:t>
          </a:r>
          <a:endParaRPr lang="en-CA" sz="2000" kern="1200" dirty="0">
            <a:solidFill>
              <a:schemeClr val="bg2"/>
            </a:solidFill>
            <a:latin typeface="Arial" pitchFamily="34" charset="0"/>
            <a:ea typeface="宋体" pitchFamily="2" charset="-122"/>
            <a:cs typeface="Arial" pitchFamily="34" charset="0"/>
          </a:endParaRPr>
        </a:p>
      </dsp:txBody>
      <dsp:txXfrm rot="10800000">
        <a:off x="2282220" y="2036683"/>
        <a:ext cx="1687386" cy="2433985"/>
      </dsp:txXfrm>
    </dsp:sp>
    <dsp:sp modelId="{E3555019-30AC-42D3-948A-DB037203B933}">
      <dsp:nvSpPr>
        <dsp:cNvPr id="0" name=""/>
        <dsp:cNvSpPr/>
      </dsp:nvSpPr>
      <dsp:spPr>
        <a:xfrm>
          <a:off x="4204698" y="271557"/>
          <a:ext cx="1797974" cy="149356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1168C3-DDA1-4D46-8B0F-E0B3D0DA29E5}">
      <dsp:nvSpPr>
        <dsp:cNvPr id="0" name=""/>
        <dsp:cNvSpPr/>
      </dsp:nvSpPr>
      <dsp:spPr>
        <a:xfrm rot="10800000">
          <a:off x="4204698" y="2036683"/>
          <a:ext cx="1797974"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zh-CN" altLang="en-US" sz="2000" kern="1200" dirty="0" smtClean="0">
              <a:solidFill>
                <a:schemeClr val="bg2"/>
              </a:solidFill>
              <a:latin typeface="Arial" pitchFamily="34" charset="0"/>
              <a:ea typeface="宋体" pitchFamily="2" charset="-122"/>
              <a:cs typeface="Arial" pitchFamily="34" charset="0"/>
            </a:rPr>
            <a:t>认知行为</a:t>
          </a:r>
          <a:endParaRPr lang="en-US" altLang="zh-CN" sz="2000" kern="1200" dirty="0" smtClean="0">
            <a:solidFill>
              <a:schemeClr val="bg2"/>
            </a:solidFill>
            <a:latin typeface="Arial" pitchFamily="34" charset="0"/>
            <a:ea typeface="宋体" pitchFamily="2" charset="-122"/>
            <a:cs typeface="Arial" pitchFamily="34" charset="0"/>
          </a:endParaRPr>
        </a:p>
        <a:p>
          <a:pPr lvl="0" algn="ctr" defTabSz="889000">
            <a:lnSpc>
              <a:spcPct val="90000"/>
            </a:lnSpc>
            <a:spcBef>
              <a:spcPct val="0"/>
            </a:spcBef>
            <a:spcAft>
              <a:spcPct val="35000"/>
            </a:spcAft>
          </a:pPr>
          <a:r>
            <a:rPr lang="zh-CN" altLang="en-US" sz="2000" kern="1200" dirty="0" smtClean="0">
              <a:solidFill>
                <a:schemeClr val="bg2"/>
              </a:solidFill>
              <a:latin typeface="Arial" pitchFamily="34" charset="0"/>
              <a:ea typeface="宋体" pitchFamily="2" charset="-122"/>
              <a:cs typeface="Arial" pitchFamily="34" charset="0"/>
            </a:rPr>
            <a:t>治疗</a:t>
          </a:r>
          <a:endParaRPr lang="en-CA" sz="2000" kern="1200" dirty="0">
            <a:solidFill>
              <a:schemeClr val="bg2"/>
            </a:solidFill>
            <a:latin typeface="Arial" pitchFamily="34" charset="0"/>
            <a:ea typeface="宋体" pitchFamily="2" charset="-122"/>
            <a:cs typeface="Arial" pitchFamily="34" charset="0"/>
          </a:endParaRPr>
        </a:p>
      </dsp:txBody>
      <dsp:txXfrm rot="10800000">
        <a:off x="4259992" y="2036683"/>
        <a:ext cx="1687386" cy="2433985"/>
      </dsp:txXfrm>
    </dsp:sp>
    <dsp:sp modelId="{E0D51F96-53EE-4262-8E15-2F07273690DC}">
      <dsp:nvSpPr>
        <dsp:cNvPr id="0" name=""/>
        <dsp:cNvSpPr/>
      </dsp:nvSpPr>
      <dsp:spPr>
        <a:xfrm>
          <a:off x="6182470" y="271557"/>
          <a:ext cx="1797974" cy="149356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CFC2BC-92C3-4F5C-B5B5-078A6CA9F54B}">
      <dsp:nvSpPr>
        <dsp:cNvPr id="0" name=""/>
        <dsp:cNvSpPr/>
      </dsp:nvSpPr>
      <dsp:spPr>
        <a:xfrm rot="10800000">
          <a:off x="6182470" y="2036683"/>
          <a:ext cx="1797974"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zh-CN" altLang="en-US" sz="2000" kern="1200" dirty="0" smtClean="0">
              <a:solidFill>
                <a:schemeClr val="bg2"/>
              </a:solidFill>
              <a:latin typeface="Arial" pitchFamily="34" charset="0"/>
              <a:ea typeface="宋体" pitchFamily="2" charset="-122"/>
              <a:cs typeface="Arial" pitchFamily="34" charset="0"/>
            </a:rPr>
            <a:t>自我管理</a:t>
          </a:r>
          <a:endParaRPr lang="en-US" altLang="zh-CN" sz="2000" kern="1200" dirty="0" smtClean="0">
            <a:solidFill>
              <a:schemeClr val="bg2"/>
            </a:solidFill>
            <a:latin typeface="Arial" pitchFamily="34" charset="0"/>
            <a:ea typeface="宋体" pitchFamily="2" charset="-122"/>
            <a:cs typeface="Arial" pitchFamily="34" charset="0"/>
          </a:endParaRPr>
        </a:p>
        <a:p>
          <a:pPr lvl="0" algn="ctr" defTabSz="889000">
            <a:lnSpc>
              <a:spcPct val="90000"/>
            </a:lnSpc>
            <a:spcBef>
              <a:spcPct val="0"/>
            </a:spcBef>
            <a:spcAft>
              <a:spcPct val="35000"/>
            </a:spcAft>
          </a:pPr>
          <a:r>
            <a:rPr lang="zh-CN" altLang="en-US" sz="2000" kern="1200" dirty="0" smtClean="0">
              <a:solidFill>
                <a:schemeClr val="bg2"/>
              </a:solidFill>
              <a:latin typeface="Arial" pitchFamily="34" charset="0"/>
              <a:ea typeface="宋体" pitchFamily="2" charset="-122"/>
              <a:cs typeface="Arial" pitchFamily="34" charset="0"/>
            </a:rPr>
            <a:t>支持</a:t>
          </a:r>
          <a:endParaRPr lang="en-CA" sz="2000" kern="1200" dirty="0">
            <a:solidFill>
              <a:schemeClr val="bg2"/>
            </a:solidFill>
            <a:latin typeface="Arial" pitchFamily="34" charset="0"/>
            <a:ea typeface="宋体" pitchFamily="2" charset="-122"/>
            <a:cs typeface="Arial" pitchFamily="34" charset="0"/>
          </a:endParaRPr>
        </a:p>
      </dsp:txBody>
      <dsp:txXfrm rot="10800000">
        <a:off x="6237764" y="2036683"/>
        <a:ext cx="1687386" cy="2433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A369A-0899-46C7-BEB9-233A4A676533}">
      <dsp:nvSpPr>
        <dsp:cNvPr id="0" name=""/>
        <dsp:cNvSpPr/>
      </dsp:nvSpPr>
      <dsp:spPr>
        <a:xfrm>
          <a:off x="-83984" y="1929"/>
          <a:ext cx="8603943" cy="98685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Arial" pitchFamily="34" charset="0"/>
              <a:ea typeface="宋体" pitchFamily="2" charset="-122"/>
              <a:cs typeface="Arial" pitchFamily="34" charset="0"/>
            </a:rPr>
            <a:t>学会识别影响疼痛认知和感情成分的情绪</a:t>
          </a:r>
          <a:endParaRPr lang="en-US" altLang="zh-CN" sz="2400" kern="1200" dirty="0" smtClean="0">
            <a:latin typeface="Arial" pitchFamily="34" charset="0"/>
            <a:ea typeface="宋体" pitchFamily="2" charset="-122"/>
            <a:cs typeface="Arial" pitchFamily="34" charset="0"/>
          </a:endParaRPr>
        </a:p>
        <a:p>
          <a:pPr lvl="0" algn="ctr" defTabSz="1066800">
            <a:lnSpc>
              <a:spcPct val="90000"/>
            </a:lnSpc>
            <a:spcBef>
              <a:spcPct val="0"/>
            </a:spcBef>
            <a:spcAft>
              <a:spcPct val="35000"/>
            </a:spcAft>
          </a:pPr>
          <a:r>
            <a:rPr lang="zh-CN" altLang="en-US" sz="2400" kern="1200" dirty="0" smtClean="0">
              <a:latin typeface="Arial" pitchFamily="34" charset="0"/>
              <a:ea typeface="宋体" pitchFamily="2" charset="-122"/>
              <a:cs typeface="Arial" pitchFamily="34" charset="0"/>
            </a:rPr>
            <a:t>（焦虑、无助、沮丧）</a:t>
          </a:r>
          <a:endParaRPr lang="en-CA" sz="2400" kern="1200" dirty="0">
            <a:latin typeface="Arial" pitchFamily="34" charset="0"/>
            <a:ea typeface="宋体" pitchFamily="2" charset="-122"/>
            <a:cs typeface="Arial" pitchFamily="34" charset="0"/>
          </a:endParaRPr>
        </a:p>
      </dsp:txBody>
      <dsp:txXfrm>
        <a:off x="-55080" y="30833"/>
        <a:ext cx="8546135" cy="929049"/>
      </dsp:txXfrm>
    </dsp:sp>
    <dsp:sp modelId="{541629CA-9F20-4E60-A902-5BDF045579ED}">
      <dsp:nvSpPr>
        <dsp:cNvPr id="0" name=""/>
        <dsp:cNvSpPr/>
      </dsp:nvSpPr>
      <dsp:spPr>
        <a:xfrm rot="5400000">
          <a:off x="4032951" y="1013458"/>
          <a:ext cx="370071" cy="44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kern="1200" dirty="0">
            <a:latin typeface="Arial" pitchFamily="34" charset="0"/>
            <a:ea typeface="宋体" pitchFamily="2" charset="-122"/>
            <a:cs typeface="Arial" pitchFamily="34" charset="0"/>
          </a:endParaRPr>
        </a:p>
      </dsp:txBody>
      <dsp:txXfrm rot="-5400000">
        <a:off x="4084762" y="1050465"/>
        <a:ext cx="266451" cy="259050"/>
      </dsp:txXfrm>
    </dsp:sp>
    <dsp:sp modelId="{8534057B-DBDF-4D82-8B02-7EFA3D518F00}">
      <dsp:nvSpPr>
        <dsp:cNvPr id="0" name=""/>
        <dsp:cNvSpPr/>
      </dsp:nvSpPr>
      <dsp:spPr>
        <a:xfrm>
          <a:off x="-83984" y="1482215"/>
          <a:ext cx="8603943" cy="986857"/>
        </a:xfrm>
        <a:prstGeom prst="roundRect">
          <a:avLst>
            <a:gd name="adj" fmla="val 10000"/>
          </a:avLst>
        </a:prstGeom>
        <a:solidFill>
          <a:srgbClr val="DDBB3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Arial" pitchFamily="34" charset="0"/>
              <a:ea typeface="宋体" pitchFamily="2" charset="-122"/>
              <a:cs typeface="Arial" pitchFamily="34" charset="0"/>
            </a:rPr>
            <a:t>采取主动认知、解决问题和转移注意力</a:t>
          </a:r>
          <a:r>
            <a:rPr lang="en-US" altLang="zh-CN" sz="2400" kern="1200" dirty="0" smtClean="0">
              <a:latin typeface="Arial" pitchFamily="34" charset="0"/>
              <a:ea typeface="宋体" pitchFamily="2" charset="-122"/>
              <a:cs typeface="Arial" pitchFamily="34" charset="0"/>
            </a:rPr>
            <a:t>/</a:t>
          </a:r>
          <a:r>
            <a:rPr lang="zh-CN" altLang="en-US" sz="2400" kern="1200" dirty="0" smtClean="0">
              <a:latin typeface="Arial" pitchFamily="34" charset="0"/>
              <a:ea typeface="宋体" pitchFamily="2" charset="-122"/>
              <a:cs typeface="Arial" pitchFamily="34" charset="0"/>
            </a:rPr>
            <a:t>放松的方法来改善情绪</a:t>
          </a:r>
          <a:endParaRPr lang="en-CA" sz="2400" kern="1200" dirty="0">
            <a:latin typeface="Arial" pitchFamily="34" charset="0"/>
            <a:ea typeface="宋体" pitchFamily="2" charset="-122"/>
            <a:cs typeface="Arial" pitchFamily="34" charset="0"/>
          </a:endParaRPr>
        </a:p>
      </dsp:txBody>
      <dsp:txXfrm>
        <a:off x="-55080" y="1511119"/>
        <a:ext cx="8546135" cy="929049"/>
      </dsp:txXfrm>
    </dsp:sp>
    <dsp:sp modelId="{E9033502-E452-499F-BD32-15FA1BA669EA}">
      <dsp:nvSpPr>
        <dsp:cNvPr id="0" name=""/>
        <dsp:cNvSpPr/>
      </dsp:nvSpPr>
      <dsp:spPr>
        <a:xfrm rot="5400000">
          <a:off x="4032951" y="2493744"/>
          <a:ext cx="370071" cy="44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kern="1200" dirty="0">
            <a:latin typeface="Arial" pitchFamily="34" charset="0"/>
            <a:ea typeface="宋体" pitchFamily="2" charset="-122"/>
            <a:cs typeface="Arial" pitchFamily="34" charset="0"/>
          </a:endParaRPr>
        </a:p>
      </dsp:txBody>
      <dsp:txXfrm rot="-5400000">
        <a:off x="4084762" y="2530751"/>
        <a:ext cx="266451" cy="259050"/>
      </dsp:txXfrm>
    </dsp:sp>
    <dsp:sp modelId="{DDA0A2FD-52FE-4CA3-8CF6-1FEEB76C90DF}">
      <dsp:nvSpPr>
        <dsp:cNvPr id="0" name=""/>
        <dsp:cNvSpPr/>
      </dsp:nvSpPr>
      <dsp:spPr>
        <a:xfrm>
          <a:off x="0" y="2962501"/>
          <a:ext cx="8435974" cy="986857"/>
        </a:xfrm>
        <a:prstGeom prst="roundRect">
          <a:avLst>
            <a:gd name="adj" fmla="val 10000"/>
          </a:avLst>
        </a:prstGeom>
        <a:solidFill>
          <a:srgbClr val="8064A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Arial" pitchFamily="34" charset="0"/>
              <a:ea typeface="宋体" pitchFamily="2" charset="-122"/>
              <a:cs typeface="Arial" pitchFamily="34" charset="0"/>
            </a:rPr>
            <a:t>制定以健康和管控为目标的积极策略</a:t>
          </a:r>
          <a:endParaRPr lang="en-CA" sz="2400" kern="1200" dirty="0">
            <a:latin typeface="Arial" pitchFamily="34" charset="0"/>
            <a:ea typeface="宋体" pitchFamily="2" charset="-122"/>
            <a:cs typeface="Arial" pitchFamily="34" charset="0"/>
          </a:endParaRPr>
        </a:p>
      </dsp:txBody>
      <dsp:txXfrm>
        <a:off x="28904" y="2991405"/>
        <a:ext cx="8378166" cy="929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7651B-84FB-4596-8F5A-D8779B1329C7}">
      <dsp:nvSpPr>
        <dsp:cNvPr id="0" name=""/>
        <dsp:cNvSpPr/>
      </dsp:nvSpPr>
      <dsp:spPr>
        <a:xfrm>
          <a:off x="0" y="0"/>
          <a:ext cx="7391399" cy="2367003"/>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tabLst>
              <a:tab pos="901700" algn="ctr"/>
            </a:tabLst>
          </a:pPr>
          <a:r>
            <a:rPr lang="en-CA" sz="2400" b="1" kern="1200" dirty="0" smtClean="0">
              <a:latin typeface="Arial" pitchFamily="34" charset="0"/>
              <a:ea typeface="宋体" pitchFamily="2" charset="-122"/>
              <a:cs typeface="Arial" pitchFamily="34" charset="0"/>
            </a:rPr>
            <a:t>	1</a:t>
          </a:r>
          <a:r>
            <a:rPr lang="zh-CN" altLang="en-US" sz="2400" b="1" kern="1200" dirty="0" smtClean="0">
              <a:latin typeface="Arial" pitchFamily="34" charset="0"/>
              <a:ea typeface="宋体" pitchFamily="2" charset="-122"/>
              <a:cs typeface="Arial" pitchFamily="34" charset="0"/>
            </a:rPr>
            <a:t>级</a:t>
          </a:r>
          <a:endParaRPr lang="en-CA" sz="2400" b="1" kern="1200" dirty="0" smtClean="0">
            <a:latin typeface="Arial" pitchFamily="34" charset="0"/>
            <a:ea typeface="宋体" pitchFamily="2" charset="-122"/>
            <a:cs typeface="Arial" pitchFamily="34" charset="0"/>
          </a:endParaRPr>
        </a:p>
        <a:p>
          <a:pPr lvl="0" algn="l" defTabSz="1066800">
            <a:lnSpc>
              <a:spcPct val="90000"/>
            </a:lnSpc>
            <a:spcBef>
              <a:spcPct val="0"/>
            </a:spcBef>
            <a:spcAft>
              <a:spcPct val="35000"/>
            </a:spcAft>
            <a:tabLst>
              <a:tab pos="812800" algn="ctr"/>
            </a:tabLst>
          </a:pPr>
          <a:r>
            <a:rPr lang="en-CA" sz="2000" u="none" kern="1200" dirty="0" smtClean="0">
              <a:latin typeface="Arial" pitchFamily="34" charset="0"/>
              <a:ea typeface="宋体" pitchFamily="2" charset="-122"/>
              <a:cs typeface="Arial" pitchFamily="34" charset="0"/>
            </a:rPr>
            <a:t>	</a:t>
          </a:r>
          <a:r>
            <a:rPr lang="en-CA" sz="2000" u="sng" kern="1200" dirty="0" smtClean="0">
              <a:latin typeface="Arial" pitchFamily="34" charset="0"/>
              <a:ea typeface="宋体" pitchFamily="2" charset="-122"/>
              <a:cs typeface="Arial" pitchFamily="34" charset="0"/>
            </a:rPr>
            <a:t>A</a:t>
          </a:r>
          <a:endParaRPr lang="en-CA" sz="2000" kern="1200" dirty="0">
            <a:latin typeface="Arial" pitchFamily="34" charset="0"/>
            <a:ea typeface="宋体" pitchFamily="2" charset="-122"/>
            <a:cs typeface="Arial" pitchFamily="34" charset="0"/>
          </a:endParaRPr>
        </a:p>
        <a:p>
          <a:pPr marL="228600" lvl="1" indent="-228600" algn="l" defTabSz="889000">
            <a:lnSpc>
              <a:spcPct val="90000"/>
            </a:lnSpc>
            <a:spcBef>
              <a:spcPct val="0"/>
            </a:spcBef>
            <a:spcAft>
              <a:spcPct val="15000"/>
            </a:spcAft>
            <a:buChar char="••"/>
          </a:pPr>
          <a:r>
            <a:rPr lang="zh-CN" altLang="en-US" sz="2000" kern="1200" dirty="0" smtClean="0">
              <a:latin typeface="Arial" pitchFamily="34" charset="0"/>
              <a:ea typeface="宋体" pitchFamily="2" charset="-122"/>
              <a:cs typeface="Arial" pitchFamily="34" charset="0"/>
            </a:rPr>
            <a:t>阿米替林</a:t>
          </a:r>
          <a:endParaRPr lang="en-CA" sz="2000" kern="1200" dirty="0">
            <a:latin typeface="Arial" pitchFamily="34" charset="0"/>
            <a:ea typeface="宋体" pitchFamily="2" charset="-122"/>
            <a:cs typeface="Arial" pitchFamily="34" charset="0"/>
          </a:endParaRPr>
        </a:p>
        <a:p>
          <a:pPr marL="228600" lvl="1" indent="-228600" algn="l" defTabSz="889000">
            <a:lnSpc>
              <a:spcPct val="90000"/>
            </a:lnSpc>
            <a:spcBef>
              <a:spcPct val="0"/>
            </a:spcBef>
            <a:spcAft>
              <a:spcPct val="15000"/>
            </a:spcAft>
            <a:buChar char="••"/>
          </a:pPr>
          <a:r>
            <a:rPr lang="zh-CN" altLang="en-US" sz="2000" kern="1200" dirty="0" smtClean="0">
              <a:latin typeface="Arial" pitchFamily="34" charset="0"/>
              <a:ea typeface="宋体" pitchFamily="2" charset="-122"/>
              <a:cs typeface="Arial" pitchFamily="34" charset="0"/>
            </a:rPr>
            <a:t>度洛西汀</a:t>
          </a:r>
          <a:endParaRPr lang="en-CA" sz="2000" kern="1200" dirty="0">
            <a:latin typeface="Arial" pitchFamily="34" charset="0"/>
            <a:ea typeface="宋体" pitchFamily="2" charset="-122"/>
            <a:cs typeface="Arial" pitchFamily="34" charset="0"/>
          </a:endParaRPr>
        </a:p>
        <a:p>
          <a:pPr marL="228600" lvl="1" indent="-228600" algn="l" defTabSz="889000">
            <a:lnSpc>
              <a:spcPct val="90000"/>
            </a:lnSpc>
            <a:spcBef>
              <a:spcPct val="0"/>
            </a:spcBef>
            <a:spcAft>
              <a:spcPct val="15000"/>
            </a:spcAft>
            <a:buChar char="••"/>
          </a:pPr>
          <a:r>
            <a:rPr lang="zh-CN" altLang="en-US" sz="2000" kern="1200" dirty="0" smtClean="0">
              <a:latin typeface="Arial" pitchFamily="34" charset="0"/>
              <a:ea typeface="宋体" pitchFamily="2" charset="-122"/>
              <a:cs typeface="Arial" pitchFamily="34" charset="0"/>
            </a:rPr>
            <a:t>米那普仑</a:t>
          </a:r>
          <a:endParaRPr lang="en-CA" sz="2000" kern="1200" dirty="0">
            <a:latin typeface="Arial" pitchFamily="34" charset="0"/>
            <a:ea typeface="宋体" pitchFamily="2" charset="-122"/>
            <a:cs typeface="Arial" pitchFamily="34" charset="0"/>
          </a:endParaRPr>
        </a:p>
        <a:p>
          <a:pPr marL="228600" lvl="1" indent="-228600" algn="l" defTabSz="889000">
            <a:lnSpc>
              <a:spcPct val="90000"/>
            </a:lnSpc>
            <a:spcBef>
              <a:spcPct val="0"/>
            </a:spcBef>
            <a:spcAft>
              <a:spcPct val="15000"/>
            </a:spcAft>
            <a:buChar char="••"/>
          </a:pPr>
          <a:r>
            <a:rPr lang="zh-CN" altLang="en-US" sz="2000" kern="1200" dirty="0" smtClean="0">
              <a:latin typeface="Arial" pitchFamily="34" charset="0"/>
              <a:ea typeface="宋体" pitchFamily="2" charset="-122"/>
              <a:cs typeface="Arial" pitchFamily="34" charset="0"/>
            </a:rPr>
            <a:t>普瑞巴林</a:t>
          </a:r>
          <a:endParaRPr lang="en-CA" sz="2000" kern="1200" dirty="0">
            <a:latin typeface="Arial" pitchFamily="34" charset="0"/>
            <a:ea typeface="宋体" pitchFamily="2" charset="-122"/>
            <a:cs typeface="Arial" pitchFamily="34" charset="0"/>
          </a:endParaRPr>
        </a:p>
        <a:p>
          <a:pPr marL="228600" lvl="1" indent="-228600" algn="l" defTabSz="889000">
            <a:lnSpc>
              <a:spcPct val="90000"/>
            </a:lnSpc>
            <a:spcBef>
              <a:spcPct val="0"/>
            </a:spcBef>
            <a:spcAft>
              <a:spcPct val="15000"/>
            </a:spcAft>
            <a:buChar char="••"/>
          </a:pPr>
          <a:endParaRPr lang="en-CA" sz="2000" kern="1200" dirty="0" smtClean="0">
            <a:solidFill>
              <a:schemeClr val="tx1"/>
            </a:solidFill>
            <a:latin typeface="Arial" pitchFamily="34" charset="0"/>
            <a:ea typeface="宋体" pitchFamily="2" charset="-122"/>
            <a:cs typeface="Arial" pitchFamily="34" charset="0"/>
          </a:endParaRPr>
        </a:p>
      </dsp:txBody>
      <dsp:txXfrm>
        <a:off x="1674522" y="0"/>
        <a:ext cx="5716877" cy="2367003"/>
      </dsp:txXfrm>
    </dsp:sp>
    <dsp:sp modelId="{1F316BCC-5F8B-48B1-AD3E-D23E97012149}">
      <dsp:nvSpPr>
        <dsp:cNvPr id="0" name=""/>
        <dsp:cNvSpPr/>
      </dsp:nvSpPr>
      <dsp:spPr>
        <a:xfrm>
          <a:off x="196242" y="398530"/>
          <a:ext cx="1478279" cy="1569943"/>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FC006DB-5E75-498C-BDDF-C0B298D06071}">
      <dsp:nvSpPr>
        <dsp:cNvPr id="0" name=""/>
        <dsp:cNvSpPr/>
      </dsp:nvSpPr>
      <dsp:spPr>
        <a:xfrm>
          <a:off x="0" y="2563246"/>
          <a:ext cx="7391399" cy="1962429"/>
        </a:xfrm>
        <a:prstGeom prst="roundRect">
          <a:avLst>
            <a:gd name="adj" fmla="val 1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tabLst>
              <a:tab pos="812800" algn="ctr"/>
            </a:tabLst>
          </a:pPr>
          <a:r>
            <a:rPr lang="en-CA" sz="2400" b="1" kern="1200" dirty="0" smtClean="0">
              <a:latin typeface="Arial" pitchFamily="34" charset="0"/>
              <a:ea typeface="宋体" pitchFamily="2" charset="-122"/>
              <a:cs typeface="Arial" pitchFamily="34" charset="0"/>
            </a:rPr>
            <a:t>	2</a:t>
          </a:r>
          <a:r>
            <a:rPr lang="zh-CN" altLang="en-US" sz="2400" b="1" kern="1200" dirty="0" smtClean="0">
              <a:latin typeface="Arial" pitchFamily="34" charset="0"/>
              <a:ea typeface="宋体" pitchFamily="2" charset="-122"/>
              <a:cs typeface="Arial" pitchFamily="34" charset="0"/>
            </a:rPr>
            <a:t>级</a:t>
          </a:r>
          <a:endParaRPr lang="en-CA" sz="2400" b="1" kern="1200" dirty="0" smtClean="0">
            <a:latin typeface="Arial" pitchFamily="34" charset="0"/>
            <a:ea typeface="宋体" pitchFamily="2" charset="-122"/>
            <a:cs typeface="Arial" pitchFamily="34" charset="0"/>
          </a:endParaRPr>
        </a:p>
        <a:p>
          <a:pPr lvl="0" algn="l" defTabSz="1066800">
            <a:lnSpc>
              <a:spcPct val="90000"/>
            </a:lnSpc>
            <a:spcBef>
              <a:spcPct val="0"/>
            </a:spcBef>
            <a:spcAft>
              <a:spcPct val="35000"/>
            </a:spcAft>
            <a:tabLst>
              <a:tab pos="812800" algn="ctr"/>
            </a:tabLst>
          </a:pPr>
          <a:r>
            <a:rPr lang="en-CA" sz="2000" u="none" kern="1200" dirty="0" smtClean="0">
              <a:latin typeface="Arial" pitchFamily="34" charset="0"/>
              <a:ea typeface="宋体" pitchFamily="2" charset="-122"/>
              <a:cs typeface="Arial" pitchFamily="34" charset="0"/>
            </a:rPr>
            <a:t>	</a:t>
          </a:r>
          <a:r>
            <a:rPr lang="en-CA" sz="2000" u="sng" kern="1200" dirty="0" smtClean="0">
              <a:latin typeface="Arial" pitchFamily="34" charset="0"/>
              <a:ea typeface="宋体" pitchFamily="2" charset="-122"/>
              <a:cs typeface="Arial" pitchFamily="34" charset="0"/>
            </a:rPr>
            <a:t>A</a:t>
          </a:r>
          <a:endParaRPr lang="en-CA" sz="2000" u="sng" kern="1200" dirty="0">
            <a:latin typeface="Arial" pitchFamily="34" charset="0"/>
            <a:ea typeface="宋体" pitchFamily="2" charset="-122"/>
            <a:cs typeface="Arial" pitchFamily="34" charset="0"/>
          </a:endParaRPr>
        </a:p>
        <a:p>
          <a:pPr marL="228600" lvl="1" indent="-228600" algn="l" defTabSz="889000">
            <a:lnSpc>
              <a:spcPct val="90000"/>
            </a:lnSpc>
            <a:spcBef>
              <a:spcPct val="0"/>
            </a:spcBef>
            <a:spcAft>
              <a:spcPct val="15000"/>
            </a:spcAft>
            <a:buChar char="••"/>
          </a:pPr>
          <a:r>
            <a:rPr lang="zh-CN" altLang="en-US" sz="2000" b="0" i="0" kern="1200" dirty="0" smtClean="0">
              <a:latin typeface="Arial" pitchFamily="34" charset="0"/>
              <a:ea typeface="宋体" pitchFamily="2" charset="-122"/>
              <a:cs typeface="Arial" pitchFamily="34" charset="0"/>
            </a:rPr>
            <a:t>环苯扎林</a:t>
          </a:r>
          <a:endParaRPr lang="en-CA" sz="2000" kern="1200" dirty="0">
            <a:latin typeface="Arial" pitchFamily="34" charset="0"/>
            <a:ea typeface="宋体" pitchFamily="2" charset="-122"/>
            <a:cs typeface="Arial" pitchFamily="34" charset="0"/>
          </a:endParaRPr>
        </a:p>
        <a:p>
          <a:pPr marL="228600" lvl="1" indent="-228600" algn="l" defTabSz="889000">
            <a:lnSpc>
              <a:spcPct val="90000"/>
            </a:lnSpc>
            <a:spcBef>
              <a:spcPct val="0"/>
            </a:spcBef>
            <a:spcAft>
              <a:spcPct val="15000"/>
            </a:spcAft>
            <a:buChar char="••"/>
          </a:pPr>
          <a:r>
            <a:rPr lang="zh-CN" altLang="en-US" sz="2000" kern="1200" dirty="0" smtClean="0">
              <a:latin typeface="Arial" pitchFamily="34" charset="0"/>
              <a:ea typeface="宋体" pitchFamily="2" charset="-122"/>
              <a:cs typeface="Arial" pitchFamily="34" charset="0"/>
            </a:rPr>
            <a:t>氟西汀</a:t>
          </a:r>
          <a:endParaRPr lang="en-CA" sz="2000" kern="1200" dirty="0">
            <a:latin typeface="Arial" pitchFamily="34" charset="0"/>
            <a:ea typeface="宋体" pitchFamily="2" charset="-122"/>
            <a:cs typeface="Arial" pitchFamily="34" charset="0"/>
          </a:endParaRPr>
        </a:p>
      </dsp:txBody>
      <dsp:txXfrm>
        <a:off x="1674522" y="2563246"/>
        <a:ext cx="5716877" cy="1962429"/>
      </dsp:txXfrm>
    </dsp:sp>
    <dsp:sp modelId="{454230EC-BF49-46FC-AC53-CB2F5E7CFA33}">
      <dsp:nvSpPr>
        <dsp:cNvPr id="0" name=""/>
        <dsp:cNvSpPr/>
      </dsp:nvSpPr>
      <dsp:spPr>
        <a:xfrm>
          <a:off x="196242" y="2759489"/>
          <a:ext cx="1478279" cy="1569943"/>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E2787-BE06-4233-9C0B-889C1F900DC0}">
      <dsp:nvSpPr>
        <dsp:cNvPr id="0" name=""/>
        <dsp:cNvSpPr/>
      </dsp:nvSpPr>
      <dsp:spPr>
        <a:xfrm>
          <a:off x="471963" y="0"/>
          <a:ext cx="2151697" cy="119538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Arial" pitchFamily="34" charset="0"/>
              <a:ea typeface="宋体" pitchFamily="2" charset="-122"/>
              <a:cs typeface="Arial" pitchFamily="34" charset="0"/>
            </a:rPr>
            <a:t>纤维肌痛确诊</a:t>
          </a:r>
          <a:endParaRPr lang="en-CA" sz="1800" kern="1200" dirty="0">
            <a:latin typeface="Arial" pitchFamily="34" charset="0"/>
            <a:ea typeface="宋体" pitchFamily="2" charset="-122"/>
            <a:cs typeface="Arial" pitchFamily="34" charset="0"/>
          </a:endParaRPr>
        </a:p>
      </dsp:txBody>
      <dsp:txXfrm>
        <a:off x="506975" y="35012"/>
        <a:ext cx="2081673" cy="1125363"/>
      </dsp:txXfrm>
    </dsp:sp>
    <dsp:sp modelId="{82130D06-E5FD-44D3-BA14-337D3353B2C1}">
      <dsp:nvSpPr>
        <dsp:cNvPr id="0" name=""/>
        <dsp:cNvSpPr/>
      </dsp:nvSpPr>
      <dsp:spPr>
        <a:xfrm rot="5400000">
          <a:off x="1303361" y="1225272"/>
          <a:ext cx="448270" cy="537924"/>
        </a:xfrm>
        <a:prstGeom prst="rightArrow">
          <a:avLst>
            <a:gd name="adj1" fmla="val 60000"/>
            <a:gd name="adj2" fmla="val 50000"/>
          </a:avLst>
        </a:prstGeom>
        <a:solidFill>
          <a:srgbClr val="0C6FC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CA" sz="2300" kern="1200" dirty="0">
            <a:latin typeface="Arial" pitchFamily="34" charset="0"/>
            <a:ea typeface="宋体" pitchFamily="2" charset="-122"/>
            <a:cs typeface="Arial" pitchFamily="34" charset="0"/>
          </a:endParaRPr>
        </a:p>
      </dsp:txBody>
      <dsp:txXfrm rot="-5400000">
        <a:off x="1366120" y="1270099"/>
        <a:ext cx="322754" cy="313789"/>
      </dsp:txXfrm>
    </dsp:sp>
    <dsp:sp modelId="{42F2BF04-6F49-431F-9A2C-E512102FDD2A}">
      <dsp:nvSpPr>
        <dsp:cNvPr id="0" name=""/>
        <dsp:cNvSpPr/>
      </dsp:nvSpPr>
      <dsp:spPr>
        <a:xfrm>
          <a:off x="471963" y="1793081"/>
          <a:ext cx="2151697" cy="119538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Arial" pitchFamily="34" charset="0"/>
              <a:ea typeface="宋体" pitchFamily="2" charset="-122"/>
              <a:cs typeface="Arial" pitchFamily="34" charset="0"/>
            </a:rPr>
            <a:t>患者宣教</a:t>
          </a:r>
          <a:endParaRPr lang="en-CA" sz="1800" kern="1200" dirty="0">
            <a:latin typeface="Arial" pitchFamily="34" charset="0"/>
            <a:ea typeface="宋体" pitchFamily="2" charset="-122"/>
            <a:cs typeface="Arial" pitchFamily="34" charset="0"/>
          </a:endParaRPr>
        </a:p>
      </dsp:txBody>
      <dsp:txXfrm>
        <a:off x="506975" y="1828093"/>
        <a:ext cx="2081673" cy="1125363"/>
      </dsp:txXfrm>
    </dsp:sp>
    <dsp:sp modelId="{8C0A593F-752C-44F5-9585-8EC9773B3103}">
      <dsp:nvSpPr>
        <dsp:cNvPr id="0" name=""/>
        <dsp:cNvSpPr/>
      </dsp:nvSpPr>
      <dsp:spPr>
        <a:xfrm rot="5400000">
          <a:off x="1303361" y="3018353"/>
          <a:ext cx="448270" cy="537924"/>
        </a:xfrm>
        <a:prstGeom prst="rightArrow">
          <a:avLst>
            <a:gd name="adj1" fmla="val 60000"/>
            <a:gd name="adj2" fmla="val 50000"/>
          </a:avLst>
        </a:prstGeom>
        <a:solidFill>
          <a:srgbClr val="0C6FC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CA" sz="2300" kern="1200" dirty="0">
            <a:latin typeface="Arial" pitchFamily="34" charset="0"/>
            <a:ea typeface="宋体" pitchFamily="2" charset="-122"/>
            <a:cs typeface="Arial" pitchFamily="34" charset="0"/>
          </a:endParaRPr>
        </a:p>
      </dsp:txBody>
      <dsp:txXfrm rot="-5400000">
        <a:off x="1366120" y="3063180"/>
        <a:ext cx="322754" cy="313789"/>
      </dsp:txXfrm>
    </dsp:sp>
    <dsp:sp modelId="{8AD5A61B-B117-4539-95E8-33BD9DCA255C}">
      <dsp:nvSpPr>
        <dsp:cNvPr id="0" name=""/>
        <dsp:cNvSpPr/>
      </dsp:nvSpPr>
      <dsp:spPr>
        <a:xfrm>
          <a:off x="471963" y="3586162"/>
          <a:ext cx="2151697" cy="119538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Arial" pitchFamily="34" charset="0"/>
              <a:ea typeface="宋体" pitchFamily="2" charset="-122"/>
              <a:cs typeface="Arial" pitchFamily="34" charset="0"/>
            </a:rPr>
            <a:t>与患者合作优化个体治疗目标</a:t>
          </a:r>
          <a:endParaRPr lang="en-CA" sz="1800" kern="1200" dirty="0">
            <a:latin typeface="Arial" pitchFamily="34" charset="0"/>
            <a:ea typeface="宋体" pitchFamily="2" charset="-122"/>
            <a:cs typeface="Arial" pitchFamily="34" charset="0"/>
          </a:endParaRPr>
        </a:p>
      </dsp:txBody>
      <dsp:txXfrm>
        <a:off x="506975" y="3621174"/>
        <a:ext cx="2081673" cy="11253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420FCA93-8ECF-4EE9-96AE-5FD32BCDC2AC}" type="datetimeFigureOut">
              <a:rPr lang="en-CA" smtClean="0"/>
              <a:pPr/>
              <a:t>2015-02-16</a:t>
            </a:fld>
            <a:endParaRPr lang="en-CA"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29F999D5-5186-48EB-A834-B87858AC780D}" type="slidenum">
              <a:rPr lang="en-CA" smtClean="0"/>
              <a:pPr/>
              <a:t>‹#›</a:t>
            </a:fld>
            <a:endParaRPr lang="en-CA" dirty="0"/>
          </a:p>
        </p:txBody>
      </p:sp>
    </p:spTree>
    <p:extLst>
      <p:ext uri="{BB962C8B-B14F-4D97-AF65-F5344CB8AC3E}">
        <p14:creationId xmlns:p14="http://schemas.microsoft.com/office/powerpoint/2010/main" val="230332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100"/>
            </a:lvl1pPr>
          </a:lstStyle>
          <a:p>
            <a:fld id="{328969E1-F53B-4F37-BFBF-99D8B1A83589}" type="slidenum">
              <a:rPr lang="en-CA" smtClean="0"/>
              <a:pPr/>
              <a:t>‹#›</a:t>
            </a:fld>
            <a:endParaRPr lang="en-CA" dirty="0"/>
          </a:p>
        </p:txBody>
      </p:sp>
    </p:spTree>
    <p:extLst>
      <p:ext uri="{BB962C8B-B14F-4D97-AF65-F5344CB8AC3E}">
        <p14:creationId xmlns:p14="http://schemas.microsoft.com/office/powerpoint/2010/main" val="1265934345"/>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rendip.brynmawr.edu/bb/neuro/neuro05/web2/mmcgovern.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1</a:t>
            </a:fld>
            <a:endParaRPr lang="en-CA" dirty="0"/>
          </a:p>
        </p:txBody>
      </p:sp>
    </p:spTree>
    <p:extLst>
      <p:ext uri="{BB962C8B-B14F-4D97-AF65-F5344CB8AC3E}">
        <p14:creationId xmlns:p14="http://schemas.microsoft.com/office/powerpoint/2010/main" val="342417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9"/>
              </a:spcAft>
            </a:pPr>
            <a:r>
              <a:rPr lang="zh-CN" altLang="en-US" b="1" dirty="0" smtClean="0"/>
              <a:t>演讲人备注</a:t>
            </a:r>
            <a:endParaRPr lang="en-CA" b="1" dirty="0" smtClean="0"/>
          </a:p>
          <a:p>
            <a:pPr>
              <a:spcAft>
                <a:spcPts val="599"/>
              </a:spcAft>
            </a:pPr>
            <a:r>
              <a:rPr lang="zh-CN" altLang="en-US" sz="1200" b="0" i="0" kern="1200" dirty="0" smtClean="0">
                <a:solidFill>
                  <a:schemeClr val="tx1"/>
                </a:solidFill>
                <a:latin typeface="+mn-lt"/>
                <a:ea typeface="+mn-ea"/>
                <a:cs typeface="+mn-cs"/>
              </a:rPr>
              <a:t>中枢敏化</a:t>
            </a:r>
            <a:r>
              <a:rPr lang="en-US"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功能失调性疼痛十分常见。据估计全球约</a:t>
            </a:r>
            <a:r>
              <a:rPr lang="en-US" sz="1200" b="0" i="0" kern="1200" dirty="0" smtClean="0">
                <a:solidFill>
                  <a:schemeClr val="tx1"/>
                </a:solidFill>
                <a:latin typeface="+mn-lt"/>
                <a:ea typeface="+mn-ea"/>
                <a:cs typeface="+mn-cs"/>
              </a:rPr>
              <a:t>40%</a:t>
            </a:r>
            <a:r>
              <a:rPr lang="zh-CN" altLang="en-US" sz="1200" b="0" i="0" kern="1200" dirty="0" smtClean="0">
                <a:solidFill>
                  <a:schemeClr val="tx1"/>
                </a:solidFill>
                <a:latin typeface="+mn-lt"/>
                <a:ea typeface="+mn-ea"/>
                <a:cs typeface="+mn-cs"/>
              </a:rPr>
              <a:t>的成人受到慢性疼痛的困扰。</a:t>
            </a:r>
            <a:r>
              <a:rPr lang="en-CA" sz="1200" b="0" i="0" kern="1200" baseline="300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这些慢性疼痛患者中，</a:t>
            </a:r>
            <a:r>
              <a:rPr lang="zh-CN" altLang="en-US" sz="1200" b="0" i="0" kern="1200" dirty="0" smtClean="0">
                <a:solidFill>
                  <a:schemeClr val="tx1"/>
                </a:solidFill>
                <a:latin typeface="+mn-lt"/>
                <a:ea typeface="+mn-ea"/>
                <a:cs typeface="+mn-cs"/>
              </a:rPr>
              <a:t>出现普遍性超</a:t>
            </a:r>
            <a:r>
              <a:rPr lang="zh-CN" altLang="en-US" sz="1200" b="0" i="0" kern="1200" dirty="0" smtClean="0">
                <a:solidFill>
                  <a:schemeClr val="tx1"/>
                </a:solidFill>
                <a:latin typeface="+mn-lt"/>
                <a:ea typeface="+mn-ea"/>
                <a:cs typeface="+mn-cs"/>
              </a:rPr>
              <a:t>敏和条件性疼痛调制的占</a:t>
            </a:r>
            <a:r>
              <a:rPr lang="en-US" sz="1200" b="0" i="0" kern="1200" dirty="0" smtClean="0">
                <a:solidFill>
                  <a:schemeClr val="tx1"/>
                </a:solidFill>
                <a:latin typeface="+mn-lt"/>
                <a:ea typeface="+mn-ea"/>
                <a:cs typeface="+mn-cs"/>
              </a:rPr>
              <a:t>17-35%</a:t>
            </a:r>
            <a:r>
              <a:rPr lang="zh-CN" altLang="en-US" sz="1200" b="0" i="0" kern="1200" dirty="0" smtClean="0">
                <a:solidFill>
                  <a:schemeClr val="tx1"/>
                </a:solidFill>
                <a:latin typeface="+mn-lt"/>
                <a:ea typeface="+mn-ea"/>
                <a:cs typeface="+mn-cs"/>
              </a:rPr>
              <a:t>。</a:t>
            </a:r>
            <a:r>
              <a:rPr lang="en-CA" sz="1200" b="0" i="0" kern="1200" baseline="300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总体看，</a:t>
            </a:r>
            <a:r>
              <a:rPr lang="zh-CN" altLang="en-US" sz="1200" b="0" i="0" kern="1200" dirty="0" smtClean="0">
                <a:solidFill>
                  <a:schemeClr val="tx1"/>
                </a:solidFill>
                <a:latin typeface="+mn-lt"/>
                <a:ea typeface="+mn-ea"/>
                <a:cs typeface="+mn-cs"/>
              </a:rPr>
              <a:t>中枢敏化</a:t>
            </a:r>
            <a:r>
              <a:rPr lang="en-US"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功能失调性疼痛在成人中的发病率范围为</a:t>
            </a:r>
            <a:r>
              <a:rPr lang="en-US" sz="1200" b="0" i="0" kern="1200" dirty="0" smtClean="0">
                <a:solidFill>
                  <a:schemeClr val="tx1"/>
                </a:solidFill>
                <a:latin typeface="+mn-lt"/>
                <a:ea typeface="+mn-ea"/>
                <a:cs typeface="+mn-cs"/>
              </a:rPr>
              <a:t>5-15%</a:t>
            </a:r>
            <a:r>
              <a:rPr lang="zh-CN" altLang="en-US" sz="1200" b="0" i="0" kern="1200" dirty="0" smtClean="0">
                <a:solidFill>
                  <a:schemeClr val="tx1"/>
                </a:solidFill>
                <a:latin typeface="+mn-lt"/>
                <a:ea typeface="+mn-ea"/>
                <a:cs typeface="+mn-cs"/>
              </a:rPr>
              <a:t>。</a:t>
            </a:r>
            <a:endParaRPr lang="en-CA" dirty="0"/>
          </a:p>
          <a:p>
            <a:pPr>
              <a:spcAft>
                <a:spcPts val="599"/>
              </a:spcAft>
            </a:pPr>
            <a:endParaRPr lang="en-CA" b="1" dirty="0" smtClean="0"/>
          </a:p>
          <a:p>
            <a:pPr>
              <a:spcAft>
                <a:spcPts val="599"/>
              </a:spcAft>
            </a:pPr>
            <a:r>
              <a:rPr lang="zh-CN" altLang="en-US" b="1" dirty="0" smtClean="0"/>
              <a:t>参考文献</a:t>
            </a:r>
            <a:endParaRPr lang="en-CA" b="1" dirty="0" smtClean="0"/>
          </a:p>
          <a:p>
            <a:pPr marL="180975" indent="-180975" defTabSz="914311">
              <a:buFont typeface="+mj-lt"/>
              <a:buAutoNum type="arabicPeriod"/>
              <a:defRPr/>
            </a:pPr>
            <a:r>
              <a:rPr lang="en-CA" dirty="0" smtClean="0"/>
              <a:t>Tsang A </a:t>
            </a:r>
            <a:r>
              <a:rPr lang="en-CA" i="1" dirty="0" smtClean="0"/>
              <a:t>et al.</a:t>
            </a:r>
            <a:r>
              <a:rPr lang="en-CA" dirty="0" smtClean="0"/>
              <a:t> Common chronic pain conditions in developed and developing countries: gender and age differences and comorbidity with depression-anxiety disorders. </a:t>
            </a:r>
            <a:r>
              <a:rPr lang="en-CA" i="1" dirty="0" smtClean="0"/>
              <a:t>J Pain</a:t>
            </a:r>
            <a:r>
              <a:rPr lang="en-CA" dirty="0" smtClean="0"/>
              <a:t> 2008; 9(1):883-91.</a:t>
            </a:r>
          </a:p>
          <a:p>
            <a:pPr marL="180975" indent="-180975">
              <a:buFont typeface="+mj-lt"/>
              <a:buAutoNum type="arabicPeriod"/>
            </a:pPr>
            <a:r>
              <a:rPr lang="en-CA" dirty="0" err="1" smtClean="0"/>
              <a:t>Schliessbach</a:t>
            </a:r>
            <a:r>
              <a:rPr lang="en-CA" dirty="0" smtClean="0"/>
              <a:t> J </a:t>
            </a:r>
            <a:r>
              <a:rPr lang="en-CA" i="1" dirty="0" smtClean="0"/>
              <a:t>et al. </a:t>
            </a:r>
            <a:r>
              <a:rPr lang="en-CA" dirty="0" smtClean="0"/>
              <a:t>The prevalence of widespread central hypersensitivity in chronic pain patients. </a:t>
            </a:r>
            <a:r>
              <a:rPr lang="en-CA" i="1" dirty="0" err="1" smtClean="0"/>
              <a:t>Eur</a:t>
            </a:r>
            <a:r>
              <a:rPr lang="en-CA" i="1" dirty="0" smtClean="0"/>
              <a:t> J Pain</a:t>
            </a:r>
            <a:r>
              <a:rPr lang="en-CA" dirty="0" smtClean="0"/>
              <a:t> 2013; [</a:t>
            </a:r>
            <a:r>
              <a:rPr lang="en-CA" dirty="0" err="1" smtClean="0"/>
              <a:t>Epub</a:t>
            </a:r>
            <a:r>
              <a:rPr lang="en-CA" dirty="0" smtClean="0"/>
              <a:t> ahead of print].</a:t>
            </a:r>
          </a:p>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424127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5314"/>
            <a:ext cx="5486400" cy="5252085"/>
          </a:xfrm>
        </p:spPr>
        <p:txBody>
          <a:bodyPr/>
          <a:lstStyle/>
          <a:p>
            <a:pPr>
              <a:spcAft>
                <a:spcPts val="600"/>
              </a:spcAft>
            </a:pPr>
            <a:r>
              <a:rPr lang="zh-CN" altLang="en-US" sz="1100" b="1" dirty="0" smtClean="0"/>
              <a:t>演讲人备注</a:t>
            </a:r>
            <a:endParaRPr lang="en-CA" sz="1100" b="1" dirty="0"/>
          </a:p>
          <a:p>
            <a:r>
              <a:rPr lang="zh-CN" altLang="en-US" sz="1200" b="0" i="0" kern="1200" dirty="0" smtClean="0">
                <a:solidFill>
                  <a:schemeClr val="tx1"/>
                </a:solidFill>
                <a:latin typeface="+mn-lt"/>
                <a:ea typeface="+mn-ea"/>
                <a:cs typeface="+mn-cs"/>
              </a:rPr>
              <a:t>医学上界限模糊（或非特异性）疾病，如纤维肌痛、慢性疲劳综合征和肠易激综合征，可能存在相同的病因。</a:t>
            </a:r>
            <a:r>
              <a:rPr lang="zh-CN" altLang="en-US" sz="1200" b="0" i="0" kern="1200" dirty="0" smtClean="0">
                <a:solidFill>
                  <a:schemeClr val="tx1"/>
                </a:solidFill>
                <a:latin typeface="+mn-lt"/>
                <a:ea typeface="+mn-ea"/>
                <a:cs typeface="+mn-cs"/>
              </a:rPr>
              <a:t>中枢敏化量</a:t>
            </a:r>
            <a:r>
              <a:rPr lang="zh-CN" altLang="en-US" sz="1200" b="0" i="0" kern="1200" dirty="0" smtClean="0">
                <a:solidFill>
                  <a:schemeClr val="tx1"/>
                </a:solidFill>
                <a:latin typeface="+mn-lt"/>
                <a:ea typeface="+mn-ea"/>
                <a:cs typeface="+mn-cs"/>
              </a:rPr>
              <a:t>表（</a:t>
            </a:r>
            <a:r>
              <a:rPr lang="en-US" altLang="zh-CN" sz="1200" b="0" i="0" kern="1200" dirty="0" smtClean="0">
                <a:solidFill>
                  <a:schemeClr val="tx1"/>
                </a:solidFill>
                <a:latin typeface="+mn-lt"/>
                <a:ea typeface="+mn-ea"/>
                <a:cs typeface="+mn-cs"/>
              </a:rPr>
              <a:t>CSI</a:t>
            </a:r>
            <a:r>
              <a:rPr lang="zh-CN" altLang="en-US" sz="1200" b="0" i="0" kern="1200" dirty="0" smtClean="0">
                <a:solidFill>
                  <a:schemeClr val="tx1"/>
                </a:solidFill>
                <a:latin typeface="+mn-lt"/>
                <a:ea typeface="+mn-ea"/>
                <a:cs typeface="+mn-cs"/>
              </a:rPr>
              <a:t>）或可帮助医生鉴别存在这些不适的患者群，这类症状被称为</a:t>
            </a:r>
            <a:r>
              <a:rPr lang="zh-CN" altLang="en-US" sz="1200" b="0" i="0" kern="1200" dirty="0" smtClean="0">
                <a:solidFill>
                  <a:schemeClr val="tx1"/>
                </a:solidFill>
                <a:latin typeface="+mn-lt"/>
                <a:ea typeface="+mn-ea"/>
                <a:cs typeface="+mn-cs"/>
              </a:rPr>
              <a:t>中枢敏化症状</a:t>
            </a:r>
            <a:r>
              <a:rPr lang="zh-CN" altLang="en-US" sz="1200" b="0" i="0" kern="1200" dirty="0" smtClean="0">
                <a:solidFill>
                  <a:schemeClr val="tx1"/>
                </a:solidFill>
                <a:latin typeface="+mn-lt"/>
                <a:ea typeface="+mn-ea"/>
                <a:cs typeface="+mn-cs"/>
              </a:rPr>
              <a:t>和功能失调性疼痛。已经发现</a:t>
            </a:r>
            <a:r>
              <a:rPr lang="en-US" altLang="zh-CN" sz="1200" b="0" i="0" kern="1200" dirty="0" smtClean="0">
                <a:solidFill>
                  <a:schemeClr val="tx1"/>
                </a:solidFill>
                <a:latin typeface="+mn-lt"/>
                <a:ea typeface="+mn-ea"/>
                <a:cs typeface="+mn-cs"/>
              </a:rPr>
              <a:t>CSI</a:t>
            </a:r>
            <a:r>
              <a:rPr lang="zh-CN" altLang="en-US" sz="1200" b="0" i="0" kern="1200" dirty="0" smtClean="0">
                <a:solidFill>
                  <a:schemeClr val="tx1"/>
                </a:solidFill>
                <a:latin typeface="+mn-lt"/>
                <a:ea typeface="+mn-ea"/>
                <a:cs typeface="+mn-cs"/>
              </a:rPr>
              <a:t>具有较高的可信度和有效性（测试</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再测试可靠性</a:t>
            </a:r>
            <a:r>
              <a:rPr lang="en-US" altLang="zh-CN" sz="1200" b="0" i="0" kern="1200" dirty="0" smtClean="0">
                <a:solidFill>
                  <a:schemeClr val="tx1"/>
                </a:solidFill>
                <a:latin typeface="+mn-lt"/>
                <a:ea typeface="+mn-ea"/>
                <a:cs typeface="+mn-cs"/>
              </a:rPr>
              <a:t>=0.82</a:t>
            </a:r>
            <a:r>
              <a:rPr lang="zh-CN" altLang="en-US" sz="1200" b="0" i="0" kern="1200" dirty="0" smtClean="0">
                <a:solidFill>
                  <a:schemeClr val="tx1"/>
                </a:solidFill>
                <a:latin typeface="+mn-lt"/>
                <a:ea typeface="+mn-ea"/>
                <a:cs typeface="+mn-cs"/>
              </a:rPr>
              <a:t>；</a:t>
            </a:r>
            <a:r>
              <a:rPr lang="en-US" altLang="zh-CN" sz="1200" b="0" i="0" kern="1200" dirty="0" err="1" smtClean="0">
                <a:solidFill>
                  <a:schemeClr val="tx1"/>
                </a:solidFill>
                <a:latin typeface="+mn-lt"/>
                <a:ea typeface="+mn-ea"/>
                <a:cs typeface="+mn-cs"/>
              </a:rPr>
              <a:t>Cronbach</a:t>
            </a:r>
            <a:r>
              <a:rPr lang="en-US" altLang="zh-CN" sz="1200" b="0" i="0" kern="1200" dirty="0" smtClean="0">
                <a:solidFill>
                  <a:schemeClr val="tx1"/>
                </a:solidFill>
                <a:latin typeface="+mn-lt"/>
                <a:ea typeface="+mn-ea"/>
                <a:cs typeface="+mn-cs"/>
              </a:rPr>
              <a:t>’ α=0.88</a:t>
            </a:r>
            <a:r>
              <a:rPr lang="zh-CN" altLang="en-US" sz="1200" b="0" i="0" kern="1200" dirty="0" smtClean="0">
                <a:solidFill>
                  <a:schemeClr val="tx1"/>
                </a:solidFill>
                <a:latin typeface="+mn-lt"/>
                <a:ea typeface="+mn-ea"/>
                <a:cs typeface="+mn-cs"/>
              </a:rPr>
              <a:t>）。</a:t>
            </a:r>
          </a:p>
          <a:p>
            <a:r>
              <a:rPr lang="zh-CN" altLang="en-US" sz="1200" b="0" i="0" kern="1200" dirty="0" smtClean="0">
                <a:solidFill>
                  <a:schemeClr val="tx1"/>
                </a:solidFill>
                <a:latin typeface="+mn-lt"/>
                <a:ea typeface="+mn-ea"/>
                <a:cs typeface="+mn-cs"/>
              </a:rPr>
              <a:t>本页幻灯片上显示的数据来自</a:t>
            </a:r>
            <a:r>
              <a:rPr lang="en-US" altLang="zh-CN" sz="1200" b="0" i="0" kern="1200" dirty="0" smtClean="0">
                <a:solidFill>
                  <a:schemeClr val="tx1"/>
                </a:solidFill>
                <a:latin typeface="+mn-lt"/>
                <a:ea typeface="+mn-ea"/>
                <a:cs typeface="+mn-cs"/>
              </a:rPr>
              <a:t>121</a:t>
            </a:r>
            <a:r>
              <a:rPr lang="zh-CN" altLang="en-US" sz="1200" b="0" i="0" kern="1200" dirty="0" smtClean="0">
                <a:solidFill>
                  <a:schemeClr val="tx1"/>
                </a:solidFill>
                <a:latin typeface="+mn-lt"/>
                <a:ea typeface="+mn-ea"/>
                <a:cs typeface="+mn-cs"/>
              </a:rPr>
              <a:t>例患者群体，这些患者转诊至多学科疼痛中心就诊，该中心专门对复杂疼痛和心理生理障碍进行评估和治疗。大部分患者</a:t>
            </a:r>
            <a:r>
              <a:rPr lang="en-US" altLang="zh-CN" sz="1200" b="0" i="0" kern="1200" dirty="0" smtClean="0">
                <a:solidFill>
                  <a:schemeClr val="tx1"/>
                </a:solidFill>
                <a:latin typeface="+mn-lt"/>
                <a:ea typeface="+mn-ea"/>
                <a:cs typeface="+mn-cs"/>
              </a:rPr>
              <a:t>(n = 89, 74%)</a:t>
            </a:r>
            <a:r>
              <a:rPr lang="zh-CN" altLang="en-US" sz="1200" b="0" i="0" kern="1200" dirty="0" smtClean="0">
                <a:solidFill>
                  <a:schemeClr val="tx1"/>
                </a:solidFill>
                <a:latin typeface="+mn-lt"/>
                <a:ea typeface="+mn-ea"/>
                <a:cs typeface="+mn-cs"/>
              </a:rPr>
              <a:t>满足一项或多项</a:t>
            </a:r>
            <a:r>
              <a:rPr lang="zh-CN" altLang="en-US" sz="1200" b="0" i="0" kern="1200" dirty="0" smtClean="0">
                <a:solidFill>
                  <a:schemeClr val="tx1"/>
                </a:solidFill>
                <a:latin typeface="+mn-lt"/>
                <a:ea typeface="+mn-ea"/>
                <a:cs typeface="+mn-cs"/>
              </a:rPr>
              <a:t>中枢敏化</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功能失调性疼痛症状的临床标准，且</a:t>
            </a:r>
            <a:r>
              <a:rPr lang="en-US" altLang="zh-CN" sz="1200" b="0" i="0" kern="1200" dirty="0" smtClean="0">
                <a:solidFill>
                  <a:schemeClr val="tx1"/>
                </a:solidFill>
                <a:latin typeface="+mn-lt"/>
                <a:ea typeface="+mn-ea"/>
                <a:cs typeface="+mn-cs"/>
              </a:rPr>
              <a:t>CSI</a:t>
            </a:r>
            <a:r>
              <a:rPr lang="zh-CN" altLang="en-US" sz="1200" b="0" i="0" kern="1200" dirty="0" smtClean="0">
                <a:solidFill>
                  <a:schemeClr val="tx1"/>
                </a:solidFill>
                <a:latin typeface="+mn-lt"/>
                <a:ea typeface="+mn-ea"/>
                <a:cs typeface="+mn-cs"/>
              </a:rPr>
              <a:t>得分与诊断症状的数目成正比。</a:t>
            </a:r>
          </a:p>
          <a:p>
            <a:r>
              <a:rPr lang="zh-CN" altLang="en-US" sz="1200" b="0" i="0" kern="1200" dirty="0" smtClean="0">
                <a:solidFill>
                  <a:schemeClr val="tx1"/>
                </a:solidFill>
                <a:latin typeface="+mn-lt"/>
                <a:ea typeface="+mn-ea"/>
                <a:cs typeface="+mn-cs"/>
              </a:rPr>
              <a:t>在这一疼痛患者群中，最常见诊断为紧张性头痛</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偏头疼（</a:t>
            </a:r>
            <a:r>
              <a:rPr lang="en-US" altLang="zh-CN" sz="1200" b="0" i="0" kern="1200" dirty="0" smtClean="0">
                <a:solidFill>
                  <a:schemeClr val="tx1"/>
                </a:solidFill>
                <a:latin typeface="+mn-lt"/>
                <a:ea typeface="+mn-ea"/>
                <a:cs typeface="+mn-cs"/>
              </a:rPr>
              <a:t>39%</a:t>
            </a:r>
            <a:r>
              <a:rPr lang="zh-CN" altLang="en-US" sz="1200" b="0" i="0" kern="1200" dirty="0" smtClean="0">
                <a:solidFill>
                  <a:schemeClr val="tx1"/>
                </a:solidFill>
                <a:latin typeface="+mn-lt"/>
                <a:ea typeface="+mn-ea"/>
                <a:cs typeface="+mn-cs"/>
              </a:rPr>
              <a:t>），肌筋膜疼痛综合征</a:t>
            </a:r>
            <a:r>
              <a:rPr lang="en-US" altLang="zh-CN" sz="1200" b="0" i="0" kern="1200" dirty="0" smtClean="0">
                <a:solidFill>
                  <a:schemeClr val="tx1"/>
                </a:solidFill>
                <a:latin typeface="+mn-lt"/>
                <a:ea typeface="+mn-ea"/>
                <a:cs typeface="+mn-cs"/>
              </a:rPr>
              <a:t>(39%)</a:t>
            </a:r>
            <a:r>
              <a:rPr lang="zh-CN" altLang="en-US" sz="1200" b="0" i="0" kern="1200" dirty="0" smtClean="0">
                <a:solidFill>
                  <a:schemeClr val="tx1"/>
                </a:solidFill>
                <a:latin typeface="+mn-lt"/>
                <a:ea typeface="+mn-ea"/>
                <a:cs typeface="+mn-cs"/>
              </a:rPr>
              <a:t>和纤维肌痛</a:t>
            </a:r>
            <a:r>
              <a:rPr lang="en-US" altLang="zh-CN" sz="1200" b="0" i="0" kern="1200" dirty="0" smtClean="0">
                <a:solidFill>
                  <a:schemeClr val="tx1"/>
                </a:solidFill>
                <a:latin typeface="+mn-lt"/>
                <a:ea typeface="+mn-ea"/>
                <a:cs typeface="+mn-cs"/>
              </a:rPr>
              <a:t>(31%)</a:t>
            </a:r>
            <a:r>
              <a:rPr lang="zh-CN" altLang="en-US" sz="1200" b="0" i="0" kern="1200" dirty="0" smtClean="0">
                <a:solidFill>
                  <a:schemeClr val="tx1"/>
                </a:solidFill>
                <a:latin typeface="+mn-lt"/>
                <a:ea typeface="+mn-ea"/>
                <a:cs typeface="+mn-cs"/>
              </a:rPr>
              <a:t>。其他诊断病症包括肠易激综合征</a:t>
            </a:r>
            <a:r>
              <a:rPr lang="en-US" altLang="zh-CN" sz="1200" b="0" i="0" kern="1200" dirty="0" smtClean="0">
                <a:solidFill>
                  <a:schemeClr val="tx1"/>
                </a:solidFill>
                <a:latin typeface="+mn-lt"/>
                <a:ea typeface="+mn-ea"/>
                <a:cs typeface="+mn-cs"/>
              </a:rPr>
              <a:t>(15%)</a:t>
            </a:r>
            <a:r>
              <a:rPr lang="zh-CN" altLang="en-US" sz="1200" b="0" i="0" kern="1200" dirty="0" smtClean="0">
                <a:solidFill>
                  <a:schemeClr val="tx1"/>
                </a:solidFill>
                <a:latin typeface="+mn-lt"/>
                <a:ea typeface="+mn-ea"/>
                <a:cs typeface="+mn-cs"/>
              </a:rPr>
              <a:t>、颞下颌关节紊乱</a:t>
            </a:r>
            <a:r>
              <a:rPr lang="en-US" altLang="zh-CN" sz="1200" b="0" i="0" kern="1200" dirty="0" smtClean="0">
                <a:solidFill>
                  <a:schemeClr val="tx1"/>
                </a:solidFill>
                <a:latin typeface="+mn-lt"/>
                <a:ea typeface="+mn-ea"/>
                <a:cs typeface="+mn-cs"/>
              </a:rPr>
              <a:t>(12%)</a:t>
            </a:r>
            <a:r>
              <a:rPr lang="zh-CN" altLang="en-US" sz="1200" b="0" i="0" kern="1200" dirty="0" smtClean="0">
                <a:solidFill>
                  <a:schemeClr val="tx1"/>
                </a:solidFill>
                <a:latin typeface="+mn-lt"/>
                <a:ea typeface="+mn-ea"/>
                <a:cs typeface="+mn-cs"/>
              </a:rPr>
              <a:t>和创伤后应激障碍</a:t>
            </a:r>
            <a:r>
              <a:rPr lang="en-US" altLang="zh-CN" sz="1200" b="0" i="0" kern="1200" dirty="0" smtClean="0">
                <a:solidFill>
                  <a:schemeClr val="tx1"/>
                </a:solidFill>
                <a:latin typeface="+mn-lt"/>
                <a:ea typeface="+mn-ea"/>
                <a:cs typeface="+mn-cs"/>
              </a:rPr>
              <a:t>(12%)</a:t>
            </a:r>
            <a:r>
              <a:rPr lang="zh-CN" altLang="en-US" sz="1200" b="0" i="0" kern="1200" dirty="0" smtClean="0">
                <a:solidFill>
                  <a:schemeClr val="tx1"/>
                </a:solidFill>
                <a:latin typeface="+mn-lt"/>
                <a:ea typeface="+mn-ea"/>
                <a:cs typeface="+mn-cs"/>
              </a:rPr>
              <a:t>。</a:t>
            </a:r>
          </a:p>
          <a:p>
            <a:pPr>
              <a:spcAft>
                <a:spcPts val="600"/>
              </a:spcAft>
            </a:pPr>
            <a:r>
              <a:rPr lang="en-CA" sz="1100" dirty="0" smtClean="0"/>
              <a:t> </a:t>
            </a:r>
          </a:p>
          <a:p>
            <a:pPr>
              <a:spcAft>
                <a:spcPts val="600"/>
              </a:spcAft>
            </a:pPr>
            <a:endParaRPr lang="en-CA" sz="1100" dirty="0" smtClean="0"/>
          </a:p>
          <a:p>
            <a:pPr>
              <a:spcAft>
                <a:spcPts val="600"/>
              </a:spcAft>
            </a:pPr>
            <a:r>
              <a:rPr lang="zh-CN" altLang="en-US" sz="1100" b="1" dirty="0" smtClean="0"/>
              <a:t>参考文献</a:t>
            </a:r>
            <a:endParaRPr lang="en-CA" sz="1100" b="1" dirty="0"/>
          </a:p>
          <a:p>
            <a:r>
              <a:rPr lang="en-CA" sz="1100" dirty="0" smtClean="0"/>
              <a:t>Neblett R </a:t>
            </a:r>
            <a:r>
              <a:rPr lang="en-CA" sz="1100" i="1" dirty="0" smtClean="0"/>
              <a:t>et al. </a:t>
            </a:r>
            <a:r>
              <a:rPr lang="en-CA" sz="1100" dirty="0" smtClean="0"/>
              <a:t>The </a:t>
            </a:r>
            <a:r>
              <a:rPr lang="en-CA" sz="1100" dirty="0"/>
              <a:t>Central Sensitization Inventory (CSI): establishing clinically significant values for identifying central sensitivity syndromes in an outpatient chronic pain sample</a:t>
            </a:r>
            <a:r>
              <a:rPr lang="en-CA" sz="1100" dirty="0" smtClean="0"/>
              <a:t>. </a:t>
            </a:r>
            <a:br>
              <a:rPr lang="en-CA" sz="1100" dirty="0" smtClean="0"/>
            </a:br>
            <a:r>
              <a:rPr lang="en-CA" sz="1100" i="1" dirty="0" smtClean="0"/>
              <a:t>J Pain </a:t>
            </a:r>
            <a:r>
              <a:rPr lang="en-CA" sz="1100" dirty="0" smtClean="0"/>
              <a:t>2013; 14(5):438-45</a:t>
            </a:r>
            <a:r>
              <a:rPr lang="en-CA" sz="1100" dirty="0"/>
              <a:t>. </a:t>
            </a:r>
            <a:endParaRPr lang="en-CA" dirty="0"/>
          </a:p>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109615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zh-CN" altLang="en-US" b="1" dirty="0" smtClean="0"/>
              <a:t>演讲人备注</a:t>
            </a:r>
            <a:endParaRPr lang="en-CA" b="1" dirty="0" smtClean="0"/>
          </a:p>
          <a:p>
            <a:r>
              <a:rPr lang="zh-CN" altLang="en-US" sz="1200" b="0" i="0" kern="1200" dirty="0" smtClean="0">
                <a:solidFill>
                  <a:schemeClr val="tx1"/>
                </a:solidFill>
                <a:latin typeface="+mn-lt"/>
                <a:ea typeface="+mn-ea"/>
                <a:cs typeface="+mn-cs"/>
              </a:rPr>
              <a:t>纤维肌痛是一种症状而非疾病。它是一种常见的、慢性的、持续性、消耗性广泛疼痛失调，可对患者生活质量产生显著负面影响。</a:t>
            </a:r>
          </a:p>
          <a:p>
            <a:r>
              <a:rPr lang="zh-CN" altLang="en-US" sz="1200" b="0" i="0" kern="1200" dirty="0" smtClean="0">
                <a:solidFill>
                  <a:schemeClr val="tx1"/>
                </a:solidFill>
                <a:latin typeface="+mn-lt"/>
                <a:ea typeface="+mn-ea"/>
                <a:cs typeface="+mn-cs"/>
              </a:rPr>
              <a:t>纤维肌痛可能为神经性起源。涉及中枢神经系统内的神经化学物质失衡，这一失衡与疼痛感知的中枢放大相关，以出现触刺诱发疼痛（对正常情况下非疼痛的刺激的敏感性增加）和痛觉过敏（对疼痛刺激的反应增加）为特征。</a:t>
            </a:r>
          </a:p>
          <a:p>
            <a:pPr>
              <a:spcAft>
                <a:spcPts val="600"/>
              </a:spcAft>
            </a:pPr>
            <a:endParaRPr lang="en-CA" dirty="0" smtClean="0"/>
          </a:p>
          <a:p>
            <a:pPr marL="0" marR="0" lvl="0" indent="0" algn="l" defTabSz="914400" rtl="0" eaLnBrk="1" fontAlgn="auto" latinLnBrk="0" hangingPunct="1">
              <a:lnSpc>
                <a:spcPct val="100000"/>
              </a:lnSpc>
              <a:spcAft>
                <a:spcPts val="600"/>
              </a:spcAft>
              <a:buClrTx/>
              <a:buSzTx/>
              <a:buFontTx/>
              <a:buNone/>
              <a:tabLst/>
              <a:defRPr/>
            </a:pPr>
            <a:r>
              <a:rPr kumimoji="0" lang="zh-CN" altLang="en-US" sz="1200" b="1" i="0" u="none" strike="noStrike" cap="none" normalizeH="0" baseline="0" dirty="0" smtClean="0">
                <a:ln>
                  <a:noFill/>
                </a:ln>
                <a:effectLst/>
                <a:ea typeface="Times New Roman" pitchFamily="18" charset="0"/>
                <a:cs typeface="Arial" pitchFamily="34" charset="0"/>
              </a:rPr>
              <a:t>参考文献</a:t>
            </a:r>
            <a:endParaRPr kumimoji="0" lang="en-US" sz="1200" b="1" i="0" u="none" strike="noStrike" cap="none" normalizeH="0" baseline="0" dirty="0" smtClean="0">
              <a:ln>
                <a:noFill/>
              </a:ln>
              <a:effectLst/>
              <a:ea typeface="Times New Roman" pitchFamily="18" charset="0"/>
              <a:cs typeface="Arial" pitchFamily="34" charset="0"/>
            </a:endParaRPr>
          </a:p>
          <a:p>
            <a:pPr marL="0" marR="0" lvl="0" indent="0" algn="l" defTabSz="914400" rtl="0" eaLnBrk="1" fontAlgn="auto" latinLnBrk="0" hangingPunct="1">
              <a:lnSpc>
                <a:spcPct val="100000"/>
              </a:lnSpc>
              <a:spcAft>
                <a:spcPts val="600"/>
              </a:spcAft>
              <a:buClrTx/>
              <a:buSzTx/>
              <a:buFontTx/>
              <a:buNone/>
              <a:tabLst/>
              <a:defRPr/>
            </a:pPr>
            <a:r>
              <a:rPr kumimoji="0" lang="en-US" sz="1200" b="0" i="0" u="none" strike="noStrike" cap="none" normalizeH="0" baseline="0" dirty="0" smtClean="0">
                <a:ln>
                  <a:noFill/>
                </a:ln>
                <a:effectLst/>
                <a:ea typeface="Times New Roman" pitchFamily="18" charset="0"/>
                <a:cs typeface="Arial" pitchFamily="34" charset="0"/>
              </a:rPr>
              <a:t>Clauw DJ </a:t>
            </a:r>
            <a:r>
              <a:rPr kumimoji="0" lang="en-US" sz="1200" b="0" i="1" u="none" strike="noStrike" cap="none" normalizeH="0" baseline="0" dirty="0" smtClean="0">
                <a:ln>
                  <a:noFill/>
                </a:ln>
                <a:effectLst/>
                <a:ea typeface="Times New Roman" pitchFamily="18" charset="0"/>
                <a:cs typeface="Arial" pitchFamily="34" charset="0"/>
              </a:rPr>
              <a:t>et al. </a:t>
            </a:r>
            <a:r>
              <a:rPr kumimoji="0" lang="en-US" sz="1200" b="0" i="0" u="none" strike="noStrike" cap="none" normalizeH="0" baseline="0" dirty="0" smtClean="0">
                <a:ln>
                  <a:noFill/>
                </a:ln>
                <a:effectLst/>
                <a:ea typeface="Times New Roman" pitchFamily="18" charset="0"/>
                <a:cs typeface="Arial" pitchFamily="34" charset="0"/>
              </a:rPr>
              <a:t>The science of fibromyalgia. </a:t>
            </a:r>
            <a:r>
              <a:rPr kumimoji="0" lang="en-US" sz="1200" b="0" i="1" u="none" strike="noStrike" cap="none" normalizeH="0" baseline="0" dirty="0" smtClean="0">
                <a:ln>
                  <a:noFill/>
                </a:ln>
                <a:effectLst/>
                <a:ea typeface="Times New Roman" pitchFamily="18" charset="0"/>
                <a:cs typeface="Arial" pitchFamily="34" charset="0"/>
              </a:rPr>
              <a:t>Mayo Clin </a:t>
            </a:r>
            <a:r>
              <a:rPr kumimoji="0" lang="en-US" sz="1200" b="0" i="1" u="none" strike="noStrike" cap="none" normalizeH="0" baseline="0" dirty="0" err="1" smtClean="0">
                <a:ln>
                  <a:noFill/>
                </a:ln>
                <a:effectLst/>
                <a:ea typeface="Times New Roman" pitchFamily="18" charset="0"/>
                <a:cs typeface="Arial" pitchFamily="34" charset="0"/>
              </a:rPr>
              <a:t>Proc</a:t>
            </a:r>
            <a:r>
              <a:rPr kumimoji="0" lang="en-US" sz="1200" b="0" i="0" u="none" strike="noStrike" cap="none" normalizeH="0" baseline="0" dirty="0" smtClean="0">
                <a:ln>
                  <a:noFill/>
                </a:ln>
                <a:effectLst/>
                <a:ea typeface="Times New Roman" pitchFamily="18" charset="0"/>
                <a:cs typeface="Arial" pitchFamily="34" charset="0"/>
              </a:rPr>
              <a:t> 2011; 86(9):907-11. </a:t>
            </a:r>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970736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Grp="1" noChangeArrowheads="1"/>
          </p:cNvSpPr>
          <p:nvPr>
            <p:ph type="sldNum" sz="quarter" idx="5"/>
          </p:nvPr>
        </p:nvSpPr>
        <p:spPr/>
        <p:txBody>
          <a:bodyPr/>
          <a:lstStyle/>
          <a:p>
            <a:fld id="{64583276-4D24-4870-86F7-2CC580CC645B}" type="slidenum">
              <a:rPr lang="en-GB" smtClean="0">
                <a:solidFill>
                  <a:prstClr val="black"/>
                </a:solidFill>
              </a:rPr>
              <a:pPr/>
              <a:t>13</a:t>
            </a:fld>
            <a:endParaRPr lang="en-GB" dirty="0">
              <a:solidFill>
                <a:prstClr val="black"/>
              </a:solidFill>
            </a:endParaRPr>
          </a:p>
        </p:txBody>
      </p:sp>
      <p:sp>
        <p:nvSpPr>
          <p:cNvPr id="3031043" name="Rectangle 3"/>
          <p:cNvSpPr>
            <a:spLocks noGrp="1" noChangeArrowheads="1"/>
          </p:cNvSpPr>
          <p:nvPr>
            <p:ph type="body" idx="1"/>
          </p:nvPr>
        </p:nvSpPr>
        <p:spPr>
          <a:xfrm>
            <a:off x="685800" y="4415789"/>
            <a:ext cx="5486400" cy="5328285"/>
          </a:xfrm>
        </p:spPr>
        <p:txBody>
          <a:bodyPr/>
          <a:lstStyle/>
          <a:p>
            <a:pPr>
              <a:spcAft>
                <a:spcPts val="600"/>
              </a:spcAft>
            </a:pPr>
            <a:r>
              <a:rPr lang="zh-CN" altLang="en-US" b="1" dirty="0" smtClean="0"/>
              <a:t>演讲人备注</a:t>
            </a:r>
            <a:endParaRPr lang="en-CA" b="1" dirty="0" smtClean="0"/>
          </a:p>
          <a:p>
            <a:r>
              <a:rPr lang="zh-CN" altLang="en-US" sz="1200" b="0" i="0" kern="1200" dirty="0" smtClean="0">
                <a:solidFill>
                  <a:schemeClr val="tx1"/>
                </a:solidFill>
                <a:latin typeface="+mn-lt"/>
                <a:ea typeface="+mn-ea"/>
                <a:cs typeface="+mn-cs"/>
              </a:rPr>
              <a:t>据估计美国</a:t>
            </a:r>
            <a:r>
              <a:rPr lang="zh-CN" altLang="en-US" sz="1200" b="0" i="0" kern="1200" dirty="0" smtClean="0">
                <a:solidFill>
                  <a:schemeClr val="tx1"/>
                </a:solidFill>
                <a:latin typeface="+mn-lt"/>
                <a:ea typeface="+mn-ea"/>
                <a:cs typeface="+mn-cs"/>
              </a:rPr>
              <a:t>成年人中</a:t>
            </a:r>
            <a:r>
              <a:rPr lang="en-US" altLang="zh-CN" sz="1200" b="0" i="0" kern="1200" dirty="0" smtClean="0">
                <a:solidFill>
                  <a:schemeClr val="tx1"/>
                </a:solidFill>
                <a:latin typeface="+mn-lt"/>
                <a:ea typeface="+mn-ea"/>
                <a:cs typeface="+mn-cs"/>
              </a:rPr>
              <a:t>2-5</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患有纤维肌痛。</a:t>
            </a:r>
            <a:r>
              <a:rPr lang="en-US" altLang="zh-CN" sz="1200" b="0" i="0" kern="1200" baseline="300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但由于纤维肌痛诊断率低，</a:t>
            </a:r>
            <a:r>
              <a:rPr lang="en-US" altLang="zh-CN" sz="1200" b="0" i="0" kern="1200" dirty="0" smtClean="0">
                <a:solidFill>
                  <a:schemeClr val="tx1"/>
                </a:solidFill>
                <a:latin typeface="+mn-lt"/>
                <a:ea typeface="+mn-ea"/>
                <a:cs typeface="+mn-cs"/>
              </a:rPr>
              <a:t>5</a:t>
            </a:r>
            <a:r>
              <a:rPr lang="zh-CN" altLang="en-US" sz="1200" b="0" i="0" kern="1200" dirty="0" smtClean="0">
                <a:solidFill>
                  <a:schemeClr val="tx1"/>
                </a:solidFill>
                <a:latin typeface="+mn-lt"/>
                <a:ea typeface="+mn-ea"/>
                <a:cs typeface="+mn-cs"/>
              </a:rPr>
              <a:t>例患有纤维肌痛的患者中仅有</a:t>
            </a:r>
            <a:r>
              <a:rPr lang="en-US" altLang="zh-CN" sz="1200" b="0" i="0" kern="12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人确诊，因此上述估计无疑非常保守。</a:t>
            </a:r>
            <a:r>
              <a:rPr lang="en-US" altLang="zh-CN" sz="1200" b="0" i="0" kern="1200" baseline="300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此外，发生纤维肌痛的患者在诊断时症状多持续数年之久，且只有在反复就诊、不同专家处转诊及频繁就医前提下方可确诊。</a:t>
            </a:r>
            <a:r>
              <a:rPr lang="en-US" altLang="zh-CN" sz="1200" b="0" i="0" kern="1200" baseline="30000" dirty="0" smtClean="0">
                <a:solidFill>
                  <a:schemeClr val="tx1"/>
                </a:solidFill>
                <a:latin typeface="+mn-lt"/>
                <a:ea typeface="+mn-ea"/>
                <a:cs typeface="+mn-cs"/>
              </a:rPr>
              <a:t>3</a:t>
            </a:r>
            <a:endParaRPr lang="zh-CN" altLang="en-US"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虽然纤维肌痛在各年龄、不同性别、不同种族均可发生，但女性发生率更高。多数患者在中年阶段确诊，且发病率随年龄增加而升高。</a:t>
            </a:r>
            <a:r>
              <a:rPr lang="en-US" altLang="zh-CN" sz="1200" b="0" i="0" kern="1200" baseline="30000" dirty="0" smtClean="0">
                <a:solidFill>
                  <a:schemeClr val="tx1"/>
                </a:solidFill>
                <a:latin typeface="+mn-lt"/>
                <a:ea typeface="+mn-ea"/>
                <a:cs typeface="+mn-cs"/>
              </a:rPr>
              <a:t>4</a:t>
            </a:r>
            <a:endParaRPr lang="zh-CN" altLang="en-US" sz="1200" b="0" i="0" kern="1200" dirty="0" smtClean="0">
              <a:solidFill>
                <a:schemeClr val="tx1"/>
              </a:solidFill>
              <a:latin typeface="+mn-lt"/>
              <a:ea typeface="+mn-ea"/>
              <a:cs typeface="+mn-cs"/>
            </a:endParaRPr>
          </a:p>
          <a:p>
            <a:pPr>
              <a:spcAft>
                <a:spcPts val="600"/>
              </a:spcAft>
            </a:pPr>
            <a:endParaRPr lang="en-US" dirty="0" smtClean="0"/>
          </a:p>
          <a:p>
            <a:pPr>
              <a:spcAft>
                <a:spcPts val="600"/>
              </a:spcAft>
            </a:pPr>
            <a:r>
              <a:rPr lang="zh-CN" altLang="en-US" b="1" dirty="0" smtClean="0"/>
              <a:t>参考文献</a:t>
            </a:r>
            <a:endParaRPr lang="en-US" b="1" dirty="0" smtClean="0"/>
          </a:p>
          <a:p>
            <a:pPr>
              <a:spcAft>
                <a:spcPts val="600"/>
              </a:spcAft>
            </a:pPr>
            <a:r>
              <a:rPr lang="en-US" dirty="0" smtClean="0"/>
              <a:t>Wolfe F </a:t>
            </a:r>
            <a:r>
              <a:rPr lang="en-US" i="1" dirty="0" smtClean="0"/>
              <a:t>et al. </a:t>
            </a:r>
            <a:r>
              <a:rPr lang="en-US" dirty="0" smtClean="0"/>
              <a:t>The prevalence and characteristics of fibromyalgia in the general population. </a:t>
            </a:r>
            <a:r>
              <a:rPr lang="en-US" i="1" dirty="0" smtClean="0"/>
              <a:t>Arthritis Rheum </a:t>
            </a:r>
            <a:r>
              <a:rPr lang="en-US" dirty="0" smtClean="0"/>
              <a:t>1995; 38(1):19-28.</a:t>
            </a:r>
          </a:p>
          <a:p>
            <a:pPr>
              <a:spcAft>
                <a:spcPts val="600"/>
              </a:spcAft>
            </a:pPr>
            <a:r>
              <a:rPr lang="en-US" dirty="0" smtClean="0"/>
              <a:t>Weir PT </a:t>
            </a:r>
            <a:r>
              <a:rPr lang="en-US" i="1" dirty="0" smtClean="0"/>
              <a:t>et al. </a:t>
            </a:r>
            <a:r>
              <a:rPr lang="en-US" dirty="0" smtClean="0"/>
              <a:t>The incidence of fibromyalgia and its associated comorbidities: </a:t>
            </a:r>
            <a:br>
              <a:rPr lang="en-US" dirty="0" smtClean="0"/>
            </a:br>
            <a:r>
              <a:rPr lang="en-US" dirty="0" smtClean="0"/>
              <a:t>a population-based retrospective cohort study based on International Classification of Diseases, 9th Revision codes. </a:t>
            </a:r>
            <a:r>
              <a:rPr lang="en-US" i="1" dirty="0" smtClean="0"/>
              <a:t>J </a:t>
            </a:r>
            <a:r>
              <a:rPr lang="en-US" i="1" dirty="0" err="1" smtClean="0"/>
              <a:t>Clin</a:t>
            </a:r>
            <a:r>
              <a:rPr lang="en-US" i="1" dirty="0" smtClean="0"/>
              <a:t> </a:t>
            </a:r>
            <a:r>
              <a:rPr lang="en-US" i="1" dirty="0" err="1" smtClean="0"/>
              <a:t>Rheumatol</a:t>
            </a:r>
            <a:r>
              <a:rPr lang="en-US" i="1" dirty="0" smtClean="0"/>
              <a:t> </a:t>
            </a:r>
            <a:r>
              <a:rPr lang="en-US" dirty="0" smtClean="0"/>
              <a:t>2006; 12(3):124-128.</a:t>
            </a:r>
          </a:p>
          <a:p>
            <a:pPr>
              <a:spcAft>
                <a:spcPts val="600"/>
              </a:spcAft>
            </a:pPr>
            <a:r>
              <a:rPr lang="en-US" dirty="0" smtClean="0"/>
              <a:t>National Pain Foundation. </a:t>
            </a:r>
            <a:r>
              <a:rPr lang="en-US" i="1" dirty="0" smtClean="0"/>
              <a:t>Fibromyalgia: Facts and Statistics. </a:t>
            </a:r>
            <a:br>
              <a:rPr lang="en-US" i="1" dirty="0" smtClean="0"/>
            </a:br>
            <a:r>
              <a:rPr lang="en-US" dirty="0" smtClean="0"/>
              <a:t>Available at: http://nationalpainfoundation.org/articles/849/facts-and-statistics. </a:t>
            </a:r>
            <a:br>
              <a:rPr lang="en-US" dirty="0" smtClean="0"/>
            </a:br>
            <a:r>
              <a:rPr lang="en-US" dirty="0" smtClean="0"/>
              <a:t>Accessed: July 21, 2009.</a:t>
            </a:r>
          </a:p>
          <a:p>
            <a:pPr>
              <a:spcAft>
                <a:spcPts val="600"/>
              </a:spcAft>
            </a:pPr>
            <a:r>
              <a:rPr lang="en-CA" dirty="0" smtClean="0"/>
              <a:t>White KP </a:t>
            </a:r>
            <a:r>
              <a:rPr lang="en-CA" i="1" dirty="0" smtClean="0"/>
              <a:t>et al. </a:t>
            </a:r>
            <a:r>
              <a:rPr lang="en-CA" dirty="0" smtClean="0"/>
              <a:t>The London Fibromyalgia Epidemiology Study: the prevalence of fibromyalgia syndrome in London, Ontario. </a:t>
            </a:r>
            <a:r>
              <a:rPr lang="nb-NO" i="1" dirty="0" smtClean="0"/>
              <a:t>J Rheumatol </a:t>
            </a:r>
            <a:r>
              <a:rPr lang="nb-NO" dirty="0" smtClean="0"/>
              <a:t>1999; 26(7):1570-6.</a:t>
            </a:r>
            <a:endParaRPr lang="en-US" dirty="0" smtClean="0"/>
          </a:p>
          <a:p>
            <a:pPr>
              <a:spcAft>
                <a:spcPts val="600"/>
              </a:spcAft>
            </a:pPr>
            <a:endParaRPr lang="en-US" dirty="0" smtClean="0"/>
          </a:p>
          <a:p>
            <a:pPr>
              <a:spcAft>
                <a:spcPts val="600"/>
              </a:spcAft>
            </a:pPr>
            <a:endParaRPr lang="en-US" dirty="0" smtClean="0"/>
          </a:p>
          <a:p>
            <a:pPr>
              <a:spcAft>
                <a:spcPts val="600"/>
              </a:spcAft>
            </a:pPr>
            <a:endParaRPr lang="en-CA"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77362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14</a:t>
            </a:fld>
            <a:endParaRPr lang="en-CA" dirty="0">
              <a:solidFill>
                <a:prstClr val="black"/>
              </a:solidFill>
            </a:endParaRPr>
          </a:p>
        </p:txBody>
      </p:sp>
      <p:sp>
        <p:nvSpPr>
          <p:cNvPr id="5" name="Notes Placeholder 4"/>
          <p:cNvSpPr>
            <a:spLocks noGrp="1"/>
          </p:cNvSpPr>
          <p:nvPr>
            <p:ph type="body" sz="quarter" idx="11"/>
          </p:nvPr>
        </p:nvSpPr>
        <p:spPr>
          <a:xfrm>
            <a:off x="685800" y="4444364"/>
            <a:ext cx="5486400" cy="5015979"/>
          </a:xfrm>
        </p:spPr>
        <p:txBody>
          <a:bodyPr/>
          <a:lstStyle/>
          <a:p>
            <a:r>
              <a:rPr lang="zh-CN" altLang="en-US" sz="1200" b="1" i="0" kern="1200" dirty="0" smtClean="0">
                <a:solidFill>
                  <a:schemeClr val="tx1"/>
                </a:solidFill>
                <a:latin typeface="+mn-lt"/>
                <a:ea typeface="+mn-ea"/>
                <a:cs typeface="+mn-cs"/>
              </a:rPr>
              <a:t>演讲者备注 </a:t>
            </a:r>
            <a:endParaRPr lang="en-US" altLang="zh-CN" sz="1200" b="1"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调查</a:t>
            </a:r>
            <a:r>
              <a:rPr lang="zh-CN" altLang="en-US" sz="1200" b="0" i="0" kern="1200" dirty="0" smtClean="0">
                <a:solidFill>
                  <a:schemeClr val="tx1"/>
                </a:solidFill>
                <a:latin typeface="+mn-lt"/>
                <a:ea typeface="+mn-ea"/>
                <a:cs typeface="+mn-cs"/>
              </a:rPr>
              <a:t>来自三个拉丁美洲国家和六个欧洲国家的患者和医生对纤维肌痛诊断、影响和管理的差异。共</a:t>
            </a:r>
            <a:r>
              <a:rPr lang="en-US" altLang="zh-CN" sz="1200" b="0" i="0" kern="1200" dirty="0" smtClean="0">
                <a:solidFill>
                  <a:schemeClr val="tx1"/>
                </a:solidFill>
                <a:latin typeface="+mn-lt"/>
                <a:ea typeface="+mn-ea"/>
                <a:cs typeface="+mn-cs"/>
              </a:rPr>
              <a:t>900</a:t>
            </a:r>
            <a:r>
              <a:rPr lang="zh-CN" altLang="en-US" sz="1200" b="0" i="0" kern="1200" dirty="0" smtClean="0">
                <a:solidFill>
                  <a:schemeClr val="tx1"/>
                </a:solidFill>
                <a:latin typeface="+mn-lt"/>
                <a:ea typeface="+mn-ea"/>
                <a:cs typeface="+mn-cs"/>
              </a:rPr>
              <a:t>例患者（拉丁美洲</a:t>
            </a:r>
            <a:r>
              <a:rPr lang="en-US" altLang="zh-CN" sz="1200" b="0" i="0" kern="1200" dirty="0" smtClean="0">
                <a:solidFill>
                  <a:schemeClr val="tx1"/>
                </a:solidFill>
                <a:latin typeface="+mn-lt"/>
                <a:ea typeface="+mn-ea"/>
                <a:cs typeface="+mn-cs"/>
              </a:rPr>
              <a:t>300</a:t>
            </a:r>
            <a:r>
              <a:rPr lang="zh-CN" altLang="en-US" sz="1200" b="0" i="0" kern="1200" dirty="0" smtClean="0">
                <a:solidFill>
                  <a:schemeClr val="tx1"/>
                </a:solidFill>
                <a:latin typeface="+mn-lt"/>
                <a:ea typeface="+mn-ea"/>
                <a:cs typeface="+mn-cs"/>
              </a:rPr>
              <a:t>例；欧洲</a:t>
            </a:r>
            <a:r>
              <a:rPr lang="en-US" altLang="zh-CN" sz="1200" b="0" i="0" kern="1200" dirty="0" smtClean="0">
                <a:solidFill>
                  <a:schemeClr val="tx1"/>
                </a:solidFill>
                <a:latin typeface="+mn-lt"/>
                <a:ea typeface="+mn-ea"/>
                <a:cs typeface="+mn-cs"/>
              </a:rPr>
              <a:t>600</a:t>
            </a:r>
            <a:r>
              <a:rPr lang="zh-CN" altLang="en-US" sz="1200" b="0" i="0" kern="1200" dirty="0" smtClean="0">
                <a:solidFill>
                  <a:schemeClr val="tx1"/>
                </a:solidFill>
                <a:latin typeface="+mn-lt"/>
                <a:ea typeface="+mn-ea"/>
                <a:cs typeface="+mn-cs"/>
              </a:rPr>
              <a:t>例）和</a:t>
            </a:r>
            <a:r>
              <a:rPr lang="en-US" altLang="zh-CN" sz="1200" b="0" i="0" kern="1200" dirty="0" smtClean="0">
                <a:solidFill>
                  <a:schemeClr val="tx1"/>
                </a:solidFill>
                <a:latin typeface="+mn-lt"/>
                <a:ea typeface="+mn-ea"/>
                <a:cs typeface="+mn-cs"/>
              </a:rPr>
              <a:t>1824</a:t>
            </a:r>
            <a:r>
              <a:rPr lang="zh-CN" altLang="en-US" sz="1200" b="0" i="0" kern="1200" dirty="0" smtClean="0">
                <a:solidFill>
                  <a:schemeClr val="tx1"/>
                </a:solidFill>
                <a:latin typeface="+mn-lt"/>
                <a:ea typeface="+mn-ea"/>
                <a:cs typeface="+mn-cs"/>
              </a:rPr>
              <a:t>名医生（全科医生或专家；</a:t>
            </a:r>
            <a:r>
              <a:rPr lang="en-US" altLang="zh-CN" sz="1200" b="0" i="0" kern="1200" dirty="0" smtClean="0">
                <a:solidFill>
                  <a:schemeClr val="tx1"/>
                </a:solidFill>
                <a:latin typeface="+mn-lt"/>
                <a:ea typeface="+mn-ea"/>
                <a:cs typeface="+mn-cs"/>
              </a:rPr>
              <a:t>604</a:t>
            </a:r>
            <a:r>
              <a:rPr lang="zh-CN" altLang="en-US" sz="1200" b="0" i="0" kern="1200" dirty="0" smtClean="0">
                <a:solidFill>
                  <a:schemeClr val="tx1"/>
                </a:solidFill>
                <a:latin typeface="+mn-lt"/>
                <a:ea typeface="+mn-ea"/>
                <a:cs typeface="+mn-cs"/>
              </a:rPr>
              <a:t>名来自拉丁美洲，</a:t>
            </a:r>
            <a:r>
              <a:rPr lang="en-US" altLang="zh-CN" sz="1200" b="0" i="0" kern="1200" dirty="0" smtClean="0">
                <a:solidFill>
                  <a:schemeClr val="tx1"/>
                </a:solidFill>
                <a:latin typeface="+mn-lt"/>
                <a:ea typeface="+mn-ea"/>
                <a:cs typeface="+mn-cs"/>
              </a:rPr>
              <a:t>1220</a:t>
            </a:r>
            <a:r>
              <a:rPr lang="zh-CN" altLang="en-US" sz="1200" b="0" i="0" kern="1200" dirty="0" smtClean="0">
                <a:solidFill>
                  <a:schemeClr val="tx1"/>
                </a:solidFill>
                <a:latin typeface="+mn-lt"/>
                <a:ea typeface="+mn-ea"/>
                <a:cs typeface="+mn-cs"/>
              </a:rPr>
              <a:t>名来之欧洲）接受调查。患者和医生分别完成与症状、影响和纤维肌痛管理的问卷调查。</a:t>
            </a:r>
          </a:p>
          <a:p>
            <a:r>
              <a:rPr lang="zh-CN" altLang="en-US" sz="1200" b="0" i="0" kern="1200" dirty="0" smtClean="0">
                <a:solidFill>
                  <a:schemeClr val="tx1"/>
                </a:solidFill>
                <a:latin typeface="+mn-lt"/>
                <a:ea typeface="+mn-ea"/>
                <a:cs typeface="+mn-cs"/>
              </a:rPr>
              <a:t>与欧洲比较，拉丁美洲患者报告出现纤维肌痛症状持续时间更长（</a:t>
            </a:r>
            <a:r>
              <a:rPr lang="en-US" altLang="zh-CN" sz="1200" b="0" i="0" kern="1200" dirty="0" smtClean="0">
                <a:solidFill>
                  <a:schemeClr val="tx1"/>
                </a:solidFill>
                <a:latin typeface="+mn-lt"/>
                <a:ea typeface="+mn-ea"/>
                <a:cs typeface="+mn-cs"/>
              </a:rPr>
              <a:t>100.8 vs. 83.7</a:t>
            </a:r>
            <a:r>
              <a:rPr lang="zh-CN" altLang="en-US" sz="1200" b="0" i="0" kern="1200" dirty="0" smtClean="0">
                <a:solidFill>
                  <a:schemeClr val="tx1"/>
                </a:solidFill>
                <a:latin typeface="+mn-lt"/>
                <a:ea typeface="+mn-ea"/>
                <a:cs typeface="+mn-cs"/>
              </a:rPr>
              <a:t>个月，</a:t>
            </a:r>
            <a:r>
              <a:rPr lang="en-US" altLang="zh-CN" sz="1200" b="0" i="0" kern="1200" dirty="0" smtClean="0">
                <a:solidFill>
                  <a:schemeClr val="tx1"/>
                </a:solidFill>
                <a:latin typeface="+mn-lt"/>
                <a:ea typeface="+mn-ea"/>
                <a:cs typeface="+mn-cs"/>
              </a:rPr>
              <a:t>p&lt;0.05</a:t>
            </a:r>
            <a:r>
              <a:rPr lang="zh-CN" altLang="en-US" sz="1200" b="0" i="0" kern="1200" dirty="0" smtClean="0">
                <a:solidFill>
                  <a:schemeClr val="tx1"/>
                </a:solidFill>
                <a:latin typeface="+mn-lt"/>
                <a:ea typeface="+mn-ea"/>
                <a:cs typeface="+mn-cs"/>
              </a:rPr>
              <a:t>），诊断花费时间更长（</a:t>
            </a:r>
            <a:r>
              <a:rPr lang="en-US" altLang="zh-CN" sz="1200" b="0" i="0" kern="1200" dirty="0" smtClean="0">
                <a:solidFill>
                  <a:schemeClr val="tx1"/>
                </a:solidFill>
                <a:latin typeface="+mn-lt"/>
                <a:ea typeface="+mn-ea"/>
                <a:cs typeface="+mn-cs"/>
              </a:rPr>
              <a:t>42.3 vs.31.1</a:t>
            </a:r>
            <a:r>
              <a:rPr lang="zh-CN" altLang="en-US" sz="1200" b="0" i="0" kern="1200" dirty="0" smtClean="0">
                <a:solidFill>
                  <a:schemeClr val="tx1"/>
                </a:solidFill>
                <a:latin typeface="+mn-lt"/>
                <a:ea typeface="+mn-ea"/>
                <a:cs typeface="+mn-cs"/>
              </a:rPr>
              <a:t>个月，</a:t>
            </a:r>
            <a:r>
              <a:rPr lang="en-US" altLang="zh-CN" sz="1200" b="0" i="0" kern="1200" dirty="0" smtClean="0">
                <a:solidFill>
                  <a:schemeClr val="tx1"/>
                </a:solidFill>
                <a:latin typeface="+mn-lt"/>
                <a:ea typeface="+mn-ea"/>
                <a:cs typeface="+mn-cs"/>
              </a:rPr>
              <a:t>p&lt;0.05</a:t>
            </a:r>
            <a:r>
              <a:rPr lang="zh-CN" altLang="en-US" sz="1200" b="0" i="0" kern="1200" dirty="0" smtClean="0">
                <a:solidFill>
                  <a:schemeClr val="tx1"/>
                </a:solidFill>
                <a:latin typeface="+mn-lt"/>
                <a:ea typeface="+mn-ea"/>
                <a:cs typeface="+mn-cs"/>
              </a:rPr>
              <a:t>）。纤维肌痛特征症状更多样（</a:t>
            </a:r>
            <a:r>
              <a:rPr lang="en-US" altLang="zh-CN" sz="1200" b="0" i="0" kern="1200" dirty="0" smtClean="0">
                <a:solidFill>
                  <a:schemeClr val="tx1"/>
                </a:solidFill>
                <a:latin typeface="+mn-lt"/>
                <a:ea typeface="+mn-ea"/>
                <a:cs typeface="+mn-cs"/>
              </a:rPr>
              <a:t>11.2 vs. 6.9</a:t>
            </a:r>
            <a:r>
              <a:rPr lang="zh-CN" altLang="en-US" sz="1200" b="0" i="0" kern="1200" dirty="0" smtClean="0">
                <a:solidFill>
                  <a:schemeClr val="tx1"/>
                </a:solidFill>
                <a:latin typeface="+mn-lt"/>
                <a:ea typeface="+mn-ea"/>
                <a:cs typeface="+mn-cs"/>
              </a:rPr>
              <a:t>），但拉丁美洲患者中，报告</a:t>
            </a:r>
            <a:r>
              <a:rPr lang="en-US" altLang="zh-CN" sz="1200" b="0" i="0" kern="1200" dirty="0" smtClean="0">
                <a:solidFill>
                  <a:schemeClr val="tx1"/>
                </a:solidFill>
                <a:latin typeface="+mn-lt"/>
                <a:ea typeface="+mn-ea"/>
                <a:cs typeface="+mn-cs"/>
              </a:rPr>
              <a:t>14</a:t>
            </a:r>
            <a:r>
              <a:rPr lang="zh-CN" altLang="en-US" sz="1200" b="0" i="0" kern="1200" dirty="0" smtClean="0">
                <a:solidFill>
                  <a:schemeClr val="tx1"/>
                </a:solidFill>
                <a:latin typeface="+mn-lt"/>
                <a:ea typeface="+mn-ea"/>
                <a:cs typeface="+mn-cs"/>
              </a:rPr>
              <a:t>种常见症状的人数更多，且在</a:t>
            </a:r>
            <a:r>
              <a:rPr lang="en-US" altLang="zh-CN" sz="1200" b="0" i="0" kern="1200" dirty="0" smtClean="0">
                <a:solidFill>
                  <a:schemeClr val="tx1"/>
                </a:solidFill>
                <a:latin typeface="+mn-lt"/>
                <a:ea typeface="+mn-ea"/>
                <a:cs typeface="+mn-cs"/>
              </a:rPr>
              <a:t>11</a:t>
            </a:r>
            <a:r>
              <a:rPr lang="zh-CN" altLang="en-US" sz="1200" b="0" i="0" kern="1200" dirty="0" smtClean="0">
                <a:solidFill>
                  <a:schemeClr val="tx1"/>
                </a:solidFill>
                <a:latin typeface="+mn-lt"/>
                <a:ea typeface="+mn-ea"/>
                <a:cs typeface="+mn-cs"/>
              </a:rPr>
              <a:t>分评分表的得分更高（</a:t>
            </a:r>
            <a:r>
              <a:rPr lang="en-US" altLang="zh-CN" sz="1200" b="0" i="0" kern="1200" dirty="0" smtClean="0">
                <a:solidFill>
                  <a:schemeClr val="tx1"/>
                </a:solidFill>
                <a:latin typeface="+mn-lt"/>
                <a:ea typeface="+mn-ea"/>
                <a:cs typeface="+mn-cs"/>
              </a:rPr>
              <a:t>8.0 vs. 7.2</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p&lt;0.05</a:t>
            </a:r>
            <a:r>
              <a:rPr lang="zh-CN" altLang="en-US" sz="1200" b="0" i="0" kern="1200" dirty="0" smtClean="0">
                <a:solidFill>
                  <a:schemeClr val="tx1"/>
                </a:solidFill>
                <a:latin typeface="+mn-lt"/>
                <a:ea typeface="+mn-ea"/>
                <a:cs typeface="+mn-cs"/>
              </a:rPr>
              <a:t>）。</a:t>
            </a:r>
          </a:p>
          <a:p>
            <a:r>
              <a:rPr lang="zh-CN" altLang="en-US" sz="1200" b="0" i="0" kern="1200" dirty="0" smtClean="0">
                <a:solidFill>
                  <a:schemeClr val="tx1"/>
                </a:solidFill>
                <a:latin typeface="+mn-lt"/>
                <a:ea typeface="+mn-ea"/>
                <a:cs typeface="+mn-cs"/>
              </a:rPr>
              <a:t>拉丁美洲患者服药种类更少（</a:t>
            </a:r>
            <a:r>
              <a:rPr lang="en-US" altLang="zh-CN" sz="1200" b="0" i="0" kern="1200" dirty="0" smtClean="0">
                <a:solidFill>
                  <a:schemeClr val="tx1"/>
                </a:solidFill>
                <a:latin typeface="+mn-lt"/>
                <a:ea typeface="+mn-ea"/>
                <a:cs typeface="+mn-cs"/>
              </a:rPr>
              <a:t>3.3 vs. 4.0</a:t>
            </a:r>
            <a:r>
              <a:rPr lang="zh-CN" altLang="en-US" sz="1200" b="0" i="0" kern="1200" dirty="0" smtClean="0">
                <a:solidFill>
                  <a:schemeClr val="tx1"/>
                </a:solidFill>
                <a:latin typeface="+mn-lt"/>
                <a:ea typeface="+mn-ea"/>
                <a:cs typeface="+mn-cs"/>
              </a:rPr>
              <a:t>）。两地区患者出现的对生活质量有高度</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极为高度破坏性影响的常见症状相同，但在拉丁美洲患者中，影响日常生活和工作能力的症状更为显著。与欧洲医生相比，来自拉丁美洲的医生更倾向将睡眠障碍、注意力集中困难、焦虑、沮丧、麻木</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刺痛和腿部抽筋视为非常</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极其有破坏性的症状。</a:t>
            </a:r>
            <a:r>
              <a:rPr lang="en-US" altLang="zh-CN" sz="1200" b="0" i="0" kern="1200" dirty="0" smtClean="0">
                <a:solidFill>
                  <a:schemeClr val="tx1"/>
                </a:solidFill>
                <a:latin typeface="+mn-lt"/>
                <a:ea typeface="+mn-ea"/>
                <a:cs typeface="+mn-cs"/>
              </a:rPr>
              <a:t>14</a:t>
            </a:r>
            <a:r>
              <a:rPr lang="zh-CN" altLang="en-US" sz="1200" b="0" i="0" kern="1200" dirty="0" smtClean="0">
                <a:solidFill>
                  <a:schemeClr val="tx1"/>
                </a:solidFill>
                <a:latin typeface="+mn-lt"/>
                <a:ea typeface="+mn-ea"/>
                <a:cs typeface="+mn-cs"/>
              </a:rPr>
              <a:t>种症状中，同一地区患者认为影响程度超过医生的有</a:t>
            </a:r>
            <a:r>
              <a:rPr lang="en-US" altLang="zh-CN" sz="1200" b="0" i="0" kern="1200" dirty="0" smtClean="0">
                <a:solidFill>
                  <a:schemeClr val="tx1"/>
                </a:solidFill>
                <a:latin typeface="+mn-lt"/>
                <a:ea typeface="+mn-ea"/>
                <a:cs typeface="+mn-cs"/>
              </a:rPr>
              <a:t>12</a:t>
            </a:r>
            <a:r>
              <a:rPr lang="zh-CN" altLang="en-US" sz="1200" b="0" i="0" kern="1200" dirty="0" smtClean="0">
                <a:solidFill>
                  <a:schemeClr val="tx1"/>
                </a:solidFill>
                <a:latin typeface="+mn-lt"/>
                <a:ea typeface="+mn-ea"/>
                <a:cs typeface="+mn-cs"/>
              </a:rPr>
              <a:t>项。但同一地区相比认为纤维肌痛对日常生活有较强</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很强影响的医生的比例要超过患者。</a:t>
            </a:r>
          </a:p>
          <a:p>
            <a:r>
              <a:rPr lang="zh-CN" altLang="en-US" sz="1200" b="0" i="0" kern="1200" dirty="0" smtClean="0">
                <a:solidFill>
                  <a:schemeClr val="tx1"/>
                </a:solidFill>
                <a:latin typeface="+mn-lt"/>
                <a:ea typeface="+mn-ea"/>
                <a:cs typeface="+mn-cs"/>
              </a:rPr>
              <a:t>本页幻灯片给出了纤维肌痛对整体生活质量的影响，以及在被调查患者中生活质量具体方面的影响。虽然两个地理区域间存在一些差异，该表格仍表明纤维肌痛对多项生活质量指标均产生较强负面影响。</a:t>
            </a:r>
          </a:p>
          <a:p>
            <a:pPr>
              <a:spcAft>
                <a:spcPts val="600"/>
              </a:spcAft>
            </a:pPr>
            <a:endParaRPr lang="en-CA" sz="1000" dirty="0"/>
          </a:p>
          <a:p>
            <a:pPr>
              <a:spcAft>
                <a:spcPts val="600"/>
              </a:spcAft>
            </a:pPr>
            <a:r>
              <a:rPr lang="zh-CN" altLang="en-US" sz="1000" b="1" dirty="0" smtClean="0"/>
              <a:t>参考文献</a:t>
            </a:r>
            <a:endParaRPr lang="en-CA" sz="1000" b="1" dirty="0" smtClean="0"/>
          </a:p>
          <a:p>
            <a:pPr>
              <a:spcAft>
                <a:spcPts val="600"/>
              </a:spcAft>
            </a:pPr>
            <a:r>
              <a:rPr lang="en-CA" sz="1000" dirty="0"/>
              <a:t>Clark </a:t>
            </a:r>
            <a:r>
              <a:rPr lang="en-CA" sz="1000" dirty="0" smtClean="0"/>
              <a:t>P </a:t>
            </a:r>
            <a:r>
              <a:rPr lang="en-CA" sz="1000" i="1" dirty="0" smtClean="0"/>
              <a:t>et al. </a:t>
            </a:r>
            <a:r>
              <a:rPr lang="en-CA" sz="1000" dirty="0"/>
              <a:t>A patient and physician survey of fibromyalgia across Latin America and Europe. </a:t>
            </a:r>
            <a:r>
              <a:rPr lang="en-CA" sz="1000" dirty="0" smtClean="0"/>
              <a:t/>
            </a:r>
            <a:br>
              <a:rPr lang="en-CA" sz="1000" dirty="0" smtClean="0"/>
            </a:br>
            <a:r>
              <a:rPr lang="en-CA" sz="1000" i="1" dirty="0" smtClean="0"/>
              <a:t>BMC </a:t>
            </a:r>
            <a:r>
              <a:rPr lang="en-CA" sz="1000" i="1" dirty="0"/>
              <a:t>Musculoskeletal Disorders </a:t>
            </a:r>
            <a:r>
              <a:rPr lang="en-CA" sz="1000" dirty="0" smtClean="0"/>
              <a:t>2013; 14:188.</a:t>
            </a:r>
            <a:endParaRPr lang="en-CA" sz="1000" dirty="0"/>
          </a:p>
        </p:txBody>
      </p:sp>
    </p:spTree>
    <p:extLst>
      <p:ext uri="{BB962C8B-B14F-4D97-AF65-F5344CB8AC3E}">
        <p14:creationId xmlns:p14="http://schemas.microsoft.com/office/powerpoint/2010/main" val="121894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smtClean="0"/>
              <a:t>演讲者备注</a:t>
            </a:r>
            <a:endParaRPr lang="en-CA" b="1" dirty="0" smtClean="0"/>
          </a:p>
          <a:p>
            <a:r>
              <a:rPr lang="zh-CN" altLang="en-US" sz="1200" b="0" i="0" kern="1200" dirty="0" smtClean="0">
                <a:solidFill>
                  <a:schemeClr val="tx1"/>
                </a:solidFill>
                <a:latin typeface="+mn-lt"/>
                <a:ea typeface="+mn-ea"/>
                <a:cs typeface="+mn-cs"/>
              </a:rPr>
              <a:t>对学员提出如幻灯片所示的问题，引发讨论。</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15</a:t>
            </a:fld>
            <a:endParaRPr lang="en-CA" dirty="0"/>
          </a:p>
        </p:txBody>
      </p:sp>
    </p:spTree>
    <p:extLst>
      <p:ext uri="{BB962C8B-B14F-4D97-AF65-F5344CB8AC3E}">
        <p14:creationId xmlns:p14="http://schemas.microsoft.com/office/powerpoint/2010/main" val="217424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spcAft>
                <a:spcPts val="600"/>
              </a:spcAft>
            </a:pPr>
            <a:r>
              <a:rPr lang="zh-CN" altLang="en-US" b="1" dirty="0" smtClean="0"/>
              <a:t>演讲人备注</a:t>
            </a:r>
            <a:endParaRPr lang="en-CA" b="1" dirty="0"/>
          </a:p>
          <a:p>
            <a:pPr>
              <a:spcAft>
                <a:spcPts val="600"/>
              </a:spcAft>
            </a:pPr>
            <a:r>
              <a:rPr lang="zh-CN" altLang="en-US" dirty="0" smtClean="0"/>
              <a:t>如本页幻灯片中所示，纤维肌痛与多种症状有关，其中疼痛是最主要的针状。对</a:t>
            </a:r>
            <a:r>
              <a:rPr lang="en-US" altLang="zh-CN" dirty="0" smtClean="0"/>
              <a:t>293</a:t>
            </a:r>
            <a:r>
              <a:rPr lang="zh-CN" altLang="en-US" dirty="0" smtClean="0"/>
              <a:t>例纤维肌痛患者的调查中，</a:t>
            </a:r>
            <a:r>
              <a:rPr lang="en-US" altLang="zh-CN" dirty="0" smtClean="0"/>
              <a:t>Wolfe</a:t>
            </a:r>
            <a:r>
              <a:rPr lang="zh-CN" altLang="en-US" dirty="0" smtClean="0"/>
              <a:t>等人发现，几乎所有（</a:t>
            </a:r>
            <a:r>
              <a:rPr lang="en-CA" dirty="0" smtClean="0"/>
              <a:t>97.6%</a:t>
            </a:r>
            <a:r>
              <a:rPr lang="zh-CN" altLang="en-US" dirty="0" smtClean="0"/>
              <a:t>）纤维肌痛患者均表现有广泛疼痛（轴向加上下躯干加左右侧疼痛），而在所有对照患者（</a:t>
            </a:r>
            <a:r>
              <a:rPr lang="en-CA" dirty="0" smtClean="0"/>
              <a:t>n = 265</a:t>
            </a:r>
            <a:r>
              <a:rPr lang="zh-CN" altLang="en-US" dirty="0" smtClean="0"/>
              <a:t>）中这一比例为</a:t>
            </a:r>
            <a:r>
              <a:rPr lang="en-US" altLang="zh-CN" dirty="0" smtClean="0"/>
              <a:t>69.1%</a:t>
            </a:r>
            <a:r>
              <a:rPr lang="zh-CN" altLang="en-US" dirty="0" smtClean="0"/>
              <a:t>。</a:t>
            </a:r>
            <a:endParaRPr lang="en-CA" dirty="0" smtClean="0"/>
          </a:p>
          <a:p>
            <a:pPr>
              <a:spcAft>
                <a:spcPts val="600"/>
              </a:spcAft>
            </a:pPr>
            <a:endParaRPr lang="en-CA" dirty="0" smtClean="0"/>
          </a:p>
          <a:p>
            <a:pPr>
              <a:spcAft>
                <a:spcPts val="600"/>
              </a:spcAft>
            </a:pPr>
            <a:r>
              <a:rPr lang="zh-CN" altLang="en-US" b="1" dirty="0" smtClean="0"/>
              <a:t>参考文献</a:t>
            </a:r>
            <a:endParaRPr lang="en-CA" b="1" dirty="0" smtClean="0"/>
          </a:p>
          <a:p>
            <a:r>
              <a:rPr lang="en-CA" dirty="0" smtClean="0"/>
              <a:t>Wolfe F </a:t>
            </a:r>
            <a:r>
              <a:rPr lang="en-CA" i="1" dirty="0" smtClean="0"/>
              <a:t>et </a:t>
            </a:r>
            <a:r>
              <a:rPr lang="en-CA" i="1" dirty="0"/>
              <a:t>al</a:t>
            </a:r>
            <a:r>
              <a:rPr lang="en-CA" i="1" dirty="0" smtClean="0"/>
              <a:t>.</a:t>
            </a:r>
            <a:r>
              <a:rPr lang="en-CA" dirty="0" smtClean="0"/>
              <a:t> The </a:t>
            </a:r>
            <a:r>
              <a:rPr lang="en-CA" dirty="0"/>
              <a:t>American College of Rheumatology 1990 Criteria for the Classification of Fibromyalgia. Report of the Multicenter Criteria Committee</a:t>
            </a:r>
            <a:r>
              <a:rPr lang="en-CA" dirty="0" smtClean="0"/>
              <a:t>. </a:t>
            </a:r>
            <a:r>
              <a:rPr lang="en-CA" i="1" dirty="0" smtClean="0"/>
              <a:t>Arthritis Rheum </a:t>
            </a:r>
            <a:r>
              <a:rPr lang="en-CA" dirty="0" smtClean="0"/>
              <a:t>1990; 33(2):160-72</a:t>
            </a:r>
            <a:r>
              <a:rPr lang="en-CA" dirty="0"/>
              <a:t>.</a:t>
            </a:r>
          </a:p>
          <a:p>
            <a:endParaRPr lang="en-CA" dirty="0"/>
          </a:p>
        </p:txBody>
      </p:sp>
      <p:sp>
        <p:nvSpPr>
          <p:cNvPr id="4"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16</a:t>
            </a:fld>
            <a:endParaRPr lang="en-CA" dirty="0"/>
          </a:p>
        </p:txBody>
      </p:sp>
    </p:spTree>
    <p:extLst>
      <p:ext uri="{BB962C8B-B14F-4D97-AF65-F5344CB8AC3E}">
        <p14:creationId xmlns:p14="http://schemas.microsoft.com/office/powerpoint/2010/main" val="53772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8"/>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26981" name="Rectangle 4"/>
          <p:cNvSpPr>
            <a:spLocks noChangeArrowheads="1"/>
          </p:cNvSpPr>
          <p:nvPr/>
        </p:nvSpPr>
        <p:spPr bwMode="auto">
          <a:xfrm>
            <a:off x="1019178" y="8851901"/>
            <a:ext cx="53498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p>
            <a:pPr defTabSz="912813" eaLnBrk="0" hangingPunct="0"/>
            <a:endParaRPr lang="en-US" sz="1100" dirty="0">
              <a:solidFill>
                <a:prstClr val="black"/>
              </a:solidFill>
            </a:endParaRPr>
          </a:p>
          <a:p>
            <a:pPr defTabSz="912813" eaLnBrk="0" hangingPunct="0"/>
            <a:endParaRPr lang="en-US" sz="1100" dirty="0">
              <a:solidFill>
                <a:prstClr val="black"/>
              </a:solidFill>
            </a:endParaRPr>
          </a:p>
        </p:txBody>
      </p:sp>
      <p:sp>
        <p:nvSpPr>
          <p:cNvPr id="4" name="Notes Placeholder 3"/>
          <p:cNvSpPr>
            <a:spLocks noGrp="1"/>
          </p:cNvSpPr>
          <p:nvPr>
            <p:ph type="body" sz="quarter" idx="10"/>
          </p:nvPr>
        </p:nvSpPr>
        <p:spPr>
          <a:xfrm>
            <a:off x="685800" y="4415791"/>
            <a:ext cx="5486400" cy="4264858"/>
          </a:xfrm>
        </p:spPr>
        <p:txBody>
          <a:bodyPr/>
          <a:lstStyle/>
          <a:p>
            <a:pPr marL="7938" indent="-7938">
              <a:spcAft>
                <a:spcPts val="600"/>
              </a:spcAft>
            </a:pPr>
            <a:r>
              <a:rPr lang="zh-CN" altLang="en-US" b="1" dirty="0" smtClean="0"/>
              <a:t>演讲人备注</a:t>
            </a:r>
            <a:endParaRPr lang="en-CA" b="1" dirty="0"/>
          </a:p>
          <a:p>
            <a:pPr>
              <a:spcAft>
                <a:spcPts val="600"/>
              </a:spcAft>
            </a:pPr>
            <a:r>
              <a:rPr lang="zh-CN" altLang="en-US" dirty="0" smtClean="0"/>
              <a:t>慢性广泛分布的疼痛是纤维肌痛的定义特征。</a:t>
            </a:r>
            <a:r>
              <a:rPr lang="en-US" altLang="zh-CN" dirty="0" smtClean="0"/>
              <a:t>293</a:t>
            </a:r>
            <a:r>
              <a:rPr lang="zh-CN" altLang="en-US" dirty="0" smtClean="0"/>
              <a:t>例患有纤维肌痛的患者中，</a:t>
            </a:r>
            <a:r>
              <a:rPr lang="en-US" altLang="zh-CN" dirty="0" smtClean="0"/>
              <a:t>Wolfe</a:t>
            </a:r>
            <a:r>
              <a:rPr lang="zh-CN" altLang="en-US" dirty="0" smtClean="0"/>
              <a:t>等人发现，几乎所有（</a:t>
            </a:r>
            <a:r>
              <a:rPr lang="en-CA" dirty="0" smtClean="0"/>
              <a:t>97.6%</a:t>
            </a:r>
            <a:r>
              <a:rPr lang="zh-CN" altLang="en-US" dirty="0" smtClean="0"/>
              <a:t>）纤维肌痛患者均表现有广泛疼痛（轴向加上下躯干加左右侧疼痛），而在所有对照患者（</a:t>
            </a:r>
            <a:r>
              <a:rPr lang="en-CA" dirty="0" smtClean="0"/>
              <a:t>n = 265</a:t>
            </a:r>
            <a:r>
              <a:rPr lang="zh-CN" altLang="en-US" dirty="0" smtClean="0"/>
              <a:t>）中这一比例为</a:t>
            </a:r>
            <a:r>
              <a:rPr lang="en-US" altLang="zh-CN" dirty="0" smtClean="0"/>
              <a:t>69.1%</a:t>
            </a:r>
            <a:r>
              <a:rPr lang="zh-CN" altLang="en-US" dirty="0" smtClean="0"/>
              <a:t>。</a:t>
            </a:r>
            <a:endParaRPr lang="en-CA" dirty="0"/>
          </a:p>
          <a:p>
            <a:pPr marL="7938" indent="-7938">
              <a:spcAft>
                <a:spcPts val="600"/>
              </a:spcAft>
              <a:tabLst>
                <a:tab pos="254000" algn="l"/>
              </a:tabLst>
            </a:pPr>
            <a:r>
              <a:rPr lang="zh-CN" altLang="en-US" dirty="0" smtClean="0"/>
              <a:t>除疼痛外，疲劳和睡眠障碍是最常见的症状，≥</a:t>
            </a:r>
            <a:r>
              <a:rPr lang="en-US" altLang="zh-CN" dirty="0" smtClean="0"/>
              <a:t>86%</a:t>
            </a:r>
            <a:r>
              <a:rPr lang="zh-CN" altLang="en-US" dirty="0" smtClean="0"/>
              <a:t>的患有纤维肌痛的患者可出现疲劳和睡眠障碍。其他常见身体症状包括</a:t>
            </a:r>
            <a:r>
              <a:rPr lang="zh-CN" altLang="en-US" sz="1200" kern="1200" dirty="0" smtClean="0">
                <a:solidFill>
                  <a:schemeClr val="tx1"/>
                </a:solidFill>
                <a:latin typeface="+mn-lt"/>
                <a:ea typeface="+mn-ea"/>
                <a:cs typeface="+mn-cs"/>
              </a:rPr>
              <a:t>关节痛、头痛、多动腿、麻木和刺痛和腿抽筋。</a:t>
            </a:r>
            <a:endParaRPr lang="en-US" dirty="0"/>
          </a:p>
          <a:p>
            <a:pPr marL="7938" indent="-7938">
              <a:spcAft>
                <a:spcPts val="600"/>
              </a:spcAft>
              <a:tabLst>
                <a:tab pos="254000" algn="l"/>
              </a:tabLst>
            </a:pPr>
            <a:r>
              <a:rPr lang="zh-CN" altLang="en-US" spc="-20" dirty="0" smtClean="0"/>
              <a:t>心理症状在纤维肌痛患者中常见。</a:t>
            </a:r>
            <a:r>
              <a:rPr lang="zh-CN" altLang="en-US" sz="1200" kern="1200" spc="-20" dirty="0" smtClean="0">
                <a:solidFill>
                  <a:schemeClr val="tx1"/>
                </a:solidFill>
                <a:latin typeface="+mn-lt"/>
                <a:ea typeface="+mn-ea"/>
                <a:cs typeface="+mn-cs"/>
              </a:rPr>
              <a:t>与其他慢性疾病（腰痛、</a:t>
            </a:r>
            <a:r>
              <a:rPr lang="zh-CN" altLang="en-US" sz="1200" kern="1200" dirty="0" smtClean="0">
                <a:solidFill>
                  <a:schemeClr val="tx1"/>
                </a:solidFill>
                <a:latin typeface="+mn-lt"/>
                <a:ea typeface="+mn-ea"/>
                <a:cs typeface="+mn-cs"/>
              </a:rPr>
              <a:t>骨关节炎或类风湿性关节炎）类似，纤维肌痛患者有时可出现情绪障碍，如抑郁症或焦虑。其他心理症状包括注意力不集中和焦躁。</a:t>
            </a:r>
            <a:endParaRPr lang="en-US" spc="-20" dirty="0"/>
          </a:p>
          <a:p>
            <a:pPr marL="217488" indent="-217488">
              <a:spcAft>
                <a:spcPts val="600"/>
              </a:spcAft>
              <a:tabLst>
                <a:tab pos="254000" algn="l"/>
              </a:tabLst>
            </a:pPr>
            <a:endParaRPr lang="en-US" sz="1100" b="1" dirty="0" smtClean="0"/>
          </a:p>
          <a:p>
            <a:pPr marL="217488" indent="-217488">
              <a:spcAft>
                <a:spcPts val="600"/>
              </a:spcAft>
              <a:tabLst>
                <a:tab pos="254000" algn="l"/>
              </a:tabLst>
            </a:pPr>
            <a:r>
              <a:rPr lang="zh-CN" altLang="en-US" sz="1100" b="1" dirty="0" smtClean="0"/>
              <a:t>参考文献</a:t>
            </a:r>
            <a:endParaRPr lang="en-US" sz="1100" b="1" dirty="0" smtClean="0"/>
          </a:p>
          <a:p>
            <a:pPr>
              <a:spcAft>
                <a:spcPts val="600"/>
              </a:spcAft>
              <a:tabLst>
                <a:tab pos="254000" algn="l"/>
              </a:tabLst>
            </a:pPr>
            <a:r>
              <a:rPr lang="en-CA" sz="1100" dirty="0" smtClean="0"/>
              <a:t>Wolfe </a:t>
            </a:r>
            <a:r>
              <a:rPr lang="en-CA" sz="1100" dirty="0"/>
              <a:t>F </a:t>
            </a:r>
            <a:r>
              <a:rPr lang="en-CA" sz="1100" i="1" dirty="0"/>
              <a:t>et al. </a:t>
            </a:r>
            <a:r>
              <a:rPr lang="en-CA" sz="1100" dirty="0"/>
              <a:t>The American College of Rheumatology 1990 Criteria for the Classification of Fibromyalgia. Report of the Multicenter Criteria Committee. </a:t>
            </a:r>
            <a:r>
              <a:rPr lang="en-CA" sz="1100" i="1" dirty="0"/>
              <a:t>Arthritis Rheum </a:t>
            </a:r>
            <a:r>
              <a:rPr lang="en-CA" sz="1100" dirty="0"/>
              <a:t>1990; </a:t>
            </a:r>
            <a:r>
              <a:rPr lang="en-CA" sz="1100" dirty="0" smtClean="0"/>
              <a:t/>
            </a:r>
            <a:br>
              <a:rPr lang="en-CA" sz="1100" dirty="0" smtClean="0"/>
            </a:br>
            <a:r>
              <a:rPr lang="en-CA" sz="1100" dirty="0" smtClean="0"/>
              <a:t>33(2</a:t>
            </a:r>
            <a:r>
              <a:rPr lang="en-CA" sz="1100" dirty="0"/>
              <a:t>):160-72</a:t>
            </a:r>
            <a:r>
              <a:rPr lang="en-CA" sz="1100" dirty="0" smtClean="0"/>
              <a:t>.</a:t>
            </a:r>
            <a:endParaRPr lang="en-US" sz="1100" dirty="0" smtClean="0"/>
          </a:p>
        </p:txBody>
      </p:sp>
      <p:sp>
        <p:nvSpPr>
          <p:cNvPr id="6"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17</a:t>
            </a:fld>
            <a:endParaRPr lang="en-CA" dirty="0"/>
          </a:p>
        </p:txBody>
      </p:sp>
    </p:spTree>
    <p:extLst>
      <p:ext uri="{BB962C8B-B14F-4D97-AF65-F5344CB8AC3E}">
        <p14:creationId xmlns:p14="http://schemas.microsoft.com/office/powerpoint/2010/main" val="234579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9"/>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25956" name="Rectangle 10"/>
          <p:cNvSpPr>
            <a:spLocks noGrp="1"/>
          </p:cNvSpPr>
          <p:nvPr>
            <p:ph type="body" idx="1"/>
          </p:nvPr>
        </p:nvSpPr>
        <p:spPr>
          <a:xfrm>
            <a:off x="685800" y="4472940"/>
            <a:ext cx="5486400" cy="52235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defRPr/>
            </a:pPr>
            <a:r>
              <a:rPr lang="zh-CN" altLang="en-US" sz="750" b="1" dirty="0" smtClean="0"/>
              <a:t>演讲人备注</a:t>
            </a:r>
            <a:endParaRPr lang="en-US" sz="750" b="1" dirty="0" smtClean="0"/>
          </a:p>
          <a:p>
            <a:pPr>
              <a:spcAft>
                <a:spcPts val="600"/>
              </a:spcAft>
              <a:defRPr/>
            </a:pPr>
            <a:r>
              <a:rPr lang="zh-CN" altLang="en-US" sz="750" dirty="0" smtClean="0"/>
              <a:t>虽然纤维肌痛的定义特征是慢性广泛分布的疼痛，神经认知功能损害（“纤维雾”），但同时可出现睡眠障碍、疲乏、</a:t>
            </a:r>
            <a:r>
              <a:rPr lang="zh-CN" altLang="en-US" sz="1200" kern="1200" dirty="0" smtClean="0">
                <a:solidFill>
                  <a:schemeClr val="tx1"/>
                </a:solidFill>
                <a:latin typeface="+mn-lt"/>
                <a:ea typeface="+mn-ea"/>
                <a:cs typeface="+mn-cs"/>
              </a:rPr>
              <a:t>情绪障碍，压痛及晨僵。</a:t>
            </a:r>
            <a:r>
              <a:rPr lang="zh-CN" altLang="en-US" sz="750" dirty="0" smtClean="0"/>
              <a:t>患者通常描述其疼痛为：疼痛、使人筋疲力尽、疼痛绵延不断或痛苦不堪。</a:t>
            </a:r>
            <a:r>
              <a:rPr lang="zh-CN" altLang="en-US" sz="800" kern="1200" dirty="0" smtClean="0">
                <a:solidFill>
                  <a:schemeClr val="tx1"/>
                </a:solidFill>
                <a:latin typeface="+mn-lt"/>
                <a:ea typeface="+mn-ea"/>
                <a:cs typeface="+mn-cs"/>
              </a:rPr>
              <a:t>与纤维肌痛的疼痛和其他疼痛患者有关的</a:t>
            </a:r>
            <a:r>
              <a:rPr lang="zh-CN" altLang="en-US" sz="750" dirty="0" smtClean="0"/>
              <a:t>认知</a:t>
            </a:r>
            <a:r>
              <a:rPr lang="zh-CN" altLang="en-US" sz="1200" kern="1200" dirty="0" smtClean="0">
                <a:solidFill>
                  <a:schemeClr val="tx1"/>
                </a:solidFill>
                <a:latin typeface="+mn-lt"/>
                <a:ea typeface="+mn-ea"/>
                <a:cs typeface="+mn-cs"/>
              </a:rPr>
              <a:t>功能障碍（包括工作记忆变差，空间记忆改变，自由回忆和言语流畅改变）与健康对照组有差异。“纤维雾”的特征为混乱，信息和反应时间减慢，难以检索用词或说话，注意力不集中，短期记忆巩固障碍和定向障碍。</a:t>
            </a:r>
            <a:endParaRPr lang="en-US" sz="750" dirty="0" smtClean="0"/>
          </a:p>
          <a:p>
            <a:pPr>
              <a:spcAft>
                <a:spcPts val="600"/>
              </a:spcAft>
              <a:defRPr/>
            </a:pPr>
            <a:r>
              <a:rPr lang="zh-CN" altLang="en-US" sz="1200" kern="1200" dirty="0" smtClean="0">
                <a:solidFill>
                  <a:schemeClr val="tx1"/>
                </a:solidFill>
                <a:latin typeface="+mn-lt"/>
                <a:ea typeface="+mn-ea"/>
                <a:cs typeface="+mn-cs"/>
              </a:rPr>
              <a:t>纤维肌痛相关的睡眠失调的典型特征是非恢复性睡眠和觉醒增加。异常睡眠的组成部分包括睡眠潜伏期、睡眠障碍和导致日间功能受损的片段睡眠。睡眠对疲乏产生负面影响，同时影响疼痛，如专门解决睡眠问题，这些指标也会有相应好转。其他睡眠障碍如不宁腿综合征或睡眠呼吸暂停在纤维肌痛患者中也有发生。超过</a:t>
            </a:r>
            <a:r>
              <a:rPr lang="en-US" altLang="zh-CN" sz="1200" kern="1200" dirty="0" smtClean="0">
                <a:solidFill>
                  <a:schemeClr val="tx1"/>
                </a:solidFill>
                <a:latin typeface="+mn-lt"/>
                <a:ea typeface="+mn-ea"/>
                <a:cs typeface="+mn-cs"/>
              </a:rPr>
              <a:t>90%</a:t>
            </a:r>
            <a:r>
              <a:rPr lang="zh-CN" altLang="en-US" sz="1200" kern="1200" dirty="0" smtClean="0">
                <a:solidFill>
                  <a:schemeClr val="tx1"/>
                </a:solidFill>
                <a:latin typeface="+mn-lt"/>
                <a:ea typeface="+mn-ea"/>
                <a:cs typeface="+mn-cs"/>
              </a:rPr>
              <a:t>的纤维肌痛患者报告疲乏，是与疾病相关的最常见主诉。对一些患者来说，疲乏可能比疼痛的破坏力更大，导致患者主观报告功能障碍。纤维肌痛患者通常将其疲乏形容为生理或心理耗竭。</a:t>
            </a:r>
            <a:endParaRPr lang="en-US" sz="750" dirty="0" smtClean="0"/>
          </a:p>
          <a:p>
            <a:pPr>
              <a:spcAft>
                <a:spcPts val="600"/>
              </a:spcAft>
              <a:defRPr/>
            </a:pPr>
            <a:r>
              <a:rPr lang="zh-CN" altLang="en-US" sz="1200" kern="1200" dirty="0" smtClean="0">
                <a:solidFill>
                  <a:schemeClr val="tx1"/>
                </a:solidFill>
                <a:latin typeface="+mn-lt"/>
                <a:ea typeface="+mn-ea"/>
                <a:cs typeface="+mn-cs"/>
              </a:rPr>
              <a:t>情绪障碍（包括抑郁症和</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或焦虑）在患有纤维肌痛的人群中的发病率高达</a:t>
            </a:r>
            <a:r>
              <a:rPr lang="en-US" altLang="zh-CN" sz="1200" kern="1200" dirty="0" smtClean="0">
                <a:solidFill>
                  <a:schemeClr val="tx1"/>
                </a:solidFill>
                <a:latin typeface="+mn-lt"/>
                <a:ea typeface="+mn-ea"/>
                <a:cs typeface="+mn-cs"/>
              </a:rPr>
              <a:t>75%</a:t>
            </a:r>
            <a:r>
              <a:rPr lang="zh-CN" altLang="en-US" sz="1200" kern="1200" dirty="0" smtClean="0">
                <a:solidFill>
                  <a:schemeClr val="tx1"/>
                </a:solidFill>
                <a:latin typeface="+mn-lt"/>
                <a:ea typeface="+mn-ea"/>
                <a:cs typeface="+mn-cs"/>
              </a:rPr>
              <a:t>，但情绪障碍也有可能与纤维肌痛无关。焦虑通常与抑郁症同时存在，但在纤维肌痛患者中也可能单独出现焦虑升高的情况。</a:t>
            </a:r>
            <a:endParaRPr lang="en-CA" sz="750" dirty="0" smtClean="0"/>
          </a:p>
          <a:p>
            <a:pPr>
              <a:spcAft>
                <a:spcPts val="600"/>
              </a:spcAft>
              <a:defRPr/>
            </a:pPr>
            <a:r>
              <a:rPr lang="zh-CN" altLang="en-US" sz="1200" kern="1200" dirty="0" smtClean="0">
                <a:solidFill>
                  <a:schemeClr val="tx1"/>
                </a:solidFill>
                <a:latin typeface="+mn-lt"/>
                <a:ea typeface="+mn-ea"/>
                <a:cs typeface="+mn-cs"/>
              </a:rPr>
              <a:t>晨僵​​也是纤维肌痛的一个常见特征。</a:t>
            </a:r>
            <a:endParaRPr lang="en-CA" sz="750" dirty="0" smtClean="0"/>
          </a:p>
          <a:p>
            <a:pPr>
              <a:spcAft>
                <a:spcPts val="600"/>
              </a:spcAft>
              <a:defRPr/>
            </a:pPr>
            <a:endParaRPr lang="en-CA" sz="750" dirty="0" smtClean="0"/>
          </a:p>
          <a:p>
            <a:pPr>
              <a:spcAft>
                <a:spcPts val="600"/>
              </a:spcAft>
              <a:defRPr/>
            </a:pPr>
            <a:r>
              <a:rPr lang="zh-CN" altLang="en-US" sz="750" b="1" dirty="0" smtClean="0"/>
              <a:t>参考文献</a:t>
            </a:r>
            <a:endParaRPr lang="en-US" sz="750" b="1" dirty="0" smtClean="0"/>
          </a:p>
          <a:p>
            <a:pPr>
              <a:spcAft>
                <a:spcPts val="600"/>
              </a:spcAft>
            </a:pPr>
            <a:r>
              <a:rPr lang="en-US" sz="750" dirty="0"/>
              <a:t>Carruthers BM </a:t>
            </a:r>
            <a:r>
              <a:rPr lang="en-US" sz="750" i="1" dirty="0"/>
              <a:t>et al. </a:t>
            </a:r>
            <a:r>
              <a:rPr lang="en-US" sz="750" dirty="0"/>
              <a:t>Myalgic encephalomyelitis/chronic fatigue syndrome: clinical working case definition, diagnostic and treatment guidelines, a consensus document. </a:t>
            </a:r>
            <a:r>
              <a:rPr lang="en-US" sz="750" i="1" dirty="0" smtClean="0"/>
              <a:t>J </a:t>
            </a:r>
            <a:r>
              <a:rPr lang="en-US" sz="750" i="1" dirty="0"/>
              <a:t>Chron Fat Synd</a:t>
            </a:r>
            <a:r>
              <a:rPr lang="en-US" sz="750" dirty="0"/>
              <a:t> 2003; 11(1):</a:t>
            </a:r>
            <a:r>
              <a:rPr lang="en-US" sz="750" dirty="0" smtClean="0"/>
              <a:t>7-115.</a:t>
            </a:r>
          </a:p>
          <a:p>
            <a:pPr>
              <a:spcAft>
                <a:spcPts val="600"/>
              </a:spcAft>
            </a:pPr>
            <a:r>
              <a:rPr lang="en-US" sz="750" dirty="0" smtClean="0"/>
              <a:t>Harding </a:t>
            </a:r>
            <a:r>
              <a:rPr lang="en-US" sz="750" dirty="0"/>
              <a:t>SM. Sleep in fibromyalgia patients: subjective and objective </a:t>
            </a:r>
            <a:r>
              <a:rPr lang="en-US" sz="750" dirty="0" smtClean="0"/>
              <a:t>findings. </a:t>
            </a:r>
            <a:r>
              <a:rPr lang="en-US" sz="750" i="1" dirty="0" smtClean="0"/>
              <a:t>Am </a:t>
            </a:r>
            <a:r>
              <a:rPr lang="en-US" sz="750" i="1" dirty="0"/>
              <a:t>J Med Sci </a:t>
            </a:r>
            <a:r>
              <a:rPr lang="en-US" sz="750" dirty="0"/>
              <a:t>1998; 315(6):</a:t>
            </a:r>
            <a:r>
              <a:rPr lang="en-US" sz="750" dirty="0" smtClean="0"/>
              <a:t>367-37.</a:t>
            </a:r>
          </a:p>
          <a:p>
            <a:pPr>
              <a:spcAft>
                <a:spcPts val="600"/>
              </a:spcAft>
            </a:pPr>
            <a:r>
              <a:rPr lang="en-US" sz="750" dirty="0" smtClean="0"/>
              <a:t>Henriksson KG. </a:t>
            </a:r>
            <a:r>
              <a:rPr lang="en-US" sz="750" dirty="0"/>
              <a:t>Fibromyalgia – from syndrome to disease: overview of pathogenetic mechanisms. </a:t>
            </a:r>
            <a:r>
              <a:rPr lang="en-US" sz="750" i="1" dirty="0" smtClean="0"/>
              <a:t>J </a:t>
            </a:r>
            <a:r>
              <a:rPr lang="en-US" sz="750" i="1" dirty="0"/>
              <a:t>Rehabil Med</a:t>
            </a:r>
            <a:r>
              <a:rPr lang="en-US" sz="750" dirty="0"/>
              <a:t> 2003; </a:t>
            </a:r>
            <a:r>
              <a:rPr lang="en-US" sz="750" dirty="0" smtClean="0"/>
              <a:t/>
            </a:r>
            <a:br>
              <a:rPr lang="en-US" sz="750" dirty="0" smtClean="0"/>
            </a:br>
            <a:r>
              <a:rPr lang="en-US" sz="750" dirty="0" smtClean="0"/>
              <a:t>41(41 </a:t>
            </a:r>
            <a:r>
              <a:rPr lang="en-US" sz="750" dirty="0" err="1" smtClean="0"/>
              <a:t>Suppl</a:t>
            </a:r>
            <a:r>
              <a:rPr lang="en-US" sz="750" dirty="0" smtClean="0"/>
              <a:t>):89-94.</a:t>
            </a:r>
          </a:p>
          <a:p>
            <a:pPr>
              <a:spcAft>
                <a:spcPts val="600"/>
              </a:spcAft>
            </a:pPr>
            <a:r>
              <a:rPr lang="en-US" sz="750" dirty="0" smtClean="0"/>
              <a:t>Leavitt F </a:t>
            </a:r>
            <a:r>
              <a:rPr lang="en-US" sz="750" i="1" dirty="0"/>
              <a:t>et al. </a:t>
            </a:r>
            <a:r>
              <a:rPr lang="en-US" sz="750" dirty="0"/>
              <a:t>Comparison of pain properties in fibromyalgia patients and rheumatoid arthritis patients. </a:t>
            </a:r>
            <a:r>
              <a:rPr lang="en-US" sz="750" i="1" dirty="0" smtClean="0"/>
              <a:t>Arthritis </a:t>
            </a:r>
            <a:r>
              <a:rPr lang="en-US" sz="750" i="1" dirty="0"/>
              <a:t>Rheum</a:t>
            </a:r>
            <a:r>
              <a:rPr lang="en-US" sz="750" dirty="0"/>
              <a:t> 1986; </a:t>
            </a:r>
            <a:r>
              <a:rPr lang="en-US" sz="750" dirty="0" smtClean="0"/>
              <a:t/>
            </a:r>
            <a:br>
              <a:rPr lang="en-US" sz="750" dirty="0" smtClean="0"/>
            </a:br>
            <a:r>
              <a:rPr lang="en-US" sz="750" dirty="0" smtClean="0"/>
              <a:t>29(6</a:t>
            </a:r>
            <a:r>
              <a:rPr lang="en-US" sz="750" dirty="0"/>
              <a:t>):</a:t>
            </a:r>
            <a:r>
              <a:rPr lang="en-US" sz="750" dirty="0" smtClean="0"/>
              <a:t>775-81.</a:t>
            </a:r>
          </a:p>
          <a:p>
            <a:pPr>
              <a:spcAft>
                <a:spcPts val="600"/>
              </a:spcAft>
            </a:pPr>
            <a:r>
              <a:rPr lang="en-US" sz="750" dirty="0" smtClean="0"/>
              <a:t>Roizenblatt </a:t>
            </a:r>
            <a:r>
              <a:rPr lang="en-US" sz="750" dirty="0"/>
              <a:t>S </a:t>
            </a:r>
            <a:r>
              <a:rPr lang="en-US" sz="750" i="1" dirty="0"/>
              <a:t>et al</a:t>
            </a:r>
            <a:r>
              <a:rPr lang="en-US" sz="750" i="1" dirty="0" smtClean="0"/>
              <a:t>. </a:t>
            </a:r>
            <a:r>
              <a:rPr lang="en-US" sz="750" dirty="0"/>
              <a:t>Alpha sleep characteristics in fibromyalgia.</a:t>
            </a:r>
            <a:r>
              <a:rPr lang="en-US" sz="750" i="1" dirty="0" smtClean="0"/>
              <a:t> </a:t>
            </a:r>
            <a:r>
              <a:rPr lang="en-US" sz="750" i="1" dirty="0"/>
              <a:t>Arthritis Rheum</a:t>
            </a:r>
            <a:r>
              <a:rPr lang="en-US" sz="750" dirty="0"/>
              <a:t> 2001; </a:t>
            </a:r>
            <a:r>
              <a:rPr lang="en-US" sz="750" dirty="0" smtClean="0"/>
              <a:t>44(1):222-30.</a:t>
            </a:r>
          </a:p>
          <a:p>
            <a:pPr>
              <a:spcAft>
                <a:spcPts val="600"/>
              </a:spcAft>
            </a:pPr>
            <a:r>
              <a:rPr lang="en-US" sz="750" dirty="0" smtClean="0"/>
              <a:t>Wolfe </a:t>
            </a:r>
            <a:r>
              <a:rPr lang="en-US" sz="750" dirty="0"/>
              <a:t>F </a:t>
            </a:r>
            <a:r>
              <a:rPr lang="en-US" sz="750" i="1" dirty="0"/>
              <a:t>et </a:t>
            </a:r>
            <a:r>
              <a:rPr lang="en-US" sz="750" i="1" dirty="0" smtClean="0"/>
              <a:t>al. </a:t>
            </a:r>
            <a:r>
              <a:rPr lang="en-CA" sz="750" dirty="0"/>
              <a:t>The American College of Rheumatology 1990 Criteria for the Classification of Fibromyalgia. </a:t>
            </a:r>
            <a:r>
              <a:rPr lang="en-CA" sz="750" dirty="0" smtClean="0"/>
              <a:t/>
            </a:r>
            <a:br>
              <a:rPr lang="en-CA" sz="750" dirty="0" smtClean="0"/>
            </a:br>
            <a:r>
              <a:rPr lang="en-CA" sz="750" dirty="0" smtClean="0"/>
              <a:t>Report </a:t>
            </a:r>
            <a:r>
              <a:rPr lang="en-CA" sz="750" dirty="0"/>
              <a:t>of the Multicenter Criteria </a:t>
            </a:r>
            <a:r>
              <a:rPr lang="en-CA" sz="750" dirty="0" smtClean="0"/>
              <a:t>Committee.</a:t>
            </a:r>
            <a:r>
              <a:rPr lang="en-US" sz="750" i="1" dirty="0" smtClean="0"/>
              <a:t> </a:t>
            </a:r>
            <a:r>
              <a:rPr lang="en-US" sz="750" i="1" dirty="0"/>
              <a:t>Arthritis </a:t>
            </a:r>
            <a:r>
              <a:rPr lang="en-US" sz="750" i="1" dirty="0" smtClean="0"/>
              <a:t>Rheum</a:t>
            </a:r>
            <a:r>
              <a:rPr lang="en-CA" sz="750" i="1" dirty="0" smtClean="0"/>
              <a:t> </a:t>
            </a:r>
            <a:r>
              <a:rPr lang="en-US" sz="750" dirty="0" smtClean="0"/>
              <a:t>1990</a:t>
            </a:r>
            <a:r>
              <a:rPr lang="en-US" sz="750" dirty="0"/>
              <a:t>; 33(2):</a:t>
            </a:r>
            <a:r>
              <a:rPr lang="en-US" sz="750" dirty="0" smtClean="0"/>
              <a:t>160-72.</a:t>
            </a:r>
          </a:p>
          <a:p>
            <a:pPr>
              <a:spcAft>
                <a:spcPts val="600"/>
              </a:spcAft>
            </a:pPr>
            <a:r>
              <a:rPr lang="en-US" sz="750" dirty="0" smtClean="0"/>
              <a:t>Wolfe </a:t>
            </a:r>
            <a:r>
              <a:rPr lang="en-US" sz="750" dirty="0"/>
              <a:t>F </a:t>
            </a:r>
            <a:r>
              <a:rPr lang="en-US" sz="750" i="1" dirty="0"/>
              <a:t>et al. Arthritis Rheum</a:t>
            </a:r>
            <a:r>
              <a:rPr lang="en-US" sz="750" dirty="0"/>
              <a:t> The prevalence and characteristics of fibromyalgia in the general population. </a:t>
            </a:r>
            <a:r>
              <a:rPr lang="en-US" sz="750" dirty="0" smtClean="0"/>
              <a:t>1995</a:t>
            </a:r>
            <a:r>
              <a:rPr lang="en-US" sz="750" dirty="0"/>
              <a:t>; 38(1):19-28. </a:t>
            </a:r>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18</a:t>
            </a:fld>
            <a:endParaRPr lang="en-CA" dirty="0"/>
          </a:p>
        </p:txBody>
      </p:sp>
    </p:spTree>
    <p:extLst>
      <p:ext uri="{BB962C8B-B14F-4D97-AF65-F5344CB8AC3E}">
        <p14:creationId xmlns:p14="http://schemas.microsoft.com/office/powerpoint/2010/main" val="3583656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5315"/>
            <a:ext cx="5486400" cy="5261610"/>
          </a:xfrm>
        </p:spPr>
        <p:txBody>
          <a:bodyPr/>
          <a:lstStyle/>
          <a:p>
            <a:pPr>
              <a:spcAft>
                <a:spcPts val="600"/>
              </a:spcAft>
            </a:pPr>
            <a:r>
              <a:rPr lang="zh-CN" altLang="en-US" sz="1100" b="1" dirty="0" smtClean="0"/>
              <a:t>演讲人备注</a:t>
            </a:r>
            <a:endParaRPr lang="en-CA" sz="1100" b="1" dirty="0" smtClean="0"/>
          </a:p>
          <a:p>
            <a:pPr>
              <a:spcAft>
                <a:spcPts val="600"/>
              </a:spcAft>
            </a:pPr>
            <a:r>
              <a:rPr lang="zh-CN" altLang="en-US" sz="1100" dirty="0" smtClean="0"/>
              <a:t>与没有纤维肌痛的个体相比，有纤维肌痛的患者中出现记忆力减退、精神错乱和言语困难的人数更多。对纤维肌痛患者，记忆力减退和精神错乱同时出现的比例更高。与患有纤维肌痛但仅有记忆力障碍的患者相比，患有纤维肌痛同时具有这类认知障碍结合的患者报告疼痛、僵直、疲乏和睡眠障碍更多。</a:t>
            </a:r>
            <a:r>
              <a:rPr lang="zh-CN" altLang="en-US" sz="1200" kern="1200" dirty="0" smtClean="0">
                <a:solidFill>
                  <a:schemeClr val="tx1"/>
                </a:solidFill>
                <a:latin typeface="+mn-lt"/>
                <a:ea typeface="+mn-ea"/>
                <a:cs typeface="+mn-cs"/>
              </a:rPr>
              <a:t>风湿性疾病患者的认知易受损性存在很大差异，其中出现纤维肌痛的患者发生认知障碍的风险显著增高。记忆力和心理健康同时受损的发生率升高，且与纤维肌痛疾病严重程度增加和损伤心理健康密切相关。</a:t>
            </a:r>
            <a:endParaRPr lang="en-CA" sz="1100" dirty="0" smtClean="0"/>
          </a:p>
          <a:p>
            <a:pPr>
              <a:spcAft>
                <a:spcPts val="600"/>
              </a:spcAft>
            </a:pPr>
            <a:r>
              <a:rPr lang="zh-CN" altLang="en-US" sz="1100" dirty="0" smtClean="0"/>
              <a:t>在工作记忆功能、自由回忆、言语流畅和口头知识评估中，与年龄匹配的对照组相比，纤维肌痛患者表现更差，但在处理速度方面，和年龄匹配的对照组相当。</a:t>
            </a:r>
            <a:endParaRPr lang="en-CA" sz="1100" dirty="0" smtClean="0"/>
          </a:p>
          <a:p>
            <a:pPr>
              <a:spcAft>
                <a:spcPts val="600"/>
              </a:spcAft>
            </a:pPr>
            <a:r>
              <a:rPr lang="zh-CN" altLang="en-US" sz="1100" dirty="0" smtClean="0"/>
              <a:t>纤维肌痛有关的头脑混乱和记忆相关障碍被称为“纤维雾”。</a:t>
            </a:r>
            <a:endParaRPr lang="en-CA" sz="1100" dirty="0" smtClean="0"/>
          </a:p>
          <a:p>
            <a:pPr>
              <a:spcAft>
                <a:spcPts val="600"/>
              </a:spcAft>
            </a:pPr>
            <a:endParaRPr lang="en-CA" sz="1100" b="1" dirty="0" smtClean="0"/>
          </a:p>
          <a:p>
            <a:pPr>
              <a:spcAft>
                <a:spcPts val="600"/>
              </a:spcAft>
            </a:pPr>
            <a:r>
              <a:rPr lang="zh-CN" altLang="en-US" sz="1100" b="1" dirty="0" smtClean="0"/>
              <a:t>参考文献</a:t>
            </a:r>
            <a:endParaRPr lang="en-CA" sz="1100" b="1" dirty="0" smtClean="0"/>
          </a:p>
          <a:p>
            <a:pPr>
              <a:spcAft>
                <a:spcPts val="600"/>
              </a:spcAft>
            </a:pPr>
            <a:r>
              <a:rPr lang="en-CA" sz="1100" dirty="0" smtClean="0"/>
              <a:t>Katz  RS </a:t>
            </a:r>
            <a:r>
              <a:rPr lang="en-CA" sz="1100" i="1" dirty="0" smtClean="0"/>
              <a:t>et al. </a:t>
            </a:r>
            <a:r>
              <a:rPr lang="en-CA" sz="1100" dirty="0" smtClean="0"/>
              <a:t>The prevalence and clinical impact of reported cognitive difficulties (fibrofog) in patients with rheumatic disease with and without fibromyalgia. </a:t>
            </a:r>
            <a:r>
              <a:rPr lang="en-CA" sz="1100" i="1" dirty="0"/>
              <a:t>J Clin </a:t>
            </a:r>
            <a:r>
              <a:rPr lang="en-CA" sz="1100" i="1" dirty="0" smtClean="0"/>
              <a:t>Rheumatol</a:t>
            </a:r>
            <a:r>
              <a:rPr lang="en-CA" sz="1100" dirty="0" smtClean="0"/>
              <a:t> 2004; </a:t>
            </a:r>
            <a:br>
              <a:rPr lang="en-CA" sz="1100" dirty="0" smtClean="0"/>
            </a:br>
            <a:r>
              <a:rPr lang="en-CA" sz="1100" dirty="0" smtClean="0"/>
              <a:t>10(2):53-8</a:t>
            </a:r>
            <a:r>
              <a:rPr lang="en-CA" sz="1100" dirty="0"/>
              <a:t>.</a:t>
            </a:r>
          </a:p>
          <a:p>
            <a:r>
              <a:rPr lang="en-CA" sz="1100" dirty="0" smtClean="0"/>
              <a:t>Park DC </a:t>
            </a:r>
            <a:r>
              <a:rPr lang="en-CA" sz="1100" i="1" dirty="0" smtClean="0"/>
              <a:t>et al. </a:t>
            </a:r>
            <a:r>
              <a:rPr lang="en-CA" sz="1100" dirty="0" smtClean="0"/>
              <a:t>Cognitive </a:t>
            </a:r>
            <a:r>
              <a:rPr lang="en-CA" sz="1100" dirty="0"/>
              <a:t>function in fibromyalgia patients</a:t>
            </a:r>
            <a:r>
              <a:rPr lang="en-CA" sz="1100" dirty="0" smtClean="0"/>
              <a:t>. </a:t>
            </a:r>
            <a:r>
              <a:rPr lang="en-CA" sz="1100" i="1" dirty="0"/>
              <a:t>Arthritis </a:t>
            </a:r>
            <a:r>
              <a:rPr lang="en-CA" sz="1100" i="1" dirty="0" smtClean="0"/>
              <a:t>Rheum</a:t>
            </a:r>
            <a:r>
              <a:rPr lang="en-CA" sz="1100" dirty="0" smtClean="0"/>
              <a:t> 2001; </a:t>
            </a:r>
            <a:br>
              <a:rPr lang="en-CA" sz="1100" dirty="0" smtClean="0"/>
            </a:br>
            <a:r>
              <a:rPr lang="en-CA" sz="1100" dirty="0" smtClean="0"/>
              <a:t>44(9):2125-33</a:t>
            </a:r>
            <a:r>
              <a:rPr lang="en-CA" sz="1100" dirty="0"/>
              <a:t>.</a:t>
            </a:r>
          </a:p>
          <a:p>
            <a:endParaRPr lang="en-CA" sz="1100"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42641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t>演讲人备注 </a:t>
            </a:r>
            <a:r>
              <a:rPr lang="en-CA" altLang="en-US" b="1" dirty="0" smtClean="0"/>
              <a:t> </a:t>
            </a:r>
          </a:p>
          <a:p>
            <a:r>
              <a:rPr lang="zh-CN" altLang="en-US" dirty="0" smtClean="0"/>
              <a:t>请向发展委员会成员致谢。</a:t>
            </a:r>
            <a:endParaRPr lang="en-CA"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599" indent="-279076" eaLnBrk="0" hangingPunct="0">
              <a:defRPr>
                <a:solidFill>
                  <a:schemeClr val="tx1"/>
                </a:solidFill>
                <a:latin typeface="Arial" pitchFamily="34" charset="0"/>
                <a:ea typeface="SimSun" pitchFamily="2" charset="-122"/>
              </a:defRPr>
            </a:lvl2pPr>
            <a:lvl3pPr marL="1116308" indent="-223262" eaLnBrk="0" hangingPunct="0">
              <a:defRPr>
                <a:solidFill>
                  <a:schemeClr val="tx1"/>
                </a:solidFill>
                <a:latin typeface="Arial" pitchFamily="34" charset="0"/>
                <a:ea typeface="SimSun" pitchFamily="2" charset="-122"/>
              </a:defRPr>
            </a:lvl3pPr>
            <a:lvl4pPr marL="1562829" indent="-223262" eaLnBrk="0" hangingPunct="0">
              <a:defRPr>
                <a:solidFill>
                  <a:schemeClr val="tx1"/>
                </a:solidFill>
                <a:latin typeface="Arial" pitchFamily="34" charset="0"/>
                <a:ea typeface="SimSun" pitchFamily="2" charset="-122"/>
              </a:defRPr>
            </a:lvl4pPr>
            <a:lvl5pPr marL="2009353" indent="-223262" eaLnBrk="0" hangingPunct="0">
              <a:defRPr>
                <a:solidFill>
                  <a:schemeClr val="tx1"/>
                </a:solidFill>
                <a:latin typeface="Arial" pitchFamily="34" charset="0"/>
                <a:ea typeface="SimSun" pitchFamily="2" charset="-122"/>
              </a:defRPr>
            </a:lvl5pPr>
            <a:lvl6pPr marL="2455876" indent="-223262" eaLnBrk="0" fontAlgn="base" hangingPunct="0">
              <a:spcBef>
                <a:spcPct val="0"/>
              </a:spcBef>
              <a:spcAft>
                <a:spcPct val="0"/>
              </a:spcAft>
              <a:defRPr>
                <a:solidFill>
                  <a:schemeClr val="tx1"/>
                </a:solidFill>
                <a:latin typeface="Arial" pitchFamily="34" charset="0"/>
                <a:ea typeface="SimSun" pitchFamily="2" charset="-122"/>
              </a:defRPr>
            </a:lvl6pPr>
            <a:lvl7pPr marL="2902399" indent="-223262" eaLnBrk="0" fontAlgn="base" hangingPunct="0">
              <a:spcBef>
                <a:spcPct val="0"/>
              </a:spcBef>
              <a:spcAft>
                <a:spcPct val="0"/>
              </a:spcAft>
              <a:defRPr>
                <a:solidFill>
                  <a:schemeClr val="tx1"/>
                </a:solidFill>
                <a:latin typeface="Arial" pitchFamily="34" charset="0"/>
                <a:ea typeface="SimSun" pitchFamily="2" charset="-122"/>
              </a:defRPr>
            </a:lvl7pPr>
            <a:lvl8pPr marL="3348922" indent="-223262" eaLnBrk="0" fontAlgn="base" hangingPunct="0">
              <a:spcBef>
                <a:spcPct val="0"/>
              </a:spcBef>
              <a:spcAft>
                <a:spcPct val="0"/>
              </a:spcAft>
              <a:defRPr>
                <a:solidFill>
                  <a:schemeClr val="tx1"/>
                </a:solidFill>
                <a:latin typeface="Arial" pitchFamily="34" charset="0"/>
                <a:ea typeface="SimSun" pitchFamily="2" charset="-122"/>
              </a:defRPr>
            </a:lvl8pPr>
            <a:lvl9pPr marL="3795445" indent="-223262"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5"/>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9204" name="Rectangle 6"/>
          <p:cNvSpPr>
            <a:spLocks noGrp="1"/>
          </p:cNvSpPr>
          <p:nvPr>
            <p:ph type="body" idx="1"/>
          </p:nvPr>
        </p:nvSpPr>
        <p:spPr>
          <a:xfrm>
            <a:off x="686098" y="4410909"/>
            <a:ext cx="5485805" cy="5056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pPr>
            <a:r>
              <a:rPr lang="zh-CN" altLang="en-US" b="1" dirty="0" smtClean="0"/>
              <a:t>演讲人备注</a:t>
            </a:r>
            <a:endParaRPr lang="en-US" b="1" dirty="0" smtClean="0"/>
          </a:p>
          <a:p>
            <a:pPr>
              <a:spcAft>
                <a:spcPts val="300"/>
              </a:spcAft>
            </a:pPr>
            <a:r>
              <a:rPr lang="zh-CN" altLang="en-US" dirty="0" smtClean="0"/>
              <a:t>纤维肌痛患者常发生睡眠障碍，包括睡眠晨醒后无恢复感、失眠、清晨觉醒和睡眠质量差。研究显示纤维肌痛患者的睡眠质量显著低于对照组，且患者报告睡眠不好后疼痛加重。睡眠研究显示</a:t>
            </a:r>
            <a:r>
              <a:rPr lang="en-US" altLang="zh-CN" dirty="0" smtClean="0"/>
              <a:t>α-δ</a:t>
            </a:r>
            <a:r>
              <a:rPr lang="zh-CN" altLang="en-US" dirty="0" smtClean="0"/>
              <a:t>睡眠模式与睡眠被干扰和晨醒无恢复感相关，且这种模式在纤维肌痛患者中常可观察到。睡眠障碍可能与纤维肌痛患者常发生精力减低和疲乏有关。睡眠干扰还可加剧疼痛。已知</a:t>
            </a:r>
            <a:r>
              <a:rPr lang="en-US" altLang="zh-CN" dirty="0" smtClean="0"/>
              <a:t>δ</a:t>
            </a:r>
            <a:r>
              <a:rPr lang="zh-CN" altLang="en-US" dirty="0" smtClean="0"/>
              <a:t>波睡眠中频繁插入</a:t>
            </a:r>
            <a:r>
              <a:rPr lang="en-US" altLang="zh-CN" dirty="0" smtClean="0"/>
              <a:t>α</a:t>
            </a:r>
            <a:r>
              <a:rPr lang="zh-CN" altLang="en-US" dirty="0" smtClean="0"/>
              <a:t>波与</a:t>
            </a:r>
            <a:r>
              <a:rPr lang="zh-CN" altLang="en-US" sz="1200" kern="1200" dirty="0" smtClean="0">
                <a:solidFill>
                  <a:schemeClr val="tx1"/>
                </a:solidFill>
                <a:latin typeface="+mn-lt"/>
                <a:ea typeface="+mn-ea"/>
                <a:cs typeface="+mn-cs"/>
              </a:rPr>
              <a:t>生长激素（</a:t>
            </a:r>
            <a:r>
              <a:rPr lang="en-US" altLang="zh-CN" sz="1200" kern="1200" dirty="0" smtClean="0">
                <a:solidFill>
                  <a:schemeClr val="tx1"/>
                </a:solidFill>
                <a:latin typeface="+mn-lt"/>
                <a:ea typeface="+mn-ea"/>
                <a:cs typeface="+mn-cs"/>
              </a:rPr>
              <a:t>GH</a:t>
            </a:r>
            <a:r>
              <a:rPr lang="zh-CN" altLang="en-US" sz="1200" kern="1200" dirty="0" smtClean="0">
                <a:solidFill>
                  <a:schemeClr val="tx1"/>
                </a:solidFill>
                <a:latin typeface="+mn-lt"/>
                <a:ea typeface="+mn-ea"/>
                <a:cs typeface="+mn-cs"/>
              </a:rPr>
              <a:t>）和胰岛素样生长因子（</a:t>
            </a:r>
            <a:r>
              <a:rPr lang="en-US" dirty="0" smtClean="0"/>
              <a:t>IGF-1</a:t>
            </a:r>
            <a:r>
              <a:rPr lang="zh-CN" altLang="en-US" sz="1200" kern="1200" dirty="0" smtClean="0">
                <a:solidFill>
                  <a:schemeClr val="tx1"/>
                </a:solidFill>
                <a:latin typeface="+mn-lt"/>
                <a:ea typeface="+mn-ea"/>
                <a:cs typeface="+mn-cs"/>
              </a:rPr>
              <a:t>）生成减低有关。由于</a:t>
            </a:r>
            <a:r>
              <a:rPr lang="en-US" altLang="zh-CN" sz="1200" kern="1200" dirty="0" smtClean="0">
                <a:solidFill>
                  <a:schemeClr val="tx1"/>
                </a:solidFill>
                <a:latin typeface="+mn-lt"/>
                <a:ea typeface="+mn-ea"/>
                <a:cs typeface="+mn-cs"/>
              </a:rPr>
              <a:t>GH</a:t>
            </a:r>
            <a:r>
              <a:rPr lang="zh-CN" altLang="en-US"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IGF-1</a:t>
            </a:r>
            <a:r>
              <a:rPr lang="zh-CN" altLang="en-US" sz="1200" kern="1200" dirty="0" smtClean="0">
                <a:solidFill>
                  <a:schemeClr val="tx1"/>
                </a:solidFill>
                <a:latin typeface="+mn-lt"/>
                <a:ea typeface="+mn-ea"/>
                <a:cs typeface="+mn-cs"/>
              </a:rPr>
              <a:t>与肌肉微创修复相关，睡眠干扰可能损伤的肌肉组织损伤的愈合，由此延长损伤肌肉组织的感官刺激向中枢神经系统传达，增强肌肉疼痛的感知，后者可导致睡眠干扰进一步加剧，由此使得患者的疲劳状态继续，肌肉组织持续无法充分修复。</a:t>
            </a:r>
            <a:endParaRPr lang="en-US" altLang="zh-CN" dirty="0" smtClean="0"/>
          </a:p>
          <a:p>
            <a:pPr>
              <a:spcAft>
                <a:spcPts val="300"/>
              </a:spcAft>
            </a:pPr>
            <a:endParaRPr lang="en-US" dirty="0" smtClean="0"/>
          </a:p>
          <a:p>
            <a:pPr>
              <a:spcAft>
                <a:spcPts val="300"/>
              </a:spcAft>
            </a:pPr>
            <a:endParaRPr lang="en-US" b="1" dirty="0" smtClean="0"/>
          </a:p>
          <a:p>
            <a:pPr>
              <a:spcAft>
                <a:spcPts val="300"/>
              </a:spcAft>
            </a:pPr>
            <a:r>
              <a:rPr lang="zh-CN" altLang="en-US" b="1" dirty="0" smtClean="0"/>
              <a:t>参考文献</a:t>
            </a:r>
            <a:endParaRPr lang="en-US" b="1" dirty="0"/>
          </a:p>
          <a:p>
            <a:pPr>
              <a:spcAft>
                <a:spcPts val="300"/>
              </a:spcAft>
            </a:pPr>
            <a:r>
              <a:rPr lang="en-US" dirty="0" smtClean="0"/>
              <a:t>Bradley </a:t>
            </a:r>
            <a:r>
              <a:rPr lang="en-US" dirty="0"/>
              <a:t>LA</a:t>
            </a:r>
            <a:r>
              <a:rPr lang="en-US" dirty="0" smtClean="0"/>
              <a:t>. Pathophysiology </a:t>
            </a:r>
            <a:r>
              <a:rPr lang="en-US" dirty="0"/>
              <a:t>of fibromyalgia</a:t>
            </a:r>
            <a:r>
              <a:rPr lang="en-US" dirty="0" smtClean="0"/>
              <a:t>. </a:t>
            </a:r>
            <a:r>
              <a:rPr lang="en-US" i="1" dirty="0"/>
              <a:t>Am J </a:t>
            </a:r>
            <a:r>
              <a:rPr lang="en-US" i="1" dirty="0" smtClean="0"/>
              <a:t>Med</a:t>
            </a:r>
            <a:r>
              <a:rPr lang="en-US" dirty="0" smtClean="0"/>
              <a:t> 2009; 122(12 </a:t>
            </a:r>
            <a:r>
              <a:rPr lang="en-US" dirty="0"/>
              <a:t>Suppl):S22-30. </a:t>
            </a:r>
            <a:endParaRPr lang="en-US" dirty="0" smtClean="0"/>
          </a:p>
          <a:p>
            <a:pPr>
              <a:spcAft>
                <a:spcPts val="300"/>
              </a:spcAft>
            </a:pPr>
            <a:endParaRPr lang="en-US" dirty="0"/>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20</a:t>
            </a:fld>
            <a:endParaRPr lang="en-CA" dirty="0"/>
          </a:p>
        </p:txBody>
      </p:sp>
    </p:spTree>
    <p:extLst>
      <p:ext uri="{BB962C8B-B14F-4D97-AF65-F5344CB8AC3E}">
        <p14:creationId xmlns:p14="http://schemas.microsoft.com/office/powerpoint/2010/main" val="2413136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36196" name="Notes Placeholder 2"/>
          <p:cNvSpPr>
            <a:spLocks noGrp="1"/>
          </p:cNvSpPr>
          <p:nvPr>
            <p:ph type="body" idx="1"/>
          </p:nvPr>
        </p:nvSpPr>
        <p:spPr>
          <a:xfrm>
            <a:off x="685800" y="4434840"/>
            <a:ext cx="5486400" cy="52425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defRPr/>
            </a:pPr>
            <a:r>
              <a:rPr lang="zh-CN" altLang="en-US" sz="1050" b="1" dirty="0" smtClean="0"/>
              <a:t>演讲人备注</a:t>
            </a:r>
            <a:endParaRPr lang="en-CA" sz="1050" b="1" dirty="0" smtClean="0"/>
          </a:p>
          <a:p>
            <a:pPr>
              <a:spcAft>
                <a:spcPts val="600"/>
              </a:spcAft>
              <a:defRPr/>
            </a:pPr>
            <a:r>
              <a:rPr lang="zh-CN" altLang="en-US" sz="1050" dirty="0" smtClean="0"/>
              <a:t>在纤维肌痛确诊时，纤维肌痛患者中有</a:t>
            </a:r>
            <a:r>
              <a:rPr lang="en-US" altLang="zh-CN" sz="1050" dirty="0" smtClean="0"/>
              <a:t>20-40%</a:t>
            </a:r>
            <a:r>
              <a:rPr lang="zh-CN" altLang="en-US" sz="1050" dirty="0" smtClean="0"/>
              <a:t>有可识别的情绪障碍。纤维肌痛患者中，</a:t>
            </a:r>
            <a:r>
              <a:rPr lang="en-US" altLang="zh-CN" sz="1050" dirty="0" smtClean="0"/>
              <a:t>75%</a:t>
            </a:r>
            <a:r>
              <a:rPr lang="zh-CN" altLang="en-US" sz="1050" dirty="0" smtClean="0"/>
              <a:t>出现</a:t>
            </a:r>
            <a:r>
              <a:rPr lang="zh-CN" altLang="en-US" sz="1200" kern="1200" dirty="0" smtClean="0">
                <a:solidFill>
                  <a:schemeClr val="tx1"/>
                </a:solidFill>
                <a:latin typeface="+mn-lt"/>
                <a:ea typeface="+mn-ea"/>
                <a:cs typeface="+mn-cs"/>
              </a:rPr>
              <a:t>情绪障碍（包括抑郁症和</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或焦虑），但情绪障碍和纤维肌痛也可能无关。</a:t>
            </a:r>
            <a:endParaRPr lang="en-CA" sz="1050" dirty="0" smtClean="0"/>
          </a:p>
          <a:p>
            <a:pPr>
              <a:spcAft>
                <a:spcPts val="600"/>
              </a:spcAft>
              <a:defRPr/>
            </a:pPr>
            <a:r>
              <a:rPr lang="zh-CN" altLang="en-US" sz="1050" dirty="0" smtClean="0"/>
              <a:t>焦虑通常与抑郁症同时发生，</a:t>
            </a:r>
            <a:r>
              <a:rPr lang="zh-CN" altLang="en-US" sz="1050" kern="1200" dirty="0" smtClean="0">
                <a:solidFill>
                  <a:schemeClr val="tx1"/>
                </a:solidFill>
                <a:latin typeface="+mn-lt"/>
                <a:ea typeface="+mn-ea"/>
                <a:cs typeface="+mn-cs"/>
              </a:rPr>
              <a:t>但在纤维肌痛患者中也可能单独出现焦虑升高的情况。家庭凝聚力低、疼痛程度高、无助、消极应对技巧对抑郁也有影响。在很多病例中，抑郁或焦虑可能是慢性疼痛的结果。</a:t>
            </a:r>
            <a:endParaRPr lang="en-CA" sz="1050" dirty="0" smtClean="0"/>
          </a:p>
          <a:p>
            <a:pPr>
              <a:spcAft>
                <a:spcPts val="600"/>
              </a:spcAft>
              <a:defRPr/>
            </a:pPr>
            <a:r>
              <a:rPr lang="zh-CN" altLang="en-US" sz="1200" kern="1200" dirty="0" smtClean="0">
                <a:solidFill>
                  <a:schemeClr val="tx1"/>
                </a:solidFill>
                <a:latin typeface="+mn-lt"/>
                <a:ea typeface="+mn-ea"/>
                <a:cs typeface="+mn-cs"/>
              </a:rPr>
              <a:t>纤维肌痛或重度抑郁症个体的直系亲属表现近似程度的重度抑郁，提示两种疾病的风险因素近似，可能与遗传有关。患有纤维肌痛的个体在其一生中发生抑郁症的风险达</a:t>
            </a:r>
            <a:r>
              <a:rPr lang="en-US" altLang="zh-CN" sz="1200" kern="1200" dirty="0" smtClean="0">
                <a:solidFill>
                  <a:schemeClr val="tx1"/>
                </a:solidFill>
                <a:latin typeface="+mn-lt"/>
                <a:ea typeface="+mn-ea"/>
                <a:cs typeface="+mn-cs"/>
              </a:rPr>
              <a:t>75%</a:t>
            </a:r>
            <a:r>
              <a:rPr lang="zh-CN" altLang="en-US" sz="1200" kern="1200" dirty="0" smtClean="0">
                <a:solidFill>
                  <a:schemeClr val="tx1"/>
                </a:solidFill>
                <a:latin typeface="+mn-lt"/>
                <a:ea typeface="+mn-ea"/>
                <a:cs typeface="+mn-cs"/>
              </a:rPr>
              <a:t>，而同期发生焦虑的风险则为</a:t>
            </a:r>
            <a:r>
              <a:rPr lang="en-US" altLang="zh-CN" sz="1200" kern="1200" dirty="0" smtClean="0">
                <a:solidFill>
                  <a:schemeClr val="tx1"/>
                </a:solidFill>
                <a:latin typeface="+mn-lt"/>
                <a:ea typeface="+mn-ea"/>
                <a:cs typeface="+mn-cs"/>
              </a:rPr>
              <a:t>60%</a:t>
            </a:r>
            <a:r>
              <a:rPr lang="zh-CN" altLang="en-US" sz="1200" kern="1200" dirty="0" smtClean="0">
                <a:solidFill>
                  <a:schemeClr val="tx1"/>
                </a:solidFill>
                <a:latin typeface="+mn-lt"/>
                <a:ea typeface="+mn-ea"/>
                <a:cs typeface="+mn-cs"/>
              </a:rPr>
              <a:t>。</a:t>
            </a:r>
            <a:endParaRPr lang="en-CA" sz="1050" dirty="0" smtClean="0"/>
          </a:p>
          <a:p>
            <a:pPr marL="0" marR="0" indent="0" algn="l" defTabSz="914400" rtl="0" eaLnBrk="1" fontAlgn="auto" latinLnBrk="0" hangingPunct="1">
              <a:spcBef>
                <a:spcPts val="0"/>
              </a:spcBef>
              <a:spcAft>
                <a:spcPts val="300"/>
              </a:spcAft>
              <a:buClrTx/>
              <a:buSzTx/>
              <a:buFontTx/>
              <a:buNone/>
              <a:tabLst/>
              <a:defRPr/>
            </a:pPr>
            <a:endParaRPr lang="en-CA" sz="1050" b="1" dirty="0" smtClean="0"/>
          </a:p>
          <a:p>
            <a:pPr marL="0" marR="0" indent="0" algn="l" defTabSz="914400" rtl="0" eaLnBrk="1" fontAlgn="auto" latinLnBrk="0" hangingPunct="1">
              <a:spcBef>
                <a:spcPts val="0"/>
              </a:spcBef>
              <a:spcAft>
                <a:spcPts val="300"/>
              </a:spcAft>
              <a:buClrTx/>
              <a:buSzTx/>
              <a:buFontTx/>
              <a:buNone/>
              <a:tabLst/>
              <a:defRPr/>
            </a:pPr>
            <a:r>
              <a:rPr lang="zh-CN" altLang="en-US" sz="1050" b="1" dirty="0" smtClean="0"/>
              <a:t>参考文献</a:t>
            </a:r>
            <a:endParaRPr lang="en-CA" sz="1050" b="1" dirty="0" smtClean="0"/>
          </a:p>
          <a:p>
            <a:pPr marL="0" marR="0" indent="0" algn="l" defTabSz="914400" rtl="0" eaLnBrk="1" fontAlgn="auto" latinLnBrk="0" hangingPunct="1">
              <a:spcBef>
                <a:spcPts val="0"/>
              </a:spcBef>
              <a:spcAft>
                <a:spcPts val="300"/>
              </a:spcAft>
              <a:buClrTx/>
              <a:buSzTx/>
              <a:buFontTx/>
              <a:buNone/>
              <a:tabLst/>
              <a:defRPr/>
            </a:pPr>
            <a:r>
              <a:rPr lang="en-CA" sz="1050" dirty="0" smtClean="0"/>
              <a:t>Arnold LM </a:t>
            </a:r>
            <a:r>
              <a:rPr lang="en-CA" sz="1050" i="1" dirty="0" smtClean="0"/>
              <a:t>et al. </a:t>
            </a:r>
            <a:r>
              <a:rPr lang="en-CA" sz="1050" dirty="0" smtClean="0"/>
              <a:t>Family study of fibromyalgia. </a:t>
            </a:r>
            <a:r>
              <a:rPr lang="en-CA" sz="1050" i="1" dirty="0" smtClean="0"/>
              <a:t>Arthritis Rheum</a:t>
            </a:r>
            <a:r>
              <a:rPr lang="en-CA" sz="1050" dirty="0" smtClean="0"/>
              <a:t> 2004; 50(3):944-52.</a:t>
            </a:r>
          </a:p>
          <a:p>
            <a:pPr marL="0" marR="0" indent="0" algn="l" defTabSz="914400" rtl="0" eaLnBrk="1" fontAlgn="auto" latinLnBrk="0" hangingPunct="1">
              <a:spcBef>
                <a:spcPts val="0"/>
              </a:spcBef>
              <a:spcAft>
                <a:spcPts val="300"/>
              </a:spcAft>
              <a:buClrTx/>
              <a:buSzTx/>
              <a:buFontTx/>
              <a:buNone/>
              <a:tabLst/>
              <a:defRPr/>
            </a:pPr>
            <a:r>
              <a:rPr lang="en-CA" sz="1050" dirty="0" smtClean="0"/>
              <a:t>Boissevain MD, McCain GA.</a:t>
            </a:r>
            <a:r>
              <a:rPr lang="en-CA" sz="1050" baseline="0" dirty="0" smtClean="0"/>
              <a:t> </a:t>
            </a:r>
            <a:r>
              <a:rPr lang="en-CA" sz="1050" dirty="0" smtClean="0"/>
              <a:t>Toward an integrated understanding of fibromyalgia syndrome. </a:t>
            </a:r>
            <a:br>
              <a:rPr lang="en-CA" sz="1050" dirty="0" smtClean="0"/>
            </a:br>
            <a:r>
              <a:rPr lang="en-CA" sz="1050" dirty="0" smtClean="0"/>
              <a:t>I. Medical and pathophysiological aspects. </a:t>
            </a:r>
            <a:r>
              <a:rPr lang="en-CA" sz="1050" i="1" dirty="0" smtClean="0"/>
              <a:t>Pain</a:t>
            </a:r>
            <a:r>
              <a:rPr lang="en-CA" sz="1050" dirty="0" smtClean="0"/>
              <a:t> 1991; 45(3):227-38.</a:t>
            </a:r>
          </a:p>
          <a:p>
            <a:pPr marL="0" marR="0" indent="0" algn="l" defTabSz="914400" rtl="0" eaLnBrk="1" fontAlgn="auto" latinLnBrk="0" hangingPunct="1">
              <a:spcBef>
                <a:spcPts val="0"/>
              </a:spcBef>
              <a:spcAft>
                <a:spcPts val="300"/>
              </a:spcAft>
              <a:buClrTx/>
              <a:buSzTx/>
              <a:buFontTx/>
              <a:buNone/>
              <a:tabLst/>
              <a:defRPr/>
            </a:pPr>
            <a:r>
              <a:rPr lang="en-CA" sz="1050" dirty="0" smtClean="0"/>
              <a:t>Boissevain MD, McCain GA. Toward an integrated understanding of fibromyalgia syndrome. </a:t>
            </a:r>
            <a:br>
              <a:rPr lang="en-CA" sz="1050" dirty="0" smtClean="0"/>
            </a:br>
            <a:r>
              <a:rPr lang="en-CA" sz="1050" dirty="0" smtClean="0"/>
              <a:t>II. Psychological and phenomenological aspects. </a:t>
            </a:r>
            <a:r>
              <a:rPr lang="en-CA" sz="1050" i="1" dirty="0" smtClean="0"/>
              <a:t>Pain </a:t>
            </a:r>
            <a:r>
              <a:rPr lang="en-CA" sz="1050" dirty="0" smtClean="0"/>
              <a:t>1991; 45(3):239-48.</a:t>
            </a:r>
          </a:p>
          <a:p>
            <a:pPr marL="0" marR="0" indent="0" algn="l" defTabSz="914400" rtl="0" eaLnBrk="1" fontAlgn="auto" latinLnBrk="0" hangingPunct="1">
              <a:spcBef>
                <a:spcPts val="0"/>
              </a:spcBef>
              <a:spcAft>
                <a:spcPts val="300"/>
              </a:spcAft>
              <a:buClrTx/>
              <a:buSzTx/>
              <a:buFontTx/>
              <a:buNone/>
              <a:tabLst/>
              <a:defRPr/>
            </a:pPr>
            <a:r>
              <a:rPr lang="en-CA" sz="1050" dirty="0" smtClean="0"/>
              <a:t>Fishbain DA </a:t>
            </a:r>
            <a:r>
              <a:rPr lang="en-CA" sz="1050" i="1" dirty="0" smtClean="0"/>
              <a:t>et al. </a:t>
            </a:r>
            <a:r>
              <a:rPr lang="en-CA" sz="1050" dirty="0" smtClean="0"/>
              <a:t>Impact of chronic pain patients' job perception variables on actual return to work. </a:t>
            </a:r>
            <a:r>
              <a:rPr lang="en-CA" sz="1050" i="1" dirty="0" smtClean="0"/>
              <a:t>Clin J Pain</a:t>
            </a:r>
            <a:r>
              <a:rPr lang="en-CA" sz="1050" dirty="0" smtClean="0"/>
              <a:t> 1997; 13(2):197-206.</a:t>
            </a:r>
          </a:p>
          <a:p>
            <a:pPr marL="0" marR="0" indent="0" algn="l" defTabSz="914400" rtl="0" eaLnBrk="1" fontAlgn="auto" latinLnBrk="0" hangingPunct="1">
              <a:spcBef>
                <a:spcPts val="0"/>
              </a:spcBef>
              <a:spcAft>
                <a:spcPts val="300"/>
              </a:spcAft>
              <a:buClrTx/>
              <a:buSzTx/>
              <a:buFontTx/>
              <a:buNone/>
              <a:tabLst/>
              <a:defRPr/>
            </a:pPr>
            <a:r>
              <a:rPr lang="en-CA" sz="1050" dirty="0" smtClean="0"/>
              <a:t>Giesecke T et al. Subgrouping of fibromyalgia patients on the basis of pressure-pain thresholds and psychological factors. </a:t>
            </a:r>
            <a:r>
              <a:rPr lang="en-CA" sz="1050" i="1" u="none" dirty="0" smtClean="0"/>
              <a:t>Arthritis Rheum </a:t>
            </a:r>
            <a:r>
              <a:rPr lang="en-CA" sz="1050" dirty="0" smtClean="0"/>
              <a:t>2003; 48(10):2916-22.</a:t>
            </a:r>
          </a:p>
          <a:p>
            <a:pPr>
              <a:spcAft>
                <a:spcPts val="300"/>
              </a:spcAft>
              <a:defRPr/>
            </a:pPr>
            <a:r>
              <a:rPr lang="en-US" sz="1050" dirty="0" smtClean="0"/>
              <a:t>Katon </a:t>
            </a:r>
            <a:r>
              <a:rPr lang="en-US" sz="1050" dirty="0"/>
              <a:t>W </a:t>
            </a:r>
            <a:r>
              <a:rPr lang="en-US" sz="1050" i="1" dirty="0"/>
              <a:t>et al. </a:t>
            </a:r>
            <a:r>
              <a:rPr lang="en-CA" sz="1050" dirty="0"/>
              <a:t>Medical symptoms without identified pathology: relationship to psychiatric disorders, childhood and adult trauma, and personality traits</a:t>
            </a:r>
            <a:r>
              <a:rPr lang="en-CA" sz="1050" dirty="0" smtClean="0"/>
              <a:t>. </a:t>
            </a:r>
            <a:r>
              <a:rPr lang="en-US" sz="1050" i="1" dirty="0" smtClean="0"/>
              <a:t>Ann </a:t>
            </a:r>
            <a:r>
              <a:rPr lang="en-US" sz="1050" i="1" dirty="0"/>
              <a:t>Intern Med</a:t>
            </a:r>
            <a:r>
              <a:rPr lang="en-US" sz="1050" dirty="0"/>
              <a:t> 2001; </a:t>
            </a:r>
            <a:r>
              <a:rPr lang="en-US" sz="1050" dirty="0" smtClean="0"/>
              <a:t/>
            </a:r>
            <a:br>
              <a:rPr lang="en-US" sz="1050" dirty="0" smtClean="0"/>
            </a:br>
            <a:r>
              <a:rPr lang="en-US" sz="1050" dirty="0" smtClean="0"/>
              <a:t>134(9 </a:t>
            </a:r>
            <a:r>
              <a:rPr lang="en-US" sz="1050" dirty="0"/>
              <a:t>Pt 2):917-25. </a:t>
            </a:r>
          </a:p>
          <a:p>
            <a:pPr marL="0" marR="0" indent="0" algn="l" defTabSz="914400" rtl="0" eaLnBrk="1" fontAlgn="auto" latinLnBrk="0" hangingPunct="1">
              <a:spcBef>
                <a:spcPts val="0"/>
              </a:spcBef>
              <a:spcAft>
                <a:spcPts val="300"/>
              </a:spcAft>
              <a:buClrTx/>
              <a:buSzTx/>
              <a:buFontTx/>
              <a:buNone/>
              <a:tabLst/>
              <a:defRPr/>
            </a:pPr>
            <a:endParaRPr lang="en-CA" sz="1100" dirty="0" smtClean="0">
              <a:latin typeface="+mj-lt"/>
            </a:endParaRPr>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21</a:t>
            </a:fld>
            <a:endParaRPr lang="en-CA" dirty="0"/>
          </a:p>
        </p:txBody>
      </p:sp>
    </p:spTree>
    <p:extLst>
      <p:ext uri="{BB962C8B-B14F-4D97-AF65-F5344CB8AC3E}">
        <p14:creationId xmlns:p14="http://schemas.microsoft.com/office/powerpoint/2010/main" val="3972809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32100" name="Rectangle 8"/>
          <p:cNvSpPr>
            <a:spLocks noGrp="1"/>
          </p:cNvSpPr>
          <p:nvPr>
            <p:ph type="body" idx="1"/>
          </p:nvPr>
        </p:nvSpPr>
        <p:spPr>
          <a:xfrm>
            <a:off x="692697" y="4422776"/>
            <a:ext cx="5539705" cy="5349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zh-CN" altLang="en-US" sz="1100" b="1" dirty="0" smtClean="0"/>
              <a:t>演讲人备注</a:t>
            </a:r>
            <a:endParaRPr lang="en-US" sz="1100" b="1" dirty="0" smtClean="0"/>
          </a:p>
          <a:p>
            <a:pPr>
              <a:spcAft>
                <a:spcPts val="600"/>
              </a:spcAft>
            </a:pPr>
            <a:r>
              <a:rPr lang="zh-CN" altLang="en-US" sz="1100" dirty="0" smtClean="0">
                <a:cs typeface="Arial" charset="0"/>
              </a:rPr>
              <a:t>疼痛、睡眠和心理症状间的复杂关系可用模式图表示，其中疼痛相关症状（共患病）互相加剧，导致疼痛恶性循环。在评估纤维肌痛时，有必要以患者整体进行评定。此外，</a:t>
            </a:r>
            <a:r>
              <a:rPr lang="zh-CN" altLang="en-US" sz="1200" kern="1200" dirty="0" smtClean="0">
                <a:solidFill>
                  <a:schemeClr val="tx1"/>
                </a:solidFill>
                <a:latin typeface="+mn-lt"/>
                <a:ea typeface="+mn-ea"/>
                <a:cs typeface="+mn-cs"/>
              </a:rPr>
              <a:t>纤维肌痛和疼痛相关症状会对患者生活质量和功能产生重大影响。这些病情可互相加剧，导致疼痛更为严重，甚至对治疗造成不利影响。</a:t>
            </a:r>
            <a:endParaRPr lang="en-US" sz="1100" dirty="0" smtClean="0">
              <a:cs typeface="Arial" charset="0"/>
            </a:endParaRPr>
          </a:p>
          <a:p>
            <a:pPr>
              <a:spcAft>
                <a:spcPts val="600"/>
              </a:spcAft>
            </a:pPr>
            <a:r>
              <a:rPr lang="zh-CN" altLang="en-US" sz="1100" b="1" dirty="0" smtClean="0"/>
              <a:t>睡眠障碍：</a:t>
            </a:r>
            <a:r>
              <a:rPr lang="en-US" sz="1100" b="1" dirty="0" smtClean="0"/>
              <a:t> </a:t>
            </a:r>
            <a:r>
              <a:rPr lang="zh-CN" altLang="en-US" sz="1100" dirty="0" smtClean="0"/>
              <a:t>疼痛导致睡眠效率降低，频繁</a:t>
            </a:r>
            <a:r>
              <a:rPr lang="zh-CN" altLang="en-US" sz="1200" kern="1200" dirty="0" smtClean="0">
                <a:solidFill>
                  <a:schemeClr val="tx1"/>
                </a:solidFill>
                <a:latin typeface="+mn-lt"/>
                <a:ea typeface="+mn-ea"/>
                <a:cs typeface="+mn-cs"/>
              </a:rPr>
              <a:t>夜间觉醒，睡眠质量差，难以休息。因此，纤维肌痛和心理症状可直接导致睡眠障碍，后者又可加重纤维肌痛和心里症状的严重程度。大部分纤维肌痛患者表示疼痛是导致睡眠障碍的唯一原因。</a:t>
            </a:r>
            <a:endParaRPr lang="en-US" sz="1100" dirty="0" smtClean="0"/>
          </a:p>
          <a:p>
            <a:pPr>
              <a:spcAft>
                <a:spcPts val="600"/>
              </a:spcAft>
            </a:pPr>
            <a:r>
              <a:rPr lang="zh-CN" altLang="en-US" sz="1100" b="1" dirty="0" smtClean="0"/>
              <a:t>心理症状：</a:t>
            </a:r>
            <a:r>
              <a:rPr lang="en-US" sz="1100" b="1" dirty="0" smtClean="0"/>
              <a:t> </a:t>
            </a:r>
            <a:r>
              <a:rPr lang="zh-CN" altLang="en-US" sz="1100" dirty="0" smtClean="0"/>
              <a:t>心理症状，如焦虑和沮丧，与纤维肌痛密切相关。</a:t>
            </a:r>
            <a:r>
              <a:rPr lang="en-US" sz="1100" dirty="0" smtClean="0"/>
              <a:t> </a:t>
            </a:r>
            <a:endParaRPr lang="en-CA" sz="1100" dirty="0" smtClean="0"/>
          </a:p>
          <a:p>
            <a:pPr>
              <a:spcAft>
                <a:spcPts val="600"/>
              </a:spcAft>
            </a:pPr>
            <a:r>
              <a:rPr lang="zh-CN" altLang="en-US" sz="1100" b="1" dirty="0" smtClean="0"/>
              <a:t>治疗：</a:t>
            </a:r>
            <a:r>
              <a:rPr lang="zh-CN" altLang="en-US" sz="1100" dirty="0" smtClean="0"/>
              <a:t>管理策略应强调治疗面向患者整体，而非疼痛这一组成部分，其目的为改善患者整体功能。可通过使用能有效缓解疼痛和疼痛相关症状的药物治疗纤维肌痛，并由此减少多重用药。</a:t>
            </a:r>
            <a:endParaRPr lang="en-US" sz="1100" dirty="0" smtClean="0"/>
          </a:p>
          <a:p>
            <a:pPr>
              <a:spcAft>
                <a:spcPts val="600"/>
              </a:spcAft>
            </a:pPr>
            <a:endParaRPr lang="en-US" sz="1100" dirty="0" smtClean="0"/>
          </a:p>
          <a:p>
            <a:pPr>
              <a:spcAft>
                <a:spcPts val="600"/>
              </a:spcAft>
            </a:pPr>
            <a:r>
              <a:rPr lang="zh-CN" altLang="en-US" sz="1100" b="1" dirty="0" smtClean="0"/>
              <a:t>参考文献</a:t>
            </a:r>
            <a:endParaRPr lang="en-CA" sz="1100" b="1" dirty="0" smtClean="0"/>
          </a:p>
          <a:p>
            <a:pPr>
              <a:spcAft>
                <a:spcPts val="600"/>
              </a:spcAft>
            </a:pPr>
            <a:r>
              <a:rPr lang="en-CA" sz="1100" dirty="0" smtClean="0"/>
              <a:t>Argoff CD. The coexistence of neuropathic pain, sleep, and psychiatric disorders: a novel treatment approach. </a:t>
            </a:r>
            <a:r>
              <a:rPr lang="en-CA" sz="1100" i="1" dirty="0" smtClean="0"/>
              <a:t>Clin J Pain</a:t>
            </a:r>
            <a:r>
              <a:rPr lang="en-CA" sz="1100" dirty="0" smtClean="0"/>
              <a:t> 2007; 23(1):15-22.</a:t>
            </a:r>
          </a:p>
        </p:txBody>
      </p:sp>
      <p:sp>
        <p:nvSpPr>
          <p:cNvPr id="132101" name="TextBox 4"/>
          <p:cNvSpPr txBox="1">
            <a:spLocks noChangeArrowheads="1"/>
          </p:cNvSpPr>
          <p:nvPr/>
        </p:nvSpPr>
        <p:spPr bwMode="auto">
          <a:xfrm>
            <a:off x="546101" y="5326063"/>
            <a:ext cx="182980" cy="46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73" tIns="45286" rIns="90573" bIns="45286">
            <a:spAutoFit/>
          </a:bodyPr>
          <a:lstStyle>
            <a:lvl1pPr defTabSz="474663" eaLnBrk="0" hangingPunct="0">
              <a:defRPr sz="2400">
                <a:solidFill>
                  <a:schemeClr val="tx1"/>
                </a:solidFill>
                <a:latin typeface="Arial" charset="0"/>
                <a:ea typeface="ＭＳ Ｐゴシック" pitchFamily="-112" charset="-128"/>
              </a:defRPr>
            </a:lvl1pPr>
            <a:lvl2pPr marL="742950" indent="-285750" defTabSz="474663" eaLnBrk="0" hangingPunct="0">
              <a:defRPr sz="2400">
                <a:solidFill>
                  <a:schemeClr val="tx1"/>
                </a:solidFill>
                <a:latin typeface="Arial" charset="0"/>
                <a:ea typeface="ＭＳ Ｐゴシック" pitchFamily="-112" charset="-128"/>
              </a:defRPr>
            </a:lvl2pPr>
            <a:lvl3pPr marL="1143000" indent="-228600" defTabSz="474663" eaLnBrk="0" hangingPunct="0">
              <a:defRPr sz="2400">
                <a:solidFill>
                  <a:schemeClr val="tx1"/>
                </a:solidFill>
                <a:latin typeface="Arial" charset="0"/>
                <a:ea typeface="ＭＳ Ｐゴシック" pitchFamily="-112" charset="-128"/>
              </a:defRPr>
            </a:lvl3pPr>
            <a:lvl4pPr marL="1600200" indent="-228600" defTabSz="474663" eaLnBrk="0" hangingPunct="0">
              <a:defRPr sz="2400">
                <a:solidFill>
                  <a:schemeClr val="tx1"/>
                </a:solidFill>
                <a:latin typeface="Arial" charset="0"/>
                <a:ea typeface="ＭＳ Ｐゴシック" pitchFamily="-112" charset="-128"/>
              </a:defRPr>
            </a:lvl4pPr>
            <a:lvl5pPr marL="2057400" indent="-228600" defTabSz="474663" eaLnBrk="0" hangingPunct="0">
              <a:defRPr sz="2400">
                <a:solidFill>
                  <a:schemeClr val="tx1"/>
                </a:solidFill>
                <a:latin typeface="Arial" charset="0"/>
                <a:ea typeface="ＭＳ Ｐゴシック" pitchFamily="-112" charset="-128"/>
              </a:defRPr>
            </a:lvl5pPr>
            <a:lvl6pPr marL="25146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endParaRPr lang="en-US" dirty="0">
              <a:solidFill>
                <a:prstClr val="black"/>
              </a:solidFill>
            </a:endParaRPr>
          </a:p>
        </p:txBody>
      </p:sp>
      <p:sp>
        <p:nvSpPr>
          <p:cNvPr id="6"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22</a:t>
            </a:fld>
            <a:endParaRPr lang="en-CA" dirty="0"/>
          </a:p>
        </p:txBody>
      </p:sp>
    </p:spTree>
    <p:extLst>
      <p:ext uri="{BB962C8B-B14F-4D97-AF65-F5344CB8AC3E}">
        <p14:creationId xmlns:p14="http://schemas.microsoft.com/office/powerpoint/2010/main" val="1774128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6"/>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5892" name="Rectangle 7"/>
          <p:cNvSpPr>
            <a:spLocks noGrp="1"/>
          </p:cNvSpPr>
          <p:nvPr>
            <p:ph type="body" idx="1"/>
          </p:nvPr>
        </p:nvSpPr>
        <p:spPr>
          <a:xfrm>
            <a:off x="685800" y="4453889"/>
            <a:ext cx="5486400" cy="52520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Aft>
                <a:spcPts val="600"/>
              </a:spcAft>
            </a:pPr>
            <a:r>
              <a:rPr lang="zh-CN" altLang="en-US" sz="1050" b="1" dirty="0" smtClean="0"/>
              <a:t>演讲人备注</a:t>
            </a:r>
            <a:endParaRPr lang="en-US" sz="1050" b="1" dirty="0" smtClean="0"/>
          </a:p>
          <a:p>
            <a:pPr>
              <a:lnSpc>
                <a:spcPct val="90000"/>
              </a:lnSpc>
              <a:spcAft>
                <a:spcPts val="600"/>
              </a:spcAft>
            </a:pPr>
            <a:r>
              <a:rPr lang="zh-CN" altLang="en-US" sz="1050" dirty="0" smtClean="0"/>
              <a:t>纤维肌痛的诊断并不简单直接。实际上，患者在出现症状后到诊断的平均花费时间超过两年，且估计有</a:t>
            </a:r>
            <a:r>
              <a:rPr lang="en-US" altLang="zh-CN" sz="1050" dirty="0" smtClean="0"/>
              <a:t>75%</a:t>
            </a:r>
            <a:r>
              <a:rPr lang="zh-CN" altLang="en-US" sz="1050" dirty="0" smtClean="0"/>
              <a:t>的纤维肌痛患者尚未获得诊断。</a:t>
            </a:r>
            <a:endParaRPr lang="en-US" sz="1050" dirty="0" smtClean="0"/>
          </a:p>
          <a:p>
            <a:pPr marL="0" lvl="1">
              <a:lnSpc>
                <a:spcPct val="90000"/>
              </a:lnSpc>
              <a:spcAft>
                <a:spcPts val="600"/>
              </a:spcAft>
            </a:pPr>
            <a:r>
              <a:rPr lang="zh-CN" altLang="en-US" sz="1050" dirty="0" smtClean="0">
                <a:cs typeface="Arial" charset="0"/>
              </a:rPr>
              <a:t>纤维肌痛的诊断在临床评估后给出，临床评估包括当前主诉史，关注过去健康状况，并进行体格检查，没有任何验证性诊断测试。物理检查对鉴别任何其他可能病情起着十分关键的作用。医生应考虑</a:t>
            </a:r>
            <a:r>
              <a:rPr lang="zh-CN" altLang="en-US" sz="1200" kern="1200" dirty="0" smtClean="0">
                <a:solidFill>
                  <a:schemeClr val="tx1"/>
                </a:solidFill>
                <a:latin typeface="+mn-lt"/>
                <a:ea typeface="+mn-ea"/>
                <a:cs typeface="+mn-cs"/>
              </a:rPr>
              <a:t>纤维肌痛的既定的诊断标准，排除弥散躯体疼痛的其他原因，并进行压痛点测试。可进行鉴别诊断以排除如骨关节炎、类风湿性关节炎、风湿性多肌痛、</a:t>
            </a:r>
            <a:r>
              <a:rPr lang="zh-CN" altLang="en-US" sz="1200" b="0" i="0" kern="1200" dirty="0" smtClean="0">
                <a:solidFill>
                  <a:schemeClr val="tx1"/>
                </a:solidFill>
                <a:latin typeface="+mn-lt"/>
                <a:ea typeface="+mn-ea"/>
                <a:cs typeface="+mn-cs"/>
              </a:rPr>
              <a:t>甲状腺机能减退症、</a:t>
            </a:r>
            <a:r>
              <a:rPr lang="zh-CN" altLang="en-US" sz="1200" kern="1200" dirty="0" smtClean="0">
                <a:solidFill>
                  <a:schemeClr val="tx1"/>
                </a:solidFill>
                <a:latin typeface="+mn-lt"/>
                <a:ea typeface="+mn-ea"/>
                <a:cs typeface="+mn-cs"/>
              </a:rPr>
              <a:t>狼疮和</a:t>
            </a:r>
            <a:r>
              <a:rPr lang="en-US" sz="1200" dirty="0" err="1" smtClean="0">
                <a:cs typeface="Arial" charset="0"/>
              </a:rPr>
              <a:t>Sjögren’s</a:t>
            </a:r>
            <a:r>
              <a:rPr lang="zh-CN" altLang="en-US" sz="1200" kern="1200" dirty="0" smtClean="0">
                <a:solidFill>
                  <a:schemeClr val="tx1"/>
                </a:solidFill>
                <a:latin typeface="+mn-lt"/>
                <a:ea typeface="+mn-ea"/>
                <a:cs typeface="+mn-cs"/>
              </a:rPr>
              <a:t>综合征。这一步骤可通过临床和实验室评估完成。</a:t>
            </a:r>
            <a:r>
              <a:rPr lang="en-US" sz="1050" dirty="0" smtClean="0">
                <a:cs typeface="Arial" charset="0"/>
              </a:rPr>
              <a:t>  </a:t>
            </a:r>
            <a:endParaRPr lang="en-CA" sz="1050" dirty="0" smtClean="0">
              <a:cs typeface="Arial" charset="0"/>
            </a:endParaRPr>
          </a:p>
          <a:p>
            <a:pPr marL="0" marR="0" lvl="1" indent="0" algn="l" defTabSz="914400" rtl="0" eaLnBrk="1" fontAlgn="auto" latinLnBrk="0" hangingPunct="1">
              <a:lnSpc>
                <a:spcPct val="90000"/>
              </a:lnSpc>
              <a:spcBef>
                <a:spcPts val="0"/>
              </a:spcBef>
              <a:spcAft>
                <a:spcPts val="600"/>
              </a:spcAft>
              <a:buClrTx/>
              <a:buSzTx/>
              <a:buFontTx/>
              <a:buNone/>
              <a:tabLst/>
              <a:defRPr/>
            </a:pPr>
            <a:r>
              <a:rPr lang="zh-CN" altLang="en-US" sz="1050" dirty="0" smtClean="0">
                <a:cs typeface="Arial" charset="0"/>
              </a:rPr>
              <a:t>注：通常排除纤维肌痛无需进行大量实验室评估。对一些病例来说，可进行</a:t>
            </a:r>
            <a:r>
              <a:rPr lang="zh-CN" altLang="en-US" sz="1200" kern="1200" dirty="0" smtClean="0">
                <a:solidFill>
                  <a:schemeClr val="tx1"/>
                </a:solidFill>
                <a:latin typeface="+mn-lt"/>
                <a:ea typeface="+mn-ea"/>
                <a:cs typeface="+mn-cs"/>
              </a:rPr>
              <a:t>促甲状腺激素测试。</a:t>
            </a:r>
            <a:r>
              <a:rPr lang="en-US" altLang="zh-CN" sz="1200" kern="1200" dirty="0" smtClean="0">
                <a:solidFill>
                  <a:schemeClr val="tx1"/>
                </a:solidFill>
                <a:latin typeface="+mn-lt"/>
                <a:ea typeface="+mn-ea"/>
                <a:cs typeface="+mn-cs"/>
              </a:rPr>
              <a:t>60</a:t>
            </a:r>
            <a:r>
              <a:rPr lang="zh-CN" altLang="en-US" sz="1200" kern="1200" dirty="0" smtClean="0">
                <a:solidFill>
                  <a:schemeClr val="tx1"/>
                </a:solidFill>
                <a:latin typeface="+mn-lt"/>
                <a:ea typeface="+mn-ea"/>
                <a:cs typeface="+mn-cs"/>
              </a:rPr>
              <a:t>周岁以下很少发生风湿性多肌痛，而纤维肌痛则很少在</a:t>
            </a:r>
            <a:r>
              <a:rPr lang="en-US" altLang="zh-CN" sz="1200" kern="1200" dirty="0" smtClean="0">
                <a:solidFill>
                  <a:schemeClr val="tx1"/>
                </a:solidFill>
                <a:latin typeface="+mn-lt"/>
                <a:ea typeface="+mn-ea"/>
                <a:cs typeface="+mn-cs"/>
              </a:rPr>
              <a:t>65</a:t>
            </a:r>
            <a:r>
              <a:rPr lang="zh-CN" altLang="en-US" sz="1200" kern="1200" dirty="0" smtClean="0">
                <a:solidFill>
                  <a:schemeClr val="tx1"/>
                </a:solidFill>
                <a:latin typeface="+mn-lt"/>
                <a:ea typeface="+mn-ea"/>
                <a:cs typeface="+mn-cs"/>
              </a:rPr>
              <a:t>周岁后发病。</a:t>
            </a:r>
          </a:p>
          <a:p>
            <a:pPr marL="0" lvl="1">
              <a:lnSpc>
                <a:spcPct val="90000"/>
              </a:lnSpc>
              <a:spcAft>
                <a:spcPts val="600"/>
              </a:spcAft>
            </a:pPr>
            <a:endParaRPr lang="en-CA" sz="1050" dirty="0">
              <a:cs typeface="Arial" charset="0"/>
            </a:endParaRPr>
          </a:p>
          <a:p>
            <a:pPr>
              <a:lnSpc>
                <a:spcPct val="90000"/>
              </a:lnSpc>
              <a:spcAft>
                <a:spcPts val="600"/>
              </a:spcAft>
              <a:tabLst>
                <a:tab pos="254000" algn="l"/>
              </a:tabLst>
            </a:pPr>
            <a:endParaRPr lang="en-US" sz="1050" b="1" dirty="0" smtClean="0"/>
          </a:p>
          <a:p>
            <a:pPr>
              <a:lnSpc>
                <a:spcPct val="90000"/>
              </a:lnSpc>
              <a:spcAft>
                <a:spcPts val="600"/>
              </a:spcAft>
              <a:tabLst>
                <a:tab pos="254000" algn="l"/>
              </a:tabLst>
            </a:pPr>
            <a:r>
              <a:rPr lang="zh-CN" altLang="en-US" sz="1050" b="1" dirty="0" smtClean="0"/>
              <a:t>参考文献</a:t>
            </a:r>
            <a:endParaRPr lang="en-US" sz="1050" b="1" dirty="0" smtClean="0"/>
          </a:p>
          <a:p>
            <a:pPr>
              <a:lnSpc>
                <a:spcPct val="90000"/>
              </a:lnSpc>
              <a:spcAft>
                <a:spcPts val="600"/>
              </a:spcAft>
            </a:pPr>
            <a:r>
              <a:rPr lang="en-US" sz="1050" dirty="0" smtClean="0"/>
              <a:t>Annemans </a:t>
            </a:r>
            <a:r>
              <a:rPr lang="en-US" sz="1050" dirty="0"/>
              <a:t>L </a:t>
            </a:r>
            <a:r>
              <a:rPr lang="en-US" sz="1050" i="1" dirty="0"/>
              <a:t>et al. </a:t>
            </a:r>
            <a:r>
              <a:rPr lang="en-CA" sz="1050" dirty="0"/>
              <a:t>Health economic consequences related to the diagnosis of fibromyalgia syndrome</a:t>
            </a:r>
            <a:r>
              <a:rPr lang="en-CA" sz="1050" dirty="0" smtClean="0"/>
              <a:t>. </a:t>
            </a:r>
            <a:r>
              <a:rPr lang="en-US" sz="1050" i="1" dirty="0" smtClean="0"/>
              <a:t>Arthritis </a:t>
            </a:r>
            <a:r>
              <a:rPr lang="en-US" sz="1050" i="1" dirty="0"/>
              <a:t>Rheum </a:t>
            </a:r>
            <a:r>
              <a:rPr lang="en-US" sz="1050" dirty="0"/>
              <a:t>58(3):</a:t>
            </a:r>
            <a:r>
              <a:rPr lang="en-US" sz="1050" dirty="0" smtClean="0"/>
              <a:t>895-902.</a:t>
            </a:r>
          </a:p>
          <a:p>
            <a:pPr>
              <a:lnSpc>
                <a:spcPct val="90000"/>
              </a:lnSpc>
              <a:spcAft>
                <a:spcPts val="600"/>
              </a:spcAft>
            </a:pPr>
            <a:r>
              <a:rPr lang="en-US" sz="1050" dirty="0" smtClean="0"/>
              <a:t>Choy </a:t>
            </a:r>
            <a:r>
              <a:rPr lang="en-US" sz="1050" dirty="0"/>
              <a:t>E </a:t>
            </a:r>
            <a:r>
              <a:rPr lang="en-US" sz="1050" i="1" dirty="0"/>
              <a:t>et al. </a:t>
            </a:r>
            <a:r>
              <a:rPr lang="en-US" sz="1050" dirty="0" smtClean="0"/>
              <a:t>A </a:t>
            </a:r>
            <a:r>
              <a:rPr lang="en-CA" sz="1050" dirty="0" smtClean="0"/>
              <a:t>patient </a:t>
            </a:r>
            <a:r>
              <a:rPr lang="en-CA" sz="1050" dirty="0"/>
              <a:t>survey of the impact of fibromyalgia and the journey to diagnosis</a:t>
            </a:r>
            <a:r>
              <a:rPr lang="en-CA" sz="1050" dirty="0" smtClean="0"/>
              <a:t>. </a:t>
            </a:r>
            <a:br>
              <a:rPr lang="en-CA" sz="1050" dirty="0" smtClean="0"/>
            </a:br>
            <a:r>
              <a:rPr lang="en-US" sz="1050" i="1" dirty="0" smtClean="0"/>
              <a:t>BMC </a:t>
            </a:r>
            <a:r>
              <a:rPr lang="en-US" sz="1050" i="1" dirty="0"/>
              <a:t>Health Serv Res </a:t>
            </a:r>
            <a:r>
              <a:rPr lang="en-US" sz="1050" dirty="0"/>
              <a:t>2010; </a:t>
            </a:r>
            <a:r>
              <a:rPr lang="en-US" sz="1050" dirty="0" smtClean="0"/>
              <a:t>10:102.</a:t>
            </a:r>
          </a:p>
          <a:p>
            <a:pPr>
              <a:lnSpc>
                <a:spcPct val="90000"/>
              </a:lnSpc>
              <a:spcAft>
                <a:spcPts val="600"/>
              </a:spcAft>
            </a:pPr>
            <a:r>
              <a:rPr lang="en-US" sz="1050" dirty="0" smtClean="0"/>
              <a:t>Clauw </a:t>
            </a:r>
            <a:r>
              <a:rPr lang="en-US" sz="1050" dirty="0"/>
              <a:t>DJ </a:t>
            </a:r>
            <a:r>
              <a:rPr lang="en-US" sz="1050" i="1" dirty="0"/>
              <a:t>et al. </a:t>
            </a:r>
            <a:r>
              <a:rPr lang="en-US" sz="1050" dirty="0"/>
              <a:t>The science of fibromyalgia.</a:t>
            </a:r>
            <a:r>
              <a:rPr lang="en-US" sz="1050" b="1" dirty="0"/>
              <a:t> </a:t>
            </a:r>
            <a:r>
              <a:rPr lang="en-US" sz="1050" i="1" dirty="0" smtClean="0"/>
              <a:t>Mayo </a:t>
            </a:r>
            <a:r>
              <a:rPr lang="en-US" sz="1050" i="1" dirty="0"/>
              <a:t>Clin </a:t>
            </a:r>
            <a:r>
              <a:rPr lang="en-US" sz="1050" i="1" dirty="0" smtClean="0"/>
              <a:t>Proc</a:t>
            </a:r>
            <a:r>
              <a:rPr lang="en-US" sz="1050" dirty="0" smtClean="0"/>
              <a:t> </a:t>
            </a:r>
            <a:r>
              <a:rPr lang="en-US" sz="1050" dirty="0"/>
              <a:t>2011</a:t>
            </a:r>
            <a:r>
              <a:rPr lang="en-US" sz="1050" dirty="0" smtClean="0"/>
              <a:t>; 86(9):907-11.</a:t>
            </a:r>
          </a:p>
          <a:p>
            <a:pPr>
              <a:lnSpc>
                <a:spcPct val="90000"/>
              </a:lnSpc>
              <a:spcAft>
                <a:spcPts val="600"/>
              </a:spcAft>
            </a:pPr>
            <a:r>
              <a:rPr lang="en-US" sz="1050" dirty="0" smtClean="0"/>
              <a:t>Mease P. Fibromyalgia syndrome: review of clinical presentation, pathogenesis, outcome measures, and treatment. </a:t>
            </a:r>
            <a:r>
              <a:rPr lang="en-US" sz="1050" i="1" dirty="0" smtClean="0"/>
              <a:t>J Rheumatol</a:t>
            </a:r>
            <a:r>
              <a:rPr lang="en-US" sz="1050" dirty="0" smtClean="0"/>
              <a:t> 2005; 32(</a:t>
            </a:r>
            <a:r>
              <a:rPr lang="en-US" sz="1050" dirty="0" err="1" smtClean="0"/>
              <a:t>Suppl</a:t>
            </a:r>
            <a:r>
              <a:rPr lang="en-US" sz="1050" dirty="0" smtClean="0"/>
              <a:t> 75):6-21.</a:t>
            </a:r>
          </a:p>
          <a:p>
            <a:pPr>
              <a:lnSpc>
                <a:spcPct val="90000"/>
              </a:lnSpc>
              <a:spcAft>
                <a:spcPts val="600"/>
              </a:spcAft>
            </a:pPr>
            <a:r>
              <a:rPr lang="da-DK" sz="1050" dirty="0" smtClean="0"/>
              <a:t>Wolfe F </a:t>
            </a:r>
            <a:r>
              <a:rPr lang="da-DK" sz="1050" i="1" dirty="0" smtClean="0"/>
              <a:t>et al</a:t>
            </a:r>
            <a:r>
              <a:rPr lang="da-DK" sz="1050" dirty="0" smtClean="0"/>
              <a:t>. </a:t>
            </a:r>
            <a:r>
              <a:rPr lang="en-US" sz="1050" dirty="0" smtClean="0"/>
              <a:t>The American College of Rheumatology 1990 criteria for the classification of fibromyalgia: Report of the Multicenter Criteria Committee. </a:t>
            </a:r>
            <a:r>
              <a:rPr lang="en-US" sz="1050" i="1" dirty="0" smtClean="0"/>
              <a:t>Arthritis Rheum</a:t>
            </a:r>
            <a:r>
              <a:rPr lang="en-US" sz="1050" dirty="0" smtClean="0"/>
              <a:t> 1990; </a:t>
            </a:r>
            <a:br>
              <a:rPr lang="en-US" sz="1050" dirty="0" smtClean="0"/>
            </a:br>
            <a:r>
              <a:rPr lang="en-US" sz="1050" dirty="0" smtClean="0"/>
              <a:t>33(2):160-72. </a:t>
            </a:r>
          </a:p>
          <a:p>
            <a:pPr>
              <a:lnSpc>
                <a:spcPct val="90000"/>
              </a:lnSpc>
              <a:tabLst>
                <a:tab pos="254000" algn="l"/>
              </a:tabLst>
            </a:pPr>
            <a:endParaRPr lang="en-US" sz="1050" dirty="0" smtClean="0"/>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23</a:t>
            </a:fld>
            <a:endParaRPr lang="en-CA" dirty="0"/>
          </a:p>
        </p:txBody>
      </p:sp>
    </p:spTree>
    <p:extLst>
      <p:ext uri="{BB962C8B-B14F-4D97-AF65-F5344CB8AC3E}">
        <p14:creationId xmlns:p14="http://schemas.microsoft.com/office/powerpoint/2010/main" val="293047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sz="quarter" idx="10"/>
          </p:nvPr>
        </p:nvSpPr>
        <p:spPr>
          <a:xfrm>
            <a:off x="685800" y="4415790"/>
            <a:ext cx="5486400" cy="5090160"/>
          </a:xfrm>
        </p:spPr>
        <p:txBody>
          <a:bodyPr/>
          <a:lstStyle/>
          <a:p>
            <a:pPr marL="186938" indent="-186938">
              <a:spcAft>
                <a:spcPts val="600"/>
              </a:spcAft>
            </a:pPr>
            <a:r>
              <a:rPr lang="zh-CN" altLang="en-US" b="1" dirty="0" smtClean="0"/>
              <a:t>演讲人备注</a:t>
            </a:r>
            <a:endParaRPr lang="en-US" b="1" dirty="0"/>
          </a:p>
          <a:p>
            <a:pPr marL="4763" indent="4763">
              <a:spcAft>
                <a:spcPts val="600"/>
              </a:spcAft>
            </a:pPr>
            <a:r>
              <a:rPr lang="zh-CN" altLang="en-US" dirty="0" smtClean="0"/>
              <a:t>纤维肌痛的疼痛分布广泛。</a:t>
            </a:r>
            <a:r>
              <a:rPr lang="en-US" baseline="30000" dirty="0" smtClean="0"/>
              <a:t>1</a:t>
            </a:r>
            <a:r>
              <a:rPr lang="en-US" dirty="0" smtClean="0"/>
              <a:t> </a:t>
            </a:r>
            <a:r>
              <a:rPr lang="zh-CN" altLang="en-US" dirty="0" smtClean="0"/>
              <a:t>通常情况下，纤维肌痛患者主诉全身弥漫性疼痛。可使用疼痛图表征疼痛区域的位置和大小。当询问纤维肌痛患者疼痛区域时，患者通常涂布全身区域，表示其疼痛的广泛分布。</a:t>
            </a:r>
            <a:r>
              <a:rPr lang="en-US" baseline="30000" dirty="0" smtClean="0"/>
              <a:t>2</a:t>
            </a:r>
          </a:p>
          <a:p>
            <a:pPr marL="4763" indent="4763">
              <a:spcAft>
                <a:spcPts val="600"/>
              </a:spcAft>
            </a:pPr>
            <a:endParaRPr lang="en-US" baseline="30000" dirty="0"/>
          </a:p>
          <a:p>
            <a:pPr marL="186938" indent="-186938">
              <a:spcAft>
                <a:spcPts val="600"/>
              </a:spcAft>
            </a:pPr>
            <a:r>
              <a:rPr lang="zh-CN" altLang="en-US" b="1" dirty="0" smtClean="0"/>
              <a:t>参考文献</a:t>
            </a:r>
            <a:endParaRPr lang="en-US" b="1" dirty="0"/>
          </a:p>
          <a:p>
            <a:pPr marL="186938" indent="-186938">
              <a:spcAft>
                <a:spcPts val="600"/>
              </a:spcAft>
              <a:buFontTx/>
              <a:buAutoNum type="arabicPeriod"/>
              <a:defRPr/>
            </a:pPr>
            <a:r>
              <a:rPr lang="en-US" altLang="ja-JP" dirty="0"/>
              <a:t>Silverman  SL, Martin SA. </a:t>
            </a:r>
            <a:r>
              <a:rPr lang="en-US" altLang="ja-JP" dirty="0" smtClean="0"/>
              <a:t>In</a:t>
            </a:r>
            <a:r>
              <a:rPr lang="en-US" altLang="ja-JP" dirty="0"/>
              <a:t>: Wallace DJ, Clauw </a:t>
            </a:r>
            <a:r>
              <a:rPr lang="en-US" altLang="ja-JP" dirty="0" smtClean="0"/>
              <a:t>DJ (eds). </a:t>
            </a:r>
            <a:r>
              <a:rPr lang="en-US" altLang="ja-JP" i="1" dirty="0"/>
              <a:t>Fibromyalgia &amp; Other Central Pain Syndromes</a:t>
            </a:r>
            <a:r>
              <a:rPr lang="en-US" altLang="ja-JP" dirty="0"/>
              <a:t>. </a:t>
            </a:r>
            <a:r>
              <a:rPr lang="en-US" altLang="ja-JP" dirty="0" smtClean="0"/>
              <a:t>Lippincott, Williams  </a:t>
            </a:r>
            <a:r>
              <a:rPr lang="en-US" altLang="ja-JP" dirty="0"/>
              <a:t>&amp; Wilkins; Philadelphia, PA: </a:t>
            </a:r>
            <a:r>
              <a:rPr lang="en-US" altLang="ja-JP" dirty="0" smtClean="0"/>
              <a:t>2005. </a:t>
            </a:r>
            <a:endParaRPr lang="en-US" altLang="ja-JP" dirty="0"/>
          </a:p>
          <a:p>
            <a:pPr marL="186938" indent="-186938">
              <a:buFontTx/>
              <a:buAutoNum type="arabicPeriod"/>
            </a:pPr>
            <a:r>
              <a:rPr lang="en-US" dirty="0"/>
              <a:t>Wolfe </a:t>
            </a:r>
            <a:r>
              <a:rPr lang="en-US" dirty="0" smtClean="0"/>
              <a:t>F </a:t>
            </a:r>
            <a:r>
              <a:rPr lang="en-US" i="1" dirty="0"/>
              <a:t>et al.</a:t>
            </a:r>
            <a:r>
              <a:rPr lang="en-US" dirty="0"/>
              <a:t> The American College of Rheumatology 1990 criteria for the classification of fibromyalgia. Report of the Multicenter Criteria Committee. </a:t>
            </a:r>
            <a:r>
              <a:rPr lang="en-US" dirty="0" smtClean="0"/>
              <a:t/>
            </a:r>
            <a:br>
              <a:rPr lang="en-US" dirty="0" smtClean="0"/>
            </a:br>
            <a:r>
              <a:rPr lang="en-US" i="1" dirty="0" smtClean="0"/>
              <a:t>Arthritis Rheum</a:t>
            </a:r>
            <a:r>
              <a:rPr lang="en-US" dirty="0" smtClean="0"/>
              <a:t> </a:t>
            </a:r>
            <a:r>
              <a:rPr lang="en-US" dirty="0"/>
              <a:t>1990</a:t>
            </a:r>
            <a:r>
              <a:rPr lang="en-US" dirty="0" smtClean="0"/>
              <a:t>; 33(2):160-72</a:t>
            </a:r>
            <a:r>
              <a:rPr lang="en-US" dirty="0"/>
              <a:t>.</a:t>
            </a:r>
          </a:p>
          <a:p>
            <a:pPr marL="186938" indent="-186938"/>
            <a:endParaRPr lang="en-US" baseline="30000" dirty="0"/>
          </a:p>
          <a:p>
            <a:pPr marL="186938" indent="-186938"/>
            <a:endParaRPr lang="en-US" dirty="0"/>
          </a:p>
          <a:p>
            <a:endParaRPr lang="en-CA" dirty="0"/>
          </a:p>
        </p:txBody>
      </p:sp>
      <p:sp>
        <p:nvSpPr>
          <p:cNvPr id="13" name="Rectangle 7"/>
          <p:cNvSpPr>
            <a:spLocks noGrp="1" noChangeArrowheads="1"/>
          </p:cNvSpPr>
          <p:nvPr>
            <p:ph type="sldNum" sz="quarter" idx="5"/>
          </p:nvPr>
        </p:nvSpPr>
        <p:spPr>
          <a:ln/>
        </p:spPr>
        <p:txBody>
          <a:bodyPr/>
          <a:lstStyle/>
          <a:p>
            <a:fld id="{EAA4C6E3-7E60-44FB-AB1B-ADEE82FA1E35}" type="slidenum">
              <a:rPr lang="en-GB">
                <a:solidFill>
                  <a:prstClr val="black"/>
                </a:solidFill>
              </a:rPr>
              <a:pPr/>
              <a:t>24</a:t>
            </a:fld>
            <a:endParaRPr lang="en-GB" dirty="0">
              <a:solidFill>
                <a:prstClr val="black"/>
              </a:solidFill>
            </a:endParaRPr>
          </a:p>
        </p:txBody>
      </p:sp>
      <p:sp>
        <p:nvSpPr>
          <p:cNvPr id="15" name="Rectangle 11"/>
          <p:cNvSpPr>
            <a:spLocks noGrp="1" noChangeArrowheads="1"/>
          </p:cNvSpPr>
          <p:nvPr>
            <p:ph type="dt" idx="1"/>
          </p:nvPr>
        </p:nvSpPr>
        <p:spPr>
          <a:xfrm>
            <a:off x="3884613" y="0"/>
            <a:ext cx="2971800" cy="464820"/>
          </a:xfrm>
          <a:prstGeom prst="rect">
            <a:avLst/>
          </a:prstGeom>
          <a:ln/>
        </p:spPr>
        <p:txBody>
          <a:bodyPr/>
          <a:lstStyle/>
          <a:p>
            <a:fld id="{E49D2F2D-9766-49B0-A403-A2A2357568EA}" type="datetime1">
              <a:rPr lang="en-US">
                <a:solidFill>
                  <a:prstClr val="black"/>
                </a:solidFill>
              </a:rPr>
              <a:pPr/>
              <a:t>2/16/2015</a:t>
            </a:fld>
            <a:endParaRPr lang="en-US" dirty="0">
              <a:solidFill>
                <a:prstClr val="black"/>
              </a:solidFill>
            </a:endParaRPr>
          </a:p>
        </p:txBody>
      </p:sp>
      <p:sp>
        <p:nvSpPr>
          <p:cNvPr id="3026946" name="Rectangle 18"/>
          <p:cNvSpPr>
            <a:spLocks noGrp="1" noRot="1" noChangeAspect="1" noChangeArrowheads="1" noTextEdit="1"/>
          </p:cNvSpPr>
          <p:nvPr>
            <p:ph type="sldImg"/>
          </p:nvPr>
        </p:nvSpPr>
        <p:spPr>
          <a:xfrm>
            <a:off x="1104900" y="696913"/>
            <a:ext cx="4648200" cy="3486150"/>
          </a:xfrm>
          <a:ln/>
        </p:spPr>
      </p:sp>
    </p:spTree>
    <p:extLst>
      <p:ext uri="{BB962C8B-B14F-4D97-AF65-F5344CB8AC3E}">
        <p14:creationId xmlns:p14="http://schemas.microsoft.com/office/powerpoint/2010/main" val="2709789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2547B21-79EE-4140-B9B8-96CD8036B118}" type="slidenum">
              <a:rPr lang="en-US" smtClean="0">
                <a:solidFill>
                  <a:prstClr val="black"/>
                </a:solidFill>
              </a:rPr>
              <a:pPr/>
              <a:t>25</a:t>
            </a:fld>
            <a:endParaRPr lang="en-US" dirty="0"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96913" y="4425316"/>
            <a:ext cx="5483225" cy="5252084"/>
          </a:xfrm>
          <a:noFill/>
          <a:ln/>
        </p:spPr>
        <p:txBody>
          <a:bodyPr lIns="89394" tIns="44697" rIns="89394" bIns="44697"/>
          <a:lstStyle/>
          <a:p>
            <a:pPr eaLnBrk="1" hangingPunct="1">
              <a:spcAft>
                <a:spcPts val="600"/>
              </a:spcAft>
            </a:pPr>
            <a:r>
              <a:rPr lang="zh-CN" altLang="en-US" sz="1100" b="1" dirty="0" smtClean="0"/>
              <a:t>演讲人备注</a:t>
            </a:r>
            <a:endParaRPr lang="en-US" sz="1100" b="1" dirty="0" smtClean="0"/>
          </a:p>
          <a:p>
            <a:pPr eaLnBrk="1" hangingPunct="1">
              <a:spcAft>
                <a:spcPts val="600"/>
              </a:spcAft>
            </a:pPr>
            <a:r>
              <a:rPr lang="zh-CN" altLang="en-US" sz="1100" dirty="0" smtClean="0"/>
              <a:t>用于纤维肌痛分类的</a:t>
            </a:r>
            <a:r>
              <a:rPr lang="en-US" sz="1100" dirty="0" smtClean="0"/>
              <a:t>1990 ACR</a:t>
            </a:r>
            <a:r>
              <a:rPr lang="zh-CN" altLang="en-US" sz="1100" dirty="0" smtClean="0"/>
              <a:t>标准要求患者慢性疼痛史</a:t>
            </a:r>
            <a:r>
              <a:rPr lang="en-US" sz="1100" dirty="0" smtClean="0"/>
              <a:t>≥3</a:t>
            </a:r>
            <a:r>
              <a:rPr lang="zh-CN" altLang="en-US" sz="1100" dirty="0" smtClean="0"/>
              <a:t>个月，且在</a:t>
            </a:r>
            <a:r>
              <a:rPr lang="zh-CN" altLang="en-US" sz="1200" kern="1200" dirty="0" smtClean="0">
                <a:solidFill>
                  <a:schemeClr val="tx1"/>
                </a:solidFill>
                <a:latin typeface="+mn-lt"/>
                <a:ea typeface="+mn-ea"/>
                <a:cs typeface="+mn-cs"/>
              </a:rPr>
              <a:t>数字触诊中</a:t>
            </a:r>
            <a:r>
              <a:rPr lang="en-US" altLang="zh-CN" sz="1100" dirty="0" smtClean="0"/>
              <a:t>18</a:t>
            </a:r>
            <a:r>
              <a:rPr lang="zh-CN" altLang="en-US" sz="1100" dirty="0" smtClean="0"/>
              <a:t>个压痛点处有</a:t>
            </a:r>
            <a:r>
              <a:rPr lang="en-US" sz="1100" dirty="0" smtClean="0"/>
              <a:t>≥11</a:t>
            </a:r>
            <a:r>
              <a:rPr lang="zh-CN" altLang="en-US" sz="1100" dirty="0" smtClean="0"/>
              <a:t>个位置感到疼痛。为确定符合纤维肌痛的分类标准，</a:t>
            </a:r>
            <a:r>
              <a:rPr lang="en-US" sz="1100" dirty="0" smtClean="0"/>
              <a:t>Wolfe</a:t>
            </a:r>
            <a:r>
              <a:rPr lang="zh-CN" altLang="en-US" sz="1100" dirty="0" smtClean="0"/>
              <a:t>等人对</a:t>
            </a:r>
            <a:r>
              <a:rPr lang="en-US" altLang="zh-CN" sz="1100" dirty="0" smtClean="0"/>
              <a:t>558</a:t>
            </a:r>
            <a:r>
              <a:rPr lang="zh-CN" altLang="en-US" sz="1100" dirty="0" smtClean="0"/>
              <a:t>例患者进行了研究；广泛分布的疼痛定义为轴向加上下部分加左右侧疼痛，纤维肌痛患者（</a:t>
            </a:r>
            <a:r>
              <a:rPr lang="en-US" sz="1100" dirty="0" smtClean="0"/>
              <a:t>n = 293</a:t>
            </a:r>
            <a:r>
              <a:rPr lang="zh-CN" altLang="en-US" sz="1100" dirty="0" smtClean="0"/>
              <a:t>）中，出现符合该定义的疼痛的占</a:t>
            </a:r>
            <a:r>
              <a:rPr lang="en-US" sz="1100" dirty="0" smtClean="0"/>
              <a:t>97.6%</a:t>
            </a:r>
            <a:r>
              <a:rPr lang="zh-CN" altLang="en-US" sz="1100" dirty="0" smtClean="0"/>
              <a:t>，而对照患者（</a:t>
            </a:r>
            <a:r>
              <a:rPr lang="en-US" sz="1100" dirty="0" smtClean="0"/>
              <a:t>n = 265</a:t>
            </a:r>
            <a:r>
              <a:rPr lang="zh-CN" altLang="en-US" sz="1100" dirty="0" smtClean="0"/>
              <a:t>）中出现该定义疼痛的占</a:t>
            </a:r>
            <a:r>
              <a:rPr lang="en-US" sz="1100" dirty="0" smtClean="0"/>
              <a:t>69.1%</a:t>
            </a:r>
            <a:r>
              <a:rPr lang="zh-CN" altLang="en-US" sz="1100" dirty="0" smtClean="0"/>
              <a:t>。对照为年龄和性别匹配的</a:t>
            </a:r>
            <a:r>
              <a:rPr lang="zh-CN" altLang="en-US" sz="1200" kern="1200" dirty="0" smtClean="0">
                <a:solidFill>
                  <a:schemeClr val="tx1"/>
                </a:solidFill>
                <a:latin typeface="+mn-lt"/>
                <a:ea typeface="+mn-ea"/>
                <a:cs typeface="+mn-cs"/>
              </a:rPr>
              <a:t>颈部疼痛综合征、腰背疼痛综合征、创伤相关的疼痛综合征，以及可能的全身性红斑狼疮或类风湿性关节炎的患者。</a:t>
            </a:r>
            <a:r>
              <a:rPr lang="zh-CN" altLang="en-US" sz="1100" dirty="0" smtClean="0"/>
              <a:t>超过</a:t>
            </a:r>
            <a:r>
              <a:rPr lang="en-US" altLang="zh-CN" sz="1100" dirty="0" smtClean="0"/>
              <a:t>75%</a:t>
            </a:r>
            <a:r>
              <a:rPr lang="zh-CN" altLang="en-US" sz="1100" dirty="0" smtClean="0"/>
              <a:t>的纤维肌痛患者存在睡眠障碍、疲劳和晨僵。</a:t>
            </a:r>
            <a:endParaRPr lang="en-US" sz="1100" dirty="0" smtClean="0"/>
          </a:p>
          <a:p>
            <a:pPr eaLnBrk="1" hangingPunct="1">
              <a:spcAft>
                <a:spcPts val="600"/>
              </a:spcAft>
            </a:pPr>
            <a:r>
              <a:rPr lang="zh-CN" altLang="en-US" sz="1100" dirty="0" smtClean="0"/>
              <a:t>虽然</a:t>
            </a:r>
            <a:r>
              <a:rPr lang="en-US" altLang="zh-CN" sz="1100" dirty="0" smtClean="0"/>
              <a:t>ACR</a:t>
            </a:r>
            <a:r>
              <a:rPr lang="zh-CN" altLang="en-US" sz="1100" dirty="0" smtClean="0"/>
              <a:t>标准可用来区分纤维肌痛和其他</a:t>
            </a:r>
            <a:r>
              <a:rPr lang="zh-CN" altLang="en-US" sz="1200" kern="1200" dirty="0" smtClean="0">
                <a:solidFill>
                  <a:schemeClr val="tx1"/>
                </a:solidFill>
                <a:latin typeface="+mn-lt"/>
                <a:ea typeface="+mn-ea"/>
                <a:cs typeface="+mn-cs"/>
              </a:rPr>
              <a:t>风湿性疾病，该标准最初作为一种研究工具提出。因此注意到</a:t>
            </a:r>
            <a:r>
              <a:rPr lang="en-US" altLang="zh-CN" sz="1200" kern="1200" dirty="0" smtClean="0">
                <a:solidFill>
                  <a:schemeClr val="tx1"/>
                </a:solidFill>
                <a:latin typeface="+mn-lt"/>
                <a:ea typeface="+mn-ea"/>
                <a:cs typeface="+mn-cs"/>
              </a:rPr>
              <a:t>ACR</a:t>
            </a:r>
            <a:r>
              <a:rPr lang="zh-CN" altLang="en-US" sz="1200" kern="1200" dirty="0" smtClean="0">
                <a:solidFill>
                  <a:schemeClr val="tx1"/>
                </a:solidFill>
                <a:latin typeface="+mn-lt"/>
                <a:ea typeface="+mn-ea"/>
                <a:cs typeface="+mn-cs"/>
              </a:rPr>
              <a:t>标准是用于纤维肌痛分类而非诊断十分重要。“专家意见”仍是做出纤维肌痛诊断的金标准。尚无纤维肌痛体格检查或实验室测试的客观发现。虽然</a:t>
            </a:r>
            <a:r>
              <a:rPr lang="en-US" altLang="zh-CN" sz="1200" kern="1200" dirty="0" smtClean="0">
                <a:solidFill>
                  <a:schemeClr val="tx1"/>
                </a:solidFill>
                <a:latin typeface="+mn-lt"/>
                <a:ea typeface="+mn-ea"/>
                <a:cs typeface="+mn-cs"/>
              </a:rPr>
              <a:t>Wolfe</a:t>
            </a:r>
            <a:r>
              <a:rPr lang="zh-CN" altLang="en-US" sz="1200" kern="1200" dirty="0" smtClean="0">
                <a:solidFill>
                  <a:schemeClr val="tx1"/>
                </a:solidFill>
                <a:latin typeface="+mn-lt"/>
                <a:ea typeface="+mn-ea"/>
                <a:cs typeface="+mn-cs"/>
              </a:rPr>
              <a:t>等人发现压痛点是区分纤维肌痛患者和对照的最有效的评判标准，压痛仍是取决于检查者触诊的强度的主观标准。</a:t>
            </a:r>
            <a:endParaRPr lang="en-US" sz="1100" dirty="0" smtClean="0"/>
          </a:p>
          <a:p>
            <a:pPr eaLnBrk="1" hangingPunct="1">
              <a:spcAft>
                <a:spcPts val="600"/>
              </a:spcAft>
            </a:pPr>
            <a:r>
              <a:rPr lang="zh-CN" altLang="en-US" sz="1100" dirty="0" smtClean="0"/>
              <a:t>应到注意到</a:t>
            </a:r>
            <a:r>
              <a:rPr lang="en-US" altLang="zh-CN" sz="1100" dirty="0" smtClean="0"/>
              <a:t>Wolfe</a:t>
            </a:r>
            <a:r>
              <a:rPr lang="zh-CN" altLang="en-US" sz="1100" dirty="0" smtClean="0"/>
              <a:t>等人报告的</a:t>
            </a:r>
            <a:r>
              <a:rPr lang="en-US" altLang="zh-CN" sz="1100" dirty="0" smtClean="0"/>
              <a:t>ACR</a:t>
            </a:r>
            <a:r>
              <a:rPr lang="zh-CN" altLang="en-US" sz="1100" dirty="0" smtClean="0"/>
              <a:t>标准对纤维肌痛具有敏感性（</a:t>
            </a:r>
            <a:r>
              <a:rPr lang="en-US" sz="1100" dirty="0" smtClean="0"/>
              <a:t>88.4%</a:t>
            </a:r>
            <a:r>
              <a:rPr lang="zh-CN" altLang="en-US" sz="1100" dirty="0" smtClean="0"/>
              <a:t>）和特异性（</a:t>
            </a:r>
            <a:r>
              <a:rPr lang="en-US" sz="1100" dirty="0" smtClean="0"/>
              <a:t>81.1%</a:t>
            </a:r>
            <a:r>
              <a:rPr lang="zh-CN" altLang="en-US" sz="1100" dirty="0" smtClean="0"/>
              <a:t>）；尚未证实这一说法在风湿病门诊外成立。</a:t>
            </a:r>
            <a:endParaRPr lang="en-US" sz="1100" dirty="0" smtClean="0"/>
          </a:p>
          <a:p>
            <a:pPr eaLnBrk="1" hangingPunct="1">
              <a:spcAft>
                <a:spcPts val="600"/>
              </a:spcAft>
            </a:pPr>
            <a:endParaRPr lang="en-US" sz="1100" dirty="0" smtClean="0"/>
          </a:p>
          <a:p>
            <a:pPr>
              <a:spcAft>
                <a:spcPts val="600"/>
              </a:spcAft>
              <a:defRPr/>
            </a:pPr>
            <a:r>
              <a:rPr lang="zh-CN" altLang="en-US" sz="1100" b="1" dirty="0" smtClean="0"/>
              <a:t>参考文献</a:t>
            </a:r>
            <a:endParaRPr lang="en-US" sz="1100" b="1" dirty="0" smtClean="0"/>
          </a:p>
          <a:p>
            <a:pPr>
              <a:spcAft>
                <a:spcPts val="600"/>
              </a:spcAft>
              <a:defRPr/>
            </a:pPr>
            <a:r>
              <a:rPr lang="en-US" sz="1100" dirty="0" smtClean="0">
                <a:cs typeface="Times New Roman" pitchFamily="18" charset="0"/>
              </a:rPr>
              <a:t>Wolfe F </a:t>
            </a:r>
            <a:r>
              <a:rPr lang="en-US" sz="1100" i="1" dirty="0" smtClean="0">
                <a:cs typeface="Times New Roman" pitchFamily="18" charset="0"/>
              </a:rPr>
              <a:t>et al.</a:t>
            </a:r>
            <a:r>
              <a:rPr lang="en-US" sz="1100" dirty="0" smtClean="0">
                <a:cs typeface="Times New Roman" pitchFamily="18" charset="0"/>
              </a:rPr>
              <a:t> The American College of Rheumatology 1990 criteria for the classification of fibromyalgia. Report of the Multicenter Criteria Committee. </a:t>
            </a:r>
            <a:r>
              <a:rPr lang="en-US" sz="1100" i="1" dirty="0" smtClean="0">
                <a:cs typeface="Times New Roman" pitchFamily="18" charset="0"/>
              </a:rPr>
              <a:t>Arthritis Rheum</a:t>
            </a:r>
            <a:r>
              <a:rPr lang="en-US" sz="1100" dirty="0" smtClean="0">
                <a:cs typeface="Times New Roman" pitchFamily="18" charset="0"/>
              </a:rPr>
              <a:t> 1990; </a:t>
            </a:r>
            <a:br>
              <a:rPr lang="en-US" sz="1100" dirty="0" smtClean="0">
                <a:cs typeface="Times New Roman" pitchFamily="18" charset="0"/>
              </a:rPr>
            </a:br>
            <a:r>
              <a:rPr lang="en-US" sz="1100" dirty="0" smtClean="0">
                <a:cs typeface="Times New Roman" pitchFamily="18" charset="0"/>
              </a:rPr>
              <a:t>33(2):160-72.</a:t>
            </a:r>
          </a:p>
          <a:p>
            <a:pPr>
              <a:spcAft>
                <a:spcPts val="600"/>
              </a:spcAft>
              <a:defRPr/>
            </a:pPr>
            <a:endParaRPr lang="en-US" sz="1100" dirty="0" smtClean="0"/>
          </a:p>
          <a:p>
            <a:pPr marL="457200" indent="-457200">
              <a:spcAft>
                <a:spcPts val="600"/>
              </a:spcAft>
            </a:pPr>
            <a:endParaRPr lang="en-US" sz="1100" b="1" dirty="0" smtClean="0"/>
          </a:p>
          <a:p>
            <a:pPr marL="115888" indent="-115888">
              <a:spcAft>
                <a:spcPts val="600"/>
              </a:spcAft>
            </a:pPr>
            <a:endParaRPr lang="en-US" sz="1100" dirty="0" smtClean="0"/>
          </a:p>
          <a:p>
            <a:pPr marL="115888" indent="-115888" eaLnBrk="1" hangingPunct="1">
              <a:spcAft>
                <a:spcPts val="600"/>
              </a:spcAft>
            </a:pPr>
            <a:endParaRPr lang="en-US" sz="11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a:xfrm>
            <a:off x="688974" y="4441826"/>
            <a:ext cx="5497513" cy="52641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pPr>
            <a:r>
              <a:rPr lang="zh-CN" altLang="en-US" sz="1000" b="1" dirty="0" smtClean="0">
                <a:latin typeface="+mj-lt"/>
              </a:rPr>
              <a:t>演讲人备注</a:t>
            </a:r>
            <a:endParaRPr lang="en-CA" sz="1000" b="1" dirty="0" smtClean="0">
              <a:latin typeface="+mj-lt"/>
            </a:endParaRPr>
          </a:p>
          <a:p>
            <a:pPr>
              <a:spcAft>
                <a:spcPts val="300"/>
              </a:spcAft>
            </a:pPr>
            <a:r>
              <a:rPr lang="zh-CN" altLang="en-US" sz="1000" dirty="0" smtClean="0">
                <a:latin typeface="+mj-lt"/>
              </a:rPr>
              <a:t>手动压痛点检查，基于</a:t>
            </a:r>
            <a:r>
              <a:rPr lang="en-US" altLang="zh-CN" sz="1000" dirty="0" smtClean="0">
                <a:latin typeface="+mj-lt"/>
              </a:rPr>
              <a:t>1990</a:t>
            </a:r>
            <a:r>
              <a:rPr lang="zh-CN" altLang="en-US" sz="1000" dirty="0" smtClean="0">
                <a:latin typeface="+mj-lt"/>
              </a:rPr>
              <a:t>年美国风湿病学会纤维肌痛压痛点处理方案，执行花费约</a:t>
            </a:r>
            <a:r>
              <a:rPr lang="en-US" altLang="zh-CN" sz="1000" dirty="0" smtClean="0">
                <a:latin typeface="+mj-lt"/>
              </a:rPr>
              <a:t>5-10</a:t>
            </a:r>
            <a:r>
              <a:rPr lang="zh-CN" altLang="en-US" sz="1000" dirty="0" smtClean="0">
                <a:latin typeface="+mj-lt"/>
              </a:rPr>
              <a:t>分钟。标准实施压力时使用检查者优势侧拇指垫。已知在使用测痛记（</a:t>
            </a:r>
            <a:r>
              <a:rPr lang="zh-CN" altLang="en-US" sz="1200" kern="1200" dirty="0" smtClean="0">
                <a:solidFill>
                  <a:schemeClr val="tx1"/>
                </a:solidFill>
                <a:latin typeface="+mn-lt"/>
                <a:ea typeface="+mn-ea"/>
                <a:cs typeface="+mn-cs"/>
              </a:rPr>
              <a:t>应变计</a:t>
            </a:r>
            <a:r>
              <a:rPr lang="zh-CN" altLang="en-US" sz="1000" dirty="0" smtClean="0">
                <a:latin typeface="+mj-lt"/>
              </a:rPr>
              <a:t>）、且允许检查者使用重要的触觉提示时，该方法可靠。</a:t>
            </a:r>
            <a:endParaRPr lang="en-CA" sz="1000" dirty="0">
              <a:latin typeface="+mj-lt"/>
            </a:endParaRPr>
          </a:p>
          <a:p>
            <a:pPr>
              <a:spcAft>
                <a:spcPts val="300"/>
              </a:spcAft>
            </a:pPr>
            <a:r>
              <a:rPr lang="zh-CN" altLang="en-US" sz="1000" dirty="0" smtClean="0">
                <a:latin typeface="+mj-lt"/>
              </a:rPr>
              <a:t>首先视觉确定检查部位，然后轻触诊定位。通过拇指垂直向每个测试点施压。每个测试点仅单次施压</a:t>
            </a:r>
            <a:r>
              <a:rPr lang="en-US" altLang="zh-CN" sz="1000" dirty="0" smtClean="0">
                <a:latin typeface="+mj-lt"/>
              </a:rPr>
              <a:t>4</a:t>
            </a:r>
            <a:r>
              <a:rPr lang="zh-CN" altLang="en-US" sz="1000" dirty="0" smtClean="0">
                <a:latin typeface="+mj-lt"/>
              </a:rPr>
              <a:t>秒钟，以避免重复触诊可能引起的敏化效应。施力每秒增加</a:t>
            </a:r>
            <a:r>
              <a:rPr lang="en-US" altLang="zh-CN" sz="1000" dirty="0" smtClean="0">
                <a:latin typeface="+mj-lt"/>
              </a:rPr>
              <a:t>1</a:t>
            </a:r>
            <a:r>
              <a:rPr lang="en-US" altLang="zh-CN" sz="1000" baseline="0" dirty="0" smtClean="0">
                <a:latin typeface="+mj-lt"/>
              </a:rPr>
              <a:t> kg</a:t>
            </a:r>
            <a:r>
              <a:rPr lang="zh-CN" altLang="en-US" sz="1000" baseline="0" dirty="0" smtClean="0">
                <a:latin typeface="+mj-lt"/>
              </a:rPr>
              <a:t>，直到达到</a:t>
            </a:r>
            <a:r>
              <a:rPr lang="en-US" altLang="zh-CN" sz="1000" baseline="0" dirty="0" smtClean="0">
                <a:latin typeface="+mj-lt"/>
              </a:rPr>
              <a:t>4 kg</a:t>
            </a:r>
            <a:r>
              <a:rPr lang="zh-CN" altLang="en-US" sz="1000" baseline="0" dirty="0" smtClean="0">
                <a:latin typeface="+mj-lt"/>
              </a:rPr>
              <a:t>压力。在施加</a:t>
            </a:r>
            <a:r>
              <a:rPr lang="en-US" altLang="zh-CN" sz="1000" baseline="0" dirty="0" smtClean="0">
                <a:latin typeface="+mj-lt"/>
              </a:rPr>
              <a:t>4 kg</a:t>
            </a:r>
            <a:r>
              <a:rPr lang="zh-CN" altLang="en-US" sz="1000" baseline="0" dirty="0" smtClean="0">
                <a:latin typeface="+mj-lt"/>
              </a:rPr>
              <a:t>压力时，通常检查者指甲床发白。</a:t>
            </a:r>
            <a:endParaRPr lang="en-CA" sz="1000" dirty="0">
              <a:latin typeface="+mj-lt"/>
            </a:endParaRPr>
          </a:p>
          <a:p>
            <a:pPr>
              <a:spcAft>
                <a:spcPts val="300"/>
              </a:spcAft>
            </a:pPr>
            <a:r>
              <a:rPr lang="zh-CN" altLang="en-US" sz="1000" spc="-10" dirty="0" smtClean="0">
                <a:latin typeface="+mj-lt"/>
              </a:rPr>
              <a:t>一系列因素可影响在检查过程中压痛点的敏感性：</a:t>
            </a:r>
            <a:r>
              <a:rPr lang="en-CA" sz="1000" spc="-10" dirty="0" smtClean="0">
                <a:latin typeface="+mj-lt"/>
              </a:rPr>
              <a:t> </a:t>
            </a:r>
            <a:br>
              <a:rPr lang="en-CA" sz="1000" spc="-10" dirty="0" smtClean="0">
                <a:latin typeface="+mj-lt"/>
              </a:rPr>
            </a:br>
            <a:r>
              <a:rPr lang="en-CA" sz="1000" spc="-10" dirty="0" smtClean="0">
                <a:latin typeface="+mj-lt"/>
              </a:rPr>
              <a:t>(</a:t>
            </a:r>
            <a:r>
              <a:rPr lang="en-CA" sz="1000" spc="-10" dirty="0">
                <a:latin typeface="+mj-lt"/>
              </a:rPr>
              <a:t>1) </a:t>
            </a:r>
            <a:r>
              <a:rPr lang="zh-CN" altLang="en-US" sz="1000" spc="-10" dirty="0" smtClean="0">
                <a:latin typeface="+mj-lt"/>
              </a:rPr>
              <a:t>在检查位置施加的压力大小；</a:t>
            </a:r>
            <a:r>
              <a:rPr lang="en-CA" sz="1000" spc="-10" dirty="0" smtClean="0">
                <a:latin typeface="+mj-lt"/>
              </a:rPr>
              <a:t>(</a:t>
            </a:r>
            <a:r>
              <a:rPr lang="en-CA" sz="1000" spc="-10" dirty="0">
                <a:latin typeface="+mj-lt"/>
              </a:rPr>
              <a:t>2) </a:t>
            </a:r>
            <a:r>
              <a:rPr lang="zh-CN" altLang="en-US" sz="1000" spc="-10" dirty="0" smtClean="0">
                <a:latin typeface="+mj-lt"/>
              </a:rPr>
              <a:t>施力的次数（单次</a:t>
            </a:r>
            <a:r>
              <a:rPr lang="en-US" altLang="zh-CN" sz="1000" spc="-10" dirty="0" smtClean="0">
                <a:latin typeface="+mj-lt"/>
              </a:rPr>
              <a:t>vs.</a:t>
            </a:r>
            <a:r>
              <a:rPr lang="zh-CN" altLang="en-US" sz="1000" spc="-10" dirty="0" smtClean="0">
                <a:latin typeface="+mj-lt"/>
              </a:rPr>
              <a:t>反复）和方法（</a:t>
            </a:r>
            <a:r>
              <a:rPr lang="zh-CN" altLang="en-US" sz="1200" kern="1200" dirty="0" smtClean="0">
                <a:solidFill>
                  <a:schemeClr val="tx1"/>
                </a:solidFill>
                <a:latin typeface="+mn-lt"/>
                <a:ea typeface="+mn-ea"/>
                <a:cs typeface="+mn-cs"/>
              </a:rPr>
              <a:t>指垫，测痛计</a:t>
            </a:r>
            <a:r>
              <a:rPr lang="zh-CN" altLang="en-US" sz="1000" spc="-10" dirty="0" smtClean="0">
                <a:latin typeface="+mj-lt"/>
              </a:rPr>
              <a:t>），以及</a:t>
            </a:r>
            <a:r>
              <a:rPr lang="en-CA" sz="1000" spc="-10" dirty="0" smtClean="0">
                <a:latin typeface="+mj-lt"/>
              </a:rPr>
              <a:t>(3</a:t>
            </a:r>
            <a:r>
              <a:rPr lang="en-CA" sz="1000" spc="-10" dirty="0">
                <a:latin typeface="+mj-lt"/>
              </a:rPr>
              <a:t>) </a:t>
            </a:r>
            <a:r>
              <a:rPr lang="zh-CN" altLang="en-US" sz="1000" spc="-10" dirty="0" smtClean="0">
                <a:latin typeface="+mj-lt"/>
              </a:rPr>
              <a:t>患者体位，可影响肌张力和检查位置定位。基于每个先前检查位置所感知的锚定效应，检查位置的顺序可能影响患者的响应性。</a:t>
            </a:r>
            <a:r>
              <a:rPr lang="en-CA" sz="1000" spc="-10" dirty="0" smtClean="0">
                <a:latin typeface="+mj-lt"/>
              </a:rPr>
              <a:t/>
            </a:r>
            <a:br>
              <a:rPr lang="en-CA" sz="1000" spc="-10" dirty="0" smtClean="0">
                <a:latin typeface="+mj-lt"/>
              </a:rPr>
            </a:br>
            <a:r>
              <a:rPr lang="zh-CN" altLang="en-US" sz="1000" spc="-10" dirty="0" smtClean="0">
                <a:latin typeface="+mj-lt"/>
              </a:rPr>
              <a:t>标准化流程提高测试的可靠性。</a:t>
            </a:r>
            <a:r>
              <a:rPr lang="en-CA" sz="1000" spc="-10" dirty="0" smtClean="0">
                <a:latin typeface="+mj-lt"/>
              </a:rPr>
              <a:t> </a:t>
            </a:r>
            <a:r>
              <a:rPr lang="zh-CN" altLang="en-US" sz="1000" spc="-10" dirty="0" smtClean="0">
                <a:latin typeface="+mj-lt"/>
              </a:rPr>
              <a:t>据</a:t>
            </a:r>
            <a:r>
              <a:rPr lang="en-CA" sz="1000" spc="-10" dirty="0" smtClean="0">
                <a:latin typeface="+mj-lt"/>
              </a:rPr>
              <a:t>Wolfe</a:t>
            </a:r>
            <a:r>
              <a:rPr lang="zh-CN" altLang="en-US" sz="1000" spc="-10" dirty="0" smtClean="0">
                <a:latin typeface="+mj-lt"/>
              </a:rPr>
              <a:t>等人研究，这些标准对纤维肌痛具有敏感性（</a:t>
            </a:r>
            <a:r>
              <a:rPr lang="en-CA" sz="1000" spc="-10" dirty="0" smtClean="0">
                <a:latin typeface="+mj-lt"/>
              </a:rPr>
              <a:t>88.4%</a:t>
            </a:r>
            <a:r>
              <a:rPr lang="zh-CN" altLang="en-US" sz="1000" spc="-10" dirty="0" smtClean="0">
                <a:latin typeface="+mj-lt"/>
              </a:rPr>
              <a:t>）和特异性（</a:t>
            </a:r>
            <a:r>
              <a:rPr lang="en-CA" sz="1000" spc="-10" dirty="0" smtClean="0">
                <a:latin typeface="+mj-lt"/>
              </a:rPr>
              <a:t>81.1%</a:t>
            </a:r>
            <a:r>
              <a:rPr lang="zh-CN" altLang="en-US" sz="1000" spc="-10" dirty="0" smtClean="0">
                <a:latin typeface="+mj-lt"/>
              </a:rPr>
              <a:t>）。但由于这一方法本质的主观性，以及起没有考虑到少于</a:t>
            </a:r>
            <a:r>
              <a:rPr lang="en-US" altLang="zh-CN" sz="1000" spc="-10" dirty="0" smtClean="0">
                <a:latin typeface="+mj-lt"/>
              </a:rPr>
              <a:t>11</a:t>
            </a:r>
            <a:r>
              <a:rPr lang="zh-CN" altLang="en-US" sz="1000" spc="-10" dirty="0" smtClean="0">
                <a:latin typeface="+mj-lt"/>
              </a:rPr>
              <a:t>个压痛点、但仍可能患有纤维肌痛的患者，因此对于该方法仍存在争议。</a:t>
            </a:r>
            <a:r>
              <a:rPr lang="en-US" altLang="zh-CN" sz="1000" spc="-10" dirty="0" smtClean="0">
                <a:latin typeface="+mj-lt"/>
              </a:rPr>
              <a:t> </a:t>
            </a:r>
            <a:endParaRPr lang="en-CA" sz="1000" spc="-10" dirty="0" smtClean="0">
              <a:latin typeface="+mj-lt"/>
            </a:endParaRPr>
          </a:p>
          <a:p>
            <a:pPr>
              <a:spcAft>
                <a:spcPts val="300"/>
              </a:spcAft>
            </a:pPr>
            <a:r>
              <a:rPr lang="en-CA" sz="1000" spc="-10" dirty="0" smtClean="0">
                <a:latin typeface="+mj-lt"/>
              </a:rPr>
              <a:t> </a:t>
            </a:r>
            <a:endParaRPr lang="en-CA" sz="1000" spc="-10" dirty="0">
              <a:latin typeface="+mj-lt"/>
            </a:endParaRPr>
          </a:p>
          <a:p>
            <a:pPr marL="0" lvl="1">
              <a:spcAft>
                <a:spcPts val="300"/>
              </a:spcAft>
            </a:pPr>
            <a:r>
              <a:rPr lang="zh-CN" altLang="en-US" sz="900" b="1" dirty="0" smtClean="0">
                <a:latin typeface="+mj-lt"/>
              </a:rPr>
              <a:t>参考文献</a:t>
            </a:r>
            <a:endParaRPr lang="en-US" sz="900" b="1" dirty="0" smtClean="0">
              <a:latin typeface="+mj-lt"/>
            </a:endParaRPr>
          </a:p>
          <a:p>
            <a:pPr marL="0" lvl="1">
              <a:spcAft>
                <a:spcPts val="300"/>
              </a:spcAft>
            </a:pPr>
            <a:r>
              <a:rPr lang="en-CA" sz="900" dirty="0" smtClean="0">
                <a:latin typeface="+mj-lt"/>
              </a:rPr>
              <a:t>National Fibromyalgia Association. </a:t>
            </a:r>
            <a:r>
              <a:rPr lang="en-CA" sz="900" i="1" dirty="0" smtClean="0">
                <a:latin typeface="+mj-lt"/>
              </a:rPr>
              <a:t>The Manual Tender Point Survey. </a:t>
            </a:r>
            <a:br>
              <a:rPr lang="en-CA" sz="900" i="1" dirty="0" smtClean="0">
                <a:latin typeface="+mj-lt"/>
              </a:rPr>
            </a:br>
            <a:r>
              <a:rPr lang="en-CA" sz="900" dirty="0" smtClean="0">
                <a:latin typeface="+mj-lt"/>
              </a:rPr>
              <a:t>Available at: http://www.fmaware.org/News2eb58.html?p. Accessed: August 13, 2013.</a:t>
            </a:r>
          </a:p>
          <a:p>
            <a:pPr marL="0" marR="0" lvl="1" indent="0" algn="l" defTabSz="914400" rtl="0" eaLnBrk="1" fontAlgn="auto" latinLnBrk="0" hangingPunct="1">
              <a:spcAft>
                <a:spcPts val="300"/>
              </a:spcAft>
              <a:buClrTx/>
              <a:buSzTx/>
              <a:buFontTx/>
              <a:buNone/>
              <a:tabLst/>
              <a:defRPr/>
            </a:pPr>
            <a:r>
              <a:rPr lang="en-CA" sz="900" kern="1200" dirty="0" smtClean="0">
                <a:solidFill>
                  <a:schemeClr val="tx1"/>
                </a:solidFill>
                <a:latin typeface="+mj-lt"/>
              </a:rPr>
              <a:t>Wilke WS.</a:t>
            </a:r>
            <a:r>
              <a:rPr lang="en-CA" sz="900" kern="1200" baseline="0" dirty="0" smtClean="0">
                <a:solidFill>
                  <a:schemeClr val="tx1"/>
                </a:solidFill>
                <a:latin typeface="+mj-lt"/>
              </a:rPr>
              <a:t> </a:t>
            </a:r>
            <a:r>
              <a:rPr lang="en-CA" sz="900" dirty="0" smtClean="0">
                <a:latin typeface="+mj-lt"/>
              </a:rPr>
              <a:t>New developments in the diagnosis of fibromyalgia syndrome: say goodbye to tender points? </a:t>
            </a:r>
            <a:br>
              <a:rPr lang="en-CA" sz="900" dirty="0" smtClean="0">
                <a:latin typeface="+mj-lt"/>
              </a:rPr>
            </a:br>
            <a:r>
              <a:rPr lang="en-CA" sz="900" i="1" kern="1200" dirty="0" smtClean="0">
                <a:solidFill>
                  <a:schemeClr val="tx1"/>
                </a:solidFill>
                <a:latin typeface="+mj-lt"/>
              </a:rPr>
              <a:t>Cleve Clin J Med </a:t>
            </a:r>
            <a:r>
              <a:rPr lang="en-CA" sz="900" kern="1200" dirty="0" smtClean="0">
                <a:solidFill>
                  <a:schemeClr val="tx1"/>
                </a:solidFill>
                <a:latin typeface="+mj-lt"/>
              </a:rPr>
              <a:t>2009; 76(6):345-52.</a:t>
            </a:r>
          </a:p>
          <a:p>
            <a:pPr marL="0" lvl="1">
              <a:spcAft>
                <a:spcPts val="300"/>
              </a:spcAft>
              <a:defRPr/>
            </a:pPr>
            <a:r>
              <a:rPr lang="en-US" sz="900" dirty="0">
                <a:latin typeface="+mj-lt"/>
                <a:cs typeface="Times New Roman" pitchFamily="18" charset="0"/>
              </a:rPr>
              <a:t>Wolfe </a:t>
            </a:r>
            <a:r>
              <a:rPr lang="en-US" sz="900" dirty="0" smtClean="0">
                <a:latin typeface="+mj-lt"/>
                <a:cs typeface="Times New Roman" pitchFamily="18" charset="0"/>
              </a:rPr>
              <a:t>F </a:t>
            </a:r>
            <a:r>
              <a:rPr lang="en-US" sz="900" i="1" dirty="0">
                <a:latin typeface="+mj-lt"/>
                <a:cs typeface="Times New Roman" pitchFamily="18" charset="0"/>
              </a:rPr>
              <a:t>et al.</a:t>
            </a:r>
            <a:r>
              <a:rPr lang="en-US" sz="900" dirty="0">
                <a:latin typeface="+mj-lt"/>
                <a:cs typeface="Times New Roman" pitchFamily="18" charset="0"/>
              </a:rPr>
              <a:t> The American College of Rheumatology 1990 criteria for the classification of fibromyalgia. Report of the Multicenter Criteria Committee. </a:t>
            </a:r>
            <a:r>
              <a:rPr lang="en-US" sz="900" i="1" dirty="0">
                <a:latin typeface="+mj-lt"/>
                <a:cs typeface="Times New Roman" pitchFamily="18" charset="0"/>
              </a:rPr>
              <a:t>Arthritis </a:t>
            </a:r>
            <a:r>
              <a:rPr lang="en-US" sz="900" i="1" dirty="0" smtClean="0">
                <a:latin typeface="+mj-lt"/>
                <a:cs typeface="Times New Roman" pitchFamily="18" charset="0"/>
              </a:rPr>
              <a:t>Rheum</a:t>
            </a:r>
            <a:r>
              <a:rPr lang="en-US" sz="900" dirty="0" smtClean="0">
                <a:latin typeface="+mj-lt"/>
                <a:cs typeface="Times New Roman" pitchFamily="18" charset="0"/>
              </a:rPr>
              <a:t> </a:t>
            </a:r>
            <a:r>
              <a:rPr lang="en-US" sz="900" dirty="0">
                <a:latin typeface="+mj-lt"/>
                <a:cs typeface="Times New Roman" pitchFamily="18" charset="0"/>
              </a:rPr>
              <a:t>1990</a:t>
            </a:r>
            <a:r>
              <a:rPr lang="en-US" sz="900" dirty="0" smtClean="0">
                <a:latin typeface="+mj-lt"/>
                <a:cs typeface="Times New Roman" pitchFamily="18" charset="0"/>
              </a:rPr>
              <a:t>; 33(2):160-172</a:t>
            </a:r>
            <a:r>
              <a:rPr lang="en-US" sz="900" dirty="0">
                <a:latin typeface="+mj-lt"/>
                <a:cs typeface="Times New Roman" pitchFamily="18" charset="0"/>
              </a:rPr>
              <a:t>.</a:t>
            </a:r>
          </a:p>
          <a:p>
            <a:pPr marL="0" marR="0" lvl="1" indent="0" algn="l" defTabSz="914400" rtl="0" eaLnBrk="1" fontAlgn="auto" latinLnBrk="0" hangingPunct="1">
              <a:spcAft>
                <a:spcPts val="300"/>
              </a:spcAft>
              <a:buClrTx/>
              <a:buSzTx/>
              <a:buFontTx/>
              <a:buNone/>
              <a:tabLst/>
              <a:defRPr/>
            </a:pPr>
            <a:endParaRPr lang="en-US" sz="1000" dirty="0">
              <a:latin typeface="+mj-lt"/>
            </a:endParaRPr>
          </a:p>
          <a:p>
            <a:pPr eaLnBrk="1" hangingPunct="1">
              <a:spcAft>
                <a:spcPts val="300"/>
              </a:spcAft>
            </a:pPr>
            <a:endParaRPr lang="en-US" sz="1000" b="1" dirty="0" smtClean="0">
              <a:latin typeface="+mj-lt"/>
            </a:endParaRPr>
          </a:p>
          <a:p>
            <a:pPr eaLnBrk="1" hangingPunct="1">
              <a:spcAft>
                <a:spcPts val="300"/>
              </a:spcAft>
            </a:pPr>
            <a:endParaRPr lang="en-US" sz="1000" dirty="0" smtClean="0">
              <a:latin typeface="+mj-lt"/>
            </a:endParaRPr>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26</a:t>
            </a:fld>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50884" name="Rectangle 8"/>
          <p:cNvSpPr>
            <a:spLocks noGrp="1"/>
          </p:cNvSpPr>
          <p:nvPr>
            <p:ph type="body" idx="1"/>
          </p:nvPr>
        </p:nvSpPr>
        <p:spPr>
          <a:xfrm>
            <a:off x="685800" y="4444364"/>
            <a:ext cx="5486400" cy="5185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pPr>
            <a:r>
              <a:rPr lang="zh-CN" altLang="en-US" sz="1000" b="1" dirty="0" smtClean="0">
                <a:latin typeface="+mj-lt"/>
              </a:rPr>
              <a:t>演讲人备注</a:t>
            </a:r>
            <a:endParaRPr lang="en-CA" sz="1000" dirty="0" smtClean="0">
              <a:latin typeface="+mj-lt"/>
            </a:endParaRPr>
          </a:p>
          <a:p>
            <a:pPr>
              <a:spcAft>
                <a:spcPts val="300"/>
              </a:spcAft>
            </a:pPr>
            <a:r>
              <a:rPr lang="zh-CN" altLang="en-US" sz="1000" dirty="0" smtClean="0">
                <a:latin typeface="+mj-lt"/>
              </a:rPr>
              <a:t>针对</a:t>
            </a:r>
            <a:r>
              <a:rPr lang="en-US" altLang="zh-CN" sz="1000" dirty="0" smtClean="0">
                <a:latin typeface="+mj-lt"/>
              </a:rPr>
              <a:t>1990</a:t>
            </a:r>
            <a:r>
              <a:rPr lang="zh-CN" altLang="en-US" sz="1000" dirty="0" smtClean="0">
                <a:latin typeface="+mj-lt"/>
              </a:rPr>
              <a:t>年</a:t>
            </a:r>
            <a:r>
              <a:rPr lang="en-US" altLang="zh-CN" sz="1000" dirty="0" smtClean="0">
                <a:latin typeface="+mj-lt"/>
              </a:rPr>
              <a:t>ACR</a:t>
            </a:r>
            <a:r>
              <a:rPr lang="zh-CN" altLang="en-US" sz="1000" dirty="0" smtClean="0">
                <a:latin typeface="+mj-lt"/>
              </a:rPr>
              <a:t>提出的纤维肌痛分类标准，曾经出现过一系列反对意见。</a:t>
            </a:r>
            <a:endParaRPr lang="en-US" altLang="zh-CN" sz="1000" dirty="0" smtClean="0">
              <a:latin typeface="+mj-lt"/>
            </a:endParaRPr>
          </a:p>
          <a:p>
            <a:pPr>
              <a:spcAft>
                <a:spcPts val="300"/>
              </a:spcAft>
            </a:pPr>
            <a:r>
              <a:rPr lang="zh-CN" altLang="en-US" sz="1000" dirty="0" smtClean="0">
                <a:latin typeface="+mj-lt"/>
              </a:rPr>
              <a:t>首先，人们逐渐意识到在社区医院中诊断为纤维肌痛时很少采用压痛点计数，而采用该时方法并不正确。</a:t>
            </a:r>
            <a:r>
              <a:rPr lang="en-CA" sz="1000" dirty="0" smtClean="0">
                <a:latin typeface="+mj-lt"/>
              </a:rPr>
              <a:t/>
            </a:r>
            <a:br>
              <a:rPr lang="en-CA" sz="1000" dirty="0" smtClean="0">
                <a:latin typeface="+mj-lt"/>
              </a:rPr>
            </a:br>
            <a:r>
              <a:rPr lang="zh-CN" altLang="en-US" sz="1000" dirty="0" smtClean="0">
                <a:latin typeface="+mj-lt"/>
              </a:rPr>
              <a:t>很多医生不了解如何进行压痛点检查，一些直接拒绝进行该检查。因此导致临床上通常根据症状对纤维肌痛做出诊断。</a:t>
            </a:r>
            <a:r>
              <a:rPr lang="zh-CN" altLang="en-US" sz="1000" kern="1200" dirty="0" smtClean="0">
                <a:solidFill>
                  <a:schemeClr val="tx1"/>
                </a:solidFill>
                <a:latin typeface="+mn-lt"/>
                <a:ea typeface="+mn-ea"/>
                <a:cs typeface="+mn-cs"/>
              </a:rPr>
              <a:t>其次，</a:t>
            </a:r>
            <a:r>
              <a:rPr lang="zh-CN" altLang="en-US" sz="1000" dirty="0" smtClean="0">
                <a:latin typeface="+mj-lt"/>
              </a:rPr>
              <a:t>在提出</a:t>
            </a:r>
            <a:r>
              <a:rPr lang="en-US" altLang="zh-CN" sz="1000" dirty="0" smtClean="0">
                <a:latin typeface="+mj-lt"/>
              </a:rPr>
              <a:t>1990</a:t>
            </a:r>
            <a:r>
              <a:rPr lang="zh-CN" altLang="en-US" sz="1000" dirty="0" smtClean="0">
                <a:latin typeface="+mj-lt"/>
              </a:rPr>
              <a:t>年指南时，并没有考虑到特定症状的重要性，如疲劳、认知症状和</a:t>
            </a:r>
            <a:r>
              <a:rPr lang="zh-CN" altLang="en-US" sz="1000" baseline="0" dirty="0" smtClean="0">
                <a:latin typeface="+mj-lt"/>
              </a:rPr>
              <a:t>失眠症状严重程度。此外，很多纤维肌痛专家认为压痛点检查可混淆重要诊断考虑，错误地将</a:t>
            </a:r>
            <a:r>
              <a:rPr lang="zh-CN" altLang="en-US" sz="1200" kern="1200" baseline="0" dirty="0" smtClean="0">
                <a:solidFill>
                  <a:schemeClr val="tx1"/>
                </a:solidFill>
                <a:latin typeface="+mn-lt"/>
                <a:ea typeface="+mn-ea"/>
                <a:cs typeface="+mn-cs"/>
              </a:rPr>
              <a:t>病症与外周</a:t>
            </a:r>
            <a:r>
              <a:rPr lang="zh-CN" altLang="en-US" sz="1200" kern="1200" dirty="0" smtClean="0">
                <a:solidFill>
                  <a:schemeClr val="tx1"/>
                </a:solidFill>
                <a:latin typeface="+mn-lt"/>
                <a:ea typeface="+mn-ea"/>
                <a:cs typeface="+mn-cs"/>
              </a:rPr>
              <a:t>肌肉异常相联系。最后，一些医生认为纤维肌痛是呈疾病谱，采用是非二元标准来评判并不合适。</a:t>
            </a:r>
            <a:endParaRPr lang="en-CA" sz="1000" dirty="0">
              <a:latin typeface="+mj-lt"/>
            </a:endParaRPr>
          </a:p>
          <a:p>
            <a:pPr>
              <a:spcAft>
                <a:spcPts val="300"/>
              </a:spcAft>
            </a:pPr>
            <a:r>
              <a:rPr lang="zh-CN" altLang="en-US" sz="1000" dirty="0" smtClean="0">
                <a:latin typeface="+mj-lt"/>
              </a:rPr>
              <a:t>另一重要问题为：病情改善的患者，或症状和压痛点减少而不符合</a:t>
            </a:r>
            <a:r>
              <a:rPr lang="en-US" altLang="zh-CN" sz="1000" dirty="0" smtClean="0">
                <a:latin typeface="+mj-lt"/>
              </a:rPr>
              <a:t>ACR1990</a:t>
            </a:r>
            <a:r>
              <a:rPr lang="zh-CN" altLang="en-US" sz="1000" dirty="0" smtClean="0">
                <a:latin typeface="+mj-lt"/>
              </a:rPr>
              <a:t>分类定义的患者。对这部分患者如何分类或评估尚不确定。此外，</a:t>
            </a:r>
            <a:r>
              <a:rPr lang="en-US" altLang="zh-CN" sz="1000" dirty="0" smtClean="0">
                <a:latin typeface="+mj-lt"/>
              </a:rPr>
              <a:t>ACR</a:t>
            </a:r>
            <a:r>
              <a:rPr lang="zh-CN" altLang="en-US" sz="1000" dirty="0" smtClean="0">
                <a:latin typeface="+mj-lt"/>
              </a:rPr>
              <a:t>分类标准对诊断设立的标准较高，排除了症状有波动的纤维肌痛患者。这两方面考虑提示，需要建立</a:t>
            </a:r>
            <a:r>
              <a:rPr lang="zh-CN" altLang="en-US" sz="1200" kern="1200" dirty="0" smtClean="0">
                <a:solidFill>
                  <a:schemeClr val="tx1"/>
                </a:solidFill>
                <a:latin typeface="+mn-lt"/>
                <a:ea typeface="+mn-ea"/>
                <a:cs typeface="+mn-cs"/>
              </a:rPr>
              <a:t>基础广泛的严重程度量表，以根据纤维肌痛针状的水平区分患者。</a:t>
            </a:r>
            <a:endParaRPr lang="en-CA" sz="1000" dirty="0">
              <a:latin typeface="+mj-lt"/>
            </a:endParaRPr>
          </a:p>
          <a:p>
            <a:pPr>
              <a:spcAft>
                <a:spcPts val="300"/>
              </a:spcAft>
            </a:pPr>
            <a:r>
              <a:rPr lang="zh-CN" altLang="en-US" sz="1000" dirty="0" smtClean="0">
                <a:latin typeface="+mj-lt"/>
              </a:rPr>
              <a:t>其结果为：</a:t>
            </a:r>
            <a:r>
              <a:rPr lang="en-US" altLang="zh-CN" sz="1000" dirty="0" smtClean="0">
                <a:latin typeface="+mj-lt"/>
              </a:rPr>
              <a:t>ACR</a:t>
            </a:r>
            <a:r>
              <a:rPr lang="zh-CN" altLang="en-US" sz="1000" dirty="0" smtClean="0">
                <a:latin typeface="+mj-lt"/>
              </a:rPr>
              <a:t>于</a:t>
            </a:r>
            <a:r>
              <a:rPr lang="en-US" altLang="zh-CN" sz="1000" dirty="0" smtClean="0">
                <a:latin typeface="+mj-lt"/>
              </a:rPr>
              <a:t>2010</a:t>
            </a:r>
            <a:r>
              <a:rPr lang="zh-CN" altLang="en-US" sz="1000" dirty="0" smtClean="0">
                <a:latin typeface="+mj-lt"/>
              </a:rPr>
              <a:t>年为纤维肌痛患者提出了诊断标准，需满足如下三个条件：</a:t>
            </a:r>
            <a:endParaRPr lang="en-CA" sz="1000" dirty="0">
              <a:latin typeface="+mj-lt"/>
            </a:endParaRPr>
          </a:p>
          <a:p>
            <a:pPr marL="180975" indent="-180975">
              <a:spcAft>
                <a:spcPts val="300"/>
              </a:spcAft>
              <a:buFont typeface="+mj-lt"/>
              <a:buAutoNum type="arabicPeriod"/>
            </a:pPr>
            <a:r>
              <a:rPr lang="zh-CN" altLang="en-US" sz="1000" dirty="0" smtClean="0">
                <a:latin typeface="+mj-lt"/>
              </a:rPr>
              <a:t>广泛疼痛指数（</a:t>
            </a:r>
            <a:r>
              <a:rPr lang="en-CA" sz="1000" dirty="0" smtClean="0">
                <a:latin typeface="+mj-lt"/>
              </a:rPr>
              <a:t>WPI</a:t>
            </a:r>
            <a:r>
              <a:rPr lang="zh-CN" altLang="en-US" sz="1000" dirty="0" smtClean="0">
                <a:latin typeface="+mj-lt"/>
              </a:rPr>
              <a:t>）得分为</a:t>
            </a:r>
            <a:r>
              <a:rPr lang="en-US" altLang="zh-CN" sz="1000" dirty="0" smtClean="0">
                <a:latin typeface="+mj-lt"/>
              </a:rPr>
              <a:t>7,</a:t>
            </a:r>
            <a:r>
              <a:rPr lang="zh-CN" altLang="en-US" sz="1000" dirty="0" smtClean="0">
                <a:latin typeface="+mj-lt"/>
              </a:rPr>
              <a:t>症状严重程度（</a:t>
            </a:r>
            <a:r>
              <a:rPr lang="en-US" altLang="zh-CN" sz="1000" dirty="0" smtClean="0">
                <a:latin typeface="+mj-lt"/>
              </a:rPr>
              <a:t>SS</a:t>
            </a:r>
            <a:r>
              <a:rPr lang="zh-CN" altLang="en-US" sz="1000" dirty="0" smtClean="0">
                <a:latin typeface="+mj-lt"/>
              </a:rPr>
              <a:t>）得分为</a:t>
            </a:r>
            <a:r>
              <a:rPr lang="en-US" altLang="zh-CN" sz="1000" dirty="0" smtClean="0">
                <a:latin typeface="+mj-lt"/>
              </a:rPr>
              <a:t>5</a:t>
            </a:r>
            <a:r>
              <a:rPr lang="zh-CN" altLang="en-US" sz="1000" dirty="0" smtClean="0">
                <a:latin typeface="+mj-lt"/>
              </a:rPr>
              <a:t>，或</a:t>
            </a:r>
            <a:r>
              <a:rPr lang="en-US" altLang="zh-CN" sz="1000" dirty="0" smtClean="0">
                <a:latin typeface="+mj-lt"/>
              </a:rPr>
              <a:t>WPI</a:t>
            </a:r>
            <a:r>
              <a:rPr lang="zh-CN" altLang="en-US" sz="1000" dirty="0" smtClean="0">
                <a:latin typeface="+mj-lt"/>
              </a:rPr>
              <a:t>为</a:t>
            </a:r>
            <a:r>
              <a:rPr lang="en-US" altLang="zh-CN" sz="1000" dirty="0" smtClean="0">
                <a:latin typeface="+mj-lt"/>
              </a:rPr>
              <a:t>3-6</a:t>
            </a:r>
            <a:r>
              <a:rPr lang="zh-CN" altLang="en-US" sz="1000" dirty="0" smtClean="0">
                <a:latin typeface="+mj-lt"/>
              </a:rPr>
              <a:t>，</a:t>
            </a:r>
            <a:r>
              <a:rPr lang="en-US" altLang="zh-CN" sz="1000" dirty="0" smtClean="0">
                <a:latin typeface="+mj-lt"/>
              </a:rPr>
              <a:t>SS</a:t>
            </a:r>
            <a:r>
              <a:rPr lang="zh-CN" altLang="en-US" sz="1000" dirty="0" smtClean="0">
                <a:latin typeface="+mj-lt"/>
              </a:rPr>
              <a:t>评分为</a:t>
            </a:r>
            <a:r>
              <a:rPr lang="en-US" altLang="zh-CN" sz="1000" dirty="0" smtClean="0">
                <a:latin typeface="+mj-lt"/>
              </a:rPr>
              <a:t>9</a:t>
            </a:r>
            <a:endParaRPr lang="en-CA" altLang="zh-CN" sz="1000" dirty="0" smtClean="0">
              <a:latin typeface="+mj-lt"/>
            </a:endParaRPr>
          </a:p>
          <a:p>
            <a:pPr marL="180975" indent="-180975">
              <a:spcAft>
                <a:spcPts val="300"/>
              </a:spcAft>
              <a:buFont typeface="+mj-lt"/>
              <a:buAutoNum type="arabicPeriod"/>
            </a:pPr>
            <a:r>
              <a:rPr lang="zh-CN" altLang="en-US" dirty="0" smtClean="0"/>
              <a:t>相同等级的症状持续时间</a:t>
            </a:r>
            <a:r>
              <a:rPr lang="en-CA" dirty="0" smtClean="0"/>
              <a:t>≥3</a:t>
            </a:r>
            <a:r>
              <a:rPr lang="zh-CN" altLang="en-US" dirty="0" smtClean="0"/>
              <a:t>个月</a:t>
            </a:r>
          </a:p>
          <a:p>
            <a:pPr marL="180975" indent="-180975">
              <a:spcAft>
                <a:spcPts val="300"/>
              </a:spcAft>
              <a:buFont typeface="+mj-lt"/>
              <a:buAutoNum type="arabicPeriod"/>
            </a:pPr>
            <a:r>
              <a:rPr lang="zh-CN" altLang="en-US" sz="1000" dirty="0" smtClean="0">
                <a:latin typeface="+mj-lt"/>
              </a:rPr>
              <a:t>（除纤维肌痛外）患者没有其他解释疼痛的病因</a:t>
            </a:r>
            <a:endParaRPr lang="en-CA" sz="1000" dirty="0" smtClean="0">
              <a:latin typeface="+mj-lt"/>
            </a:endParaRPr>
          </a:p>
          <a:p>
            <a:pPr marL="228600" indent="-228600">
              <a:spcAft>
                <a:spcPts val="300"/>
              </a:spcAft>
              <a:buFont typeface="+mj-lt"/>
              <a:buAutoNum type="arabicPeriod"/>
            </a:pPr>
            <a:endParaRPr lang="en-CA" sz="1000" dirty="0">
              <a:latin typeface="+mj-lt"/>
            </a:endParaRPr>
          </a:p>
          <a:p>
            <a:pPr>
              <a:spcAft>
                <a:spcPts val="300"/>
              </a:spcAft>
            </a:pPr>
            <a:r>
              <a:rPr lang="zh-CN" altLang="en-US" sz="1000" b="1" dirty="0" smtClean="0">
                <a:latin typeface="+mj-lt"/>
              </a:rPr>
              <a:t>参考文献</a:t>
            </a:r>
            <a:endParaRPr lang="en-US" sz="1000" b="1" dirty="0">
              <a:latin typeface="+mj-lt"/>
            </a:endParaRPr>
          </a:p>
          <a:p>
            <a:pPr>
              <a:spcAft>
                <a:spcPts val="300"/>
              </a:spcAft>
            </a:pPr>
            <a:r>
              <a:rPr lang="en-US" sz="1000" dirty="0">
                <a:latin typeface="+mj-lt"/>
              </a:rPr>
              <a:t>Wolfe </a:t>
            </a:r>
            <a:r>
              <a:rPr lang="en-US" sz="1000" dirty="0" smtClean="0">
                <a:latin typeface="+mj-lt"/>
              </a:rPr>
              <a:t>F </a:t>
            </a:r>
            <a:r>
              <a:rPr lang="en-US" sz="1000" i="1" dirty="0" smtClean="0">
                <a:latin typeface="+mj-lt"/>
              </a:rPr>
              <a:t>et </a:t>
            </a:r>
            <a:r>
              <a:rPr lang="en-US" sz="1000" i="1" dirty="0">
                <a:latin typeface="+mj-lt"/>
              </a:rPr>
              <a:t>al.</a:t>
            </a:r>
            <a:r>
              <a:rPr lang="en-US" sz="1000" dirty="0">
                <a:latin typeface="+mj-lt"/>
              </a:rPr>
              <a:t> The American College of Rheumatology preliminary diagnostic criteria for fibromyalgia and measurement of symptom severity. </a:t>
            </a:r>
            <a:r>
              <a:rPr lang="en-US" sz="1000" i="1" dirty="0">
                <a:latin typeface="+mj-lt"/>
              </a:rPr>
              <a:t>Arthritis Care Res (Hoboken</a:t>
            </a:r>
            <a:r>
              <a:rPr lang="en-US" sz="1000" i="1" dirty="0" smtClean="0">
                <a:latin typeface="+mj-lt"/>
              </a:rPr>
              <a:t>)</a:t>
            </a:r>
            <a:r>
              <a:rPr lang="en-US" sz="1000" dirty="0" smtClean="0">
                <a:latin typeface="+mj-lt"/>
              </a:rPr>
              <a:t> 2010; 62(5):600-10.</a:t>
            </a:r>
            <a:endParaRPr lang="en-US" sz="1000" dirty="0">
              <a:latin typeface="+mj-lt"/>
            </a:endParaRPr>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27</a:t>
            </a:fld>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5315"/>
            <a:ext cx="5486400" cy="5223509"/>
          </a:xfrm>
        </p:spPr>
        <p:txBody>
          <a:bodyPr/>
          <a:lstStyle/>
          <a:p>
            <a:pPr>
              <a:spcAft>
                <a:spcPts val="600"/>
              </a:spcAft>
            </a:pPr>
            <a:r>
              <a:rPr lang="zh-CN" altLang="en-US" sz="1100" b="1" dirty="0" smtClean="0"/>
              <a:t>演讲人备注</a:t>
            </a:r>
            <a:endParaRPr lang="en-CA" sz="1100" b="1" dirty="0" smtClean="0"/>
          </a:p>
          <a:p>
            <a:pPr>
              <a:spcAft>
                <a:spcPts val="600"/>
              </a:spcAft>
            </a:pPr>
            <a:r>
              <a:rPr lang="zh-CN" altLang="en-US" sz="1100" dirty="0" smtClean="0"/>
              <a:t>纤维肌痛快速筛选工具（</a:t>
            </a:r>
            <a:r>
              <a:rPr lang="en-CA" sz="1100" dirty="0" err="1" smtClean="0"/>
              <a:t>FiRST</a:t>
            </a:r>
            <a:r>
              <a:rPr lang="zh-CN" altLang="en-US" sz="1100" dirty="0" smtClean="0"/>
              <a:t>）的开发目的在于检测具有弥漫性慢性疼痛的患者是否有纤维肌痛。应注意到重要的一点是：该工具可用于筛选纤维肌痛，但不可用于诊断纤维肌痛。</a:t>
            </a:r>
            <a:r>
              <a:rPr lang="en-CA" sz="1100" dirty="0" smtClean="0"/>
              <a:t>  </a:t>
            </a:r>
          </a:p>
          <a:p>
            <a:pPr>
              <a:spcAft>
                <a:spcPts val="600"/>
              </a:spcAft>
            </a:pPr>
            <a:r>
              <a:rPr lang="zh-CN" altLang="en-US" sz="1100" dirty="0" smtClean="0"/>
              <a:t>选项要求做出“是</a:t>
            </a:r>
            <a:r>
              <a:rPr lang="en-US" altLang="zh-CN" sz="1100" dirty="0" smtClean="0"/>
              <a:t>/</a:t>
            </a:r>
            <a:r>
              <a:rPr lang="zh-CN" altLang="en-US" sz="1100" dirty="0" smtClean="0"/>
              <a:t>否”回答，与纤维肌痛最典型临床特征有关，</a:t>
            </a:r>
            <a:r>
              <a:rPr lang="zh-CN" altLang="en-US" sz="1200" kern="1200" dirty="0" smtClean="0">
                <a:solidFill>
                  <a:schemeClr val="tx1"/>
                </a:solidFill>
                <a:latin typeface="+mn-lt"/>
                <a:ea typeface="+mn-ea"/>
                <a:cs typeface="+mn-cs"/>
              </a:rPr>
              <a:t>由一组风湿病和疼痛专家编制。临时问卷的前瞻性多中心研究研究，该研究比较了</a:t>
            </a:r>
            <a:r>
              <a:rPr lang="en-US" altLang="zh-CN" sz="1200" kern="1200" dirty="0" smtClean="0">
                <a:solidFill>
                  <a:schemeClr val="tx1"/>
                </a:solidFill>
                <a:latin typeface="+mn-lt"/>
                <a:ea typeface="+mn-ea"/>
                <a:cs typeface="+mn-cs"/>
              </a:rPr>
              <a:t>162</a:t>
            </a:r>
            <a:r>
              <a:rPr lang="zh-CN" altLang="en-US" sz="1200" kern="1200" dirty="0" smtClean="0">
                <a:solidFill>
                  <a:schemeClr val="tx1"/>
                </a:solidFill>
                <a:latin typeface="+mn-lt"/>
                <a:ea typeface="+mn-ea"/>
                <a:cs typeface="+mn-cs"/>
              </a:rPr>
              <a:t>例纤维肌痛导致慢性疼痛的患者（根据美国风湿病协会</a:t>
            </a:r>
            <a:r>
              <a:rPr lang="en-US" altLang="zh-CN" sz="1200" kern="1200" dirty="0" smtClean="0">
                <a:solidFill>
                  <a:schemeClr val="tx1"/>
                </a:solidFill>
                <a:latin typeface="+mn-lt"/>
                <a:ea typeface="+mn-ea"/>
                <a:cs typeface="+mn-cs"/>
              </a:rPr>
              <a:t>[ACR]</a:t>
            </a:r>
            <a:r>
              <a:rPr lang="zh-CN" altLang="en-US" sz="1200" kern="1200" dirty="0" smtClean="0">
                <a:solidFill>
                  <a:schemeClr val="tx1"/>
                </a:solidFill>
                <a:latin typeface="+mn-lt"/>
                <a:ea typeface="+mn-ea"/>
                <a:cs typeface="+mn-cs"/>
              </a:rPr>
              <a:t>标准，</a:t>
            </a:r>
            <a:r>
              <a:rPr lang="en-US" altLang="zh-CN" sz="1200" kern="1200" dirty="0" smtClean="0">
                <a:solidFill>
                  <a:schemeClr val="tx1"/>
                </a:solidFill>
                <a:latin typeface="+mn-lt"/>
                <a:ea typeface="+mn-ea"/>
                <a:cs typeface="+mn-cs"/>
              </a:rPr>
              <a:t>n=92</a:t>
            </a:r>
            <a:r>
              <a:rPr lang="zh-CN" altLang="en-US" sz="1200" kern="1200" dirty="0" smtClean="0">
                <a:solidFill>
                  <a:schemeClr val="tx1"/>
                </a:solidFill>
                <a:latin typeface="+mn-lt"/>
                <a:ea typeface="+mn-ea"/>
                <a:cs typeface="+mn-cs"/>
              </a:rPr>
              <a:t>）和一组因其他风湿疾病导致慢性疼痛的患者，其中包括类风湿关节炎（</a:t>
            </a:r>
            <a:r>
              <a:rPr lang="en-US" altLang="zh-CN" sz="1200" kern="1200" dirty="0" smtClean="0">
                <a:solidFill>
                  <a:schemeClr val="tx1"/>
                </a:solidFill>
                <a:latin typeface="+mn-lt"/>
                <a:ea typeface="+mn-ea"/>
                <a:cs typeface="+mn-cs"/>
              </a:rPr>
              <a:t>n=32</a:t>
            </a:r>
            <a:r>
              <a:rPr lang="zh-CN" altLang="en-US" sz="1200" kern="1200" dirty="0" smtClean="0">
                <a:solidFill>
                  <a:schemeClr val="tx1"/>
                </a:solidFill>
                <a:latin typeface="+mn-lt"/>
                <a:ea typeface="+mn-ea"/>
                <a:cs typeface="+mn-cs"/>
              </a:rPr>
              <a:t>），强直性脊柱炎（</a:t>
            </a:r>
            <a:r>
              <a:rPr lang="en-US" altLang="zh-CN" sz="1200" kern="1200" dirty="0" smtClean="0">
                <a:solidFill>
                  <a:schemeClr val="tx1"/>
                </a:solidFill>
                <a:latin typeface="+mn-lt"/>
                <a:ea typeface="+mn-ea"/>
                <a:cs typeface="+mn-cs"/>
              </a:rPr>
              <a:t>25</a:t>
            </a:r>
            <a:r>
              <a:rPr lang="zh-CN" altLang="en-US" sz="1200" kern="1200" dirty="0" smtClean="0">
                <a:solidFill>
                  <a:schemeClr val="tx1"/>
                </a:solidFill>
                <a:latin typeface="+mn-lt"/>
                <a:ea typeface="+mn-ea"/>
                <a:cs typeface="+mn-cs"/>
              </a:rPr>
              <a:t>例）和骨关节炎（</a:t>
            </a:r>
            <a:r>
              <a:rPr lang="en-US" altLang="zh-CN" sz="1200" kern="1200" dirty="0" smtClean="0">
                <a:solidFill>
                  <a:schemeClr val="tx1"/>
                </a:solidFill>
                <a:latin typeface="+mn-lt"/>
                <a:ea typeface="+mn-ea"/>
                <a:cs typeface="+mn-cs"/>
              </a:rPr>
              <a:t>n=13</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pPr>
              <a:spcAft>
                <a:spcPts val="600"/>
              </a:spcAft>
            </a:pPr>
            <a:r>
              <a:rPr lang="zh-CN" altLang="en-US" sz="1200" kern="1200" dirty="0" smtClean="0">
                <a:solidFill>
                  <a:schemeClr val="tx1"/>
                </a:solidFill>
                <a:latin typeface="+mn-lt"/>
                <a:ea typeface="+mn-ea"/>
                <a:cs typeface="+mn-cs"/>
              </a:rPr>
              <a:t>同时采用单变量和多变量（逐步回归）分析鉴别，鉴别出对纤维肌痛最具判定效用的选项组合，并计算其敏感性和特异性。对调查问卷的心理特性的评估同时考虑表面效度、内容效度、重测信度和收敛</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发散有效性。基于单因素和多因素分析，第一版</a:t>
            </a:r>
            <a:r>
              <a:rPr lang="en-US" altLang="zh-CN" sz="1200" kern="1200" dirty="0" err="1" smtClean="0">
                <a:solidFill>
                  <a:schemeClr val="tx1"/>
                </a:solidFill>
                <a:latin typeface="+mn-lt"/>
                <a:ea typeface="+mn-ea"/>
                <a:cs typeface="+mn-cs"/>
              </a:rPr>
              <a:t>FiRST</a:t>
            </a:r>
            <a:r>
              <a:rPr lang="zh-CN" altLang="en-US" sz="1200" kern="1200" dirty="0" smtClean="0">
                <a:solidFill>
                  <a:schemeClr val="tx1"/>
                </a:solidFill>
                <a:latin typeface="+mn-lt"/>
                <a:ea typeface="+mn-ea"/>
                <a:cs typeface="+mn-cs"/>
              </a:rPr>
              <a:t>保留</a:t>
            </a:r>
            <a:r>
              <a:rPr lang="en-US" altLang="zh-CN" sz="1200" kern="1200" dirty="0" smtClean="0">
                <a:solidFill>
                  <a:schemeClr val="tx1"/>
                </a:solidFill>
                <a:latin typeface="+mn-lt"/>
                <a:ea typeface="+mn-ea"/>
                <a:cs typeface="+mn-cs"/>
              </a:rPr>
              <a:t>6</a:t>
            </a:r>
            <a:r>
              <a:rPr lang="zh-CN" altLang="en-US" sz="1200" kern="1200" dirty="0" smtClean="0">
                <a:solidFill>
                  <a:schemeClr val="tx1"/>
                </a:solidFill>
                <a:latin typeface="+mn-lt"/>
                <a:ea typeface="+mn-ea"/>
                <a:cs typeface="+mn-cs"/>
              </a:rPr>
              <a:t>个选项。采用这些选项计算该问卷的敏感性、特异性和预测准确度。得分等于或高于</a:t>
            </a:r>
            <a:r>
              <a:rPr lang="en-US" altLang="zh-CN" sz="1200" kern="12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分，提示纤维肌痛的敏感性为</a:t>
            </a:r>
            <a:r>
              <a:rPr lang="en-US" altLang="zh-CN" sz="1200" kern="1200" dirty="0" smtClean="0">
                <a:solidFill>
                  <a:schemeClr val="tx1"/>
                </a:solidFill>
                <a:latin typeface="+mn-lt"/>
                <a:ea typeface="+mn-ea"/>
                <a:cs typeface="+mn-cs"/>
              </a:rPr>
              <a:t>90.5%</a:t>
            </a:r>
            <a:r>
              <a:rPr lang="zh-CN" altLang="en-US" sz="1200" kern="1200" dirty="0" smtClean="0">
                <a:solidFill>
                  <a:schemeClr val="tx1"/>
                </a:solidFill>
                <a:latin typeface="+mn-lt"/>
                <a:ea typeface="+mn-ea"/>
                <a:cs typeface="+mn-cs"/>
              </a:rPr>
              <a:t>，特异性为</a:t>
            </a:r>
            <a:r>
              <a:rPr lang="en-US" altLang="zh-CN" sz="1200" kern="1200" dirty="0" smtClean="0">
                <a:solidFill>
                  <a:schemeClr val="tx1"/>
                </a:solidFill>
                <a:latin typeface="+mn-lt"/>
                <a:ea typeface="+mn-ea"/>
                <a:cs typeface="+mn-cs"/>
              </a:rPr>
              <a:t>85.7%</a:t>
            </a:r>
            <a:r>
              <a:rPr lang="zh-CN" altLang="en-US" sz="1200" kern="1200" dirty="0" smtClean="0">
                <a:solidFill>
                  <a:schemeClr val="tx1"/>
                </a:solidFill>
                <a:latin typeface="+mn-lt"/>
                <a:ea typeface="+mn-ea"/>
                <a:cs typeface="+mn-cs"/>
              </a:rPr>
              <a:t>。</a:t>
            </a:r>
            <a:endParaRPr lang="en-CA" sz="1100" dirty="0" smtClean="0"/>
          </a:p>
          <a:p>
            <a:pPr>
              <a:spcAft>
                <a:spcPts val="600"/>
              </a:spcAft>
            </a:pPr>
            <a:endParaRPr lang="en-CA" sz="1100" dirty="0" smtClean="0"/>
          </a:p>
          <a:p>
            <a:pPr>
              <a:lnSpc>
                <a:spcPct val="90000"/>
              </a:lnSpc>
              <a:spcAft>
                <a:spcPts val="600"/>
              </a:spcAft>
            </a:pPr>
            <a:r>
              <a:rPr lang="zh-CN" altLang="en-US" sz="1100" b="1" dirty="0" smtClean="0"/>
              <a:t>参考文献</a:t>
            </a:r>
            <a:endParaRPr lang="en-CA" sz="1100" b="1" dirty="0" smtClean="0"/>
          </a:p>
          <a:p>
            <a:pPr marL="0" marR="0" indent="0" algn="l" defTabSz="914400" rtl="0" eaLnBrk="1" fontAlgn="auto" latinLnBrk="0" hangingPunct="1">
              <a:lnSpc>
                <a:spcPct val="90000"/>
              </a:lnSpc>
              <a:spcAft>
                <a:spcPts val="600"/>
              </a:spcAft>
              <a:buClrTx/>
              <a:buSzTx/>
              <a:buFontTx/>
              <a:buNone/>
              <a:tabLst/>
              <a:defRPr/>
            </a:pPr>
            <a:r>
              <a:rPr lang="en-CA" sz="1100" dirty="0" smtClean="0"/>
              <a:t>Perrot S </a:t>
            </a:r>
            <a:r>
              <a:rPr lang="en-CA" sz="1100" i="1" dirty="0" smtClean="0"/>
              <a:t>et al.</a:t>
            </a:r>
            <a:r>
              <a:rPr lang="en-CA" sz="1100" i="1" baseline="0" dirty="0" smtClean="0"/>
              <a:t> </a:t>
            </a:r>
            <a:r>
              <a:rPr lang="en-CA" sz="1100" dirty="0" smtClean="0"/>
              <a:t>Development and validation of the Fibromyalgia Rapid Screening Tool (FiRST). </a:t>
            </a:r>
            <a:r>
              <a:rPr lang="en-CA" sz="1100" i="1" dirty="0" smtClean="0"/>
              <a:t>Pain</a:t>
            </a:r>
            <a:r>
              <a:rPr lang="en-CA" sz="1100" dirty="0" smtClean="0"/>
              <a:t> 2010; 150(2):250-6.</a:t>
            </a:r>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206135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smtClean="0"/>
              <a:t>演讲者备注</a:t>
            </a:r>
            <a:endParaRPr lang="en-CA" b="1" dirty="0" smtClean="0"/>
          </a:p>
          <a:p>
            <a:r>
              <a:rPr lang="zh-CN" altLang="en-US" sz="1200" b="0" i="0" kern="1200" dirty="0" smtClean="0">
                <a:solidFill>
                  <a:schemeClr val="tx1"/>
                </a:solidFill>
                <a:latin typeface="+mn-lt"/>
                <a:ea typeface="+mn-ea"/>
                <a:cs typeface="+mn-cs"/>
              </a:rPr>
              <a:t>对学员提出如幻灯片所示的问题，引发讨论。</a:t>
            </a:r>
          </a:p>
          <a:p>
            <a:endParaRPr lang="en-C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29</a:t>
            </a:fld>
            <a:endParaRPr lang="en-CA" dirty="0"/>
          </a:p>
        </p:txBody>
      </p:sp>
    </p:spTree>
    <p:extLst>
      <p:ext uri="{BB962C8B-B14F-4D97-AF65-F5344CB8AC3E}">
        <p14:creationId xmlns:p14="http://schemas.microsoft.com/office/powerpoint/2010/main" val="242524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smtClean="0"/>
              <a:t>演讲人备注 </a:t>
            </a:r>
            <a:r>
              <a:rPr lang="en-CA" b="1" dirty="0" smtClean="0"/>
              <a:t> </a:t>
            </a:r>
            <a:endParaRPr lang="en-CA" b="0" dirty="0" smtClean="0"/>
          </a:p>
          <a:p>
            <a:r>
              <a:rPr lang="zh-CN" altLang="en-US" dirty="0" smtClean="0"/>
              <a:t>评估本次会议的学习目标。询问学员是否有其他目标。</a:t>
            </a:r>
            <a:endParaRPr lang="en-CA" dirty="0" smtClean="0"/>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zh-CN" altLang="en-US" b="1" baseline="0" dirty="0" smtClean="0">
                <a:latin typeface="+mj-lt"/>
              </a:rPr>
              <a:t>演讲人备注</a:t>
            </a:r>
            <a:endParaRPr lang="en-US" b="1" baseline="0" dirty="0" smtClean="0">
              <a:latin typeface="+mj-lt"/>
            </a:endParaRPr>
          </a:p>
          <a:p>
            <a:pPr>
              <a:spcBef>
                <a:spcPct val="0"/>
              </a:spcBef>
              <a:spcAft>
                <a:spcPts val="600"/>
              </a:spcAft>
            </a:pPr>
            <a:r>
              <a:rPr lang="zh-CN" altLang="en-US" dirty="0" smtClean="0">
                <a:latin typeface="+mj-lt"/>
              </a:rPr>
              <a:t>本页幻灯片列出了对患者告知纤维肌痛的诊断结果的提示。</a:t>
            </a:r>
            <a:endParaRPr lang="en-US" altLang="zh-CN" dirty="0" smtClean="0">
              <a:latin typeface="+mj-lt"/>
            </a:endParaRPr>
          </a:p>
          <a:p>
            <a:pPr>
              <a:spcBef>
                <a:spcPct val="0"/>
              </a:spcBef>
              <a:spcAft>
                <a:spcPts val="600"/>
              </a:spcAft>
            </a:pPr>
            <a:r>
              <a:rPr lang="zh-CN" altLang="en-US" dirty="0" smtClean="0">
                <a:latin typeface="+mj-lt"/>
              </a:rPr>
              <a:t>重要的是对诊断结果具体告知和保持乐观的态度。推荐并鼓励患者对该疾病的自我效能十分重要，但同样重要的是保证患者对治疗建立切实可行的期望，并强调虽然可改善对症状的控制，但纤维肌痛尚无法治愈。</a:t>
            </a:r>
            <a:endParaRPr lang="en-US" dirty="0" smtClean="0">
              <a:latin typeface="+mj-lt"/>
            </a:endParaRPr>
          </a:p>
          <a:p>
            <a:pPr>
              <a:spcBef>
                <a:spcPct val="0"/>
              </a:spcBef>
            </a:pPr>
            <a:endParaRPr lang="en-US" baseline="0" dirty="0" smtClean="0">
              <a:latin typeface="+mj-lt"/>
            </a:endParaRPr>
          </a:p>
          <a:p>
            <a:pPr>
              <a:spcBef>
                <a:spcPct val="0"/>
              </a:spcBef>
              <a:spcAft>
                <a:spcPts val="600"/>
              </a:spcAft>
            </a:pPr>
            <a:r>
              <a:rPr lang="zh-CN" altLang="en-US" b="1" baseline="0" dirty="0" smtClean="0">
                <a:latin typeface="+mj-lt"/>
              </a:rPr>
              <a:t>参考文献</a:t>
            </a:r>
            <a:endParaRPr lang="en-US" b="1" baseline="0" dirty="0" smtClean="0">
              <a:latin typeface="+mj-lt"/>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pc="-10" dirty="0" smtClean="0">
                <a:latin typeface="+mj-lt"/>
              </a:rPr>
              <a:t>Arnold LM </a:t>
            </a:r>
            <a:r>
              <a:rPr lang="en-US" i="1" spc="-10" dirty="0" smtClean="0">
                <a:latin typeface="+mj-lt"/>
              </a:rPr>
              <a:t>et al.</a:t>
            </a:r>
            <a:r>
              <a:rPr lang="en-US" spc="-10" dirty="0" smtClean="0">
                <a:latin typeface="+mj-lt"/>
              </a:rPr>
              <a:t> A framework for fibromyalgia management for primary care providers. </a:t>
            </a:r>
            <a:r>
              <a:rPr lang="en-US" i="1" spc="-10" dirty="0" smtClean="0">
                <a:latin typeface="+mj-lt"/>
              </a:rPr>
              <a:t>Mayo Clin Proc</a:t>
            </a:r>
            <a:r>
              <a:rPr lang="en-US" spc="-10" dirty="0" smtClean="0">
                <a:latin typeface="+mj-lt"/>
              </a:rPr>
              <a:t> 2012; 87(5):488-96. </a:t>
            </a:r>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30</a:t>
            </a:fld>
            <a:endParaRPr lang="en-CA" dirty="0"/>
          </a:p>
        </p:txBody>
      </p:sp>
    </p:spTree>
    <p:extLst>
      <p:ext uri="{BB962C8B-B14F-4D97-AF65-F5344CB8AC3E}">
        <p14:creationId xmlns:p14="http://schemas.microsoft.com/office/powerpoint/2010/main" val="3531665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6"/>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5108" name="Rectangle 7"/>
          <p:cNvSpPr>
            <a:spLocks noGrp="1"/>
          </p:cNvSpPr>
          <p:nvPr>
            <p:ph type="body" idx="1"/>
          </p:nvPr>
        </p:nvSpPr>
        <p:spPr>
          <a:xfrm>
            <a:off x="685800" y="4463415"/>
            <a:ext cx="5486400" cy="50159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tabLst>
                <a:tab pos="254000" algn="l"/>
              </a:tabLst>
            </a:pPr>
            <a:r>
              <a:rPr lang="zh-CN" altLang="en-US" sz="900" b="1" dirty="0" smtClean="0">
                <a:cs typeface="Arial" pitchFamily="34" charset="0"/>
              </a:rPr>
              <a:t>演讲人备注</a:t>
            </a:r>
            <a:endParaRPr lang="en-CA" sz="900" b="1" dirty="0" smtClean="0">
              <a:cs typeface="Arial" pitchFamily="34" charset="0"/>
            </a:endParaRPr>
          </a:p>
          <a:p>
            <a:pPr marL="0" marR="0" indent="0" algn="l" defTabSz="914400" rtl="0" eaLnBrk="1" fontAlgn="auto" latinLnBrk="0" hangingPunct="1">
              <a:lnSpc>
                <a:spcPct val="100000"/>
              </a:lnSpc>
              <a:spcBef>
                <a:spcPts val="0"/>
              </a:spcBef>
              <a:spcAft>
                <a:spcPts val="600"/>
              </a:spcAft>
              <a:buClrTx/>
              <a:buSzTx/>
              <a:buFontTx/>
              <a:buNone/>
              <a:tabLst>
                <a:tab pos="254000" algn="l"/>
              </a:tabLst>
              <a:defRPr/>
            </a:pPr>
            <a:r>
              <a:rPr lang="zh-CN" altLang="en-US" sz="900" dirty="0" smtClean="0">
                <a:cs typeface="Arial" pitchFamily="34" charset="0"/>
              </a:rPr>
              <a:t>出于多种原因，将特定慢性疼痛患者分类为患有纤维肌痛的做法引起诸多争议。其中一个理由为，分类为纤维肌痛本身可能诱发或加剧某些行为，对这些行为的定义多样，如</a:t>
            </a:r>
            <a:r>
              <a:rPr lang="zh-CN" altLang="en-US" sz="1200" kern="1200" dirty="0" smtClean="0">
                <a:solidFill>
                  <a:schemeClr val="tx1"/>
                </a:solidFill>
                <a:latin typeface="+mn-lt"/>
                <a:ea typeface="+mn-ea"/>
                <a:cs typeface="+mn-cs"/>
              </a:rPr>
              <a:t>“疾病行为”、“习得性疼痛”和“习得性无助”。这可能导致症状加剧，功能恶化，增加伤残索赔和寻求医疗保健的行为。</a:t>
            </a:r>
            <a:endParaRPr lang="en-CA" sz="900" dirty="0">
              <a:cs typeface="Arial" pitchFamily="34" charset="0"/>
            </a:endParaRPr>
          </a:p>
          <a:p>
            <a:pPr>
              <a:spcAft>
                <a:spcPts val="600"/>
              </a:spcAft>
              <a:tabLst>
                <a:tab pos="254000" algn="l"/>
              </a:tabLst>
            </a:pPr>
            <a:r>
              <a:rPr lang="zh-CN" altLang="en-US" sz="900" dirty="0" smtClean="0">
                <a:cs typeface="Arial" pitchFamily="34" charset="0"/>
              </a:rPr>
              <a:t>为确定</a:t>
            </a:r>
            <a:r>
              <a:rPr lang="zh-CN" altLang="en-US" sz="1200" kern="1200" dirty="0" smtClean="0">
                <a:solidFill>
                  <a:schemeClr val="tx1"/>
                </a:solidFill>
                <a:latin typeface="+mn-lt"/>
                <a:ea typeface="+mn-ea"/>
                <a:cs typeface="+mn-cs"/>
              </a:rPr>
              <a:t>纤维肌痛症的归类对患有慢性广泛性疼痛患者的长期健康状态、功能和健康服务机构是否产生显著影响，</a:t>
            </a:r>
            <a:r>
              <a:rPr lang="en-US" altLang="zh-CN" sz="1200" kern="1200" dirty="0" smtClean="0">
                <a:solidFill>
                  <a:schemeClr val="tx1"/>
                </a:solidFill>
                <a:latin typeface="+mn-lt"/>
                <a:ea typeface="+mn-ea"/>
                <a:cs typeface="+mn-cs"/>
              </a:rPr>
              <a:t>White</a:t>
            </a:r>
            <a:r>
              <a:rPr lang="zh-CN" altLang="en-US" sz="1200" kern="1200" dirty="0" smtClean="0">
                <a:solidFill>
                  <a:schemeClr val="tx1"/>
                </a:solidFill>
                <a:latin typeface="+mn-lt"/>
                <a:ea typeface="+mn-ea"/>
                <a:cs typeface="+mn-cs"/>
              </a:rPr>
              <a:t>等人进行了伦敦纤维肌痛流行病学研究，通过筛选</a:t>
            </a:r>
            <a:r>
              <a:rPr lang="en-US" altLang="zh-CN" sz="1200" kern="1200" dirty="0" smtClean="0">
                <a:solidFill>
                  <a:schemeClr val="tx1"/>
                </a:solidFill>
                <a:latin typeface="+mn-lt"/>
                <a:ea typeface="+mn-ea"/>
                <a:cs typeface="+mn-cs"/>
              </a:rPr>
              <a:t>3395</a:t>
            </a:r>
            <a:r>
              <a:rPr lang="zh-CN" altLang="en-US" sz="1200" kern="1200" dirty="0" smtClean="0">
                <a:solidFill>
                  <a:schemeClr val="tx1"/>
                </a:solidFill>
                <a:latin typeface="+mn-lt"/>
                <a:ea typeface="+mn-ea"/>
                <a:cs typeface="+mn-cs"/>
              </a:rPr>
              <a:t>例尚未确诊的成人得到</a:t>
            </a:r>
            <a:r>
              <a:rPr lang="en-US" altLang="zh-CN" sz="1200" kern="1200" dirty="0" smtClean="0">
                <a:solidFill>
                  <a:schemeClr val="tx1"/>
                </a:solidFill>
                <a:latin typeface="+mn-lt"/>
                <a:ea typeface="+mn-ea"/>
                <a:cs typeface="+mn-cs"/>
              </a:rPr>
              <a:t>100</a:t>
            </a:r>
            <a:r>
              <a:rPr lang="zh-CN" altLang="en-US" sz="1200" kern="1200" dirty="0" smtClean="0">
                <a:solidFill>
                  <a:schemeClr val="tx1"/>
                </a:solidFill>
                <a:latin typeface="+mn-lt"/>
                <a:ea typeface="+mn-ea"/>
                <a:cs typeface="+mn-cs"/>
              </a:rPr>
              <a:t>例确证纤维肌痛的患者。</a:t>
            </a:r>
            <a:r>
              <a:rPr lang="en-US" altLang="zh-CN" sz="1200" kern="1200" dirty="0" smtClean="0">
                <a:solidFill>
                  <a:schemeClr val="tx1"/>
                </a:solidFill>
                <a:latin typeface="+mn-lt"/>
                <a:ea typeface="+mn-ea"/>
                <a:cs typeface="+mn-cs"/>
              </a:rPr>
              <a:t>100</a:t>
            </a:r>
            <a:r>
              <a:rPr lang="zh-CN" altLang="en-US" sz="1200" kern="1200" dirty="0" smtClean="0">
                <a:solidFill>
                  <a:schemeClr val="tx1"/>
                </a:solidFill>
                <a:latin typeface="+mn-lt"/>
                <a:ea typeface="+mn-ea"/>
                <a:cs typeface="+mn-cs"/>
              </a:rPr>
              <a:t>例中</a:t>
            </a:r>
            <a:r>
              <a:rPr lang="en-US" altLang="zh-CN" sz="1200" kern="1200" dirty="0" smtClean="0">
                <a:solidFill>
                  <a:schemeClr val="tx1"/>
                </a:solidFill>
                <a:latin typeface="+mn-lt"/>
                <a:ea typeface="+mn-ea"/>
                <a:cs typeface="+mn-cs"/>
              </a:rPr>
              <a:t>28</a:t>
            </a:r>
            <a:r>
              <a:rPr lang="zh-CN" altLang="en-US" sz="1200" kern="1200" dirty="0" smtClean="0">
                <a:solidFill>
                  <a:schemeClr val="tx1"/>
                </a:solidFill>
                <a:latin typeface="+mn-lt"/>
                <a:ea typeface="+mn-ea"/>
                <a:cs typeface="+mn-cs"/>
              </a:rPr>
              <a:t>例此前被确诊患有纤维肌痛；对其余</a:t>
            </a:r>
            <a:r>
              <a:rPr lang="en-US" altLang="zh-CN" sz="1200" kern="1200" dirty="0" smtClean="0">
                <a:solidFill>
                  <a:schemeClr val="tx1"/>
                </a:solidFill>
                <a:latin typeface="+mn-lt"/>
                <a:ea typeface="+mn-ea"/>
                <a:cs typeface="+mn-cs"/>
              </a:rPr>
              <a:t>72</a:t>
            </a:r>
            <a:r>
              <a:rPr lang="zh-CN" altLang="en-US" sz="1200" kern="1200" dirty="0" smtClean="0">
                <a:solidFill>
                  <a:schemeClr val="tx1"/>
                </a:solidFill>
                <a:latin typeface="+mn-lt"/>
                <a:ea typeface="+mn-ea"/>
                <a:cs typeface="+mn-cs"/>
              </a:rPr>
              <a:t>例为新获知诊断归类。所有既往诊断有纤维肌痛的</a:t>
            </a:r>
            <a:r>
              <a:rPr lang="en-US" altLang="zh-CN" sz="1200" kern="1200" dirty="0" smtClean="0">
                <a:solidFill>
                  <a:schemeClr val="tx1"/>
                </a:solidFill>
                <a:latin typeface="+mn-lt"/>
                <a:ea typeface="+mn-ea"/>
                <a:cs typeface="+mn-cs"/>
              </a:rPr>
              <a:t>28</a:t>
            </a:r>
            <a:r>
              <a:rPr lang="zh-CN" altLang="en-US" sz="1200" kern="1200" dirty="0" smtClean="0">
                <a:solidFill>
                  <a:schemeClr val="tx1"/>
                </a:solidFill>
                <a:latin typeface="+mn-lt"/>
                <a:ea typeface="+mn-ea"/>
                <a:cs typeface="+mn-cs"/>
              </a:rPr>
              <a:t>例患者均为女性，而</a:t>
            </a:r>
            <a:r>
              <a:rPr lang="en-US" altLang="zh-CN" sz="1200" kern="1200" dirty="0" smtClean="0">
                <a:solidFill>
                  <a:schemeClr val="tx1"/>
                </a:solidFill>
                <a:latin typeface="+mn-lt"/>
                <a:ea typeface="+mn-ea"/>
                <a:cs typeface="+mn-cs"/>
              </a:rPr>
              <a:t>72</a:t>
            </a:r>
            <a:r>
              <a:rPr lang="zh-CN" altLang="en-US" sz="1200" kern="1200" dirty="0" smtClean="0">
                <a:solidFill>
                  <a:schemeClr val="tx1"/>
                </a:solidFill>
                <a:latin typeface="+mn-lt"/>
                <a:ea typeface="+mn-ea"/>
                <a:cs typeface="+mn-cs"/>
              </a:rPr>
              <a:t>例新诊断病例中</a:t>
            </a:r>
            <a:r>
              <a:rPr lang="en-US" altLang="zh-CN" sz="1200" kern="1200" dirty="0" smtClean="0">
                <a:solidFill>
                  <a:schemeClr val="tx1"/>
                </a:solidFill>
                <a:latin typeface="+mn-lt"/>
                <a:ea typeface="+mn-ea"/>
                <a:cs typeface="+mn-cs"/>
              </a:rPr>
              <a:t>58</a:t>
            </a:r>
            <a:r>
              <a:rPr lang="zh-CN" altLang="en-US" sz="1200" kern="1200" dirty="0" smtClean="0">
                <a:solidFill>
                  <a:schemeClr val="tx1"/>
                </a:solidFill>
                <a:latin typeface="+mn-lt"/>
                <a:ea typeface="+mn-ea"/>
                <a:cs typeface="+mn-cs"/>
              </a:rPr>
              <a:t>例为女性。研究人员比较了既往未被告知的纤维肌痛病例在研究入组前（告知前）和</a:t>
            </a:r>
            <a:r>
              <a:rPr lang="en-US" altLang="zh-CN" sz="1200" kern="1200" dirty="0" smtClean="0">
                <a:solidFill>
                  <a:schemeClr val="tx1"/>
                </a:solidFill>
                <a:latin typeface="+mn-lt"/>
                <a:ea typeface="+mn-ea"/>
                <a:cs typeface="+mn-cs"/>
              </a:rPr>
              <a:t>18</a:t>
            </a:r>
            <a:r>
              <a:rPr lang="zh-CN" altLang="en-US" sz="1200" kern="1200" dirty="0" smtClean="0">
                <a:solidFill>
                  <a:schemeClr val="tx1"/>
                </a:solidFill>
                <a:latin typeface="+mn-lt"/>
                <a:ea typeface="+mn-ea"/>
                <a:cs typeface="+mn-cs"/>
              </a:rPr>
              <a:t>个月、</a:t>
            </a:r>
            <a:r>
              <a:rPr lang="en-US" altLang="zh-CN" sz="1200" kern="1200" dirty="0" smtClean="0">
                <a:solidFill>
                  <a:schemeClr val="tx1"/>
                </a:solidFill>
                <a:latin typeface="+mn-lt"/>
                <a:ea typeface="+mn-ea"/>
                <a:cs typeface="+mn-cs"/>
              </a:rPr>
              <a:t>36</a:t>
            </a:r>
            <a:r>
              <a:rPr lang="zh-CN" altLang="en-US" sz="1200" kern="1200" dirty="0" smtClean="0">
                <a:solidFill>
                  <a:schemeClr val="tx1"/>
                </a:solidFill>
                <a:latin typeface="+mn-lt"/>
                <a:ea typeface="+mn-ea"/>
                <a:cs typeface="+mn-cs"/>
              </a:rPr>
              <a:t>个月随访时（告知后）的整体健康状态、纤维肌痛相关症状，和所有纤维肌痛影响问卷（</a:t>
            </a:r>
            <a:r>
              <a:rPr lang="en-US" altLang="zh-CN" sz="1200" kern="1200" dirty="0" smtClean="0">
                <a:solidFill>
                  <a:schemeClr val="tx1"/>
                </a:solidFill>
                <a:latin typeface="+mn-lt"/>
                <a:ea typeface="+mn-ea"/>
                <a:cs typeface="+mn-cs"/>
              </a:rPr>
              <a:t>FIQ</a:t>
            </a:r>
            <a:r>
              <a:rPr lang="zh-CN" altLang="en-US" sz="1200" kern="1200" dirty="0" smtClean="0">
                <a:solidFill>
                  <a:schemeClr val="tx1"/>
                </a:solidFill>
                <a:latin typeface="+mn-lt"/>
                <a:ea typeface="+mn-ea"/>
                <a:cs typeface="+mn-cs"/>
              </a:rPr>
              <a:t>）（包括总</a:t>
            </a:r>
            <a:r>
              <a:rPr lang="en-US" altLang="zh-CN" sz="1200" kern="1200" dirty="0" smtClean="0">
                <a:solidFill>
                  <a:schemeClr val="tx1"/>
                </a:solidFill>
                <a:latin typeface="+mn-lt"/>
                <a:ea typeface="+mn-ea"/>
                <a:cs typeface="+mn-cs"/>
              </a:rPr>
              <a:t>FIQ</a:t>
            </a:r>
            <a:r>
              <a:rPr lang="zh-CN" altLang="en-US" sz="1200" kern="1200" dirty="0" smtClean="0">
                <a:solidFill>
                  <a:schemeClr val="tx1"/>
                </a:solidFill>
                <a:latin typeface="+mn-lt"/>
                <a:ea typeface="+mn-ea"/>
                <a:cs typeface="+mn-cs"/>
              </a:rPr>
              <a:t>得分，和多项对健康服务使用）评估，以确定健康状态、功能和健康服务使用是否发生变化。</a:t>
            </a:r>
            <a:endParaRPr lang="en-CA" sz="900" dirty="0" smtClean="0">
              <a:cs typeface="Arial" pitchFamily="34" charset="0"/>
            </a:endParaRPr>
          </a:p>
          <a:p>
            <a:pPr>
              <a:spcAft>
                <a:spcPts val="600"/>
              </a:spcAft>
              <a:tabLst>
                <a:tab pos="254000" algn="l"/>
              </a:tabLst>
            </a:pPr>
            <a:r>
              <a:rPr lang="zh-CN" altLang="en-US" sz="900" dirty="0" smtClean="0">
                <a:cs typeface="Arial" pitchFamily="34" charset="0"/>
              </a:rPr>
              <a:t>新告知纤维肌痛的病例中，</a:t>
            </a:r>
            <a:r>
              <a:rPr lang="en-US" altLang="zh-CN" sz="900" dirty="0" smtClean="0">
                <a:cs typeface="Arial" pitchFamily="34" charset="0"/>
              </a:rPr>
              <a:t>18</a:t>
            </a:r>
            <a:r>
              <a:rPr lang="zh-CN" altLang="en-US" sz="900" dirty="0" smtClean="0">
                <a:cs typeface="Arial" pitchFamily="34" charset="0"/>
              </a:rPr>
              <a:t>个月后</a:t>
            </a:r>
            <a:r>
              <a:rPr lang="en-CA" sz="900" dirty="0" smtClean="0">
                <a:cs typeface="Arial" pitchFamily="34" charset="0"/>
              </a:rPr>
              <a:t>56</a:t>
            </a:r>
            <a:r>
              <a:rPr lang="en-US" altLang="zh-CN" sz="900" dirty="0" smtClean="0">
                <a:cs typeface="Arial" pitchFamily="34" charset="0"/>
              </a:rPr>
              <a:t>%</a:t>
            </a:r>
            <a:r>
              <a:rPr lang="zh-CN" altLang="en-US" sz="900" dirty="0" smtClean="0">
                <a:cs typeface="Arial" pitchFamily="34" charset="0"/>
              </a:rPr>
              <a:t>（</a:t>
            </a:r>
            <a:r>
              <a:rPr lang="en-US" altLang="zh-CN" sz="900" dirty="0" smtClean="0">
                <a:cs typeface="Arial" pitchFamily="34" charset="0"/>
              </a:rPr>
              <a:t>78%</a:t>
            </a:r>
            <a:r>
              <a:rPr lang="zh-CN" altLang="en-US" sz="900" dirty="0" smtClean="0">
                <a:cs typeface="Arial" pitchFamily="34" charset="0"/>
              </a:rPr>
              <a:t>）接受再评估，</a:t>
            </a:r>
            <a:r>
              <a:rPr lang="en-US" altLang="zh-CN" sz="900" dirty="0" smtClean="0">
                <a:cs typeface="Arial" pitchFamily="34" charset="0"/>
              </a:rPr>
              <a:t>36</a:t>
            </a:r>
            <a:r>
              <a:rPr lang="zh-CN" altLang="en-US" sz="900" dirty="0" smtClean="0">
                <a:cs typeface="Arial" pitchFamily="34" charset="0"/>
              </a:rPr>
              <a:t>个月后</a:t>
            </a:r>
            <a:r>
              <a:rPr lang="en-US" altLang="zh-CN" sz="900" dirty="0" smtClean="0">
                <a:cs typeface="Arial" pitchFamily="34" charset="0"/>
              </a:rPr>
              <a:t>43</a:t>
            </a:r>
            <a:r>
              <a:rPr lang="zh-CN" altLang="en-US" sz="900" dirty="0" smtClean="0">
                <a:cs typeface="Arial" pitchFamily="34" charset="0"/>
              </a:rPr>
              <a:t>例（</a:t>
            </a:r>
            <a:r>
              <a:rPr lang="en-US" altLang="zh-CN" sz="900" dirty="0" smtClean="0">
                <a:cs typeface="Arial" pitchFamily="34" charset="0"/>
              </a:rPr>
              <a:t>60%</a:t>
            </a:r>
            <a:r>
              <a:rPr lang="zh-CN" altLang="en-US" sz="900" dirty="0" smtClean="0">
                <a:cs typeface="Arial" pitchFamily="34" charset="0"/>
              </a:rPr>
              <a:t>）接受再评估。</a:t>
            </a:r>
            <a:r>
              <a:rPr lang="en-US" altLang="zh-CN" sz="900" dirty="0" smtClean="0">
                <a:cs typeface="Arial" pitchFamily="34" charset="0"/>
              </a:rPr>
              <a:t>36</a:t>
            </a:r>
            <a:r>
              <a:rPr lang="zh-CN" altLang="en-US" sz="900" dirty="0" smtClean="0">
                <a:cs typeface="Arial" pitchFamily="34" charset="0"/>
              </a:rPr>
              <a:t>个月时，虽然身体功能随时间仅略有下降，新告知纤维肌痛的病例报告对健康不满程度有临床和统计学显著降低（对</a:t>
            </a:r>
            <a:r>
              <a:rPr lang="en-US" altLang="zh-CN" sz="900" dirty="0" smtClean="0">
                <a:cs typeface="Arial" pitchFamily="34" charset="0"/>
              </a:rPr>
              <a:t>5</a:t>
            </a:r>
            <a:r>
              <a:rPr lang="zh-CN" altLang="en-US" sz="900" dirty="0" smtClean="0">
                <a:cs typeface="Arial" pitchFamily="34" charset="0"/>
              </a:rPr>
              <a:t>分</a:t>
            </a:r>
            <a:r>
              <a:rPr lang="en-US" altLang="zh-CN" sz="900" dirty="0" err="1" smtClean="0">
                <a:cs typeface="Arial" pitchFamily="34" charset="0"/>
              </a:rPr>
              <a:t>Likert</a:t>
            </a:r>
            <a:r>
              <a:rPr lang="zh-CN" altLang="en-US" sz="900" dirty="0" smtClean="0">
                <a:cs typeface="Arial" pitchFamily="34" charset="0"/>
              </a:rPr>
              <a:t>量表：</a:t>
            </a:r>
            <a:r>
              <a:rPr lang="en-US" altLang="zh-CN" sz="900" dirty="0" smtClean="0">
                <a:cs typeface="Arial" pitchFamily="34" charset="0"/>
              </a:rPr>
              <a:t>2.2</a:t>
            </a:r>
            <a:r>
              <a:rPr lang="en-US" altLang="zh-CN" sz="900" baseline="0" dirty="0" smtClean="0">
                <a:cs typeface="Arial" pitchFamily="34" charset="0"/>
              </a:rPr>
              <a:t> vs. 3.0</a:t>
            </a:r>
            <a:r>
              <a:rPr lang="zh-CN" altLang="en-US" sz="900" baseline="0" dirty="0" smtClean="0">
                <a:cs typeface="Arial" pitchFamily="34" charset="0"/>
              </a:rPr>
              <a:t>；</a:t>
            </a:r>
            <a:r>
              <a:rPr lang="en-US" altLang="zh-CN" sz="900" baseline="0" dirty="0" smtClean="0">
                <a:cs typeface="Arial" pitchFamily="34" charset="0"/>
              </a:rPr>
              <a:t>95%</a:t>
            </a:r>
            <a:r>
              <a:rPr lang="zh-CN" altLang="en-US" sz="900" baseline="0" dirty="0" smtClean="0">
                <a:cs typeface="Arial" pitchFamily="34" charset="0"/>
              </a:rPr>
              <a:t>置信区间 </a:t>
            </a:r>
            <a:r>
              <a:rPr lang="en-US" altLang="zh-CN" sz="900" baseline="0" dirty="0" smtClean="0">
                <a:cs typeface="Arial" pitchFamily="34" charset="0"/>
              </a:rPr>
              <a:t>1.2-0.4</a:t>
            </a:r>
            <a:r>
              <a:rPr lang="zh-CN" altLang="en-US" sz="900" dirty="0" smtClean="0">
                <a:cs typeface="Arial" pitchFamily="34" charset="0"/>
              </a:rPr>
              <a:t>）。临床状态或健康服务使用无显著差异。因此，</a:t>
            </a:r>
            <a:r>
              <a:rPr lang="zh-CN" altLang="en-US" sz="1200" kern="1200" dirty="0" smtClean="0">
                <a:solidFill>
                  <a:schemeClr val="tx1"/>
                </a:solidFill>
                <a:latin typeface="+mn-lt"/>
                <a:ea typeface="+mn-ea"/>
                <a:cs typeface="+mn-cs"/>
              </a:rPr>
              <a:t>纤维肌痛分类似乎对长期临床结果不产生显著不利影响。</a:t>
            </a:r>
            <a:r>
              <a:rPr lang="en-US" sz="900" dirty="0" smtClean="0">
                <a:cs typeface="Arial" pitchFamily="34" charset="0"/>
              </a:rPr>
              <a:t> </a:t>
            </a:r>
          </a:p>
          <a:p>
            <a:pPr marL="0" lvl="1">
              <a:spcAft>
                <a:spcPts val="600"/>
              </a:spcAft>
              <a:tabLst>
                <a:tab pos="254000" algn="l"/>
              </a:tabLst>
            </a:pPr>
            <a:r>
              <a:rPr lang="zh-CN" altLang="en-US" sz="900" dirty="0" smtClean="0">
                <a:cs typeface="Arial" pitchFamily="34" charset="0"/>
              </a:rPr>
              <a:t>注意调查者没有对患者获知诊断后接受的治疗加以控制；因此，这一改善也可能是接受此前治疗获得的结果。</a:t>
            </a:r>
            <a:endParaRPr lang="en-US" sz="900" dirty="0" smtClean="0">
              <a:cs typeface="Arial" pitchFamily="34" charset="0"/>
            </a:endParaRPr>
          </a:p>
          <a:p>
            <a:pPr marL="0" lvl="1">
              <a:spcAft>
                <a:spcPts val="600"/>
              </a:spcAft>
              <a:tabLst>
                <a:tab pos="254000" algn="l"/>
              </a:tabLst>
            </a:pPr>
            <a:endParaRPr lang="en-US" sz="900" dirty="0">
              <a:cs typeface="Arial" pitchFamily="34" charset="0"/>
            </a:endParaRPr>
          </a:p>
          <a:p>
            <a:pPr>
              <a:spcAft>
                <a:spcPts val="600"/>
              </a:spcAft>
              <a:tabLst>
                <a:tab pos="254000" algn="l"/>
              </a:tabLst>
            </a:pPr>
            <a:r>
              <a:rPr lang="zh-CN" altLang="en-US" sz="900" b="1" dirty="0" smtClean="0">
                <a:cs typeface="Arial" pitchFamily="34" charset="0"/>
              </a:rPr>
              <a:t>参考文献</a:t>
            </a:r>
            <a:endParaRPr lang="en-US" sz="900" b="1" dirty="0" smtClean="0">
              <a:cs typeface="Arial" pitchFamily="34" charset="0"/>
            </a:endParaRPr>
          </a:p>
          <a:p>
            <a:pPr>
              <a:spcAft>
                <a:spcPts val="600"/>
              </a:spcAft>
              <a:tabLst>
                <a:tab pos="254000" algn="l"/>
              </a:tabLst>
            </a:pPr>
            <a:r>
              <a:rPr lang="en-US" sz="900" dirty="0" smtClean="0">
                <a:cs typeface="Arial" pitchFamily="34" charset="0"/>
              </a:rPr>
              <a:t>White KP </a:t>
            </a:r>
            <a:r>
              <a:rPr lang="en-US" sz="900" i="1" dirty="0" smtClean="0">
                <a:cs typeface="Arial" pitchFamily="34" charset="0"/>
              </a:rPr>
              <a:t>et al</a:t>
            </a:r>
            <a:r>
              <a:rPr lang="en-US" sz="900" dirty="0" smtClean="0">
                <a:cs typeface="Arial" pitchFamily="34" charset="0"/>
              </a:rPr>
              <a:t>. Does the label “fibromyalgia” alter health status, function, and health service utilization? </a:t>
            </a:r>
            <a:br>
              <a:rPr lang="en-US" sz="900" dirty="0" smtClean="0">
                <a:cs typeface="Arial" pitchFamily="34" charset="0"/>
              </a:rPr>
            </a:br>
            <a:r>
              <a:rPr lang="en-US" sz="900" dirty="0" smtClean="0">
                <a:cs typeface="Arial" pitchFamily="34" charset="0"/>
              </a:rPr>
              <a:t>A prospective, within-group comparison in a community cohort of adults with chronic widespread pain.</a:t>
            </a:r>
            <a:r>
              <a:rPr lang="en-US" sz="900" i="1" dirty="0" smtClean="0">
                <a:cs typeface="Arial" pitchFamily="34" charset="0"/>
              </a:rPr>
              <a:t> </a:t>
            </a:r>
            <a:br>
              <a:rPr lang="en-US" sz="900" i="1" dirty="0" smtClean="0">
                <a:cs typeface="Arial" pitchFamily="34" charset="0"/>
              </a:rPr>
            </a:br>
            <a:r>
              <a:rPr lang="en-US" sz="900" i="1" dirty="0" smtClean="0">
                <a:cs typeface="Arial" pitchFamily="34" charset="0"/>
              </a:rPr>
              <a:t>Arthritis Rheum </a:t>
            </a:r>
            <a:r>
              <a:rPr lang="en-US" sz="900" dirty="0" smtClean="0">
                <a:cs typeface="Arial" pitchFamily="34" charset="0"/>
              </a:rPr>
              <a:t>2002; 47(3):260-5. </a:t>
            </a:r>
          </a:p>
          <a:p>
            <a:pPr>
              <a:spcAft>
                <a:spcPts val="600"/>
              </a:spcAft>
              <a:tabLst>
                <a:tab pos="254000" algn="l"/>
              </a:tabLst>
            </a:pPr>
            <a:endParaRPr lang="en-US" sz="900" dirty="0" smtClean="0">
              <a:cs typeface="Arial" pitchFamily="34" charset="0"/>
            </a:endParaRPr>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31</a:t>
            </a:fld>
            <a:endParaRPr lang="en-CA" dirty="0"/>
          </a:p>
        </p:txBody>
      </p:sp>
    </p:spTree>
    <p:extLst>
      <p:ext uri="{BB962C8B-B14F-4D97-AF65-F5344CB8AC3E}">
        <p14:creationId xmlns:p14="http://schemas.microsoft.com/office/powerpoint/2010/main" val="224806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smtClean="0"/>
              <a:t>演讲者备注</a:t>
            </a:r>
            <a:endParaRPr lang="en-CA" b="1" dirty="0" smtClean="0"/>
          </a:p>
          <a:p>
            <a:r>
              <a:rPr lang="zh-CN" altLang="en-US" sz="1200" b="0" i="0" kern="1200" dirty="0" smtClean="0">
                <a:solidFill>
                  <a:schemeClr val="tx1"/>
                </a:solidFill>
                <a:latin typeface="+mn-lt"/>
                <a:ea typeface="+mn-ea"/>
                <a:cs typeface="+mn-cs"/>
              </a:rPr>
              <a:t>对学员提出如幻灯片所示的问题，引发讨论。</a:t>
            </a:r>
          </a:p>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32</a:t>
            </a:fld>
            <a:endParaRPr lang="en-CA" dirty="0"/>
          </a:p>
        </p:txBody>
      </p:sp>
    </p:spTree>
    <p:extLst>
      <p:ext uri="{BB962C8B-B14F-4D97-AF65-F5344CB8AC3E}">
        <p14:creationId xmlns:p14="http://schemas.microsoft.com/office/powerpoint/2010/main" val="1092030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685800" y="4415789"/>
            <a:ext cx="5486400" cy="5194935"/>
          </a:xfrm>
          <a:noFill/>
          <a:ln/>
        </p:spPr>
        <p:txBody>
          <a:bodyPr/>
          <a:lstStyle/>
          <a:p>
            <a:pPr>
              <a:spcBef>
                <a:spcPct val="0"/>
              </a:spcBef>
              <a:spcAft>
                <a:spcPts val="600"/>
              </a:spcAft>
            </a:pPr>
            <a:r>
              <a:rPr lang="zh-CN" altLang="en-US" b="1" dirty="0" smtClean="0"/>
              <a:t>演讲人备注</a:t>
            </a:r>
            <a:endParaRPr lang="en-US" b="1" dirty="0" smtClean="0"/>
          </a:p>
          <a:p>
            <a:pPr>
              <a:spcBef>
                <a:spcPct val="0"/>
              </a:spcBef>
              <a:spcAft>
                <a:spcPts val="600"/>
              </a:spcAft>
            </a:pPr>
            <a:r>
              <a:rPr lang="zh-CN" altLang="en-US" sz="1200" kern="1200" dirty="0" smtClean="0">
                <a:solidFill>
                  <a:schemeClr val="tx1"/>
                </a:solidFill>
                <a:latin typeface="+mn-lt"/>
                <a:ea typeface="+mn-ea"/>
                <a:cs typeface="+mn-cs"/>
              </a:rPr>
              <a:t>通过与医疗专家的合作支持，采用以病人为中心的方法，</a:t>
            </a:r>
            <a:r>
              <a:rPr lang="zh-CN" altLang="en-US" dirty="0" smtClean="0"/>
              <a:t>多种复杂慢性疾病均可在社区医院实现有效管理。在社区医院条件下对纤维肌痛进行管理应当采用类似方法，执行长期管理模式，该模式</a:t>
            </a:r>
            <a:r>
              <a:rPr lang="zh-CN" altLang="en-US" baseline="0" dirty="0" smtClean="0"/>
              <a:t>以教育、目标设定、多学科管理、</a:t>
            </a:r>
            <a:r>
              <a:rPr lang="zh-CN" altLang="en-US" sz="1200" kern="1200" dirty="0" smtClean="0">
                <a:solidFill>
                  <a:schemeClr val="tx1"/>
                </a:solidFill>
                <a:latin typeface="+mn-lt"/>
                <a:ea typeface="+mn-ea"/>
                <a:cs typeface="+mn-cs"/>
              </a:rPr>
              <a:t>常规监测和结果评估（以改善症状，身体和情感功能，以及整体生活健康质量为重点）为基础。后续应涉及特定资源，帮助医护人员教育患者及其家属进行自我管理，并执行持续评估，以追踪疾病状态随时间的变化。由于缺乏对所有纤维肌痛有效或对所有患者个体有效的治疗方案，显然需要采用动态多方面策略进行管理。</a:t>
            </a:r>
            <a:endParaRPr lang="en-CA" dirty="0" smtClean="0"/>
          </a:p>
          <a:p>
            <a:pPr>
              <a:spcBef>
                <a:spcPct val="0"/>
              </a:spcBef>
              <a:spcAft>
                <a:spcPts val="600"/>
              </a:spcAft>
            </a:pPr>
            <a:endParaRPr lang="en-US" dirty="0" smtClean="0"/>
          </a:p>
          <a:p>
            <a:pPr>
              <a:spcBef>
                <a:spcPct val="0"/>
              </a:spcBef>
              <a:spcAft>
                <a:spcPts val="600"/>
              </a:spcAft>
            </a:pPr>
            <a:r>
              <a:rPr lang="zh-CN" altLang="en-US" b="1" dirty="0" smtClean="0"/>
              <a:t>参考文献</a:t>
            </a:r>
            <a:endParaRPr lang="en-US" b="1" dirty="0"/>
          </a:p>
          <a:p>
            <a:pPr>
              <a:spcBef>
                <a:spcPct val="0"/>
              </a:spcBef>
              <a:defRPr/>
            </a:pPr>
            <a:r>
              <a:rPr lang="en-US" spc="-10" dirty="0"/>
              <a:t>Arnold </a:t>
            </a:r>
            <a:r>
              <a:rPr lang="en-US" spc="-10" dirty="0" smtClean="0"/>
              <a:t>LM </a:t>
            </a:r>
            <a:r>
              <a:rPr lang="en-US" i="1" spc="-10" dirty="0" smtClean="0"/>
              <a:t>et al. </a:t>
            </a:r>
            <a:r>
              <a:rPr lang="en-US" spc="-10" dirty="0"/>
              <a:t>A framework for fibromyalgia management for primary care providers. </a:t>
            </a:r>
            <a:r>
              <a:rPr lang="en-US" i="1" spc="-10" dirty="0"/>
              <a:t>Mayo Clin </a:t>
            </a:r>
            <a:r>
              <a:rPr lang="en-US" i="1" spc="-10" dirty="0" smtClean="0"/>
              <a:t>Proc</a:t>
            </a:r>
            <a:r>
              <a:rPr lang="en-US" spc="-10" dirty="0" smtClean="0"/>
              <a:t> </a:t>
            </a:r>
            <a:r>
              <a:rPr lang="en-US" spc="-10" dirty="0"/>
              <a:t>2012</a:t>
            </a:r>
            <a:r>
              <a:rPr lang="en-US" spc="-10" dirty="0" smtClean="0"/>
              <a:t>; 87(5):488-96</a:t>
            </a:r>
            <a:r>
              <a:rPr lang="en-US" spc="-10" dirty="0"/>
              <a:t>. </a:t>
            </a:r>
          </a:p>
          <a:p>
            <a:pPr eaLnBrk="1" hangingPunct="1"/>
            <a:endParaRPr lang="ru-RU" dirty="0" smtClean="0">
              <a:latin typeface="Arial" charset="0"/>
            </a:endParaRPr>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33</a:t>
            </a:fld>
            <a:endParaRPr lang="en-CA"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89"/>
            <a:ext cx="5486400" cy="5156835"/>
          </a:xfrm>
        </p:spPr>
        <p:txBody>
          <a:bodyPr/>
          <a:lstStyle/>
          <a:p>
            <a:pPr>
              <a:spcBef>
                <a:spcPct val="0"/>
              </a:spcBef>
              <a:spcAft>
                <a:spcPts val="600"/>
              </a:spcAft>
            </a:pPr>
            <a:r>
              <a:rPr lang="zh-CN" altLang="en-US" b="1" dirty="0" smtClean="0"/>
              <a:t>演讲人备注</a:t>
            </a:r>
            <a:endParaRPr lang="en-US" b="1" dirty="0" smtClean="0"/>
          </a:p>
          <a:p>
            <a:pPr>
              <a:spcBef>
                <a:spcPct val="0"/>
              </a:spcBef>
              <a:spcAft>
                <a:spcPts val="600"/>
              </a:spcAft>
            </a:pPr>
            <a:r>
              <a:rPr lang="zh-CN" altLang="en-US" dirty="0" smtClean="0"/>
              <a:t>多种非药物方法都可为纤维肌痛患者提供获益，减轻疼痛，改善功能。将</a:t>
            </a:r>
            <a:r>
              <a:rPr lang="zh-CN" altLang="en-US" sz="1200" kern="1200" dirty="0" smtClean="0">
                <a:solidFill>
                  <a:schemeClr val="tx1"/>
                </a:solidFill>
                <a:latin typeface="+mn-lt"/>
                <a:ea typeface="+mn-ea"/>
                <a:cs typeface="+mn-cs"/>
              </a:rPr>
              <a:t>适当的非药物方法整合成以“处方”形式开具的整体治疗方案，可能可帮助强调不同方法在治疗中的同等地位。在这些非药物方法中，已经在临床试验中证明有效的有锻炼；睡眠卫生；一些认知行为治疗方式，以及持续的患者宣教。其他非药物途径，如瑜伽、按摩和其他类型的物理治疗，也可纳入考虑范围。</a:t>
            </a:r>
            <a:endParaRPr lang="en-CA" dirty="0" smtClean="0"/>
          </a:p>
          <a:p>
            <a:pPr>
              <a:spcBef>
                <a:spcPct val="0"/>
              </a:spcBef>
              <a:spcAft>
                <a:spcPts val="600"/>
              </a:spcAft>
            </a:pPr>
            <a:r>
              <a:rPr lang="zh-CN" altLang="en-US" sz="1200" kern="1200" dirty="0" smtClean="0">
                <a:solidFill>
                  <a:schemeClr val="tx1"/>
                </a:solidFill>
                <a:latin typeface="+mn-lt"/>
                <a:ea typeface="+mn-ea"/>
                <a:cs typeface="+mn-cs"/>
              </a:rPr>
              <a:t>综合方法是关键，同时应强调自我管理的重要性。除了建议如何把健康活动融入生活外，提供能促进自我管理技巧以完成每日活动和症状管理的材料，应成为指导自我管理的基础。</a:t>
            </a:r>
            <a:endParaRPr lang="en-CA" dirty="0" smtClean="0"/>
          </a:p>
          <a:p>
            <a:pPr>
              <a:spcBef>
                <a:spcPct val="0"/>
              </a:spcBef>
              <a:spcAft>
                <a:spcPts val="600"/>
              </a:spcAft>
            </a:pPr>
            <a:endParaRPr lang="en-US" dirty="0" smtClean="0"/>
          </a:p>
          <a:p>
            <a:pPr>
              <a:spcBef>
                <a:spcPct val="0"/>
              </a:spcBef>
              <a:spcAft>
                <a:spcPts val="600"/>
              </a:spcAft>
            </a:pPr>
            <a:r>
              <a:rPr lang="zh-CN" altLang="en-US" b="1" dirty="0" smtClean="0"/>
              <a:t>参考文献</a:t>
            </a:r>
            <a:endParaRPr lang="en-US" b="1" dirty="0"/>
          </a:p>
          <a:p>
            <a:pPr>
              <a:spcBef>
                <a:spcPct val="0"/>
              </a:spcBef>
              <a:defRPr/>
            </a:pPr>
            <a:r>
              <a:rPr lang="en-US" spc="-10" dirty="0"/>
              <a:t>Arnold </a:t>
            </a:r>
            <a:r>
              <a:rPr lang="en-US" spc="-10" dirty="0" smtClean="0"/>
              <a:t>LM </a:t>
            </a:r>
            <a:r>
              <a:rPr lang="en-US" i="1" spc="-10" dirty="0" smtClean="0"/>
              <a:t>et al. </a:t>
            </a:r>
            <a:r>
              <a:rPr lang="en-US" spc="-10" dirty="0"/>
              <a:t>A framework for fibromyalgia management for primary care providers. </a:t>
            </a:r>
            <a:r>
              <a:rPr lang="en-US" i="1" spc="-10" dirty="0"/>
              <a:t>Mayo Clin </a:t>
            </a:r>
            <a:r>
              <a:rPr lang="en-US" i="1" spc="-10" dirty="0" smtClean="0"/>
              <a:t>Proc</a:t>
            </a:r>
            <a:r>
              <a:rPr lang="en-US" spc="-10" dirty="0" smtClean="0"/>
              <a:t> </a:t>
            </a:r>
            <a:r>
              <a:rPr lang="en-US" spc="-10" dirty="0"/>
              <a:t>2012</a:t>
            </a:r>
            <a:r>
              <a:rPr lang="en-US" spc="-10" dirty="0" smtClean="0"/>
              <a:t>; 87(5):488-96</a:t>
            </a:r>
            <a:r>
              <a:rPr lang="en-US" spc="-10" dirty="0"/>
              <a:t>. </a:t>
            </a:r>
          </a:p>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34</a:t>
            </a:fld>
            <a:endParaRPr lang="en-CA" dirty="0">
              <a:solidFill>
                <a:prstClr val="black"/>
              </a:solidFill>
            </a:endParaRPr>
          </a:p>
        </p:txBody>
      </p:sp>
    </p:spTree>
    <p:extLst>
      <p:ext uri="{BB962C8B-B14F-4D97-AF65-F5344CB8AC3E}">
        <p14:creationId xmlns:p14="http://schemas.microsoft.com/office/powerpoint/2010/main" val="1067423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5"/>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14020" name="Rectangle 6"/>
          <p:cNvSpPr>
            <a:spLocks noGrp="1"/>
          </p:cNvSpPr>
          <p:nvPr>
            <p:ph type="body" idx="1"/>
          </p:nvPr>
        </p:nvSpPr>
        <p:spPr>
          <a:xfrm>
            <a:off x="686098" y="4407532"/>
            <a:ext cx="5485805" cy="4183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zh-CN" altLang="en-US" b="1" dirty="0" smtClean="0">
                <a:latin typeface="+mj-lt"/>
              </a:rPr>
              <a:t>演讲人备注</a:t>
            </a:r>
            <a:endParaRPr lang="en-CA" dirty="0" smtClean="0">
              <a:latin typeface="+mj-lt"/>
            </a:endParaRPr>
          </a:p>
          <a:p>
            <a:pPr>
              <a:spcAft>
                <a:spcPts val="600"/>
              </a:spcAft>
            </a:pPr>
            <a:r>
              <a:rPr lang="zh-CN" altLang="en-US" dirty="0" smtClean="0">
                <a:latin typeface="+mj-lt"/>
              </a:rPr>
              <a:t>本页幻灯片列出了良好睡眠习惯的重要事项。为患者提提供有关睡眠的打印信息可能可帮助患者睡眠。</a:t>
            </a:r>
            <a:endParaRPr lang="en-CA" dirty="0" smtClean="0">
              <a:latin typeface="+mj-lt"/>
            </a:endParaRPr>
          </a:p>
          <a:p>
            <a:pPr>
              <a:spcAft>
                <a:spcPts val="600"/>
              </a:spcAft>
            </a:pPr>
            <a:endParaRPr lang="en-US" dirty="0" smtClean="0">
              <a:latin typeface="+mj-lt"/>
            </a:endParaRPr>
          </a:p>
          <a:p>
            <a:pPr>
              <a:spcAft>
                <a:spcPts val="600"/>
              </a:spcAft>
            </a:pPr>
            <a:r>
              <a:rPr lang="zh-CN" altLang="en-US" b="1" dirty="0" smtClean="0">
                <a:latin typeface="+mj-lt"/>
              </a:rPr>
              <a:t>参考文献</a:t>
            </a:r>
            <a:endParaRPr lang="en-US" b="1" dirty="0" smtClean="0">
              <a:latin typeface="+mj-lt"/>
            </a:endParaRPr>
          </a:p>
          <a:p>
            <a:pPr>
              <a:spcAft>
                <a:spcPts val="600"/>
              </a:spcAft>
            </a:pPr>
            <a:r>
              <a:rPr lang="en-CA" dirty="0">
                <a:latin typeface="+mj-lt"/>
              </a:rPr>
              <a:t>University of Maryland Medical Center. </a:t>
            </a:r>
            <a:r>
              <a:rPr lang="en-CA" i="1" dirty="0">
                <a:latin typeface="+mj-lt"/>
              </a:rPr>
              <a:t>Sleep Hygiene</a:t>
            </a:r>
            <a:r>
              <a:rPr lang="en-CA" dirty="0">
                <a:latin typeface="+mj-lt"/>
              </a:rPr>
              <a:t>. Available at: http://umm.edu/programs/sleep/patients/sleep-hygiene. </a:t>
            </a:r>
            <a:r>
              <a:rPr lang="en-CA" dirty="0" smtClean="0">
                <a:latin typeface="+mj-lt"/>
              </a:rPr>
              <a:t>Accessed: August 21, </a:t>
            </a:r>
            <a:r>
              <a:rPr lang="en-CA" dirty="0">
                <a:latin typeface="+mj-lt"/>
              </a:rPr>
              <a:t>2013.</a:t>
            </a:r>
          </a:p>
        </p:txBody>
      </p:sp>
      <p:sp>
        <p:nvSpPr>
          <p:cNvPr id="5"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35</a:t>
            </a:fld>
            <a:endParaRPr lang="en-CA" dirty="0"/>
          </a:p>
        </p:txBody>
      </p:sp>
    </p:spTree>
    <p:extLst>
      <p:ext uri="{BB962C8B-B14F-4D97-AF65-F5344CB8AC3E}">
        <p14:creationId xmlns:p14="http://schemas.microsoft.com/office/powerpoint/2010/main" val="3153860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685800" y="4425316"/>
            <a:ext cx="5486400" cy="5252084"/>
          </a:xfrm>
          <a:noFill/>
          <a:ln/>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100" b="1" dirty="0" smtClean="0"/>
              <a:t>演讲人备注</a:t>
            </a:r>
            <a:r>
              <a:rPr lang="en-US" sz="1100" b="1" dirty="0" smtClean="0"/>
              <a:t> </a:t>
            </a:r>
            <a:endParaRPr lang="en-CA" sz="1100" dirty="0" smtClean="0"/>
          </a:p>
          <a:p>
            <a:pPr>
              <a:spcAft>
                <a:spcPts val="600"/>
              </a:spcAft>
              <a:defRPr/>
            </a:pPr>
            <a:r>
              <a:rPr lang="zh-CN" altLang="en-US" sz="1100" dirty="0" smtClean="0"/>
              <a:t>运动可在</a:t>
            </a:r>
            <a:r>
              <a:rPr lang="en-US" altLang="zh-CN" sz="1100" dirty="0" smtClean="0"/>
              <a:t>30</a:t>
            </a:r>
            <a:r>
              <a:rPr lang="zh-CN" altLang="en-US" sz="1100" dirty="0" smtClean="0"/>
              <a:t>分钟内刺激内啡肽和脑啡肽的释放，因此可提供获益。这些分子与阿片受体结合，通过作用于上传和下达神经通路减轻疼痛。</a:t>
            </a:r>
            <a:endParaRPr lang="en-CA" sz="1100" dirty="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100" dirty="0" smtClean="0"/>
              <a:t>通常为管理纤维肌痛人群推荐运动，且在过去</a:t>
            </a:r>
            <a:r>
              <a:rPr lang="en-US" altLang="zh-CN" sz="1100" dirty="0" smtClean="0"/>
              <a:t>25</a:t>
            </a:r>
            <a:r>
              <a:rPr lang="zh-CN" altLang="en-US" sz="1100" dirty="0" smtClean="0"/>
              <a:t>年中，探索运动对症状的获益的兴趣显著增加。研究支持有氧和加强训练能</a:t>
            </a:r>
            <a:r>
              <a:rPr lang="zh-CN" altLang="en-US" sz="1200" kern="1200" dirty="0" smtClean="0">
                <a:solidFill>
                  <a:schemeClr val="tx1"/>
                </a:solidFill>
                <a:latin typeface="+mn-lt"/>
                <a:ea typeface="+mn-ea"/>
                <a:cs typeface="+mn-cs"/>
              </a:rPr>
              <a:t>提高身体素质和功能</a:t>
            </a:r>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100" dirty="0" smtClean="0"/>
              <a:t>，减轻纤维肌痛症状，</a:t>
            </a:r>
            <a:r>
              <a:rPr lang="zh-CN" altLang="en-US" sz="1200" kern="1200" dirty="0" smtClean="0">
                <a:solidFill>
                  <a:schemeClr val="tx1"/>
                </a:solidFill>
                <a:latin typeface="+mn-lt"/>
                <a:ea typeface="+mn-ea"/>
                <a:cs typeface="+mn-cs"/>
              </a:rPr>
              <a:t>提高生活质量。但同时对一些运动类型（如太极、瑜伽、北欧式健走、振动技术）和生活方式类体力活动进行研究，以确定其效果。</a:t>
            </a:r>
            <a:r>
              <a:rPr lang="en-US" sz="1100" dirty="0" smtClean="0"/>
              <a:t> </a:t>
            </a:r>
            <a:endParaRPr lang="en-CA" sz="1100" dirty="0" smtClean="0"/>
          </a:p>
          <a:p>
            <a:pPr>
              <a:spcAft>
                <a:spcPts val="600"/>
              </a:spcAft>
              <a:defRPr/>
            </a:pPr>
            <a:r>
              <a:rPr lang="zh-CN" altLang="en-US" sz="1100" dirty="0" smtClean="0"/>
              <a:t>在纤维肌痛管理中，在一次活动中采取不同运动类型（如有氧和加强训练与拉伸相结合）可能对患者有益。在推荐运动治疗时，参与者应将患者偏好和运动的可操作性纳入考虑范围。纤维肌痛患者在开始运动计划时应采取低强度和慢速度，并逐步提高强度，达到适当水平。</a:t>
            </a:r>
            <a:endParaRPr lang="en-CA" sz="1100" dirty="0" smtClean="0"/>
          </a:p>
          <a:p>
            <a:pPr>
              <a:spcAft>
                <a:spcPts val="600"/>
              </a:spcAft>
              <a:defRPr/>
            </a:pPr>
            <a:endParaRPr lang="en-CA" sz="1100" dirty="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100" b="1" dirty="0" smtClean="0"/>
              <a:t>参考文献</a:t>
            </a:r>
            <a:endParaRPr lang="en-US" sz="1100"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en-US" sz="1100" dirty="0" smtClean="0"/>
              <a:t>Busch AJ </a:t>
            </a:r>
            <a:r>
              <a:rPr lang="en-US" sz="1100" i="1" dirty="0" smtClean="0"/>
              <a:t>et al. </a:t>
            </a:r>
            <a:r>
              <a:rPr lang="en-US" sz="1100" dirty="0" smtClean="0"/>
              <a:t>Exercise therapy for fibromyalgia. </a:t>
            </a:r>
            <a:r>
              <a:rPr lang="en-US" sz="1100" i="1" dirty="0" smtClean="0"/>
              <a:t>Curr Pain Headache Rep</a:t>
            </a:r>
            <a:r>
              <a:rPr lang="en-US" sz="1100" dirty="0" smtClean="0"/>
              <a:t> 2011; 15(5):358-67.</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McGovern MK. </a:t>
            </a:r>
            <a:r>
              <a:rPr lang="en-US" sz="1100" i="1" dirty="0" smtClean="0"/>
              <a:t>The Effects of Exercise on the Brain. </a:t>
            </a:r>
            <a:r>
              <a:rPr lang="en-US" sz="1100" dirty="0" smtClean="0"/>
              <a:t>Available at: </a:t>
            </a:r>
            <a:r>
              <a:rPr lang="en-US" sz="1100" dirty="0" smtClean="0">
                <a:hlinkClick r:id="rId3"/>
              </a:rPr>
              <a:t>http://serendip.brynmawr.edu/bb/neuro/neuro05/web2/mmcgovern.html</a:t>
            </a:r>
            <a:r>
              <a:rPr lang="en-US" sz="1100" dirty="0" smtClean="0"/>
              <a:t>. </a:t>
            </a:r>
            <a:br>
              <a:rPr lang="en-US" sz="1100" dirty="0" smtClean="0"/>
            </a:br>
            <a:r>
              <a:rPr lang="en-US" sz="1100" dirty="0" smtClean="0"/>
              <a:t>Accessed: July 25, 2013.</a:t>
            </a:r>
          </a:p>
          <a:p>
            <a:endParaRPr lang="ru-RU" sz="1100" dirty="0" smtClean="0">
              <a:latin typeface="Arial" charset="0"/>
            </a:endParaRPr>
          </a:p>
        </p:txBody>
      </p:sp>
      <p:sp>
        <p:nvSpPr>
          <p:cNvPr id="4" name="Slide Number Placeholder 3"/>
          <p:cNvSpPr>
            <a:spLocks noGrp="1"/>
          </p:cNvSpPr>
          <p:nvPr>
            <p:ph type="sldNum" sz="quarter" idx="5"/>
          </p:nvPr>
        </p:nvSpPr>
        <p:spPr>
          <a:xfrm>
            <a:off x="3884613" y="8829967"/>
            <a:ext cx="2971800" cy="464820"/>
          </a:xfrm>
        </p:spPr>
        <p:txBody>
          <a:bodyPr/>
          <a:lstStyle/>
          <a:p>
            <a:fld id="{328969E1-F53B-4F37-BFBF-99D8B1A83589}" type="slidenum">
              <a:rPr lang="en-CA" smtClean="0"/>
              <a:pPr/>
              <a:t>36</a:t>
            </a:fld>
            <a:endParaRPr lang="en-CA"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zh-CN" altLang="en-US" b="1" dirty="0" smtClean="0"/>
              <a:t>演讲人备注</a:t>
            </a:r>
            <a:endParaRPr lang="en-CA" b="1" dirty="0" smtClean="0"/>
          </a:p>
          <a:p>
            <a:pPr marL="0" marR="0" indent="0" algn="l" defTabSz="914400" rtl="0" eaLnBrk="1" fontAlgn="auto" latinLnBrk="0" hangingPunct="1">
              <a:spcBef>
                <a:spcPts val="0"/>
              </a:spcBef>
              <a:spcAft>
                <a:spcPts val="600"/>
              </a:spcAft>
              <a:buClrTx/>
              <a:buSzTx/>
              <a:buFontTx/>
              <a:buNone/>
              <a:tabLst/>
              <a:defRPr/>
            </a:pPr>
            <a:r>
              <a:rPr lang="zh-CN" altLang="en-US" sz="1200" kern="1200" dirty="0" smtClean="0">
                <a:solidFill>
                  <a:schemeClr val="tx1"/>
                </a:solidFill>
                <a:latin typeface="+mn-lt"/>
                <a:ea typeface="+mn-ea"/>
                <a:cs typeface="+mn-cs"/>
              </a:rPr>
              <a:t>在认知行为治疗中，患者应学会识别如焦虑、无助和沮丧等情绪，这些情绪能影响疼痛的认知和感情成分。采取主动认知、解决问题和分散注意力</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放松的方法来控制情绪。这能帮助患者建立以整体健康和管控为目标的主动策略。</a:t>
            </a:r>
            <a:endParaRPr lang="en-CA" dirty="0" smtClean="0"/>
          </a:p>
          <a:p>
            <a:pPr marL="0" marR="0" indent="0" algn="l" defTabSz="914400" rtl="0" eaLnBrk="1" fontAlgn="auto" latinLnBrk="0" hangingPunct="1">
              <a:spcBef>
                <a:spcPts val="0"/>
              </a:spcBef>
              <a:spcAft>
                <a:spcPts val="600"/>
              </a:spcAft>
              <a:buClrTx/>
              <a:buSzTx/>
              <a:buFontTx/>
              <a:buNone/>
              <a:tabLst/>
              <a:defRPr/>
            </a:pPr>
            <a:endParaRPr lang="en-CA" dirty="0" smtClean="0"/>
          </a:p>
          <a:p>
            <a:pPr>
              <a:spcAft>
                <a:spcPts val="600"/>
              </a:spcAft>
            </a:pPr>
            <a:r>
              <a:rPr lang="zh-CN" altLang="en-US" b="1" dirty="0" smtClean="0"/>
              <a:t>参考文献</a:t>
            </a:r>
            <a:endParaRPr lang="en-CA" b="1" dirty="0" smtClean="0"/>
          </a:p>
          <a:p>
            <a:pPr marL="0" marR="0" indent="0" algn="l" defTabSz="914400" rtl="0" eaLnBrk="1" fontAlgn="auto" latinLnBrk="0" hangingPunct="1">
              <a:spcBef>
                <a:spcPts val="0"/>
              </a:spcBef>
              <a:spcAft>
                <a:spcPts val="600"/>
              </a:spcAft>
              <a:buClrTx/>
              <a:buSzTx/>
              <a:buFontTx/>
              <a:buNone/>
              <a:tabLst/>
              <a:defRPr/>
            </a:pPr>
            <a:r>
              <a:rPr lang="en-CA" dirty="0" smtClean="0"/>
              <a:t>Thieme K, Turk DC. Cognitive-behavioral and operant-behavioral therapy for people with fibromyalgia. </a:t>
            </a:r>
            <a:r>
              <a:rPr lang="en-CA" i="1" dirty="0" smtClean="0"/>
              <a:t>Reumatismo</a:t>
            </a:r>
            <a:r>
              <a:rPr lang="en-CA" dirty="0" smtClean="0"/>
              <a:t> 2012; 64(4):275-85. </a:t>
            </a:r>
          </a:p>
          <a:p>
            <a:pPr>
              <a:spcAft>
                <a:spcPts val="600"/>
              </a:spcAft>
            </a:pPr>
            <a:endParaRPr lang="en-CA" dirty="0" smtClean="0"/>
          </a:p>
          <a:p>
            <a:pPr>
              <a:spcAft>
                <a:spcPts val="600"/>
              </a:spcAft>
            </a:pPr>
            <a:endParaRPr lang="en-CA" dirty="0" smtClean="0"/>
          </a:p>
          <a:p>
            <a:pPr>
              <a:spcAft>
                <a:spcPts val="600"/>
              </a:spcAft>
            </a:pPr>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37</a:t>
            </a:fld>
            <a:endParaRPr lang="en-CA" dirty="0">
              <a:solidFill>
                <a:prstClr val="black"/>
              </a:solidFill>
            </a:endParaRPr>
          </a:p>
        </p:txBody>
      </p:sp>
    </p:spTree>
    <p:extLst>
      <p:ext uri="{BB962C8B-B14F-4D97-AF65-F5344CB8AC3E}">
        <p14:creationId xmlns:p14="http://schemas.microsoft.com/office/powerpoint/2010/main" val="1447359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smtClean="0"/>
              <a:t>演讲者备注</a:t>
            </a:r>
            <a:endParaRPr lang="en-CA" b="1" dirty="0" smtClean="0"/>
          </a:p>
          <a:p>
            <a:r>
              <a:rPr lang="zh-CN" altLang="en-US" sz="1200" b="0" i="0" kern="1200" dirty="0" smtClean="0">
                <a:solidFill>
                  <a:schemeClr val="tx1"/>
                </a:solidFill>
                <a:latin typeface="+mn-lt"/>
                <a:ea typeface="+mn-ea"/>
                <a:cs typeface="+mn-cs"/>
              </a:rPr>
              <a:t>对学员提出如幻灯片所示的问题，引发讨论。</a:t>
            </a:r>
          </a:p>
          <a:p>
            <a:endParaRPr lang="en-C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38</a:t>
            </a:fld>
            <a:endParaRPr lang="en-CA" dirty="0"/>
          </a:p>
        </p:txBody>
      </p:sp>
    </p:spTree>
    <p:extLst>
      <p:ext uri="{BB962C8B-B14F-4D97-AF65-F5344CB8AC3E}">
        <p14:creationId xmlns:p14="http://schemas.microsoft.com/office/powerpoint/2010/main" val="781611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541CE3D3-4141-45D9-A4A6-3AF1BB34445E}" type="slidenum">
              <a:rPr lang="en-GB">
                <a:solidFill>
                  <a:prstClr val="black"/>
                </a:solidFill>
              </a:rPr>
              <a:pPr/>
              <a:t>39</a:t>
            </a:fld>
            <a:endParaRPr lang="en-GB" dirty="0">
              <a:solidFill>
                <a:prstClr val="black"/>
              </a:solidFill>
            </a:endParaRPr>
          </a:p>
        </p:txBody>
      </p:sp>
      <p:sp>
        <p:nvSpPr>
          <p:cNvPr id="11" name="Rectangle 11"/>
          <p:cNvSpPr>
            <a:spLocks noGrp="1" noChangeArrowheads="1"/>
          </p:cNvSpPr>
          <p:nvPr>
            <p:ph type="dt" idx="1"/>
          </p:nvPr>
        </p:nvSpPr>
        <p:spPr>
          <a:xfrm>
            <a:off x="3884613" y="0"/>
            <a:ext cx="2971800" cy="464820"/>
          </a:xfrm>
          <a:prstGeom prst="rect">
            <a:avLst/>
          </a:prstGeom>
          <a:ln/>
        </p:spPr>
        <p:txBody>
          <a:bodyPr/>
          <a:lstStyle/>
          <a:p>
            <a:fld id="{1F8AE746-7698-4832-BA0D-54B8E4EDB2AA}" type="datetime1">
              <a:rPr lang="en-US">
                <a:solidFill>
                  <a:prstClr val="black"/>
                </a:solidFill>
              </a:rPr>
              <a:pPr/>
              <a:t>2/16/2015</a:t>
            </a:fld>
            <a:endParaRPr lang="en-US" dirty="0">
              <a:solidFill>
                <a:prstClr val="black"/>
              </a:solidFill>
            </a:endParaRPr>
          </a:p>
        </p:txBody>
      </p:sp>
      <p:sp>
        <p:nvSpPr>
          <p:cNvPr id="3099650" name="Rectangle 12"/>
          <p:cNvSpPr>
            <a:spLocks noGrp="1" noRot="1" noChangeAspect="1" noChangeArrowheads="1" noTextEdit="1"/>
          </p:cNvSpPr>
          <p:nvPr>
            <p:ph type="sldImg"/>
          </p:nvPr>
        </p:nvSpPr>
        <p:spPr>
          <a:xfrm>
            <a:off x="1104900" y="696913"/>
            <a:ext cx="4648200" cy="3486150"/>
          </a:xfrm>
          <a:ln/>
        </p:spPr>
      </p:sp>
      <p:sp>
        <p:nvSpPr>
          <p:cNvPr id="3" name="Notes Placeholder 2"/>
          <p:cNvSpPr>
            <a:spLocks noGrp="1"/>
          </p:cNvSpPr>
          <p:nvPr>
            <p:ph type="body" sz="quarter" idx="10"/>
          </p:nvPr>
        </p:nvSpPr>
        <p:spPr>
          <a:xfrm>
            <a:off x="685800" y="4425314"/>
            <a:ext cx="5486400" cy="5213985"/>
          </a:xfrm>
        </p:spPr>
        <p:txBody>
          <a:bodyPr/>
          <a:lstStyle/>
          <a:p>
            <a:pPr marL="186938" indent="-186938">
              <a:spcAft>
                <a:spcPts val="600"/>
              </a:spcAft>
            </a:pPr>
            <a:r>
              <a:rPr lang="zh-CN" altLang="en-US" sz="1100" b="1" dirty="0" smtClean="0"/>
              <a:t>演讲人备注</a:t>
            </a:r>
            <a:endParaRPr lang="en-US" altLang="zh-CN" sz="1100" b="1" dirty="0" smtClean="0"/>
          </a:p>
          <a:p>
            <a:pPr marL="186938" indent="-186938">
              <a:spcAft>
                <a:spcPts val="600"/>
              </a:spcAft>
            </a:pPr>
            <a:r>
              <a:rPr lang="zh-CN" altLang="en-US" sz="1100" spc="-20" dirty="0" smtClean="0"/>
              <a:t>除了直接引起不愉快感受外，疼痛体验能在神经系统中留下难以消除的印象，扩大对随后出现的伤害性刺激的反应，导致一般无痛的感受成为疼痛感。长期病情可导致持续不断的疼痛。</a:t>
            </a:r>
            <a:endParaRPr lang="en-US" sz="1100" spc="-20" dirty="0" smtClean="0"/>
          </a:p>
          <a:p>
            <a:pPr indent="-186938">
              <a:spcAft>
                <a:spcPts val="600"/>
              </a:spcAft>
            </a:pPr>
            <a:r>
              <a:rPr lang="zh-CN" altLang="en-US" sz="1200" kern="1200" dirty="0" smtClean="0">
                <a:solidFill>
                  <a:schemeClr val="tx1"/>
                </a:solidFill>
                <a:latin typeface="+mn-lt"/>
                <a:ea typeface="+mn-ea"/>
                <a:cs typeface="+mn-cs"/>
              </a:rPr>
              <a:t>伤害性刺激可提高神经系统对后续的刺激敏感性。正常疼痛反应呈刺激强度的曲线，如右侧曲线所示，即使较强的刺激也不会引起疼痛。但创伤性损伤可将曲线左移。此时，伤害性刺激引起疼痛更强（痛觉过敏），且通常无痛刺激也可引发疼痛（触刺激诱发痛）。</a:t>
            </a:r>
            <a:endParaRPr lang="en-US" sz="1100" b="1" dirty="0"/>
          </a:p>
          <a:p>
            <a:pPr>
              <a:spcAft>
                <a:spcPts val="600"/>
              </a:spcAft>
            </a:pPr>
            <a:r>
              <a:rPr lang="zh-CN" altLang="en-US" sz="1100" dirty="0" smtClean="0"/>
              <a:t>正常疼痛反应中，疼痛强度随刺激强度增加而增加。由于中枢致敏，纤维肌痛患者存在对疼痛反应的放大，表现为较低水平的刺激的反应增加，导致曲线向左移动。在纤维肌痛患者中，较低水平刺激引起主观疼痛强度增加，表现为</a:t>
            </a:r>
            <a:r>
              <a:rPr lang="zh-CN" altLang="en-US" sz="1100" b="1" dirty="0" smtClean="0"/>
              <a:t>痛觉过敏</a:t>
            </a:r>
            <a:r>
              <a:rPr lang="zh-CN" altLang="en-US" sz="1100" dirty="0" smtClean="0"/>
              <a:t>，此时</a:t>
            </a:r>
            <a:r>
              <a:rPr lang="zh-CN" altLang="en-US" sz="1200" kern="1200" dirty="0" smtClean="0">
                <a:solidFill>
                  <a:schemeClr val="tx1"/>
                </a:solidFill>
                <a:latin typeface="+mn-lt"/>
                <a:ea typeface="+mn-ea"/>
                <a:cs typeface="+mn-cs"/>
              </a:rPr>
              <a:t>伤害性刺激引起的疼痛感更大，持续时间更长，且引起</a:t>
            </a:r>
            <a:r>
              <a:rPr lang="zh-CN" altLang="en-US" sz="1200" b="1" kern="1200" dirty="0" smtClean="0">
                <a:solidFill>
                  <a:schemeClr val="tx1"/>
                </a:solidFill>
                <a:latin typeface="+mn-lt"/>
                <a:ea typeface="+mn-ea"/>
                <a:cs typeface="+mn-cs"/>
              </a:rPr>
              <a:t>触刺诱发痛</a:t>
            </a:r>
            <a:r>
              <a:rPr lang="zh-CN" altLang="en-US" sz="1200" kern="1200" dirty="0" smtClean="0">
                <a:solidFill>
                  <a:schemeClr val="tx1"/>
                </a:solidFill>
                <a:latin typeface="+mn-lt"/>
                <a:ea typeface="+mn-ea"/>
                <a:cs typeface="+mn-cs"/>
              </a:rPr>
              <a:t>，即正常无痛刺激也可引起疼痛。</a:t>
            </a:r>
            <a:endParaRPr lang="en-US" sz="1100" dirty="0" smtClean="0"/>
          </a:p>
          <a:p>
            <a:pPr marL="186938" indent="-186938">
              <a:spcAft>
                <a:spcPts val="600"/>
              </a:spcAft>
              <a:buFontTx/>
              <a:buAutoNum type="arabicPeriod"/>
            </a:pPr>
            <a:endParaRPr lang="en-US" sz="1100" dirty="0"/>
          </a:p>
          <a:p>
            <a:pPr marL="186938" indent="-186938">
              <a:spcAft>
                <a:spcPts val="300"/>
              </a:spcAft>
            </a:pPr>
            <a:r>
              <a:rPr lang="zh-CN" altLang="en-US" sz="1100" b="1" dirty="0" smtClean="0"/>
              <a:t>参考文献</a:t>
            </a:r>
            <a:endParaRPr lang="en-US" sz="1100" b="1" dirty="0"/>
          </a:p>
          <a:p>
            <a:pPr>
              <a:spcAft>
                <a:spcPts val="600"/>
              </a:spcAft>
            </a:pPr>
            <a:r>
              <a:rPr lang="en-US" sz="1100" dirty="0"/>
              <a:t>Gottschalk A, Smith DS. New concepts in acute pain therapy: preemptive analgesia. </a:t>
            </a:r>
            <a:r>
              <a:rPr lang="en-US" sz="1100" dirty="0" smtClean="0"/>
              <a:t/>
            </a:r>
            <a:br>
              <a:rPr lang="en-US" sz="1100" dirty="0" smtClean="0"/>
            </a:br>
            <a:r>
              <a:rPr lang="en-US" sz="1100" i="1" dirty="0" smtClean="0"/>
              <a:t>Am </a:t>
            </a:r>
            <a:r>
              <a:rPr lang="en-US" sz="1100" i="1" dirty="0"/>
              <a:t>Fam </a:t>
            </a:r>
            <a:r>
              <a:rPr lang="en-US" sz="1100" i="1" dirty="0" smtClean="0"/>
              <a:t>Physician</a:t>
            </a:r>
            <a:r>
              <a:rPr lang="en-US" sz="1100" dirty="0" smtClean="0"/>
              <a:t> 2001; 63(1):1979-86</a:t>
            </a:r>
            <a:r>
              <a:rPr lang="en-US" sz="1100" dirty="0"/>
              <a:t>.</a:t>
            </a:r>
          </a:p>
          <a:p>
            <a:pPr>
              <a:spcAft>
                <a:spcPts val="600"/>
              </a:spcAft>
            </a:pPr>
            <a:endParaRPr lang="en-CA" sz="1100" dirty="0"/>
          </a:p>
        </p:txBody>
      </p:sp>
    </p:spTree>
    <p:extLst>
      <p:ext uri="{BB962C8B-B14F-4D97-AF65-F5344CB8AC3E}">
        <p14:creationId xmlns:p14="http://schemas.microsoft.com/office/powerpoint/2010/main" val="233443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smtClean="0"/>
              <a:t>演讲人备注</a:t>
            </a:r>
            <a:r>
              <a:rPr lang="en-CA" b="1" dirty="0" smtClean="0"/>
              <a:t> </a:t>
            </a:r>
          </a:p>
          <a:p>
            <a:r>
              <a:rPr lang="zh-CN" altLang="en-US" b="0" baseline="0" dirty="0" smtClean="0"/>
              <a:t>此页幻灯片概述演讲脉络。</a:t>
            </a:r>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4</a:t>
            </a:fld>
            <a:endParaRPr lang="en-CA" dirty="0"/>
          </a:p>
        </p:txBody>
      </p:sp>
    </p:spTree>
    <p:extLst>
      <p:ext uri="{BB962C8B-B14F-4D97-AF65-F5344CB8AC3E}">
        <p14:creationId xmlns:p14="http://schemas.microsoft.com/office/powerpoint/2010/main" val="3435375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40</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xfrm>
            <a:off x="1112838" y="695325"/>
            <a:ext cx="4648200" cy="3486150"/>
          </a:xfrm>
          <a:noFill/>
          <a:ln>
            <a:solidFill>
              <a:srgbClr val="000000"/>
            </a:solidFill>
            <a:miter lim="800000"/>
            <a:headEnd/>
            <a:tailEnd/>
          </a:ln>
        </p:spPr>
      </p:sp>
      <p:sp>
        <p:nvSpPr>
          <p:cNvPr id="34820" name="Rectangle 3"/>
          <p:cNvSpPr>
            <a:spLocks noGrp="1" noChangeArrowheads="1"/>
          </p:cNvSpPr>
          <p:nvPr>
            <p:ph type="body" idx="1"/>
          </p:nvPr>
        </p:nvSpPr>
        <p:spPr bwMode="auto">
          <a:xfrm>
            <a:off x="685800" y="4463416"/>
            <a:ext cx="5486400" cy="5233413"/>
          </a:xfrm>
          <a:noFill/>
        </p:spPr>
        <p:txBody>
          <a:bodyPr wrap="square" numCol="1" anchor="t" anchorCtr="0" compatLnSpc="1">
            <a:prstTxWarp prst="textNoShape">
              <a:avLst/>
            </a:prstTxWarp>
          </a:bodyPr>
          <a:lstStyle/>
          <a:p>
            <a:pPr>
              <a:spcAft>
                <a:spcPts val="300"/>
              </a:spcAft>
              <a:tabLst>
                <a:tab pos="254000" algn="l"/>
              </a:tabLst>
            </a:pPr>
            <a:r>
              <a:rPr lang="zh-CN" altLang="en-US" sz="800" b="1" dirty="0" smtClean="0"/>
              <a:t>演讲人备注</a:t>
            </a:r>
            <a:endParaRPr lang="en-CA" sz="800" b="1" dirty="0" smtClean="0"/>
          </a:p>
          <a:p>
            <a:pPr>
              <a:spcAft>
                <a:spcPts val="300"/>
              </a:spcAft>
              <a:tabLst>
                <a:tab pos="254000" algn="l"/>
              </a:tabLst>
            </a:pPr>
            <a:r>
              <a:rPr lang="zh-CN" altLang="en-US" sz="800" dirty="0" smtClean="0"/>
              <a:t>对疼痛的敏感性提高是纤维肌痛的特征。虽然纤维肌痛的发病机制尚不明确，但中枢神经（</a:t>
            </a:r>
            <a:r>
              <a:rPr lang="en-US" altLang="zh-CN" sz="800" dirty="0" smtClean="0"/>
              <a:t>CNS</a:t>
            </a:r>
            <a:r>
              <a:rPr lang="zh-CN" altLang="en-US" sz="800" dirty="0" smtClean="0"/>
              <a:t>）改变可能引起纤维肌痛的慢性疼痛。正常情况下引起无害反应的神经输入，对纤维肌痛患者却可引起疼痛。</a:t>
            </a:r>
            <a:r>
              <a:rPr lang="en-US" altLang="zh-CN" sz="800" dirty="0" smtClean="0"/>
              <a:t>CNS</a:t>
            </a:r>
            <a:r>
              <a:rPr lang="zh-CN" altLang="en-US" sz="800" dirty="0" smtClean="0"/>
              <a:t>机制，如中枢敏化，可能可对纤维肌痛个体的全身疼痛过敏做出解释。</a:t>
            </a:r>
            <a:endParaRPr lang="en-CA" sz="800" baseline="30000" dirty="0" smtClean="0"/>
          </a:p>
          <a:p>
            <a:pPr marL="0" marR="0" indent="0" algn="l" defTabSz="914400" rtl="0" eaLnBrk="1" fontAlgn="auto" latinLnBrk="0" hangingPunct="1">
              <a:lnSpc>
                <a:spcPct val="100000"/>
              </a:lnSpc>
              <a:spcBef>
                <a:spcPts val="0"/>
              </a:spcBef>
              <a:spcAft>
                <a:spcPts val="300"/>
              </a:spcAft>
              <a:buClrTx/>
              <a:buSzTx/>
              <a:buFontTx/>
              <a:buNone/>
              <a:tabLst>
                <a:tab pos="254000" algn="l"/>
              </a:tabLst>
              <a:defRPr/>
            </a:pPr>
            <a:r>
              <a:rPr lang="zh-CN" altLang="en-US" sz="800" dirty="0" smtClean="0"/>
              <a:t>最近有数据提示，兴奋性神经递质（</a:t>
            </a:r>
            <a:r>
              <a:rPr lang="zh-CN" altLang="en-US" sz="1200" kern="1200" dirty="0" smtClean="0">
                <a:solidFill>
                  <a:schemeClr val="tx1"/>
                </a:solidFill>
                <a:latin typeface="+mn-lt"/>
                <a:ea typeface="+mn-ea"/>
                <a:cs typeface="+mn-cs"/>
              </a:rPr>
              <a:t>谷氨酸和</a:t>
            </a:r>
            <a:r>
              <a:rPr lang="en-US" altLang="zh-CN" sz="1200"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物质</a:t>
            </a:r>
            <a:r>
              <a:rPr lang="zh-CN" altLang="en-US" sz="800" dirty="0" smtClean="0"/>
              <a:t>）可能引起</a:t>
            </a:r>
            <a:r>
              <a:rPr lang="zh-CN" altLang="en-US" sz="1200" kern="1200" dirty="0" smtClean="0">
                <a:solidFill>
                  <a:schemeClr val="tx1"/>
                </a:solidFill>
                <a:latin typeface="+mn-lt"/>
                <a:ea typeface="+mn-ea"/>
                <a:cs typeface="+mn-cs"/>
              </a:rPr>
              <a:t>神经亢进和中枢过敏。继发疼痛由无髓</a:t>
            </a:r>
            <a:r>
              <a:rPr lang="en-US" altLang="zh-CN" sz="1200" kern="1200" dirty="0" smtClean="0">
                <a:solidFill>
                  <a:schemeClr val="tx1"/>
                </a:solidFill>
                <a:latin typeface="+mn-lt"/>
                <a:ea typeface="+mn-ea"/>
                <a:cs typeface="+mn-cs"/>
              </a:rPr>
              <a:t>C</a:t>
            </a:r>
            <a:r>
              <a:rPr lang="zh-CN" altLang="en-US" sz="1200" kern="1200" dirty="0" smtClean="0">
                <a:solidFill>
                  <a:schemeClr val="tx1"/>
                </a:solidFill>
                <a:latin typeface="+mn-lt"/>
                <a:ea typeface="+mn-ea"/>
                <a:cs typeface="+mn-cs"/>
              </a:rPr>
              <a:t>纤维传递，与长期疼痛状态相关。可被描述为钝痛，酸痛或灼痛。</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300"/>
              </a:spcAft>
              <a:buClrTx/>
              <a:buSzTx/>
              <a:buFontTx/>
              <a:buNone/>
              <a:tabLst>
                <a:tab pos="254000" algn="l"/>
              </a:tabLst>
              <a:defRPr/>
            </a:pPr>
            <a:r>
              <a:rPr lang="zh-CN" altLang="en-US" sz="1200" kern="1200" dirty="0" smtClean="0">
                <a:solidFill>
                  <a:schemeClr val="tx1"/>
                </a:solidFill>
                <a:latin typeface="+mn-lt"/>
                <a:ea typeface="+mn-ea"/>
                <a:cs typeface="+mn-cs"/>
              </a:rPr>
              <a:t>反复刺激</a:t>
            </a:r>
            <a:r>
              <a:rPr lang="en-US" altLang="zh-CN" sz="1200" kern="1200" dirty="0" smtClean="0">
                <a:solidFill>
                  <a:schemeClr val="tx1"/>
                </a:solidFill>
                <a:latin typeface="+mn-lt"/>
                <a:ea typeface="+mn-ea"/>
                <a:cs typeface="+mn-cs"/>
              </a:rPr>
              <a:t>C</a:t>
            </a:r>
            <a:r>
              <a:rPr lang="zh-CN" altLang="en-US" sz="1200" kern="1200" dirty="0" smtClean="0">
                <a:solidFill>
                  <a:schemeClr val="tx1"/>
                </a:solidFill>
                <a:latin typeface="+mn-lt"/>
                <a:ea typeface="+mn-ea"/>
                <a:cs typeface="+mn-cs"/>
              </a:rPr>
              <a:t>纤维可导致疼痛在脊髓的背角神经元处放大。该过程被称为“止扬”，认为该作用是中枢敏化的结果。纤维肌痛患者呈现止扬异常；这位纤维肌痛可能涉及中枢机制提供了额外证据。</a:t>
            </a:r>
            <a:endParaRPr lang="en-CA" sz="800" dirty="0" smtClean="0"/>
          </a:p>
          <a:p>
            <a:pPr>
              <a:spcAft>
                <a:spcPts val="300"/>
              </a:spcAft>
              <a:tabLst>
                <a:tab pos="254000" algn="l"/>
              </a:tabLst>
            </a:pPr>
            <a:r>
              <a:rPr lang="zh-CN" altLang="en-US" sz="1200" kern="1200" dirty="0" smtClean="0">
                <a:solidFill>
                  <a:schemeClr val="tx1"/>
                </a:solidFill>
                <a:latin typeface="+mn-lt"/>
                <a:ea typeface="+mn-ea"/>
                <a:cs typeface="+mn-cs"/>
              </a:rPr>
              <a:t>其他变化包括固有连接改变，小纤维功能受损和灰质萎缩。</a:t>
            </a:r>
            <a:endParaRPr lang="en-CA" sz="800" dirty="0" smtClean="0"/>
          </a:p>
          <a:p>
            <a:pPr eaLnBrk="1" hangingPunct="1">
              <a:spcAft>
                <a:spcPts val="300"/>
              </a:spcAft>
              <a:buFontTx/>
              <a:buNone/>
            </a:pPr>
            <a:endParaRPr lang="en-CA" sz="800" b="1" dirty="0" smtClean="0"/>
          </a:p>
          <a:p>
            <a:pPr eaLnBrk="1" hangingPunct="1">
              <a:spcAft>
                <a:spcPts val="300"/>
              </a:spcAft>
              <a:buFontTx/>
              <a:buNone/>
            </a:pPr>
            <a:r>
              <a:rPr lang="zh-CN" altLang="en-US" sz="800" b="1" dirty="0" smtClean="0"/>
              <a:t>参考文献</a:t>
            </a:r>
            <a:endParaRPr lang="en-CA" sz="800" b="1" dirty="0" smtClean="0"/>
          </a:p>
          <a:p>
            <a:pPr marL="0" marR="0" indent="0" algn="l" defTabSz="914400" rtl="0" eaLnBrk="1" fontAlgn="auto" latinLnBrk="0" hangingPunct="1">
              <a:spcAft>
                <a:spcPts val="300"/>
              </a:spcAft>
              <a:buClrTx/>
              <a:buSzTx/>
              <a:buFontTx/>
              <a:buNone/>
              <a:tabLst/>
              <a:defRPr/>
            </a:pPr>
            <a:r>
              <a:rPr lang="en-CA" sz="800" dirty="0" smtClean="0"/>
              <a:t>Feraco P </a:t>
            </a:r>
            <a:r>
              <a:rPr lang="en-CA" sz="800" i="1" dirty="0" smtClean="0"/>
              <a:t>et al. </a:t>
            </a:r>
            <a:r>
              <a:rPr lang="en-CA" sz="800" dirty="0" smtClean="0"/>
              <a:t>Metabolic abnormalities in pain-processing regions of patients with fibromyalgia: </a:t>
            </a:r>
            <a:br>
              <a:rPr lang="en-CA" sz="800" dirty="0" smtClean="0"/>
            </a:br>
            <a:r>
              <a:rPr lang="en-CA" sz="800" dirty="0" smtClean="0"/>
              <a:t>a 3T MR spectroscopy study. </a:t>
            </a:r>
            <a:r>
              <a:rPr lang="en-CA" sz="800" i="1" dirty="0" smtClean="0"/>
              <a:t>AJNR Am J Neuroradiol</a:t>
            </a:r>
            <a:r>
              <a:rPr lang="en-CA" sz="800" dirty="0" smtClean="0"/>
              <a:t> 2011; 32(9):1585-90. </a:t>
            </a:r>
          </a:p>
          <a:p>
            <a:pPr>
              <a:spcAft>
                <a:spcPts val="300"/>
              </a:spcAft>
              <a:defRPr/>
            </a:pPr>
            <a:r>
              <a:rPr lang="en-CA" sz="800" dirty="0" smtClean="0"/>
              <a:t>Gracely RH </a:t>
            </a:r>
            <a:r>
              <a:rPr lang="en-CA" sz="800" i="1" dirty="0"/>
              <a:t>et </a:t>
            </a:r>
            <a:r>
              <a:rPr lang="en-CA" sz="800" i="1" dirty="0" smtClean="0"/>
              <a:t>al</a:t>
            </a:r>
            <a:r>
              <a:rPr lang="en-CA" sz="800" dirty="0" smtClean="0"/>
              <a:t>. Functional magnetic resonance imaging evidence of augmented pain processing in fibromyalgia. </a:t>
            </a:r>
            <a:r>
              <a:rPr lang="en-CA" sz="800" i="1" dirty="0" smtClean="0"/>
              <a:t>Arthritis Rheum</a:t>
            </a:r>
            <a:r>
              <a:rPr lang="en-CA" sz="800" dirty="0" smtClean="0"/>
              <a:t> 2002; 46(5):1333-43.</a:t>
            </a:r>
          </a:p>
          <a:p>
            <a:pPr>
              <a:spcAft>
                <a:spcPts val="300"/>
              </a:spcAft>
              <a:defRPr/>
            </a:pPr>
            <a:r>
              <a:rPr lang="en-US" sz="800" dirty="0"/>
              <a:t>Julien N</a:t>
            </a:r>
            <a:r>
              <a:rPr lang="en-US" sz="800" i="1" dirty="0"/>
              <a:t> et al. </a:t>
            </a:r>
            <a:r>
              <a:rPr lang="en-CA" sz="800" dirty="0"/>
              <a:t>Widespread pain in fibromyalgia is related to a deficit of endogenous pain inhibition</a:t>
            </a:r>
            <a:r>
              <a:rPr lang="en-CA" sz="800" dirty="0" smtClean="0"/>
              <a:t>. </a:t>
            </a:r>
            <a:r>
              <a:rPr lang="en-US" sz="800" i="1" dirty="0" smtClean="0"/>
              <a:t>Pain</a:t>
            </a:r>
            <a:r>
              <a:rPr lang="en-US" sz="800" dirty="0" smtClean="0"/>
              <a:t> </a:t>
            </a:r>
            <a:r>
              <a:rPr lang="en-US" sz="800" dirty="0"/>
              <a:t>2005</a:t>
            </a:r>
            <a:r>
              <a:rPr lang="en-US" sz="800" dirty="0" smtClean="0"/>
              <a:t>; </a:t>
            </a:r>
            <a:br>
              <a:rPr lang="en-US" sz="800" dirty="0" smtClean="0"/>
            </a:br>
            <a:r>
              <a:rPr lang="en-US" sz="800" dirty="0" smtClean="0"/>
              <a:t>114(1-2</a:t>
            </a:r>
            <a:r>
              <a:rPr lang="en-US" sz="800" dirty="0"/>
              <a:t>):</a:t>
            </a:r>
            <a:r>
              <a:rPr lang="en-US" sz="800" dirty="0" smtClean="0"/>
              <a:t>295-302.</a:t>
            </a:r>
            <a:endParaRPr lang="en-CA" sz="800" dirty="0" smtClean="0"/>
          </a:p>
          <a:p>
            <a:pPr>
              <a:spcAft>
                <a:spcPts val="300"/>
              </a:spcAft>
              <a:defRPr/>
            </a:pPr>
            <a:r>
              <a:rPr lang="en-CA" sz="800" dirty="0" smtClean="0"/>
              <a:t>Napadow V</a:t>
            </a:r>
            <a:r>
              <a:rPr lang="en-CA" sz="800" i="1" dirty="0"/>
              <a:t> et al</a:t>
            </a:r>
            <a:r>
              <a:rPr lang="en-CA" sz="800" i="1" dirty="0" smtClean="0"/>
              <a:t>.</a:t>
            </a:r>
            <a:r>
              <a:rPr lang="en-CA" sz="800" dirty="0" smtClean="0"/>
              <a:t> Intrinsic brain connectivity in fibromyalgia is associated with chronic pain intensity. </a:t>
            </a:r>
            <a:br>
              <a:rPr lang="en-CA" sz="800" dirty="0" smtClean="0"/>
            </a:br>
            <a:r>
              <a:rPr lang="en-CA" sz="800" i="1" dirty="0" smtClean="0"/>
              <a:t>Arthritis Rheum</a:t>
            </a:r>
            <a:r>
              <a:rPr lang="en-CA" sz="800" dirty="0" smtClean="0"/>
              <a:t> 2010; 62(8):2545-55. </a:t>
            </a:r>
          </a:p>
          <a:p>
            <a:pPr>
              <a:spcAft>
                <a:spcPts val="300"/>
              </a:spcAft>
              <a:defRPr/>
            </a:pPr>
            <a:r>
              <a:rPr lang="en-CA" sz="800" dirty="0" smtClean="0"/>
              <a:t>Robinson ME</a:t>
            </a:r>
            <a:r>
              <a:rPr lang="en-CA" sz="800" i="1" dirty="0"/>
              <a:t> et al</a:t>
            </a:r>
            <a:r>
              <a:rPr lang="en-CA" sz="800" i="1" dirty="0" smtClean="0"/>
              <a:t>.</a:t>
            </a:r>
            <a:r>
              <a:rPr lang="en-CA" sz="800" dirty="0" smtClean="0"/>
              <a:t> Gray matter volumes of pain-related brain areas are decreased in fibromyalgia syndrome. </a:t>
            </a:r>
            <a:br>
              <a:rPr lang="en-CA" sz="800" dirty="0" smtClean="0"/>
            </a:br>
            <a:r>
              <a:rPr lang="en-CA" sz="800" i="1" dirty="0" smtClean="0"/>
              <a:t>J Pain</a:t>
            </a:r>
            <a:r>
              <a:rPr lang="en-CA" sz="800" dirty="0" smtClean="0"/>
              <a:t> 2011; 12(4):436-43.</a:t>
            </a:r>
          </a:p>
          <a:p>
            <a:pPr>
              <a:spcAft>
                <a:spcPts val="300"/>
              </a:spcAft>
              <a:defRPr/>
            </a:pPr>
            <a:r>
              <a:rPr lang="en-CA" sz="800" dirty="0" smtClean="0"/>
              <a:t>Russell IJ</a:t>
            </a:r>
            <a:r>
              <a:rPr lang="en-CA" sz="800" i="1" dirty="0"/>
              <a:t> et al</a:t>
            </a:r>
            <a:r>
              <a:rPr lang="en-CA" sz="800" i="1" dirty="0" smtClean="0"/>
              <a:t>.</a:t>
            </a:r>
            <a:r>
              <a:rPr lang="en-CA" sz="800" dirty="0" smtClean="0"/>
              <a:t> Elevated cerebrospinal fluid levels of substance P in patients with the fibromyalgia syndrome. </a:t>
            </a:r>
            <a:r>
              <a:rPr lang="en-CA" sz="800" i="1" dirty="0" smtClean="0"/>
              <a:t>Arthritis Rheum  </a:t>
            </a:r>
            <a:r>
              <a:rPr lang="en-CA" sz="800" dirty="0" smtClean="0"/>
              <a:t>1994; 37(11):1593-601.</a:t>
            </a:r>
          </a:p>
          <a:p>
            <a:pPr>
              <a:spcAft>
                <a:spcPts val="300"/>
              </a:spcAft>
              <a:defRPr/>
            </a:pPr>
            <a:r>
              <a:rPr lang="en-CA" sz="800" dirty="0" smtClean="0"/>
              <a:t>Üçeyler N</a:t>
            </a:r>
            <a:r>
              <a:rPr lang="en-CA" sz="800" i="1" dirty="0"/>
              <a:t> et al</a:t>
            </a:r>
            <a:r>
              <a:rPr lang="en-CA" sz="800" i="1" dirty="0" smtClean="0"/>
              <a:t>.</a:t>
            </a:r>
            <a:r>
              <a:rPr lang="en-CA" sz="800" dirty="0" smtClean="0"/>
              <a:t> Small fibre pathology in patients with fibromyalgia syndrome. </a:t>
            </a:r>
            <a:r>
              <a:rPr lang="en-CA" sz="800" i="1" dirty="0" smtClean="0"/>
              <a:t>Brain</a:t>
            </a:r>
            <a:r>
              <a:rPr lang="en-CA" sz="800" dirty="0" smtClean="0"/>
              <a:t> 2013; 136(Pt 6):1857-67.</a:t>
            </a:r>
          </a:p>
          <a:p>
            <a:pPr>
              <a:spcAft>
                <a:spcPts val="300"/>
              </a:spcAft>
              <a:defRPr/>
            </a:pPr>
            <a:r>
              <a:rPr lang="en-CA" sz="800" dirty="0" smtClean="0"/>
              <a:t>Vaerøy H</a:t>
            </a:r>
            <a:r>
              <a:rPr lang="en-CA" sz="800" i="1" dirty="0"/>
              <a:t> et al</a:t>
            </a:r>
            <a:r>
              <a:rPr lang="en-CA" sz="800" i="1" dirty="0" smtClean="0"/>
              <a:t>.</a:t>
            </a:r>
            <a:r>
              <a:rPr lang="en-CA" sz="800" dirty="0" smtClean="0"/>
              <a:t> Elevated CSF levels of substance P and high incidence of Raynaud phenomenon in patients with fibromyalgia: new features for diagnosis. </a:t>
            </a:r>
            <a:r>
              <a:rPr lang="en-CA" sz="800" i="1" dirty="0" smtClean="0"/>
              <a:t>Pain </a:t>
            </a:r>
            <a:r>
              <a:rPr lang="en-CA" sz="800" dirty="0" smtClean="0"/>
              <a:t>1988; 32(1):21-6.</a:t>
            </a:r>
          </a:p>
          <a:p>
            <a:pPr marL="0" marR="0" indent="0" algn="l" defTabSz="914400" rtl="0" eaLnBrk="1" fontAlgn="auto" latinLnBrk="0" hangingPunct="1">
              <a:spcAft>
                <a:spcPts val="300"/>
              </a:spcAft>
              <a:buClrTx/>
              <a:buSzTx/>
              <a:buFontTx/>
              <a:buNone/>
              <a:tabLst/>
              <a:defRPr/>
            </a:pPr>
            <a:endParaRPr lang="en-CA" sz="8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41</a:t>
            </a:fld>
            <a:endParaRPr lang="en-GB"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85801" y="4454139"/>
            <a:ext cx="5734049" cy="5535736"/>
          </a:xfrm>
          <a:noFill/>
        </p:spPr>
        <p:txBody>
          <a:bodyPr wrap="square" numCol="1" anchor="t" anchorCtr="0" compatLnSpc="1">
            <a:prstTxWarp prst="textNoShape">
              <a:avLst/>
            </a:prstTxWarp>
          </a:bodyPr>
          <a:lstStyle/>
          <a:p>
            <a:pPr>
              <a:spcAft>
                <a:spcPts val="300"/>
              </a:spcAft>
            </a:pPr>
            <a:r>
              <a:rPr lang="zh-CN" altLang="en-US" sz="850" b="1" dirty="0" smtClean="0"/>
              <a:t>演讲人备注</a:t>
            </a:r>
            <a:endParaRPr lang="en-US" sz="850" b="1" dirty="0"/>
          </a:p>
          <a:p>
            <a:pPr>
              <a:spcAft>
                <a:spcPts val="300"/>
              </a:spcAft>
            </a:pPr>
            <a:r>
              <a:rPr lang="zh-CN" altLang="en-US" sz="850" dirty="0" smtClean="0"/>
              <a:t>兴奋性机制增加或抑制性机制减低导致中枢致敏。认为中枢致敏可导致</a:t>
            </a:r>
            <a:r>
              <a:rPr lang="zh-CN" altLang="en-US" sz="1200" kern="1200" dirty="0" smtClean="0">
                <a:solidFill>
                  <a:schemeClr val="tx1"/>
                </a:solidFill>
                <a:latin typeface="+mn-lt"/>
                <a:ea typeface="+mn-ea"/>
                <a:cs typeface="+mn-cs"/>
              </a:rPr>
              <a:t>触觉异常（轻触皮肤即可引起疼痛），以及组织损伤区域外的痛觉敏感度提高，导致触摸临近的未损伤组织即感到疼痛。从本质上看，从伤害性传入神经输入导致脊髓的背角兴奋性神经递质的释放（谷氨酸和</a:t>
            </a:r>
            <a:r>
              <a:rPr lang="en-US" altLang="zh-CN" sz="1200"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物质），这些神经递质可能有助于神经亢进和中枢致敏。</a:t>
            </a:r>
            <a:endParaRPr lang="en-CA" sz="850" dirty="0"/>
          </a:p>
          <a:p>
            <a:pPr>
              <a:spcAft>
                <a:spcPts val="300"/>
              </a:spcAft>
            </a:pPr>
            <a:r>
              <a:rPr lang="zh-CN" altLang="en-US" sz="850" dirty="0" smtClean="0"/>
              <a:t>在建立中枢致敏后，即使最微小的伤害性输入也可引起长期疼痛状态的持续。</a:t>
            </a:r>
            <a:endParaRPr lang="en-CA" sz="850" dirty="0"/>
          </a:p>
          <a:p>
            <a:pPr>
              <a:spcAft>
                <a:spcPts val="300"/>
              </a:spcAft>
            </a:pPr>
            <a:r>
              <a:rPr lang="zh-CN" altLang="en-US" sz="850" dirty="0" smtClean="0"/>
              <a:t>治疗中枢致敏引起疼痛的药物管理方案包括</a:t>
            </a:r>
            <a:r>
              <a:rPr lang="el-GR" sz="850" dirty="0" smtClean="0"/>
              <a:t>α</a:t>
            </a:r>
            <a:r>
              <a:rPr lang="en-CA" sz="850" baseline="-25000" dirty="0"/>
              <a:t>2</a:t>
            </a:r>
            <a:r>
              <a:rPr lang="el-GR" sz="850" dirty="0" smtClean="0"/>
              <a:t>δ</a:t>
            </a:r>
            <a:r>
              <a:rPr lang="zh-CN" altLang="en-US" sz="1200" kern="1200" dirty="0" smtClean="0">
                <a:solidFill>
                  <a:schemeClr val="tx1"/>
                </a:solidFill>
                <a:latin typeface="+mn-lt"/>
                <a:ea typeface="+mn-ea"/>
                <a:cs typeface="+mn-cs"/>
              </a:rPr>
              <a:t>配体和抗抑郁药。</a:t>
            </a:r>
            <a:endParaRPr lang="en-CA" sz="850" dirty="0"/>
          </a:p>
          <a:p>
            <a:pPr>
              <a:spcAft>
                <a:spcPts val="300"/>
              </a:spcAft>
            </a:pPr>
            <a:r>
              <a:rPr lang="en-CA" sz="850" dirty="0"/>
              <a:t> </a:t>
            </a:r>
          </a:p>
          <a:p>
            <a:pPr>
              <a:spcAft>
                <a:spcPts val="300"/>
              </a:spcAft>
            </a:pPr>
            <a:r>
              <a:rPr lang="zh-CN" altLang="en-US" sz="850" b="1" dirty="0" smtClean="0"/>
              <a:t>参考文献</a:t>
            </a:r>
            <a:endParaRPr lang="en-US" sz="850" b="1" dirty="0"/>
          </a:p>
          <a:p>
            <a:pPr>
              <a:spcAft>
                <a:spcPts val="300"/>
              </a:spcAft>
              <a:defRPr/>
            </a:pPr>
            <a:r>
              <a:rPr lang="en-US" sz="850" dirty="0"/>
              <a:t>Campbell JN, Meyer RA. Mechanisms of neuropathic pain. </a:t>
            </a:r>
            <a:r>
              <a:rPr lang="en-US" sz="850" i="1" dirty="0"/>
              <a:t>Neuron</a:t>
            </a:r>
            <a:r>
              <a:rPr lang="en-US" sz="850" dirty="0"/>
              <a:t> 2006; 52(1):77-92.  </a:t>
            </a:r>
            <a:endParaRPr lang="en-CA" sz="850" dirty="0"/>
          </a:p>
          <a:p>
            <a:pPr defTabSz="901598">
              <a:spcAft>
                <a:spcPts val="300"/>
              </a:spcAft>
              <a:defRPr/>
            </a:pPr>
            <a:r>
              <a:rPr lang="en-US" sz="850" dirty="0"/>
              <a:t>Gottschalk A, Smith DS. New concepts in acute pain therapy: preemptive analgesia. </a:t>
            </a:r>
            <a:r>
              <a:rPr lang="en-US" sz="850" i="1" dirty="0"/>
              <a:t>Am </a:t>
            </a:r>
            <a:r>
              <a:rPr lang="en-US" sz="850" i="1" dirty="0" err="1"/>
              <a:t>Fam</a:t>
            </a:r>
            <a:r>
              <a:rPr lang="en-US" sz="850" i="1" dirty="0"/>
              <a:t> Physician</a:t>
            </a:r>
            <a:r>
              <a:rPr lang="en-US" sz="850" dirty="0"/>
              <a:t> 2001; </a:t>
            </a:r>
            <a:r>
              <a:rPr lang="en-US" sz="850" dirty="0" smtClean="0"/>
              <a:t/>
            </a:r>
            <a:br>
              <a:rPr lang="en-US" sz="850" dirty="0" smtClean="0"/>
            </a:br>
            <a:r>
              <a:rPr lang="en-US" sz="850" dirty="0" smtClean="0"/>
              <a:t>63</a:t>
            </a:r>
            <a:r>
              <a:rPr lang="en-US" sz="850" dirty="0" smtClean="0">
                <a:sym typeface="Wingdings" pitchFamily="2" charset="2"/>
              </a:rPr>
              <a:t>(10)</a:t>
            </a:r>
            <a:r>
              <a:rPr lang="en-US" sz="850" dirty="0" smtClean="0"/>
              <a:t>1979-86</a:t>
            </a:r>
            <a:r>
              <a:rPr lang="en-US" sz="850" dirty="0"/>
              <a:t>.</a:t>
            </a:r>
          </a:p>
          <a:p>
            <a:pPr>
              <a:spcAft>
                <a:spcPts val="300"/>
              </a:spcAft>
              <a:defRPr/>
            </a:pPr>
            <a:r>
              <a:rPr lang="en-US" sz="850" dirty="0" err="1"/>
              <a:t>Henriksson</a:t>
            </a:r>
            <a:r>
              <a:rPr lang="en-US" sz="850" dirty="0"/>
              <a:t> KG. Fibromyalgia–from syndrome to disease: overview of </a:t>
            </a:r>
            <a:r>
              <a:rPr lang="en-US" sz="850" dirty="0" err="1"/>
              <a:t>pathogenetic</a:t>
            </a:r>
            <a:r>
              <a:rPr lang="en-US" sz="850" dirty="0"/>
              <a:t> mechanisms. </a:t>
            </a:r>
            <a:r>
              <a:rPr lang="en-US" sz="850" i="1" dirty="0"/>
              <a:t>J </a:t>
            </a:r>
            <a:r>
              <a:rPr lang="en-US" sz="850" i="1" dirty="0" err="1"/>
              <a:t>Rehabil</a:t>
            </a:r>
            <a:r>
              <a:rPr lang="en-US" sz="850" i="1" dirty="0"/>
              <a:t> Med</a:t>
            </a:r>
            <a:r>
              <a:rPr lang="en-US" sz="850" dirty="0"/>
              <a:t> 2003; 41(</a:t>
            </a:r>
            <a:r>
              <a:rPr lang="en-US" sz="850" dirty="0" err="1"/>
              <a:t>Suppl</a:t>
            </a:r>
            <a:r>
              <a:rPr lang="en-US" sz="850" dirty="0"/>
              <a:t>):89-94.   </a:t>
            </a:r>
            <a:endParaRPr lang="en-CA" sz="850" dirty="0"/>
          </a:p>
          <a:p>
            <a:pPr>
              <a:spcAft>
                <a:spcPts val="300"/>
              </a:spcAft>
              <a:defRPr/>
            </a:pPr>
            <a:r>
              <a:rPr lang="en-US" sz="850" spc="-10" dirty="0"/>
              <a:t>Larson AA </a:t>
            </a:r>
            <a:r>
              <a:rPr lang="en-US" sz="850" i="1" spc="-10" dirty="0"/>
              <a:t>et al.</a:t>
            </a:r>
            <a:r>
              <a:rPr lang="en-US" sz="850" spc="-10" dirty="0"/>
              <a:t> Changes in the concentrations of amino acids in the cerebrospinal fluid that correlate with pain in patients with fibromyalgia: implications for nitric oxide pathways. </a:t>
            </a:r>
            <a:r>
              <a:rPr lang="en-US" sz="850" i="1" spc="-10" dirty="0"/>
              <a:t>Pain</a:t>
            </a:r>
            <a:r>
              <a:rPr lang="en-US" sz="850" spc="-10" dirty="0"/>
              <a:t> 2000; 87(2):201-11.  </a:t>
            </a:r>
            <a:endParaRPr lang="en-CA" sz="850" spc="-10" dirty="0"/>
          </a:p>
          <a:p>
            <a:pPr>
              <a:spcAft>
                <a:spcPts val="300"/>
              </a:spcAft>
              <a:defRPr/>
            </a:pPr>
            <a:r>
              <a:rPr lang="en-US" sz="850" dirty="0" err="1"/>
              <a:t>Marchand</a:t>
            </a:r>
            <a:r>
              <a:rPr lang="en-US" sz="850" dirty="0"/>
              <a:t> S. The physiology of pain mechanisms: from the periphery to the brain. </a:t>
            </a:r>
            <a:r>
              <a:rPr lang="en-US" sz="850" i="1" dirty="0"/>
              <a:t>Rheum Dis </a:t>
            </a:r>
            <a:r>
              <a:rPr lang="en-US" sz="850" i="1" dirty="0" err="1"/>
              <a:t>Clin</a:t>
            </a:r>
            <a:r>
              <a:rPr lang="en-US" sz="850" i="1" dirty="0"/>
              <a:t> North Am</a:t>
            </a:r>
            <a:r>
              <a:rPr lang="en-US" sz="850" dirty="0"/>
              <a:t> 2008; </a:t>
            </a:r>
            <a:r>
              <a:rPr lang="en-US" sz="850" dirty="0" smtClean="0"/>
              <a:t/>
            </a:r>
            <a:br>
              <a:rPr lang="en-US" sz="850" dirty="0" smtClean="0"/>
            </a:br>
            <a:r>
              <a:rPr lang="en-US" sz="850" dirty="0" smtClean="0"/>
              <a:t>34(2</a:t>
            </a:r>
            <a:r>
              <a:rPr lang="en-US" sz="850" dirty="0"/>
              <a:t>):285-309. </a:t>
            </a:r>
            <a:endParaRPr lang="en-CA" sz="850" dirty="0"/>
          </a:p>
          <a:p>
            <a:pPr>
              <a:spcAft>
                <a:spcPts val="300"/>
              </a:spcAft>
              <a:defRPr/>
            </a:pPr>
            <a:r>
              <a:rPr lang="en-US" sz="850" dirty="0" err="1"/>
              <a:t>Rao</a:t>
            </a:r>
            <a:r>
              <a:rPr lang="en-US" sz="850" dirty="0"/>
              <a:t> SG. The neuropharmacology of centrally-acting analgesic medications in fibromyalgia. </a:t>
            </a:r>
            <a:r>
              <a:rPr lang="en-US" sz="850" i="1" dirty="0"/>
              <a:t>Rheum Dis </a:t>
            </a:r>
            <a:r>
              <a:rPr lang="en-US" sz="850" i="1" dirty="0" err="1"/>
              <a:t>Clin</a:t>
            </a:r>
            <a:r>
              <a:rPr lang="en-US" sz="850" i="1" dirty="0"/>
              <a:t> North Am</a:t>
            </a:r>
            <a:r>
              <a:rPr lang="en-US" sz="850" dirty="0"/>
              <a:t> 2002; </a:t>
            </a:r>
            <a:r>
              <a:rPr lang="en-US" sz="850" dirty="0" smtClean="0"/>
              <a:t/>
            </a:r>
            <a:br>
              <a:rPr lang="en-US" sz="850" dirty="0" smtClean="0"/>
            </a:br>
            <a:r>
              <a:rPr lang="en-US" sz="850" dirty="0" smtClean="0"/>
              <a:t>28(2</a:t>
            </a:r>
            <a:r>
              <a:rPr lang="en-US" sz="850" dirty="0"/>
              <a:t>):235-59. </a:t>
            </a:r>
            <a:endParaRPr lang="en-CA" sz="850" dirty="0"/>
          </a:p>
          <a:p>
            <a:pPr>
              <a:spcAft>
                <a:spcPts val="300"/>
              </a:spcAft>
            </a:pPr>
            <a:r>
              <a:rPr lang="en-US" sz="850" dirty="0" err="1"/>
              <a:t>Staud</a:t>
            </a:r>
            <a:r>
              <a:rPr lang="en-US" sz="850" dirty="0"/>
              <a:t> R. Biology and therapy of fibromyalgia: pain in fibromyalgia syndrome. </a:t>
            </a:r>
            <a:r>
              <a:rPr lang="en-US" sz="850" i="1" dirty="0"/>
              <a:t>Arthritis Res </a:t>
            </a:r>
            <a:r>
              <a:rPr lang="en-US" sz="850" i="1" dirty="0" err="1"/>
              <a:t>Ther</a:t>
            </a:r>
            <a:r>
              <a:rPr lang="en-US" sz="850" i="1" dirty="0"/>
              <a:t> </a:t>
            </a:r>
            <a:r>
              <a:rPr lang="en-US" sz="850" dirty="0"/>
              <a:t>2006; 8(3):208-14.</a:t>
            </a:r>
            <a:endParaRPr lang="en-CA" sz="850" dirty="0"/>
          </a:p>
          <a:p>
            <a:pPr>
              <a:spcAft>
                <a:spcPts val="300"/>
              </a:spcAft>
            </a:pPr>
            <a:r>
              <a:rPr lang="en-US" sz="850" dirty="0" err="1"/>
              <a:t>Staud</a:t>
            </a:r>
            <a:r>
              <a:rPr lang="en-US" sz="850" dirty="0"/>
              <a:t> R, Rodriguez ME. Mechanisms of disease: pain in fibromyalgia syndrome. </a:t>
            </a:r>
            <a:r>
              <a:rPr lang="en-US" sz="850" i="1" dirty="0"/>
              <a:t>Nat </a:t>
            </a:r>
            <a:r>
              <a:rPr lang="en-US" sz="850" i="1" dirty="0" err="1"/>
              <a:t>Clin</a:t>
            </a:r>
            <a:r>
              <a:rPr lang="en-US" sz="850" i="1" dirty="0"/>
              <a:t> </a:t>
            </a:r>
            <a:r>
              <a:rPr lang="en-US" sz="850" i="1" dirty="0" err="1"/>
              <a:t>Pract</a:t>
            </a:r>
            <a:r>
              <a:rPr lang="en-US" sz="850" i="1" dirty="0"/>
              <a:t> </a:t>
            </a:r>
            <a:r>
              <a:rPr lang="en-US" sz="850" i="1" dirty="0" err="1"/>
              <a:t>Rheumatol</a:t>
            </a:r>
            <a:r>
              <a:rPr lang="en-US" sz="850" i="1" dirty="0"/>
              <a:t> </a:t>
            </a:r>
            <a:r>
              <a:rPr lang="en-US" sz="850" dirty="0"/>
              <a:t>2006; 2(2):90-8.  </a:t>
            </a:r>
            <a:endParaRPr lang="en-CA" sz="850" dirty="0"/>
          </a:p>
          <a:p>
            <a:pPr>
              <a:spcAft>
                <a:spcPts val="300"/>
              </a:spcAft>
            </a:pPr>
            <a:r>
              <a:rPr lang="en-US" sz="850" dirty="0" err="1"/>
              <a:t>Vaerøy</a:t>
            </a:r>
            <a:r>
              <a:rPr lang="en-US" sz="850" dirty="0"/>
              <a:t> H </a:t>
            </a:r>
            <a:r>
              <a:rPr lang="en-US" sz="850" i="1" dirty="0"/>
              <a:t>et al.</a:t>
            </a:r>
            <a:r>
              <a:rPr lang="en-US" sz="850" dirty="0"/>
              <a:t> Elevated CSF levels of substance P and high incidence of Raynaud phenomenon in patients with fibromyalgia: new features for diagnosis. </a:t>
            </a:r>
            <a:r>
              <a:rPr lang="en-US" sz="850" i="1" dirty="0"/>
              <a:t>Pain</a:t>
            </a:r>
            <a:r>
              <a:rPr lang="en-US" sz="850" dirty="0"/>
              <a:t> 1988; 32(1):21-6.</a:t>
            </a:r>
            <a:endParaRPr lang="en-CA" sz="850" dirty="0"/>
          </a:p>
          <a:p>
            <a:pPr>
              <a:spcAft>
                <a:spcPts val="300"/>
              </a:spcAft>
              <a:defRPr/>
            </a:pPr>
            <a:r>
              <a:rPr lang="en-US" sz="850" dirty="0"/>
              <a:t>Woolf CJ </a:t>
            </a:r>
            <a:r>
              <a:rPr lang="en-US" sz="850" i="1" dirty="0"/>
              <a:t>et al. </a:t>
            </a:r>
            <a:r>
              <a:rPr lang="en-CA" sz="850" dirty="0"/>
              <a:t>Pain: moving from symptom control toward mechanism-specific pharmacologic management. </a:t>
            </a:r>
            <a:r>
              <a:rPr lang="en-CA" sz="850" dirty="0" smtClean="0"/>
              <a:t/>
            </a:r>
            <a:br>
              <a:rPr lang="en-CA" sz="850" dirty="0" smtClean="0"/>
            </a:br>
            <a:r>
              <a:rPr lang="en-US" sz="850" i="1" dirty="0" smtClean="0"/>
              <a:t>Ann </a:t>
            </a:r>
            <a:r>
              <a:rPr lang="en-US" sz="850" i="1" dirty="0"/>
              <a:t>Intern Med </a:t>
            </a:r>
            <a:r>
              <a:rPr lang="en-US" sz="850" dirty="0"/>
              <a:t>2004; 140(6):441-51.</a:t>
            </a:r>
          </a:p>
          <a:p>
            <a:pPr>
              <a:spcAft>
                <a:spcPts val="300"/>
              </a:spcAft>
              <a:defRPr/>
            </a:pPr>
            <a:endParaRPr lang="en-CA" sz="850" dirty="0"/>
          </a:p>
          <a:p>
            <a:pPr>
              <a:spcAft>
                <a:spcPts val="300"/>
              </a:spcAft>
              <a:defRPr/>
            </a:pPr>
            <a:endParaRPr lang="en-CA" sz="850" dirty="0"/>
          </a:p>
          <a:p>
            <a:pPr>
              <a:spcAft>
                <a:spcPts val="300"/>
              </a:spcAft>
            </a:pPr>
            <a:endParaRPr lang="en-US" sz="850" dirty="0"/>
          </a:p>
          <a:p>
            <a:pPr>
              <a:spcAft>
                <a:spcPts val="300"/>
              </a:spcAft>
              <a:defRPr/>
            </a:pPr>
            <a:endParaRPr lang="en-US" sz="850" dirty="0"/>
          </a:p>
          <a:p>
            <a:pPr>
              <a:spcAft>
                <a:spcPts val="300"/>
              </a:spcAft>
            </a:pPr>
            <a:endParaRPr lang="en-US" sz="850" b="1"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42</a:t>
            </a:fld>
            <a:endParaRPr lang="en-GB"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85800" y="4425378"/>
            <a:ext cx="5486400" cy="5334404"/>
          </a:xfrm>
          <a:noFill/>
        </p:spPr>
        <p:txBody>
          <a:bodyPr wrap="square" numCol="1" anchor="t" anchorCtr="0" compatLnSpc="1">
            <a:prstTxWarp prst="textNoShape">
              <a:avLst/>
            </a:prstTxWarp>
          </a:bodyPr>
          <a:lstStyle/>
          <a:p>
            <a:pPr marL="187833" indent="-187833">
              <a:spcAft>
                <a:spcPts val="300"/>
              </a:spcAft>
            </a:pPr>
            <a:r>
              <a:rPr lang="zh-CN" altLang="en-US" sz="1100" b="1" dirty="0" smtClean="0"/>
              <a:t>演讲人备注</a:t>
            </a:r>
            <a:endParaRPr lang="en-CA" sz="1100" b="1" dirty="0"/>
          </a:p>
          <a:p>
            <a:pPr marL="0" marR="0" indent="0" algn="l" defTabSz="914400" rtl="0" eaLnBrk="1" fontAlgn="auto" latinLnBrk="0" hangingPunct="1">
              <a:lnSpc>
                <a:spcPct val="100000"/>
              </a:lnSpc>
              <a:spcBef>
                <a:spcPts val="0"/>
              </a:spcBef>
              <a:spcAft>
                <a:spcPts val="300"/>
              </a:spcAft>
              <a:buClrTx/>
              <a:buSzTx/>
              <a:buFontTx/>
              <a:buNone/>
              <a:tabLst/>
              <a:defRPr/>
            </a:pPr>
            <a:r>
              <a:rPr lang="zh-CN" altLang="en-US" sz="1100" dirty="0" smtClean="0"/>
              <a:t>本页幻灯片显示神经系统损伤如何通过多样性机制减少背角处抑制。</a:t>
            </a:r>
            <a:r>
              <a:rPr lang="zh-CN" altLang="en-US" sz="1200" kern="1200" dirty="0" smtClean="0">
                <a:solidFill>
                  <a:schemeClr val="tx1"/>
                </a:solidFill>
                <a:latin typeface="+mn-lt"/>
                <a:ea typeface="+mn-ea"/>
                <a:cs typeface="+mn-cs"/>
              </a:rPr>
              <a:t>位于脊髓的背角抑制性刺激引起神经递质如</a:t>
            </a:r>
            <a:r>
              <a:rPr lang="en-US" altLang="zh-CN" sz="1200" kern="1200" dirty="0" smtClean="0">
                <a:solidFill>
                  <a:schemeClr val="tx1"/>
                </a:solidFill>
                <a:latin typeface="+mn-lt"/>
                <a:ea typeface="+mn-ea"/>
                <a:cs typeface="+mn-cs"/>
              </a:rPr>
              <a:t>γ-</a:t>
            </a:r>
            <a:r>
              <a:rPr lang="zh-CN" altLang="en-US" sz="1200" kern="1200" dirty="0" smtClean="0">
                <a:solidFill>
                  <a:schemeClr val="tx1"/>
                </a:solidFill>
                <a:latin typeface="+mn-lt"/>
                <a:ea typeface="+mn-ea"/>
                <a:cs typeface="+mn-cs"/>
              </a:rPr>
              <a:t>氨基丁酸（</a:t>
            </a:r>
            <a:r>
              <a:rPr lang="en-US" altLang="zh-CN" sz="1200" kern="1200" dirty="0" smtClean="0">
                <a:solidFill>
                  <a:schemeClr val="tx1"/>
                </a:solidFill>
                <a:latin typeface="+mn-lt"/>
                <a:ea typeface="+mn-ea"/>
                <a:cs typeface="+mn-cs"/>
              </a:rPr>
              <a:t>GABA</a:t>
            </a:r>
            <a:r>
              <a:rPr lang="zh-CN" altLang="en-US" sz="1200" kern="1200" dirty="0" smtClean="0">
                <a:solidFill>
                  <a:schemeClr val="tx1"/>
                </a:solidFill>
                <a:latin typeface="+mn-lt"/>
                <a:ea typeface="+mn-ea"/>
                <a:cs typeface="+mn-cs"/>
              </a:rPr>
              <a:t>）和甘氨酸的释放，这些神经递质具有减少感官冲动的突触传递的作用。</a:t>
            </a:r>
            <a:r>
              <a:rPr lang="en-CA" sz="1100" dirty="0" smtClean="0"/>
              <a:t> </a:t>
            </a:r>
            <a:endParaRPr lang="en-CA" sz="1100" dirty="0"/>
          </a:p>
          <a:p>
            <a:pPr>
              <a:spcAft>
                <a:spcPts val="300"/>
              </a:spcAft>
            </a:pPr>
            <a:r>
              <a:rPr lang="zh-CN" altLang="en-US" sz="1200" kern="1200" dirty="0" smtClean="0">
                <a:solidFill>
                  <a:schemeClr val="tx1"/>
                </a:solidFill>
                <a:latin typeface="+mn-lt"/>
                <a:ea typeface="+mn-ea"/>
                <a:cs typeface="+mn-cs"/>
              </a:rPr>
              <a:t>源于大脑的下行通路的抑制性机制收到内源性阿片物质或神经递质（如血清素和去甲肾上腺素）的调节，从大脑抑制机制。这种抑制系统可防止过度刺激。</a:t>
            </a:r>
            <a:endParaRPr lang="en-US" altLang="zh-CN" sz="1200" kern="1200" dirty="0" smtClean="0">
              <a:solidFill>
                <a:schemeClr val="tx1"/>
              </a:solidFill>
              <a:latin typeface="+mn-lt"/>
              <a:ea typeface="+mn-ea"/>
              <a:cs typeface="+mn-cs"/>
            </a:endParaRPr>
          </a:p>
          <a:p>
            <a:pPr>
              <a:spcAft>
                <a:spcPts val="300"/>
              </a:spcAft>
            </a:pPr>
            <a:r>
              <a:rPr lang="zh-CN" altLang="en-US" sz="1200" kern="1200" dirty="0" smtClean="0">
                <a:solidFill>
                  <a:schemeClr val="tx1"/>
                </a:solidFill>
                <a:latin typeface="+mn-lt"/>
                <a:ea typeface="+mn-ea"/>
                <a:cs typeface="+mn-cs"/>
              </a:rPr>
              <a:t>动物中造成的实验性外周神经损伤与</a:t>
            </a:r>
            <a:r>
              <a:rPr lang="en-US" altLang="zh-CN" sz="1200" kern="1200" dirty="0" smtClean="0">
                <a:solidFill>
                  <a:schemeClr val="tx1"/>
                </a:solidFill>
                <a:latin typeface="+mn-lt"/>
                <a:ea typeface="+mn-ea"/>
                <a:cs typeface="+mn-cs"/>
              </a:rPr>
              <a:t>GABA</a:t>
            </a:r>
            <a:r>
              <a:rPr lang="zh-CN" altLang="en-US" sz="1200" kern="1200" dirty="0" smtClean="0">
                <a:solidFill>
                  <a:schemeClr val="tx1"/>
                </a:solidFill>
                <a:latin typeface="+mn-lt"/>
                <a:ea typeface="+mn-ea"/>
                <a:cs typeface="+mn-cs"/>
              </a:rPr>
              <a:t>和甘氨酸水平降低有关。此外，</a:t>
            </a:r>
            <a:r>
              <a:rPr lang="en-US" altLang="zh-CN" sz="1200" kern="1200" dirty="0" smtClean="0">
                <a:solidFill>
                  <a:schemeClr val="tx1"/>
                </a:solidFill>
                <a:latin typeface="+mn-lt"/>
                <a:ea typeface="+mn-ea"/>
                <a:cs typeface="+mn-cs"/>
              </a:rPr>
              <a:t>GABA</a:t>
            </a:r>
            <a:r>
              <a:rPr lang="zh-CN" altLang="en-US" sz="1200" kern="1200" dirty="0" smtClean="0">
                <a:solidFill>
                  <a:schemeClr val="tx1"/>
                </a:solidFill>
                <a:latin typeface="+mn-lt"/>
                <a:ea typeface="+mn-ea"/>
                <a:cs typeface="+mn-cs"/>
              </a:rPr>
              <a:t>受体和阿片受体在神经损伤后下调。</a:t>
            </a:r>
            <a:endParaRPr lang="en-CA" sz="1100" dirty="0"/>
          </a:p>
          <a:p>
            <a:pPr>
              <a:spcAft>
                <a:spcPts val="300"/>
              </a:spcAft>
            </a:pPr>
            <a:r>
              <a:rPr lang="zh-CN" altLang="en-US" sz="1100" dirty="0" smtClean="0"/>
              <a:t>有推测认为，如果抑制性控制丧失或损伤，则兴奋性机制占主导地位，</a:t>
            </a:r>
            <a:r>
              <a:rPr lang="zh-CN" altLang="en-US" sz="1100" baseline="0" dirty="0" smtClean="0"/>
              <a:t> 使得背角神经元在伤害性输入时过度发放神经冲动，最终导致痛觉感知的增加。</a:t>
            </a:r>
            <a:r>
              <a:rPr lang="en-CA" sz="1100" dirty="0" smtClean="0"/>
              <a:t> </a:t>
            </a:r>
          </a:p>
          <a:p>
            <a:pPr>
              <a:spcAft>
                <a:spcPts val="300"/>
              </a:spcAft>
            </a:pPr>
            <a:r>
              <a:rPr lang="zh-CN" altLang="en-US" sz="1100" dirty="0" smtClean="0"/>
              <a:t>慢性疼痛状态下，下行抑制下调进一步增加。</a:t>
            </a:r>
            <a:endParaRPr lang="en-CA" sz="1100" dirty="0"/>
          </a:p>
          <a:p>
            <a:pPr>
              <a:spcAft>
                <a:spcPts val="300"/>
              </a:spcAft>
            </a:pPr>
            <a:endParaRPr lang="en-CA" sz="1100" dirty="0"/>
          </a:p>
          <a:p>
            <a:pPr marL="187833" indent="-187833">
              <a:spcAft>
                <a:spcPts val="300"/>
              </a:spcAft>
            </a:pPr>
            <a:r>
              <a:rPr lang="zh-CN" altLang="en-US" sz="1100" b="1" dirty="0" smtClean="0"/>
              <a:t>参考文献</a:t>
            </a:r>
            <a:endParaRPr lang="en-CA" sz="1100" b="1" dirty="0"/>
          </a:p>
          <a:p>
            <a:pPr>
              <a:spcAft>
                <a:spcPts val="300"/>
              </a:spcAft>
            </a:pPr>
            <a:r>
              <a:rPr lang="en-CA" sz="1100" dirty="0" err="1"/>
              <a:t>Attal</a:t>
            </a:r>
            <a:r>
              <a:rPr lang="en-CA" sz="1100" dirty="0"/>
              <a:t> N, </a:t>
            </a:r>
            <a:r>
              <a:rPr lang="en-CA" sz="1100" dirty="0" err="1"/>
              <a:t>Bouhassira</a:t>
            </a:r>
            <a:r>
              <a:rPr lang="en-CA" sz="1100" dirty="0"/>
              <a:t> D. Mechanisms of pain in peripheral neuropathy. </a:t>
            </a:r>
            <a:r>
              <a:rPr lang="en-CA" sz="1100" i="1" dirty="0" err="1"/>
              <a:t>Acta</a:t>
            </a:r>
            <a:r>
              <a:rPr lang="en-CA" sz="1100" i="1" dirty="0"/>
              <a:t> </a:t>
            </a:r>
            <a:r>
              <a:rPr lang="en-CA" sz="1100" i="1" dirty="0" err="1"/>
              <a:t>Neurol</a:t>
            </a:r>
            <a:r>
              <a:rPr lang="en-CA" sz="1100" i="1" dirty="0"/>
              <a:t> </a:t>
            </a:r>
            <a:r>
              <a:rPr lang="en-CA" sz="1100" i="1" dirty="0" err="1"/>
              <a:t>Scand</a:t>
            </a:r>
            <a:r>
              <a:rPr lang="en-CA" sz="1100" i="1" dirty="0"/>
              <a:t> </a:t>
            </a:r>
            <a:r>
              <a:rPr lang="en-CA" sz="1100" i="1" dirty="0" err="1"/>
              <a:t>Suppl</a:t>
            </a:r>
            <a:r>
              <a:rPr lang="en-CA" sz="1100" i="1" dirty="0"/>
              <a:t> </a:t>
            </a:r>
            <a:r>
              <a:rPr lang="en-CA" sz="1100" dirty="0"/>
              <a:t>1999; 173:12-24.</a:t>
            </a:r>
          </a:p>
          <a:p>
            <a:pPr>
              <a:spcAft>
                <a:spcPts val="300"/>
              </a:spcAft>
            </a:pPr>
            <a:r>
              <a:rPr lang="en-CA" sz="1100" dirty="0" err="1"/>
              <a:t>Doubell</a:t>
            </a:r>
            <a:r>
              <a:rPr lang="en-CA" sz="1100" dirty="0"/>
              <a:t> TP </a:t>
            </a:r>
            <a:r>
              <a:rPr lang="en-CA" sz="1100" i="1" dirty="0"/>
              <a:t>et al</a:t>
            </a:r>
            <a:r>
              <a:rPr lang="en-CA" sz="1100" dirty="0"/>
              <a:t>. In: Wall PD, </a:t>
            </a:r>
            <a:r>
              <a:rPr lang="en-CA" sz="1100" dirty="0" err="1"/>
              <a:t>Melzack</a:t>
            </a:r>
            <a:r>
              <a:rPr lang="en-CA" sz="1100" dirty="0"/>
              <a:t> R (</a:t>
            </a:r>
            <a:r>
              <a:rPr lang="en-CA" sz="1100" dirty="0" err="1"/>
              <a:t>eds</a:t>
            </a:r>
            <a:r>
              <a:rPr lang="en-CA" sz="1100" dirty="0"/>
              <a:t>). </a:t>
            </a:r>
            <a:r>
              <a:rPr lang="en-CA" sz="1100" i="1" dirty="0"/>
              <a:t>Textbook of Pain</a:t>
            </a:r>
            <a:r>
              <a:rPr lang="en-CA" sz="1100" dirty="0"/>
              <a:t>. 4th ed. </a:t>
            </a:r>
            <a:r>
              <a:rPr lang="en-CA" sz="1100" dirty="0" smtClean="0"/>
              <a:t/>
            </a:r>
            <a:br>
              <a:rPr lang="en-CA" sz="1100" dirty="0" smtClean="0"/>
            </a:br>
            <a:r>
              <a:rPr lang="en-CA" sz="1100" dirty="0" smtClean="0"/>
              <a:t>Harcourt </a:t>
            </a:r>
            <a:r>
              <a:rPr lang="en-CA" sz="1100" dirty="0"/>
              <a:t>Publishers Limited; </a:t>
            </a:r>
            <a:r>
              <a:rPr lang="en-CA" sz="1100" dirty="0" smtClean="0"/>
              <a:t>Edinburgh</a:t>
            </a:r>
            <a:r>
              <a:rPr lang="en-CA" sz="1100" dirty="0"/>
              <a:t>, UK: 1999.</a:t>
            </a:r>
          </a:p>
          <a:p>
            <a:pPr>
              <a:spcAft>
                <a:spcPts val="300"/>
              </a:spcAft>
            </a:pPr>
            <a:r>
              <a:rPr lang="en-CA" sz="1100" dirty="0"/>
              <a:t>Woolf CJ, </a:t>
            </a:r>
            <a:r>
              <a:rPr lang="en-CA" sz="1100" dirty="0" err="1"/>
              <a:t>Mannion</a:t>
            </a:r>
            <a:r>
              <a:rPr lang="en-CA" sz="1100" dirty="0"/>
              <a:t> RJ. Neuropathic pain: aetiology, symptoms, mechanisms, and management. </a:t>
            </a:r>
            <a:r>
              <a:rPr lang="en-CA" sz="1100" i="1" dirty="0"/>
              <a:t>Lancet</a:t>
            </a:r>
            <a:r>
              <a:rPr lang="en-CA" sz="1100" dirty="0"/>
              <a:t> 1999; 353(9168):1959-64.</a:t>
            </a:r>
          </a:p>
          <a:p>
            <a:pPr marL="187833" indent="-187833">
              <a:spcAft>
                <a:spcPts val="300"/>
              </a:spcAft>
              <a:buFontTx/>
              <a:buAutoNum type="arabicPeriod"/>
            </a:pPr>
            <a:endParaRPr lang="en-CA" sz="1100" dirty="0"/>
          </a:p>
          <a:p>
            <a:pPr marL="187833" indent="-187833">
              <a:spcAft>
                <a:spcPts val="300"/>
              </a:spcAft>
              <a:buFontTx/>
              <a:buAutoNum type="arabicPeriod"/>
            </a:pPr>
            <a:endParaRPr lang="en-CA" sz="1100" dirty="0"/>
          </a:p>
          <a:p>
            <a:pPr>
              <a:spcAft>
                <a:spcPts val="300"/>
              </a:spcAft>
            </a:pPr>
            <a:endParaRPr lang="en-US" sz="11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7"/>
          <p:cNvSpPr>
            <a:spLocks noGrp="1" noChangeArrowheads="1"/>
          </p:cNvSpPr>
          <p:nvPr>
            <p:ph type="sldNum" sz="quarter" idx="5"/>
          </p:nvPr>
        </p:nvSpPr>
        <p:spPr/>
        <p:txBody>
          <a:bodyPr/>
          <a:lstStyle/>
          <a:p>
            <a:fld id="{9509ACC5-D6A4-47EC-BD7A-861EA88BD8F2}" type="slidenum">
              <a:rPr lang="en-US" smtClean="0">
                <a:solidFill>
                  <a:prstClr val="black"/>
                </a:solidFill>
              </a:rPr>
              <a:pPr/>
              <a:t>43</a:t>
            </a:fld>
            <a:endParaRPr lang="en-US" dirty="0" smtClean="0">
              <a:solidFill>
                <a:prstClr val="black"/>
              </a:solidFill>
            </a:endParaRPr>
          </a:p>
        </p:txBody>
      </p:sp>
      <p:sp>
        <p:nvSpPr>
          <p:cNvPr id="843779" name="Rectangle 3"/>
          <p:cNvSpPr>
            <a:spLocks noGrp="1" noChangeArrowheads="1"/>
          </p:cNvSpPr>
          <p:nvPr>
            <p:ph type="body" idx="1"/>
          </p:nvPr>
        </p:nvSpPr>
        <p:spPr/>
        <p:txBody>
          <a:bodyPr/>
          <a:lstStyle/>
          <a:p>
            <a:pPr>
              <a:spcAft>
                <a:spcPts val="600"/>
              </a:spcAft>
            </a:pPr>
            <a:r>
              <a:rPr lang="zh-CN" altLang="en-US" b="1" dirty="0" smtClean="0"/>
              <a:t>演讲人备注</a:t>
            </a:r>
            <a:endParaRPr lang="en-CA" b="1" dirty="0" smtClean="0"/>
          </a:p>
          <a:p>
            <a:pPr>
              <a:spcAft>
                <a:spcPts val="600"/>
              </a:spcAft>
            </a:pPr>
            <a:r>
              <a:rPr lang="zh-CN" altLang="en-US" dirty="0" smtClean="0"/>
              <a:t>解释</a:t>
            </a:r>
            <a:r>
              <a:rPr lang="zh-CN" altLang="en-US" sz="1200" kern="1200" dirty="0" smtClean="0">
                <a:solidFill>
                  <a:schemeClr val="tx1"/>
                </a:solidFill>
                <a:latin typeface="+mn-lt"/>
                <a:ea typeface="+mn-ea"/>
                <a:cs typeface="+mn-cs"/>
              </a:rPr>
              <a:t>神经性疼痛中痛觉过敏的机制与钙通道</a:t>
            </a:r>
            <a:r>
              <a:rPr lang="en-US" dirty="0" smtClean="0"/>
              <a:t>α</a:t>
            </a:r>
            <a:r>
              <a:rPr lang="en-US" baseline="-25000" dirty="0" smtClean="0"/>
              <a:t>2</a:t>
            </a:r>
            <a:r>
              <a:rPr lang="en-US" dirty="0" smtClean="0"/>
              <a:t>δ</a:t>
            </a:r>
            <a:r>
              <a:rPr lang="zh-CN" altLang="en-US" sz="1200" kern="1200" dirty="0" smtClean="0">
                <a:solidFill>
                  <a:schemeClr val="tx1"/>
                </a:solidFill>
                <a:latin typeface="+mn-lt"/>
                <a:ea typeface="+mn-ea"/>
                <a:cs typeface="+mn-cs"/>
              </a:rPr>
              <a:t>亚基生成增加有关。后者导致转运到背角神经末梢的钙通道数量增加，进一步引起神经兴奋性增加。</a:t>
            </a:r>
            <a:endParaRPr lang="en-US" altLang="zh-CN" sz="1200" kern="1200" dirty="0" smtClean="0">
              <a:solidFill>
                <a:schemeClr val="tx1"/>
              </a:solidFill>
              <a:latin typeface="+mn-lt"/>
              <a:ea typeface="+mn-ea"/>
              <a:cs typeface="+mn-cs"/>
            </a:endParaRPr>
          </a:p>
          <a:p>
            <a:pPr>
              <a:spcAft>
                <a:spcPts val="600"/>
              </a:spcAft>
            </a:pPr>
            <a:r>
              <a:rPr lang="zh-CN" altLang="en-US" sz="1200" kern="1200" dirty="0" smtClean="0">
                <a:solidFill>
                  <a:schemeClr val="tx1"/>
                </a:solidFill>
                <a:latin typeface="+mn-lt"/>
                <a:ea typeface="+mn-ea"/>
                <a:cs typeface="+mn-cs"/>
              </a:rPr>
              <a:t>最近研究指出，</a:t>
            </a:r>
            <a:r>
              <a:rPr lang="en-US" dirty="0" smtClean="0"/>
              <a:t>α</a:t>
            </a:r>
            <a:r>
              <a:rPr lang="en-US" baseline="-25000" dirty="0" smtClean="0"/>
              <a:t>2</a:t>
            </a:r>
            <a:r>
              <a:rPr lang="en-US" dirty="0" smtClean="0"/>
              <a:t>δ</a:t>
            </a:r>
            <a:r>
              <a:rPr lang="zh-CN" altLang="en-US" dirty="0" smtClean="0"/>
              <a:t>配体可通过调控钙离子通道转运对抗这一效应，这一过程通过与</a:t>
            </a:r>
            <a:r>
              <a:rPr lang="zh-CN" altLang="en-US" sz="1200" kern="1200" dirty="0" smtClean="0">
                <a:solidFill>
                  <a:schemeClr val="tx1"/>
                </a:solidFill>
                <a:latin typeface="+mn-lt"/>
                <a:ea typeface="+mn-ea"/>
                <a:cs typeface="+mn-cs"/>
              </a:rPr>
              <a:t>钙通道</a:t>
            </a:r>
            <a:r>
              <a:rPr lang="en-US" dirty="0" smtClean="0"/>
              <a:t>α</a:t>
            </a:r>
            <a:r>
              <a:rPr lang="en-US" baseline="-25000" dirty="0" smtClean="0"/>
              <a:t>2</a:t>
            </a:r>
            <a:r>
              <a:rPr lang="en-US" dirty="0" smtClean="0"/>
              <a:t>δ</a:t>
            </a:r>
            <a:r>
              <a:rPr lang="zh-CN" altLang="en-US" sz="1200" kern="1200" dirty="0" smtClean="0">
                <a:solidFill>
                  <a:schemeClr val="tx1"/>
                </a:solidFill>
                <a:latin typeface="+mn-lt"/>
                <a:ea typeface="+mn-ea"/>
                <a:cs typeface="+mn-cs"/>
              </a:rPr>
              <a:t>亚基结合、抑制钙离子通道转运实现。</a:t>
            </a:r>
            <a:endParaRPr lang="en-CA" dirty="0" smtClean="0"/>
          </a:p>
          <a:p>
            <a:pPr>
              <a:spcAft>
                <a:spcPts val="600"/>
              </a:spcAft>
            </a:pPr>
            <a:r>
              <a:rPr lang="zh-CN" altLang="en-US" b="1" dirty="0" smtClean="0"/>
              <a:t>参考文献</a:t>
            </a:r>
            <a:endParaRPr lang="en-CA" b="1" dirty="0" smtClean="0"/>
          </a:p>
          <a:p>
            <a:pPr>
              <a:spcAft>
                <a:spcPts val="600"/>
              </a:spcAft>
            </a:pPr>
            <a:r>
              <a:rPr lang="en-US" dirty="0" smtClean="0"/>
              <a:t>Bauer CS </a:t>
            </a:r>
            <a:r>
              <a:rPr lang="en-US" i="1" dirty="0" smtClean="0"/>
              <a:t>et al. </a:t>
            </a:r>
            <a:r>
              <a:rPr lang="en-CA" dirty="0" smtClean="0"/>
              <a:t>The increased trafficking of the calcium channel subunit alpha2delta-1 to presynaptic terminals in neuropathic pain is inhibited by the alpha2delta ligand </a:t>
            </a:r>
            <a:r>
              <a:rPr lang="en-CA" dirty="0" err="1" smtClean="0"/>
              <a:t>pregabalin</a:t>
            </a:r>
            <a:r>
              <a:rPr lang="en-CA" dirty="0" smtClean="0"/>
              <a:t>.</a:t>
            </a:r>
            <a:r>
              <a:rPr lang="en-US" i="1" dirty="0" smtClean="0"/>
              <a:t> J Neurosci </a:t>
            </a:r>
            <a:r>
              <a:rPr lang="en-US" dirty="0" smtClean="0"/>
              <a:t>2009; 29(13):4076-88.</a:t>
            </a:r>
          </a:p>
          <a:p>
            <a:pPr>
              <a:spcAft>
                <a:spcPts val="600"/>
              </a:spcAft>
            </a:pPr>
            <a:endParaRPr lang="en-GB" dirty="0" smtClean="0"/>
          </a:p>
          <a:p>
            <a:endParaRPr lang="en-GB"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878" indent="-285722" eaLnBrk="0" hangingPunct="0">
              <a:defRPr>
                <a:solidFill>
                  <a:schemeClr val="tx1"/>
                </a:solidFill>
                <a:latin typeface="Arial" pitchFamily="34" charset="0"/>
                <a:ea typeface="SimSun" pitchFamily="2" charset="-122"/>
              </a:defRPr>
            </a:lvl2pPr>
            <a:lvl3pPr marL="1142888" indent="-228577" eaLnBrk="0" hangingPunct="0">
              <a:defRPr>
                <a:solidFill>
                  <a:schemeClr val="tx1"/>
                </a:solidFill>
                <a:latin typeface="Arial" pitchFamily="34" charset="0"/>
                <a:ea typeface="SimSun" pitchFamily="2" charset="-122"/>
              </a:defRPr>
            </a:lvl3pPr>
            <a:lvl4pPr marL="1600044" indent="-228577" eaLnBrk="0" hangingPunct="0">
              <a:defRPr>
                <a:solidFill>
                  <a:schemeClr val="tx1"/>
                </a:solidFill>
                <a:latin typeface="Arial" pitchFamily="34" charset="0"/>
                <a:ea typeface="SimSun" pitchFamily="2" charset="-122"/>
              </a:defRPr>
            </a:lvl4pPr>
            <a:lvl5pPr marL="2057199" indent="-228577" eaLnBrk="0" hangingPunct="0">
              <a:defRPr>
                <a:solidFill>
                  <a:schemeClr val="tx1"/>
                </a:solidFill>
                <a:latin typeface="Arial" pitchFamily="34" charset="0"/>
                <a:ea typeface="SimSun" pitchFamily="2" charset="-122"/>
              </a:defRPr>
            </a:lvl5pPr>
            <a:lvl6pPr marL="2514355" indent="-228577" eaLnBrk="0" fontAlgn="base" hangingPunct="0">
              <a:spcBef>
                <a:spcPct val="0"/>
              </a:spcBef>
              <a:spcAft>
                <a:spcPct val="0"/>
              </a:spcAft>
              <a:defRPr>
                <a:solidFill>
                  <a:schemeClr val="tx1"/>
                </a:solidFill>
                <a:latin typeface="Arial" pitchFamily="34" charset="0"/>
                <a:ea typeface="SimSun" pitchFamily="2" charset="-122"/>
              </a:defRPr>
            </a:lvl6pPr>
            <a:lvl7pPr marL="2971510" indent="-228577" eaLnBrk="0" fontAlgn="base" hangingPunct="0">
              <a:spcBef>
                <a:spcPct val="0"/>
              </a:spcBef>
              <a:spcAft>
                <a:spcPct val="0"/>
              </a:spcAft>
              <a:defRPr>
                <a:solidFill>
                  <a:schemeClr val="tx1"/>
                </a:solidFill>
                <a:latin typeface="Arial" pitchFamily="34" charset="0"/>
                <a:ea typeface="SimSun" pitchFamily="2" charset="-122"/>
              </a:defRPr>
            </a:lvl7pPr>
            <a:lvl8pPr marL="3428666" indent="-228577" eaLnBrk="0" fontAlgn="base" hangingPunct="0">
              <a:spcBef>
                <a:spcPct val="0"/>
              </a:spcBef>
              <a:spcAft>
                <a:spcPct val="0"/>
              </a:spcAft>
              <a:defRPr>
                <a:solidFill>
                  <a:schemeClr val="tx1"/>
                </a:solidFill>
                <a:latin typeface="Arial" pitchFamily="34" charset="0"/>
                <a:ea typeface="SimSun" pitchFamily="2" charset="-122"/>
              </a:defRPr>
            </a:lvl8pPr>
            <a:lvl9pPr marL="3885821" indent="-228577"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CD2A257-D1E8-405B-A139-D0A2A9620610}" type="slidenum">
              <a:rPr lang="en-US" altLang="en-US" smtClean="0">
                <a:solidFill>
                  <a:srgbClr val="000000"/>
                </a:solidFill>
                <a:latin typeface="Calibri" pitchFamily="34" charset="0"/>
              </a:rPr>
              <a:pPr eaLnBrk="1" hangingPunct="1"/>
              <a:t>44</a:t>
            </a:fld>
            <a:endParaRPr lang="en-US" altLang="en-US" dirty="0">
              <a:solidFill>
                <a:srgbClr val="000000"/>
              </a:solidFill>
              <a:latin typeface="Calibri" pitchFamily="34" charset="0"/>
            </a:endParaRPr>
          </a:p>
        </p:txBody>
      </p:sp>
      <p:sp>
        <p:nvSpPr>
          <p:cNvPr id="1372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3" name="Rectangle 3"/>
          <p:cNvSpPr>
            <a:spLocks noGrp="1" noChangeArrowheads="1"/>
          </p:cNvSpPr>
          <p:nvPr>
            <p:ph type="body" idx="1"/>
          </p:nvPr>
        </p:nvSpPr>
        <p:spPr bwMode="auto">
          <a:xfrm>
            <a:off x="687663" y="4415583"/>
            <a:ext cx="5505864" cy="5315404"/>
          </a:xfrm>
          <a:noFill/>
          <a:ln>
            <a:noFill/>
            <a:miter lim="800000"/>
            <a:headEnd/>
            <a:tailEnd/>
          </a:ln>
        </p:spPr>
        <p:txBody>
          <a:bodyPr/>
          <a:lstStyle/>
          <a:p>
            <a:pPr>
              <a:spcAft>
                <a:spcPts val="600"/>
              </a:spcAft>
            </a:pPr>
            <a:r>
              <a:rPr lang="zh-CN" altLang="en-US" b="1" dirty="0" smtClean="0"/>
              <a:t>演讲人备注</a:t>
            </a:r>
            <a:endParaRPr lang="en-CA" b="1" dirty="0" smtClean="0"/>
          </a:p>
          <a:p>
            <a:pPr>
              <a:spcAft>
                <a:spcPts val="600"/>
              </a:spcAft>
            </a:pPr>
            <a:r>
              <a:rPr lang="en-CA" dirty="0" smtClean="0"/>
              <a:t>α</a:t>
            </a:r>
            <a:r>
              <a:rPr lang="en-CA" baseline="-25000" dirty="0" smtClean="0"/>
              <a:t>2</a:t>
            </a:r>
            <a:r>
              <a:rPr lang="en-CA" dirty="0" smtClean="0"/>
              <a:t>δ</a:t>
            </a:r>
            <a:r>
              <a:rPr lang="zh-CN" altLang="en-US" sz="1200" kern="1200" dirty="0" smtClean="0">
                <a:solidFill>
                  <a:schemeClr val="tx1"/>
                </a:solidFill>
                <a:latin typeface="+mn-lt"/>
                <a:ea typeface="+mn-ea"/>
                <a:cs typeface="+mn-cs"/>
              </a:rPr>
              <a:t>配体如加巴喷丁和普瑞巴林最常见的副作用有：口感、头晕、头痛、体重增加、外周水肿、乏力和嗜睡。</a:t>
            </a:r>
            <a:endParaRPr lang="en-CA" dirty="0" smtClean="0"/>
          </a:p>
          <a:p>
            <a:pPr>
              <a:spcAft>
                <a:spcPts val="600"/>
              </a:spcAft>
            </a:pPr>
            <a:endParaRPr lang="en-CA" dirty="0" smtClean="0"/>
          </a:p>
          <a:p>
            <a:pPr>
              <a:spcAft>
                <a:spcPts val="600"/>
              </a:spcAft>
            </a:pPr>
            <a:r>
              <a:rPr lang="zh-CN" altLang="en-US" b="1" dirty="0" smtClean="0"/>
              <a:t>参考文献</a:t>
            </a:r>
            <a:endParaRPr lang="en-CA" b="1" dirty="0"/>
          </a:p>
          <a:p>
            <a:pPr>
              <a:spcAft>
                <a:spcPts val="600"/>
              </a:spcAft>
            </a:pPr>
            <a:r>
              <a:rPr lang="en-US" dirty="0" err="1" smtClean="0"/>
              <a:t>Attal</a:t>
            </a:r>
            <a:r>
              <a:rPr lang="en-US" dirty="0" smtClean="0"/>
              <a:t> N, </a:t>
            </a:r>
            <a:r>
              <a:rPr lang="en-US" dirty="0" err="1" smtClean="0"/>
              <a:t>Finnerup</a:t>
            </a:r>
            <a:r>
              <a:rPr lang="en-US" dirty="0" smtClean="0"/>
              <a:t> NB. </a:t>
            </a:r>
            <a:r>
              <a:rPr lang="en-CA" dirty="0" smtClean="0"/>
              <a:t>Pharmacological management of neuropathic pain. </a:t>
            </a:r>
            <a:br>
              <a:rPr lang="en-CA" dirty="0" smtClean="0"/>
            </a:br>
            <a:r>
              <a:rPr lang="en-US" i="1" dirty="0" smtClean="0"/>
              <a:t>Pain Clinical Updates </a:t>
            </a:r>
            <a:r>
              <a:rPr lang="en-US" dirty="0" smtClean="0"/>
              <a:t>2010; 18(9):1-8.</a:t>
            </a:r>
          </a:p>
          <a:p>
            <a:pPr>
              <a:spcAft>
                <a:spcPts val="600"/>
              </a:spcAft>
            </a:pPr>
            <a:endParaRPr lang="en-US" dirty="0" smtClean="0"/>
          </a:p>
          <a:p>
            <a:pPr marL="228577" indent="-228577">
              <a:lnSpc>
                <a:spcPct val="90000"/>
              </a:lnSpc>
              <a:spcBef>
                <a:spcPct val="0"/>
              </a:spcBef>
              <a:spcAft>
                <a:spcPts val="600"/>
              </a:spcAft>
            </a:pPr>
            <a:endParaRPr lang="en-US" dirty="0" smtClean="0"/>
          </a:p>
        </p:txBody>
      </p:sp>
      <p:sp>
        <p:nvSpPr>
          <p:cNvPr id="137224" name="Rectangle 4"/>
          <p:cNvSpPr>
            <a:spLocks noChangeArrowheads="1"/>
          </p:cNvSpPr>
          <p:nvPr/>
        </p:nvSpPr>
        <p:spPr bwMode="black">
          <a:xfrm>
            <a:off x="165104" y="2664650"/>
            <a:ext cx="723900" cy="15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7486" eaLnBrk="0" fontAlgn="base" hangingPunct="0">
              <a:spcBef>
                <a:spcPct val="0"/>
              </a:spcBef>
              <a:spcAft>
                <a:spcPct val="0"/>
              </a:spcAft>
              <a:buClr>
                <a:srgbClr val="000000"/>
              </a:buClr>
              <a:buSzPct val="80000"/>
            </a:pPr>
            <a:endParaRPr lang="en-US" sz="1000">
              <a:solidFill>
                <a:srgbClr val="000000"/>
              </a:solidFill>
              <a:latin typeface="Arial" pitchFamily="34" charset="0"/>
              <a:ea typeface="SimSun"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FC34AD7C-96A2-48E1-8088-9A58F8A9E959}" type="slidenum">
              <a:rPr lang="en-GB" smtClean="0">
                <a:solidFill>
                  <a:prstClr val="black"/>
                </a:solidFill>
              </a:rPr>
              <a:pPr/>
              <a:t>45</a:t>
            </a:fld>
            <a:endParaRPr lang="en-GB" dirty="0">
              <a:solidFill>
                <a:prstClr val="black"/>
              </a:solidFill>
            </a:endParaRPr>
          </a:p>
        </p:txBody>
      </p:sp>
      <p:sp>
        <p:nvSpPr>
          <p:cNvPr id="131076" name="Rectangle 3"/>
          <p:cNvSpPr>
            <a:spLocks noGrp="1" noChangeArrowheads="1"/>
          </p:cNvSpPr>
          <p:nvPr>
            <p:ph type="body" idx="1"/>
          </p:nvPr>
        </p:nvSpPr>
        <p:spPr>
          <a:xfrm>
            <a:off x="685800" y="4415791"/>
            <a:ext cx="5486400" cy="4880609"/>
          </a:xfrm>
        </p:spPr>
        <p:txBody>
          <a:bodyPr/>
          <a:lstStyle/>
          <a:p>
            <a:pPr>
              <a:spcAft>
                <a:spcPts val="600"/>
              </a:spcAft>
            </a:pPr>
            <a:r>
              <a:rPr lang="zh-CN" altLang="en-US" b="1" dirty="0" smtClean="0"/>
              <a:t>演讲人备注</a:t>
            </a:r>
            <a:endParaRPr lang="en-US"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dirty="0" smtClean="0"/>
              <a:t>认为</a:t>
            </a:r>
            <a:r>
              <a:rPr lang="zh-CN" altLang="en-US" sz="1200" kern="1200" dirty="0" smtClean="0">
                <a:solidFill>
                  <a:schemeClr val="tx1"/>
                </a:solidFill>
                <a:latin typeface="+mn-lt"/>
                <a:ea typeface="+mn-ea"/>
                <a:cs typeface="+mn-cs"/>
              </a:rPr>
              <a:t>抗抑郁药的主要镇痛作用是通过增加记住和脊髓上水平的突触间隙可用血清素和去甲肾上腺素实现的，由此增强下行调节通路的抑制效应。</a:t>
            </a:r>
            <a:endParaRPr lang="en-US" dirty="0" smtClean="0"/>
          </a:p>
          <a:p>
            <a:pPr>
              <a:spcAft>
                <a:spcPts val="600"/>
              </a:spcAft>
            </a:pPr>
            <a:r>
              <a:rPr lang="zh-CN" altLang="en-US" dirty="0" smtClean="0"/>
              <a:t>有趣的是，人们注意到在治疗浓度下，</a:t>
            </a:r>
            <a:r>
              <a:rPr lang="zh-CN" altLang="en-US" sz="1200" kern="1200" dirty="0" smtClean="0">
                <a:solidFill>
                  <a:schemeClr val="tx1"/>
                </a:solidFill>
                <a:latin typeface="+mn-lt"/>
                <a:ea typeface="+mn-ea"/>
                <a:cs typeface="+mn-cs"/>
              </a:rPr>
              <a:t>抗抑郁药对伤害性感受仅有很小的镇痛作用，提示其获益可能是通过改变疼痛系统，使得功能更“正常化”，而不是抑制疼痛传输。</a:t>
            </a:r>
            <a:endParaRPr lang="en-US" dirty="0" smtClean="0"/>
          </a:p>
          <a:p>
            <a:pPr>
              <a:spcAft>
                <a:spcPts val="600"/>
              </a:spcAft>
            </a:pPr>
            <a:endParaRPr lang="en-US" dirty="0" smtClean="0"/>
          </a:p>
          <a:p>
            <a:pPr>
              <a:spcAft>
                <a:spcPts val="600"/>
              </a:spcAft>
            </a:pPr>
            <a:r>
              <a:rPr lang="zh-CN" altLang="en-US" b="1" dirty="0" smtClean="0"/>
              <a:t>参考文献</a:t>
            </a:r>
            <a:endParaRPr lang="en-US" b="1" dirty="0" smtClean="0"/>
          </a:p>
          <a:p>
            <a:pPr>
              <a:spcAft>
                <a:spcPts val="600"/>
              </a:spcAft>
            </a:pPr>
            <a:r>
              <a:rPr lang="en-US" dirty="0" smtClean="0"/>
              <a:t>Verdu B </a:t>
            </a:r>
            <a:r>
              <a:rPr lang="en-US" i="1" dirty="0" smtClean="0"/>
              <a:t>et al. </a:t>
            </a:r>
            <a:r>
              <a:rPr lang="en-CA" dirty="0"/>
              <a:t>Antidepressants for the treatment of chronic pain</a:t>
            </a:r>
            <a:r>
              <a:rPr lang="en-CA" dirty="0" smtClean="0"/>
              <a:t>. </a:t>
            </a:r>
            <a:r>
              <a:rPr lang="en-US" i="1" dirty="0" smtClean="0"/>
              <a:t>Drugs</a:t>
            </a:r>
            <a:r>
              <a:rPr lang="en-US" dirty="0" smtClean="0"/>
              <a:t> 2008; 68(18):2611-2632.</a:t>
            </a:r>
          </a:p>
          <a:p>
            <a:pPr>
              <a:spcAft>
                <a:spcPts val="600"/>
              </a:spcAft>
            </a:pPr>
            <a:endParaRPr lang="en-US"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4" name="Rectangle 4"/>
          <p:cNvSpPr>
            <a:spLocks noChangeArrowheads="1"/>
          </p:cNvSpPr>
          <p:nvPr/>
        </p:nvSpPr>
        <p:spPr bwMode="black">
          <a:xfrm>
            <a:off x="165104" y="2664650"/>
            <a:ext cx="723900" cy="15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7486" eaLnBrk="0" fontAlgn="base" hangingPunct="0">
              <a:spcBef>
                <a:spcPct val="0"/>
              </a:spcBef>
              <a:spcAft>
                <a:spcPct val="0"/>
              </a:spcAft>
              <a:buClr>
                <a:srgbClr val="000000"/>
              </a:buClr>
              <a:buSzPct val="80000"/>
            </a:pPr>
            <a:endParaRPr lang="en-US" sz="1000">
              <a:solidFill>
                <a:srgbClr val="000000"/>
              </a:solidFill>
              <a:latin typeface="Arial" pitchFamily="34" charset="0"/>
              <a:ea typeface="SimSun" pitchFamily="2" charset="-122"/>
            </a:endParaRPr>
          </a:p>
        </p:txBody>
      </p:sp>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a:xfrm>
            <a:off x="685800" y="4415791"/>
            <a:ext cx="5486400" cy="4880609"/>
          </a:xfrm>
        </p:spPr>
        <p:txBody>
          <a:bodyPr/>
          <a:lstStyle/>
          <a:p>
            <a:pPr>
              <a:spcAft>
                <a:spcPts val="600"/>
              </a:spcAft>
            </a:pPr>
            <a:r>
              <a:rPr lang="zh-CN" altLang="en-US" b="1" dirty="0" smtClean="0"/>
              <a:t>演讲人备注</a:t>
            </a:r>
            <a:endParaRPr lang="en-CA" b="1" dirty="0" smtClean="0"/>
          </a:p>
          <a:p>
            <a:pPr>
              <a:spcAft>
                <a:spcPts val="600"/>
              </a:spcAft>
            </a:pPr>
            <a:r>
              <a:rPr lang="en-US" dirty="0" smtClean="0"/>
              <a:t>TCA</a:t>
            </a:r>
            <a:r>
              <a:rPr lang="zh-CN" altLang="en-US" dirty="0" smtClean="0"/>
              <a:t>类最常见副作用包括</a:t>
            </a:r>
            <a:r>
              <a:rPr lang="zh-CN" altLang="en-US" sz="1200" kern="1200" dirty="0" smtClean="0">
                <a:solidFill>
                  <a:schemeClr val="tx1"/>
                </a:solidFill>
                <a:latin typeface="+mn-lt"/>
                <a:ea typeface="+mn-ea"/>
                <a:cs typeface="+mn-cs"/>
              </a:rPr>
              <a:t>口干，便秘，尿潴留，出汗，头晕，视力模糊，心悸，体位性低血压，嗜睡和镇静。其他副作用包括认知障碍，精神错乱，步态紊乱和跌倒，在老年人中表现尤其明显。</a:t>
            </a:r>
            <a:r>
              <a:rPr lang="en-US" dirty="0" smtClean="0"/>
              <a:t> </a:t>
            </a:r>
            <a:endParaRPr lang="en-CA" dirty="0" smtClean="0"/>
          </a:p>
          <a:p>
            <a:pPr>
              <a:spcAft>
                <a:spcPts val="600"/>
              </a:spcAft>
            </a:pPr>
            <a:r>
              <a:rPr lang="en-CA" dirty="0" smtClean="0"/>
              <a:t>SNRI</a:t>
            </a:r>
            <a:r>
              <a:rPr lang="zh-CN" altLang="en-US" dirty="0" smtClean="0"/>
              <a:t>类最常见副作用包括</a:t>
            </a:r>
            <a:r>
              <a:rPr lang="zh-CN" altLang="en-US" sz="1200" kern="1200" dirty="0" smtClean="0">
                <a:solidFill>
                  <a:schemeClr val="tx1"/>
                </a:solidFill>
                <a:latin typeface="+mn-lt"/>
                <a:ea typeface="+mn-ea"/>
                <a:cs typeface="+mn-cs"/>
              </a:rPr>
              <a:t>口干，便秘，腹泻，恶心，食欲降低，出汗，眩晕和嗜睡。罕见副作用包括肝酶升高，血浆葡萄糖水平和血压升高。</a:t>
            </a:r>
            <a:endParaRPr lang="en-CA" dirty="0" smtClean="0"/>
          </a:p>
          <a:p>
            <a:pPr>
              <a:spcAft>
                <a:spcPts val="600"/>
              </a:spcAft>
            </a:pPr>
            <a:endParaRPr lang="en-US" dirty="0"/>
          </a:p>
          <a:p>
            <a:pPr>
              <a:spcAft>
                <a:spcPts val="600"/>
              </a:spcAft>
            </a:pPr>
            <a:r>
              <a:rPr lang="zh-CN" altLang="en-US" b="1" dirty="0" smtClean="0"/>
              <a:t>参考文献</a:t>
            </a:r>
            <a:endParaRPr lang="en-CA" b="1" dirty="0"/>
          </a:p>
          <a:p>
            <a:pPr>
              <a:spcAft>
                <a:spcPts val="600"/>
              </a:spcAft>
            </a:pPr>
            <a:r>
              <a:rPr lang="en-US" dirty="0" err="1"/>
              <a:t>Attal</a:t>
            </a:r>
            <a:r>
              <a:rPr lang="en-US" dirty="0"/>
              <a:t> N, </a:t>
            </a:r>
            <a:r>
              <a:rPr lang="en-US" dirty="0" err="1"/>
              <a:t>Finnerup</a:t>
            </a:r>
            <a:r>
              <a:rPr lang="en-US" dirty="0"/>
              <a:t> NB. </a:t>
            </a:r>
            <a:r>
              <a:rPr lang="en-CA" dirty="0"/>
              <a:t>Pharmacological </a:t>
            </a:r>
            <a:r>
              <a:rPr lang="en-CA" dirty="0" smtClean="0"/>
              <a:t>management of neuropathic pain. </a:t>
            </a:r>
            <a:br>
              <a:rPr lang="en-CA" dirty="0" smtClean="0"/>
            </a:br>
            <a:r>
              <a:rPr lang="en-US" i="1" dirty="0" smtClean="0"/>
              <a:t>Pain </a:t>
            </a:r>
            <a:r>
              <a:rPr lang="en-US" i="1" dirty="0"/>
              <a:t>Clinical Updates </a:t>
            </a:r>
            <a:r>
              <a:rPr lang="en-US" dirty="0"/>
              <a:t>2010; 18(9):1-8.</a:t>
            </a:r>
          </a:p>
          <a:p>
            <a:pPr>
              <a:spcAft>
                <a:spcPts val="600"/>
              </a:spcAft>
            </a:pPr>
            <a:endParaRPr lang="en-US" dirty="0"/>
          </a:p>
        </p:txBody>
      </p:sp>
      <p:sp>
        <p:nvSpPr>
          <p:cNvPr id="6" name="Slide Number Placeholder 3"/>
          <p:cNvSpPr>
            <a:spLocks noGrp="1"/>
          </p:cNvSpPr>
          <p:nvPr>
            <p:ph type="sldNum" sz="quarter" idx="5"/>
          </p:nvPr>
        </p:nvSpPr>
        <p:spPr>
          <a:xfrm>
            <a:off x="3884613" y="8829967"/>
            <a:ext cx="2971800" cy="464820"/>
          </a:xfrm>
        </p:spPr>
        <p:txBody>
          <a:bodyPr/>
          <a:lstStyle/>
          <a:p>
            <a:fld id="{C3688213-33A5-40D6-90A0-AF4F9B3FAB42}" type="slidenum">
              <a:rPr lang="en-CA" smtClean="0">
                <a:solidFill>
                  <a:prstClr val="black"/>
                </a:solidFill>
              </a:rPr>
              <a:pPr/>
              <a:t>46</a:t>
            </a:fld>
            <a:endParaRPr lang="en-CA">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3890"/>
            <a:ext cx="5486400" cy="5185409"/>
          </a:xfrm>
        </p:spPr>
        <p:txBody>
          <a:bodyPr/>
          <a:lstStyle/>
          <a:p>
            <a:pPr>
              <a:lnSpc>
                <a:spcPct val="90000"/>
              </a:lnSpc>
              <a:spcAft>
                <a:spcPts val="600"/>
              </a:spcAft>
            </a:pPr>
            <a:r>
              <a:rPr lang="zh-CN" altLang="en-US" sz="1050" b="1" dirty="0" smtClean="0"/>
              <a:t>演讲人备注</a:t>
            </a:r>
            <a:endParaRPr lang="en-CA" sz="1050" b="1" dirty="0" smtClean="0"/>
          </a:p>
          <a:p>
            <a:pPr>
              <a:lnSpc>
                <a:spcPct val="90000"/>
              </a:lnSpc>
              <a:spcAft>
                <a:spcPts val="600"/>
              </a:spcAft>
            </a:pPr>
            <a:r>
              <a:rPr lang="zh-CN" altLang="en-US" sz="1050" dirty="0" smtClean="0"/>
              <a:t>通过对照试验验证了多种药物和干预方式治疗纤维肌痛的有效性，且对多数干预措施均进行了</a:t>
            </a:r>
            <a:r>
              <a:rPr lang="en-US" altLang="zh-CN" sz="1050" dirty="0" smtClean="0"/>
              <a:t>meta</a:t>
            </a:r>
            <a:r>
              <a:rPr lang="zh-CN" altLang="en-US" sz="1050" dirty="0" smtClean="0"/>
              <a:t>分析。一些抗抑郁药对纤维肌痛有效；可减少疼痛、疲乏和沮丧，改善睡眠和生活质量。但并不是所有的抗抑郁药都能同等程度的改善症状，且整体作用有限。即便如此，即使是中等程度的缓解疼痛也能导致生活质量获得显著改善。</a:t>
            </a:r>
            <a:r>
              <a:rPr lang="en-US" sz="1050" dirty="0" smtClean="0"/>
              <a:t> </a:t>
            </a:r>
            <a:endParaRPr lang="en-CA" sz="1050" dirty="0" smtClean="0"/>
          </a:p>
          <a:p>
            <a:pPr>
              <a:lnSpc>
                <a:spcPct val="90000"/>
              </a:lnSpc>
              <a:spcAft>
                <a:spcPts val="600"/>
              </a:spcAft>
            </a:pPr>
            <a:r>
              <a:rPr lang="zh-CN" altLang="en-US" sz="1200" kern="1200" dirty="0" smtClean="0">
                <a:solidFill>
                  <a:schemeClr val="tx1"/>
                </a:solidFill>
                <a:latin typeface="+mn-lt"/>
                <a:ea typeface="+mn-ea"/>
                <a:cs typeface="+mn-cs"/>
              </a:rPr>
              <a:t>加巴喷丁和普瑞巴林试验中进行的</a:t>
            </a:r>
            <a:r>
              <a:rPr lang="en-US" altLang="zh-CN" sz="1200" kern="1200" dirty="0" smtClean="0">
                <a:solidFill>
                  <a:schemeClr val="tx1"/>
                </a:solidFill>
                <a:latin typeface="+mn-lt"/>
                <a:ea typeface="+mn-ea"/>
                <a:cs typeface="+mn-cs"/>
              </a:rPr>
              <a:t>meta</a:t>
            </a:r>
            <a:r>
              <a:rPr lang="zh-CN" altLang="en-US" sz="1200" kern="1200" dirty="0" smtClean="0">
                <a:solidFill>
                  <a:schemeClr val="tx1"/>
                </a:solidFill>
                <a:latin typeface="+mn-lt"/>
                <a:ea typeface="+mn-ea"/>
                <a:cs typeface="+mn-cs"/>
              </a:rPr>
              <a:t>分析也显示两者具有缓解疼痛，改善睡眠和生活质量。与度洛西汀，米那普仑和普瑞巴林对比，发现这三种药物优于安慰剂，但</a:t>
            </a:r>
            <a:r>
              <a:rPr lang="zh-CN" altLang="en-US" sz="1050" kern="1200" dirty="0" smtClean="0">
                <a:solidFill>
                  <a:schemeClr val="tx1"/>
                </a:solidFill>
                <a:latin typeface="+mn-lt"/>
                <a:ea typeface="+mn-ea"/>
                <a:cs typeface="+mn-cs"/>
              </a:rPr>
              <a:t>度洛西汀对疲劳无效，米那普仑对睡眠障碍无效，普瑞巴林对抑郁情绪无效。因此采用何种药物开始治疗基于个体选择，取决于患者症状、合并症和偏好。</a:t>
            </a:r>
            <a:endParaRPr lang="en-CA" sz="1050" dirty="0" smtClean="0"/>
          </a:p>
          <a:p>
            <a:pPr>
              <a:lnSpc>
                <a:spcPct val="90000"/>
              </a:lnSpc>
              <a:spcAft>
                <a:spcPts val="600"/>
              </a:spcAft>
            </a:pPr>
            <a:r>
              <a:rPr lang="zh-CN" altLang="en-US" sz="1050" dirty="0" smtClean="0"/>
              <a:t>对一些其他药物有效的证据较弱，如曲马多，而对另一些药物则由充分证据证明其无效。</a:t>
            </a:r>
            <a:r>
              <a:rPr lang="en-CA" sz="1050" dirty="0" smtClean="0"/>
              <a:t> </a:t>
            </a:r>
          </a:p>
          <a:p>
            <a:pPr>
              <a:lnSpc>
                <a:spcPct val="90000"/>
              </a:lnSpc>
              <a:spcAft>
                <a:spcPts val="600"/>
              </a:spcAft>
            </a:pPr>
            <a:r>
              <a:rPr lang="zh-CN" altLang="en-US" sz="1050" dirty="0" smtClean="0"/>
              <a:t>必须指出对合并出现的抑郁，并没有特别指明采用提及的药物专门治疗，或采用与纤维肌痛相同的剂量治疗。因此可能需要单独对抑郁进行治疗。</a:t>
            </a:r>
            <a:endParaRPr lang="en-CA" sz="1050" dirty="0" smtClean="0"/>
          </a:p>
          <a:p>
            <a:pPr>
              <a:lnSpc>
                <a:spcPct val="90000"/>
              </a:lnSpc>
              <a:spcAft>
                <a:spcPts val="600"/>
              </a:spcAft>
            </a:pPr>
            <a:r>
              <a:rPr lang="zh-CN" altLang="en-US" sz="1050" dirty="0" smtClean="0"/>
              <a:t>本页幻灯片列出了随机对照试验证明的对纤维肌痛有积极作用的药物。</a:t>
            </a:r>
            <a:r>
              <a:rPr lang="en-US" altLang="zh-CN" sz="1050" dirty="0" smtClean="0"/>
              <a:t>1</a:t>
            </a:r>
            <a:r>
              <a:rPr lang="zh-CN" altLang="en-US" sz="1050" dirty="0" smtClean="0"/>
              <a:t>级证据指单个随机对照试验证明有效，</a:t>
            </a:r>
            <a:r>
              <a:rPr lang="en-US" altLang="zh-CN" sz="1050" dirty="0" smtClean="0"/>
              <a:t>2</a:t>
            </a:r>
            <a:r>
              <a:rPr lang="zh-CN" altLang="en-US" sz="1050" dirty="0" smtClean="0"/>
              <a:t>级证据指</a:t>
            </a:r>
            <a:r>
              <a:rPr lang="zh-CN" altLang="en-US" sz="1200" kern="1200" dirty="0" smtClean="0">
                <a:solidFill>
                  <a:schemeClr val="tx1"/>
                </a:solidFill>
                <a:latin typeface="+mn-lt"/>
                <a:ea typeface="+mn-ea"/>
                <a:cs typeface="+mn-cs"/>
              </a:rPr>
              <a:t>队列研究或低质量的随机对照试验的系统回顾、或单个队列研究、或低质量随机对照试验证明有效。</a:t>
            </a:r>
            <a:endParaRPr lang="en-CA" sz="1050" dirty="0" smtClean="0"/>
          </a:p>
          <a:p>
            <a:pPr>
              <a:lnSpc>
                <a:spcPct val="90000"/>
              </a:lnSpc>
              <a:spcAft>
                <a:spcPts val="600"/>
              </a:spcAft>
            </a:pPr>
            <a:endParaRPr lang="en-CA" sz="1050" dirty="0" smtClean="0"/>
          </a:p>
          <a:p>
            <a:pPr>
              <a:lnSpc>
                <a:spcPct val="90000"/>
              </a:lnSpc>
              <a:spcAft>
                <a:spcPts val="300"/>
              </a:spcAft>
            </a:pPr>
            <a:r>
              <a:rPr lang="zh-CN" altLang="en-US" sz="1050" b="1" dirty="0" smtClean="0"/>
              <a:t>参考文献</a:t>
            </a:r>
            <a:endParaRPr lang="en-CA" sz="1050" b="1" dirty="0" smtClean="0"/>
          </a:p>
          <a:p>
            <a:pPr>
              <a:lnSpc>
                <a:spcPct val="90000"/>
              </a:lnSpc>
              <a:spcAft>
                <a:spcPts val="600"/>
              </a:spcAft>
            </a:pPr>
            <a:r>
              <a:rPr lang="en-CA" sz="1050" dirty="0" smtClean="0"/>
              <a:t>Sommer C</a:t>
            </a:r>
            <a:r>
              <a:rPr lang="en-CA" sz="1050" dirty="0"/>
              <a:t>. Fibromyalgia: </a:t>
            </a:r>
            <a:r>
              <a:rPr lang="en-CA" sz="1050" dirty="0" smtClean="0"/>
              <a:t>a clinical update. </a:t>
            </a:r>
            <a:r>
              <a:rPr lang="en-CA" sz="1050" i="1" dirty="0" smtClean="0"/>
              <a:t>Pain Clinical </a:t>
            </a:r>
            <a:r>
              <a:rPr lang="en-CA" sz="1050" i="1" dirty="0"/>
              <a:t>Updates</a:t>
            </a:r>
            <a:r>
              <a:rPr lang="en-CA" sz="1050" dirty="0"/>
              <a:t> 2010</a:t>
            </a:r>
            <a:r>
              <a:rPr lang="en-CA" sz="1050" dirty="0" smtClean="0"/>
              <a:t>; 18(4</a:t>
            </a:r>
            <a:r>
              <a:rPr lang="en-CA" sz="1050" dirty="0"/>
              <a:t>):1-4. </a:t>
            </a:r>
          </a:p>
          <a:p>
            <a:pPr>
              <a:lnSpc>
                <a:spcPct val="90000"/>
              </a:lnSpc>
              <a:spcAft>
                <a:spcPts val="600"/>
              </a:spcAft>
            </a:pPr>
            <a:endParaRPr lang="en-CA" sz="1050"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47</a:t>
            </a:fld>
            <a:endParaRPr lang="en-CA" dirty="0">
              <a:solidFill>
                <a:prstClr val="black"/>
              </a:solidFill>
            </a:endParaRPr>
          </a:p>
        </p:txBody>
      </p:sp>
    </p:spTree>
    <p:extLst>
      <p:ext uri="{BB962C8B-B14F-4D97-AF65-F5344CB8AC3E}">
        <p14:creationId xmlns:p14="http://schemas.microsoft.com/office/powerpoint/2010/main" val="1421624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smtClean="0"/>
              <a:t>演讲者备注</a:t>
            </a:r>
            <a:endParaRPr lang="en-CA" b="1" dirty="0" smtClean="0"/>
          </a:p>
          <a:p>
            <a:r>
              <a:rPr lang="zh-CN" altLang="en-US" sz="1200" b="0" i="0" kern="1200" dirty="0" smtClean="0">
                <a:solidFill>
                  <a:schemeClr val="tx1"/>
                </a:solidFill>
                <a:latin typeface="+mn-lt"/>
                <a:ea typeface="+mn-ea"/>
                <a:cs typeface="+mn-cs"/>
              </a:rPr>
              <a:t>对学员提出如幻灯片所示的问题，引发讨论。</a:t>
            </a:r>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48</a:t>
            </a:fld>
            <a:endParaRPr lang="en-CA" dirty="0"/>
          </a:p>
        </p:txBody>
      </p:sp>
    </p:spTree>
    <p:extLst>
      <p:ext uri="{BB962C8B-B14F-4D97-AF65-F5344CB8AC3E}">
        <p14:creationId xmlns:p14="http://schemas.microsoft.com/office/powerpoint/2010/main" val="3656772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E0EA892-5D47-4444-8B1B-0BD442EA89E4}" type="slidenum">
              <a:rPr lang="en-US" smtClean="0">
                <a:solidFill>
                  <a:prstClr val="black"/>
                </a:solidFill>
              </a:rPr>
              <a:pPr/>
              <a:t>49</a:t>
            </a:fld>
            <a:endParaRPr lang="en-US" dirty="0" smtClean="0">
              <a:solidFill>
                <a:prstClr val="black"/>
              </a:solidFill>
            </a:endParaRPr>
          </a:p>
        </p:txBody>
      </p:sp>
      <p:sp>
        <p:nvSpPr>
          <p:cNvPr id="82947" name="Rectangle 2"/>
          <p:cNvSpPr>
            <a:spLocks noGrp="1" noRot="1" noChangeAspect="1" noChangeArrowheads="1" noTextEdit="1"/>
          </p:cNvSpPr>
          <p:nvPr>
            <p:ph type="sldImg"/>
          </p:nvPr>
        </p:nvSpPr>
        <p:spPr>
          <a:xfrm>
            <a:off x="1109663" y="698500"/>
            <a:ext cx="4646612" cy="3486150"/>
          </a:xfrm>
          <a:ln/>
        </p:spPr>
      </p:sp>
      <p:sp>
        <p:nvSpPr>
          <p:cNvPr id="82948" name="Rectangle 3"/>
          <p:cNvSpPr>
            <a:spLocks noGrp="1" noChangeArrowheads="1"/>
          </p:cNvSpPr>
          <p:nvPr>
            <p:ph type="body" idx="1"/>
          </p:nvPr>
        </p:nvSpPr>
        <p:spPr>
          <a:xfrm>
            <a:off x="692150" y="4415949"/>
            <a:ext cx="5494338" cy="5185251"/>
          </a:xfrm>
          <a:noFill/>
          <a:ln/>
        </p:spPr>
        <p:txBody>
          <a:bodyPr/>
          <a:lstStyle/>
          <a:p>
            <a:pPr indent="-190500">
              <a:spcAft>
                <a:spcPts val="600"/>
              </a:spcAft>
            </a:pPr>
            <a:r>
              <a:rPr lang="zh-CN" altLang="en-US" b="1" dirty="0" smtClean="0"/>
              <a:t>演讲人备注</a:t>
            </a:r>
            <a:endParaRPr lang="en-CA" b="1" dirty="0" smtClean="0"/>
          </a:p>
          <a:p>
            <a:pPr marL="0" marR="0" indent="-190500" algn="l" defTabSz="914400" rtl="0" eaLnBrk="1" fontAlgn="auto" latinLnBrk="0" hangingPunct="1">
              <a:lnSpc>
                <a:spcPct val="100000"/>
              </a:lnSpc>
              <a:spcBef>
                <a:spcPts val="0"/>
              </a:spcBef>
              <a:spcAft>
                <a:spcPts val="600"/>
              </a:spcAft>
              <a:buClrTx/>
              <a:buSzTx/>
              <a:buFontTx/>
              <a:buNone/>
              <a:tabLst/>
              <a:defRPr/>
            </a:pPr>
            <a:r>
              <a:rPr lang="zh-CN" altLang="en-US" dirty="0" smtClean="0"/>
              <a:t>本页幻灯片显示纤维肌痛核心治疗包括的步骤。治疗从确诊和识别重大症状范围及其严重程度（如疼痛、睡眠障碍、疲劳）和功能水平开始。应评估患者的共患病治疗和精神疾病（如</a:t>
            </a:r>
            <a:r>
              <a:rPr lang="zh-CN" altLang="en-US" sz="1200" kern="1200" dirty="0" smtClean="0">
                <a:solidFill>
                  <a:schemeClr val="tx1"/>
                </a:solidFill>
                <a:latin typeface="+mn-lt"/>
                <a:ea typeface="+mn-ea"/>
                <a:cs typeface="+mn-cs"/>
              </a:rPr>
              <a:t>睡眠呼吸暂停，骨关节炎，抑郁或焦虑症</a:t>
            </a:r>
            <a:r>
              <a:rPr lang="zh-CN" altLang="en-US" dirty="0" smtClean="0"/>
              <a:t>）；一些患者可能需要转诊到专科医生处接受全面评估。</a:t>
            </a:r>
            <a:endParaRPr lang="en-CA" dirty="0" smtClean="0"/>
          </a:p>
          <a:p>
            <a:pPr indent="-190500">
              <a:spcAft>
                <a:spcPts val="600"/>
              </a:spcAft>
            </a:pPr>
            <a:r>
              <a:rPr lang="zh-CN" altLang="en-US" sz="1200" kern="1200" dirty="0" smtClean="0">
                <a:solidFill>
                  <a:schemeClr val="tx1"/>
                </a:solidFill>
                <a:latin typeface="+mn-lt"/>
                <a:ea typeface="+mn-ea"/>
                <a:cs typeface="+mn-cs"/>
              </a:rPr>
              <a:t>评估患者的心理社会应激、健康水平和障碍的治疗，并提供教育关于纤维肌痛症十分重要。然后与患者回顾治疗防范，在基于患者陈述和循证指南的基础上开始治疗。</a:t>
            </a:r>
            <a:endParaRPr lang="en-CA" dirty="0" smtClean="0"/>
          </a:p>
          <a:p>
            <a:pPr indent="-190500">
              <a:spcAft>
                <a:spcPts val="600"/>
              </a:spcAft>
            </a:pPr>
            <a:endParaRPr lang="en-CA" dirty="0" smtClean="0"/>
          </a:p>
          <a:p>
            <a:pPr indent="-190500">
              <a:spcAft>
                <a:spcPts val="600"/>
              </a:spcAft>
            </a:pPr>
            <a:r>
              <a:rPr lang="zh-CN" altLang="en-US" b="1" dirty="0" smtClean="0"/>
              <a:t>参考文献</a:t>
            </a:r>
            <a:endParaRPr lang="en-CA" b="1" dirty="0" smtClean="0"/>
          </a:p>
          <a:p>
            <a:pPr indent="-190500">
              <a:spcAft>
                <a:spcPts val="600"/>
              </a:spcAft>
            </a:pPr>
            <a:r>
              <a:rPr lang="en-CA" dirty="0" smtClean="0"/>
              <a:t>Arnold LM. Biology and therapy of fibromyalgia. New therapies in fibromyalgia. </a:t>
            </a:r>
            <a:br>
              <a:rPr lang="en-CA" dirty="0" smtClean="0"/>
            </a:br>
            <a:r>
              <a:rPr lang="en-CA" i="1" dirty="0" smtClean="0"/>
              <a:t>Arthritis Res Ther </a:t>
            </a:r>
            <a:r>
              <a:rPr lang="en-CA" dirty="0" smtClean="0"/>
              <a:t>2006; 8(4):212.</a:t>
            </a:r>
          </a:p>
          <a:p>
            <a:pPr indent="-190500"/>
            <a:r>
              <a:rPr lang="en-CA" dirty="0" smtClean="0"/>
              <a:t>Goldenberg DL </a:t>
            </a:r>
            <a:r>
              <a:rPr lang="en-CA" i="1" dirty="0" smtClean="0"/>
              <a:t>et al. </a:t>
            </a:r>
            <a:r>
              <a:rPr lang="en-CA" dirty="0" smtClean="0"/>
              <a:t>Management of fibromyalgia syndrome. </a:t>
            </a:r>
            <a:r>
              <a:rPr lang="en-CA" i="1" dirty="0" smtClean="0"/>
              <a:t>JAMA </a:t>
            </a:r>
            <a:r>
              <a:rPr lang="en-CA" dirty="0" smtClean="0"/>
              <a:t>2004; </a:t>
            </a:r>
            <a:br>
              <a:rPr lang="en-CA" dirty="0" smtClean="0"/>
            </a:br>
            <a:r>
              <a:rPr lang="en-CA" dirty="0" smtClean="0"/>
              <a:t>292(19):2388-95.</a:t>
            </a:r>
          </a:p>
          <a:p>
            <a:pPr indent="-190500"/>
            <a:endParaRPr lang="en-CA" dirty="0" smtClean="0"/>
          </a:p>
          <a:p>
            <a:pPr indent="-190500"/>
            <a:endParaRPr lang="en-CA" dirty="0" smtClean="0"/>
          </a:p>
          <a:p>
            <a:pPr marL="190500" indent="-190500"/>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3"/>
          <p:cNvSpPr>
            <a:spLocks noGrp="1" noChangeArrowheads="1"/>
          </p:cNvSpPr>
          <p:nvPr>
            <p:ph type="body" idx="1"/>
          </p:nvPr>
        </p:nvSpPr>
        <p:spPr>
          <a:xfrm>
            <a:off x="493489" y="4460057"/>
            <a:ext cx="5921829" cy="5706958"/>
          </a:xfrm>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b="1" dirty="0" smtClean="0"/>
              <a:t>演讲人备注 </a:t>
            </a:r>
            <a:r>
              <a:rPr lang="en-CA" b="1" dirty="0" smtClean="0"/>
              <a:t> </a:t>
            </a:r>
            <a:endParaRPr lang="en-CA" b="0" dirty="0" smtClean="0"/>
          </a:p>
          <a:p>
            <a:r>
              <a:rPr lang="zh-CN" altLang="en-US" sz="1200" b="0" i="0" kern="1200" dirty="0" smtClean="0">
                <a:solidFill>
                  <a:schemeClr val="tx1"/>
                </a:solidFill>
                <a:latin typeface="+mn-lt"/>
                <a:ea typeface="+mn-ea"/>
                <a:cs typeface="+mn-cs"/>
              </a:rPr>
              <a:t>本页幻灯片列出了疼痛的三大类：</a:t>
            </a:r>
            <a:r>
              <a:rPr lang="zh-CN" altLang="en-US" sz="1200" b="0" i="0" kern="1200" dirty="0" smtClean="0">
                <a:solidFill>
                  <a:schemeClr val="tx1"/>
                </a:solidFill>
                <a:latin typeface="+mn-lt"/>
                <a:ea typeface="+mn-ea"/>
                <a:cs typeface="+mn-cs"/>
              </a:rPr>
              <a:t>中枢敏化</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功能失调性疼痛，</a:t>
            </a:r>
            <a:r>
              <a:rPr lang="zh-CN" altLang="en-US" sz="1200" b="0" i="0" kern="1200" dirty="0" smtClean="0">
                <a:solidFill>
                  <a:schemeClr val="tx1"/>
                </a:solidFill>
                <a:latin typeface="+mn-lt"/>
                <a:ea typeface="+mn-ea"/>
                <a:cs typeface="+mn-cs"/>
              </a:rPr>
              <a:t>神经病理性痛</a:t>
            </a:r>
            <a:r>
              <a:rPr lang="zh-CN" altLang="en-US" sz="1200" b="0" i="0" kern="1200" dirty="0" smtClean="0">
                <a:solidFill>
                  <a:schemeClr val="tx1"/>
                </a:solidFill>
                <a:latin typeface="+mn-lt"/>
                <a:ea typeface="+mn-ea"/>
                <a:cs typeface="+mn-cs"/>
              </a:rPr>
              <a:t>和伤害性疼痛。应当注意到多数情况下多种疼痛可同时发生，因此被称为“混合疼痛”状态。</a:t>
            </a:r>
          </a:p>
          <a:p>
            <a:r>
              <a:rPr lang="zh-CN" altLang="en-US" sz="1200" b="0" i="0" kern="1200" dirty="0" smtClean="0">
                <a:solidFill>
                  <a:schemeClr val="tx1"/>
                </a:solidFill>
                <a:latin typeface="+mn-lt"/>
                <a:ea typeface="+mn-ea"/>
                <a:cs typeface="+mn-cs"/>
              </a:rPr>
              <a:t>伤害性疼痛是在特定外周感受神经元（伤害感受器）对有害刺激做出响应时发生的正常生理反应。伤害性疼痛可引发反射和行为反应，将组织损伤降低到最小，因此具有保护作用。从伤害性疼痛的来源分，可分为躯体痛和内脏痛。躯体痛，如通风，骨关节炎和创伤引起的疼痛，来源于骨骼肌肉或皮肤伤害感受器，一般定位明确。内脏痛如痛经、急性胰腺炎等，来源于位于中空器官和平滑肌的伤害感受器；常为牵涉痛。</a:t>
            </a:r>
          </a:p>
          <a:p>
            <a:r>
              <a:rPr lang="zh-CN" altLang="en-US" sz="1200" b="0" i="0" kern="1200" dirty="0" smtClean="0">
                <a:solidFill>
                  <a:schemeClr val="tx1"/>
                </a:solidFill>
                <a:latin typeface="+mn-lt"/>
                <a:ea typeface="+mn-ea"/>
                <a:cs typeface="+mn-cs"/>
              </a:rPr>
              <a:t>国际疼痛学会将</a:t>
            </a:r>
            <a:r>
              <a:rPr lang="zh-CN" altLang="en-US" sz="1200" b="0" i="0" kern="1200" dirty="0" smtClean="0">
                <a:solidFill>
                  <a:schemeClr val="tx1"/>
                </a:solidFill>
                <a:latin typeface="+mn-lt"/>
                <a:ea typeface="+mn-ea"/>
                <a:cs typeface="+mn-cs"/>
              </a:rPr>
              <a:t>神经病理性痛</a:t>
            </a:r>
            <a:r>
              <a:rPr lang="zh-CN" altLang="en-US" sz="1200" b="0" i="0" kern="1200" dirty="0" smtClean="0">
                <a:solidFill>
                  <a:schemeClr val="tx1"/>
                </a:solidFill>
                <a:latin typeface="+mn-lt"/>
                <a:ea typeface="+mn-ea"/>
                <a:cs typeface="+mn-cs"/>
              </a:rPr>
              <a:t>定义为“由体感神经系统损伤或疾病导致的疼痛”。根据神经系统中损伤或功能失调发生的部位，将</a:t>
            </a:r>
            <a:r>
              <a:rPr lang="zh-CN" altLang="en-US" sz="1200" b="0" i="0" kern="1200" dirty="0" smtClean="0">
                <a:solidFill>
                  <a:schemeClr val="tx1"/>
                </a:solidFill>
                <a:latin typeface="+mn-lt"/>
                <a:ea typeface="+mn-ea"/>
                <a:cs typeface="+mn-cs"/>
              </a:rPr>
              <a:t>神经病理性痛</a:t>
            </a:r>
            <a:r>
              <a:rPr lang="zh-CN" altLang="en-US" sz="1200" b="0" i="0" kern="1200" dirty="0" smtClean="0">
                <a:solidFill>
                  <a:schemeClr val="tx1"/>
                </a:solidFill>
                <a:latin typeface="+mn-lt"/>
                <a:ea typeface="+mn-ea"/>
                <a:cs typeface="+mn-cs"/>
              </a:rPr>
              <a:t>按照来源划分为外周来源（如糖尿病周围神经病变疼痛和带状疱疹</a:t>
            </a:r>
            <a:r>
              <a:rPr lang="zh-CN" altLang="en-US" sz="1200" b="0" i="0" kern="1200" dirty="0" smtClean="0">
                <a:solidFill>
                  <a:schemeClr val="tx1"/>
                </a:solidFill>
                <a:latin typeface="+mn-lt"/>
                <a:ea typeface="+mn-ea"/>
                <a:cs typeface="+mn-cs"/>
              </a:rPr>
              <a:t>后神经痛</a:t>
            </a:r>
            <a:r>
              <a:rPr lang="zh-CN" altLang="en-US" sz="1200" b="0" i="0" kern="1200" dirty="0" smtClean="0">
                <a:solidFill>
                  <a:schemeClr val="tx1"/>
                </a:solidFill>
                <a:latin typeface="+mn-lt"/>
                <a:ea typeface="+mn-ea"/>
                <a:cs typeface="+mn-cs"/>
              </a:rPr>
              <a:t>）或中枢来源（如中风或脊髓损伤相关的神经性疼痛）。</a:t>
            </a:r>
          </a:p>
          <a:p>
            <a:r>
              <a:rPr lang="zh-CN" altLang="en-US" sz="1200" b="0" i="0" kern="1200" dirty="0" smtClean="0">
                <a:solidFill>
                  <a:schemeClr val="tx1"/>
                </a:solidFill>
                <a:latin typeface="+mn-lt"/>
                <a:ea typeface="+mn-ea"/>
                <a:cs typeface="+mn-cs"/>
              </a:rPr>
              <a:t>中枢敏化</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功能失调性疼痛定义为“疼痛系统过敏，正常情况下无害输入可激活疼痛系统，对有害输入的感知反应被扩大、延长和广泛传播”。此类疼痛的一些常见例子如：纤维肌痛、</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下颌关节紊乱</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慢性偏头痛或紧张性头痛</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间质性膀胱炎、肠易激综合征和复杂区域疼痛综合征。</a:t>
            </a:r>
          </a:p>
          <a:p>
            <a:r>
              <a:rPr lang="zh-CN" altLang="en-US" sz="1200" b="0" i="0" kern="1200" dirty="0" smtClean="0">
                <a:solidFill>
                  <a:schemeClr val="tx1"/>
                </a:solidFill>
                <a:latin typeface="+mn-lt"/>
                <a:ea typeface="+mn-ea"/>
                <a:cs typeface="+mn-cs"/>
              </a:rPr>
              <a:t>有些情况下，多种疼痛病理生理学同时存在（混合疼痛）。例如，神经根</a:t>
            </a:r>
            <a:r>
              <a:rPr lang="zh-CN" altLang="en-US" sz="1200" b="0" i="0" kern="1200" dirty="0" smtClean="0">
                <a:solidFill>
                  <a:schemeClr val="tx1"/>
                </a:solidFill>
                <a:latin typeface="+mn-lt"/>
                <a:ea typeface="+mn-ea"/>
                <a:cs typeface="+mn-cs"/>
              </a:rPr>
              <a:t>病变患者</a:t>
            </a:r>
            <a:r>
              <a:rPr lang="zh-CN" altLang="en-US" sz="1200" b="0" i="0" kern="1200" dirty="0" smtClean="0">
                <a:solidFill>
                  <a:schemeClr val="tx1"/>
                </a:solidFill>
                <a:latin typeface="+mn-lt"/>
                <a:ea typeface="+mn-ea"/>
                <a:cs typeface="+mn-cs"/>
              </a:rPr>
              <a:t>腰椎椎间盘突出，常同时发生伤害性</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炎症性疼痛，运动时腰周感觉疼痛，且在受影响的神经根（下肢）分布区域感到神经性疼痛。</a:t>
            </a:r>
          </a:p>
          <a:p>
            <a:pPr defTabSz="922937">
              <a:spcAft>
                <a:spcPts val="600"/>
              </a:spcAft>
              <a:defRPr/>
            </a:pPr>
            <a:endParaRPr lang="en-US" sz="800" dirty="0"/>
          </a:p>
          <a:p>
            <a:pPr>
              <a:spcAft>
                <a:spcPts val="600"/>
              </a:spcAft>
            </a:pPr>
            <a:r>
              <a:rPr lang="zh-CN" altLang="en-US" sz="800" b="1" dirty="0" smtClean="0"/>
              <a:t>参考文献</a:t>
            </a:r>
            <a:endParaRPr lang="en-US" sz="800" b="1" dirty="0"/>
          </a:p>
          <a:p>
            <a:pPr>
              <a:spcAft>
                <a:spcPts val="600"/>
              </a:spcAft>
            </a:pPr>
            <a:r>
              <a:rPr lang="en-US" sz="800" dirty="0" err="1"/>
              <a:t>Freynhagen</a:t>
            </a:r>
            <a:r>
              <a:rPr lang="en-US" sz="800" dirty="0"/>
              <a:t> R, Baron R. The evaluation of neuropathic components in low back pain. </a:t>
            </a:r>
            <a:r>
              <a:rPr lang="en-US" sz="800" i="1" dirty="0" err="1"/>
              <a:t>Curr</a:t>
            </a:r>
            <a:r>
              <a:rPr lang="en-US" sz="800" i="1" dirty="0"/>
              <a:t> Pain Headache Rep</a:t>
            </a:r>
            <a:r>
              <a:rPr lang="en-US" sz="800" dirty="0"/>
              <a:t> 2009; </a:t>
            </a:r>
            <a:r>
              <a:rPr lang="en-US" sz="800" dirty="0" smtClean="0"/>
              <a:t>13(3</a:t>
            </a:r>
            <a:r>
              <a:rPr lang="en-US" sz="800" dirty="0"/>
              <a:t>):185-90.</a:t>
            </a:r>
          </a:p>
          <a:p>
            <a:pPr>
              <a:spcAft>
                <a:spcPts val="600"/>
              </a:spcAft>
            </a:pPr>
            <a:r>
              <a:rPr lang="en-US" sz="800" dirty="0"/>
              <a:t>Jensen TS </a:t>
            </a:r>
            <a:r>
              <a:rPr lang="en-US" sz="800" i="1" dirty="0"/>
              <a:t>et al. </a:t>
            </a:r>
            <a:r>
              <a:rPr lang="en-CA" sz="800" dirty="0"/>
              <a:t>A new definition of neuropathic pain. </a:t>
            </a:r>
            <a:r>
              <a:rPr lang="en-US" sz="800" i="1" dirty="0"/>
              <a:t>Pain </a:t>
            </a:r>
            <a:r>
              <a:rPr lang="en-US" sz="800" dirty="0"/>
              <a:t>2011; 152(10):2204-5.</a:t>
            </a:r>
          </a:p>
          <a:p>
            <a:pPr>
              <a:spcAft>
                <a:spcPts val="600"/>
              </a:spcAft>
            </a:pPr>
            <a:r>
              <a:rPr lang="en-US" sz="800" dirty="0"/>
              <a:t>Julius D </a:t>
            </a:r>
            <a:r>
              <a:rPr lang="en-US" sz="800" i="1" dirty="0"/>
              <a:t>et al. </a:t>
            </a:r>
            <a:r>
              <a:rPr lang="en-US" sz="800" dirty="0"/>
              <a:t>In: McMahon SB, </a:t>
            </a:r>
            <a:r>
              <a:rPr lang="en-US" sz="800" dirty="0" err="1"/>
              <a:t>Koltzenburg</a:t>
            </a:r>
            <a:r>
              <a:rPr lang="en-US" sz="800" dirty="0"/>
              <a:t> M (</a:t>
            </a:r>
            <a:r>
              <a:rPr lang="en-US" sz="800" dirty="0" err="1"/>
              <a:t>eds</a:t>
            </a:r>
            <a:r>
              <a:rPr lang="en-US" sz="800" dirty="0"/>
              <a:t>). </a:t>
            </a:r>
            <a:r>
              <a:rPr lang="en-US" sz="800" i="1" dirty="0"/>
              <a:t>Wall and </a:t>
            </a:r>
            <a:r>
              <a:rPr lang="en-US" sz="800" i="1" dirty="0" err="1"/>
              <a:t>Melzack’s</a:t>
            </a:r>
            <a:r>
              <a:rPr lang="en-US" sz="800" i="1" dirty="0"/>
              <a:t> Textbook of Pain. </a:t>
            </a:r>
            <a:r>
              <a:rPr lang="en-US" sz="800" dirty="0"/>
              <a:t>5th ed. Elsevier; London, UK: 2006.</a:t>
            </a:r>
          </a:p>
          <a:p>
            <a:pPr>
              <a:spcAft>
                <a:spcPts val="600"/>
              </a:spcAft>
            </a:pPr>
            <a:r>
              <a:rPr lang="en-US" sz="800" dirty="0"/>
              <a:t>Ross E. </a:t>
            </a:r>
            <a:r>
              <a:rPr lang="en-CA" sz="800" dirty="0"/>
              <a:t>Moving towards rational pharmacological management of pain with an improved classification system of pain. </a:t>
            </a:r>
            <a:r>
              <a:rPr lang="en-CA" sz="800" dirty="0" smtClean="0"/>
              <a:t/>
            </a:r>
            <a:br>
              <a:rPr lang="en-CA" sz="800" dirty="0" smtClean="0"/>
            </a:br>
            <a:r>
              <a:rPr lang="en-US" sz="800" i="1" dirty="0" smtClean="0"/>
              <a:t>Expert </a:t>
            </a:r>
            <a:r>
              <a:rPr lang="en-US" sz="800" i="1" dirty="0" err="1"/>
              <a:t>Opin</a:t>
            </a:r>
            <a:r>
              <a:rPr lang="en-US" sz="800" i="1" dirty="0"/>
              <a:t> </a:t>
            </a:r>
            <a:r>
              <a:rPr lang="en-US" sz="800" i="1" dirty="0" err="1"/>
              <a:t>Pharmacother</a:t>
            </a:r>
            <a:r>
              <a:rPr lang="en-US" sz="800" i="1" dirty="0"/>
              <a:t> </a:t>
            </a:r>
            <a:r>
              <a:rPr lang="en-US" sz="800" dirty="0"/>
              <a:t>2001; 2(1):1529-30.</a:t>
            </a:r>
          </a:p>
          <a:p>
            <a:pPr>
              <a:spcAft>
                <a:spcPts val="600"/>
              </a:spcAft>
            </a:pPr>
            <a:r>
              <a:rPr lang="en-US" sz="800" dirty="0"/>
              <a:t>Webster LR. </a:t>
            </a:r>
            <a:r>
              <a:rPr lang="en-CA" sz="800" dirty="0"/>
              <a:t>Breakthrough pain in the management of chronic persistent pain syndromes. </a:t>
            </a:r>
            <a:r>
              <a:rPr lang="en-US" sz="800" i="1" dirty="0"/>
              <a:t>Am J </a:t>
            </a:r>
            <a:r>
              <a:rPr lang="en-US" sz="800" i="1" dirty="0" err="1"/>
              <a:t>Manag</a:t>
            </a:r>
            <a:r>
              <a:rPr lang="en-US" sz="800" i="1" dirty="0"/>
              <a:t> Care </a:t>
            </a:r>
            <a:r>
              <a:rPr lang="en-US" sz="800" dirty="0"/>
              <a:t>2008; </a:t>
            </a:r>
            <a:r>
              <a:rPr lang="en-US" sz="800" dirty="0" smtClean="0"/>
              <a:t>14(5 </a:t>
            </a:r>
            <a:r>
              <a:rPr lang="en-US" sz="800" dirty="0" err="1"/>
              <a:t>Suppl</a:t>
            </a:r>
            <a:r>
              <a:rPr lang="en-US" sz="800" dirty="0"/>
              <a:t> 1):S116-22.</a:t>
            </a:r>
          </a:p>
          <a:p>
            <a:pPr>
              <a:spcAft>
                <a:spcPts val="600"/>
              </a:spcAft>
            </a:pPr>
            <a:r>
              <a:rPr lang="en-US" sz="800" dirty="0"/>
              <a:t>Woolf CJ. </a:t>
            </a:r>
            <a:r>
              <a:rPr lang="en-CA" sz="800" dirty="0"/>
              <a:t>Central sensitization: implications for the diagnosis and treatment of pain. </a:t>
            </a:r>
            <a:r>
              <a:rPr lang="en-US" sz="800" i="1" dirty="0"/>
              <a:t>Pain</a:t>
            </a:r>
            <a:r>
              <a:rPr lang="en-US" sz="800" dirty="0"/>
              <a:t> 2011; 152(3 </a:t>
            </a:r>
            <a:r>
              <a:rPr lang="en-US" sz="800" dirty="0" err="1"/>
              <a:t>Suppl</a:t>
            </a:r>
            <a:r>
              <a:rPr lang="en-US" sz="800" dirty="0"/>
              <a:t>):S2-15.</a:t>
            </a:r>
          </a:p>
          <a:p>
            <a:pPr>
              <a:spcAft>
                <a:spcPts val="303"/>
              </a:spcAft>
            </a:pPr>
            <a:endParaRPr lang="en-US" sz="800"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884613" y="8829966"/>
            <a:ext cx="2971800" cy="464820"/>
          </a:xfrm>
        </p:spPr>
        <p:txBody>
          <a:bodyPr/>
          <a:lstStyle/>
          <a:p>
            <a:fld id="{C869435C-097B-40B4-A7F6-991F06607D84}" type="slidenum">
              <a:rPr lang="en-CA" smtClean="0">
                <a:solidFill>
                  <a:prstClr val="black"/>
                </a:solidFill>
              </a:rPr>
              <a:pPr/>
              <a:t>5</a:t>
            </a:fld>
            <a:endParaRPr lang="en-CA"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90500">
              <a:spcAft>
                <a:spcPts val="600"/>
              </a:spcAft>
            </a:pPr>
            <a:r>
              <a:rPr lang="zh-CN" altLang="en-US" b="1" dirty="0" smtClean="0"/>
              <a:t>演讲人备注</a:t>
            </a:r>
            <a:endParaRPr lang="en-GB" dirty="0" smtClean="0"/>
          </a:p>
          <a:p>
            <a:pPr indent="-190500">
              <a:spcAft>
                <a:spcPts val="600"/>
              </a:spcAft>
            </a:pPr>
            <a:r>
              <a:rPr lang="zh-CN" altLang="en-US" dirty="0" smtClean="0"/>
              <a:t>本页幻灯片提供对纤维肌痛管理的概述。</a:t>
            </a:r>
            <a:endParaRPr lang="en-US" dirty="0" smtClean="0"/>
          </a:p>
          <a:p>
            <a:pPr indent="-190500">
              <a:spcAft>
                <a:spcPts val="600"/>
              </a:spcAft>
            </a:pPr>
            <a:r>
              <a:rPr lang="zh-CN" altLang="en-US" dirty="0" smtClean="0"/>
              <a:t>随治疗进展，在每次随访时评估对治疗目标的进展情况、体力活动水平、自我管理方法的使用、药物有效性和副作用、共患病十分重要，以对治疗方案作出对应调整。推荐将重点放在患者随时间的改善上，而不是他</a:t>
            </a:r>
            <a:r>
              <a:rPr lang="en-US" altLang="zh-CN" dirty="0" smtClean="0"/>
              <a:t>/</a:t>
            </a:r>
            <a:r>
              <a:rPr lang="zh-CN" altLang="en-US" dirty="0" smtClean="0"/>
              <a:t>她每天的病情变化。</a:t>
            </a:r>
            <a:endParaRPr lang="en-CA" dirty="0" smtClean="0"/>
          </a:p>
          <a:p>
            <a:pPr indent="-190500">
              <a:spcAft>
                <a:spcPts val="600"/>
              </a:spcAft>
            </a:pPr>
            <a:endParaRPr lang="en-GB" dirty="0" smtClean="0"/>
          </a:p>
          <a:p>
            <a:pPr indent="-190500">
              <a:spcAft>
                <a:spcPts val="600"/>
              </a:spcAft>
            </a:pPr>
            <a:r>
              <a:rPr lang="zh-CN" altLang="en-US" b="1" dirty="0" smtClean="0"/>
              <a:t>参考文献</a:t>
            </a:r>
            <a:endParaRPr lang="en-GB" b="1" dirty="0" smtClean="0"/>
          </a:p>
          <a:p>
            <a:pPr>
              <a:spcBef>
                <a:spcPct val="0"/>
              </a:spcBef>
              <a:defRPr/>
            </a:pPr>
            <a:r>
              <a:rPr lang="en-US" dirty="0" smtClean="0"/>
              <a:t>Arnold LM </a:t>
            </a:r>
            <a:r>
              <a:rPr lang="en-US" i="1" dirty="0" smtClean="0"/>
              <a:t>et al. </a:t>
            </a:r>
            <a:r>
              <a:rPr lang="en-US" dirty="0" smtClean="0"/>
              <a:t>A framework for fibromyalgia management for primary care providers. </a:t>
            </a:r>
            <a:r>
              <a:rPr lang="en-US" i="1" dirty="0" smtClean="0"/>
              <a:t>Mayo </a:t>
            </a:r>
            <a:r>
              <a:rPr lang="en-US" i="1" dirty="0" err="1" smtClean="0"/>
              <a:t>Clin</a:t>
            </a:r>
            <a:r>
              <a:rPr lang="en-US" i="1" dirty="0" smtClean="0"/>
              <a:t> </a:t>
            </a:r>
            <a:r>
              <a:rPr lang="en-US" i="1" dirty="0" err="1" smtClean="0"/>
              <a:t>Proc</a:t>
            </a:r>
            <a:r>
              <a:rPr lang="en-US" dirty="0" smtClean="0"/>
              <a:t> 2012; 87(5):488-96.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50</a:t>
            </a:fld>
            <a:endParaRPr lang="en-CA" dirty="0">
              <a:solidFill>
                <a:prstClr val="black"/>
              </a:solidFill>
            </a:endParaRPr>
          </a:p>
        </p:txBody>
      </p:sp>
    </p:spTree>
    <p:extLst>
      <p:ext uri="{BB962C8B-B14F-4D97-AF65-F5344CB8AC3E}">
        <p14:creationId xmlns:p14="http://schemas.microsoft.com/office/powerpoint/2010/main" val="42176834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zh-CN" altLang="en-US" b="1" dirty="0" smtClean="0"/>
              <a:t>演讲者备注</a:t>
            </a:r>
            <a:endParaRPr lang="en-US" b="1" dirty="0" smtClean="0"/>
          </a:p>
          <a:p>
            <a:pPr lvl="0"/>
            <a:r>
              <a:rPr lang="zh-CN" altLang="en-US" smtClean="0"/>
              <a:t>本页幻灯片用于归纳演示文稿的要点。</a:t>
            </a:r>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51</a:t>
            </a:fld>
            <a:endParaRPr lang="en-CA" dirty="0"/>
          </a:p>
        </p:txBody>
      </p:sp>
    </p:spTree>
    <p:extLst>
      <p:ext uri="{BB962C8B-B14F-4D97-AF65-F5344CB8AC3E}">
        <p14:creationId xmlns:p14="http://schemas.microsoft.com/office/powerpoint/2010/main" val="174403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413126"/>
            <a:ext cx="5486400" cy="4183380"/>
          </a:xfrm>
        </p:spPr>
        <p:txBody>
          <a:bodyPr>
            <a:normAutofit/>
          </a:bodyPr>
          <a:lstStyle/>
          <a:p>
            <a:r>
              <a:rPr lang="zh-CN" altLang="en-US" sz="1200" b="1" kern="1200" baseline="0" dirty="0" smtClean="0">
                <a:solidFill>
                  <a:schemeClr val="tx1"/>
                </a:solidFill>
                <a:latin typeface="+mn-lt"/>
                <a:ea typeface="+mn-ea"/>
                <a:cs typeface="+mn-cs"/>
              </a:rPr>
              <a:t>演讲人备注</a:t>
            </a:r>
            <a:endParaRPr lang="en-US" sz="1200" b="1" kern="1200" baseline="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疼痛不能缓解可能引起与疼痛传输和调控相关的神经结构的改变，导致发展为慢性疼痛。但这些过程中涉及的具体机制尚不明确。</a:t>
            </a:r>
            <a:endParaRPr lang="en-US" altLang="zh-CN" sz="1200" b="0" i="0" kern="1200" dirty="0" smtClean="0">
              <a:solidFill>
                <a:schemeClr val="tx1"/>
              </a:solidFill>
              <a:latin typeface="+mn-lt"/>
              <a:ea typeface="+mn-ea"/>
              <a:cs typeface="+mn-cs"/>
            </a:endParaRPr>
          </a:p>
          <a:p>
            <a:endParaRPr lang="es-MX" dirty="0"/>
          </a:p>
          <a:p>
            <a:r>
              <a:rPr lang="zh-CN" altLang="en-US" b="1" dirty="0" smtClean="0"/>
              <a:t>参考文献</a:t>
            </a:r>
            <a:endParaRPr lang="es-MX" b="1" dirty="0" smtClean="0"/>
          </a:p>
          <a:p>
            <a:r>
              <a:rPr lang="it-IT" dirty="0"/>
              <a:t>Fornasari D. </a:t>
            </a:r>
            <a:r>
              <a:rPr lang="en-CA" dirty="0"/>
              <a:t>Pain mechanisms in patients with chronic pain</a:t>
            </a:r>
            <a:r>
              <a:rPr lang="en-CA" dirty="0" smtClean="0"/>
              <a:t>. </a:t>
            </a:r>
            <a:r>
              <a:rPr lang="it-IT" i="1" dirty="0" smtClean="0"/>
              <a:t>Clin </a:t>
            </a:r>
            <a:r>
              <a:rPr lang="it-IT" i="1" dirty="0"/>
              <a:t>Drug Investig </a:t>
            </a:r>
            <a:r>
              <a:rPr lang="it-IT" dirty="0"/>
              <a:t>2012; 32(Suppl 1):45-52.</a:t>
            </a:r>
          </a:p>
          <a:p>
            <a:endParaRPr lang="es-MX" dirty="0" smtClean="0"/>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6</a:t>
            </a:fld>
            <a:endParaRPr lang="en-CA"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3"/>
          <p:cNvSpPr>
            <a:spLocks noGrp="1" noChangeArrowheads="1"/>
          </p:cNvSpPr>
          <p:nvPr>
            <p:ph type="body" idx="1"/>
          </p:nvPr>
        </p:nvSpPr>
        <p:spPr>
          <a:xfrm>
            <a:off x="685800" y="4415789"/>
            <a:ext cx="5486400" cy="5013416"/>
          </a:xfrm>
        </p:spPr>
        <p:txBody>
          <a:bodyPr/>
          <a:lstStyle/>
          <a:p>
            <a:pPr marL="0" lvl="1"/>
            <a:r>
              <a:rPr lang="zh-CN" altLang="en-US" b="1" dirty="0" smtClean="0"/>
              <a:t>演讲人备注</a:t>
            </a:r>
            <a:endParaRPr lang="en-GB" b="1" dirty="0" smtClean="0"/>
          </a:p>
          <a:p>
            <a:pPr>
              <a:spcAft>
                <a:spcPts val="303"/>
              </a:spcAft>
            </a:pPr>
            <a:r>
              <a:rPr lang="zh-CN" altLang="en-US" sz="1200" b="0" i="0" kern="1200" dirty="0" smtClean="0">
                <a:solidFill>
                  <a:schemeClr val="tx1"/>
                </a:solidFill>
                <a:latin typeface="+mn-lt"/>
                <a:ea typeface="+mn-ea"/>
                <a:cs typeface="+mn-cs"/>
              </a:rPr>
              <a:t>有定义将</a:t>
            </a:r>
            <a:r>
              <a:rPr lang="zh-CN" altLang="en-US" sz="1200" b="0" i="0" kern="1200" dirty="0" smtClean="0">
                <a:solidFill>
                  <a:schemeClr val="tx1"/>
                </a:solidFill>
                <a:latin typeface="+mn-lt"/>
                <a:ea typeface="+mn-ea"/>
                <a:cs typeface="+mn-cs"/>
              </a:rPr>
              <a:t>中枢敏化</a:t>
            </a:r>
            <a:r>
              <a:rPr lang="en-US"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功能失调性疼痛描述为“疼痛系统过敏，正常情况下无害输入可激活疼痛系统，对有害输入的感知反应被扩大、延长和广泛传播”。此类疼痛的一些常见例子如：纤维</a:t>
            </a:r>
            <a:r>
              <a:rPr lang="zh-CN" altLang="en-US" sz="1200" b="0" i="0" kern="1200" dirty="0" smtClean="0">
                <a:solidFill>
                  <a:schemeClr val="tx1"/>
                </a:solidFill>
                <a:latin typeface="+mn-lt"/>
                <a:ea typeface="+mn-ea"/>
                <a:cs typeface="+mn-cs"/>
              </a:rPr>
              <a:t>肌痛</a:t>
            </a:r>
            <a:r>
              <a:rPr lang="en-US"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下颌关节紊乱</a:t>
            </a:r>
            <a:r>
              <a:rPr lang="en-US"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慢性偏头痛或紧张性头痛</a:t>
            </a:r>
            <a:r>
              <a:rPr lang="en-US"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间质性膀胱炎、肠易激综合征和复杂区域疼痛综合征。</a:t>
            </a:r>
            <a:r>
              <a:rPr lang="en-US" dirty="0" smtClean="0"/>
              <a:t>  </a:t>
            </a:r>
            <a:endParaRPr lang="en-CA" dirty="0" smtClean="0"/>
          </a:p>
          <a:p>
            <a:pPr marL="0" lvl="1"/>
            <a:r>
              <a:rPr lang="zh-CN" altLang="en-US" sz="1200" b="0" i="0" kern="1200" dirty="0" smtClean="0">
                <a:solidFill>
                  <a:schemeClr val="tx1"/>
                </a:solidFill>
                <a:latin typeface="+mn-lt"/>
                <a:ea typeface="+mn-ea"/>
                <a:cs typeface="+mn-cs"/>
              </a:rPr>
              <a:t>有此类表现的患者即出现疼痛过敏、后感觉和时间总和增强，且多表现有伴发症状如疲乏、睡眠障碍和</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或情绪障碍。这些共同特征提示此类疼痛的共有病理生理学机制，对这一机制的描述词尚未确定。</a:t>
            </a:r>
            <a:r>
              <a:rPr lang="en-CA" dirty="0" smtClean="0"/>
              <a:t> </a:t>
            </a:r>
            <a:br>
              <a:rPr lang="en-CA" dirty="0" smtClean="0"/>
            </a:br>
            <a:endParaRPr lang="en-GB" dirty="0" smtClean="0"/>
          </a:p>
          <a:p>
            <a:pPr marL="0" lvl="1"/>
            <a:r>
              <a:rPr lang="zh-CN" altLang="en-US" b="1" dirty="0" smtClean="0"/>
              <a:t>参考文献</a:t>
            </a:r>
            <a:endParaRPr lang="en-GB" b="1" dirty="0" smtClean="0"/>
          </a:p>
          <a:p>
            <a:pPr marL="0" lvl="1"/>
            <a:r>
              <a:rPr lang="en-US" dirty="0" smtClean="0"/>
              <a:t>Woolf CJ. </a:t>
            </a:r>
            <a:r>
              <a:rPr lang="en-CA" dirty="0" smtClean="0"/>
              <a:t>Central sensitization: implications for the diagnosis and treatment of pain. </a:t>
            </a:r>
            <a:r>
              <a:rPr lang="en-CA" i="1" dirty="0" smtClean="0"/>
              <a:t>Pain</a:t>
            </a:r>
            <a:r>
              <a:rPr lang="en-CA" dirty="0" smtClean="0"/>
              <a:t> </a:t>
            </a:r>
            <a:r>
              <a:rPr lang="en-US" dirty="0" smtClean="0"/>
              <a:t>2011; 152(3 Suppl):S2-15.</a:t>
            </a:r>
          </a:p>
          <a:p>
            <a:pPr lvl="1"/>
            <a:endParaRPr lang="en-GB"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884613" y="8829966"/>
            <a:ext cx="2971800" cy="464820"/>
          </a:xfrm>
        </p:spPr>
        <p:txBody>
          <a:bodyPr/>
          <a:lstStyle/>
          <a:p>
            <a:fld id="{C869435C-097B-40B4-A7F6-991F06607D84}" type="slidenum">
              <a:rPr lang="en-CA" smtClean="0">
                <a:solidFill>
                  <a:prstClr val="black"/>
                </a:solidFill>
              </a:rPr>
              <a:pPr/>
              <a:t>7</a:t>
            </a:fld>
            <a:endParaRPr lang="en-CA"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2"/>
            <a:ext cx="5486400" cy="5075549"/>
          </a:xfrm>
        </p:spPr>
        <p:txBody>
          <a:bodyPr/>
          <a:lstStyle/>
          <a:p>
            <a:pPr marL="0" lvl="1" defTabSz="901598">
              <a:spcAft>
                <a:spcPts val="592"/>
              </a:spcAft>
              <a:defRPr/>
            </a:pPr>
            <a:r>
              <a:rPr lang="zh-CN" altLang="en-US" b="1" dirty="0" smtClean="0"/>
              <a:t>演讲人备注</a:t>
            </a:r>
            <a:endParaRPr lang="en-GB" b="1" dirty="0" smtClean="0"/>
          </a:p>
          <a:p>
            <a:r>
              <a:rPr lang="zh-CN" altLang="en-US" sz="1200" b="0" i="0" kern="1200" dirty="0" smtClean="0">
                <a:solidFill>
                  <a:schemeClr val="tx1"/>
                </a:solidFill>
                <a:latin typeface="+mn-lt"/>
                <a:ea typeface="+mn-ea"/>
                <a:cs typeface="+mn-cs"/>
              </a:rPr>
              <a:t>越来越多的证据表明，</a:t>
            </a:r>
            <a:r>
              <a:rPr lang="zh-CN" altLang="en-US" sz="1200" b="0" i="0" kern="1200" dirty="0" smtClean="0">
                <a:solidFill>
                  <a:schemeClr val="tx1"/>
                </a:solidFill>
                <a:latin typeface="+mn-lt"/>
                <a:ea typeface="+mn-ea"/>
                <a:cs typeface="+mn-cs"/>
              </a:rPr>
              <a:t>中枢敏化</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功能失调性疼痛是</a:t>
            </a:r>
            <a:r>
              <a:rPr lang="zh-CN" altLang="en-US" sz="1200" b="0" i="0" kern="1200" dirty="0" smtClean="0">
                <a:solidFill>
                  <a:schemeClr val="tx1"/>
                </a:solidFill>
                <a:latin typeface="+mn-lt"/>
                <a:ea typeface="+mn-ea"/>
                <a:cs typeface="+mn-cs"/>
              </a:rPr>
              <a:t>中枢致敏</a:t>
            </a:r>
            <a:r>
              <a:rPr lang="zh-CN" altLang="en-US" sz="1200" b="0" i="0" kern="1200" dirty="0" smtClean="0">
                <a:solidFill>
                  <a:schemeClr val="tx1"/>
                </a:solidFill>
                <a:latin typeface="+mn-lt"/>
                <a:ea typeface="+mn-ea"/>
                <a:cs typeface="+mn-cs"/>
              </a:rPr>
              <a:t>症状（如纤维肌痛、慢性疲劳综合征、肠易激综合征和颞颚关节症）互相重叠的临床特征背后的共同病理生理学机制。在这一新提出的模型中，将</a:t>
            </a:r>
            <a:r>
              <a:rPr lang="zh-CN" altLang="en-US" sz="1200" b="0" i="0" kern="1200" dirty="0" smtClean="0">
                <a:solidFill>
                  <a:schemeClr val="tx1"/>
                </a:solidFill>
                <a:latin typeface="+mn-lt"/>
                <a:ea typeface="+mn-ea"/>
                <a:cs typeface="+mn-cs"/>
              </a:rPr>
              <a:t>中枢敏化</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功能失调性疼痛的症状不再视为独立症状，而是视为共同病因的不同表现形式。</a:t>
            </a:r>
          </a:p>
          <a:p>
            <a:r>
              <a:rPr lang="zh-CN" altLang="en-US" sz="1200" b="0" i="0" kern="1200" dirty="0" smtClean="0">
                <a:solidFill>
                  <a:schemeClr val="tx1"/>
                </a:solidFill>
                <a:latin typeface="+mn-lt"/>
                <a:ea typeface="+mn-ea"/>
                <a:cs typeface="+mn-cs"/>
              </a:rPr>
              <a:t>本页幻灯片显示</a:t>
            </a:r>
            <a:r>
              <a:rPr lang="zh-CN" altLang="en-US" sz="1200" b="0" i="0" kern="1200" dirty="0" smtClean="0">
                <a:solidFill>
                  <a:schemeClr val="tx1"/>
                </a:solidFill>
                <a:latin typeface="+mn-lt"/>
                <a:ea typeface="+mn-ea"/>
                <a:cs typeface="+mn-cs"/>
              </a:rPr>
              <a:t>中枢敏化</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功能失调性疼痛的临床特征被分类为：“疼痛”、“焦虑</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抑郁”、“疲劳”和“其他症状”。</a:t>
            </a:r>
          </a:p>
          <a:p>
            <a:pPr>
              <a:spcAft>
                <a:spcPts val="592"/>
              </a:spcAft>
            </a:pPr>
            <a:r>
              <a:rPr lang="en-CA" dirty="0" smtClean="0"/>
              <a:t> </a:t>
            </a:r>
          </a:p>
          <a:p>
            <a:pPr>
              <a:spcAft>
                <a:spcPts val="592"/>
              </a:spcAft>
            </a:pPr>
            <a:endParaRPr lang="en-CA" b="1" dirty="0" smtClean="0"/>
          </a:p>
          <a:p>
            <a:pPr>
              <a:spcAft>
                <a:spcPts val="592"/>
              </a:spcAft>
            </a:pPr>
            <a:r>
              <a:rPr lang="zh-CN" altLang="en-US" b="1" dirty="0" smtClean="0"/>
              <a:t>参考文献</a:t>
            </a:r>
            <a:endParaRPr lang="en-CA" b="1" dirty="0" smtClean="0"/>
          </a:p>
          <a:p>
            <a:pPr defTabSz="901598">
              <a:defRPr/>
            </a:pPr>
            <a:r>
              <a:rPr lang="en-CA" dirty="0" smtClean="0"/>
              <a:t>Mayer TG </a:t>
            </a:r>
            <a:r>
              <a:rPr lang="en-CA" i="1" dirty="0" smtClean="0"/>
              <a:t>et al. </a:t>
            </a:r>
            <a:r>
              <a:rPr lang="en-CA" dirty="0" smtClean="0"/>
              <a:t>The development and psychometric validation of the central sensitization inventory. </a:t>
            </a:r>
            <a:r>
              <a:rPr lang="en-CA" i="1" dirty="0" smtClean="0"/>
              <a:t>Pain </a:t>
            </a:r>
            <a:r>
              <a:rPr lang="en-CA" i="1" dirty="0" err="1" smtClean="0"/>
              <a:t>Pract</a:t>
            </a:r>
            <a:r>
              <a:rPr lang="en-CA" dirty="0" smtClean="0"/>
              <a:t> 2012; 12(4):276-85. </a:t>
            </a:r>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149033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smtClean="0"/>
              <a:t>演讲者备注</a:t>
            </a:r>
            <a:endParaRPr lang="en-CA" b="1" dirty="0" smtClean="0"/>
          </a:p>
          <a:p>
            <a:r>
              <a:rPr lang="zh-CN" altLang="en-US" sz="1200" b="0" i="0" kern="1200" dirty="0" smtClean="0">
                <a:solidFill>
                  <a:schemeClr val="tx1"/>
                </a:solidFill>
                <a:latin typeface="+mn-lt"/>
                <a:ea typeface="+mn-ea"/>
                <a:cs typeface="+mn-cs"/>
              </a:rPr>
              <a:t>对学员提出如幻灯片所示的问题，引发讨论。</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9</a:t>
            </a:fld>
            <a:endParaRPr lang="en-CA" dirty="0"/>
          </a:p>
        </p:txBody>
      </p:sp>
    </p:spTree>
    <p:extLst>
      <p:ext uri="{BB962C8B-B14F-4D97-AF65-F5344CB8AC3E}">
        <p14:creationId xmlns:p14="http://schemas.microsoft.com/office/powerpoint/2010/main" val="970736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2015-02-16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96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2015-02-16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7745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2015-02-16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0871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lvl1pPr>
              <a:defRPr lang="es-MX"/>
            </a:lvl1pPr>
          </a:lstStyle>
          <a:p>
            <a:pPr lvl="0">
              <a:lnSpc>
                <a:spcPct val="85000"/>
              </a:lnSpc>
            </a:pPr>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lipArt Placeholder 3"/>
          <p:cNvSpPr>
            <a:spLocks noGrp="1"/>
          </p:cNvSpPr>
          <p:nvPr>
            <p:ph type="clipArt" sz="half" idx="2"/>
          </p:nvPr>
        </p:nvSpPr>
        <p:spPr>
          <a:xfrm>
            <a:off x="4648200" y="1600200"/>
            <a:ext cx="4038600" cy="4525963"/>
          </a:xfrm>
        </p:spPr>
        <p:txBody>
          <a:bodyPr/>
          <a:lstStyle/>
          <a:p>
            <a:pPr lvl="0"/>
            <a:endParaRPr lang="es-MX"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C49B9E3-4D1D-4E80-A248-220B0317060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9473" y="1607233"/>
            <a:ext cx="8360999"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30742" y="318414"/>
            <a:ext cx="8701088" cy="1047750"/>
          </a:xfrm>
          <a:prstGeom prst="rect">
            <a:avLst/>
          </a:prstGeom>
        </p:spPr>
        <p:txBody>
          <a:bodyPr vert="horz" lIns="91440" tIns="45720" rIns="91440" bIns="45720" rtlCol="0" anchor="ctr">
            <a:normAutofit/>
          </a:bodyPr>
          <a:lstStyle>
            <a:lvl1pPr>
              <a:defRPr lang="en-AU"/>
            </a:lvl1pPr>
          </a:lstStyle>
          <a:p>
            <a:pPr lvl="0">
              <a:lnSpc>
                <a:spcPct val="85000"/>
              </a:lnSpc>
            </a:pPr>
            <a:r>
              <a:rPr lang="en-US" dirty="0" smtClean="0"/>
              <a:t>Click to edit Master title style</a:t>
            </a:r>
            <a:endParaRPr lang="en-AU" dirty="0"/>
          </a:p>
        </p:txBody>
      </p:sp>
    </p:spTree>
    <p:extLst>
      <p:ext uri="{BB962C8B-B14F-4D97-AF65-F5344CB8AC3E}">
        <p14:creationId xmlns:p14="http://schemas.microsoft.com/office/powerpoint/2010/main" val="168430965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2015-02-16</a:t>
            </a:fld>
            <a:endParaRPr lang="en-CA">
              <a:solidFill>
                <a:prstClr val="white">
                  <a:tint val="75000"/>
                </a:prstClr>
              </a:solidFill>
            </a:endParaRPr>
          </a:p>
        </p:txBody>
      </p:sp>
      <p:sp>
        <p:nvSpPr>
          <p:cNvPr id="4" name="Footer Placeholder 3"/>
          <p:cNvSpPr>
            <a:spLocks noGrp="1"/>
          </p:cNvSpPr>
          <p:nvPr>
            <p:ph type="ftr" sz="quarter" idx="11"/>
          </p:nvPr>
        </p:nvSpPr>
        <p:spPr/>
        <p:txBody>
          <a:bodyPr/>
          <a:lstStyle/>
          <a:p>
            <a:endParaRPr lang="en-CA">
              <a:solidFill>
                <a:prstClr val="white">
                  <a:tint val="75000"/>
                </a:prstClr>
              </a:solidFill>
            </a:endParaRPr>
          </a:p>
        </p:txBody>
      </p:sp>
    </p:spTree>
    <p:extLst>
      <p:ext uri="{BB962C8B-B14F-4D97-AF65-F5344CB8AC3E}">
        <p14:creationId xmlns:p14="http://schemas.microsoft.com/office/powerpoint/2010/main" val="2962729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45720" rIns="91440" bIns="45720" rtlCol="0" anchor="ctr">
            <a:normAutofit/>
          </a:bodyPr>
          <a:lstStyle>
            <a:lvl1pPr>
              <a:defRPr lang="en-CA"/>
            </a:lvl1pPr>
          </a:lstStyle>
          <a:p>
            <a:pPr lvl="0">
              <a:lnSpc>
                <a:spcPct val="85000"/>
              </a:lnSpc>
            </a:pPr>
            <a:r>
              <a:rPr lang="en-US" dirty="0" smtClean="0"/>
              <a:t>Click to edit Master title style</a:t>
            </a:r>
            <a:br>
              <a:rPr lang="en-US" dirty="0" smtClean="0"/>
            </a:br>
            <a:r>
              <a:rPr lang="en-US" dirty="0" err="1" smtClean="0"/>
              <a:t>xxxxxxxxxx</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2015-02-16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500953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2015-02-16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9067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51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51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2015-02-16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6326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2015-02-16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2843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2015-02-16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4684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2015-02-16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9938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2015-02-16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212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2015-02-16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6955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2015-02-16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14119264"/>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4015" r:id="rId12"/>
    <p:sldLayoutId id="2147483685" r:id="rId13"/>
    <p:sldLayoutId id="2147483766" r:id="rId14"/>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fmaware.org/News2eb58.html?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umm.edu/programs/sleep/patients/sleep-hygien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rendip.brynmawr.edu/bb/neuro/neuro05/web2/mmcgovern.html"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 Id="rId9"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44.png"/><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lients\Clients N-Z\PFIZER_GLOBAL\LYRICA\2013\GPFLY1301 Pain Education Activities\Pieces_Produites\Presentations\Background\Toutes_lesTitle_Slides\Visuel_KNOW_CENTRAL_SENSIT_DYSF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759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中枢敏化</a:t>
            </a:r>
            <a:r>
              <a:rPr lang="en-US"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功能失调性疼痛的发生率？</a:t>
            </a:r>
            <a:endParaRPr lang="en-CA" dirty="0">
              <a:latin typeface="Arial" pitchFamily="34" charset="0"/>
              <a:ea typeface="宋体" pitchFamily="2" charset="-122"/>
              <a:cs typeface="Arial" pitchFamily="34" charset="0"/>
            </a:endParaRPr>
          </a:p>
        </p:txBody>
      </p:sp>
      <p:sp>
        <p:nvSpPr>
          <p:cNvPr id="7" name="TextBox 6"/>
          <p:cNvSpPr txBox="1"/>
          <p:nvPr/>
        </p:nvSpPr>
        <p:spPr>
          <a:xfrm>
            <a:off x="2915816" y="3933056"/>
            <a:ext cx="5112568" cy="1877437"/>
          </a:xfrm>
          <a:prstGeom prst="rect">
            <a:avLst/>
          </a:prstGeom>
          <a:solidFill>
            <a:srgbClr val="00B050"/>
          </a:solidFill>
          <a:ln>
            <a:solidFill>
              <a:srgbClr val="00B050"/>
            </a:solidFill>
          </a:ln>
        </p:spPr>
        <p:txBody>
          <a:bodyPr wrap="square" rtlCol="0">
            <a:spAutoFit/>
          </a:bodyPr>
          <a:lstStyle/>
          <a:p>
            <a:pPr algn="ctr"/>
            <a:r>
              <a:rPr lang="en-CA" sz="6000" dirty="0" smtClean="0">
                <a:solidFill>
                  <a:prstClr val="white"/>
                </a:solidFill>
                <a:latin typeface="Arial" pitchFamily="34" charset="0"/>
                <a:ea typeface="宋体" pitchFamily="2" charset="-122"/>
                <a:cs typeface="Arial" pitchFamily="34" charset="0"/>
              </a:rPr>
              <a:t>17–35% </a:t>
            </a:r>
            <a:r>
              <a:rPr lang="en-CA" dirty="0" smtClean="0">
                <a:solidFill>
                  <a:prstClr val="white"/>
                </a:solidFill>
                <a:latin typeface="Arial" pitchFamily="34" charset="0"/>
                <a:ea typeface="宋体" pitchFamily="2" charset="-122"/>
                <a:cs typeface="Arial" pitchFamily="34" charset="0"/>
              </a:rPr>
              <a:t/>
            </a:r>
            <a:br>
              <a:rPr lang="en-CA" dirty="0" smtClean="0">
                <a:solidFill>
                  <a:prstClr val="white"/>
                </a:solidFill>
                <a:latin typeface="Arial" pitchFamily="34" charset="0"/>
                <a:ea typeface="宋体" pitchFamily="2" charset="-122"/>
                <a:cs typeface="Arial" pitchFamily="34" charset="0"/>
              </a:rPr>
            </a:br>
            <a:r>
              <a:rPr lang="zh-CN" altLang="en-US" sz="2400" dirty="0" smtClean="0">
                <a:latin typeface="Arial" pitchFamily="34" charset="0"/>
                <a:ea typeface="宋体" pitchFamily="2" charset="-122"/>
                <a:cs typeface="Arial" pitchFamily="34" charset="0"/>
              </a:rPr>
              <a:t>慢性疼痛患者</a:t>
            </a:r>
            <a:r>
              <a:rPr lang="zh-CN" altLang="en-US" sz="2400" dirty="0" smtClean="0">
                <a:latin typeface="Arial" pitchFamily="34" charset="0"/>
                <a:ea typeface="宋体" pitchFamily="2" charset="-122"/>
                <a:cs typeface="Arial" pitchFamily="34" charset="0"/>
              </a:rPr>
              <a:t>出现</a:t>
            </a:r>
            <a:r>
              <a:rPr lang="zh-CN" altLang="en-US" sz="2800" b="1" i="1" dirty="0">
                <a:solidFill>
                  <a:prstClr val="white"/>
                </a:solidFill>
                <a:latin typeface="Arial" pitchFamily="34" charset="0"/>
                <a:ea typeface="宋体" pitchFamily="2" charset="-122"/>
                <a:cs typeface="Arial" pitchFamily="34" charset="0"/>
              </a:rPr>
              <a:t>普遍性</a:t>
            </a:r>
            <a:r>
              <a:rPr lang="zh-CN" altLang="en-US" sz="2800" b="1" i="1" dirty="0" smtClean="0">
                <a:solidFill>
                  <a:prstClr val="white"/>
                </a:solidFill>
                <a:latin typeface="Arial" pitchFamily="34" charset="0"/>
                <a:ea typeface="宋体" pitchFamily="2" charset="-122"/>
                <a:cs typeface="Arial" pitchFamily="34" charset="0"/>
              </a:rPr>
              <a:t>超</a:t>
            </a:r>
            <a:r>
              <a:rPr lang="zh-CN" altLang="en-US" sz="2800" b="1" i="1" dirty="0" smtClean="0">
                <a:solidFill>
                  <a:prstClr val="white"/>
                </a:solidFill>
                <a:latin typeface="Arial" pitchFamily="34" charset="0"/>
                <a:ea typeface="宋体" pitchFamily="2" charset="-122"/>
                <a:cs typeface="Arial" pitchFamily="34" charset="0"/>
              </a:rPr>
              <a:t>敏和条件性疼痛调制</a:t>
            </a:r>
            <a:r>
              <a:rPr lang="en-CA" sz="2800" baseline="30000" dirty="0" smtClean="0">
                <a:solidFill>
                  <a:prstClr val="white"/>
                </a:solidFill>
                <a:latin typeface="Arial" pitchFamily="34" charset="0"/>
                <a:ea typeface="宋体" pitchFamily="2" charset="-122"/>
                <a:cs typeface="Arial" pitchFamily="34" charset="0"/>
              </a:rPr>
              <a:t>2</a:t>
            </a:r>
            <a:endParaRPr lang="en-CA" sz="2800" baseline="30000" dirty="0">
              <a:solidFill>
                <a:prstClr val="white"/>
              </a:solidFill>
              <a:latin typeface="Arial" pitchFamily="34" charset="0"/>
              <a:ea typeface="宋体" pitchFamily="2" charset="-122"/>
              <a:cs typeface="Arial" pitchFamily="34" charset="0"/>
            </a:endParaRPr>
          </a:p>
        </p:txBody>
      </p:sp>
      <p:sp>
        <p:nvSpPr>
          <p:cNvPr id="9" name="TextBox 8"/>
          <p:cNvSpPr txBox="1"/>
          <p:nvPr/>
        </p:nvSpPr>
        <p:spPr>
          <a:xfrm>
            <a:off x="467544" y="1556792"/>
            <a:ext cx="2913023" cy="1723549"/>
          </a:xfrm>
          <a:prstGeom prst="rect">
            <a:avLst/>
          </a:prstGeom>
          <a:solidFill>
            <a:schemeClr val="accent3"/>
          </a:solidFill>
        </p:spPr>
        <p:txBody>
          <a:bodyPr wrap="square" rtlCol="0">
            <a:spAutoFit/>
          </a:bodyPr>
          <a:lstStyle/>
          <a:p>
            <a:pPr algn="ctr"/>
            <a:r>
              <a:rPr lang="en-CA" sz="6000" baseline="-7000" dirty="0" smtClean="0">
                <a:solidFill>
                  <a:prstClr val="black"/>
                </a:solidFill>
                <a:latin typeface="Arial" pitchFamily="34" charset="0"/>
                <a:ea typeface="宋体" pitchFamily="2" charset="-122"/>
                <a:cs typeface="Arial" pitchFamily="34" charset="0"/>
              </a:rPr>
              <a:t>~</a:t>
            </a:r>
            <a:r>
              <a:rPr lang="en-CA" sz="6000" dirty="0" smtClean="0">
                <a:solidFill>
                  <a:srgbClr val="002060"/>
                </a:solidFill>
                <a:latin typeface="Arial" pitchFamily="34" charset="0"/>
                <a:ea typeface="宋体" pitchFamily="2" charset="-122"/>
                <a:cs typeface="Arial" pitchFamily="34" charset="0"/>
              </a:rPr>
              <a:t>40% </a:t>
            </a:r>
            <a:r>
              <a:rPr lang="en-CA" dirty="0" smtClean="0">
                <a:solidFill>
                  <a:srgbClr val="002060"/>
                </a:solidFill>
                <a:latin typeface="Arial" pitchFamily="34" charset="0"/>
                <a:ea typeface="宋体" pitchFamily="2" charset="-122"/>
                <a:cs typeface="Arial" pitchFamily="34" charset="0"/>
              </a:rPr>
              <a:t/>
            </a:r>
            <a:br>
              <a:rPr lang="en-CA" dirty="0" smtClean="0">
                <a:solidFill>
                  <a:srgbClr val="002060"/>
                </a:solidFill>
                <a:latin typeface="Arial" pitchFamily="34" charset="0"/>
                <a:ea typeface="宋体" pitchFamily="2" charset="-122"/>
                <a:cs typeface="Arial" pitchFamily="34" charset="0"/>
              </a:rPr>
            </a:br>
            <a:r>
              <a:rPr lang="zh-CN" altLang="en-US" dirty="0" smtClean="0">
                <a:solidFill>
                  <a:srgbClr val="002060"/>
                </a:solidFill>
                <a:latin typeface="Arial" pitchFamily="34" charset="0"/>
                <a:ea typeface="宋体" pitchFamily="2" charset="-122"/>
                <a:cs typeface="Arial" pitchFamily="34" charset="0"/>
              </a:rPr>
              <a:t>成人受到</a:t>
            </a:r>
            <a:r>
              <a:rPr lang="en-CA" sz="2400" dirty="0" smtClean="0">
                <a:solidFill>
                  <a:srgbClr val="002060"/>
                </a:solidFill>
                <a:latin typeface="Arial" pitchFamily="34" charset="0"/>
                <a:ea typeface="宋体" pitchFamily="2" charset="-122"/>
                <a:cs typeface="Arial" pitchFamily="34" charset="0"/>
              </a:rPr>
              <a:t/>
            </a:r>
            <a:br>
              <a:rPr lang="en-CA" sz="2400" dirty="0" smtClean="0">
                <a:solidFill>
                  <a:srgbClr val="002060"/>
                </a:solidFill>
                <a:latin typeface="Arial" pitchFamily="34" charset="0"/>
                <a:ea typeface="宋体" pitchFamily="2" charset="-122"/>
                <a:cs typeface="Arial" pitchFamily="34" charset="0"/>
              </a:rPr>
            </a:br>
            <a:r>
              <a:rPr lang="zh-CN" altLang="en-US" sz="2800" b="1" i="1" dirty="0" smtClean="0">
                <a:solidFill>
                  <a:srgbClr val="002060"/>
                </a:solidFill>
                <a:latin typeface="Arial" pitchFamily="34" charset="0"/>
                <a:ea typeface="宋体" pitchFamily="2" charset="-122"/>
                <a:cs typeface="Arial" pitchFamily="34" charset="0"/>
              </a:rPr>
              <a:t>慢性疼痛</a:t>
            </a:r>
            <a:r>
              <a:rPr lang="en-CA" sz="2800" baseline="30000" dirty="0" smtClean="0">
                <a:solidFill>
                  <a:srgbClr val="002060"/>
                </a:solidFill>
                <a:latin typeface="Arial" pitchFamily="34" charset="0"/>
                <a:ea typeface="宋体" pitchFamily="2" charset="-122"/>
                <a:cs typeface="Arial" pitchFamily="34" charset="0"/>
              </a:rPr>
              <a:t>1</a:t>
            </a:r>
            <a:r>
              <a:rPr lang="zh-CN" altLang="en-US" sz="2800" dirty="0" smtClean="0">
                <a:solidFill>
                  <a:srgbClr val="002060"/>
                </a:solidFill>
                <a:latin typeface="Arial" pitchFamily="34" charset="0"/>
                <a:ea typeface="宋体" pitchFamily="2" charset="-122"/>
                <a:cs typeface="Arial" pitchFamily="34" charset="0"/>
              </a:rPr>
              <a:t>的困扰</a:t>
            </a:r>
            <a:endParaRPr lang="en-CA" sz="2800" baseline="30000" dirty="0">
              <a:solidFill>
                <a:srgbClr val="002060"/>
              </a:solidFill>
              <a:latin typeface="Arial" pitchFamily="34" charset="0"/>
              <a:ea typeface="宋体" pitchFamily="2" charset="-122"/>
              <a:cs typeface="Arial" pitchFamily="34" charset="0"/>
            </a:endParaRPr>
          </a:p>
        </p:txBody>
      </p:sp>
      <p:sp>
        <p:nvSpPr>
          <p:cNvPr id="10" name="Bent-Up Arrow 9"/>
          <p:cNvSpPr/>
          <p:nvPr/>
        </p:nvSpPr>
        <p:spPr>
          <a:xfrm rot="10800000" flipH="1">
            <a:off x="3377100" y="1628800"/>
            <a:ext cx="2897691" cy="2304255"/>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8" name="Rectangle 7"/>
          <p:cNvSpPr/>
          <p:nvPr/>
        </p:nvSpPr>
        <p:spPr>
          <a:xfrm>
            <a:off x="117028" y="6636206"/>
            <a:ext cx="7740352" cy="230832"/>
          </a:xfrm>
          <a:prstGeom prst="rect">
            <a:avLst/>
          </a:prstGeom>
        </p:spPr>
        <p:txBody>
          <a:bodyPr wrap="square">
            <a:spAutoFit/>
          </a:bodyPr>
          <a:lstStyle/>
          <a:p>
            <a:pPr>
              <a:lnSpc>
                <a:spcPct val="90000"/>
              </a:lnSpc>
              <a:defRPr/>
            </a:pPr>
            <a:r>
              <a:rPr lang="en-US" sz="1000" dirty="0" smtClean="0">
                <a:solidFill>
                  <a:srgbClr val="002060"/>
                </a:solidFill>
                <a:latin typeface="Arial" pitchFamily="34" charset="0"/>
                <a:ea typeface="宋体" pitchFamily="2" charset="-122"/>
                <a:cs typeface="Arial" pitchFamily="34" charset="0"/>
              </a:rPr>
              <a:t>1. Tsang </a:t>
            </a:r>
            <a:r>
              <a:rPr lang="en-US" sz="1000" dirty="0">
                <a:solidFill>
                  <a:srgbClr val="002060"/>
                </a:solidFill>
                <a:latin typeface="Arial" pitchFamily="34" charset="0"/>
                <a:ea typeface="宋体" pitchFamily="2" charset="-122"/>
                <a:cs typeface="Arial" pitchFamily="34" charset="0"/>
              </a:rPr>
              <a:t>A </a:t>
            </a:r>
            <a:r>
              <a:rPr lang="en-US" sz="1000" i="1" dirty="0">
                <a:solidFill>
                  <a:srgbClr val="002060"/>
                </a:solidFill>
                <a:latin typeface="Arial" pitchFamily="34" charset="0"/>
                <a:ea typeface="宋体" pitchFamily="2" charset="-122"/>
                <a:cs typeface="Arial" pitchFamily="34" charset="0"/>
              </a:rPr>
              <a:t>et al. J Pain </a:t>
            </a:r>
            <a:r>
              <a:rPr lang="en-US" sz="1000" dirty="0">
                <a:solidFill>
                  <a:srgbClr val="002060"/>
                </a:solidFill>
                <a:latin typeface="Arial" pitchFamily="34" charset="0"/>
                <a:ea typeface="宋体" pitchFamily="2" charset="-122"/>
                <a:cs typeface="Arial" pitchFamily="34" charset="0"/>
              </a:rPr>
              <a:t>2006; 9(10):</a:t>
            </a:r>
            <a:r>
              <a:rPr lang="en-US" sz="1000" dirty="0" smtClean="0">
                <a:solidFill>
                  <a:srgbClr val="002060"/>
                </a:solidFill>
                <a:latin typeface="Arial" pitchFamily="34" charset="0"/>
                <a:ea typeface="宋体" pitchFamily="2" charset="-122"/>
                <a:cs typeface="Arial" pitchFamily="34" charset="0"/>
              </a:rPr>
              <a:t>883-91; 2. </a:t>
            </a:r>
            <a:r>
              <a:rPr lang="en-US" sz="1000" dirty="0" err="1" smtClean="0">
                <a:solidFill>
                  <a:srgbClr val="002060"/>
                </a:solidFill>
                <a:latin typeface="Arial" pitchFamily="34" charset="0"/>
                <a:ea typeface="宋体" pitchFamily="2" charset="-122"/>
                <a:cs typeface="Arial" pitchFamily="34" charset="0"/>
              </a:rPr>
              <a:t>Schliiessbach</a:t>
            </a:r>
            <a:r>
              <a:rPr lang="en-US" sz="1000" dirty="0" smtClean="0">
                <a:solidFill>
                  <a:srgbClr val="002060"/>
                </a:solidFill>
                <a:latin typeface="Arial" pitchFamily="34" charset="0"/>
                <a:ea typeface="宋体" pitchFamily="2" charset="-122"/>
                <a:cs typeface="Arial" pitchFamily="34" charset="0"/>
              </a:rPr>
              <a:t> J </a:t>
            </a:r>
            <a:r>
              <a:rPr lang="en-US" sz="1000" i="1" dirty="0" smtClean="0">
                <a:solidFill>
                  <a:srgbClr val="002060"/>
                </a:solidFill>
                <a:latin typeface="Arial" pitchFamily="34" charset="0"/>
                <a:ea typeface="宋体" pitchFamily="2" charset="-122"/>
                <a:cs typeface="Arial" pitchFamily="34" charset="0"/>
              </a:rPr>
              <a:t>et al. </a:t>
            </a:r>
            <a:r>
              <a:rPr lang="en-CA" sz="1000" i="1" dirty="0" err="1" smtClean="0">
                <a:solidFill>
                  <a:srgbClr val="002060"/>
                </a:solidFill>
                <a:latin typeface="Arial" pitchFamily="34" charset="0"/>
                <a:ea typeface="宋体" pitchFamily="2" charset="-122"/>
                <a:cs typeface="Arial" pitchFamily="34" charset="0"/>
              </a:rPr>
              <a:t>Eur</a:t>
            </a:r>
            <a:r>
              <a:rPr lang="en-CA" sz="1000" i="1" dirty="0" smtClean="0">
                <a:solidFill>
                  <a:srgbClr val="002060"/>
                </a:solidFill>
                <a:latin typeface="Arial" pitchFamily="34" charset="0"/>
                <a:ea typeface="宋体" pitchFamily="2" charset="-122"/>
                <a:cs typeface="Arial" pitchFamily="34" charset="0"/>
              </a:rPr>
              <a:t> </a:t>
            </a:r>
            <a:r>
              <a:rPr lang="en-CA" sz="1000" i="1" dirty="0">
                <a:solidFill>
                  <a:srgbClr val="002060"/>
                </a:solidFill>
                <a:latin typeface="Arial" pitchFamily="34" charset="0"/>
                <a:ea typeface="宋体" pitchFamily="2" charset="-122"/>
                <a:cs typeface="Arial" pitchFamily="34" charset="0"/>
              </a:rPr>
              <a:t>J </a:t>
            </a:r>
            <a:r>
              <a:rPr lang="en-CA" sz="1000" i="1" dirty="0" smtClean="0">
                <a:solidFill>
                  <a:srgbClr val="002060"/>
                </a:solidFill>
                <a:latin typeface="Arial" pitchFamily="34" charset="0"/>
                <a:ea typeface="宋体" pitchFamily="2" charset="-122"/>
                <a:cs typeface="Arial" pitchFamily="34" charset="0"/>
              </a:rPr>
              <a:t>Pain</a:t>
            </a:r>
            <a:r>
              <a:rPr lang="en-CA" sz="1000" dirty="0">
                <a:solidFill>
                  <a:srgbClr val="002060"/>
                </a:solidFill>
                <a:latin typeface="Arial" pitchFamily="34" charset="0"/>
                <a:ea typeface="宋体" pitchFamily="2" charset="-122"/>
                <a:cs typeface="Arial" pitchFamily="34" charset="0"/>
              </a:rPr>
              <a:t> </a:t>
            </a:r>
            <a:r>
              <a:rPr lang="en-CA" sz="1000" dirty="0" smtClean="0">
                <a:solidFill>
                  <a:srgbClr val="002060"/>
                </a:solidFill>
                <a:latin typeface="Arial" pitchFamily="34" charset="0"/>
                <a:ea typeface="宋体" pitchFamily="2" charset="-122"/>
                <a:cs typeface="Arial" pitchFamily="34" charset="0"/>
              </a:rPr>
              <a:t>2013; [</a:t>
            </a:r>
            <a:r>
              <a:rPr lang="en-CA" sz="1000" dirty="0" err="1">
                <a:solidFill>
                  <a:srgbClr val="002060"/>
                </a:solidFill>
                <a:latin typeface="Arial" pitchFamily="34" charset="0"/>
                <a:ea typeface="宋体" pitchFamily="2" charset="-122"/>
                <a:cs typeface="Arial" pitchFamily="34" charset="0"/>
              </a:rPr>
              <a:t>Epub</a:t>
            </a:r>
            <a:r>
              <a:rPr lang="en-CA" sz="1000" dirty="0">
                <a:solidFill>
                  <a:srgbClr val="002060"/>
                </a:solidFill>
                <a:latin typeface="Arial" pitchFamily="34" charset="0"/>
                <a:ea typeface="宋体" pitchFamily="2" charset="-122"/>
                <a:cs typeface="Arial" pitchFamily="34" charset="0"/>
              </a:rPr>
              <a:t> ahead of print].</a:t>
            </a:r>
            <a:endParaRPr lang="fr-FR"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31736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229600" cy="1143000"/>
          </a:xfrm>
        </p:spPr>
        <p:txBody>
          <a:bodyPr vert="horz" lIns="91440" tIns="45720" rIns="91440" bIns="45720" rtlCol="0" anchor="ctr">
            <a:normAutofit/>
          </a:bodyPr>
          <a:lstStyle/>
          <a:p>
            <a:pPr>
              <a:lnSpc>
                <a:spcPct val="85000"/>
              </a:lnSpc>
            </a:pPr>
            <a:r>
              <a:rPr lang="zh-CN" altLang="en-US" sz="3200" dirty="0" smtClean="0">
                <a:latin typeface="Arial" pitchFamily="34" charset="0"/>
                <a:ea typeface="宋体" pitchFamily="2" charset="-122"/>
                <a:cs typeface="Arial" pitchFamily="34" charset="0"/>
              </a:rPr>
              <a:t>患有</a:t>
            </a:r>
            <a:r>
              <a:rPr lang="zh-CN" altLang="en-US" sz="3200" dirty="0" smtClean="0">
                <a:latin typeface="Arial" pitchFamily="34" charset="0"/>
                <a:ea typeface="宋体" pitchFamily="2" charset="-122"/>
                <a:cs typeface="Arial" pitchFamily="34" charset="0"/>
              </a:rPr>
              <a:t>中枢敏化</a:t>
            </a:r>
            <a:r>
              <a:rPr lang="en-US" sz="3200" dirty="0" smtClean="0">
                <a:latin typeface="Arial" pitchFamily="34" charset="0"/>
                <a:ea typeface="宋体" pitchFamily="2" charset="-122"/>
                <a:cs typeface="Arial" pitchFamily="34" charset="0"/>
              </a:rPr>
              <a:t>/</a:t>
            </a:r>
            <a:r>
              <a:rPr lang="zh-CN" altLang="en-US" sz="3200" dirty="0" smtClean="0">
                <a:latin typeface="Arial" pitchFamily="34" charset="0"/>
                <a:ea typeface="宋体" pitchFamily="2" charset="-122"/>
                <a:cs typeface="Arial" pitchFamily="34" charset="0"/>
              </a:rPr>
              <a:t>功能失调性疼痛患者的</a:t>
            </a:r>
            <a:r>
              <a:rPr lang="en-US" altLang="zh-CN" sz="3200" dirty="0" smtClean="0">
                <a:latin typeface="Arial" pitchFamily="34" charset="0"/>
                <a:ea typeface="宋体" pitchFamily="2" charset="-122"/>
                <a:cs typeface="Arial" pitchFamily="34" charset="0"/>
              </a:rPr>
              <a:t/>
            </a:r>
            <a:br>
              <a:rPr lang="en-US" altLang="zh-CN" sz="3200" dirty="0" smtClean="0">
                <a:latin typeface="Arial" pitchFamily="34" charset="0"/>
                <a:ea typeface="宋体" pitchFamily="2" charset="-122"/>
                <a:cs typeface="Arial" pitchFamily="34" charset="0"/>
              </a:rPr>
            </a:br>
            <a:r>
              <a:rPr lang="zh-CN" altLang="en-US" sz="3200" dirty="0" smtClean="0">
                <a:latin typeface="Arial" pitchFamily="34" charset="0"/>
                <a:ea typeface="宋体" pitchFamily="2" charset="-122"/>
                <a:cs typeface="Arial" pitchFamily="34" charset="0"/>
              </a:rPr>
              <a:t>常见诊断</a:t>
            </a:r>
            <a:endParaRPr lang="en-CA" sz="3200" dirty="0">
              <a:latin typeface="Arial" pitchFamily="34" charset="0"/>
              <a:ea typeface="宋体" pitchFamily="2" charset="-122"/>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37426074"/>
              </p:ext>
            </p:extLst>
          </p:nvPr>
        </p:nvGraphicFramePr>
        <p:xfrm>
          <a:off x="467544" y="141277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21569" y="5890200"/>
            <a:ext cx="8678198" cy="1015663"/>
          </a:xfrm>
          <a:prstGeom prst="rect">
            <a:avLst/>
          </a:prstGeom>
        </p:spPr>
        <p:txBody>
          <a:bodyPr wrap="square">
            <a:spAutoFit/>
          </a:bodyPr>
          <a:lstStyle/>
          <a:p>
            <a:r>
              <a:rPr lang="zh-CN" altLang="en-US" sz="1200" b="1" dirty="0" smtClean="0">
                <a:solidFill>
                  <a:srgbClr val="002060"/>
                </a:solidFill>
                <a:latin typeface="Arial" pitchFamily="34" charset="0"/>
                <a:ea typeface="宋体" pitchFamily="2" charset="-122"/>
                <a:cs typeface="Arial" pitchFamily="34" charset="0"/>
              </a:rPr>
              <a:t>注：部分患者的诊断结果不止一种；较少见诊断包括不宁腿综合症</a:t>
            </a:r>
            <a:r>
              <a:rPr lang="en-US" altLang="zh-CN" sz="1200" b="1" dirty="0" smtClean="0">
                <a:solidFill>
                  <a:srgbClr val="002060"/>
                </a:solidFill>
                <a:latin typeface="Arial" pitchFamily="34" charset="0"/>
                <a:ea typeface="宋体" pitchFamily="2" charset="-122"/>
                <a:cs typeface="Arial" pitchFamily="34" charset="0"/>
              </a:rPr>
              <a:t>(8%)</a:t>
            </a:r>
            <a:r>
              <a:rPr lang="zh-CN" altLang="en-US" sz="1200" b="1" dirty="0" smtClean="0">
                <a:solidFill>
                  <a:srgbClr val="002060"/>
                </a:solidFill>
                <a:latin typeface="Arial" pitchFamily="34" charset="0"/>
                <a:ea typeface="宋体" pitchFamily="2" charset="-122"/>
                <a:cs typeface="Arial" pitchFamily="34" charset="0"/>
              </a:rPr>
              <a:t>；慢性疲劳综合症</a:t>
            </a:r>
            <a:r>
              <a:rPr lang="en-US" altLang="zh-CN" sz="1200" b="1" dirty="0" smtClean="0">
                <a:solidFill>
                  <a:srgbClr val="002060"/>
                </a:solidFill>
                <a:latin typeface="Arial" pitchFamily="34" charset="0"/>
                <a:ea typeface="宋体" pitchFamily="2" charset="-122"/>
                <a:cs typeface="Arial" pitchFamily="34" charset="0"/>
              </a:rPr>
              <a:t>(4%)</a:t>
            </a:r>
            <a:r>
              <a:rPr lang="zh-CN" altLang="en-US" sz="1200" b="1" dirty="0" smtClean="0">
                <a:solidFill>
                  <a:srgbClr val="002060"/>
                </a:solidFill>
                <a:latin typeface="Arial" pitchFamily="34" charset="0"/>
                <a:ea typeface="宋体" pitchFamily="2" charset="-122"/>
                <a:cs typeface="Arial" pitchFamily="34" charset="0"/>
              </a:rPr>
              <a:t>间质性膀胱炎</a:t>
            </a:r>
            <a:r>
              <a:rPr lang="en-US" altLang="zh-CN" sz="1200" b="1" dirty="0" smtClean="0">
                <a:solidFill>
                  <a:srgbClr val="002060"/>
                </a:solidFill>
                <a:latin typeface="Arial" pitchFamily="34" charset="0"/>
                <a:ea typeface="宋体" pitchFamily="2" charset="-122"/>
                <a:cs typeface="Arial" pitchFamily="34" charset="0"/>
              </a:rPr>
              <a:t>(4%)</a:t>
            </a:r>
            <a:r>
              <a:rPr lang="zh-CN" altLang="en-US" sz="1200" b="1" dirty="0" smtClean="0">
                <a:solidFill>
                  <a:srgbClr val="002060"/>
                </a:solidFill>
                <a:latin typeface="Arial" pitchFamily="34" charset="0"/>
                <a:ea typeface="宋体" pitchFamily="2" charset="-122"/>
                <a:cs typeface="Arial" pitchFamily="34" charset="0"/>
              </a:rPr>
              <a:t>、复杂区域疼痛综合征</a:t>
            </a:r>
            <a:r>
              <a:rPr lang="en-US" altLang="zh-CN" sz="1200" b="1" dirty="0" smtClean="0">
                <a:solidFill>
                  <a:srgbClr val="002060"/>
                </a:solidFill>
                <a:latin typeface="Arial" pitchFamily="34" charset="0"/>
                <a:ea typeface="宋体" pitchFamily="2" charset="-122"/>
                <a:cs typeface="Arial" pitchFamily="34" charset="0"/>
              </a:rPr>
              <a:t>(2%)</a:t>
            </a:r>
            <a:r>
              <a:rPr lang="zh-CN" altLang="en-US" sz="1200" b="1" dirty="0" smtClean="0">
                <a:solidFill>
                  <a:srgbClr val="002060"/>
                </a:solidFill>
                <a:latin typeface="Arial" pitchFamily="34" charset="0"/>
                <a:ea typeface="宋体" pitchFamily="2" charset="-122"/>
                <a:cs typeface="Arial" pitchFamily="34" charset="0"/>
              </a:rPr>
              <a:t>和多种化学物质过敏（</a:t>
            </a:r>
            <a:r>
              <a:rPr lang="en-US" altLang="zh-CN" sz="1200" b="1" dirty="0" smtClean="0">
                <a:solidFill>
                  <a:srgbClr val="002060"/>
                </a:solidFill>
                <a:latin typeface="Arial" pitchFamily="34" charset="0"/>
                <a:ea typeface="宋体" pitchFamily="2" charset="-122"/>
                <a:cs typeface="Arial" pitchFamily="34" charset="0"/>
              </a:rPr>
              <a:t>1%</a:t>
            </a:r>
            <a:r>
              <a:rPr lang="zh-CN" altLang="en-US" sz="1200" b="1" dirty="0" smtClean="0">
                <a:solidFill>
                  <a:srgbClr val="002060"/>
                </a:solidFill>
                <a:latin typeface="Arial" pitchFamily="34" charset="0"/>
                <a:ea typeface="宋体" pitchFamily="2" charset="-122"/>
                <a:cs typeface="Arial" pitchFamily="34" charset="0"/>
              </a:rPr>
              <a:t>）。</a:t>
            </a:r>
          </a:p>
          <a:p>
            <a:r>
              <a:rPr lang="en-US" altLang="zh-CN" sz="1200" b="1" dirty="0" smtClean="0">
                <a:solidFill>
                  <a:srgbClr val="002060"/>
                </a:solidFill>
                <a:latin typeface="Arial" pitchFamily="34" charset="0"/>
                <a:ea typeface="宋体" pitchFamily="2" charset="-122"/>
                <a:cs typeface="Arial" pitchFamily="34" charset="0"/>
              </a:rPr>
              <a:t>FM = </a:t>
            </a:r>
            <a:r>
              <a:rPr lang="zh-CN" altLang="en-US" sz="1200" b="1" dirty="0" smtClean="0">
                <a:solidFill>
                  <a:srgbClr val="002060"/>
                </a:solidFill>
                <a:latin typeface="Arial" pitchFamily="34" charset="0"/>
                <a:ea typeface="宋体" pitchFamily="2" charset="-122"/>
                <a:cs typeface="Arial" pitchFamily="34" charset="0"/>
              </a:rPr>
              <a:t>纤维肌痛；</a:t>
            </a:r>
            <a:r>
              <a:rPr lang="en-US" altLang="zh-CN" sz="1200" b="1" dirty="0" smtClean="0">
                <a:solidFill>
                  <a:srgbClr val="002060"/>
                </a:solidFill>
                <a:latin typeface="Arial" pitchFamily="34" charset="0"/>
                <a:ea typeface="宋体" pitchFamily="2" charset="-122"/>
                <a:cs typeface="Arial" pitchFamily="34" charset="0"/>
              </a:rPr>
              <a:t>IBS = </a:t>
            </a:r>
            <a:r>
              <a:rPr lang="zh-CN" altLang="en-US" sz="1200" b="1" dirty="0" smtClean="0">
                <a:solidFill>
                  <a:srgbClr val="002060"/>
                </a:solidFill>
                <a:latin typeface="Arial" pitchFamily="34" charset="0"/>
                <a:ea typeface="宋体" pitchFamily="2" charset="-122"/>
                <a:cs typeface="Arial" pitchFamily="34" charset="0"/>
              </a:rPr>
              <a:t>肠易激综合征；</a:t>
            </a:r>
            <a:r>
              <a:rPr lang="en-US" altLang="zh-CN" sz="1200" b="1" dirty="0" smtClean="0">
                <a:solidFill>
                  <a:srgbClr val="002060"/>
                </a:solidFill>
                <a:latin typeface="Arial" pitchFamily="34" charset="0"/>
                <a:ea typeface="宋体" pitchFamily="2" charset="-122"/>
                <a:cs typeface="Arial" pitchFamily="34" charset="0"/>
              </a:rPr>
              <a:t>MPS =</a:t>
            </a:r>
            <a:r>
              <a:rPr lang="zh-CN" altLang="en-US" sz="1200" b="1" dirty="0" smtClean="0">
                <a:solidFill>
                  <a:srgbClr val="002060"/>
                </a:solidFill>
                <a:latin typeface="Arial" pitchFamily="34" charset="0"/>
                <a:ea typeface="宋体" pitchFamily="2" charset="-122"/>
                <a:cs typeface="Arial" pitchFamily="34" charset="0"/>
              </a:rPr>
              <a:t>肌筋膜疼痛综合征；</a:t>
            </a:r>
            <a:r>
              <a:rPr lang="en-US" altLang="zh-CN" sz="1200" b="1" dirty="0" smtClean="0">
                <a:solidFill>
                  <a:srgbClr val="002060"/>
                </a:solidFill>
                <a:latin typeface="Arial" pitchFamily="34" charset="0"/>
                <a:ea typeface="宋体" pitchFamily="2" charset="-122"/>
                <a:cs typeface="Arial" pitchFamily="34" charset="0"/>
              </a:rPr>
              <a:t>PTSD =</a:t>
            </a:r>
            <a:r>
              <a:rPr lang="zh-CN" altLang="en-US" sz="1200" b="1" dirty="0" smtClean="0">
                <a:solidFill>
                  <a:srgbClr val="002060"/>
                </a:solidFill>
                <a:latin typeface="Arial" pitchFamily="34" charset="0"/>
                <a:ea typeface="宋体" pitchFamily="2" charset="-122"/>
                <a:cs typeface="Arial" pitchFamily="34" charset="0"/>
              </a:rPr>
              <a:t>创伤后应激障碍； </a:t>
            </a:r>
            <a:br>
              <a:rPr lang="zh-CN" altLang="en-US" sz="1200" b="1" dirty="0" smtClean="0">
                <a:solidFill>
                  <a:srgbClr val="002060"/>
                </a:solidFill>
                <a:latin typeface="Arial" pitchFamily="34" charset="0"/>
                <a:ea typeface="宋体" pitchFamily="2" charset="-122"/>
                <a:cs typeface="Arial" pitchFamily="34" charset="0"/>
              </a:rPr>
            </a:br>
            <a:r>
              <a:rPr lang="en-US" altLang="zh-CN" sz="1200" b="1" dirty="0" smtClean="0">
                <a:solidFill>
                  <a:srgbClr val="002060"/>
                </a:solidFill>
                <a:latin typeface="Arial" pitchFamily="34" charset="0"/>
                <a:ea typeface="宋体" pitchFamily="2" charset="-122"/>
                <a:cs typeface="Arial" pitchFamily="34" charset="0"/>
              </a:rPr>
              <a:t>TH/M = </a:t>
            </a:r>
            <a:r>
              <a:rPr lang="zh-CN" altLang="en-US" sz="1200" b="1" dirty="0" smtClean="0">
                <a:solidFill>
                  <a:srgbClr val="002060"/>
                </a:solidFill>
                <a:latin typeface="Arial" pitchFamily="34" charset="0"/>
                <a:ea typeface="宋体" pitchFamily="2" charset="-122"/>
                <a:cs typeface="Arial" pitchFamily="34" charset="0"/>
              </a:rPr>
              <a:t>紧张性头痛</a:t>
            </a:r>
            <a:r>
              <a:rPr lang="en-US" altLang="zh-CN" sz="1200" b="1" dirty="0" smtClean="0">
                <a:solidFill>
                  <a:srgbClr val="002060"/>
                </a:solidFill>
                <a:latin typeface="Arial" pitchFamily="34" charset="0"/>
                <a:ea typeface="宋体" pitchFamily="2" charset="-122"/>
                <a:cs typeface="Arial" pitchFamily="34" charset="0"/>
              </a:rPr>
              <a:t>/</a:t>
            </a:r>
            <a:r>
              <a:rPr lang="zh-CN" altLang="en-US" sz="1200" b="1" dirty="0" smtClean="0">
                <a:solidFill>
                  <a:srgbClr val="002060"/>
                </a:solidFill>
                <a:latin typeface="Arial" pitchFamily="34" charset="0"/>
                <a:ea typeface="宋体" pitchFamily="2" charset="-122"/>
                <a:cs typeface="Arial" pitchFamily="34" charset="0"/>
              </a:rPr>
              <a:t>偏头疼；</a:t>
            </a:r>
            <a:r>
              <a:rPr lang="en-US" altLang="zh-CN" sz="1200" b="1" dirty="0" smtClean="0">
                <a:solidFill>
                  <a:srgbClr val="002060"/>
                </a:solidFill>
                <a:latin typeface="Arial" pitchFamily="34" charset="0"/>
                <a:ea typeface="宋体" pitchFamily="2" charset="-122"/>
                <a:cs typeface="Arial" pitchFamily="34" charset="0"/>
              </a:rPr>
              <a:t>TMJ =</a:t>
            </a:r>
            <a:r>
              <a:rPr lang="zh-CN" altLang="en-US" sz="1200" b="1" dirty="0" smtClean="0">
                <a:solidFill>
                  <a:srgbClr val="002060"/>
                </a:solidFill>
                <a:latin typeface="Arial" pitchFamily="34" charset="0"/>
                <a:ea typeface="宋体" pitchFamily="2" charset="-122"/>
                <a:cs typeface="Arial" pitchFamily="34" charset="0"/>
              </a:rPr>
              <a:t>颞下颌关节紊乱</a:t>
            </a:r>
            <a:r>
              <a:rPr lang="en-US" altLang="zh-CN" sz="1200" b="1" dirty="0" smtClean="0">
                <a:solidFill>
                  <a:srgbClr val="002060"/>
                </a:solidFill>
                <a:latin typeface="Arial" pitchFamily="34" charset="0"/>
                <a:ea typeface="宋体" pitchFamily="2" charset="-122"/>
                <a:cs typeface="Arial" pitchFamily="34" charset="0"/>
              </a:rPr>
              <a:t> </a:t>
            </a:r>
            <a:r>
              <a:rPr lang="en-CA" sz="1200" b="1" dirty="0" smtClean="0">
                <a:solidFill>
                  <a:srgbClr val="002060"/>
                </a:solidFill>
                <a:latin typeface="Arial" pitchFamily="34" charset="0"/>
                <a:ea typeface="宋体" pitchFamily="2" charset="-122"/>
                <a:cs typeface="Arial" pitchFamily="34" charset="0"/>
              </a:rPr>
              <a:t/>
            </a:r>
            <a:br>
              <a:rPr lang="en-CA" sz="1200" b="1" dirty="0" smtClean="0">
                <a:solidFill>
                  <a:srgbClr val="002060"/>
                </a:solidFill>
                <a:latin typeface="Arial" pitchFamily="34" charset="0"/>
                <a:ea typeface="宋体" pitchFamily="2" charset="-122"/>
                <a:cs typeface="Arial" pitchFamily="34" charset="0"/>
              </a:rPr>
            </a:br>
            <a:r>
              <a:rPr lang="en-CA" sz="1200" b="1" dirty="0" smtClean="0">
                <a:solidFill>
                  <a:srgbClr val="002060"/>
                </a:solidFill>
                <a:latin typeface="Arial" pitchFamily="34" charset="0"/>
                <a:ea typeface="宋体" pitchFamily="2" charset="-122"/>
                <a:cs typeface="Arial" pitchFamily="34" charset="0"/>
              </a:rPr>
              <a:t> </a:t>
            </a:r>
            <a:r>
              <a:rPr lang="en-CA" sz="1000" dirty="0" err="1" smtClean="0">
                <a:solidFill>
                  <a:srgbClr val="002060"/>
                </a:solidFill>
                <a:latin typeface="Arial" pitchFamily="34" charset="0"/>
                <a:ea typeface="宋体" pitchFamily="2" charset="-122"/>
                <a:cs typeface="Arial" pitchFamily="34" charset="0"/>
              </a:rPr>
              <a:t>Neblett</a:t>
            </a:r>
            <a:r>
              <a:rPr lang="en-CA" sz="1000" dirty="0" smtClean="0">
                <a:solidFill>
                  <a:srgbClr val="002060"/>
                </a:solidFill>
                <a:latin typeface="Arial" pitchFamily="34" charset="0"/>
                <a:ea typeface="宋体" pitchFamily="2" charset="-122"/>
                <a:cs typeface="Arial" pitchFamily="34" charset="0"/>
              </a:rPr>
              <a:t> R </a:t>
            </a:r>
            <a:r>
              <a:rPr lang="en-CA" sz="1000" i="1" dirty="0" smtClean="0">
                <a:solidFill>
                  <a:srgbClr val="002060"/>
                </a:solidFill>
                <a:latin typeface="Arial" pitchFamily="34" charset="0"/>
                <a:ea typeface="宋体" pitchFamily="2" charset="-122"/>
                <a:cs typeface="Arial" pitchFamily="34" charset="0"/>
              </a:rPr>
              <a:t>et al</a:t>
            </a:r>
            <a:r>
              <a:rPr lang="en-CA" sz="1000" i="1" dirty="0">
                <a:solidFill>
                  <a:srgbClr val="002060"/>
                </a:solidFill>
                <a:latin typeface="Arial" pitchFamily="34" charset="0"/>
                <a:ea typeface="宋体" pitchFamily="2" charset="-122"/>
                <a:cs typeface="Arial" pitchFamily="34" charset="0"/>
              </a:rPr>
              <a:t>. J </a:t>
            </a:r>
            <a:r>
              <a:rPr lang="en-CA" sz="1000" i="1" dirty="0" smtClean="0">
                <a:solidFill>
                  <a:srgbClr val="002060"/>
                </a:solidFill>
                <a:latin typeface="Arial" pitchFamily="34" charset="0"/>
                <a:ea typeface="宋体" pitchFamily="2" charset="-122"/>
                <a:cs typeface="Arial" pitchFamily="34" charset="0"/>
              </a:rPr>
              <a:t>Pain</a:t>
            </a:r>
            <a:r>
              <a:rPr lang="en-CA" sz="1000" dirty="0" smtClean="0">
                <a:solidFill>
                  <a:srgbClr val="002060"/>
                </a:solidFill>
                <a:latin typeface="Arial" pitchFamily="34" charset="0"/>
                <a:ea typeface="宋体" pitchFamily="2" charset="-122"/>
                <a:cs typeface="Arial" pitchFamily="34" charset="0"/>
              </a:rPr>
              <a:t> 2013; 14(5</a:t>
            </a:r>
            <a:r>
              <a:rPr lang="en-CA" sz="1000" dirty="0">
                <a:solidFill>
                  <a:srgbClr val="002060"/>
                </a:solidFill>
                <a:latin typeface="Arial" pitchFamily="34" charset="0"/>
                <a:ea typeface="宋体" pitchFamily="2" charset="-122"/>
                <a:cs typeface="Arial" pitchFamily="34" charset="0"/>
              </a:rPr>
              <a:t>):438-45.</a:t>
            </a:r>
          </a:p>
        </p:txBody>
      </p:sp>
    </p:spTree>
    <p:extLst>
      <p:ext uri="{BB962C8B-B14F-4D97-AF65-F5344CB8AC3E}">
        <p14:creationId xmlns:p14="http://schemas.microsoft.com/office/powerpoint/2010/main" val="286538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什么是纤维肌痛？</a:t>
            </a:r>
            <a:endParaRPr lang="en-CA" dirty="0">
              <a:latin typeface="Arial" pitchFamily="34" charset="0"/>
              <a:ea typeface="宋体" pitchFamily="2" charset="-122"/>
              <a:cs typeface="Arial" pitchFamily="34" charset="0"/>
            </a:endParaRPr>
          </a:p>
        </p:txBody>
      </p:sp>
      <p:sp>
        <p:nvSpPr>
          <p:cNvPr id="2049" name="Rectangle 1"/>
          <p:cNvSpPr>
            <a:spLocks noChangeArrowheads="1"/>
          </p:cNvSpPr>
          <p:nvPr/>
        </p:nvSpPr>
        <p:spPr bwMode="auto">
          <a:xfrm>
            <a:off x="119857" y="6621384"/>
            <a:ext cx="3134191"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000" dirty="0" smtClean="0">
                <a:solidFill>
                  <a:srgbClr val="002060"/>
                </a:solidFill>
                <a:latin typeface="Arial" pitchFamily="34" charset="0"/>
                <a:ea typeface="宋体" pitchFamily="2" charset="-122"/>
                <a:cs typeface="Arial" pitchFamily="34" charset="0"/>
              </a:rPr>
              <a:t>Clauw DJ </a:t>
            </a:r>
            <a:r>
              <a:rPr lang="en-US" sz="1000" i="1" dirty="0" smtClean="0">
                <a:solidFill>
                  <a:srgbClr val="002060"/>
                </a:solidFill>
                <a:latin typeface="Arial" pitchFamily="34" charset="0"/>
                <a:ea typeface="宋体" pitchFamily="2" charset="-122"/>
                <a:cs typeface="Arial" pitchFamily="34" charset="0"/>
              </a:rPr>
              <a:t>et al. Mayo Clin </a:t>
            </a:r>
            <a:r>
              <a:rPr lang="en-US" sz="1000" i="1" dirty="0" err="1" smtClean="0">
                <a:solidFill>
                  <a:srgbClr val="002060"/>
                </a:solidFill>
                <a:latin typeface="Arial" pitchFamily="34" charset="0"/>
                <a:ea typeface="宋体" pitchFamily="2" charset="-122"/>
                <a:cs typeface="Arial" pitchFamily="34" charset="0"/>
              </a:rPr>
              <a:t>Proc</a:t>
            </a:r>
            <a:r>
              <a:rPr lang="en-US" sz="1000" dirty="0" smtClean="0">
                <a:solidFill>
                  <a:srgbClr val="002060"/>
                </a:solidFill>
                <a:latin typeface="Arial" pitchFamily="34" charset="0"/>
                <a:ea typeface="宋体" pitchFamily="2" charset="-122"/>
                <a:cs typeface="Arial" pitchFamily="34" charset="0"/>
              </a:rPr>
              <a:t> 2011; 86(9):907-11. </a:t>
            </a:r>
            <a:endParaRPr lang="en-US" dirty="0" smtClean="0">
              <a:solidFill>
                <a:srgbClr val="002060"/>
              </a:solidFill>
              <a:latin typeface="Arial" pitchFamily="34" charset="0"/>
              <a:ea typeface="宋体" pitchFamily="2" charset="-122"/>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88" t="3435" r="-2488" b="19700"/>
          <a:stretch/>
        </p:blipFill>
        <p:spPr>
          <a:xfrm>
            <a:off x="1828800" y="1228298"/>
            <a:ext cx="5486400" cy="4217159"/>
          </a:xfrm>
          <a:prstGeom prst="rect">
            <a:avLst/>
          </a:prstGeom>
          <a:noFill/>
          <a:ln>
            <a:noFill/>
          </a:ln>
        </p:spPr>
      </p:pic>
      <p:sp>
        <p:nvSpPr>
          <p:cNvPr id="6" name="Rounded Rectangle 5"/>
          <p:cNvSpPr/>
          <p:nvPr/>
        </p:nvSpPr>
        <p:spPr>
          <a:xfrm>
            <a:off x="857250" y="1866899"/>
            <a:ext cx="7734300" cy="36293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lvl="0" algn="ctr">
              <a:spcBef>
                <a:spcPct val="20000"/>
              </a:spcBef>
              <a:buClr>
                <a:srgbClr val="0092FF"/>
              </a:buClr>
            </a:pPr>
            <a:r>
              <a:rPr lang="zh-CN" altLang="en-US" sz="3600" b="1" cap="small" dirty="0" smtClean="0">
                <a:solidFill>
                  <a:schemeClr val="bg2">
                    <a:lumMod val="75000"/>
                    <a:lumOff val="25000"/>
                  </a:schemeClr>
                </a:solidFill>
                <a:latin typeface="Arial" pitchFamily="34" charset="0"/>
                <a:ea typeface="宋体" pitchFamily="2" charset="-122"/>
                <a:cs typeface="Arial" pitchFamily="34" charset="0"/>
              </a:rPr>
              <a:t>纤维肌痛是一种常见慢性广泛疼痛障碍，表现为疼痛信号的放大，类似与“音量控制设定”调节过高。 </a:t>
            </a:r>
            <a:r>
              <a:rPr lang="en-CA" sz="3600" b="1" cap="small" dirty="0" smtClean="0">
                <a:solidFill>
                  <a:schemeClr val="bg2">
                    <a:lumMod val="75000"/>
                    <a:lumOff val="25000"/>
                  </a:schemeClr>
                </a:solidFill>
                <a:latin typeface="Arial" pitchFamily="34" charset="0"/>
                <a:ea typeface="宋体" pitchFamily="2" charset="-122"/>
                <a:cs typeface="Arial" pitchFamily="34" charset="0"/>
              </a:rPr>
              <a:t> </a:t>
            </a:r>
            <a:endParaRPr lang="en-CA" sz="3600" b="1" cap="small" dirty="0">
              <a:solidFill>
                <a:schemeClr val="bg2">
                  <a:lumMod val="75000"/>
                  <a:lumOff val="25000"/>
                </a:schemeClr>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53490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4900" name="Rectangle 13"/>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纤维肌痛流行病学</a:t>
            </a:r>
            <a:endParaRPr lang="en-US" dirty="0">
              <a:latin typeface="Arial" pitchFamily="34" charset="0"/>
              <a:ea typeface="宋体" pitchFamily="2" charset="-122"/>
              <a:cs typeface="Arial" pitchFamily="34" charset="0"/>
            </a:endParaRPr>
          </a:p>
        </p:txBody>
      </p:sp>
      <p:sp>
        <p:nvSpPr>
          <p:cNvPr id="3024902" name="Rectangle 6"/>
          <p:cNvSpPr>
            <a:spLocks noChangeArrowheads="1"/>
          </p:cNvSpPr>
          <p:nvPr/>
        </p:nvSpPr>
        <p:spPr bwMode="auto">
          <a:xfrm>
            <a:off x="292893" y="1578970"/>
            <a:ext cx="8562975" cy="424732"/>
          </a:xfrm>
          <a:prstGeom prst="rect">
            <a:avLst/>
          </a:prstGeom>
          <a:noFill/>
          <a:ln w="9525">
            <a:noFill/>
            <a:miter lim="800000"/>
            <a:headEnd/>
            <a:tailEnd/>
          </a:ln>
          <a:effectLst/>
        </p:spPr>
        <p:txBody>
          <a:bodyPr>
            <a:spAutoFit/>
          </a:bodyPr>
          <a:lstStyle/>
          <a:p>
            <a:pPr marL="114300" lvl="1" algn="ctr">
              <a:lnSpc>
                <a:spcPct val="90000"/>
              </a:lnSpc>
            </a:pPr>
            <a:r>
              <a:rPr lang="zh-CN" altLang="en-US" sz="2400" b="1" dirty="0" smtClean="0">
                <a:solidFill>
                  <a:srgbClr val="002060"/>
                </a:solidFill>
                <a:latin typeface="Arial" pitchFamily="34" charset="0"/>
                <a:ea typeface="宋体" pitchFamily="2" charset="-122"/>
                <a:cs typeface="Arial" pitchFamily="34" charset="0"/>
              </a:rPr>
              <a:t>纤维肌痛是最常见的</a:t>
            </a:r>
            <a:r>
              <a:rPr lang="zh-CN" altLang="en-US" sz="2400" b="1" dirty="0" smtClean="0">
                <a:solidFill>
                  <a:srgbClr val="002060"/>
                </a:solidFill>
                <a:latin typeface="Arial" pitchFamily="34" charset="0"/>
                <a:ea typeface="宋体" pitchFamily="2" charset="-122"/>
                <a:cs typeface="Arial" pitchFamily="34" charset="0"/>
              </a:rPr>
              <a:t>中枢敏化</a:t>
            </a:r>
            <a:r>
              <a:rPr lang="en-US" sz="2400" b="1" dirty="0" smtClean="0">
                <a:solidFill>
                  <a:srgbClr val="002060"/>
                </a:solidFill>
                <a:latin typeface="Arial" pitchFamily="34" charset="0"/>
                <a:ea typeface="宋体" pitchFamily="2" charset="-122"/>
                <a:cs typeface="Arial" pitchFamily="34" charset="0"/>
              </a:rPr>
              <a:t>/</a:t>
            </a:r>
            <a:r>
              <a:rPr lang="zh-CN" altLang="en-US" sz="2400" b="1" dirty="0" smtClean="0">
                <a:solidFill>
                  <a:srgbClr val="002060"/>
                </a:solidFill>
                <a:latin typeface="Arial" pitchFamily="34" charset="0"/>
                <a:ea typeface="宋体" pitchFamily="2" charset="-122"/>
                <a:cs typeface="Arial" pitchFamily="34" charset="0"/>
              </a:rPr>
              <a:t>功能失调性症状之一。</a:t>
            </a:r>
            <a:r>
              <a:rPr lang="en-US" sz="2400" b="1" baseline="30000" dirty="0" smtClean="0">
                <a:solidFill>
                  <a:srgbClr val="002060"/>
                </a:solidFill>
                <a:latin typeface="Arial" pitchFamily="34" charset="0"/>
                <a:ea typeface="宋体" pitchFamily="2" charset="-122"/>
                <a:cs typeface="Arial" pitchFamily="34" charset="0"/>
              </a:rPr>
              <a:t>1</a:t>
            </a:r>
            <a:endParaRPr lang="en-US" sz="2400" b="1" baseline="30000" dirty="0">
              <a:solidFill>
                <a:srgbClr val="002060"/>
              </a:solidFill>
              <a:latin typeface="Arial" pitchFamily="34" charset="0"/>
              <a:ea typeface="宋体" pitchFamily="2" charset="-122"/>
              <a:cs typeface="Arial" pitchFamily="34" charset="0"/>
            </a:endParaRPr>
          </a:p>
        </p:txBody>
      </p:sp>
      <p:sp>
        <p:nvSpPr>
          <p:cNvPr id="3024903" name="Text Box 7"/>
          <p:cNvSpPr txBox="1">
            <a:spLocks noChangeArrowheads="1"/>
          </p:cNvSpPr>
          <p:nvPr/>
        </p:nvSpPr>
        <p:spPr bwMode="auto">
          <a:xfrm>
            <a:off x="467544" y="2377346"/>
            <a:ext cx="8388324" cy="363176"/>
          </a:xfrm>
          <a:prstGeom prst="rect">
            <a:avLst/>
          </a:prstGeom>
          <a:solidFill>
            <a:srgbClr val="0C6FCF"/>
          </a:solidFill>
          <a:ln w="9525">
            <a:noFill/>
            <a:miter lim="800000"/>
            <a:headEnd/>
            <a:tailEnd/>
          </a:ln>
          <a:effectLst/>
        </p:spPr>
        <p:txBody>
          <a:bodyPr wrap="square">
            <a:spAutoFit/>
          </a:bodyPr>
          <a:lstStyle/>
          <a:p>
            <a:pPr marL="111125" indent="-111125">
              <a:lnSpc>
                <a:spcPct val="80000"/>
              </a:lnSpc>
              <a:spcBef>
                <a:spcPct val="20000"/>
              </a:spcBef>
            </a:pPr>
            <a:r>
              <a:rPr lang="zh-CN" altLang="en-US" sz="2200" b="1" dirty="0" smtClean="0">
                <a:solidFill>
                  <a:prstClr val="white"/>
                </a:solidFill>
                <a:latin typeface="Arial" pitchFamily="34" charset="0"/>
                <a:ea typeface="宋体" pitchFamily="2" charset="-122"/>
                <a:cs typeface="Arial" pitchFamily="34" charset="0"/>
              </a:rPr>
              <a:t>美国成人发病率预计为</a:t>
            </a:r>
            <a:r>
              <a:rPr lang="en-US" sz="2200" b="1" dirty="0" smtClean="0">
                <a:solidFill>
                  <a:prstClr val="white"/>
                </a:solidFill>
                <a:latin typeface="Arial" pitchFamily="34" charset="0"/>
                <a:ea typeface="宋体" pitchFamily="2" charset="-122"/>
                <a:cs typeface="Arial" pitchFamily="34" charset="0"/>
              </a:rPr>
              <a:t>2-5%</a:t>
            </a:r>
            <a:r>
              <a:rPr lang="zh-CN" altLang="en-US" sz="2200" b="1" dirty="0" smtClean="0">
                <a:solidFill>
                  <a:prstClr val="white"/>
                </a:solidFill>
                <a:latin typeface="Arial" pitchFamily="34" charset="0"/>
                <a:ea typeface="宋体" pitchFamily="2" charset="-122"/>
                <a:cs typeface="Arial" pitchFamily="34" charset="0"/>
              </a:rPr>
              <a:t>。</a:t>
            </a:r>
            <a:r>
              <a:rPr lang="en-US" sz="2200" b="1" baseline="30000" dirty="0" smtClean="0">
                <a:solidFill>
                  <a:prstClr val="white"/>
                </a:solidFill>
                <a:latin typeface="Arial" pitchFamily="34" charset="0"/>
                <a:ea typeface="宋体" pitchFamily="2" charset="-122"/>
                <a:cs typeface="Arial" pitchFamily="34" charset="0"/>
              </a:rPr>
              <a:t>1</a:t>
            </a:r>
            <a:endParaRPr lang="en-US" sz="2200" b="1" baseline="30000" dirty="0">
              <a:solidFill>
                <a:prstClr val="white"/>
              </a:solidFill>
              <a:latin typeface="Arial" pitchFamily="34" charset="0"/>
              <a:ea typeface="宋体" pitchFamily="2" charset="-122"/>
              <a:cs typeface="Arial" pitchFamily="34" charset="0"/>
            </a:endParaRPr>
          </a:p>
        </p:txBody>
      </p:sp>
      <p:sp>
        <p:nvSpPr>
          <p:cNvPr id="3024904" name="Text Box 8"/>
          <p:cNvSpPr txBox="1">
            <a:spLocks noChangeArrowheads="1"/>
          </p:cNvSpPr>
          <p:nvPr/>
        </p:nvSpPr>
        <p:spPr bwMode="auto">
          <a:xfrm>
            <a:off x="467545" y="4365104"/>
            <a:ext cx="8388323" cy="1169551"/>
          </a:xfrm>
          <a:prstGeom prst="rect">
            <a:avLst/>
          </a:prstGeom>
          <a:solidFill>
            <a:srgbClr val="8064A2"/>
          </a:solidFill>
          <a:ln w="9525">
            <a:noFill/>
            <a:miter lim="800000"/>
            <a:headEnd/>
            <a:tailEnd/>
          </a:ln>
          <a:effectLst/>
        </p:spPr>
        <p:txBody>
          <a:bodyPr wrap="square">
            <a:spAutoFit/>
          </a:bodyPr>
          <a:lstStyle/>
          <a:p>
            <a:pPr>
              <a:spcBef>
                <a:spcPct val="20000"/>
              </a:spcBef>
            </a:pPr>
            <a:r>
              <a:rPr lang="zh-CN" altLang="en-US" sz="2200" b="1" dirty="0" smtClean="0">
                <a:solidFill>
                  <a:prstClr val="white"/>
                </a:solidFill>
                <a:latin typeface="Arial" pitchFamily="34" charset="0"/>
                <a:ea typeface="宋体" pitchFamily="2" charset="-122"/>
                <a:cs typeface="Arial" pitchFamily="34" charset="0"/>
              </a:rPr>
              <a:t>纤维肌痛在各年龄、不同性别和不同种族均可发生，但：</a:t>
            </a:r>
            <a:r>
              <a:rPr lang="en-US" sz="2200" b="1" baseline="30000" dirty="0" smtClean="0">
                <a:solidFill>
                  <a:prstClr val="white"/>
                </a:solidFill>
                <a:latin typeface="Arial" pitchFamily="34" charset="0"/>
                <a:ea typeface="宋体" pitchFamily="2" charset="-122"/>
                <a:cs typeface="Arial" pitchFamily="34" charset="0"/>
              </a:rPr>
              <a:t>4</a:t>
            </a:r>
            <a:endParaRPr lang="en-US" sz="2200" b="1" baseline="30000" dirty="0">
              <a:solidFill>
                <a:prstClr val="white"/>
              </a:solidFill>
              <a:latin typeface="Arial" pitchFamily="34" charset="0"/>
              <a:ea typeface="宋体" pitchFamily="2" charset="-122"/>
              <a:cs typeface="Arial" pitchFamily="34" charset="0"/>
            </a:endParaRPr>
          </a:p>
          <a:p>
            <a:pPr marL="268288" indent="-268288">
              <a:spcBef>
                <a:spcPct val="20000"/>
              </a:spcBef>
              <a:buFontTx/>
              <a:buChar char="•"/>
            </a:pPr>
            <a:r>
              <a:rPr lang="zh-CN" altLang="en-US" sz="2000" dirty="0" smtClean="0">
                <a:solidFill>
                  <a:prstClr val="white"/>
                </a:solidFill>
                <a:latin typeface="Arial" pitchFamily="34" charset="0"/>
                <a:ea typeface="宋体" pitchFamily="2" charset="-122"/>
                <a:cs typeface="Arial" pitchFamily="34" charset="0"/>
              </a:rPr>
              <a:t>女性更常见</a:t>
            </a:r>
            <a:endParaRPr lang="en-US" sz="2000" dirty="0">
              <a:solidFill>
                <a:prstClr val="white"/>
              </a:solidFill>
              <a:latin typeface="Arial" pitchFamily="34" charset="0"/>
              <a:ea typeface="宋体" pitchFamily="2" charset="-122"/>
              <a:cs typeface="Arial" pitchFamily="34" charset="0"/>
            </a:endParaRPr>
          </a:p>
          <a:p>
            <a:pPr marL="268288" indent="-268288">
              <a:spcBef>
                <a:spcPct val="20000"/>
              </a:spcBef>
              <a:buFontTx/>
              <a:buChar char="•"/>
            </a:pPr>
            <a:r>
              <a:rPr lang="en-US" sz="2000" dirty="0" smtClean="0">
                <a:solidFill>
                  <a:prstClr val="white"/>
                </a:solidFill>
                <a:latin typeface="Arial" pitchFamily="34" charset="0"/>
                <a:ea typeface="宋体" pitchFamily="2" charset="-122"/>
                <a:cs typeface="Arial" pitchFamily="34" charset="0"/>
              </a:rPr>
              <a:t>35-60</a:t>
            </a:r>
            <a:r>
              <a:rPr lang="zh-CN" altLang="en-US" sz="2000" dirty="0" smtClean="0">
                <a:solidFill>
                  <a:prstClr val="white"/>
                </a:solidFill>
                <a:latin typeface="Arial" pitchFamily="34" charset="0"/>
                <a:ea typeface="宋体" pitchFamily="2" charset="-122"/>
                <a:cs typeface="Arial" pitchFamily="34" charset="0"/>
              </a:rPr>
              <a:t>周岁年龄段更常见</a:t>
            </a:r>
            <a:endParaRPr lang="en-US" sz="2000" dirty="0">
              <a:solidFill>
                <a:prstClr val="white"/>
              </a:solidFill>
              <a:latin typeface="Arial" pitchFamily="34" charset="0"/>
              <a:ea typeface="宋体" pitchFamily="2" charset="-122"/>
              <a:cs typeface="Arial" pitchFamily="34" charset="0"/>
            </a:endParaRPr>
          </a:p>
        </p:txBody>
      </p:sp>
      <p:sp>
        <p:nvSpPr>
          <p:cNvPr id="3024906" name="Text Box 10"/>
          <p:cNvSpPr txBox="1">
            <a:spLocks noChangeArrowheads="1"/>
          </p:cNvSpPr>
          <p:nvPr/>
        </p:nvSpPr>
        <p:spPr bwMode="auto">
          <a:xfrm>
            <a:off x="467544" y="2996952"/>
            <a:ext cx="8388324" cy="1200329"/>
          </a:xfrm>
          <a:prstGeom prst="rect">
            <a:avLst/>
          </a:prstGeom>
          <a:solidFill>
            <a:srgbClr val="DDBB30"/>
          </a:solidFill>
          <a:ln w="9525">
            <a:noFill/>
            <a:miter lim="800000"/>
            <a:headEnd/>
            <a:tailEnd/>
          </a:ln>
          <a:effectLst/>
        </p:spPr>
        <p:txBody>
          <a:bodyPr wrap="square">
            <a:spAutoFit/>
          </a:bodyPr>
          <a:lstStyle/>
          <a:p>
            <a:pPr marL="111125" indent="-111125">
              <a:spcBef>
                <a:spcPct val="20000"/>
              </a:spcBef>
            </a:pPr>
            <a:r>
              <a:rPr lang="zh-CN" altLang="en-US" sz="2200" b="1" dirty="0" smtClean="0">
                <a:solidFill>
                  <a:prstClr val="white"/>
                </a:solidFill>
                <a:latin typeface="Arial" pitchFamily="34" charset="0"/>
                <a:ea typeface="宋体" pitchFamily="2" charset="-122"/>
                <a:cs typeface="Arial" pitchFamily="34" charset="0"/>
              </a:rPr>
              <a:t>纤维肌痛的诊断率远低于实际水平</a:t>
            </a:r>
            <a:r>
              <a:rPr lang="zh-CN" altLang="en-US" sz="2400" dirty="0" smtClean="0">
                <a:latin typeface="Arial" pitchFamily="34" charset="0"/>
                <a:ea typeface="宋体" pitchFamily="2" charset="-122"/>
                <a:cs typeface="Arial" pitchFamily="34" charset="0"/>
              </a:rPr>
              <a:t>：</a:t>
            </a:r>
            <a:r>
              <a:rPr lang="en-US" sz="2200" b="1" baseline="30000" dirty="0" smtClean="0">
                <a:solidFill>
                  <a:prstClr val="white"/>
                </a:solidFill>
                <a:latin typeface="Arial" pitchFamily="34" charset="0"/>
                <a:ea typeface="宋体" pitchFamily="2" charset="-122"/>
                <a:cs typeface="Arial" pitchFamily="34" charset="0"/>
              </a:rPr>
              <a:t>2</a:t>
            </a:r>
            <a:endParaRPr lang="en-US" sz="2200" b="1" baseline="30000" dirty="0">
              <a:solidFill>
                <a:prstClr val="white"/>
              </a:solidFill>
              <a:latin typeface="Arial" pitchFamily="34" charset="0"/>
              <a:ea typeface="宋体" pitchFamily="2" charset="-122"/>
              <a:cs typeface="Arial" pitchFamily="34" charset="0"/>
            </a:endParaRPr>
          </a:p>
          <a:p>
            <a:pPr marL="268288" indent="-268288">
              <a:spcBef>
                <a:spcPct val="20000"/>
              </a:spcBef>
              <a:buFontTx/>
              <a:buChar char="•"/>
            </a:pPr>
            <a:r>
              <a:rPr lang="en-US" sz="2000" dirty="0" smtClean="0">
                <a:latin typeface="Arial" pitchFamily="34" charset="0"/>
                <a:ea typeface="宋体" pitchFamily="2" charset="-122"/>
                <a:cs typeface="Arial" pitchFamily="34" charset="0"/>
              </a:rPr>
              <a:t>5</a:t>
            </a:r>
            <a:r>
              <a:rPr lang="zh-CN" altLang="en-US" sz="2000" dirty="0" smtClean="0">
                <a:latin typeface="Arial" pitchFamily="34" charset="0"/>
                <a:ea typeface="宋体" pitchFamily="2" charset="-122"/>
                <a:cs typeface="Arial" pitchFamily="34" charset="0"/>
              </a:rPr>
              <a:t>例中仅有</a:t>
            </a:r>
            <a:r>
              <a:rPr lang="en-US" sz="2000" dirty="0" smtClean="0">
                <a:latin typeface="Arial" pitchFamily="34" charset="0"/>
                <a:ea typeface="宋体" pitchFamily="2" charset="-122"/>
                <a:cs typeface="Arial" pitchFamily="34" charset="0"/>
              </a:rPr>
              <a:t>1</a:t>
            </a:r>
            <a:r>
              <a:rPr lang="zh-CN" altLang="en-US" sz="2000" dirty="0" smtClean="0">
                <a:latin typeface="Arial" pitchFamily="34" charset="0"/>
                <a:ea typeface="宋体" pitchFamily="2" charset="-122"/>
                <a:cs typeface="Arial" pitchFamily="34" charset="0"/>
              </a:rPr>
              <a:t>例被诊断</a:t>
            </a:r>
            <a:endParaRPr lang="en-US" altLang="zh-CN" sz="2000" dirty="0" smtClean="0">
              <a:latin typeface="Arial" pitchFamily="34" charset="0"/>
              <a:ea typeface="宋体" pitchFamily="2" charset="-122"/>
              <a:cs typeface="Arial" pitchFamily="34" charset="0"/>
            </a:endParaRPr>
          </a:p>
          <a:p>
            <a:pPr marL="268288" indent="-268288">
              <a:spcBef>
                <a:spcPct val="20000"/>
              </a:spcBef>
              <a:buFontTx/>
              <a:buChar char="•"/>
            </a:pPr>
            <a:r>
              <a:rPr lang="zh-CN" altLang="en-US" sz="2000" dirty="0" smtClean="0">
                <a:latin typeface="Arial" pitchFamily="34" charset="0"/>
                <a:ea typeface="宋体" pitchFamily="2" charset="-122"/>
                <a:cs typeface="Arial" pitchFamily="34" charset="0"/>
              </a:rPr>
              <a:t>诊断平均耗时</a:t>
            </a:r>
            <a:r>
              <a:rPr lang="en-US" sz="2000" dirty="0" smtClean="0">
                <a:latin typeface="Arial" pitchFamily="34" charset="0"/>
                <a:ea typeface="宋体" pitchFamily="2" charset="-122"/>
                <a:cs typeface="Arial" pitchFamily="34" charset="0"/>
              </a:rPr>
              <a:t>5</a:t>
            </a:r>
            <a:r>
              <a:rPr lang="zh-CN" altLang="en-US" sz="2000" dirty="0" smtClean="0">
                <a:latin typeface="Arial" pitchFamily="34" charset="0"/>
                <a:ea typeface="宋体" pitchFamily="2" charset="-122"/>
                <a:cs typeface="Arial" pitchFamily="34" charset="0"/>
              </a:rPr>
              <a:t>年</a:t>
            </a:r>
            <a:r>
              <a:rPr lang="en-US" sz="2000" baseline="30000" dirty="0" smtClean="0">
                <a:solidFill>
                  <a:prstClr val="white"/>
                </a:solidFill>
                <a:latin typeface="Arial" pitchFamily="34" charset="0"/>
                <a:ea typeface="宋体" pitchFamily="2" charset="-122"/>
                <a:cs typeface="Arial" pitchFamily="34" charset="0"/>
              </a:rPr>
              <a:t>3</a:t>
            </a:r>
            <a:endParaRPr lang="en-US" sz="2000" baseline="30000" dirty="0">
              <a:solidFill>
                <a:prstClr val="white"/>
              </a:solidFill>
              <a:latin typeface="Arial" pitchFamily="34" charset="0"/>
              <a:ea typeface="宋体" pitchFamily="2" charset="-122"/>
              <a:cs typeface="Arial" pitchFamily="34" charset="0"/>
            </a:endParaRPr>
          </a:p>
        </p:txBody>
      </p:sp>
      <p:sp>
        <p:nvSpPr>
          <p:cNvPr id="3024908" name="Text Box 5"/>
          <p:cNvSpPr txBox="1">
            <a:spLocks noChangeArrowheads="1"/>
          </p:cNvSpPr>
          <p:nvPr/>
        </p:nvSpPr>
        <p:spPr bwMode="auto">
          <a:xfrm>
            <a:off x="211138" y="6064250"/>
            <a:ext cx="8932862" cy="758981"/>
          </a:xfrm>
          <a:prstGeom prst="rect">
            <a:avLst/>
          </a:prstGeom>
          <a:noFill/>
          <a:ln w="9525">
            <a:noFill/>
            <a:miter lim="800000"/>
            <a:headEnd/>
            <a:tailEnd/>
          </a:ln>
        </p:spPr>
        <p:txBody>
          <a:bodyPr lIns="0" tIns="0" rIns="0" bIns="0" anchor="b"/>
          <a:lstStyle/>
          <a:p>
            <a:pPr marL="457200" indent="-457200">
              <a:lnSpc>
                <a:spcPct val="90000"/>
              </a:lnSpc>
              <a:spcBef>
                <a:spcPct val="20000"/>
              </a:spcBef>
              <a:buClr>
                <a:srgbClr val="67CFE1"/>
              </a:buClr>
            </a:pPr>
            <a:r>
              <a:rPr lang="en-US" sz="1200" b="1" dirty="0" smtClean="0">
                <a:solidFill>
                  <a:srgbClr val="002060"/>
                </a:solidFill>
                <a:latin typeface="Arial" pitchFamily="34" charset="0"/>
                <a:ea typeface="宋体" pitchFamily="2" charset="-122"/>
                <a:cs typeface="Arial" pitchFamily="34" charset="0"/>
              </a:rPr>
              <a:t>USA </a:t>
            </a:r>
            <a:r>
              <a:rPr lang="en-US" altLang="zh-CN" sz="1200" b="1" dirty="0" smtClean="0">
                <a:solidFill>
                  <a:srgbClr val="002060"/>
                </a:solidFill>
                <a:latin typeface="Arial" pitchFamily="34" charset="0"/>
                <a:ea typeface="宋体" pitchFamily="2" charset="-122"/>
                <a:cs typeface="Arial" pitchFamily="34" charset="0"/>
              </a:rPr>
              <a:t>= </a:t>
            </a:r>
            <a:r>
              <a:rPr lang="zh-CN" altLang="en-US" sz="1200" b="1" dirty="0" smtClean="0">
                <a:solidFill>
                  <a:srgbClr val="002060"/>
                </a:solidFill>
                <a:latin typeface="Arial" pitchFamily="34" charset="0"/>
                <a:ea typeface="宋体" pitchFamily="2" charset="-122"/>
                <a:cs typeface="Arial" pitchFamily="34" charset="0"/>
              </a:rPr>
              <a:t>美国</a:t>
            </a:r>
            <a:endParaRPr lang="en-US" sz="1200" b="1" dirty="0" smtClean="0">
              <a:solidFill>
                <a:srgbClr val="002060"/>
              </a:solidFill>
              <a:latin typeface="Arial" pitchFamily="34" charset="0"/>
              <a:ea typeface="宋体" pitchFamily="2" charset="-122"/>
              <a:cs typeface="Arial" pitchFamily="34" charset="0"/>
            </a:endParaRPr>
          </a:p>
          <a:p>
            <a:pPr marL="457200" indent="-457200">
              <a:lnSpc>
                <a:spcPct val="90000"/>
              </a:lnSpc>
              <a:spcBef>
                <a:spcPct val="20000"/>
              </a:spcBef>
              <a:buClr>
                <a:srgbClr val="67CFE1"/>
              </a:buClr>
            </a:pPr>
            <a:r>
              <a:rPr lang="en-US" sz="1000" dirty="0" smtClean="0">
                <a:solidFill>
                  <a:srgbClr val="002060"/>
                </a:solidFill>
                <a:latin typeface="Arial" pitchFamily="34" charset="0"/>
                <a:ea typeface="宋体" pitchFamily="2" charset="-122"/>
                <a:cs typeface="Arial" pitchFamily="34" charset="0"/>
              </a:rPr>
              <a:t>1</a:t>
            </a:r>
            <a:r>
              <a:rPr lang="en-US" sz="1000" dirty="0">
                <a:solidFill>
                  <a:srgbClr val="002060"/>
                </a:solidFill>
                <a:latin typeface="Arial" pitchFamily="34" charset="0"/>
                <a:ea typeface="宋体" pitchFamily="2" charset="-122"/>
                <a:cs typeface="Arial" pitchFamily="34" charset="0"/>
              </a:rPr>
              <a:t>. Wolfe </a:t>
            </a:r>
            <a:r>
              <a:rPr lang="en-US" sz="1000" dirty="0" smtClean="0">
                <a:solidFill>
                  <a:srgbClr val="002060"/>
                </a:solidFill>
                <a:latin typeface="Arial" pitchFamily="34" charset="0"/>
                <a:ea typeface="宋体" pitchFamily="2" charset="-122"/>
                <a:cs typeface="Arial" pitchFamily="34" charset="0"/>
              </a:rPr>
              <a:t>F </a:t>
            </a:r>
            <a:r>
              <a:rPr lang="en-US" sz="1000" i="1" dirty="0">
                <a:solidFill>
                  <a:srgbClr val="002060"/>
                </a:solidFill>
                <a:latin typeface="Arial" pitchFamily="34" charset="0"/>
                <a:ea typeface="宋体" pitchFamily="2" charset="-122"/>
                <a:cs typeface="Arial" pitchFamily="34" charset="0"/>
              </a:rPr>
              <a:t>et al. Arthritis </a:t>
            </a:r>
            <a:r>
              <a:rPr lang="en-US" sz="1000" i="1" dirty="0" smtClean="0">
                <a:solidFill>
                  <a:srgbClr val="002060"/>
                </a:solidFill>
                <a:latin typeface="Arial" pitchFamily="34" charset="0"/>
                <a:ea typeface="宋体" pitchFamily="2" charset="-122"/>
                <a:cs typeface="Arial" pitchFamily="34" charset="0"/>
              </a:rPr>
              <a:t>Rheum</a:t>
            </a:r>
            <a:r>
              <a:rPr lang="en-US" sz="1000" dirty="0" smtClean="0">
                <a:solidFill>
                  <a:srgbClr val="002060"/>
                </a:solidFill>
                <a:latin typeface="Arial" pitchFamily="34" charset="0"/>
                <a:ea typeface="宋体" pitchFamily="2" charset="-122"/>
                <a:cs typeface="Arial" pitchFamily="34" charset="0"/>
              </a:rPr>
              <a:t> 1995; 38(1):19-28; 2</a:t>
            </a:r>
            <a:r>
              <a:rPr lang="en-US" sz="1000" dirty="0">
                <a:solidFill>
                  <a:srgbClr val="002060"/>
                </a:solidFill>
                <a:latin typeface="Arial" pitchFamily="34" charset="0"/>
                <a:ea typeface="宋体" pitchFamily="2" charset="-122"/>
                <a:cs typeface="Arial" pitchFamily="34" charset="0"/>
              </a:rPr>
              <a:t>. Weir </a:t>
            </a:r>
            <a:r>
              <a:rPr lang="en-US" sz="1000" dirty="0" smtClean="0">
                <a:solidFill>
                  <a:srgbClr val="002060"/>
                </a:solidFill>
                <a:latin typeface="Arial" pitchFamily="34" charset="0"/>
                <a:ea typeface="宋体" pitchFamily="2" charset="-122"/>
                <a:cs typeface="Arial" pitchFamily="34" charset="0"/>
              </a:rPr>
              <a:t>PT </a:t>
            </a:r>
            <a:r>
              <a:rPr lang="en-US" sz="1000" i="1" dirty="0">
                <a:solidFill>
                  <a:srgbClr val="002060"/>
                </a:solidFill>
                <a:latin typeface="Arial" pitchFamily="34" charset="0"/>
                <a:ea typeface="宋体" pitchFamily="2" charset="-122"/>
                <a:cs typeface="Arial" pitchFamily="34" charset="0"/>
              </a:rPr>
              <a:t>et al</a:t>
            </a:r>
            <a:r>
              <a:rPr lang="en-US" sz="1000" dirty="0">
                <a:solidFill>
                  <a:srgbClr val="002060"/>
                </a:solidFill>
                <a:latin typeface="Arial" pitchFamily="34" charset="0"/>
                <a:ea typeface="宋体" pitchFamily="2" charset="-122"/>
                <a:cs typeface="Arial" pitchFamily="34" charset="0"/>
              </a:rPr>
              <a:t>. </a:t>
            </a:r>
            <a:r>
              <a:rPr lang="en-US" sz="1000" i="1" dirty="0">
                <a:solidFill>
                  <a:srgbClr val="002060"/>
                </a:solidFill>
                <a:latin typeface="Arial" pitchFamily="34" charset="0"/>
                <a:ea typeface="宋体" pitchFamily="2" charset="-122"/>
                <a:cs typeface="Arial" pitchFamily="34" charset="0"/>
              </a:rPr>
              <a:t>J Clin </a:t>
            </a:r>
            <a:r>
              <a:rPr lang="en-US" sz="1000" i="1" dirty="0" smtClean="0">
                <a:solidFill>
                  <a:srgbClr val="002060"/>
                </a:solidFill>
                <a:latin typeface="Arial" pitchFamily="34" charset="0"/>
                <a:ea typeface="宋体" pitchFamily="2" charset="-122"/>
                <a:cs typeface="Arial" pitchFamily="34" charset="0"/>
              </a:rPr>
              <a:t>Rheumatol</a:t>
            </a:r>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2006</a:t>
            </a:r>
            <a:r>
              <a:rPr lang="en-US" sz="1000" dirty="0" smtClean="0">
                <a:solidFill>
                  <a:srgbClr val="002060"/>
                </a:solidFill>
                <a:latin typeface="Arial" pitchFamily="34" charset="0"/>
                <a:ea typeface="宋体" pitchFamily="2" charset="-122"/>
                <a:cs typeface="Arial" pitchFamily="34" charset="0"/>
              </a:rPr>
              <a:t>; 12(3):124-8;</a:t>
            </a:r>
            <a:endParaRPr lang="en-US" sz="1000" dirty="0">
              <a:solidFill>
                <a:srgbClr val="002060"/>
              </a:solidFill>
              <a:latin typeface="Arial" pitchFamily="34" charset="0"/>
              <a:ea typeface="宋体" pitchFamily="2" charset="-122"/>
              <a:cs typeface="Arial" pitchFamily="34" charset="0"/>
            </a:endParaRPr>
          </a:p>
          <a:p>
            <a:pPr>
              <a:lnSpc>
                <a:spcPct val="90000"/>
              </a:lnSpc>
              <a:spcBef>
                <a:spcPct val="20000"/>
              </a:spcBef>
              <a:buClr>
                <a:srgbClr val="67CFE1"/>
              </a:buClr>
            </a:pPr>
            <a:r>
              <a:rPr lang="en-US" sz="1000" dirty="0">
                <a:solidFill>
                  <a:srgbClr val="002060"/>
                </a:solidFill>
                <a:latin typeface="Arial" pitchFamily="34" charset="0"/>
                <a:ea typeface="宋体" pitchFamily="2" charset="-122"/>
                <a:cs typeface="Arial" pitchFamily="34" charset="0"/>
              </a:rPr>
              <a:t>3. </a:t>
            </a:r>
            <a:r>
              <a:rPr lang="en-US" sz="1000" dirty="0" smtClean="0">
                <a:solidFill>
                  <a:srgbClr val="002060"/>
                </a:solidFill>
                <a:latin typeface="Arial" pitchFamily="34" charset="0"/>
                <a:ea typeface="宋体" pitchFamily="2" charset="-122"/>
                <a:cs typeface="Arial" pitchFamily="34" charset="0"/>
              </a:rPr>
              <a:t>National Pain </a:t>
            </a:r>
            <a:r>
              <a:rPr lang="en-US" sz="1000" dirty="0">
                <a:solidFill>
                  <a:srgbClr val="002060"/>
                </a:solidFill>
                <a:latin typeface="Arial" pitchFamily="34" charset="0"/>
                <a:ea typeface="宋体" pitchFamily="2" charset="-122"/>
                <a:cs typeface="Arial" pitchFamily="34" charset="0"/>
              </a:rPr>
              <a:t>Foundation. </a:t>
            </a:r>
            <a:r>
              <a:rPr lang="en-US" sz="1000" i="1" dirty="0">
                <a:solidFill>
                  <a:srgbClr val="002060"/>
                </a:solidFill>
                <a:latin typeface="Arial" pitchFamily="34" charset="0"/>
                <a:ea typeface="宋体" pitchFamily="2" charset="-122"/>
                <a:cs typeface="Arial" pitchFamily="34" charset="0"/>
              </a:rPr>
              <a:t>Fibromyalgia: </a:t>
            </a:r>
            <a:r>
              <a:rPr lang="en-US" sz="1000" i="1" dirty="0" smtClean="0">
                <a:solidFill>
                  <a:srgbClr val="002060"/>
                </a:solidFill>
                <a:latin typeface="Arial" pitchFamily="34" charset="0"/>
                <a:ea typeface="宋体" pitchFamily="2" charset="-122"/>
                <a:cs typeface="Arial" pitchFamily="34" charset="0"/>
              </a:rPr>
              <a:t>Facts and Statistics</a:t>
            </a:r>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Available at: </a:t>
            </a:r>
            <a:r>
              <a:rPr lang="en-US" sz="1000" u="sng" dirty="0">
                <a:solidFill>
                  <a:srgbClr val="002060"/>
                </a:solidFill>
                <a:latin typeface="Arial" pitchFamily="34" charset="0"/>
                <a:ea typeface="宋体" pitchFamily="2" charset="-122"/>
                <a:cs typeface="Arial" pitchFamily="34" charset="0"/>
              </a:rPr>
              <a:t>http://nationalpainfoundation.org/articles/849/facts-and-statistics</a:t>
            </a:r>
            <a:r>
              <a:rPr lang="en-US" sz="1000" dirty="0">
                <a:solidFill>
                  <a:srgbClr val="002060"/>
                </a:solidFill>
                <a:latin typeface="Arial" pitchFamily="34" charset="0"/>
                <a:ea typeface="宋体" pitchFamily="2" charset="-122"/>
                <a:cs typeface="Arial" pitchFamily="34" charset="0"/>
              </a:rPr>
              <a:t>. </a:t>
            </a:r>
            <a:r>
              <a:rPr lang="en-US" sz="1000" dirty="0" smtClean="0">
                <a:solidFill>
                  <a:srgbClr val="002060"/>
                </a:solidFill>
                <a:latin typeface="Arial" pitchFamily="34" charset="0"/>
                <a:ea typeface="宋体" pitchFamily="2" charset="-122"/>
                <a:cs typeface="Arial" pitchFamily="34" charset="0"/>
              </a:rPr>
              <a:t>Accessed: </a:t>
            </a:r>
            <a:r>
              <a:rPr lang="en-US" sz="1000" dirty="0">
                <a:solidFill>
                  <a:srgbClr val="002060"/>
                </a:solidFill>
                <a:latin typeface="Arial" pitchFamily="34" charset="0"/>
                <a:ea typeface="宋体" pitchFamily="2" charset="-122"/>
                <a:cs typeface="Arial" pitchFamily="34" charset="0"/>
              </a:rPr>
              <a:t>July 21, </a:t>
            </a:r>
            <a:r>
              <a:rPr lang="en-US" sz="1000" dirty="0" smtClean="0">
                <a:solidFill>
                  <a:srgbClr val="002060"/>
                </a:solidFill>
                <a:latin typeface="Arial" pitchFamily="34" charset="0"/>
                <a:ea typeface="宋体" pitchFamily="2" charset="-122"/>
                <a:cs typeface="Arial" pitchFamily="34" charset="0"/>
              </a:rPr>
              <a:t>2009; 4. </a:t>
            </a:r>
            <a:r>
              <a:rPr lang="en-CA" sz="1000" dirty="0">
                <a:solidFill>
                  <a:srgbClr val="002060"/>
                </a:solidFill>
                <a:latin typeface="Arial" pitchFamily="34" charset="0"/>
                <a:ea typeface="宋体" pitchFamily="2" charset="-122"/>
                <a:cs typeface="Arial" pitchFamily="34" charset="0"/>
              </a:rPr>
              <a:t>White </a:t>
            </a:r>
            <a:r>
              <a:rPr lang="en-CA" sz="1000" dirty="0" smtClean="0">
                <a:solidFill>
                  <a:srgbClr val="002060"/>
                </a:solidFill>
                <a:latin typeface="Arial" pitchFamily="34" charset="0"/>
                <a:ea typeface="宋体" pitchFamily="2" charset="-122"/>
                <a:cs typeface="Arial" pitchFamily="34" charset="0"/>
              </a:rPr>
              <a:t>KP </a:t>
            </a:r>
            <a:r>
              <a:rPr lang="en-CA" sz="1000" i="1" dirty="0">
                <a:solidFill>
                  <a:srgbClr val="002060"/>
                </a:solidFill>
                <a:latin typeface="Arial" pitchFamily="34" charset="0"/>
                <a:ea typeface="宋体" pitchFamily="2" charset="-122"/>
                <a:cs typeface="Arial" pitchFamily="34" charset="0"/>
              </a:rPr>
              <a:t>et al. </a:t>
            </a:r>
            <a:r>
              <a:rPr lang="nb-NO" sz="1000" i="1" dirty="0">
                <a:solidFill>
                  <a:srgbClr val="002060"/>
                </a:solidFill>
                <a:latin typeface="Arial" pitchFamily="34" charset="0"/>
                <a:ea typeface="宋体" pitchFamily="2" charset="-122"/>
                <a:cs typeface="Arial" pitchFamily="34" charset="0"/>
              </a:rPr>
              <a:t>J </a:t>
            </a:r>
            <a:r>
              <a:rPr lang="nb-NO" sz="1000" i="1" dirty="0" smtClean="0">
                <a:solidFill>
                  <a:srgbClr val="002060"/>
                </a:solidFill>
                <a:latin typeface="Arial" pitchFamily="34" charset="0"/>
                <a:ea typeface="宋体" pitchFamily="2" charset="-122"/>
                <a:cs typeface="Arial" pitchFamily="34" charset="0"/>
              </a:rPr>
              <a:t>Rheumatol</a:t>
            </a:r>
            <a:r>
              <a:rPr lang="nb-NO" sz="1000" dirty="0" smtClean="0">
                <a:solidFill>
                  <a:srgbClr val="002060"/>
                </a:solidFill>
                <a:latin typeface="Arial" pitchFamily="34" charset="0"/>
                <a:ea typeface="宋体" pitchFamily="2" charset="-122"/>
                <a:cs typeface="Arial" pitchFamily="34" charset="0"/>
              </a:rPr>
              <a:t> 1999; 26(7</a:t>
            </a:r>
            <a:r>
              <a:rPr lang="nb-NO" sz="1000" dirty="0">
                <a:solidFill>
                  <a:srgbClr val="002060"/>
                </a:solidFill>
                <a:latin typeface="Arial" pitchFamily="34" charset="0"/>
                <a:ea typeface="宋体" pitchFamily="2" charset="-122"/>
                <a:cs typeface="Arial" pitchFamily="34" charset="0"/>
              </a:rPr>
              <a:t>):1570-6.</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0282544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患者报告的纤维肌痛的影响</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27104038"/>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19381" y="6620538"/>
            <a:ext cx="2981907" cy="246221"/>
          </a:xfrm>
          <a:prstGeom prst="rect">
            <a:avLst/>
          </a:prstGeom>
        </p:spPr>
        <p:txBody>
          <a:bodyPr wrap="none">
            <a:spAutoFit/>
          </a:bodyPr>
          <a:lstStyle/>
          <a:p>
            <a:pPr eaLnBrk="0" hangingPunct="0"/>
            <a:r>
              <a:rPr lang="en-US" sz="1000" dirty="0" smtClean="0">
                <a:solidFill>
                  <a:srgbClr val="002060"/>
                </a:solidFill>
              </a:rPr>
              <a:t>Clark P </a:t>
            </a:r>
            <a:r>
              <a:rPr lang="en-US" sz="1000" i="1" dirty="0" smtClean="0">
                <a:solidFill>
                  <a:srgbClr val="002060"/>
                </a:solidFill>
              </a:rPr>
              <a:t>et al. BMC </a:t>
            </a:r>
            <a:r>
              <a:rPr lang="en-US" sz="1000" i="1" dirty="0">
                <a:solidFill>
                  <a:srgbClr val="002060"/>
                </a:solidFill>
              </a:rPr>
              <a:t>Musculoskelet </a:t>
            </a:r>
            <a:r>
              <a:rPr lang="en-US" sz="1000" i="1" dirty="0" smtClean="0">
                <a:solidFill>
                  <a:srgbClr val="002060"/>
                </a:solidFill>
              </a:rPr>
              <a:t>Disord</a:t>
            </a:r>
            <a:r>
              <a:rPr lang="en-US" sz="1000" dirty="0" smtClean="0">
                <a:solidFill>
                  <a:srgbClr val="002060"/>
                </a:solidFill>
              </a:rPr>
              <a:t> 2013; 14:188</a:t>
            </a:r>
            <a:r>
              <a:rPr lang="en-US" sz="1000" dirty="0">
                <a:solidFill>
                  <a:srgbClr val="002060"/>
                </a:solidFill>
              </a:rPr>
              <a:t>.</a:t>
            </a:r>
          </a:p>
        </p:txBody>
      </p:sp>
      <p:sp>
        <p:nvSpPr>
          <p:cNvPr id="5" name="TextBox 4"/>
          <p:cNvSpPr txBox="1"/>
          <p:nvPr/>
        </p:nvSpPr>
        <p:spPr>
          <a:xfrm>
            <a:off x="7170057" y="3672113"/>
            <a:ext cx="1799772" cy="369332"/>
          </a:xfrm>
          <a:prstGeom prst="rect">
            <a:avLst/>
          </a:prstGeom>
          <a:solidFill>
            <a:srgbClr val="EDF2F5"/>
          </a:solidFill>
        </p:spPr>
        <p:txBody>
          <a:bodyPr wrap="square" rtlCol="0">
            <a:spAutoFit/>
          </a:bodyPr>
          <a:lstStyle/>
          <a:p>
            <a:r>
              <a:rPr lang="zh-CN" altLang="en-US" dirty="0" smtClean="0">
                <a:solidFill>
                  <a:srgbClr val="065098"/>
                </a:solidFill>
                <a:latin typeface="Arial" pitchFamily="34" charset="0"/>
                <a:ea typeface="宋体" pitchFamily="2" charset="-122"/>
                <a:cs typeface="Arial" pitchFamily="34" charset="0"/>
              </a:rPr>
              <a:t>拉丁美洲</a:t>
            </a:r>
            <a:endParaRPr lang="zh-CN" altLang="en-US" dirty="0">
              <a:solidFill>
                <a:srgbClr val="065098"/>
              </a:solidFill>
              <a:latin typeface="Arial" pitchFamily="34" charset="0"/>
              <a:ea typeface="宋体" pitchFamily="2" charset="-122"/>
              <a:cs typeface="Arial" pitchFamily="34" charset="0"/>
            </a:endParaRPr>
          </a:p>
        </p:txBody>
      </p:sp>
      <p:sp>
        <p:nvSpPr>
          <p:cNvPr id="6" name="TextBox 5"/>
          <p:cNvSpPr txBox="1"/>
          <p:nvPr/>
        </p:nvSpPr>
        <p:spPr>
          <a:xfrm>
            <a:off x="7170057" y="4020456"/>
            <a:ext cx="1799772" cy="369332"/>
          </a:xfrm>
          <a:prstGeom prst="rect">
            <a:avLst/>
          </a:prstGeom>
          <a:solidFill>
            <a:srgbClr val="EDF2F5"/>
          </a:solidFill>
        </p:spPr>
        <p:txBody>
          <a:bodyPr wrap="square" rtlCol="0">
            <a:spAutoFit/>
          </a:bodyPr>
          <a:lstStyle/>
          <a:p>
            <a:r>
              <a:rPr lang="zh-CN" altLang="en-US" dirty="0" smtClean="0">
                <a:solidFill>
                  <a:srgbClr val="065098"/>
                </a:solidFill>
                <a:latin typeface="Arial" pitchFamily="34" charset="0"/>
                <a:ea typeface="宋体" pitchFamily="2" charset="-122"/>
                <a:cs typeface="Arial" pitchFamily="34" charset="0"/>
              </a:rPr>
              <a:t>欧洲</a:t>
            </a:r>
            <a:endParaRPr lang="zh-CN" altLang="en-US" dirty="0">
              <a:solidFill>
                <a:srgbClr val="065098"/>
              </a:solidFill>
              <a:latin typeface="Arial" pitchFamily="34" charset="0"/>
              <a:ea typeface="宋体" pitchFamily="2" charset="-122"/>
              <a:cs typeface="Arial" pitchFamily="34" charset="0"/>
            </a:endParaRPr>
          </a:p>
        </p:txBody>
      </p:sp>
      <p:sp>
        <p:nvSpPr>
          <p:cNvPr id="10" name="TextBox 9"/>
          <p:cNvSpPr txBox="1"/>
          <p:nvPr/>
        </p:nvSpPr>
        <p:spPr>
          <a:xfrm>
            <a:off x="377372" y="1654628"/>
            <a:ext cx="3033478" cy="3693319"/>
          </a:xfrm>
          <a:prstGeom prst="rect">
            <a:avLst/>
          </a:prstGeom>
          <a:solidFill>
            <a:srgbClr val="EDF2F5"/>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p:txBody>
      </p:sp>
      <p:pic>
        <p:nvPicPr>
          <p:cNvPr id="11" name="Picture 2"/>
          <p:cNvPicPr>
            <a:picLocks noChangeAspect="1" noChangeArrowheads="1"/>
          </p:cNvPicPr>
          <p:nvPr/>
        </p:nvPicPr>
        <p:blipFill>
          <a:blip r:embed="rId4" cstate="print"/>
          <a:srcRect/>
          <a:stretch>
            <a:fillRect/>
          </a:stretch>
        </p:blipFill>
        <p:spPr bwMode="auto">
          <a:xfrm>
            <a:off x="1854202" y="1770520"/>
            <a:ext cx="1676400" cy="3476625"/>
          </a:xfrm>
          <a:prstGeom prst="rect">
            <a:avLst/>
          </a:prstGeom>
          <a:noFill/>
          <a:ln w="9525">
            <a:noFill/>
            <a:miter lim="800000"/>
            <a:headEnd/>
            <a:tailEnd/>
          </a:ln>
        </p:spPr>
      </p:pic>
    </p:spTree>
    <p:extLst>
      <p:ext uri="{BB962C8B-B14F-4D97-AF65-F5344CB8AC3E}">
        <p14:creationId xmlns:p14="http://schemas.microsoft.com/office/powerpoint/2010/main" val="1012591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99" b="11177"/>
          <a:stretch/>
        </p:blipFill>
        <p:spPr>
          <a:xfrm>
            <a:off x="1436921" y="1146628"/>
            <a:ext cx="6255657" cy="5031005"/>
          </a:xfrm>
          <a:prstGeom prst="rect">
            <a:avLst/>
          </a:prstGeom>
        </p:spPr>
      </p:pic>
      <p:sp>
        <p:nvSpPr>
          <p:cNvPr id="7" name="Rounded Rectangle 6"/>
          <p:cNvSpPr/>
          <p:nvPr/>
        </p:nvSpPr>
        <p:spPr>
          <a:xfrm>
            <a:off x="1403648" y="2780928"/>
            <a:ext cx="6487096" cy="20882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chemeClr val="accent5"/>
              </a:buClr>
              <a:buFont typeface="Arial" pitchFamily="34" charset="0"/>
              <a:buNone/>
            </a:pPr>
            <a:r>
              <a:rPr lang="zh-CN" altLang="en-US" sz="4000" b="1" cap="small" dirty="0" smtClean="0">
                <a:solidFill>
                  <a:srgbClr val="5F9127"/>
                </a:solidFill>
                <a:latin typeface="Arial" pitchFamily="34" charset="0"/>
                <a:ea typeface="宋体" pitchFamily="2" charset="-122"/>
                <a:cs typeface="Arial" pitchFamily="34" charset="0"/>
              </a:rPr>
              <a:t>临床实践</a:t>
            </a:r>
            <a:r>
              <a:rPr lang="zh-CN" altLang="en-US" sz="4000" b="1" cap="small" dirty="0" smtClean="0">
                <a:solidFill>
                  <a:srgbClr val="5F9127"/>
                </a:solidFill>
                <a:latin typeface="Arial" pitchFamily="34" charset="0"/>
                <a:ea typeface="宋体" pitchFamily="2" charset="-122"/>
                <a:cs typeface="Arial" pitchFamily="34" charset="0"/>
              </a:rPr>
              <a:t>中如何鉴别</a:t>
            </a:r>
            <a:endParaRPr lang="en-US" altLang="zh-CN" sz="4000" b="1" cap="small" dirty="0" smtClean="0">
              <a:solidFill>
                <a:srgbClr val="5F9127"/>
              </a:solidFill>
              <a:latin typeface="Arial" pitchFamily="34" charset="0"/>
              <a:ea typeface="宋体" pitchFamily="2" charset="-122"/>
              <a:cs typeface="Arial" pitchFamily="34" charset="0"/>
            </a:endParaRPr>
          </a:p>
          <a:p>
            <a:pPr algn="ctr">
              <a:lnSpc>
                <a:spcPct val="80000"/>
              </a:lnSpc>
              <a:spcBef>
                <a:spcPct val="20000"/>
              </a:spcBef>
              <a:buClr>
                <a:schemeClr val="accent5"/>
              </a:buClr>
              <a:buFont typeface="Arial" pitchFamily="34" charset="0"/>
              <a:buNone/>
            </a:pPr>
            <a:r>
              <a:rPr lang="zh-CN" altLang="en-US" sz="4000" b="1" cap="small" dirty="0" smtClean="0">
                <a:solidFill>
                  <a:srgbClr val="5F9127"/>
                </a:solidFill>
                <a:latin typeface="Arial" pitchFamily="34" charset="0"/>
                <a:ea typeface="宋体" pitchFamily="2" charset="-122"/>
                <a:cs typeface="Arial" pitchFamily="34" charset="0"/>
              </a:rPr>
              <a:t>纤维肌痛患者？</a:t>
            </a:r>
            <a:r>
              <a:rPr lang="en-CA" sz="4000" b="1" cap="small" dirty="0" smtClean="0">
                <a:solidFill>
                  <a:srgbClr val="5F9127"/>
                </a:solidFill>
                <a:latin typeface="Arial" pitchFamily="34" charset="0"/>
                <a:ea typeface="宋体" pitchFamily="2" charset="-122"/>
                <a:cs typeface="Arial" pitchFamily="34" charset="0"/>
              </a:rPr>
              <a:t> </a:t>
            </a:r>
            <a:endParaRPr lang="en-CA" sz="4000" b="1" cap="small" dirty="0">
              <a:solidFill>
                <a:srgbClr val="5F9127"/>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78713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1068388" y="4048125"/>
            <a:ext cx="7391400" cy="1905000"/>
          </a:xfrm>
          <a:prstGeom prst="rect">
            <a:avLst/>
          </a:prstGeom>
          <a:noFill/>
          <a:ln w="9525">
            <a:noFill/>
            <a:miter lim="800000"/>
            <a:headEnd/>
            <a:tailEnd/>
          </a:ln>
        </p:spPr>
        <p:txBody>
          <a:bodyPr/>
          <a:lstStyle/>
          <a:p>
            <a:pPr marL="342900" indent="-342900">
              <a:lnSpc>
                <a:spcPct val="70000"/>
              </a:lnSpc>
              <a:spcBef>
                <a:spcPct val="20000"/>
              </a:spcBef>
            </a:pPr>
            <a:endParaRPr lang="ru-RU" sz="2400" b="1">
              <a:solidFill>
                <a:srgbClr val="002060"/>
              </a:solidFill>
              <a:latin typeface="Arial" pitchFamily="34" charset="0"/>
              <a:ea typeface="宋体" pitchFamily="2" charset="-122"/>
              <a:cs typeface="Arial" pitchFamily="34" charset="0"/>
            </a:endParaRPr>
          </a:p>
          <a:p>
            <a:pPr marL="342900" indent="-342900">
              <a:lnSpc>
                <a:spcPct val="70000"/>
              </a:lnSpc>
              <a:spcBef>
                <a:spcPct val="20000"/>
              </a:spcBef>
            </a:pPr>
            <a:endParaRPr lang="ru-RU" sz="2800" b="1">
              <a:solidFill>
                <a:srgbClr val="002060"/>
              </a:solidFill>
              <a:latin typeface="Arial" pitchFamily="34" charset="0"/>
              <a:ea typeface="宋体" pitchFamily="2" charset="-122"/>
              <a:cs typeface="Arial" pitchFamily="34" charset="0"/>
            </a:endParaRPr>
          </a:p>
          <a:p>
            <a:pPr marL="342900" indent="-342900">
              <a:lnSpc>
                <a:spcPct val="70000"/>
              </a:lnSpc>
              <a:spcBef>
                <a:spcPct val="20000"/>
              </a:spcBef>
            </a:pPr>
            <a:endParaRPr lang="ru-RU" sz="2800" b="1">
              <a:solidFill>
                <a:srgbClr val="002060"/>
              </a:solidFill>
              <a:latin typeface="Arial" pitchFamily="34" charset="0"/>
              <a:ea typeface="宋体" pitchFamily="2" charset="-122"/>
              <a:cs typeface="Arial" pitchFamily="34" charset="0"/>
            </a:endParaRPr>
          </a:p>
        </p:txBody>
      </p:sp>
      <p:sp>
        <p:nvSpPr>
          <p:cNvPr id="9" name="Заголовок 4"/>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如何识别纤维肌痛：</a:t>
            </a:r>
            <a:r>
              <a:rPr lang="en-US" dirty="0">
                <a:latin typeface="Arial" pitchFamily="34" charset="0"/>
                <a:ea typeface="宋体" pitchFamily="2" charset="-122"/>
                <a:cs typeface="Arial" pitchFamily="34" charset="0"/>
              </a:rPr>
              <a:t/>
            </a:r>
            <a:br>
              <a:rPr lang="en-US" dirty="0">
                <a:latin typeface="Arial" pitchFamily="34" charset="0"/>
                <a:ea typeface="宋体" pitchFamily="2" charset="-122"/>
                <a:cs typeface="Arial" pitchFamily="34" charset="0"/>
              </a:rPr>
            </a:br>
            <a:r>
              <a:rPr lang="zh-CN" altLang="en-US" dirty="0" smtClean="0">
                <a:latin typeface="Arial" pitchFamily="34" charset="0"/>
                <a:ea typeface="宋体" pitchFamily="2" charset="-122"/>
                <a:cs typeface="Arial" pitchFamily="34" charset="0"/>
              </a:rPr>
              <a:t>疼痛：最常见的标志</a:t>
            </a:r>
            <a:r>
              <a:rPr lang="en-US" dirty="0" smtClean="0">
                <a:latin typeface="Arial" pitchFamily="34" charset="0"/>
                <a:ea typeface="宋体" pitchFamily="2" charset="-122"/>
                <a:cs typeface="Arial" pitchFamily="34" charset="0"/>
              </a:rPr>
              <a:t> </a:t>
            </a:r>
            <a:endParaRPr lang="ru-RU" dirty="0">
              <a:latin typeface="Arial" pitchFamily="34" charset="0"/>
              <a:ea typeface="宋体" pitchFamily="2" charset="-122"/>
              <a:cs typeface="Arial" pitchFamily="34" charset="0"/>
            </a:endParaRPr>
          </a:p>
        </p:txBody>
      </p:sp>
      <p:sp>
        <p:nvSpPr>
          <p:cNvPr id="8"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DBECFD"/>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a:solidFill>
                <a:srgbClr val="002060"/>
              </a:solidFill>
              <a:latin typeface="Arial" pitchFamily="34" charset="0"/>
              <a:ea typeface="宋体" pitchFamily="2" charset="-122"/>
              <a:cs typeface="Arial" pitchFamily="34" charset="0"/>
            </a:endParaRPr>
          </a:p>
        </p:txBody>
      </p:sp>
      <p:sp>
        <p:nvSpPr>
          <p:cNvPr id="10"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algn="ctr"/>
            <a:endParaRPr lang="en-CA" sz="900" dirty="0">
              <a:solidFill>
                <a:srgbClr val="002060"/>
              </a:solidFill>
              <a:latin typeface="Arial" pitchFamily="34" charset="0"/>
              <a:ea typeface="宋体" pitchFamily="2" charset="-122"/>
              <a:cs typeface="Arial" pitchFamily="34" charset="0"/>
            </a:endParaRPr>
          </a:p>
        </p:txBody>
      </p:sp>
      <p:sp>
        <p:nvSpPr>
          <p:cNvPr id="11"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BECFD"/>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latin typeface="Arial" pitchFamily="34" charset="0"/>
              <a:ea typeface="宋体" pitchFamily="2" charset="-122"/>
              <a:cs typeface="Arial" pitchFamily="34" charset="0"/>
            </a:endParaRPr>
          </a:p>
        </p:txBody>
      </p:sp>
      <p:sp>
        <p:nvSpPr>
          <p:cNvPr id="12"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DBECFD"/>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latin typeface="Arial" pitchFamily="34" charset="0"/>
              <a:ea typeface="宋体" pitchFamily="2" charset="-122"/>
              <a:cs typeface="Arial" pitchFamily="34" charset="0"/>
            </a:endParaRPr>
          </a:p>
        </p:txBody>
      </p:sp>
      <p:sp>
        <p:nvSpPr>
          <p:cNvPr id="13" name="Puzzle1"/>
          <p:cNvSpPr>
            <a:spLocks noEditPoints="1" noChangeArrowheads="1"/>
          </p:cNvSpPr>
          <p:nvPr/>
        </p:nvSpPr>
        <p:spPr bwMode="auto">
          <a:xfrm>
            <a:off x="4841855" y="2088974"/>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DBECFD"/>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smtClean="0">
              <a:solidFill>
                <a:srgbClr val="002060"/>
              </a:solidFill>
              <a:latin typeface="Arial" pitchFamily="34" charset="0"/>
              <a:ea typeface="宋体" pitchFamily="2" charset="-122"/>
              <a:cs typeface="Arial" pitchFamily="34" charset="0"/>
            </a:endParaRPr>
          </a:p>
          <a:p>
            <a:pPr algn="ctr"/>
            <a:endParaRPr lang="en-CA" dirty="0">
              <a:solidFill>
                <a:srgbClr val="002060"/>
              </a:solidFill>
              <a:latin typeface="Arial" pitchFamily="34" charset="0"/>
              <a:ea typeface="宋体" pitchFamily="2" charset="-122"/>
              <a:cs typeface="Arial" pitchFamily="34" charset="0"/>
            </a:endParaRPr>
          </a:p>
        </p:txBody>
      </p:sp>
      <p:sp>
        <p:nvSpPr>
          <p:cNvPr id="14" name="Puzzle4"/>
          <p:cNvSpPr>
            <a:spLocks noEditPoints="1" noChangeArrowheads="1"/>
          </p:cNvSpPr>
          <p:nvPr/>
        </p:nvSpPr>
        <p:spPr bwMode="auto">
          <a:xfrm>
            <a:off x="5631658" y="2983875"/>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BECFD"/>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latin typeface="Arial" pitchFamily="34" charset="0"/>
              <a:ea typeface="宋体" pitchFamily="2" charset="-122"/>
              <a:cs typeface="Arial" pitchFamily="34" charset="0"/>
            </a:endParaRPr>
          </a:p>
        </p:txBody>
      </p:sp>
      <p:sp>
        <p:nvSpPr>
          <p:cNvPr id="15" name="Puzzle3"/>
          <p:cNvSpPr>
            <a:spLocks noEditPoints="1" noChangeArrowheads="1"/>
          </p:cNvSpPr>
          <p:nvPr/>
        </p:nvSpPr>
        <p:spPr bwMode="auto">
          <a:xfrm>
            <a:off x="3361861" y="429672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DBECFD"/>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latin typeface="Arial" pitchFamily="34" charset="0"/>
              <a:ea typeface="宋体" pitchFamily="2" charset="-122"/>
              <a:cs typeface="Arial" pitchFamily="34" charset="0"/>
            </a:endParaRPr>
          </a:p>
        </p:txBody>
      </p:sp>
      <p:sp>
        <p:nvSpPr>
          <p:cNvPr id="16"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DBECFD"/>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latin typeface="Arial" pitchFamily="34" charset="0"/>
              <a:ea typeface="宋体" pitchFamily="2" charset="-122"/>
              <a:cs typeface="Arial" pitchFamily="34" charset="0"/>
            </a:endParaRPr>
          </a:p>
        </p:txBody>
      </p:sp>
      <p:sp>
        <p:nvSpPr>
          <p:cNvPr id="17" name="Puzzle1"/>
          <p:cNvSpPr>
            <a:spLocks noEditPoints="1" noChangeArrowheads="1"/>
          </p:cNvSpPr>
          <p:nvPr/>
        </p:nvSpPr>
        <p:spPr bwMode="auto">
          <a:xfrm>
            <a:off x="4813758" y="495738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DBECFD"/>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latin typeface="Arial" pitchFamily="34" charset="0"/>
              <a:ea typeface="宋体" pitchFamily="2" charset="-122"/>
              <a:cs typeface="Arial" pitchFamily="34" charset="0"/>
            </a:endParaRPr>
          </a:p>
        </p:txBody>
      </p:sp>
      <p:sp>
        <p:nvSpPr>
          <p:cNvPr id="18" name="TextBox 17"/>
          <p:cNvSpPr txBox="1"/>
          <p:nvPr/>
        </p:nvSpPr>
        <p:spPr>
          <a:xfrm>
            <a:off x="4211960" y="3767287"/>
            <a:ext cx="700833" cy="400110"/>
          </a:xfrm>
          <a:prstGeom prst="rect">
            <a:avLst/>
          </a:prstGeom>
          <a:noFill/>
        </p:spPr>
        <p:txBody>
          <a:bodyPr wrap="none" rtlCol="0">
            <a:spAutoFit/>
          </a:bodyPr>
          <a:lstStyle/>
          <a:p>
            <a:r>
              <a:rPr lang="zh-CN" altLang="en-US" sz="2000" b="1" dirty="0" smtClean="0">
                <a:solidFill>
                  <a:prstClr val="white"/>
                </a:solidFill>
                <a:latin typeface="Arial" pitchFamily="34" charset="0"/>
                <a:ea typeface="宋体" pitchFamily="2" charset="-122"/>
                <a:cs typeface="Arial" pitchFamily="34" charset="0"/>
              </a:rPr>
              <a:t>疼痛</a:t>
            </a:r>
            <a:endParaRPr lang="en-CA" sz="2000" b="1" dirty="0">
              <a:solidFill>
                <a:prstClr val="white"/>
              </a:solidFill>
              <a:latin typeface="Arial" pitchFamily="34" charset="0"/>
              <a:ea typeface="宋体" pitchFamily="2" charset="-122"/>
              <a:cs typeface="Arial" pitchFamily="34" charset="0"/>
            </a:endParaRPr>
          </a:p>
        </p:txBody>
      </p:sp>
      <p:sp>
        <p:nvSpPr>
          <p:cNvPr id="19" name="TextBox 18"/>
          <p:cNvSpPr txBox="1"/>
          <p:nvPr/>
        </p:nvSpPr>
        <p:spPr>
          <a:xfrm>
            <a:off x="6295026" y="2682196"/>
            <a:ext cx="1226618" cy="384721"/>
          </a:xfrm>
          <a:prstGeom prst="rect">
            <a:avLst/>
          </a:prstGeom>
          <a:noFill/>
        </p:spPr>
        <p:txBody>
          <a:bodyPr wrap="none" rtlCol="0">
            <a:spAutoFit/>
          </a:bodyPr>
          <a:lstStyle/>
          <a:p>
            <a:r>
              <a:rPr lang="zh-CN" altLang="en-US" sz="1900" dirty="0" smtClean="0">
                <a:solidFill>
                  <a:srgbClr val="002060"/>
                </a:solidFill>
                <a:latin typeface="Arial" pitchFamily="34" charset="0"/>
                <a:ea typeface="宋体" pitchFamily="2" charset="-122"/>
                <a:cs typeface="Arial" pitchFamily="34" charset="0"/>
              </a:rPr>
              <a:t>麻木</a:t>
            </a:r>
            <a:r>
              <a:rPr lang="en-US" altLang="zh-CN" sz="1900" dirty="0" smtClean="0">
                <a:solidFill>
                  <a:srgbClr val="002060"/>
                </a:solidFill>
                <a:latin typeface="Arial" pitchFamily="34" charset="0"/>
                <a:ea typeface="宋体" pitchFamily="2" charset="-122"/>
                <a:cs typeface="Arial" pitchFamily="34" charset="0"/>
              </a:rPr>
              <a:t>/</a:t>
            </a:r>
            <a:r>
              <a:rPr lang="zh-CN" altLang="en-US" sz="1900" dirty="0" smtClean="0">
                <a:solidFill>
                  <a:srgbClr val="002060"/>
                </a:solidFill>
                <a:latin typeface="Arial" pitchFamily="34" charset="0"/>
                <a:ea typeface="宋体" pitchFamily="2" charset="-122"/>
                <a:cs typeface="Arial" pitchFamily="34" charset="0"/>
              </a:rPr>
              <a:t>刺痛</a:t>
            </a:r>
            <a:endParaRPr lang="en-CA" sz="1900" dirty="0">
              <a:solidFill>
                <a:srgbClr val="002060"/>
              </a:solidFill>
              <a:latin typeface="Arial" pitchFamily="34" charset="0"/>
              <a:ea typeface="宋体" pitchFamily="2" charset="-122"/>
              <a:cs typeface="Arial" pitchFamily="34" charset="0"/>
            </a:endParaRPr>
          </a:p>
        </p:txBody>
      </p:sp>
      <p:sp>
        <p:nvSpPr>
          <p:cNvPr id="20" name="TextBox 19"/>
          <p:cNvSpPr txBox="1"/>
          <p:nvPr/>
        </p:nvSpPr>
        <p:spPr>
          <a:xfrm>
            <a:off x="6483419" y="3754753"/>
            <a:ext cx="697628" cy="400110"/>
          </a:xfrm>
          <a:prstGeom prst="rect">
            <a:avLst/>
          </a:prstGeom>
          <a:noFill/>
        </p:spPr>
        <p:txBody>
          <a:bodyPr wrap="none" rtlCol="0">
            <a:spAutoFit/>
          </a:bodyPr>
          <a:lstStyle/>
          <a:p>
            <a:pPr algn="ctr"/>
            <a:r>
              <a:rPr lang="zh-CN" altLang="en-US" sz="2000" dirty="0" smtClean="0">
                <a:solidFill>
                  <a:srgbClr val="002060"/>
                </a:solidFill>
                <a:latin typeface="Arial" pitchFamily="34" charset="0"/>
                <a:ea typeface="宋体" pitchFamily="2" charset="-122"/>
                <a:cs typeface="Arial" pitchFamily="34" charset="0"/>
              </a:rPr>
              <a:t>失眠</a:t>
            </a:r>
            <a:endParaRPr lang="en-CA" sz="2000" dirty="0">
              <a:solidFill>
                <a:srgbClr val="002060"/>
              </a:solidFill>
              <a:latin typeface="Arial" pitchFamily="34" charset="0"/>
              <a:ea typeface="宋体" pitchFamily="2" charset="-122"/>
              <a:cs typeface="Arial" pitchFamily="34" charset="0"/>
            </a:endParaRPr>
          </a:p>
        </p:txBody>
      </p:sp>
      <p:sp>
        <p:nvSpPr>
          <p:cNvPr id="21" name="TextBox 20"/>
          <p:cNvSpPr txBox="1"/>
          <p:nvPr/>
        </p:nvSpPr>
        <p:spPr>
          <a:xfrm>
            <a:off x="6585020" y="5520900"/>
            <a:ext cx="697627" cy="400110"/>
          </a:xfrm>
          <a:prstGeom prst="rect">
            <a:avLst/>
          </a:prstGeom>
          <a:noFill/>
        </p:spPr>
        <p:txBody>
          <a:bodyPr wrap="none" rtlCol="0">
            <a:spAutoFit/>
          </a:bodyPr>
          <a:lstStyle/>
          <a:p>
            <a:r>
              <a:rPr lang="zh-CN" altLang="en-US" sz="2000" dirty="0" smtClean="0">
                <a:solidFill>
                  <a:srgbClr val="002060"/>
                </a:solidFill>
                <a:latin typeface="Arial" pitchFamily="34" charset="0"/>
                <a:ea typeface="宋体" pitchFamily="2" charset="-122"/>
                <a:cs typeface="Arial" pitchFamily="34" charset="0"/>
              </a:rPr>
              <a:t>沮丧</a:t>
            </a:r>
            <a:endParaRPr lang="en-CA" sz="2000" dirty="0">
              <a:solidFill>
                <a:srgbClr val="002060"/>
              </a:solidFill>
              <a:latin typeface="Arial" pitchFamily="34" charset="0"/>
              <a:ea typeface="宋体" pitchFamily="2" charset="-122"/>
              <a:cs typeface="Arial" pitchFamily="34" charset="0"/>
            </a:endParaRPr>
          </a:p>
        </p:txBody>
      </p:sp>
      <p:sp>
        <p:nvSpPr>
          <p:cNvPr id="22" name="TextBox 21"/>
          <p:cNvSpPr txBox="1"/>
          <p:nvPr/>
        </p:nvSpPr>
        <p:spPr>
          <a:xfrm>
            <a:off x="1401613" y="5544160"/>
            <a:ext cx="1928733" cy="338554"/>
          </a:xfrm>
          <a:prstGeom prst="rect">
            <a:avLst/>
          </a:prstGeom>
          <a:noFill/>
        </p:spPr>
        <p:txBody>
          <a:bodyPr wrap="none" rtlCol="0">
            <a:spAutoFit/>
          </a:bodyPr>
          <a:lstStyle/>
          <a:p>
            <a:r>
              <a:rPr lang="zh-CN" altLang="en-US" sz="1600" dirty="0" smtClean="0">
                <a:solidFill>
                  <a:srgbClr val="002060"/>
                </a:solidFill>
                <a:latin typeface="Arial" pitchFamily="34" charset="0"/>
                <a:ea typeface="宋体" pitchFamily="2" charset="-122"/>
                <a:cs typeface="Arial" pitchFamily="34" charset="0"/>
              </a:rPr>
              <a:t>记忆力</a:t>
            </a:r>
            <a:r>
              <a:rPr lang="en-US" altLang="zh-CN" sz="1600" dirty="0" smtClean="0">
                <a:solidFill>
                  <a:srgbClr val="002060"/>
                </a:solidFill>
                <a:latin typeface="Arial" pitchFamily="34" charset="0"/>
                <a:ea typeface="宋体" pitchFamily="2" charset="-122"/>
                <a:cs typeface="Arial" pitchFamily="34" charset="0"/>
              </a:rPr>
              <a:t>/</a:t>
            </a:r>
            <a:r>
              <a:rPr lang="zh-CN" altLang="en-US" sz="1600" dirty="0" smtClean="0">
                <a:solidFill>
                  <a:srgbClr val="002060"/>
                </a:solidFill>
                <a:latin typeface="Arial" pitchFamily="34" charset="0"/>
                <a:ea typeface="宋体" pitchFamily="2" charset="-122"/>
                <a:cs typeface="Arial" pitchFamily="34" charset="0"/>
              </a:rPr>
              <a:t>注意力受损</a:t>
            </a:r>
            <a:endParaRPr lang="en-CA" sz="1600" dirty="0">
              <a:solidFill>
                <a:srgbClr val="002060"/>
              </a:solidFill>
              <a:latin typeface="Arial" pitchFamily="34" charset="0"/>
              <a:ea typeface="宋体" pitchFamily="2" charset="-122"/>
              <a:cs typeface="Arial" pitchFamily="34" charset="0"/>
            </a:endParaRPr>
          </a:p>
        </p:txBody>
      </p:sp>
      <p:sp>
        <p:nvSpPr>
          <p:cNvPr id="23" name="TextBox 22"/>
          <p:cNvSpPr txBox="1"/>
          <p:nvPr/>
        </p:nvSpPr>
        <p:spPr>
          <a:xfrm>
            <a:off x="1412087" y="3752535"/>
            <a:ext cx="1860805" cy="400110"/>
          </a:xfrm>
          <a:prstGeom prst="rect">
            <a:avLst/>
          </a:prstGeom>
          <a:noFill/>
        </p:spPr>
        <p:txBody>
          <a:bodyPr wrap="square" rtlCol="0">
            <a:spAutoFit/>
          </a:bodyPr>
          <a:lstStyle/>
          <a:p>
            <a:pPr algn="ctr"/>
            <a:r>
              <a:rPr lang="zh-CN" altLang="en-US" sz="2000" dirty="0" smtClean="0">
                <a:solidFill>
                  <a:srgbClr val="002060"/>
                </a:solidFill>
                <a:latin typeface="Arial" pitchFamily="34" charset="0"/>
                <a:ea typeface="宋体" pitchFamily="2" charset="-122"/>
                <a:cs typeface="Arial" pitchFamily="34" charset="0"/>
              </a:rPr>
              <a:t>疲劳</a:t>
            </a:r>
            <a:endParaRPr lang="en-CA" sz="2000" dirty="0">
              <a:solidFill>
                <a:srgbClr val="002060"/>
              </a:solidFill>
              <a:latin typeface="Arial" pitchFamily="34" charset="0"/>
              <a:ea typeface="宋体" pitchFamily="2" charset="-122"/>
              <a:cs typeface="Arial" pitchFamily="34" charset="0"/>
            </a:endParaRPr>
          </a:p>
        </p:txBody>
      </p:sp>
      <p:sp>
        <p:nvSpPr>
          <p:cNvPr id="24" name="TextBox 23"/>
          <p:cNvSpPr txBox="1"/>
          <p:nvPr/>
        </p:nvSpPr>
        <p:spPr>
          <a:xfrm>
            <a:off x="4258518" y="5132352"/>
            <a:ext cx="697627" cy="400110"/>
          </a:xfrm>
          <a:prstGeom prst="rect">
            <a:avLst/>
          </a:prstGeom>
          <a:noFill/>
        </p:spPr>
        <p:txBody>
          <a:bodyPr wrap="none" rtlCol="0">
            <a:spAutoFit/>
          </a:bodyPr>
          <a:lstStyle/>
          <a:p>
            <a:r>
              <a:rPr lang="zh-CN" altLang="en-US" sz="2000" dirty="0" smtClean="0">
                <a:solidFill>
                  <a:srgbClr val="002060"/>
                </a:solidFill>
                <a:latin typeface="Arial" pitchFamily="34" charset="0"/>
                <a:ea typeface="宋体" pitchFamily="2" charset="-122"/>
                <a:cs typeface="Arial" pitchFamily="34" charset="0"/>
              </a:rPr>
              <a:t>焦躁</a:t>
            </a:r>
            <a:endParaRPr lang="en-CA" sz="2000" dirty="0">
              <a:solidFill>
                <a:srgbClr val="002060"/>
              </a:solidFill>
              <a:latin typeface="Arial" pitchFamily="34" charset="0"/>
              <a:ea typeface="宋体" pitchFamily="2" charset="-122"/>
              <a:cs typeface="Arial" pitchFamily="34" charset="0"/>
            </a:endParaRPr>
          </a:p>
        </p:txBody>
      </p:sp>
      <p:sp>
        <p:nvSpPr>
          <p:cNvPr id="25" name="Rectangle 24"/>
          <p:cNvSpPr/>
          <p:nvPr/>
        </p:nvSpPr>
        <p:spPr>
          <a:xfrm>
            <a:off x="4159285" y="2163439"/>
            <a:ext cx="877164" cy="369332"/>
          </a:xfrm>
          <a:prstGeom prst="rect">
            <a:avLst/>
          </a:prstGeom>
        </p:spPr>
        <p:txBody>
          <a:bodyPr wrap="none">
            <a:spAutoFit/>
          </a:bodyPr>
          <a:lstStyle/>
          <a:p>
            <a:pPr algn="ctr"/>
            <a:r>
              <a:rPr lang="zh-CN" altLang="en-US" dirty="0" smtClean="0">
                <a:solidFill>
                  <a:srgbClr val="002060"/>
                </a:solidFill>
                <a:latin typeface="Arial" pitchFamily="34" charset="0"/>
                <a:ea typeface="宋体" pitchFamily="2" charset="-122"/>
                <a:cs typeface="Arial" pitchFamily="34" charset="0"/>
              </a:rPr>
              <a:t>腿抽筋</a:t>
            </a:r>
            <a:endParaRPr lang="en-CA" dirty="0">
              <a:solidFill>
                <a:srgbClr val="002060"/>
              </a:solidFill>
              <a:latin typeface="Arial" pitchFamily="34" charset="0"/>
              <a:ea typeface="宋体" pitchFamily="2" charset="-122"/>
              <a:cs typeface="Arial" pitchFamily="34" charset="0"/>
            </a:endParaRPr>
          </a:p>
        </p:txBody>
      </p:sp>
      <p:sp>
        <p:nvSpPr>
          <p:cNvPr id="26" name="Rectangle 25"/>
          <p:cNvSpPr/>
          <p:nvPr/>
        </p:nvSpPr>
        <p:spPr>
          <a:xfrm>
            <a:off x="1999779" y="2683946"/>
            <a:ext cx="877164" cy="369332"/>
          </a:xfrm>
          <a:prstGeom prst="rect">
            <a:avLst/>
          </a:prstGeom>
        </p:spPr>
        <p:txBody>
          <a:bodyPr wrap="none">
            <a:spAutoFit/>
          </a:bodyPr>
          <a:lstStyle/>
          <a:p>
            <a:pPr algn="ctr"/>
            <a:r>
              <a:rPr lang="zh-CN" altLang="en-US" dirty="0" smtClean="0">
                <a:solidFill>
                  <a:srgbClr val="002060"/>
                </a:solidFill>
                <a:latin typeface="Arial" pitchFamily="34" charset="0"/>
                <a:ea typeface="宋体" pitchFamily="2" charset="-122"/>
                <a:cs typeface="Arial" pitchFamily="34" charset="0"/>
              </a:rPr>
              <a:t>不宁腿</a:t>
            </a:r>
            <a:endParaRPr lang="en-CA" dirty="0">
              <a:solidFill>
                <a:srgbClr val="002060"/>
              </a:solidFill>
              <a:latin typeface="Arial" pitchFamily="34" charset="0"/>
              <a:ea typeface="宋体" pitchFamily="2" charset="-122"/>
              <a:cs typeface="Arial" pitchFamily="34" charset="0"/>
            </a:endParaRPr>
          </a:p>
        </p:txBody>
      </p:sp>
      <p:sp>
        <p:nvSpPr>
          <p:cNvPr id="2" name="Rectangle 1"/>
          <p:cNvSpPr/>
          <p:nvPr/>
        </p:nvSpPr>
        <p:spPr>
          <a:xfrm>
            <a:off x="119678" y="6622622"/>
            <a:ext cx="2970685" cy="246221"/>
          </a:xfrm>
          <a:prstGeom prst="rect">
            <a:avLst/>
          </a:prstGeom>
        </p:spPr>
        <p:txBody>
          <a:bodyPr wrap="none">
            <a:spAutoFit/>
          </a:bodyPr>
          <a:lstStyle/>
          <a:p>
            <a:pPr eaLnBrk="0" hangingPunct="0"/>
            <a:r>
              <a:rPr lang="en-US" sz="1000" dirty="0" smtClean="0">
                <a:solidFill>
                  <a:srgbClr val="002060"/>
                </a:solidFill>
                <a:latin typeface="Arial" pitchFamily="34" charset="0"/>
                <a:ea typeface="宋体" pitchFamily="2" charset="-122"/>
                <a:cs typeface="Arial" pitchFamily="34" charset="0"/>
              </a:rPr>
              <a:t>Wolfe F </a:t>
            </a:r>
            <a:r>
              <a:rPr lang="en-US" sz="1000" i="1" dirty="0">
                <a:solidFill>
                  <a:srgbClr val="002060"/>
                </a:solidFill>
                <a:latin typeface="Arial" pitchFamily="34" charset="0"/>
                <a:ea typeface="宋体" pitchFamily="2" charset="-122"/>
                <a:cs typeface="Arial" pitchFamily="34" charset="0"/>
              </a:rPr>
              <a:t>et al Arthritis </a:t>
            </a:r>
            <a:r>
              <a:rPr lang="en-US" sz="1000" i="1" dirty="0" smtClean="0">
                <a:solidFill>
                  <a:srgbClr val="002060"/>
                </a:solidFill>
                <a:latin typeface="Arial" pitchFamily="34" charset="0"/>
                <a:ea typeface="宋体" pitchFamily="2" charset="-122"/>
                <a:cs typeface="Arial" pitchFamily="34" charset="0"/>
              </a:rPr>
              <a:t>Rheum </a:t>
            </a:r>
            <a:r>
              <a:rPr lang="en-US" sz="1000" dirty="0" smtClean="0">
                <a:solidFill>
                  <a:srgbClr val="002060"/>
                </a:solidFill>
                <a:latin typeface="Arial" pitchFamily="34" charset="0"/>
                <a:ea typeface="宋体" pitchFamily="2" charset="-122"/>
                <a:cs typeface="Arial" pitchFamily="34" charset="0"/>
              </a:rPr>
              <a:t>1990; 33(2):160-72.</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14616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gray">
          <a:xfrm>
            <a:off x="852488" y="3138488"/>
            <a:ext cx="7775575" cy="2162175"/>
          </a:xfrm>
          <a:prstGeom prst="rect">
            <a:avLst/>
          </a:prstGeom>
          <a:noFill/>
          <a:ln>
            <a:noFill/>
          </a:ln>
          <a:extLst/>
        </p:spPr>
        <p:txBody>
          <a:bodyPr/>
          <a:lstStyle/>
          <a:p>
            <a:endParaRPr lang="en-CA" dirty="0">
              <a:solidFill>
                <a:prstClr val="white"/>
              </a:solidFill>
              <a:latin typeface="Arial" pitchFamily="34" charset="0"/>
              <a:ea typeface="宋体" pitchFamily="2" charset="-122"/>
              <a:cs typeface="Arial" pitchFamily="34" charset="0"/>
            </a:endParaRPr>
          </a:p>
        </p:txBody>
      </p:sp>
      <p:sp>
        <p:nvSpPr>
          <p:cNvPr id="16389" name="Rectangle 66"/>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纤维肌痛的症状</a:t>
            </a:r>
            <a:endParaRPr lang="en-US" dirty="0">
              <a:latin typeface="Arial" pitchFamily="34" charset="0"/>
              <a:ea typeface="宋体" pitchFamily="2" charset="-122"/>
              <a:cs typeface="Arial" pitchFamily="34" charset="0"/>
            </a:endParaRPr>
          </a:p>
        </p:txBody>
      </p:sp>
      <p:sp>
        <p:nvSpPr>
          <p:cNvPr id="16390" name="Rectangle 67"/>
          <p:cNvSpPr>
            <a:spLocks noGrp="1" noChangeArrowheads="1"/>
          </p:cNvSpPr>
          <p:nvPr>
            <p:ph type="body" idx="4294967295"/>
          </p:nvPr>
        </p:nvSpPr>
        <p:spPr>
          <a:xfrm>
            <a:off x="454025" y="1655763"/>
            <a:ext cx="8397875" cy="1104900"/>
          </a:xfrm>
        </p:spPr>
        <p:txBody>
          <a:bodyPr>
            <a:normAutofit/>
          </a:bodyPr>
          <a:lstStyle/>
          <a:p>
            <a:pPr eaLnBrk="1" hangingPunct="1"/>
            <a:r>
              <a:rPr lang="zh-CN" altLang="en-US" sz="2800" dirty="0" smtClean="0">
                <a:latin typeface="Arial" pitchFamily="34" charset="0"/>
                <a:ea typeface="宋体" pitchFamily="2" charset="-122"/>
                <a:cs typeface="Arial" pitchFamily="34" charset="0"/>
              </a:rPr>
              <a:t>至少</a:t>
            </a:r>
            <a:r>
              <a:rPr lang="en-US" altLang="zh-CN" sz="2800" b="1" dirty="0" smtClean="0">
                <a:latin typeface="Arial" pitchFamily="34" charset="0"/>
                <a:ea typeface="宋体" pitchFamily="2" charset="-122"/>
                <a:cs typeface="Arial" pitchFamily="34" charset="0"/>
              </a:rPr>
              <a:t>86%</a:t>
            </a:r>
            <a:r>
              <a:rPr lang="zh-CN" altLang="en-US" sz="2800" b="1" dirty="0" smtClean="0">
                <a:latin typeface="Arial" pitchFamily="34" charset="0"/>
                <a:ea typeface="宋体" pitchFamily="2" charset="-122"/>
                <a:cs typeface="Arial" pitchFamily="34" charset="0"/>
              </a:rPr>
              <a:t>的患者</a:t>
            </a:r>
            <a:r>
              <a:rPr lang="zh-CN" altLang="en-US" sz="2800" dirty="0" smtClean="0">
                <a:latin typeface="Arial" pitchFamily="34" charset="0"/>
                <a:ea typeface="宋体" pitchFamily="2" charset="-122"/>
                <a:cs typeface="Arial" pitchFamily="34" charset="0"/>
              </a:rPr>
              <a:t>存在疼痛、疲劳和睡眠障碍</a:t>
            </a:r>
            <a:r>
              <a:rPr lang="en-US" sz="2800" dirty="0" smtClean="0">
                <a:latin typeface="Arial" pitchFamily="34" charset="0"/>
                <a:ea typeface="宋体" pitchFamily="2" charset="-122"/>
                <a:cs typeface="Arial" pitchFamily="34" charset="0"/>
              </a:rPr>
              <a:t>*</a:t>
            </a:r>
          </a:p>
        </p:txBody>
      </p:sp>
      <p:sp>
        <p:nvSpPr>
          <p:cNvPr id="16401" name="Line 19"/>
          <p:cNvSpPr>
            <a:spLocks noChangeShapeType="1"/>
          </p:cNvSpPr>
          <p:nvPr/>
        </p:nvSpPr>
        <p:spPr bwMode="gray">
          <a:xfrm>
            <a:off x="852488" y="5302250"/>
            <a:ext cx="77485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CA" dirty="0">
              <a:solidFill>
                <a:prstClr val="white"/>
              </a:solidFill>
              <a:latin typeface="Arial" pitchFamily="34" charset="0"/>
              <a:ea typeface="宋体" pitchFamily="2" charset="-122"/>
              <a:cs typeface="Arial" pitchFamily="34" charset="0"/>
            </a:endParaRPr>
          </a:p>
        </p:txBody>
      </p:sp>
      <p:sp>
        <p:nvSpPr>
          <p:cNvPr id="16402" name="Line 20"/>
          <p:cNvSpPr>
            <a:spLocks noChangeShapeType="1"/>
          </p:cNvSpPr>
          <p:nvPr/>
        </p:nvSpPr>
        <p:spPr bwMode="gray">
          <a:xfrm>
            <a:off x="871538" y="3133725"/>
            <a:ext cx="0" cy="215900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CA" dirty="0">
              <a:solidFill>
                <a:prstClr val="white"/>
              </a:solidFill>
              <a:latin typeface="Arial" pitchFamily="34" charset="0"/>
              <a:ea typeface="宋体" pitchFamily="2" charset="-122"/>
              <a:cs typeface="Arial" pitchFamily="34" charset="0"/>
            </a:endParaRPr>
          </a:p>
        </p:txBody>
      </p:sp>
      <p:sp>
        <p:nvSpPr>
          <p:cNvPr id="16403" name="Rectangle 21"/>
          <p:cNvSpPr>
            <a:spLocks noChangeArrowheads="1"/>
          </p:cNvSpPr>
          <p:nvPr/>
        </p:nvSpPr>
        <p:spPr bwMode="gray">
          <a:xfrm>
            <a:off x="624514" y="524668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400" b="1" dirty="0">
                <a:solidFill>
                  <a:srgbClr val="002060"/>
                </a:solidFill>
                <a:latin typeface="Arial" pitchFamily="34" charset="0"/>
                <a:ea typeface="宋体" pitchFamily="2" charset="-122"/>
                <a:cs typeface="Arial" pitchFamily="34" charset="0"/>
              </a:rPr>
              <a:t>0</a:t>
            </a:r>
          </a:p>
        </p:txBody>
      </p:sp>
      <p:sp>
        <p:nvSpPr>
          <p:cNvPr id="16404" name="Rectangle 22"/>
          <p:cNvSpPr>
            <a:spLocks noChangeArrowheads="1"/>
          </p:cNvSpPr>
          <p:nvPr/>
        </p:nvSpPr>
        <p:spPr bwMode="gray">
          <a:xfrm>
            <a:off x="525128" y="481171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400" b="1" dirty="0">
                <a:solidFill>
                  <a:srgbClr val="002060"/>
                </a:solidFill>
                <a:latin typeface="Arial" pitchFamily="34" charset="0"/>
                <a:ea typeface="宋体" pitchFamily="2" charset="-122"/>
                <a:cs typeface="Arial" pitchFamily="34" charset="0"/>
              </a:rPr>
              <a:t>20</a:t>
            </a:r>
          </a:p>
        </p:txBody>
      </p:sp>
      <p:sp>
        <p:nvSpPr>
          <p:cNvPr id="16405" name="Rectangle 23"/>
          <p:cNvSpPr>
            <a:spLocks noChangeArrowheads="1"/>
          </p:cNvSpPr>
          <p:nvPr/>
        </p:nvSpPr>
        <p:spPr bwMode="gray">
          <a:xfrm>
            <a:off x="525128" y="437991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400" b="1" dirty="0">
                <a:solidFill>
                  <a:srgbClr val="002060"/>
                </a:solidFill>
                <a:latin typeface="Arial" pitchFamily="34" charset="0"/>
                <a:ea typeface="宋体" pitchFamily="2" charset="-122"/>
                <a:cs typeface="Arial" pitchFamily="34" charset="0"/>
              </a:rPr>
              <a:t>40</a:t>
            </a:r>
          </a:p>
        </p:txBody>
      </p:sp>
      <p:sp>
        <p:nvSpPr>
          <p:cNvPr id="16406" name="Rectangle 24"/>
          <p:cNvSpPr>
            <a:spLocks noChangeArrowheads="1"/>
          </p:cNvSpPr>
          <p:nvPr/>
        </p:nvSpPr>
        <p:spPr bwMode="gray">
          <a:xfrm>
            <a:off x="525128" y="395287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400" b="1" dirty="0">
                <a:solidFill>
                  <a:srgbClr val="002060"/>
                </a:solidFill>
                <a:latin typeface="Arial" pitchFamily="34" charset="0"/>
                <a:ea typeface="宋体" pitchFamily="2" charset="-122"/>
                <a:cs typeface="Arial" pitchFamily="34" charset="0"/>
              </a:rPr>
              <a:t>60</a:t>
            </a:r>
          </a:p>
        </p:txBody>
      </p:sp>
      <p:sp>
        <p:nvSpPr>
          <p:cNvPr id="16407" name="Rectangle 25"/>
          <p:cNvSpPr>
            <a:spLocks noChangeArrowheads="1"/>
          </p:cNvSpPr>
          <p:nvPr/>
        </p:nvSpPr>
        <p:spPr bwMode="gray">
          <a:xfrm>
            <a:off x="525128" y="351948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400" b="1" dirty="0">
                <a:solidFill>
                  <a:srgbClr val="002060"/>
                </a:solidFill>
                <a:latin typeface="Arial" pitchFamily="34" charset="0"/>
                <a:ea typeface="宋体" pitchFamily="2" charset="-122"/>
                <a:cs typeface="Arial" pitchFamily="34" charset="0"/>
              </a:rPr>
              <a:t>80</a:t>
            </a:r>
          </a:p>
        </p:txBody>
      </p:sp>
      <p:sp>
        <p:nvSpPr>
          <p:cNvPr id="16408" name="Rectangle 26"/>
          <p:cNvSpPr>
            <a:spLocks noChangeArrowheads="1"/>
          </p:cNvSpPr>
          <p:nvPr/>
        </p:nvSpPr>
        <p:spPr bwMode="gray">
          <a:xfrm>
            <a:off x="425741" y="3087688"/>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400" b="1" dirty="0">
                <a:solidFill>
                  <a:srgbClr val="002060"/>
                </a:solidFill>
                <a:latin typeface="Arial" pitchFamily="34" charset="0"/>
                <a:ea typeface="宋体" pitchFamily="2" charset="-122"/>
                <a:cs typeface="Arial" pitchFamily="34" charset="0"/>
              </a:rPr>
              <a:t>100</a:t>
            </a:r>
          </a:p>
        </p:txBody>
      </p:sp>
      <p:sp>
        <p:nvSpPr>
          <p:cNvPr id="302103" name="Rectangle 27"/>
          <p:cNvSpPr>
            <a:spLocks noChangeArrowheads="1"/>
          </p:cNvSpPr>
          <p:nvPr/>
        </p:nvSpPr>
        <p:spPr bwMode="gray">
          <a:xfrm>
            <a:off x="958850" y="3173413"/>
            <a:ext cx="355600" cy="2128837"/>
          </a:xfrm>
          <a:prstGeom prst="rect">
            <a:avLst/>
          </a:prstGeom>
          <a:blipFill>
            <a:blip r:embed="rId3"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04" name="Rectangle 28"/>
          <p:cNvSpPr>
            <a:spLocks noChangeArrowheads="1"/>
          </p:cNvSpPr>
          <p:nvPr/>
        </p:nvSpPr>
        <p:spPr bwMode="gray">
          <a:xfrm>
            <a:off x="1601788" y="3257550"/>
            <a:ext cx="365125" cy="2044700"/>
          </a:xfrm>
          <a:prstGeom prst="rect">
            <a:avLst/>
          </a:prstGeom>
          <a:blipFill>
            <a:blip r:embed="rId4"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05" name="Rectangle 29"/>
          <p:cNvSpPr>
            <a:spLocks noChangeArrowheads="1"/>
          </p:cNvSpPr>
          <p:nvPr/>
        </p:nvSpPr>
        <p:spPr bwMode="gray">
          <a:xfrm>
            <a:off x="2255838" y="3468688"/>
            <a:ext cx="355600" cy="1833562"/>
          </a:xfrm>
          <a:prstGeom prst="rect">
            <a:avLst/>
          </a:prstGeom>
          <a:blipFill>
            <a:blip r:embed="rId5"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06" name="Rectangle 30"/>
          <p:cNvSpPr>
            <a:spLocks noChangeArrowheads="1"/>
          </p:cNvSpPr>
          <p:nvPr/>
        </p:nvSpPr>
        <p:spPr bwMode="gray">
          <a:xfrm>
            <a:off x="2898775" y="3767138"/>
            <a:ext cx="365125" cy="1535112"/>
          </a:xfrm>
          <a:prstGeom prst="rect">
            <a:avLst/>
          </a:prstGeom>
          <a:blipFill>
            <a:blip r:embed="rId6"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07" name="Rectangle 31"/>
          <p:cNvSpPr>
            <a:spLocks noChangeArrowheads="1"/>
          </p:cNvSpPr>
          <p:nvPr/>
        </p:nvSpPr>
        <p:spPr bwMode="gray">
          <a:xfrm>
            <a:off x="3552825" y="4030663"/>
            <a:ext cx="354013" cy="1271587"/>
          </a:xfrm>
          <a:prstGeom prst="rect">
            <a:avLst/>
          </a:prstGeom>
          <a:blipFill>
            <a:blip r:embed="rId7"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08" name="Rectangle 32"/>
          <p:cNvSpPr>
            <a:spLocks noChangeArrowheads="1"/>
          </p:cNvSpPr>
          <p:nvPr/>
        </p:nvSpPr>
        <p:spPr bwMode="gray">
          <a:xfrm>
            <a:off x="4197350" y="4114800"/>
            <a:ext cx="361950" cy="1187450"/>
          </a:xfrm>
          <a:prstGeom prst="rect">
            <a:avLst/>
          </a:prstGeom>
          <a:blipFill>
            <a:blip r:embed="rId8"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09" name="Rectangle 33"/>
          <p:cNvSpPr>
            <a:spLocks noChangeArrowheads="1"/>
          </p:cNvSpPr>
          <p:nvPr/>
        </p:nvSpPr>
        <p:spPr bwMode="gray">
          <a:xfrm>
            <a:off x="4851400" y="4198938"/>
            <a:ext cx="352425" cy="1103312"/>
          </a:xfrm>
          <a:prstGeom prst="rect">
            <a:avLst/>
          </a:prstGeom>
          <a:blipFill>
            <a:blip r:embed="rId9"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10" name="Rectangle 34"/>
          <p:cNvSpPr>
            <a:spLocks noChangeArrowheads="1"/>
          </p:cNvSpPr>
          <p:nvPr/>
        </p:nvSpPr>
        <p:spPr bwMode="gray">
          <a:xfrm>
            <a:off x="5494338" y="4325938"/>
            <a:ext cx="354012" cy="976312"/>
          </a:xfrm>
          <a:prstGeom prst="rect">
            <a:avLst/>
          </a:prstGeom>
          <a:blipFill>
            <a:blip r:embed="rId10"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11" name="Rectangle 35"/>
          <p:cNvSpPr>
            <a:spLocks noChangeArrowheads="1"/>
          </p:cNvSpPr>
          <p:nvPr/>
        </p:nvSpPr>
        <p:spPr bwMode="gray">
          <a:xfrm>
            <a:off x="6137275" y="4411663"/>
            <a:ext cx="363538" cy="890587"/>
          </a:xfrm>
          <a:prstGeom prst="rect">
            <a:avLst/>
          </a:prstGeom>
          <a:blipFill>
            <a:blip r:embed="rId11"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12" name="Rectangle 36"/>
          <p:cNvSpPr>
            <a:spLocks noChangeArrowheads="1"/>
          </p:cNvSpPr>
          <p:nvPr/>
        </p:nvSpPr>
        <p:spPr bwMode="gray">
          <a:xfrm>
            <a:off x="6789738" y="4433888"/>
            <a:ext cx="354012" cy="868362"/>
          </a:xfrm>
          <a:prstGeom prst="rect">
            <a:avLst/>
          </a:prstGeom>
          <a:blipFill>
            <a:blip r:embed="rId12"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13" name="Rectangle 37"/>
          <p:cNvSpPr>
            <a:spLocks noChangeArrowheads="1"/>
          </p:cNvSpPr>
          <p:nvPr/>
        </p:nvSpPr>
        <p:spPr bwMode="gray">
          <a:xfrm>
            <a:off x="7432675" y="4625975"/>
            <a:ext cx="365125" cy="676275"/>
          </a:xfrm>
          <a:prstGeom prst="rect">
            <a:avLst/>
          </a:prstGeom>
          <a:blipFill>
            <a:blip r:embed="rId13"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302114" name="Rectangle 38"/>
          <p:cNvSpPr>
            <a:spLocks noChangeArrowheads="1"/>
          </p:cNvSpPr>
          <p:nvPr/>
        </p:nvSpPr>
        <p:spPr bwMode="gray">
          <a:xfrm>
            <a:off x="8086725" y="4879975"/>
            <a:ext cx="354013" cy="422275"/>
          </a:xfrm>
          <a:prstGeom prst="rect">
            <a:avLst/>
          </a:prstGeom>
          <a:blipFill>
            <a:blip r:embed="rId14" cstate="print"/>
            <a:stretch>
              <a:fillRect/>
            </a:stretch>
          </a:blipFill>
          <a:ln w="9525">
            <a:noFill/>
            <a:miter lim="800000"/>
            <a:headEnd/>
            <a:tailEnd/>
          </a:ln>
        </p:spPr>
        <p:txBody>
          <a:bodyPr/>
          <a:lstStyle/>
          <a:p>
            <a:pPr>
              <a:defRPr/>
            </a:pPr>
            <a:endParaRPr lang="en-CA" dirty="0">
              <a:solidFill>
                <a:prstClr val="white"/>
              </a:solidFill>
              <a:latin typeface="Arial" pitchFamily="34" charset="0"/>
              <a:ea typeface="宋体" pitchFamily="2" charset="-122"/>
              <a:cs typeface="Arial" pitchFamily="34" charset="0"/>
            </a:endParaRPr>
          </a:p>
        </p:txBody>
      </p:sp>
      <p:sp>
        <p:nvSpPr>
          <p:cNvPr id="16421" name="Rectangle 39"/>
          <p:cNvSpPr>
            <a:spLocks noChangeArrowheads="1"/>
          </p:cNvSpPr>
          <p:nvPr/>
        </p:nvSpPr>
        <p:spPr bwMode="gray">
          <a:xfrm>
            <a:off x="909008" y="2924175"/>
            <a:ext cx="4584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100%</a:t>
            </a:r>
            <a:endParaRPr lang="en-US" sz="4000" dirty="0">
              <a:solidFill>
                <a:srgbClr val="002060"/>
              </a:solidFill>
              <a:latin typeface="Arial" pitchFamily="34" charset="0"/>
              <a:ea typeface="宋体" pitchFamily="2" charset="-122"/>
              <a:cs typeface="Arial" pitchFamily="34" charset="0"/>
            </a:endParaRPr>
          </a:p>
        </p:txBody>
      </p:sp>
      <p:sp>
        <p:nvSpPr>
          <p:cNvPr id="16422" name="Rectangle 40"/>
          <p:cNvSpPr>
            <a:spLocks noChangeArrowheads="1"/>
          </p:cNvSpPr>
          <p:nvPr/>
        </p:nvSpPr>
        <p:spPr bwMode="gray">
          <a:xfrm>
            <a:off x="1606402" y="3008313"/>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96%</a:t>
            </a:r>
            <a:endParaRPr lang="en-US" sz="4000" dirty="0">
              <a:solidFill>
                <a:srgbClr val="002060"/>
              </a:solidFill>
              <a:latin typeface="Arial" pitchFamily="34" charset="0"/>
              <a:ea typeface="宋体" pitchFamily="2" charset="-122"/>
              <a:cs typeface="Arial" pitchFamily="34" charset="0"/>
            </a:endParaRPr>
          </a:p>
        </p:txBody>
      </p:sp>
      <p:sp>
        <p:nvSpPr>
          <p:cNvPr id="16423" name="Rectangle 41"/>
          <p:cNvSpPr>
            <a:spLocks noChangeArrowheads="1"/>
          </p:cNvSpPr>
          <p:nvPr/>
        </p:nvSpPr>
        <p:spPr bwMode="gray">
          <a:xfrm>
            <a:off x="2255689" y="3219450"/>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86%</a:t>
            </a:r>
            <a:endParaRPr lang="en-US" sz="4000" dirty="0">
              <a:solidFill>
                <a:srgbClr val="002060"/>
              </a:solidFill>
              <a:latin typeface="Arial" pitchFamily="34" charset="0"/>
              <a:ea typeface="宋体" pitchFamily="2" charset="-122"/>
              <a:cs typeface="Arial" pitchFamily="34" charset="0"/>
            </a:endParaRPr>
          </a:p>
        </p:txBody>
      </p:sp>
      <p:sp>
        <p:nvSpPr>
          <p:cNvPr id="16424" name="Rectangle 42"/>
          <p:cNvSpPr>
            <a:spLocks noChangeArrowheads="1"/>
          </p:cNvSpPr>
          <p:nvPr/>
        </p:nvSpPr>
        <p:spPr bwMode="gray">
          <a:xfrm>
            <a:off x="2903389" y="3516313"/>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72%</a:t>
            </a:r>
            <a:endParaRPr lang="en-US" sz="4000" dirty="0">
              <a:solidFill>
                <a:srgbClr val="002060"/>
              </a:solidFill>
              <a:latin typeface="Arial" pitchFamily="34" charset="0"/>
              <a:ea typeface="宋体" pitchFamily="2" charset="-122"/>
              <a:cs typeface="Arial" pitchFamily="34" charset="0"/>
            </a:endParaRPr>
          </a:p>
        </p:txBody>
      </p:sp>
      <p:sp>
        <p:nvSpPr>
          <p:cNvPr id="16425" name="Rectangle 43"/>
          <p:cNvSpPr>
            <a:spLocks noChangeArrowheads="1"/>
          </p:cNvSpPr>
          <p:nvPr/>
        </p:nvSpPr>
        <p:spPr bwMode="gray">
          <a:xfrm>
            <a:off x="3551089" y="3781425"/>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60%</a:t>
            </a:r>
            <a:endParaRPr lang="en-US" sz="4000" dirty="0">
              <a:solidFill>
                <a:srgbClr val="002060"/>
              </a:solidFill>
              <a:latin typeface="Arial" pitchFamily="34" charset="0"/>
              <a:ea typeface="宋体" pitchFamily="2" charset="-122"/>
              <a:cs typeface="Arial" pitchFamily="34" charset="0"/>
            </a:endParaRPr>
          </a:p>
        </p:txBody>
      </p:sp>
      <p:sp>
        <p:nvSpPr>
          <p:cNvPr id="16426" name="Rectangle 44"/>
          <p:cNvSpPr>
            <a:spLocks noChangeArrowheads="1"/>
          </p:cNvSpPr>
          <p:nvPr/>
        </p:nvSpPr>
        <p:spPr bwMode="gray">
          <a:xfrm>
            <a:off x="4198789" y="3865563"/>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56%</a:t>
            </a:r>
            <a:endParaRPr lang="en-US" sz="4000" dirty="0">
              <a:solidFill>
                <a:srgbClr val="002060"/>
              </a:solidFill>
              <a:latin typeface="Arial" pitchFamily="34" charset="0"/>
              <a:ea typeface="宋体" pitchFamily="2" charset="-122"/>
              <a:cs typeface="Arial" pitchFamily="34" charset="0"/>
            </a:endParaRPr>
          </a:p>
        </p:txBody>
      </p:sp>
      <p:sp>
        <p:nvSpPr>
          <p:cNvPr id="16427" name="Rectangle 45"/>
          <p:cNvSpPr>
            <a:spLocks noChangeArrowheads="1"/>
          </p:cNvSpPr>
          <p:nvPr/>
        </p:nvSpPr>
        <p:spPr bwMode="gray">
          <a:xfrm>
            <a:off x="4848077" y="3951288"/>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52%</a:t>
            </a:r>
            <a:endParaRPr lang="en-US" sz="4000" dirty="0">
              <a:solidFill>
                <a:srgbClr val="002060"/>
              </a:solidFill>
              <a:latin typeface="Arial" pitchFamily="34" charset="0"/>
              <a:ea typeface="宋体" pitchFamily="2" charset="-122"/>
              <a:cs typeface="Arial" pitchFamily="34" charset="0"/>
            </a:endParaRPr>
          </a:p>
        </p:txBody>
      </p:sp>
      <p:sp>
        <p:nvSpPr>
          <p:cNvPr id="16428" name="Rectangle 46"/>
          <p:cNvSpPr>
            <a:spLocks noChangeArrowheads="1"/>
          </p:cNvSpPr>
          <p:nvPr/>
        </p:nvSpPr>
        <p:spPr bwMode="gray">
          <a:xfrm>
            <a:off x="5492602" y="4078288"/>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46%</a:t>
            </a:r>
            <a:endParaRPr lang="en-US" sz="4000" dirty="0">
              <a:solidFill>
                <a:srgbClr val="002060"/>
              </a:solidFill>
              <a:latin typeface="Arial" pitchFamily="34" charset="0"/>
              <a:ea typeface="宋体" pitchFamily="2" charset="-122"/>
              <a:cs typeface="Arial" pitchFamily="34" charset="0"/>
            </a:endParaRPr>
          </a:p>
        </p:txBody>
      </p:sp>
      <p:sp>
        <p:nvSpPr>
          <p:cNvPr id="16429" name="Rectangle 47"/>
          <p:cNvSpPr>
            <a:spLocks noChangeArrowheads="1"/>
          </p:cNvSpPr>
          <p:nvPr/>
        </p:nvSpPr>
        <p:spPr bwMode="gray">
          <a:xfrm>
            <a:off x="6140302" y="4164013"/>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42%</a:t>
            </a:r>
            <a:endParaRPr lang="en-US" sz="4000" dirty="0">
              <a:solidFill>
                <a:srgbClr val="002060"/>
              </a:solidFill>
              <a:latin typeface="Arial" pitchFamily="34" charset="0"/>
              <a:ea typeface="宋体" pitchFamily="2" charset="-122"/>
              <a:cs typeface="Arial" pitchFamily="34" charset="0"/>
            </a:endParaRPr>
          </a:p>
        </p:txBody>
      </p:sp>
      <p:sp>
        <p:nvSpPr>
          <p:cNvPr id="16430" name="Rectangle 48"/>
          <p:cNvSpPr>
            <a:spLocks noChangeArrowheads="1"/>
          </p:cNvSpPr>
          <p:nvPr/>
        </p:nvSpPr>
        <p:spPr bwMode="gray">
          <a:xfrm>
            <a:off x="6788002" y="4184650"/>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41%</a:t>
            </a:r>
            <a:endParaRPr lang="en-US" sz="4000" dirty="0">
              <a:solidFill>
                <a:srgbClr val="002060"/>
              </a:solidFill>
              <a:latin typeface="Arial" pitchFamily="34" charset="0"/>
              <a:ea typeface="宋体" pitchFamily="2" charset="-122"/>
              <a:cs typeface="Arial" pitchFamily="34" charset="0"/>
            </a:endParaRPr>
          </a:p>
        </p:txBody>
      </p:sp>
      <p:sp>
        <p:nvSpPr>
          <p:cNvPr id="16431" name="Rectangle 49"/>
          <p:cNvSpPr>
            <a:spLocks noChangeArrowheads="1"/>
          </p:cNvSpPr>
          <p:nvPr/>
        </p:nvSpPr>
        <p:spPr bwMode="gray">
          <a:xfrm>
            <a:off x="7437289" y="4376738"/>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32%</a:t>
            </a:r>
            <a:endParaRPr lang="en-US" sz="4000" dirty="0">
              <a:solidFill>
                <a:srgbClr val="002060"/>
              </a:solidFill>
              <a:latin typeface="Arial" pitchFamily="34" charset="0"/>
              <a:ea typeface="宋体" pitchFamily="2" charset="-122"/>
              <a:cs typeface="Arial" pitchFamily="34" charset="0"/>
            </a:endParaRPr>
          </a:p>
        </p:txBody>
      </p:sp>
      <p:sp>
        <p:nvSpPr>
          <p:cNvPr id="16432" name="Rectangle 50"/>
          <p:cNvSpPr>
            <a:spLocks noChangeArrowheads="1"/>
          </p:cNvSpPr>
          <p:nvPr/>
        </p:nvSpPr>
        <p:spPr bwMode="gray">
          <a:xfrm>
            <a:off x="8086577" y="4629150"/>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solidFill>
                  <a:srgbClr val="002060"/>
                </a:solidFill>
                <a:latin typeface="Arial" pitchFamily="34" charset="0"/>
                <a:ea typeface="宋体" pitchFamily="2" charset="-122"/>
                <a:cs typeface="Arial" pitchFamily="34" charset="0"/>
              </a:rPr>
              <a:t>20%</a:t>
            </a:r>
            <a:endParaRPr lang="en-US" sz="4000" dirty="0">
              <a:solidFill>
                <a:srgbClr val="002060"/>
              </a:solidFill>
              <a:latin typeface="Arial" pitchFamily="34" charset="0"/>
              <a:ea typeface="宋体" pitchFamily="2" charset="-122"/>
              <a:cs typeface="Arial" pitchFamily="34" charset="0"/>
            </a:endParaRPr>
          </a:p>
        </p:txBody>
      </p:sp>
      <p:sp>
        <p:nvSpPr>
          <p:cNvPr id="16433" name="Rectangle 51"/>
          <p:cNvSpPr>
            <a:spLocks noChangeArrowheads="1"/>
          </p:cNvSpPr>
          <p:nvPr/>
        </p:nvSpPr>
        <p:spPr bwMode="gray">
          <a:xfrm rot="20100000">
            <a:off x="171546" y="5559500"/>
            <a:ext cx="115953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50" dirty="0" smtClean="0">
                <a:solidFill>
                  <a:srgbClr val="C03932"/>
                </a:solidFill>
                <a:latin typeface="Arial" pitchFamily="34" charset="0"/>
                <a:ea typeface="宋体" pitchFamily="2" charset="-122"/>
                <a:cs typeface="Arial" pitchFamily="34" charset="0"/>
              </a:rPr>
              <a:t>肌肉疼痛</a:t>
            </a:r>
            <a:endParaRPr lang="en-US" sz="1050" dirty="0">
              <a:solidFill>
                <a:srgbClr val="C03932"/>
              </a:solidFill>
              <a:latin typeface="Arial" pitchFamily="34" charset="0"/>
              <a:ea typeface="宋体" pitchFamily="2" charset="-122"/>
              <a:cs typeface="Arial" pitchFamily="34" charset="0"/>
            </a:endParaRPr>
          </a:p>
        </p:txBody>
      </p:sp>
      <p:sp>
        <p:nvSpPr>
          <p:cNvPr id="16434" name="Rectangle 52"/>
          <p:cNvSpPr>
            <a:spLocks noChangeArrowheads="1"/>
          </p:cNvSpPr>
          <p:nvPr/>
        </p:nvSpPr>
        <p:spPr bwMode="gray">
          <a:xfrm rot="20100000">
            <a:off x="1474590" y="5401534"/>
            <a:ext cx="26930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疲劳</a:t>
            </a:r>
            <a:endParaRPr lang="en-US" sz="1050" dirty="0">
              <a:solidFill>
                <a:srgbClr val="002060"/>
              </a:solidFill>
              <a:latin typeface="Arial" pitchFamily="34" charset="0"/>
              <a:ea typeface="宋体" pitchFamily="2" charset="-122"/>
              <a:cs typeface="Arial" pitchFamily="34" charset="0"/>
            </a:endParaRPr>
          </a:p>
        </p:txBody>
      </p:sp>
      <p:sp>
        <p:nvSpPr>
          <p:cNvPr id="16435" name="Rectangle 53"/>
          <p:cNvSpPr>
            <a:spLocks noChangeArrowheads="1"/>
          </p:cNvSpPr>
          <p:nvPr/>
        </p:nvSpPr>
        <p:spPr bwMode="gray">
          <a:xfrm rot="20100000">
            <a:off x="2128048" y="5394184"/>
            <a:ext cx="26930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失眠</a:t>
            </a:r>
            <a:endParaRPr lang="en-US" sz="1050" dirty="0">
              <a:solidFill>
                <a:srgbClr val="002060"/>
              </a:solidFill>
              <a:latin typeface="Arial" pitchFamily="34" charset="0"/>
              <a:ea typeface="宋体" pitchFamily="2" charset="-122"/>
              <a:cs typeface="Arial" pitchFamily="34" charset="0"/>
            </a:endParaRPr>
          </a:p>
        </p:txBody>
      </p:sp>
      <p:sp>
        <p:nvSpPr>
          <p:cNvPr id="16436" name="Rectangle 54"/>
          <p:cNvSpPr>
            <a:spLocks noChangeArrowheads="1"/>
          </p:cNvSpPr>
          <p:nvPr/>
        </p:nvSpPr>
        <p:spPr bwMode="gray">
          <a:xfrm rot="20100000">
            <a:off x="2194083" y="5513942"/>
            <a:ext cx="94393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关节疼痛</a:t>
            </a:r>
            <a:endParaRPr lang="en-US" sz="1050" dirty="0">
              <a:solidFill>
                <a:srgbClr val="002060"/>
              </a:solidFill>
              <a:latin typeface="Arial" pitchFamily="34" charset="0"/>
              <a:ea typeface="宋体" pitchFamily="2" charset="-122"/>
              <a:cs typeface="Arial" pitchFamily="34" charset="0"/>
            </a:endParaRPr>
          </a:p>
        </p:txBody>
      </p:sp>
      <p:sp>
        <p:nvSpPr>
          <p:cNvPr id="16437" name="Rectangle 55"/>
          <p:cNvSpPr>
            <a:spLocks noChangeArrowheads="1"/>
          </p:cNvSpPr>
          <p:nvPr/>
        </p:nvSpPr>
        <p:spPr bwMode="gray">
          <a:xfrm rot="20100000">
            <a:off x="2911136" y="5499367"/>
            <a:ext cx="8749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头痛</a:t>
            </a:r>
            <a:endParaRPr lang="en-US" sz="1050" dirty="0">
              <a:solidFill>
                <a:srgbClr val="002060"/>
              </a:solidFill>
              <a:latin typeface="Arial" pitchFamily="34" charset="0"/>
              <a:ea typeface="宋体" pitchFamily="2" charset="-122"/>
              <a:cs typeface="Arial" pitchFamily="34" charset="0"/>
            </a:endParaRPr>
          </a:p>
        </p:txBody>
      </p:sp>
      <p:sp>
        <p:nvSpPr>
          <p:cNvPr id="16438" name="Rectangle 56"/>
          <p:cNvSpPr>
            <a:spLocks noChangeArrowheads="1"/>
          </p:cNvSpPr>
          <p:nvPr/>
        </p:nvSpPr>
        <p:spPr bwMode="gray">
          <a:xfrm rot="20100000">
            <a:off x="3698118" y="5474674"/>
            <a:ext cx="75810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不宁腿</a:t>
            </a:r>
            <a:endParaRPr lang="en-US" sz="1050" dirty="0">
              <a:solidFill>
                <a:srgbClr val="002060"/>
              </a:solidFill>
              <a:latin typeface="Arial" pitchFamily="34" charset="0"/>
              <a:ea typeface="宋体" pitchFamily="2" charset="-122"/>
              <a:cs typeface="Arial" pitchFamily="34" charset="0"/>
            </a:endParaRPr>
          </a:p>
        </p:txBody>
      </p:sp>
      <p:sp>
        <p:nvSpPr>
          <p:cNvPr id="16439" name="Rectangle 57"/>
          <p:cNvSpPr>
            <a:spLocks noChangeArrowheads="1"/>
          </p:cNvSpPr>
          <p:nvPr/>
        </p:nvSpPr>
        <p:spPr bwMode="gray">
          <a:xfrm rot="20100000">
            <a:off x="2843362" y="5836346"/>
            <a:ext cx="232938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麻木和刺痛</a:t>
            </a:r>
            <a:endParaRPr lang="en-US" sz="1050" dirty="0">
              <a:solidFill>
                <a:srgbClr val="002060"/>
              </a:solidFill>
              <a:latin typeface="Arial" pitchFamily="34" charset="0"/>
              <a:ea typeface="宋体" pitchFamily="2" charset="-122"/>
              <a:cs typeface="Arial" pitchFamily="34" charset="0"/>
            </a:endParaRPr>
          </a:p>
        </p:txBody>
      </p:sp>
      <p:sp>
        <p:nvSpPr>
          <p:cNvPr id="16440" name="Rectangle 58"/>
          <p:cNvSpPr>
            <a:spLocks noChangeArrowheads="1"/>
          </p:cNvSpPr>
          <p:nvPr/>
        </p:nvSpPr>
        <p:spPr bwMode="gray">
          <a:xfrm rot="20100000">
            <a:off x="4638459" y="5557326"/>
            <a:ext cx="114923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记忆力受损</a:t>
            </a:r>
            <a:endParaRPr lang="en-US" sz="1050" dirty="0">
              <a:solidFill>
                <a:srgbClr val="002060"/>
              </a:solidFill>
              <a:latin typeface="Arial" pitchFamily="34" charset="0"/>
              <a:ea typeface="宋体" pitchFamily="2" charset="-122"/>
              <a:cs typeface="Arial" pitchFamily="34" charset="0"/>
            </a:endParaRPr>
          </a:p>
        </p:txBody>
      </p:sp>
      <p:sp>
        <p:nvSpPr>
          <p:cNvPr id="16441" name="Rectangle 59"/>
          <p:cNvSpPr>
            <a:spLocks noChangeArrowheads="1"/>
          </p:cNvSpPr>
          <p:nvPr/>
        </p:nvSpPr>
        <p:spPr bwMode="gray">
          <a:xfrm rot="20100000">
            <a:off x="5426572" y="5514825"/>
            <a:ext cx="94810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腿抽筋</a:t>
            </a:r>
            <a:endParaRPr lang="en-US" sz="1050" dirty="0">
              <a:solidFill>
                <a:srgbClr val="002060"/>
              </a:solidFill>
              <a:latin typeface="Arial" pitchFamily="34" charset="0"/>
              <a:ea typeface="宋体" pitchFamily="2" charset="-122"/>
              <a:cs typeface="Arial" pitchFamily="34" charset="0"/>
            </a:endParaRPr>
          </a:p>
        </p:txBody>
      </p:sp>
      <p:sp>
        <p:nvSpPr>
          <p:cNvPr id="16442" name="Rectangle 60"/>
          <p:cNvSpPr>
            <a:spLocks noChangeArrowheads="1"/>
          </p:cNvSpPr>
          <p:nvPr/>
        </p:nvSpPr>
        <p:spPr bwMode="gray">
          <a:xfrm rot="20100000">
            <a:off x="5159991" y="5711616"/>
            <a:ext cx="189512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注意力不集中</a:t>
            </a:r>
            <a:endParaRPr lang="en-US" sz="1050" dirty="0">
              <a:solidFill>
                <a:srgbClr val="002060"/>
              </a:solidFill>
              <a:latin typeface="Arial" pitchFamily="34" charset="0"/>
              <a:ea typeface="宋体" pitchFamily="2" charset="-122"/>
              <a:cs typeface="Arial" pitchFamily="34" charset="0"/>
            </a:endParaRPr>
          </a:p>
        </p:txBody>
      </p:sp>
      <p:sp>
        <p:nvSpPr>
          <p:cNvPr id="16443" name="Rectangle 61"/>
          <p:cNvSpPr>
            <a:spLocks noChangeArrowheads="1"/>
          </p:cNvSpPr>
          <p:nvPr/>
        </p:nvSpPr>
        <p:spPr bwMode="gray">
          <a:xfrm rot="20100000">
            <a:off x="7153560" y="5465554"/>
            <a:ext cx="26930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焦躁</a:t>
            </a:r>
            <a:endParaRPr lang="en-US" sz="1050" dirty="0">
              <a:solidFill>
                <a:srgbClr val="002060"/>
              </a:solidFill>
              <a:latin typeface="Arial" pitchFamily="34" charset="0"/>
              <a:ea typeface="宋体" pitchFamily="2" charset="-122"/>
              <a:cs typeface="Arial" pitchFamily="34" charset="0"/>
            </a:endParaRPr>
          </a:p>
        </p:txBody>
      </p:sp>
      <p:sp>
        <p:nvSpPr>
          <p:cNvPr id="16444" name="Rectangle 62"/>
          <p:cNvSpPr>
            <a:spLocks noChangeArrowheads="1"/>
          </p:cNvSpPr>
          <p:nvPr/>
        </p:nvSpPr>
        <p:spPr bwMode="gray">
          <a:xfrm rot="20100000">
            <a:off x="7006811" y="5599804"/>
            <a:ext cx="135026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50" dirty="0" smtClean="0">
                <a:solidFill>
                  <a:srgbClr val="002060"/>
                </a:solidFill>
                <a:latin typeface="Arial" pitchFamily="34" charset="0"/>
                <a:ea typeface="宋体" pitchFamily="2" charset="-122"/>
                <a:cs typeface="Arial" pitchFamily="34" charset="0"/>
              </a:rPr>
              <a:t>重度抑郁</a:t>
            </a:r>
            <a:endParaRPr lang="en-US" sz="1050" dirty="0">
              <a:solidFill>
                <a:srgbClr val="002060"/>
              </a:solidFill>
              <a:latin typeface="Arial" pitchFamily="34" charset="0"/>
              <a:ea typeface="宋体" pitchFamily="2" charset="-122"/>
              <a:cs typeface="Arial" pitchFamily="34" charset="0"/>
            </a:endParaRPr>
          </a:p>
        </p:txBody>
      </p:sp>
      <p:sp>
        <p:nvSpPr>
          <p:cNvPr id="51" name="Rectangle 50"/>
          <p:cNvSpPr/>
          <p:nvPr/>
        </p:nvSpPr>
        <p:spPr>
          <a:xfrm>
            <a:off x="119678" y="6439207"/>
            <a:ext cx="2970685" cy="430887"/>
          </a:xfrm>
          <a:prstGeom prst="rect">
            <a:avLst/>
          </a:prstGeom>
        </p:spPr>
        <p:txBody>
          <a:bodyPr wrap="none">
            <a:spAutoFit/>
          </a:bodyPr>
          <a:lstStyle/>
          <a:p>
            <a:pPr eaLnBrk="0" hangingPunct="0"/>
            <a:r>
              <a:rPr lang="en-US" sz="1200" b="1" dirty="0" smtClean="0">
                <a:solidFill>
                  <a:srgbClr val="002060"/>
                </a:solidFill>
                <a:latin typeface="Arial" pitchFamily="34" charset="0"/>
                <a:ea typeface="宋体" pitchFamily="2" charset="-122"/>
                <a:cs typeface="Arial" pitchFamily="34" charset="0"/>
              </a:rPr>
              <a:t>*</a:t>
            </a:r>
            <a:r>
              <a:rPr lang="zh-CN" altLang="en-US" sz="1200" b="1" dirty="0" smtClean="0">
                <a:solidFill>
                  <a:srgbClr val="002060"/>
                </a:solidFill>
                <a:latin typeface="Arial" pitchFamily="34" charset="0"/>
                <a:ea typeface="宋体" pitchFamily="2" charset="-122"/>
                <a:cs typeface="Arial" pitchFamily="34" charset="0"/>
              </a:rPr>
              <a:t>美国数据</a:t>
            </a:r>
            <a:endParaRPr lang="en-US" sz="1200" b="1" dirty="0">
              <a:solidFill>
                <a:srgbClr val="002060"/>
              </a:solidFill>
              <a:latin typeface="Arial" pitchFamily="34" charset="0"/>
              <a:ea typeface="宋体" pitchFamily="2" charset="-122"/>
              <a:cs typeface="Arial" pitchFamily="34" charset="0"/>
            </a:endParaRPr>
          </a:p>
          <a:p>
            <a:pPr eaLnBrk="0" hangingPunct="0"/>
            <a:r>
              <a:rPr lang="en-US" sz="1000" dirty="0" smtClean="0">
                <a:solidFill>
                  <a:srgbClr val="002060"/>
                </a:solidFill>
                <a:latin typeface="Arial" pitchFamily="34" charset="0"/>
                <a:ea typeface="宋体" pitchFamily="2" charset="-122"/>
                <a:cs typeface="Arial" pitchFamily="34" charset="0"/>
              </a:rPr>
              <a:t>Wolfe F </a:t>
            </a:r>
            <a:r>
              <a:rPr lang="en-US" sz="1000" i="1" dirty="0">
                <a:solidFill>
                  <a:srgbClr val="002060"/>
                </a:solidFill>
                <a:latin typeface="Arial" pitchFamily="34" charset="0"/>
                <a:ea typeface="宋体" pitchFamily="2" charset="-122"/>
                <a:cs typeface="Arial" pitchFamily="34" charset="0"/>
              </a:rPr>
              <a:t>et al Arthritis </a:t>
            </a:r>
            <a:r>
              <a:rPr lang="en-US" sz="1000" i="1" dirty="0" smtClean="0">
                <a:solidFill>
                  <a:srgbClr val="002060"/>
                </a:solidFill>
                <a:latin typeface="Arial" pitchFamily="34" charset="0"/>
                <a:ea typeface="宋体" pitchFamily="2" charset="-122"/>
                <a:cs typeface="Arial" pitchFamily="34" charset="0"/>
              </a:rPr>
              <a:t>Rheum </a:t>
            </a:r>
            <a:r>
              <a:rPr lang="en-US" sz="1000" dirty="0" smtClean="0">
                <a:solidFill>
                  <a:srgbClr val="002060"/>
                </a:solidFill>
                <a:latin typeface="Arial" pitchFamily="34" charset="0"/>
                <a:ea typeface="宋体" pitchFamily="2" charset="-122"/>
                <a:cs typeface="Arial" pitchFamily="34" charset="0"/>
              </a:rPr>
              <a:t>1990; 33(2):160-72.</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788007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26"/>
          <p:cNvSpPr>
            <a:spLocks noChangeArrowheads="1"/>
          </p:cNvSpPr>
          <p:nvPr/>
        </p:nvSpPr>
        <p:spPr bwMode="gray">
          <a:xfrm>
            <a:off x="5484936" y="4763542"/>
            <a:ext cx="3580010" cy="1016570"/>
          </a:xfrm>
          <a:prstGeom prst="roundRect">
            <a:avLst>
              <a:gd name="adj" fmla="val 2819"/>
            </a:avLst>
          </a:prstGeom>
          <a:solidFill>
            <a:srgbClr val="0C6FCF"/>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n-US" dirty="0">
              <a:solidFill>
                <a:prstClr val="white"/>
              </a:solidFill>
              <a:latin typeface="Arial" pitchFamily="34" charset="0"/>
              <a:ea typeface="宋体" pitchFamily="2" charset="-122"/>
              <a:cs typeface="Arial" pitchFamily="34" charset="0"/>
            </a:endParaRPr>
          </a:p>
        </p:txBody>
      </p:sp>
      <p:sp>
        <p:nvSpPr>
          <p:cNvPr id="35" name="AutoShape 26"/>
          <p:cNvSpPr>
            <a:spLocks noChangeArrowheads="1"/>
          </p:cNvSpPr>
          <p:nvPr/>
        </p:nvSpPr>
        <p:spPr bwMode="gray">
          <a:xfrm>
            <a:off x="5484936" y="3717032"/>
            <a:ext cx="3580010" cy="1016570"/>
          </a:xfrm>
          <a:prstGeom prst="roundRect">
            <a:avLst>
              <a:gd name="adj" fmla="val 2819"/>
            </a:avLst>
          </a:prstGeom>
          <a:solidFill>
            <a:srgbClr val="0C6FCF"/>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n-US" dirty="0">
              <a:solidFill>
                <a:prstClr val="white"/>
              </a:solidFill>
              <a:latin typeface="Arial" pitchFamily="34" charset="0"/>
              <a:ea typeface="宋体" pitchFamily="2" charset="-122"/>
              <a:cs typeface="Arial" pitchFamily="34" charset="0"/>
            </a:endParaRPr>
          </a:p>
        </p:txBody>
      </p:sp>
      <p:sp>
        <p:nvSpPr>
          <p:cNvPr id="34" name="AutoShape 26"/>
          <p:cNvSpPr>
            <a:spLocks noChangeArrowheads="1"/>
          </p:cNvSpPr>
          <p:nvPr/>
        </p:nvSpPr>
        <p:spPr bwMode="gray">
          <a:xfrm>
            <a:off x="5450680" y="2636912"/>
            <a:ext cx="3580010" cy="1016570"/>
          </a:xfrm>
          <a:prstGeom prst="roundRect">
            <a:avLst>
              <a:gd name="adj" fmla="val 2819"/>
            </a:avLst>
          </a:prstGeom>
          <a:solidFill>
            <a:srgbClr val="0C6FCF"/>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n-US" dirty="0">
              <a:solidFill>
                <a:prstClr val="white"/>
              </a:solidFill>
              <a:latin typeface="Arial" pitchFamily="34" charset="0"/>
              <a:ea typeface="宋体" pitchFamily="2" charset="-122"/>
              <a:cs typeface="Arial" pitchFamily="34" charset="0"/>
            </a:endParaRPr>
          </a:p>
        </p:txBody>
      </p:sp>
      <p:sp>
        <p:nvSpPr>
          <p:cNvPr id="15365" name="AutoShape 26"/>
          <p:cNvSpPr>
            <a:spLocks noChangeArrowheads="1"/>
          </p:cNvSpPr>
          <p:nvPr/>
        </p:nvSpPr>
        <p:spPr bwMode="gray">
          <a:xfrm>
            <a:off x="5484936" y="1556793"/>
            <a:ext cx="3580010" cy="1016570"/>
          </a:xfrm>
          <a:prstGeom prst="roundRect">
            <a:avLst>
              <a:gd name="adj" fmla="val 2819"/>
            </a:avLst>
          </a:prstGeom>
          <a:solidFill>
            <a:srgbClr val="0C6FCF"/>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n-US" dirty="0">
              <a:solidFill>
                <a:prstClr val="white"/>
              </a:solidFill>
              <a:latin typeface="Arial" pitchFamily="34" charset="0"/>
              <a:ea typeface="宋体" pitchFamily="2" charset="-122"/>
              <a:cs typeface="Arial" pitchFamily="34" charset="0"/>
            </a:endParaRPr>
          </a:p>
        </p:txBody>
      </p:sp>
      <p:sp>
        <p:nvSpPr>
          <p:cNvPr id="15367" name="Rectangle 3"/>
          <p:cNvSpPr>
            <a:spLocks noChangeArrowheads="1"/>
          </p:cNvSpPr>
          <p:nvPr/>
        </p:nvSpPr>
        <p:spPr bwMode="gray">
          <a:xfrm>
            <a:off x="354013" y="2970213"/>
            <a:ext cx="26241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r>
              <a:rPr lang="en-US" sz="1300" dirty="0">
                <a:solidFill>
                  <a:srgbClr val="DDDDDD"/>
                </a:solidFill>
                <a:latin typeface="Arial" pitchFamily="34" charset="0"/>
                <a:ea typeface="宋体" pitchFamily="2" charset="-122"/>
                <a:cs typeface="Arial" pitchFamily="34" charset="0"/>
              </a:rPr>
              <a:t>Chronic, widespread pain </a:t>
            </a:r>
            <a:br>
              <a:rPr lang="en-US" sz="1300" dirty="0">
                <a:solidFill>
                  <a:srgbClr val="DDDDDD"/>
                </a:solidFill>
                <a:latin typeface="Arial" pitchFamily="34" charset="0"/>
                <a:ea typeface="宋体" pitchFamily="2" charset="-122"/>
                <a:cs typeface="Arial" pitchFamily="34" charset="0"/>
              </a:rPr>
            </a:br>
            <a:r>
              <a:rPr lang="en-US" sz="1300" dirty="0">
                <a:solidFill>
                  <a:srgbClr val="DDDDDD"/>
                </a:solidFill>
                <a:latin typeface="Arial" pitchFamily="34" charset="0"/>
                <a:ea typeface="宋体" pitchFamily="2" charset="-122"/>
                <a:cs typeface="Arial" pitchFamily="34" charset="0"/>
              </a:rPr>
              <a:t>is the defining feature </a:t>
            </a:r>
            <a:br>
              <a:rPr lang="en-US" sz="1300" dirty="0">
                <a:solidFill>
                  <a:srgbClr val="DDDDDD"/>
                </a:solidFill>
                <a:latin typeface="Arial" pitchFamily="34" charset="0"/>
                <a:ea typeface="宋体" pitchFamily="2" charset="-122"/>
                <a:cs typeface="Arial" pitchFamily="34" charset="0"/>
              </a:rPr>
            </a:br>
            <a:r>
              <a:rPr lang="en-US" sz="1300" dirty="0">
                <a:solidFill>
                  <a:srgbClr val="DDDDDD"/>
                </a:solidFill>
                <a:latin typeface="Arial" pitchFamily="34" charset="0"/>
                <a:ea typeface="宋体" pitchFamily="2" charset="-122"/>
                <a:cs typeface="Arial" pitchFamily="34" charset="0"/>
              </a:rPr>
              <a:t>of fibromyalgia</a:t>
            </a:r>
          </a:p>
          <a:p>
            <a:pPr marL="112713" indent="-112713">
              <a:lnSpc>
                <a:spcPct val="90000"/>
              </a:lnSpc>
              <a:spcBef>
                <a:spcPct val="50000"/>
              </a:spcBef>
              <a:buClr>
                <a:prstClr val="black"/>
              </a:buClr>
              <a:buFont typeface="Arial" charset="0"/>
              <a:buChar char="•"/>
            </a:pPr>
            <a:r>
              <a:rPr lang="en-US" sz="1300" dirty="0">
                <a:solidFill>
                  <a:srgbClr val="DDDDDD"/>
                </a:solidFill>
                <a:latin typeface="Arial" pitchFamily="34" charset="0"/>
                <a:ea typeface="宋体" pitchFamily="2" charset="-122"/>
                <a:cs typeface="Arial" pitchFamily="34" charset="0"/>
              </a:rPr>
              <a:t>Patient descriptors of pain include: aching, exhausting, nagging, and hurting</a:t>
            </a:r>
          </a:p>
          <a:p>
            <a:pPr marL="112713" indent="-112713">
              <a:lnSpc>
                <a:spcPct val="90000"/>
              </a:lnSpc>
              <a:spcBef>
                <a:spcPct val="50000"/>
              </a:spcBef>
              <a:buClr>
                <a:prstClr val="black"/>
              </a:buClr>
              <a:buFont typeface="Arial" charset="0"/>
              <a:buChar char="•"/>
            </a:pPr>
            <a:r>
              <a:rPr lang="en-US" sz="1300" dirty="0">
                <a:solidFill>
                  <a:srgbClr val="DDDDDD"/>
                </a:solidFill>
                <a:latin typeface="Arial" pitchFamily="34" charset="0"/>
                <a:ea typeface="宋体" pitchFamily="2" charset="-122"/>
                <a:cs typeface="Arial" pitchFamily="34" charset="0"/>
              </a:rPr>
              <a:t>Presence of tender points</a:t>
            </a:r>
          </a:p>
        </p:txBody>
      </p:sp>
      <p:sp>
        <p:nvSpPr>
          <p:cNvPr id="293892" name="Rectangle 4"/>
          <p:cNvSpPr>
            <a:spLocks noChangeArrowheads="1"/>
          </p:cNvSpPr>
          <p:nvPr/>
        </p:nvSpPr>
        <p:spPr bwMode="gray">
          <a:xfrm>
            <a:off x="523598" y="2552700"/>
            <a:ext cx="2064027" cy="261610"/>
          </a:xfrm>
          <a:prstGeom prst="rect">
            <a:avLst/>
          </a:prstGeom>
          <a:noFill/>
          <a:ln w="9525">
            <a:noFill/>
            <a:miter lim="800000"/>
            <a:headEnd/>
            <a:tailEnd/>
          </a:ln>
        </p:spPr>
        <p:txBody>
          <a:bodyPr wrap="none" lIns="0" tIns="0" rIns="0" bIns="0">
            <a:spAutoFit/>
          </a:bodyPr>
          <a:lstStyle/>
          <a:p>
            <a:pPr algn="r" eaLnBrk="0" hangingPunct="0">
              <a:lnSpc>
                <a:spcPct val="85000"/>
              </a:lnSpc>
              <a:spcBef>
                <a:spcPct val="15000"/>
              </a:spcBef>
              <a:buClr>
                <a:srgbClr val="002060"/>
              </a:buClr>
              <a:defRPr/>
            </a:pPr>
            <a:r>
              <a:rPr lang="en-US" sz="2000" b="1" dirty="0">
                <a:solidFill>
                  <a:srgbClr val="E1FFAF"/>
                </a:solidFill>
                <a:effectLst>
                  <a:outerShdw blurRad="38100" dist="38100" dir="2700000" algn="tl">
                    <a:srgbClr val="000000"/>
                  </a:outerShdw>
                </a:effectLst>
                <a:latin typeface="Arial" pitchFamily="34" charset="0"/>
                <a:ea typeface="宋体" pitchFamily="2" charset="-122"/>
                <a:cs typeface="Arial" pitchFamily="34" charset="0"/>
              </a:rPr>
              <a:t>Widespread Pain</a:t>
            </a:r>
          </a:p>
        </p:txBody>
      </p:sp>
      <p:sp>
        <p:nvSpPr>
          <p:cNvPr id="15369" name="AutoShape 5"/>
          <p:cNvSpPr>
            <a:spLocks noChangeArrowheads="1"/>
          </p:cNvSpPr>
          <p:nvPr/>
        </p:nvSpPr>
        <p:spPr bwMode="gray">
          <a:xfrm rot="5400000">
            <a:off x="2550319" y="3525044"/>
            <a:ext cx="538162" cy="889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CA" dirty="0">
              <a:solidFill>
                <a:prstClr val="black"/>
              </a:solidFill>
              <a:latin typeface="Arial" pitchFamily="34" charset="0"/>
              <a:ea typeface="宋体" pitchFamily="2" charset="-122"/>
              <a:cs typeface="Arial" pitchFamily="34" charset="0"/>
            </a:endParaRPr>
          </a:p>
        </p:txBody>
      </p:sp>
      <p:sp>
        <p:nvSpPr>
          <p:cNvPr id="293895" name="Rectangle 7"/>
          <p:cNvSpPr>
            <a:spLocks noChangeArrowheads="1"/>
          </p:cNvSpPr>
          <p:nvPr/>
        </p:nvSpPr>
        <p:spPr bwMode="gray">
          <a:xfrm>
            <a:off x="5450680" y="3004369"/>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zh-CN" altLang="en-US" sz="2000" b="1" dirty="0" smtClean="0">
                <a:solidFill>
                  <a:prstClr val="white"/>
                </a:solidFill>
                <a:latin typeface="Arial" pitchFamily="34" charset="0"/>
                <a:ea typeface="宋体" pitchFamily="2" charset="-122"/>
                <a:cs typeface="Arial" pitchFamily="34" charset="0"/>
              </a:rPr>
              <a:t>睡眠障碍</a:t>
            </a:r>
            <a:r>
              <a:rPr lang="en-US" altLang="zh-CN" sz="2000" b="1" dirty="0" smtClean="0">
                <a:solidFill>
                  <a:prstClr val="white"/>
                </a:solidFill>
                <a:latin typeface="Arial" pitchFamily="34" charset="0"/>
                <a:ea typeface="宋体" pitchFamily="2" charset="-122"/>
                <a:cs typeface="Arial" pitchFamily="34" charset="0"/>
              </a:rPr>
              <a:t>/</a:t>
            </a:r>
            <a:r>
              <a:rPr lang="zh-CN" altLang="en-US" sz="2000" b="1" dirty="0" smtClean="0">
                <a:solidFill>
                  <a:prstClr val="white"/>
                </a:solidFill>
                <a:latin typeface="Arial" pitchFamily="34" charset="0"/>
                <a:ea typeface="宋体" pitchFamily="2" charset="-122"/>
                <a:cs typeface="Arial" pitchFamily="34" charset="0"/>
              </a:rPr>
              <a:t>疲劳</a:t>
            </a:r>
            <a:endParaRPr lang="en-US" sz="2000" b="1" dirty="0">
              <a:solidFill>
                <a:prstClr val="white"/>
              </a:solidFill>
              <a:latin typeface="Arial" pitchFamily="34" charset="0"/>
              <a:ea typeface="宋体" pitchFamily="2" charset="-122"/>
              <a:cs typeface="Arial" pitchFamily="34" charset="0"/>
            </a:endParaRPr>
          </a:p>
        </p:txBody>
      </p:sp>
      <p:sp>
        <p:nvSpPr>
          <p:cNvPr id="15372" name="AutoShape 8"/>
          <p:cNvSpPr>
            <a:spLocks noChangeArrowheads="1"/>
          </p:cNvSpPr>
          <p:nvPr/>
        </p:nvSpPr>
        <p:spPr bwMode="gray">
          <a:xfrm rot="16200000" flipH="1">
            <a:off x="5340474" y="3077568"/>
            <a:ext cx="538162" cy="88900"/>
          </a:xfrm>
          <a:prstGeom prst="triangle">
            <a:avLst>
              <a:gd name="adj" fmla="val 50000"/>
            </a:avLst>
          </a:prstGeom>
          <a:solidFill>
            <a:schemeClr val="tx1"/>
          </a:solidFill>
          <a:ln>
            <a:solidFill>
              <a:schemeClr val="tx1"/>
            </a:solidFill>
          </a:ln>
          <a:extLst/>
        </p:spPr>
        <p:txBody>
          <a:bodyPr vert="eaVert" wrap="none" anchor="ctr"/>
          <a:lstStyle/>
          <a:p>
            <a:endParaRPr lang="en-CA" dirty="0">
              <a:solidFill>
                <a:prstClr val="white"/>
              </a:solidFill>
              <a:latin typeface="Arial" pitchFamily="34" charset="0"/>
              <a:ea typeface="宋体" pitchFamily="2" charset="-122"/>
              <a:cs typeface="Arial" pitchFamily="34" charset="0"/>
            </a:endParaRPr>
          </a:p>
        </p:txBody>
      </p:sp>
      <p:sp>
        <p:nvSpPr>
          <p:cNvPr id="15373" name="Rectangle 9"/>
          <p:cNvSpPr>
            <a:spLocks noChangeArrowheads="1"/>
          </p:cNvSpPr>
          <p:nvPr/>
        </p:nvSpPr>
        <p:spPr bwMode="gray">
          <a:xfrm>
            <a:off x="5781005" y="4881587"/>
            <a:ext cx="28495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latin typeface="Arial" pitchFamily="34" charset="0"/>
              <a:ea typeface="宋体" pitchFamily="2" charset="-122"/>
              <a:cs typeface="Arial" pitchFamily="34" charset="0"/>
            </a:endParaRPr>
          </a:p>
        </p:txBody>
      </p:sp>
      <p:sp>
        <p:nvSpPr>
          <p:cNvPr id="293898" name="Rectangle 10"/>
          <p:cNvSpPr>
            <a:spLocks noChangeArrowheads="1"/>
          </p:cNvSpPr>
          <p:nvPr/>
        </p:nvSpPr>
        <p:spPr bwMode="gray">
          <a:xfrm>
            <a:off x="5484936" y="407831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zh-CN" altLang="en-US" sz="2000" b="1" dirty="0" smtClean="0">
                <a:solidFill>
                  <a:prstClr val="white"/>
                </a:solidFill>
                <a:latin typeface="Arial" pitchFamily="34" charset="0"/>
                <a:ea typeface="宋体" pitchFamily="2" charset="-122"/>
                <a:cs typeface="Arial" pitchFamily="34" charset="0"/>
              </a:rPr>
              <a:t>情绪障碍</a:t>
            </a:r>
            <a:endParaRPr lang="en-US" sz="2000" b="1" dirty="0">
              <a:solidFill>
                <a:prstClr val="white"/>
              </a:solidFill>
              <a:latin typeface="Arial" pitchFamily="34" charset="0"/>
              <a:ea typeface="宋体" pitchFamily="2" charset="-122"/>
              <a:cs typeface="Arial" pitchFamily="34" charset="0"/>
            </a:endParaRPr>
          </a:p>
        </p:txBody>
      </p:sp>
      <p:sp>
        <p:nvSpPr>
          <p:cNvPr id="15375" name="AutoShape 11"/>
          <p:cNvSpPr>
            <a:spLocks noChangeArrowheads="1"/>
          </p:cNvSpPr>
          <p:nvPr/>
        </p:nvSpPr>
        <p:spPr bwMode="gray">
          <a:xfrm rot="16200000" flipH="1">
            <a:off x="5342060" y="5165800"/>
            <a:ext cx="538163" cy="88900"/>
          </a:xfrm>
          <a:prstGeom prst="triangle">
            <a:avLst>
              <a:gd name="adj" fmla="val 50000"/>
            </a:avLst>
          </a:prstGeom>
          <a:solidFill>
            <a:schemeClr val="tx1"/>
          </a:solidFill>
          <a:ln>
            <a:solidFill>
              <a:schemeClr val="tx1"/>
            </a:solidFill>
          </a:ln>
          <a:extLst/>
        </p:spPr>
        <p:txBody>
          <a:bodyPr vert="eaVert" wrap="none" anchor="ctr"/>
          <a:lstStyle/>
          <a:p>
            <a:endParaRPr lang="en-CA" dirty="0">
              <a:solidFill>
                <a:prstClr val="white"/>
              </a:solidFill>
              <a:latin typeface="Arial" pitchFamily="34" charset="0"/>
              <a:ea typeface="宋体" pitchFamily="2" charset="-122"/>
              <a:cs typeface="Arial" pitchFamily="34" charset="0"/>
            </a:endParaRPr>
          </a:p>
        </p:txBody>
      </p:sp>
      <p:sp>
        <p:nvSpPr>
          <p:cNvPr id="15376" name="Rectangle 25"/>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纤维肌痛的核心临床特征</a:t>
            </a:r>
            <a:endParaRPr lang="en-US" dirty="0">
              <a:latin typeface="Arial" pitchFamily="34" charset="0"/>
              <a:ea typeface="宋体" pitchFamily="2" charset="-122"/>
              <a:cs typeface="Arial" pitchFamily="34" charset="0"/>
            </a:endParaRPr>
          </a:p>
        </p:txBody>
      </p:sp>
      <p:sp>
        <p:nvSpPr>
          <p:cNvPr id="293901" name="Rectangle 14"/>
          <p:cNvSpPr>
            <a:spLocks noChangeArrowheads="1"/>
          </p:cNvSpPr>
          <p:nvPr/>
        </p:nvSpPr>
        <p:spPr bwMode="gray">
          <a:xfrm>
            <a:off x="5484936" y="506162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zh-CN" altLang="en-US" sz="2000" b="1" dirty="0" smtClean="0">
                <a:solidFill>
                  <a:prstClr val="white"/>
                </a:solidFill>
                <a:latin typeface="Arial" pitchFamily="34" charset="0"/>
                <a:ea typeface="宋体" pitchFamily="2" charset="-122"/>
                <a:cs typeface="Arial" pitchFamily="34" charset="0"/>
              </a:rPr>
              <a:t>晨僵</a:t>
            </a:r>
            <a:endParaRPr lang="en-US" sz="2000" b="1" dirty="0">
              <a:solidFill>
                <a:prstClr val="white"/>
              </a:solidFill>
              <a:latin typeface="Arial" pitchFamily="34" charset="0"/>
              <a:ea typeface="宋体" pitchFamily="2" charset="-122"/>
              <a:cs typeface="Arial" pitchFamily="34" charset="0"/>
            </a:endParaRPr>
          </a:p>
        </p:txBody>
      </p:sp>
      <p:sp>
        <p:nvSpPr>
          <p:cNvPr id="15378" name="Rectangle 15"/>
          <p:cNvSpPr>
            <a:spLocks noChangeArrowheads="1"/>
          </p:cNvSpPr>
          <p:nvPr/>
        </p:nvSpPr>
        <p:spPr bwMode="gray">
          <a:xfrm>
            <a:off x="5383213" y="5780112"/>
            <a:ext cx="29940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latin typeface="Arial" pitchFamily="34" charset="0"/>
              <a:ea typeface="宋体" pitchFamily="2" charset="-122"/>
              <a:cs typeface="Arial" pitchFamily="34" charset="0"/>
            </a:endParaRPr>
          </a:p>
        </p:txBody>
      </p:sp>
      <p:sp>
        <p:nvSpPr>
          <p:cNvPr id="15379" name="AutoShape 16"/>
          <p:cNvSpPr>
            <a:spLocks noChangeArrowheads="1"/>
          </p:cNvSpPr>
          <p:nvPr/>
        </p:nvSpPr>
        <p:spPr bwMode="gray">
          <a:xfrm rot="16200000" flipH="1">
            <a:off x="5342061" y="4157688"/>
            <a:ext cx="538162" cy="88900"/>
          </a:xfrm>
          <a:prstGeom prst="triangle">
            <a:avLst>
              <a:gd name="adj" fmla="val 50000"/>
            </a:avLst>
          </a:prstGeom>
          <a:solidFill>
            <a:schemeClr val="tx1"/>
          </a:solidFill>
          <a:ln>
            <a:solidFill>
              <a:schemeClr val="tx1"/>
            </a:solidFill>
          </a:ln>
          <a:extLst/>
        </p:spPr>
        <p:txBody>
          <a:bodyPr rot="10800000" wrap="none" anchor="ctr"/>
          <a:lstStyle/>
          <a:p>
            <a:pPr algn="ctr" eaLnBrk="0" hangingPunct="0"/>
            <a:endParaRPr lang="en-US" dirty="0">
              <a:solidFill>
                <a:srgbClr val="88C8A6"/>
              </a:solidFill>
              <a:latin typeface="Arial" pitchFamily="34" charset="0"/>
              <a:ea typeface="宋体" pitchFamily="2" charset="-122"/>
              <a:cs typeface="Arial" pitchFamily="34" charset="0"/>
            </a:endParaRPr>
          </a:p>
        </p:txBody>
      </p:sp>
      <p:sp>
        <p:nvSpPr>
          <p:cNvPr id="15380" name="Rectangle 21"/>
          <p:cNvSpPr>
            <a:spLocks noChangeArrowheads="1"/>
          </p:cNvSpPr>
          <p:nvPr/>
        </p:nvSpPr>
        <p:spPr bwMode="gray">
          <a:xfrm>
            <a:off x="5781005" y="2097112"/>
            <a:ext cx="34528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latin typeface="Arial" pitchFamily="34" charset="0"/>
              <a:ea typeface="宋体" pitchFamily="2" charset="-122"/>
              <a:cs typeface="Arial" pitchFamily="34" charset="0"/>
            </a:endParaRPr>
          </a:p>
        </p:txBody>
      </p:sp>
      <p:sp>
        <p:nvSpPr>
          <p:cNvPr id="293905" name="Rectangle 22"/>
          <p:cNvSpPr>
            <a:spLocks noChangeArrowheads="1"/>
          </p:cNvSpPr>
          <p:nvPr/>
        </p:nvSpPr>
        <p:spPr bwMode="gray">
          <a:xfrm>
            <a:off x="6336614" y="1852694"/>
            <a:ext cx="2197769" cy="523220"/>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zh-CN" altLang="en-US" sz="2000" b="1" dirty="0" smtClean="0">
                <a:solidFill>
                  <a:prstClr val="white"/>
                </a:solidFill>
                <a:latin typeface="Arial" pitchFamily="34" charset="0"/>
                <a:ea typeface="宋体" pitchFamily="2" charset="-122"/>
                <a:cs typeface="Arial" pitchFamily="34" charset="0"/>
              </a:rPr>
              <a:t>神经认知功能损害（“</a:t>
            </a:r>
            <a:r>
              <a:rPr lang="zh-CN" altLang="en-US" sz="2000" dirty="0" smtClean="0">
                <a:latin typeface="Arial" pitchFamily="34" charset="0"/>
                <a:ea typeface="宋体" pitchFamily="2" charset="-122"/>
                <a:cs typeface="Arial" pitchFamily="34" charset="0"/>
              </a:rPr>
              <a:t>纤维雾</a:t>
            </a:r>
            <a:r>
              <a:rPr lang="zh-CN" altLang="en-US" sz="2000" b="1" dirty="0" smtClean="0">
                <a:solidFill>
                  <a:prstClr val="white"/>
                </a:solidFill>
                <a:latin typeface="Arial" pitchFamily="34" charset="0"/>
                <a:ea typeface="宋体" pitchFamily="2" charset="-122"/>
                <a:cs typeface="Arial" pitchFamily="34" charset="0"/>
              </a:rPr>
              <a:t>”）</a:t>
            </a:r>
            <a:r>
              <a:rPr lang="en-US" sz="2000" b="1" dirty="0" smtClean="0">
                <a:solidFill>
                  <a:prstClr val="white"/>
                </a:solidFill>
                <a:latin typeface="Arial" pitchFamily="34" charset="0"/>
                <a:ea typeface="宋体" pitchFamily="2" charset="-122"/>
                <a:cs typeface="Arial" pitchFamily="34" charset="0"/>
              </a:rPr>
              <a:t>)</a:t>
            </a:r>
            <a:endParaRPr lang="en-US" sz="2000" b="1" dirty="0">
              <a:solidFill>
                <a:prstClr val="white"/>
              </a:solidFill>
              <a:latin typeface="Arial" pitchFamily="34" charset="0"/>
              <a:ea typeface="宋体" pitchFamily="2" charset="-122"/>
              <a:cs typeface="Arial" pitchFamily="34" charset="0"/>
            </a:endParaRPr>
          </a:p>
        </p:txBody>
      </p:sp>
      <p:sp>
        <p:nvSpPr>
          <p:cNvPr id="15382" name="AutoShape 23"/>
          <p:cNvSpPr>
            <a:spLocks noChangeArrowheads="1"/>
          </p:cNvSpPr>
          <p:nvPr/>
        </p:nvSpPr>
        <p:spPr bwMode="gray">
          <a:xfrm rot="16200000" flipH="1">
            <a:off x="5340473" y="2069456"/>
            <a:ext cx="538163" cy="88900"/>
          </a:xfrm>
          <a:prstGeom prst="triangle">
            <a:avLst>
              <a:gd name="adj" fmla="val 50000"/>
            </a:avLst>
          </a:prstGeom>
          <a:solidFill>
            <a:schemeClr val="tx1"/>
          </a:solidFill>
          <a:ln w="9525">
            <a:noFill/>
            <a:miter lim="800000"/>
            <a:headEnd/>
            <a:tailEnd/>
          </a:ln>
          <a:extLst/>
        </p:spPr>
        <p:txBody>
          <a:bodyPr vert="eaVert" wrap="none" anchor="ctr"/>
          <a:lstStyle/>
          <a:p>
            <a:endParaRPr lang="en-CA" dirty="0">
              <a:solidFill>
                <a:prstClr val="white"/>
              </a:solidFill>
              <a:latin typeface="Arial" pitchFamily="34" charset="0"/>
              <a:ea typeface="宋体" pitchFamily="2" charset="-122"/>
              <a:cs typeface="Arial" pitchFamily="34" charset="0"/>
            </a:endParaRPr>
          </a:p>
        </p:txBody>
      </p:sp>
      <p:sp>
        <p:nvSpPr>
          <p:cNvPr id="15383" name="Text Box 13"/>
          <p:cNvSpPr txBox="1">
            <a:spLocks noChangeArrowheads="1"/>
          </p:cNvSpPr>
          <p:nvPr/>
        </p:nvSpPr>
        <p:spPr bwMode="gray">
          <a:xfrm>
            <a:off x="-16669" y="6318250"/>
            <a:ext cx="88534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a:spAutoFit/>
          </a:bodyPr>
          <a:lstStyle>
            <a:lvl1pPr marL="231775" indent="-231775"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Carruthers BM </a:t>
            </a:r>
            <a:r>
              <a:rPr lang="en-US" sz="1000" i="1" dirty="0">
                <a:solidFill>
                  <a:srgbClr val="002060"/>
                </a:solidFill>
                <a:latin typeface="Arial" pitchFamily="34" charset="0"/>
                <a:ea typeface="宋体" pitchFamily="2" charset="-122"/>
                <a:cs typeface="Arial" pitchFamily="34" charset="0"/>
              </a:rPr>
              <a:t>et al. J Chron Fat Synd</a:t>
            </a:r>
            <a:r>
              <a:rPr lang="en-US" sz="1000" dirty="0">
                <a:solidFill>
                  <a:srgbClr val="002060"/>
                </a:solidFill>
                <a:latin typeface="Arial" pitchFamily="34" charset="0"/>
                <a:ea typeface="宋体" pitchFamily="2" charset="-122"/>
                <a:cs typeface="Arial" pitchFamily="34" charset="0"/>
              </a:rPr>
              <a:t> 2003; 11(1):7-115; Harding SM. </a:t>
            </a:r>
            <a:r>
              <a:rPr lang="en-US" sz="1000" i="1" dirty="0">
                <a:solidFill>
                  <a:srgbClr val="002060"/>
                </a:solidFill>
                <a:latin typeface="Arial" pitchFamily="34" charset="0"/>
                <a:ea typeface="宋体" pitchFamily="2" charset="-122"/>
                <a:cs typeface="Arial" pitchFamily="34" charset="0"/>
              </a:rPr>
              <a:t>Am J Med Sci </a:t>
            </a:r>
            <a:r>
              <a:rPr lang="en-US" sz="1000" dirty="0">
                <a:solidFill>
                  <a:srgbClr val="002060"/>
                </a:solidFill>
                <a:latin typeface="Arial" pitchFamily="34" charset="0"/>
                <a:ea typeface="宋体" pitchFamily="2" charset="-122"/>
                <a:cs typeface="Arial" pitchFamily="34" charset="0"/>
              </a:rPr>
              <a:t>1998; 315(6):367-37; </a:t>
            </a:r>
            <a:r>
              <a:rPr lang="en-US" sz="1000" dirty="0" err="1" smtClean="0">
                <a:solidFill>
                  <a:srgbClr val="002060"/>
                </a:solidFill>
                <a:latin typeface="Arial" pitchFamily="34" charset="0"/>
                <a:ea typeface="宋体" pitchFamily="2" charset="-122"/>
                <a:cs typeface="Arial" pitchFamily="34" charset="0"/>
              </a:rPr>
              <a:t>Henriksson</a:t>
            </a:r>
            <a:r>
              <a:rPr lang="en-US" sz="1000" dirty="0">
                <a:solidFill>
                  <a:srgbClr val="002060"/>
                </a:solidFill>
                <a:latin typeface="Arial" pitchFamily="34" charset="0"/>
                <a:ea typeface="宋体" pitchFamily="2" charset="-122"/>
                <a:cs typeface="Arial" pitchFamily="34" charset="0"/>
              </a:rPr>
              <a:t>. </a:t>
            </a:r>
            <a:r>
              <a:rPr lang="en-US" sz="1000" i="1" dirty="0">
                <a:solidFill>
                  <a:srgbClr val="002060"/>
                </a:solidFill>
                <a:latin typeface="Arial" pitchFamily="34" charset="0"/>
                <a:ea typeface="宋体" pitchFamily="2" charset="-122"/>
                <a:cs typeface="Arial" pitchFamily="34" charset="0"/>
              </a:rPr>
              <a:t>J Rehabil Med</a:t>
            </a:r>
            <a:r>
              <a:rPr lang="en-US" sz="1000" dirty="0">
                <a:solidFill>
                  <a:srgbClr val="002060"/>
                </a:solidFill>
                <a:latin typeface="Arial" pitchFamily="34" charset="0"/>
                <a:ea typeface="宋体" pitchFamily="2" charset="-122"/>
                <a:cs typeface="Arial" pitchFamily="34" charset="0"/>
              </a:rPr>
              <a:t> 2003; </a:t>
            </a:r>
            <a:r>
              <a:rPr lang="en-US" sz="1000" dirty="0" smtClean="0">
                <a:solidFill>
                  <a:srgbClr val="002060"/>
                </a:solidFill>
                <a:latin typeface="Arial" pitchFamily="34" charset="0"/>
                <a:ea typeface="宋体" pitchFamily="2" charset="-122"/>
                <a:cs typeface="Arial" pitchFamily="34" charset="0"/>
              </a:rPr>
              <a:t>41(41 </a:t>
            </a:r>
            <a:r>
              <a:rPr lang="en-US" sz="1000" dirty="0" err="1" smtClean="0">
                <a:solidFill>
                  <a:srgbClr val="002060"/>
                </a:solidFill>
                <a:latin typeface="Arial" pitchFamily="34" charset="0"/>
                <a:ea typeface="宋体" pitchFamily="2" charset="-122"/>
                <a:cs typeface="Arial" pitchFamily="34" charset="0"/>
              </a:rPr>
              <a:t>Suppl</a:t>
            </a:r>
            <a:r>
              <a:rPr lang="en-US" sz="1000" dirty="0" smtClean="0">
                <a:solidFill>
                  <a:srgbClr val="002060"/>
                </a:solidFill>
                <a:latin typeface="Arial" pitchFamily="34" charset="0"/>
                <a:ea typeface="宋体" pitchFamily="2" charset="-122"/>
                <a:cs typeface="Arial" pitchFamily="34" charset="0"/>
              </a:rPr>
              <a:t>):</a:t>
            </a:r>
            <a:r>
              <a:rPr lang="en-US" sz="1000" dirty="0">
                <a:solidFill>
                  <a:srgbClr val="002060"/>
                </a:solidFill>
                <a:latin typeface="Arial" pitchFamily="34" charset="0"/>
                <a:ea typeface="宋体" pitchFamily="2" charset="-122"/>
                <a:cs typeface="Arial" pitchFamily="34" charset="0"/>
              </a:rPr>
              <a:t>89-94; Leavitt </a:t>
            </a:r>
            <a:r>
              <a:rPr lang="en-US" sz="1000" i="1" dirty="0">
                <a:solidFill>
                  <a:srgbClr val="002060"/>
                </a:solidFill>
                <a:latin typeface="Arial" pitchFamily="34" charset="0"/>
                <a:ea typeface="宋体" pitchFamily="2" charset="-122"/>
                <a:cs typeface="Arial" pitchFamily="34" charset="0"/>
              </a:rPr>
              <a:t>et al. Arthritis Rheum</a:t>
            </a:r>
            <a:r>
              <a:rPr lang="en-US" sz="1000" dirty="0">
                <a:solidFill>
                  <a:srgbClr val="002060"/>
                </a:solidFill>
                <a:latin typeface="Arial" pitchFamily="34" charset="0"/>
                <a:ea typeface="宋体" pitchFamily="2" charset="-122"/>
                <a:cs typeface="Arial" pitchFamily="34" charset="0"/>
              </a:rPr>
              <a:t> 1986; 29(6):775-81; </a:t>
            </a:r>
            <a:r>
              <a:rPr lang="en-US" sz="1000" dirty="0" err="1" smtClean="0">
                <a:solidFill>
                  <a:srgbClr val="002060"/>
                </a:solidFill>
                <a:latin typeface="Arial" pitchFamily="34" charset="0"/>
                <a:ea typeface="宋体" pitchFamily="2" charset="-122"/>
                <a:cs typeface="Arial" pitchFamily="34" charset="0"/>
              </a:rPr>
              <a:t>Roizenblatt</a:t>
            </a:r>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S </a:t>
            </a:r>
            <a:r>
              <a:rPr lang="en-US" sz="1000" i="1" dirty="0">
                <a:solidFill>
                  <a:srgbClr val="002060"/>
                </a:solidFill>
                <a:latin typeface="Arial" pitchFamily="34" charset="0"/>
                <a:ea typeface="宋体" pitchFamily="2" charset="-122"/>
                <a:cs typeface="Arial" pitchFamily="34" charset="0"/>
              </a:rPr>
              <a:t>et al. Arthritis Rheum</a:t>
            </a:r>
            <a:r>
              <a:rPr lang="en-US" sz="1000" dirty="0">
                <a:solidFill>
                  <a:srgbClr val="002060"/>
                </a:solidFill>
                <a:latin typeface="Arial" pitchFamily="34" charset="0"/>
                <a:ea typeface="宋体" pitchFamily="2" charset="-122"/>
                <a:cs typeface="Arial" pitchFamily="34" charset="0"/>
              </a:rPr>
              <a:t> 2001; </a:t>
            </a:r>
            <a:r>
              <a:rPr lang="en-US" sz="1000" dirty="0" smtClean="0">
                <a:solidFill>
                  <a:srgbClr val="002060"/>
                </a:solidFill>
                <a:latin typeface="Arial" pitchFamily="34" charset="0"/>
                <a:ea typeface="宋体" pitchFamily="2" charset="-122"/>
                <a:cs typeface="Arial" pitchFamily="34" charset="0"/>
              </a:rPr>
              <a:t>44(1):222-30</a:t>
            </a:r>
            <a:r>
              <a:rPr lang="en-US" sz="1000" dirty="0">
                <a:solidFill>
                  <a:srgbClr val="002060"/>
                </a:solidFill>
                <a:latin typeface="Arial" pitchFamily="34" charset="0"/>
                <a:ea typeface="宋体" pitchFamily="2" charset="-122"/>
                <a:cs typeface="Arial" pitchFamily="34" charset="0"/>
              </a:rPr>
              <a:t>; </a:t>
            </a:r>
            <a:r>
              <a:rPr lang="en-US" sz="1000" dirty="0" smtClean="0">
                <a:solidFill>
                  <a:srgbClr val="002060"/>
                </a:solidFill>
                <a:latin typeface="Arial" pitchFamily="34" charset="0"/>
                <a:ea typeface="宋体" pitchFamily="2" charset="-122"/>
                <a:cs typeface="Arial" pitchFamily="34" charset="0"/>
              </a:rPr>
              <a:t>Wolfe </a:t>
            </a:r>
            <a:r>
              <a:rPr lang="en-US" sz="1000" dirty="0">
                <a:solidFill>
                  <a:srgbClr val="002060"/>
                </a:solidFill>
                <a:latin typeface="Arial" pitchFamily="34" charset="0"/>
                <a:ea typeface="宋体" pitchFamily="2" charset="-122"/>
                <a:cs typeface="Arial" pitchFamily="34" charset="0"/>
              </a:rPr>
              <a:t>F </a:t>
            </a:r>
            <a:r>
              <a:rPr lang="en-US" sz="1000" i="1" dirty="0">
                <a:solidFill>
                  <a:srgbClr val="002060"/>
                </a:solidFill>
                <a:latin typeface="Arial" pitchFamily="34" charset="0"/>
                <a:ea typeface="宋体" pitchFamily="2" charset="-122"/>
                <a:cs typeface="Arial" pitchFamily="34" charset="0"/>
              </a:rPr>
              <a:t>et al Arthritis Rheum </a:t>
            </a:r>
            <a:r>
              <a:rPr lang="en-US" sz="1000" dirty="0">
                <a:solidFill>
                  <a:srgbClr val="002060"/>
                </a:solidFill>
                <a:latin typeface="Arial" pitchFamily="34" charset="0"/>
                <a:ea typeface="宋体" pitchFamily="2" charset="-122"/>
                <a:cs typeface="Arial" pitchFamily="34" charset="0"/>
              </a:rPr>
              <a:t>1990; 33(2):160-72; Wolfe F </a:t>
            </a:r>
            <a:r>
              <a:rPr lang="en-US" sz="1000" i="1" dirty="0">
                <a:solidFill>
                  <a:srgbClr val="002060"/>
                </a:solidFill>
                <a:latin typeface="Arial" pitchFamily="34" charset="0"/>
                <a:ea typeface="宋体" pitchFamily="2" charset="-122"/>
                <a:cs typeface="Arial" pitchFamily="34" charset="0"/>
              </a:rPr>
              <a:t>et al. Arthritis Rheum</a:t>
            </a:r>
            <a:r>
              <a:rPr lang="en-US" sz="1000" dirty="0">
                <a:solidFill>
                  <a:srgbClr val="002060"/>
                </a:solidFill>
                <a:latin typeface="Arial" pitchFamily="34" charset="0"/>
                <a:ea typeface="宋体" pitchFamily="2" charset="-122"/>
                <a:cs typeface="Arial" pitchFamily="34" charset="0"/>
              </a:rPr>
              <a:t> 1995; 38(1):19-28. </a:t>
            </a:r>
          </a:p>
          <a:p>
            <a:pPr eaLnBrk="1" hangingPunct="1"/>
            <a:endParaRPr lang="en-US" sz="1000" dirty="0">
              <a:solidFill>
                <a:srgbClr val="002060"/>
              </a:solidFill>
              <a:latin typeface="Arial" pitchFamily="34" charset="0"/>
              <a:ea typeface="宋体" pitchFamily="2" charset="-122"/>
              <a:cs typeface="Arial" pitchFamily="34" charset="0"/>
            </a:endParaRPr>
          </a:p>
          <a:p>
            <a:pPr eaLnBrk="1" hangingPunct="1"/>
            <a:endParaRPr lang="en-US" sz="1000" b="1" dirty="0">
              <a:solidFill>
                <a:srgbClr val="002060"/>
              </a:solidFill>
              <a:latin typeface="Arial" pitchFamily="34" charset="0"/>
              <a:ea typeface="宋体" pitchFamily="2" charset="-122"/>
              <a:cs typeface="Arial" pitchFamily="34" charset="0"/>
            </a:endParaRPr>
          </a:p>
        </p:txBody>
      </p:sp>
      <p:pic>
        <p:nvPicPr>
          <p:cNvPr id="153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509317" y="1485676"/>
            <a:ext cx="1782763" cy="4319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6" name="Oval 27"/>
          <p:cNvSpPr>
            <a:spLocks noChangeArrowheads="1"/>
          </p:cNvSpPr>
          <p:nvPr/>
        </p:nvSpPr>
        <p:spPr bwMode="gray">
          <a:xfrm>
            <a:off x="3797300" y="2362200"/>
            <a:ext cx="152400" cy="152400"/>
          </a:xfrm>
          <a:prstGeom prst="ellipse">
            <a:avLst/>
          </a:prstGeom>
          <a:solidFill>
            <a:schemeClr val="tx1"/>
          </a:solidFill>
          <a:ln>
            <a:noFill/>
          </a:ln>
        </p:spPr>
        <p:txBody>
          <a:bodyPr wrap="none" anchor="ctr"/>
          <a:lstStyle/>
          <a:p>
            <a:endParaRPr lang="en-CA" dirty="0">
              <a:solidFill>
                <a:prstClr val="white"/>
              </a:solidFill>
              <a:latin typeface="Arial" pitchFamily="34" charset="0"/>
              <a:ea typeface="宋体" pitchFamily="2" charset="-122"/>
              <a:cs typeface="Arial" pitchFamily="34" charset="0"/>
            </a:endParaRPr>
          </a:p>
        </p:txBody>
      </p:sp>
      <p:sp>
        <p:nvSpPr>
          <p:cNvPr id="15387" name="Oval 28"/>
          <p:cNvSpPr>
            <a:spLocks noChangeArrowheads="1"/>
          </p:cNvSpPr>
          <p:nvPr/>
        </p:nvSpPr>
        <p:spPr bwMode="gray">
          <a:xfrm>
            <a:off x="4178300" y="2362200"/>
            <a:ext cx="152400" cy="152400"/>
          </a:xfrm>
          <a:prstGeom prst="ellipse">
            <a:avLst/>
          </a:prstGeom>
          <a:solidFill>
            <a:schemeClr val="tx1"/>
          </a:solidFill>
          <a:ln>
            <a:noFill/>
          </a:ln>
        </p:spPr>
        <p:txBody>
          <a:bodyPr wrap="none" anchor="ctr"/>
          <a:lstStyle/>
          <a:p>
            <a:endParaRPr lang="en-CA" dirty="0">
              <a:solidFill>
                <a:prstClr val="white"/>
              </a:solidFill>
              <a:latin typeface="Arial" pitchFamily="34" charset="0"/>
              <a:ea typeface="宋体" pitchFamily="2" charset="-122"/>
              <a:cs typeface="Arial" pitchFamily="34" charset="0"/>
            </a:endParaRPr>
          </a:p>
        </p:txBody>
      </p:sp>
      <p:sp>
        <p:nvSpPr>
          <p:cNvPr id="15388" name="Text Box 30"/>
          <p:cNvSpPr txBox="1">
            <a:spLocks noChangeArrowheads="1"/>
          </p:cNvSpPr>
          <p:nvPr/>
        </p:nvSpPr>
        <p:spPr bwMode="gray">
          <a:xfrm>
            <a:off x="3895725" y="2120900"/>
            <a:ext cx="282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pPr>
            <a:endParaRPr lang="en-US" sz="400" dirty="0">
              <a:solidFill>
                <a:prstClr val="white"/>
              </a:solidFill>
              <a:latin typeface="Arial" pitchFamily="34" charset="0"/>
              <a:ea typeface="宋体" pitchFamily="2" charset="-122"/>
              <a:cs typeface="Arial" pitchFamily="34" charset="0"/>
            </a:endParaRPr>
          </a:p>
        </p:txBody>
      </p:sp>
      <p:sp>
        <p:nvSpPr>
          <p:cNvPr id="15390" name="AutoShape 35"/>
          <p:cNvSpPr>
            <a:spLocks noChangeArrowheads="1"/>
          </p:cNvSpPr>
          <p:nvPr/>
        </p:nvSpPr>
        <p:spPr bwMode="gray">
          <a:xfrm>
            <a:off x="251521" y="1556792"/>
            <a:ext cx="3257796" cy="4223319"/>
          </a:xfrm>
          <a:prstGeom prst="roundRect">
            <a:avLst>
              <a:gd name="adj" fmla="val 2819"/>
            </a:avLst>
          </a:prstGeom>
          <a:solidFill>
            <a:schemeClr val="accent2"/>
          </a:solidFill>
          <a:ln w="9525">
            <a:solidFill>
              <a:srgbClr val="C00000"/>
            </a:solidFill>
            <a:round/>
            <a:headEnd/>
            <a:tailEnd/>
          </a:ln>
        </p:spPr>
        <p:txBody>
          <a:bodyPr wrap="none" anchor="ctr"/>
          <a:lstStyle/>
          <a:p>
            <a:endParaRPr lang="en-US" dirty="0">
              <a:solidFill>
                <a:prstClr val="black"/>
              </a:solidFill>
              <a:latin typeface="Arial" pitchFamily="34" charset="0"/>
              <a:ea typeface="宋体" pitchFamily="2" charset="-122"/>
              <a:cs typeface="Arial" pitchFamily="34" charset="0"/>
            </a:endParaRPr>
          </a:p>
        </p:txBody>
      </p:sp>
      <p:sp>
        <p:nvSpPr>
          <p:cNvPr id="15391" name="Rectangle 3"/>
          <p:cNvSpPr>
            <a:spLocks noChangeArrowheads="1"/>
          </p:cNvSpPr>
          <p:nvPr/>
        </p:nvSpPr>
        <p:spPr bwMode="gray">
          <a:xfrm>
            <a:off x="367504" y="2239194"/>
            <a:ext cx="276433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84150" indent="-184150" defTabSz="457200" fontAlgn="base">
              <a:lnSpc>
                <a:spcPct val="90000"/>
              </a:lnSpc>
              <a:spcBef>
                <a:spcPct val="50000"/>
              </a:spcBef>
              <a:spcAft>
                <a:spcPct val="0"/>
              </a:spcAft>
              <a:buClr>
                <a:prstClr val="white"/>
              </a:buClr>
              <a:buFont typeface="Arial" charset="0"/>
              <a:buChar char="•"/>
            </a:pPr>
            <a:r>
              <a:rPr lang="zh-CN" altLang="en-US" sz="2000" dirty="0" smtClean="0">
                <a:latin typeface="Arial" pitchFamily="34" charset="0"/>
                <a:ea typeface="宋体" pitchFamily="2" charset="-122"/>
                <a:cs typeface="Arial" pitchFamily="34" charset="0"/>
              </a:rPr>
              <a:t>慢性广泛分布的疼痛是纤维肌痛的定义特征</a:t>
            </a:r>
            <a:endParaRPr lang="en-US" sz="2000" dirty="0" smtClean="0">
              <a:solidFill>
                <a:prstClr val="white"/>
              </a:solidFill>
              <a:latin typeface="Arial" pitchFamily="34" charset="0"/>
              <a:ea typeface="宋体" pitchFamily="2" charset="-122"/>
              <a:cs typeface="Arial" pitchFamily="34" charset="0"/>
            </a:endParaRPr>
          </a:p>
          <a:p>
            <a:pPr marL="184150" indent="-184150" defTabSz="457200" fontAlgn="base">
              <a:lnSpc>
                <a:spcPct val="90000"/>
              </a:lnSpc>
              <a:spcBef>
                <a:spcPct val="50000"/>
              </a:spcBef>
              <a:spcAft>
                <a:spcPct val="0"/>
              </a:spcAft>
              <a:buClr>
                <a:prstClr val="white"/>
              </a:buClr>
              <a:buFont typeface="Arial" charset="0"/>
              <a:buChar char="•"/>
            </a:pPr>
            <a:r>
              <a:rPr lang="zh-CN" altLang="en-US" sz="2000" dirty="0" smtClean="0">
                <a:solidFill>
                  <a:prstClr val="white"/>
                </a:solidFill>
                <a:latin typeface="Arial" pitchFamily="34" charset="0"/>
                <a:ea typeface="宋体" pitchFamily="2" charset="-122"/>
                <a:cs typeface="Arial" pitchFamily="34" charset="0"/>
              </a:rPr>
              <a:t>患者对疼痛的描述包括：</a:t>
            </a:r>
            <a:endParaRPr lang="en-US" sz="2000" dirty="0" smtClean="0">
              <a:solidFill>
                <a:prstClr val="white"/>
              </a:solidFill>
              <a:latin typeface="Arial" pitchFamily="34" charset="0"/>
              <a:ea typeface="宋体" pitchFamily="2" charset="-122"/>
              <a:cs typeface="Arial" pitchFamily="34" charset="0"/>
            </a:endParaRPr>
          </a:p>
          <a:p>
            <a:pPr marL="728663" lvl="1" indent="-184150" defTabSz="457200" fontAlgn="base">
              <a:lnSpc>
                <a:spcPct val="90000"/>
              </a:lnSpc>
              <a:spcBef>
                <a:spcPct val="50000"/>
              </a:spcBef>
              <a:spcAft>
                <a:spcPct val="0"/>
              </a:spcAft>
              <a:buClr>
                <a:prstClr val="white"/>
              </a:buClr>
              <a:buFont typeface="Arial" charset="0"/>
              <a:buChar char="•"/>
            </a:pPr>
            <a:r>
              <a:rPr lang="zh-CN" altLang="en-US" dirty="0" smtClean="0">
                <a:solidFill>
                  <a:prstClr val="white"/>
                </a:solidFill>
                <a:latin typeface="Arial" pitchFamily="34" charset="0"/>
                <a:ea typeface="宋体" pitchFamily="2" charset="-122"/>
                <a:cs typeface="Arial" pitchFamily="34" charset="0"/>
              </a:rPr>
              <a:t>疼痛</a:t>
            </a:r>
            <a:endParaRPr lang="en-US" altLang="zh-CN" dirty="0" smtClean="0">
              <a:solidFill>
                <a:prstClr val="white"/>
              </a:solidFill>
              <a:latin typeface="Arial" pitchFamily="34" charset="0"/>
              <a:ea typeface="宋体" pitchFamily="2" charset="-122"/>
              <a:cs typeface="Arial" pitchFamily="34" charset="0"/>
            </a:endParaRPr>
          </a:p>
          <a:p>
            <a:pPr marL="728663" lvl="1" indent="-184150" defTabSz="457200" fontAlgn="base">
              <a:lnSpc>
                <a:spcPct val="90000"/>
              </a:lnSpc>
              <a:spcBef>
                <a:spcPct val="50000"/>
              </a:spcBef>
              <a:spcAft>
                <a:spcPct val="0"/>
              </a:spcAft>
              <a:buClr>
                <a:prstClr val="white"/>
              </a:buClr>
              <a:buFont typeface="Arial" charset="0"/>
              <a:buChar char="•"/>
            </a:pPr>
            <a:r>
              <a:rPr lang="zh-CN" altLang="en-US" dirty="0" smtClean="0">
                <a:solidFill>
                  <a:prstClr val="white"/>
                </a:solidFill>
                <a:latin typeface="Arial" pitchFamily="34" charset="0"/>
                <a:ea typeface="宋体" pitchFamily="2" charset="-122"/>
                <a:cs typeface="Arial" pitchFamily="34" charset="0"/>
              </a:rPr>
              <a:t>精疲力竭</a:t>
            </a:r>
            <a:endParaRPr lang="en-US" altLang="zh-CN" dirty="0" smtClean="0">
              <a:solidFill>
                <a:prstClr val="white"/>
              </a:solidFill>
              <a:latin typeface="Arial" pitchFamily="34" charset="0"/>
              <a:ea typeface="宋体" pitchFamily="2" charset="-122"/>
              <a:cs typeface="Arial" pitchFamily="34" charset="0"/>
            </a:endParaRPr>
          </a:p>
          <a:p>
            <a:pPr marL="728663" lvl="1" indent="-184150" defTabSz="457200" fontAlgn="base">
              <a:lnSpc>
                <a:spcPct val="90000"/>
              </a:lnSpc>
              <a:spcBef>
                <a:spcPct val="50000"/>
              </a:spcBef>
              <a:spcAft>
                <a:spcPct val="0"/>
              </a:spcAft>
              <a:buClr>
                <a:prstClr val="white"/>
              </a:buClr>
              <a:buFont typeface="Arial" charset="0"/>
              <a:buChar char="•"/>
            </a:pPr>
            <a:r>
              <a:rPr lang="zh-CN" altLang="en-US" dirty="0" smtClean="0">
                <a:solidFill>
                  <a:prstClr val="white"/>
                </a:solidFill>
                <a:latin typeface="Arial" pitchFamily="34" charset="0"/>
                <a:ea typeface="宋体" pitchFamily="2" charset="-122"/>
                <a:cs typeface="Arial" pitchFamily="34" charset="0"/>
              </a:rPr>
              <a:t>延绵不断</a:t>
            </a:r>
            <a:endParaRPr lang="en-US" altLang="zh-CN" dirty="0" smtClean="0">
              <a:solidFill>
                <a:prstClr val="white"/>
              </a:solidFill>
              <a:latin typeface="Arial" pitchFamily="34" charset="0"/>
              <a:ea typeface="宋体" pitchFamily="2" charset="-122"/>
              <a:cs typeface="Arial" pitchFamily="34" charset="0"/>
            </a:endParaRPr>
          </a:p>
          <a:p>
            <a:pPr marL="728663" lvl="1" indent="-184150" defTabSz="457200" fontAlgn="base">
              <a:lnSpc>
                <a:spcPct val="90000"/>
              </a:lnSpc>
              <a:spcBef>
                <a:spcPct val="50000"/>
              </a:spcBef>
              <a:spcAft>
                <a:spcPct val="0"/>
              </a:spcAft>
              <a:buClr>
                <a:prstClr val="white"/>
              </a:buClr>
              <a:buFont typeface="Arial" charset="0"/>
              <a:buChar char="•"/>
            </a:pPr>
            <a:r>
              <a:rPr lang="zh-CN" altLang="en-US" dirty="0">
                <a:solidFill>
                  <a:prstClr val="white"/>
                </a:solidFill>
                <a:latin typeface="Arial" pitchFamily="34" charset="0"/>
                <a:ea typeface="宋体" pitchFamily="2" charset="-122"/>
                <a:cs typeface="Arial" pitchFamily="34" charset="0"/>
              </a:rPr>
              <a:t>伤害</a:t>
            </a:r>
            <a:endParaRPr lang="en-US" dirty="0">
              <a:solidFill>
                <a:prstClr val="white"/>
              </a:solidFill>
              <a:latin typeface="Arial" pitchFamily="34" charset="0"/>
              <a:ea typeface="宋体" pitchFamily="2" charset="-122"/>
              <a:cs typeface="Arial" pitchFamily="34" charset="0"/>
            </a:endParaRPr>
          </a:p>
        </p:txBody>
      </p:sp>
      <p:sp>
        <p:nvSpPr>
          <p:cNvPr id="15392" name="Rectangle 4"/>
          <p:cNvSpPr>
            <a:spLocks noChangeArrowheads="1"/>
          </p:cNvSpPr>
          <p:nvPr/>
        </p:nvSpPr>
        <p:spPr bwMode="gray">
          <a:xfrm>
            <a:off x="856343" y="1785257"/>
            <a:ext cx="196305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85000"/>
              </a:lnSpc>
              <a:spcBef>
                <a:spcPct val="15000"/>
              </a:spcBef>
              <a:buClr>
                <a:srgbClr val="002060"/>
              </a:buClr>
            </a:pPr>
            <a:r>
              <a:rPr lang="zh-CN" altLang="en-US" sz="2400" b="1" dirty="0" smtClean="0">
                <a:solidFill>
                  <a:prstClr val="white"/>
                </a:solidFill>
                <a:latin typeface="Arial" pitchFamily="34" charset="0"/>
                <a:ea typeface="宋体" pitchFamily="2" charset="-122"/>
                <a:cs typeface="Arial" pitchFamily="34" charset="0"/>
              </a:rPr>
              <a:t>广泛疼痛</a:t>
            </a:r>
            <a:endParaRPr lang="en-US" sz="2400" b="1" dirty="0">
              <a:solidFill>
                <a:prstClr val="white"/>
              </a:solidFill>
              <a:latin typeface="Arial" pitchFamily="34" charset="0"/>
              <a:ea typeface="宋体" pitchFamily="2" charset="-122"/>
              <a:cs typeface="Arial" pitchFamily="34" charset="0"/>
            </a:endParaRPr>
          </a:p>
        </p:txBody>
      </p:sp>
      <p:sp>
        <p:nvSpPr>
          <p:cNvPr id="15393" name="AutoShape 5"/>
          <p:cNvSpPr>
            <a:spLocks noChangeArrowheads="1"/>
          </p:cNvSpPr>
          <p:nvPr/>
        </p:nvSpPr>
        <p:spPr bwMode="gray">
          <a:xfrm rot="5400000">
            <a:off x="3106341" y="3517900"/>
            <a:ext cx="538162" cy="88900"/>
          </a:xfrm>
          <a:prstGeom prst="triangle">
            <a:avLst>
              <a:gd name="adj" fmla="val 50000"/>
            </a:avLst>
          </a:prstGeom>
          <a:solidFill>
            <a:schemeClr val="tx1"/>
          </a:solidFill>
          <a:ln>
            <a:solidFill>
              <a:schemeClr val="tx1"/>
            </a:solidFill>
          </a:ln>
          <a:extLst/>
        </p:spPr>
        <p:txBody>
          <a:bodyPr rot="10800000" vert="eaVert" wrap="none" anchor="ctr"/>
          <a:lstStyle/>
          <a:p>
            <a:endParaRPr lang="en-CA" dirty="0">
              <a:solidFill>
                <a:prstClr val="black"/>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1333238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很多纤维肌痛患者主诉认知障碍：</a:t>
            </a:r>
            <a:r>
              <a:rPr lang="en-US" altLang="zh-CN" dirty="0" smtClean="0">
                <a:latin typeface="Arial" pitchFamily="34" charset="0"/>
                <a:ea typeface="宋体" pitchFamily="2" charset="-122"/>
                <a:cs typeface="Arial" pitchFamily="34" charset="0"/>
              </a:rPr>
              <a:t/>
            </a:r>
            <a:br>
              <a:rPr lang="en-US" altLang="zh-CN" dirty="0" smtClean="0">
                <a:latin typeface="Arial" pitchFamily="34" charset="0"/>
                <a:ea typeface="宋体" pitchFamily="2" charset="-122"/>
                <a:cs typeface="Arial" pitchFamily="34" charset="0"/>
              </a:rPr>
            </a:br>
            <a:r>
              <a:rPr lang="zh-CN" altLang="en-US" dirty="0" smtClean="0">
                <a:latin typeface="Arial" pitchFamily="34" charset="0"/>
                <a:ea typeface="宋体" pitchFamily="2" charset="-122"/>
                <a:cs typeface="Arial" pitchFamily="34" charset="0"/>
              </a:rPr>
              <a:t>“纤维雾”</a:t>
            </a:r>
            <a:endParaRPr lang="en-CA" dirty="0">
              <a:latin typeface="Arial" pitchFamily="34" charset="0"/>
              <a:ea typeface="宋体" pitchFamily="2" charset="-122"/>
              <a:cs typeface="Arial" pitchFamily="34" charset="0"/>
            </a:endParaRPr>
          </a:p>
        </p:txBody>
      </p:sp>
      <p:sp>
        <p:nvSpPr>
          <p:cNvPr id="17" name="Content Placeholder 16"/>
          <p:cNvSpPr>
            <a:spLocks noGrp="1"/>
          </p:cNvSpPr>
          <p:nvPr>
            <p:ph sz="half" idx="1"/>
          </p:nvPr>
        </p:nvSpPr>
        <p:spPr>
          <a:xfrm>
            <a:off x="323528" y="1741065"/>
            <a:ext cx="4330824" cy="4525963"/>
          </a:xfrm>
        </p:spPr>
        <p:txBody>
          <a:bodyPr>
            <a:normAutofit/>
          </a:bodyPr>
          <a:lstStyle/>
          <a:p>
            <a:pPr marL="254000" indent="-254000"/>
            <a:r>
              <a:rPr lang="zh-CN" altLang="en-US" sz="2000" dirty="0" smtClean="0">
                <a:latin typeface="Arial" pitchFamily="34" charset="0"/>
                <a:ea typeface="宋体" pitchFamily="2" charset="-122"/>
                <a:cs typeface="Arial" pitchFamily="34" charset="0"/>
              </a:rPr>
              <a:t>与没有纤维肌痛症状的患者相比，主诉以下情况的纤维肌痛患者更多：</a:t>
            </a:r>
            <a:r>
              <a:rPr lang="en-CA" sz="2000" baseline="30000" dirty="0" smtClean="0">
                <a:latin typeface="Arial" pitchFamily="34" charset="0"/>
                <a:ea typeface="宋体" pitchFamily="2" charset="-122"/>
                <a:cs typeface="Arial" pitchFamily="34" charset="0"/>
              </a:rPr>
              <a:t>1</a:t>
            </a:r>
          </a:p>
          <a:p>
            <a:pPr lvl="1"/>
            <a:r>
              <a:rPr lang="zh-CN" altLang="en-US" sz="2000" dirty="0" smtClean="0">
                <a:latin typeface="Arial" pitchFamily="34" charset="0"/>
                <a:ea typeface="宋体" pitchFamily="2" charset="-122"/>
                <a:cs typeface="Arial" pitchFamily="34" charset="0"/>
              </a:rPr>
              <a:t>精神错乱</a:t>
            </a:r>
            <a:endParaRPr lang="en-US" altLang="zh-CN" sz="20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记忆力减退</a:t>
            </a:r>
            <a:endParaRPr lang="en-US" altLang="zh-CN" sz="20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言语困难</a:t>
            </a:r>
            <a:endParaRPr lang="en-CA" sz="2000" dirty="0">
              <a:latin typeface="Arial" pitchFamily="34" charset="0"/>
              <a:ea typeface="宋体" pitchFamily="2" charset="-122"/>
              <a:cs typeface="Arial" pitchFamily="34" charset="0"/>
            </a:endParaRPr>
          </a:p>
        </p:txBody>
      </p:sp>
      <p:sp>
        <p:nvSpPr>
          <p:cNvPr id="19" name="Content Placeholder 18"/>
          <p:cNvSpPr>
            <a:spLocks noGrp="1"/>
          </p:cNvSpPr>
          <p:nvPr>
            <p:ph sz="half" idx="2"/>
          </p:nvPr>
        </p:nvSpPr>
        <p:spPr>
          <a:xfrm>
            <a:off x="4648200" y="1741065"/>
            <a:ext cx="4038600" cy="4525963"/>
          </a:xfrm>
        </p:spPr>
        <p:txBody>
          <a:bodyPr>
            <a:normAutofit/>
          </a:bodyPr>
          <a:lstStyle/>
          <a:p>
            <a:pPr marL="254000" indent="-254000"/>
            <a:r>
              <a:rPr lang="zh-CN" altLang="en-US" sz="2000" dirty="0" smtClean="0">
                <a:latin typeface="Arial" pitchFamily="34" charset="0"/>
                <a:ea typeface="宋体" pitchFamily="2" charset="-122"/>
                <a:cs typeface="Arial" pitchFamily="34" charset="0"/>
              </a:rPr>
              <a:t>认知测试中的</a:t>
            </a:r>
            <a:r>
              <a:rPr lang="zh-CN" altLang="en-US" sz="2000" dirty="0" smtClean="0">
                <a:latin typeface="Arial" pitchFamily="34" charset="0"/>
                <a:ea typeface="宋体" pitchFamily="2" charset="-122"/>
                <a:cs typeface="Arial" pitchFamily="34" charset="0"/>
              </a:rPr>
              <a:t>表现显示，</a:t>
            </a:r>
            <a:r>
              <a:rPr lang="zh-CN" altLang="en-US" sz="2000" dirty="0" smtClean="0">
                <a:latin typeface="Arial" pitchFamily="34" charset="0"/>
                <a:ea typeface="宋体" pitchFamily="2" charset="-122"/>
                <a:cs typeface="Arial" pitchFamily="34" charset="0"/>
              </a:rPr>
              <a:t>患者表现低于年龄匹配的对照组的项目包括：</a:t>
            </a:r>
            <a:r>
              <a:rPr lang="en-CA" sz="2000" baseline="30000" dirty="0" smtClean="0">
                <a:latin typeface="Arial" pitchFamily="34" charset="0"/>
                <a:ea typeface="宋体" pitchFamily="2" charset="-122"/>
                <a:cs typeface="Arial" pitchFamily="34" charset="0"/>
              </a:rPr>
              <a:t>2</a:t>
            </a:r>
          </a:p>
          <a:p>
            <a:pPr lvl="1"/>
            <a:r>
              <a:rPr lang="zh-CN" altLang="en-US" sz="2000" dirty="0" smtClean="0">
                <a:latin typeface="Arial" pitchFamily="34" charset="0"/>
                <a:ea typeface="宋体" pitchFamily="2" charset="-122"/>
                <a:cs typeface="Arial" pitchFamily="34" charset="0"/>
              </a:rPr>
              <a:t>工作记忆</a:t>
            </a:r>
            <a:endParaRPr lang="en-US" altLang="zh-CN" sz="20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再认记忆</a:t>
            </a:r>
            <a:endParaRPr lang="en-US" altLang="zh-CN" sz="20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自由回忆</a:t>
            </a:r>
            <a:endParaRPr lang="en-US" altLang="zh-CN" sz="20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语言流畅</a:t>
            </a:r>
            <a:endParaRPr lang="en-US" altLang="zh-CN" sz="20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语言知识</a:t>
            </a:r>
            <a:endParaRPr lang="en-CA" sz="2000" dirty="0">
              <a:latin typeface="Arial" pitchFamily="34" charset="0"/>
              <a:ea typeface="宋体" pitchFamily="2" charset="-122"/>
              <a:cs typeface="Arial" pitchFamily="34" charset="0"/>
            </a:endParaRPr>
          </a:p>
        </p:txBody>
      </p:sp>
      <p:sp>
        <p:nvSpPr>
          <p:cNvPr id="8" name="Rectangle 7"/>
          <p:cNvSpPr/>
          <p:nvPr/>
        </p:nvSpPr>
        <p:spPr>
          <a:xfrm>
            <a:off x="120328" y="6621042"/>
            <a:ext cx="8136904" cy="246221"/>
          </a:xfrm>
          <a:prstGeom prst="rect">
            <a:avLst/>
          </a:prstGeom>
        </p:spPr>
        <p:txBody>
          <a:bodyPr wrap="square">
            <a:spAutoFit/>
          </a:bodyPr>
          <a:lstStyle/>
          <a:p>
            <a:r>
              <a:rPr lang="fi-FI" sz="1000" dirty="0" smtClean="0">
                <a:solidFill>
                  <a:srgbClr val="002060"/>
                </a:solidFill>
                <a:latin typeface="Arial" pitchFamily="34" charset="0"/>
                <a:ea typeface="宋体" pitchFamily="2" charset="-122"/>
                <a:cs typeface="Arial" pitchFamily="34" charset="0"/>
              </a:rPr>
              <a:t>1. Katz RS </a:t>
            </a:r>
            <a:r>
              <a:rPr lang="fi-FI" sz="1000" i="1" dirty="0" smtClean="0">
                <a:solidFill>
                  <a:srgbClr val="002060"/>
                </a:solidFill>
                <a:latin typeface="Arial" pitchFamily="34" charset="0"/>
                <a:ea typeface="宋体" pitchFamily="2" charset="-122"/>
                <a:cs typeface="Arial" pitchFamily="34" charset="0"/>
              </a:rPr>
              <a:t>et al. J Clin Rheumatol</a:t>
            </a:r>
            <a:r>
              <a:rPr lang="fi-FI" sz="1000" dirty="0" smtClean="0">
                <a:solidFill>
                  <a:srgbClr val="002060"/>
                </a:solidFill>
                <a:latin typeface="Arial" pitchFamily="34" charset="0"/>
                <a:ea typeface="宋体" pitchFamily="2" charset="-122"/>
                <a:cs typeface="Arial" pitchFamily="34" charset="0"/>
              </a:rPr>
              <a:t> 2004; 10(2):53-8; 2.</a:t>
            </a:r>
            <a:r>
              <a:rPr lang="en-CA" sz="1000" dirty="0" smtClean="0">
                <a:solidFill>
                  <a:srgbClr val="002060"/>
                </a:solidFill>
                <a:latin typeface="Arial" pitchFamily="34" charset="0"/>
                <a:ea typeface="宋体" pitchFamily="2" charset="-122"/>
                <a:cs typeface="Arial" pitchFamily="34" charset="0"/>
              </a:rPr>
              <a:t>Park DC </a:t>
            </a:r>
            <a:r>
              <a:rPr lang="en-CA" sz="1000" i="1" dirty="0" smtClean="0">
                <a:solidFill>
                  <a:srgbClr val="002060"/>
                </a:solidFill>
                <a:latin typeface="Arial" pitchFamily="34" charset="0"/>
                <a:ea typeface="宋体" pitchFamily="2" charset="-122"/>
                <a:cs typeface="Arial" pitchFamily="34" charset="0"/>
              </a:rPr>
              <a:t>et al. Arthritis Rheum</a:t>
            </a:r>
            <a:r>
              <a:rPr lang="en-CA" sz="1000" dirty="0" smtClean="0">
                <a:solidFill>
                  <a:srgbClr val="002060"/>
                </a:solidFill>
                <a:latin typeface="Arial" pitchFamily="34" charset="0"/>
                <a:ea typeface="宋体" pitchFamily="2" charset="-122"/>
                <a:cs typeface="Arial" pitchFamily="34" charset="0"/>
              </a:rPr>
              <a:t> 2001; 44(9):2125-33.</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914954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263525"/>
            <a:ext cx="8229600" cy="1143000"/>
          </a:xfrm>
        </p:spPr>
        <p:txBody>
          <a:bodyPr/>
          <a:lstStyle/>
          <a:p>
            <a:pPr eaLnBrk="1" hangingPunct="1"/>
            <a:r>
              <a:rPr lang="zh-CN" altLang="en-US" dirty="0" smtClean="0">
                <a:latin typeface="Arial" pitchFamily="34" charset="0"/>
                <a:ea typeface="宋体" pitchFamily="2" charset="-122"/>
                <a:cs typeface="Arial" pitchFamily="34" charset="0"/>
              </a:rPr>
              <a:t>编委会</a:t>
            </a:r>
            <a:endParaRPr lang="en-US" altLang="en-US" dirty="0" smtClean="0">
              <a:latin typeface="Arial" pitchFamily="34" charset="0"/>
              <a:ea typeface="宋体" pitchFamily="2" charset="-122"/>
              <a:cs typeface="Arial" pitchFamily="34" charset="0"/>
            </a:endParaRPr>
          </a:p>
        </p:txBody>
      </p:sp>
      <p:sp>
        <p:nvSpPr>
          <p:cNvPr id="4" name="Rectangle 3"/>
          <p:cNvSpPr/>
          <p:nvPr/>
        </p:nvSpPr>
        <p:spPr>
          <a:xfrm>
            <a:off x="395288" y="1443038"/>
            <a:ext cx="2881312" cy="5032147"/>
          </a:xfrm>
          <a:prstGeom prst="rect">
            <a:avLst/>
          </a:prstGeom>
        </p:spPr>
        <p:txBody>
          <a:bodyPr>
            <a:spAutoFit/>
          </a:bodyPr>
          <a:lstStyle/>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Mario H. Cardiel, MD, MSc</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风湿病学家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US" sz="1600" dirty="0" smtClean="0">
                <a:solidFill>
                  <a:srgbClr val="0C6FCF">
                    <a:lumMod val="75000"/>
                  </a:srgbClr>
                </a:solidFill>
                <a:latin typeface="Arial" pitchFamily="34" charset="0"/>
                <a:ea typeface="宋体" pitchFamily="2" charset="-122"/>
                <a:cs typeface="Arial" pitchFamily="34" charset="0"/>
              </a:rPr>
              <a:t>Morelia</a:t>
            </a:r>
            <a:r>
              <a:rPr lang="en-CA" sz="1600" dirty="0">
                <a:solidFill>
                  <a:srgbClr val="0C6FCF">
                    <a:lumMod val="75000"/>
                  </a:srgbClr>
                </a:solidFill>
                <a:latin typeface="Arial" pitchFamily="34" charset="0"/>
                <a:ea typeface="宋体" pitchFamily="2" charset="-122"/>
                <a:cs typeface="Arial" pitchFamily="34" charset="0"/>
              </a:rPr>
              <a:t>, Mexico</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endParaRPr lang="en-CA" sz="2400" dirty="0">
              <a:solidFill>
                <a:prstClr val="white"/>
              </a:solidFill>
              <a:latin typeface="Arial" pitchFamily="34" charset="0"/>
              <a:ea typeface="宋体" pitchFamily="2" charset="-122"/>
              <a:cs typeface="Arial" pitchFamily="34" charset="0"/>
            </a:endParaRPr>
          </a:p>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Andrei Danilov, MD, DSc</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神经病学家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Moscow</a:t>
            </a:r>
            <a:r>
              <a:rPr lang="en-CA" sz="1600" dirty="0">
                <a:solidFill>
                  <a:srgbClr val="0C6FCF">
                    <a:lumMod val="75000"/>
                  </a:srgbClr>
                </a:solidFill>
                <a:latin typeface="Arial" pitchFamily="34" charset="0"/>
                <a:ea typeface="宋体" pitchFamily="2" charset="-122"/>
                <a:cs typeface="Arial" pitchFamily="34" charset="0"/>
              </a:rPr>
              <a:t>, Russia</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p>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Smail Daoudi, MD</a:t>
            </a:r>
          </a:p>
          <a:p>
            <a:pPr>
              <a:defRPr/>
            </a:pPr>
            <a:r>
              <a:rPr lang="zh-CN" altLang="en-US" sz="1600" dirty="0" smtClean="0">
                <a:solidFill>
                  <a:srgbClr val="0C6FCF">
                    <a:lumMod val="75000"/>
                  </a:srgbClr>
                </a:solidFill>
                <a:latin typeface="Arial" pitchFamily="34" charset="0"/>
                <a:ea typeface="宋体" pitchFamily="2" charset="-122"/>
                <a:cs typeface="Arial" pitchFamily="34" charset="0"/>
              </a:rPr>
              <a:t>神经病学家</a:t>
            </a:r>
            <a:endParaRPr lang="en-CA" sz="1600" dirty="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fr-CA" sz="1600" dirty="0">
                <a:solidFill>
                  <a:srgbClr val="0C6FCF">
                    <a:lumMod val="75000"/>
                  </a:srgbClr>
                </a:solidFill>
                <a:latin typeface="Arial" pitchFamily="34" charset="0"/>
                <a:ea typeface="宋体" pitchFamily="2" charset="-122"/>
                <a:cs typeface="Arial" pitchFamily="34" charset="0"/>
              </a:rPr>
              <a:t>Tizi Ouzou, Algeria</a:t>
            </a:r>
          </a:p>
          <a:p>
            <a:pPr fontAlgn="auto">
              <a:spcBef>
                <a:spcPts val="0"/>
              </a:spcBef>
              <a:spcAft>
                <a:spcPts val="0"/>
              </a:spcAft>
              <a:defRPr/>
            </a:pPr>
            <a:endParaRPr lang="fr-CA" sz="1600" dirty="0">
              <a:solidFill>
                <a:prstClr val="white"/>
              </a:solidFill>
              <a:latin typeface="Arial" pitchFamily="34" charset="0"/>
              <a:ea typeface="宋体" pitchFamily="2" charset="-122"/>
              <a:cs typeface="Arial" pitchFamily="34" charset="0"/>
            </a:endParaRPr>
          </a:p>
          <a:p>
            <a:pPr fontAlgn="auto">
              <a:spcBef>
                <a:spcPts val="0"/>
              </a:spcBef>
              <a:spcAft>
                <a:spcPts val="0"/>
              </a:spcAft>
              <a:defRPr/>
            </a:pPr>
            <a:r>
              <a:rPr lang="fr-CA" sz="1600" b="1" dirty="0">
                <a:solidFill>
                  <a:prstClr val="black"/>
                </a:solidFill>
                <a:latin typeface="Arial" pitchFamily="34" charset="0"/>
                <a:ea typeface="宋体" pitchFamily="2" charset="-122"/>
                <a:cs typeface="Arial" pitchFamily="34" charset="0"/>
              </a:rPr>
              <a:t>João Batista S. Garcia, MD, PhD</a:t>
            </a:r>
            <a:endParaRPr lang="en-CA" sz="1600" b="1" dirty="0">
              <a:solidFill>
                <a:prstClr val="black"/>
              </a:solidFill>
              <a:latin typeface="Arial" pitchFamily="34" charset="0"/>
              <a:ea typeface="宋体" pitchFamily="2" charset="-122"/>
              <a:cs typeface="Arial" pitchFamily="34" charset="0"/>
            </a:endParaRP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麻醉学家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S</a:t>
            </a:r>
            <a:r>
              <a:rPr lang="fr-CA" sz="1600" dirty="0">
                <a:solidFill>
                  <a:srgbClr val="0C6FCF">
                    <a:lumMod val="75000"/>
                  </a:srgbClr>
                </a:solidFill>
                <a:latin typeface="Arial" pitchFamily="34" charset="0"/>
                <a:ea typeface="宋体" pitchFamily="2" charset="-122"/>
                <a:cs typeface="Arial" pitchFamily="34" charset="0"/>
              </a:rPr>
              <a:t>ã</a:t>
            </a:r>
            <a:r>
              <a:rPr lang="en-CA" sz="1600" dirty="0">
                <a:solidFill>
                  <a:srgbClr val="0C6FCF">
                    <a:lumMod val="75000"/>
                  </a:srgbClr>
                </a:solidFill>
                <a:latin typeface="Arial" pitchFamily="34" charset="0"/>
                <a:ea typeface="宋体" pitchFamily="2" charset="-122"/>
                <a:cs typeface="Arial" pitchFamily="34" charset="0"/>
              </a:rPr>
              <a:t>o Luis, </a:t>
            </a:r>
            <a:r>
              <a:rPr lang="en-CA" sz="1600" dirty="0" smtClean="0">
                <a:solidFill>
                  <a:srgbClr val="0C6FCF">
                    <a:lumMod val="75000"/>
                  </a:srgbClr>
                </a:solidFill>
                <a:latin typeface="Arial" pitchFamily="34" charset="0"/>
                <a:ea typeface="宋体" pitchFamily="2" charset="-122"/>
                <a:cs typeface="Arial" pitchFamily="34" charset="0"/>
              </a:rPr>
              <a:t>Brazil</a:t>
            </a:r>
          </a:p>
          <a:p>
            <a:pPr fontAlgn="auto">
              <a:spcBef>
                <a:spcPts val="0"/>
              </a:spcBef>
              <a:spcAft>
                <a:spcPts val="0"/>
              </a:spcAft>
              <a:defRPr/>
            </a:pPr>
            <a:endParaRPr lang="en-CA" sz="1600" dirty="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b="1" dirty="0" err="1" smtClean="0">
                <a:solidFill>
                  <a:prstClr val="black"/>
                </a:solidFill>
                <a:latin typeface="Arial" pitchFamily="34" charset="0"/>
                <a:ea typeface="宋体" pitchFamily="2" charset="-122"/>
                <a:cs typeface="Arial" pitchFamily="34" charset="0"/>
              </a:rPr>
              <a:t>Yuzhou</a:t>
            </a:r>
            <a:r>
              <a:rPr lang="en-CA" sz="1600" b="1" dirty="0" smtClean="0">
                <a:solidFill>
                  <a:prstClr val="black"/>
                </a:solidFill>
                <a:latin typeface="Arial" pitchFamily="34" charset="0"/>
                <a:ea typeface="宋体" pitchFamily="2" charset="-122"/>
                <a:cs typeface="Arial" pitchFamily="34" charset="0"/>
              </a:rPr>
              <a:t> </a:t>
            </a:r>
            <a:r>
              <a:rPr lang="en-CA" sz="1600" b="1" dirty="0">
                <a:solidFill>
                  <a:prstClr val="black"/>
                </a:solidFill>
                <a:latin typeface="Arial" pitchFamily="34" charset="0"/>
                <a:ea typeface="宋体" pitchFamily="2" charset="-122"/>
                <a:cs typeface="Arial" pitchFamily="34" charset="0"/>
              </a:rPr>
              <a:t>Guan,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神经病学家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Beijing</a:t>
            </a:r>
            <a:r>
              <a:rPr lang="en-CA" sz="1600" dirty="0">
                <a:solidFill>
                  <a:srgbClr val="0C6FCF">
                    <a:lumMod val="75000"/>
                  </a:srgbClr>
                </a:solidFill>
                <a:latin typeface="Arial" pitchFamily="34" charset="0"/>
                <a:ea typeface="宋体" pitchFamily="2" charset="-122"/>
                <a:cs typeface="Arial" pitchFamily="34" charset="0"/>
              </a:rPr>
              <a:t>, </a:t>
            </a:r>
            <a:r>
              <a:rPr lang="en-CA" sz="1600" dirty="0" smtClean="0">
                <a:solidFill>
                  <a:srgbClr val="0C6FCF">
                    <a:lumMod val="75000"/>
                  </a:srgbClr>
                </a:solidFill>
                <a:latin typeface="Arial" pitchFamily="34" charset="0"/>
                <a:ea typeface="宋体" pitchFamily="2" charset="-122"/>
                <a:cs typeface="Arial" pitchFamily="34" charset="0"/>
              </a:rPr>
              <a:t>China</a:t>
            </a:r>
            <a:r>
              <a:rPr lang="fr-CA" sz="1700" dirty="0">
                <a:solidFill>
                  <a:prstClr val="white"/>
                </a:solidFill>
                <a:latin typeface="Arial" pitchFamily="34" charset="0"/>
                <a:ea typeface="宋体" pitchFamily="2" charset="-122"/>
                <a:cs typeface="Arial" pitchFamily="34" charset="0"/>
              </a:rPr>
              <a:t> </a:t>
            </a:r>
            <a:endParaRPr lang="en-CA" sz="1700" dirty="0">
              <a:solidFill>
                <a:prstClr val="white"/>
              </a:solidFill>
              <a:latin typeface="Arial" pitchFamily="34" charset="0"/>
              <a:ea typeface="宋体" pitchFamily="2" charset="-122"/>
              <a:cs typeface="Arial" pitchFamily="34" charset="0"/>
            </a:endParaRPr>
          </a:p>
        </p:txBody>
      </p:sp>
      <p:sp>
        <p:nvSpPr>
          <p:cNvPr id="5" name="Rectangle 4"/>
          <p:cNvSpPr/>
          <p:nvPr/>
        </p:nvSpPr>
        <p:spPr>
          <a:xfrm>
            <a:off x="3276600" y="1443038"/>
            <a:ext cx="2805113" cy="4278094"/>
          </a:xfrm>
          <a:prstGeom prst="rect">
            <a:avLst/>
          </a:prstGeom>
        </p:spPr>
        <p:txBody>
          <a:bodyPr>
            <a:spAutoFit/>
          </a:bodyPr>
          <a:lstStyle/>
          <a:p>
            <a:pPr fontAlgn="auto">
              <a:spcBef>
                <a:spcPts val="0"/>
              </a:spcBef>
              <a:spcAft>
                <a:spcPts val="0"/>
              </a:spcAft>
              <a:defRPr/>
            </a:pPr>
            <a:r>
              <a:rPr lang="en-CA" sz="1600" b="1" dirty="0" err="1" smtClean="0">
                <a:solidFill>
                  <a:prstClr val="black"/>
                </a:solidFill>
                <a:latin typeface="Arial" pitchFamily="34" charset="0"/>
                <a:ea typeface="宋体" pitchFamily="2" charset="-122"/>
                <a:cs typeface="Arial" pitchFamily="34" charset="0"/>
              </a:rPr>
              <a:t>Supranee</a:t>
            </a:r>
            <a:r>
              <a:rPr lang="en-CA" sz="1600" b="1" dirty="0" smtClean="0">
                <a:solidFill>
                  <a:prstClr val="black"/>
                </a:solidFill>
                <a:latin typeface="Arial" pitchFamily="34" charset="0"/>
                <a:ea typeface="宋体" pitchFamily="2" charset="-122"/>
                <a:cs typeface="Arial" pitchFamily="34" charset="0"/>
              </a:rPr>
              <a:t> </a:t>
            </a:r>
            <a:r>
              <a:rPr lang="en-CA" sz="1600" b="1" dirty="0">
                <a:solidFill>
                  <a:prstClr val="black"/>
                </a:solidFill>
                <a:latin typeface="Arial" pitchFamily="34" charset="0"/>
                <a:ea typeface="宋体" pitchFamily="2" charset="-122"/>
                <a:cs typeface="Arial" pitchFamily="34" charset="0"/>
              </a:rPr>
              <a:t>Niruthisard,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疼痛专家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Bangkok</a:t>
            </a:r>
            <a:r>
              <a:rPr lang="en-CA" sz="1600" dirty="0">
                <a:solidFill>
                  <a:srgbClr val="0C6FCF">
                    <a:lumMod val="75000"/>
                  </a:srgbClr>
                </a:solidFill>
                <a:latin typeface="Arial" pitchFamily="34" charset="0"/>
                <a:ea typeface="宋体" pitchFamily="2" charset="-122"/>
                <a:cs typeface="Arial" pitchFamily="34" charset="0"/>
              </a:rPr>
              <a:t>, Thailand</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p>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Germán Ochoa,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骨科，脊柱外科医生</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和疼痛专家</a:t>
            </a:r>
            <a:endParaRPr lang="en-CA" sz="1600" dirty="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a:solidFill>
                  <a:srgbClr val="0C6FCF">
                    <a:lumMod val="75000"/>
                  </a:srgbClr>
                </a:solidFill>
                <a:latin typeface="Arial" pitchFamily="34" charset="0"/>
                <a:ea typeface="宋体" pitchFamily="2" charset="-122"/>
                <a:cs typeface="Arial" pitchFamily="34" charset="0"/>
              </a:rPr>
              <a:t>Bogotá, Colombia</a:t>
            </a:r>
          </a:p>
          <a:p>
            <a:pPr fontAlgn="auto">
              <a:spcBef>
                <a:spcPts val="0"/>
              </a:spcBef>
              <a:spcAft>
                <a:spcPts val="0"/>
              </a:spcAft>
              <a:defRPr/>
            </a:pPr>
            <a:r>
              <a:rPr lang="en-CA" sz="1600" b="1" dirty="0" smtClean="0">
                <a:solidFill>
                  <a:prstClr val="black"/>
                </a:solidFill>
                <a:latin typeface="Arial" pitchFamily="34" charset="0"/>
                <a:ea typeface="宋体" pitchFamily="2" charset="-122"/>
                <a:cs typeface="Arial" pitchFamily="34" charset="0"/>
              </a:rPr>
              <a:t>Milton </a:t>
            </a:r>
            <a:r>
              <a:rPr lang="en-CA" sz="1600" b="1" dirty="0">
                <a:solidFill>
                  <a:prstClr val="black"/>
                </a:solidFill>
                <a:latin typeface="Arial" pitchFamily="34" charset="0"/>
                <a:ea typeface="宋体" pitchFamily="2" charset="-122"/>
                <a:cs typeface="Arial" pitchFamily="34" charset="0"/>
              </a:rPr>
              <a:t>Raff, MD, BSc</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麻醉顾问</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Cape </a:t>
            </a:r>
            <a:r>
              <a:rPr lang="en-CA" sz="1600" dirty="0">
                <a:solidFill>
                  <a:srgbClr val="0C6FCF">
                    <a:lumMod val="75000"/>
                  </a:srgbClr>
                </a:solidFill>
                <a:latin typeface="Arial" pitchFamily="34" charset="0"/>
                <a:ea typeface="宋体" pitchFamily="2" charset="-122"/>
                <a:cs typeface="Arial" pitchFamily="34" charset="0"/>
              </a:rPr>
              <a:t>Town, South Africa</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p>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Raymond L. Rosales, MD, PhD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神经病学家</a:t>
            </a:r>
            <a:endParaRPr lang="en-CA" sz="1600" dirty="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a:solidFill>
                  <a:srgbClr val="0C6FCF">
                    <a:lumMod val="75000"/>
                  </a:srgbClr>
                </a:solidFill>
                <a:latin typeface="Arial" pitchFamily="34" charset="0"/>
                <a:ea typeface="宋体" pitchFamily="2" charset="-122"/>
                <a:cs typeface="Arial" pitchFamily="34" charset="0"/>
              </a:rPr>
              <a:t>Manila, Philippines</a:t>
            </a:r>
          </a:p>
          <a:p>
            <a:pPr fontAlgn="auto">
              <a:spcBef>
                <a:spcPts val="0"/>
              </a:spcBef>
              <a:spcAft>
                <a:spcPts val="0"/>
              </a:spcAft>
              <a:defRPr/>
            </a:pPr>
            <a:endParaRPr lang="en-CA" sz="1600" dirty="0">
              <a:solidFill>
                <a:prstClr val="white"/>
              </a:solidFill>
              <a:latin typeface="Arial" pitchFamily="34" charset="0"/>
              <a:ea typeface="宋体" pitchFamily="2" charset="-122"/>
              <a:cs typeface="Arial" pitchFamily="34" charset="0"/>
            </a:endParaRPr>
          </a:p>
        </p:txBody>
      </p:sp>
      <p:sp>
        <p:nvSpPr>
          <p:cNvPr id="6" name="Rectangle 5"/>
          <p:cNvSpPr/>
          <p:nvPr/>
        </p:nvSpPr>
        <p:spPr>
          <a:xfrm>
            <a:off x="6008688" y="1447800"/>
            <a:ext cx="2955925" cy="4278094"/>
          </a:xfrm>
          <a:prstGeom prst="rect">
            <a:avLst/>
          </a:prstGeom>
        </p:spPr>
        <p:txBody>
          <a:bodyPr>
            <a:spAutoFit/>
          </a:bodyPr>
          <a:lstStyle/>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Ammar Salti,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麻醉顾问</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Abu </a:t>
            </a:r>
            <a:r>
              <a:rPr lang="en-CA" sz="1600" dirty="0">
                <a:solidFill>
                  <a:srgbClr val="0C6FCF">
                    <a:lumMod val="75000"/>
                  </a:srgbClr>
                </a:solidFill>
                <a:latin typeface="Arial" pitchFamily="34" charset="0"/>
                <a:ea typeface="宋体" pitchFamily="2" charset="-122"/>
                <a:cs typeface="Arial" pitchFamily="34" charset="0"/>
              </a:rPr>
              <a:t>Dhabi, United Arab Emirates</a:t>
            </a:r>
          </a:p>
          <a:p>
            <a:pPr fontAlgn="auto">
              <a:spcBef>
                <a:spcPts val="0"/>
              </a:spcBef>
              <a:spcAft>
                <a:spcPts val="0"/>
              </a:spcAft>
              <a:defRPr/>
            </a:pPr>
            <a:r>
              <a:rPr lang="en-CA" sz="1600" b="1" dirty="0" smtClean="0">
                <a:solidFill>
                  <a:prstClr val="black"/>
                </a:solidFill>
                <a:latin typeface="Arial" pitchFamily="34" charset="0"/>
                <a:ea typeface="宋体" pitchFamily="2" charset="-122"/>
                <a:cs typeface="Arial" pitchFamily="34" charset="0"/>
              </a:rPr>
              <a:t>Jose </a:t>
            </a:r>
            <a:r>
              <a:rPr lang="en-CA" sz="1600" b="1" dirty="0">
                <a:solidFill>
                  <a:prstClr val="black"/>
                </a:solidFill>
                <a:latin typeface="Arial" pitchFamily="34" charset="0"/>
                <a:ea typeface="宋体" pitchFamily="2" charset="-122"/>
                <a:cs typeface="Arial" pitchFamily="34" charset="0"/>
              </a:rPr>
              <a:t>Antonio San Juan,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整形外科医生</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Cebu </a:t>
            </a:r>
            <a:r>
              <a:rPr lang="en-CA" sz="1600" dirty="0">
                <a:solidFill>
                  <a:srgbClr val="0C6FCF">
                    <a:lumMod val="75000"/>
                  </a:srgbClr>
                </a:solidFill>
                <a:latin typeface="Arial" pitchFamily="34" charset="0"/>
                <a:ea typeface="宋体" pitchFamily="2" charset="-122"/>
                <a:cs typeface="Arial" pitchFamily="34" charset="0"/>
              </a:rPr>
              <a:t>City, Philippines</a:t>
            </a:r>
          </a:p>
          <a:p>
            <a:pPr fontAlgn="auto">
              <a:spcBef>
                <a:spcPts val="0"/>
              </a:spcBef>
              <a:spcAft>
                <a:spcPts val="0"/>
              </a:spcAft>
              <a:defRPr/>
            </a:pPr>
            <a:endParaRPr lang="en-CA" sz="1600" b="1" dirty="0">
              <a:solidFill>
                <a:prstClr val="black"/>
              </a:solidFill>
              <a:latin typeface="Arial" pitchFamily="34" charset="0"/>
              <a:ea typeface="宋体" pitchFamily="2" charset="-122"/>
              <a:cs typeface="Arial" pitchFamily="34" charset="0"/>
            </a:endParaRPr>
          </a:p>
          <a:p>
            <a:pPr fontAlgn="auto">
              <a:spcBef>
                <a:spcPts val="0"/>
              </a:spcBef>
              <a:spcAft>
                <a:spcPts val="0"/>
              </a:spcAft>
              <a:defRPr/>
            </a:pPr>
            <a:r>
              <a:rPr lang="en-CA" sz="1600" b="1" dirty="0" err="1">
                <a:solidFill>
                  <a:prstClr val="black"/>
                </a:solidFill>
                <a:latin typeface="Arial" pitchFamily="34" charset="0"/>
                <a:ea typeface="宋体" pitchFamily="2" charset="-122"/>
                <a:cs typeface="Arial" pitchFamily="34" charset="0"/>
              </a:rPr>
              <a:t>Xinping</a:t>
            </a:r>
            <a:r>
              <a:rPr lang="en-CA" sz="1600" b="1" dirty="0">
                <a:solidFill>
                  <a:prstClr val="black"/>
                </a:solidFill>
                <a:latin typeface="Arial" pitchFamily="34" charset="0"/>
                <a:ea typeface="宋体" pitchFamily="2" charset="-122"/>
                <a:cs typeface="Arial" pitchFamily="34" charset="0"/>
              </a:rPr>
              <a:t> </a:t>
            </a:r>
            <a:r>
              <a:rPr lang="en-CA" sz="1600" b="1" dirty="0" err="1">
                <a:solidFill>
                  <a:prstClr val="black"/>
                </a:solidFill>
                <a:latin typeface="Arial" pitchFamily="34" charset="0"/>
                <a:ea typeface="宋体" pitchFamily="2" charset="-122"/>
                <a:cs typeface="Arial" pitchFamily="34" charset="0"/>
              </a:rPr>
              <a:t>Tian</a:t>
            </a:r>
            <a:r>
              <a:rPr lang="en-CA" sz="1600" b="1" dirty="0">
                <a:solidFill>
                  <a:prstClr val="black"/>
                </a:solidFill>
                <a:latin typeface="Arial" pitchFamily="34" charset="0"/>
                <a:ea typeface="宋体" pitchFamily="2" charset="-122"/>
                <a:cs typeface="Arial" pitchFamily="34" charset="0"/>
              </a:rPr>
              <a:t>, MD</a:t>
            </a:r>
          </a:p>
          <a:p>
            <a:pPr>
              <a:defRPr/>
            </a:pPr>
            <a:r>
              <a:rPr lang="zh-CN" altLang="en-US" sz="1600" dirty="0" smtClean="0">
                <a:solidFill>
                  <a:srgbClr val="0C6FCF">
                    <a:lumMod val="75000"/>
                  </a:srgbClr>
                </a:solidFill>
                <a:latin typeface="Arial" pitchFamily="34" charset="0"/>
                <a:ea typeface="宋体" pitchFamily="2" charset="-122"/>
                <a:cs typeface="Arial" pitchFamily="34" charset="0"/>
              </a:rPr>
              <a:t>风湿病学家</a:t>
            </a:r>
            <a:endParaRPr lang="en-CA" sz="1600" dirty="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a:solidFill>
                  <a:srgbClr val="0C6FCF">
                    <a:lumMod val="75000"/>
                  </a:srgbClr>
                </a:solidFill>
                <a:latin typeface="Arial" pitchFamily="34" charset="0"/>
                <a:ea typeface="宋体" pitchFamily="2" charset="-122"/>
                <a:cs typeface="Arial" pitchFamily="34" charset="0"/>
              </a:rPr>
              <a:t>Beijing, China</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p>
          <a:p>
            <a:pPr fontAlgn="auto">
              <a:spcBef>
                <a:spcPts val="0"/>
              </a:spcBef>
              <a:spcAft>
                <a:spcPts val="0"/>
              </a:spcAft>
              <a:defRPr/>
            </a:pPr>
            <a:r>
              <a:rPr lang="en-CA" sz="1600" b="1" dirty="0" err="1">
                <a:solidFill>
                  <a:prstClr val="black"/>
                </a:solidFill>
                <a:latin typeface="Arial" pitchFamily="34" charset="0"/>
                <a:ea typeface="宋体" pitchFamily="2" charset="-122"/>
                <a:cs typeface="Arial" pitchFamily="34" charset="0"/>
              </a:rPr>
              <a:t>Işin</a:t>
            </a:r>
            <a:r>
              <a:rPr lang="en-CA" sz="1600" b="1" dirty="0">
                <a:solidFill>
                  <a:prstClr val="black"/>
                </a:solidFill>
                <a:latin typeface="Arial" pitchFamily="34" charset="0"/>
                <a:ea typeface="宋体" pitchFamily="2" charset="-122"/>
                <a:cs typeface="Arial" pitchFamily="34" charset="0"/>
              </a:rPr>
              <a:t> </a:t>
            </a:r>
            <a:r>
              <a:rPr lang="en-CA" sz="1600" b="1" dirty="0" err="1">
                <a:solidFill>
                  <a:prstClr val="black"/>
                </a:solidFill>
                <a:latin typeface="Arial" pitchFamily="34" charset="0"/>
                <a:ea typeface="宋体" pitchFamily="2" charset="-122"/>
                <a:cs typeface="Arial" pitchFamily="34" charset="0"/>
              </a:rPr>
              <a:t>Ünal-Çevik</a:t>
            </a:r>
            <a:r>
              <a:rPr lang="en-CA" sz="1600" b="1" dirty="0">
                <a:solidFill>
                  <a:prstClr val="black"/>
                </a:solidFill>
                <a:latin typeface="Arial" pitchFamily="34" charset="0"/>
                <a:ea typeface="宋体" pitchFamily="2" charset="-122"/>
                <a:cs typeface="Arial" pitchFamily="34" charset="0"/>
              </a:rPr>
              <a:t>, MD, PhD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神经学家，神经病学家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和疼痛专家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Ankara</a:t>
            </a:r>
            <a:r>
              <a:rPr lang="en-CA" sz="1600" dirty="0">
                <a:solidFill>
                  <a:srgbClr val="0C6FCF">
                    <a:lumMod val="75000"/>
                  </a:srgbClr>
                </a:solidFill>
                <a:latin typeface="Arial" pitchFamily="34" charset="0"/>
                <a:ea typeface="宋体" pitchFamily="2" charset="-122"/>
                <a:cs typeface="Arial" pitchFamily="34" charset="0"/>
              </a:rPr>
              <a:t>, Turkey</a:t>
            </a:r>
          </a:p>
          <a:p>
            <a:pPr fontAlgn="auto">
              <a:spcBef>
                <a:spcPts val="0"/>
              </a:spcBef>
              <a:spcAft>
                <a:spcPts val="0"/>
              </a:spcAft>
              <a:defRPr/>
            </a:pPr>
            <a:r>
              <a:rPr lang="en-CA" sz="1600" dirty="0">
                <a:solidFill>
                  <a:srgbClr val="0C6FCF">
                    <a:lumMod val="75000"/>
                  </a:srgbClr>
                </a:solidFill>
                <a:latin typeface="Arial" pitchFamily="34" charset="0"/>
                <a:ea typeface="宋体" pitchFamily="2" charset="-122"/>
                <a:cs typeface="Arial" pitchFamily="34" charset="0"/>
              </a:rPr>
              <a:t> </a:t>
            </a:r>
            <a:endParaRPr lang="en-CA" sz="1700" dirty="0">
              <a:solidFill>
                <a:prstClr val="white"/>
              </a:solidFill>
              <a:latin typeface="Arial" pitchFamily="34" charset="0"/>
              <a:ea typeface="宋体" pitchFamily="2" charset="-122"/>
              <a:cs typeface="Arial" pitchFamily="34" charset="0"/>
            </a:endParaRPr>
          </a:p>
        </p:txBody>
      </p:sp>
      <p:sp>
        <p:nvSpPr>
          <p:cNvPr id="3" name="TextBox 2"/>
          <p:cNvSpPr txBox="1"/>
          <p:nvPr/>
        </p:nvSpPr>
        <p:spPr>
          <a:xfrm>
            <a:off x="2509838" y="6510338"/>
            <a:ext cx="2492990" cy="369332"/>
          </a:xfrm>
          <a:prstGeom prst="rect">
            <a:avLst/>
          </a:prstGeom>
          <a:noFill/>
        </p:spPr>
        <p:txBody>
          <a:bodyPr wrap="none">
            <a:spAutoFit/>
          </a:bodyPr>
          <a:lstStyle/>
          <a:p>
            <a:pPr fontAlgn="auto">
              <a:spcBef>
                <a:spcPts val="0"/>
              </a:spcBef>
              <a:spcAft>
                <a:spcPts val="0"/>
              </a:spcAft>
              <a:defRPr/>
            </a:pPr>
            <a:r>
              <a:rPr lang="zh-CN" altLang="en-US" i="1" dirty="0" smtClean="0">
                <a:solidFill>
                  <a:srgbClr val="002060"/>
                </a:solidFill>
                <a:latin typeface="Arial" pitchFamily="34" charset="0"/>
                <a:ea typeface="宋体" pitchFamily="2" charset="-122"/>
                <a:cs typeface="Arial" pitchFamily="34" charset="0"/>
              </a:rPr>
              <a:t>本项目由辉瑞公司赞助</a:t>
            </a:r>
            <a:endParaRPr lang="en-CA" i="1"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25125430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睡眠障碍和纤维肌痛</a:t>
            </a:r>
            <a:endParaRPr lang="en-US" dirty="0">
              <a:latin typeface="Arial" pitchFamily="34" charset="0"/>
              <a:ea typeface="宋体" pitchFamily="2" charset="-122"/>
              <a:cs typeface="Arial" pitchFamily="34" charset="0"/>
            </a:endParaRPr>
          </a:p>
        </p:txBody>
      </p:sp>
      <p:sp>
        <p:nvSpPr>
          <p:cNvPr id="10" name="Content Placeholder 9"/>
          <p:cNvSpPr>
            <a:spLocks noGrp="1"/>
          </p:cNvSpPr>
          <p:nvPr>
            <p:ph sz="half" idx="2"/>
          </p:nvPr>
        </p:nvSpPr>
        <p:spPr>
          <a:xfrm>
            <a:off x="450652" y="5085185"/>
            <a:ext cx="8352928" cy="1152128"/>
          </a:xfrm>
        </p:spPr>
        <p:txBody>
          <a:bodyPr>
            <a:normAutofit lnSpcReduction="10000"/>
          </a:bodyPr>
          <a:lstStyle/>
          <a:p>
            <a:pPr marL="355600" indent="-355600"/>
            <a:r>
              <a:rPr lang="zh-CN" altLang="en-US" dirty="0" smtClean="0">
                <a:latin typeface="Arial" pitchFamily="34" charset="0"/>
                <a:ea typeface="宋体" pitchFamily="2" charset="-122"/>
                <a:cs typeface="Arial" pitchFamily="34" charset="0"/>
              </a:rPr>
              <a:t>纤维肌痛患者可能主诉：</a:t>
            </a:r>
            <a:endParaRPr lang="en-CA" dirty="0" smtClean="0">
              <a:latin typeface="Arial" pitchFamily="34" charset="0"/>
              <a:ea typeface="宋体" pitchFamily="2" charset="-122"/>
              <a:cs typeface="Arial" pitchFamily="34" charset="0"/>
            </a:endParaRPr>
          </a:p>
          <a:p>
            <a:pPr marL="685800" lvl="1"/>
            <a:r>
              <a:rPr lang="zh-CN" altLang="en-US" dirty="0" smtClean="0">
                <a:latin typeface="Arial" pitchFamily="34" charset="0"/>
                <a:ea typeface="宋体" pitchFamily="2" charset="-122"/>
                <a:cs typeface="Arial" pitchFamily="34" charset="0"/>
              </a:rPr>
              <a:t>睡眠晨醒后无恢复感</a:t>
            </a:r>
            <a:endParaRPr lang="en-US" altLang="zh-CN" dirty="0" smtClean="0">
              <a:latin typeface="Arial" pitchFamily="34" charset="0"/>
              <a:ea typeface="宋体" pitchFamily="2" charset="-122"/>
              <a:cs typeface="Arial" pitchFamily="34" charset="0"/>
            </a:endParaRPr>
          </a:p>
          <a:p>
            <a:pPr marL="685800" lvl="1"/>
            <a:r>
              <a:rPr lang="zh-CN" altLang="en-US" dirty="0" smtClean="0">
                <a:latin typeface="Arial" pitchFamily="34" charset="0"/>
                <a:ea typeface="宋体" pitchFamily="2" charset="-122"/>
                <a:cs typeface="Arial" pitchFamily="34" charset="0"/>
              </a:rPr>
              <a:t>失眠</a:t>
            </a:r>
            <a:endParaRPr lang="en-CA" dirty="0">
              <a:latin typeface="Arial" pitchFamily="34" charset="0"/>
              <a:ea typeface="宋体" pitchFamily="2" charset="-122"/>
              <a:cs typeface="Arial" pitchFamily="34" charset="0"/>
            </a:endParaRPr>
          </a:p>
          <a:p>
            <a:endParaRPr lang="en-CA" dirty="0">
              <a:latin typeface="Arial" pitchFamily="34" charset="0"/>
              <a:ea typeface="宋体" pitchFamily="2" charset="-122"/>
              <a:cs typeface="Arial" pitchFamily="34" charset="0"/>
            </a:endParaRPr>
          </a:p>
        </p:txBody>
      </p:sp>
      <p:sp>
        <p:nvSpPr>
          <p:cNvPr id="28680" name="Text Box 8"/>
          <p:cNvSpPr txBox="1">
            <a:spLocks noChangeArrowheads="1"/>
          </p:cNvSpPr>
          <p:nvPr/>
        </p:nvSpPr>
        <p:spPr bwMode="gray">
          <a:xfrm>
            <a:off x="118393" y="6608763"/>
            <a:ext cx="74888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CA" sz="1100" dirty="0">
                <a:solidFill>
                  <a:srgbClr val="002060"/>
                </a:solidFill>
                <a:latin typeface="Arial" pitchFamily="34" charset="0"/>
                <a:ea typeface="宋体" pitchFamily="2" charset="-122"/>
                <a:cs typeface="Arial" pitchFamily="34" charset="0"/>
              </a:rPr>
              <a:t>Bradley </a:t>
            </a:r>
            <a:r>
              <a:rPr lang="en-CA" sz="1100" dirty="0" smtClean="0">
                <a:solidFill>
                  <a:srgbClr val="002060"/>
                </a:solidFill>
                <a:latin typeface="Arial" pitchFamily="34" charset="0"/>
                <a:ea typeface="宋体" pitchFamily="2" charset="-122"/>
                <a:cs typeface="Arial" pitchFamily="34" charset="0"/>
              </a:rPr>
              <a:t>LA. </a:t>
            </a:r>
            <a:r>
              <a:rPr lang="en-CA" sz="1100" i="1" dirty="0" smtClean="0">
                <a:solidFill>
                  <a:srgbClr val="002060"/>
                </a:solidFill>
                <a:latin typeface="Arial" pitchFamily="34" charset="0"/>
                <a:ea typeface="宋体" pitchFamily="2" charset="-122"/>
                <a:cs typeface="Arial" pitchFamily="34" charset="0"/>
              </a:rPr>
              <a:t>Am </a:t>
            </a:r>
            <a:r>
              <a:rPr lang="en-CA" sz="1100" i="1" dirty="0">
                <a:solidFill>
                  <a:srgbClr val="002060"/>
                </a:solidFill>
                <a:latin typeface="Arial" pitchFamily="34" charset="0"/>
                <a:ea typeface="宋体" pitchFamily="2" charset="-122"/>
                <a:cs typeface="Arial" pitchFamily="34" charset="0"/>
              </a:rPr>
              <a:t>J </a:t>
            </a:r>
            <a:r>
              <a:rPr lang="en-CA" sz="1100" i="1" dirty="0" smtClean="0">
                <a:solidFill>
                  <a:srgbClr val="002060"/>
                </a:solidFill>
                <a:latin typeface="Arial" pitchFamily="34" charset="0"/>
                <a:ea typeface="宋体" pitchFamily="2" charset="-122"/>
                <a:cs typeface="Arial" pitchFamily="34" charset="0"/>
              </a:rPr>
              <a:t>Med</a:t>
            </a:r>
            <a:r>
              <a:rPr lang="en-CA" sz="1100" dirty="0" smtClean="0">
                <a:solidFill>
                  <a:srgbClr val="002060"/>
                </a:solidFill>
                <a:latin typeface="Arial" pitchFamily="34" charset="0"/>
                <a:ea typeface="宋体" pitchFamily="2" charset="-122"/>
                <a:cs typeface="Arial" pitchFamily="34" charset="0"/>
              </a:rPr>
              <a:t> 2009; 122(12 </a:t>
            </a:r>
            <a:r>
              <a:rPr lang="en-CA" sz="1100" dirty="0">
                <a:solidFill>
                  <a:srgbClr val="002060"/>
                </a:solidFill>
                <a:latin typeface="Arial" pitchFamily="34" charset="0"/>
                <a:ea typeface="宋体" pitchFamily="2" charset="-122"/>
                <a:cs typeface="Arial" pitchFamily="34" charset="0"/>
              </a:rPr>
              <a:t>Suppl):</a:t>
            </a:r>
            <a:r>
              <a:rPr lang="en-CA" sz="1100" dirty="0" smtClean="0">
                <a:solidFill>
                  <a:srgbClr val="002060"/>
                </a:solidFill>
                <a:latin typeface="Arial" pitchFamily="34" charset="0"/>
                <a:ea typeface="宋体" pitchFamily="2" charset="-122"/>
                <a:cs typeface="Arial" pitchFamily="34" charset="0"/>
              </a:rPr>
              <a:t>S22-30</a:t>
            </a:r>
            <a:r>
              <a:rPr lang="fr-FR" sz="1100" dirty="0" smtClean="0">
                <a:solidFill>
                  <a:srgbClr val="002060"/>
                </a:solidFill>
                <a:latin typeface="Arial" pitchFamily="34" charset="0"/>
                <a:ea typeface="宋体" pitchFamily="2" charset="-122"/>
                <a:cs typeface="Arial" pitchFamily="34" charset="0"/>
              </a:rPr>
              <a:t>.</a:t>
            </a:r>
            <a:endParaRPr lang="en-US" sz="1100" dirty="0">
              <a:solidFill>
                <a:srgbClr val="002060"/>
              </a:solidFill>
              <a:latin typeface="Arial" pitchFamily="34" charset="0"/>
              <a:ea typeface="宋体" pitchFamily="2" charset="-122"/>
              <a:cs typeface="Arial" pitchFamily="34" charset="0"/>
            </a:endParaRPr>
          </a:p>
        </p:txBody>
      </p:sp>
      <p:grpSp>
        <p:nvGrpSpPr>
          <p:cNvPr id="2" name="Group 12"/>
          <p:cNvGrpSpPr/>
          <p:nvPr/>
        </p:nvGrpSpPr>
        <p:grpSpPr>
          <a:xfrm>
            <a:off x="3019994" y="1891567"/>
            <a:ext cx="3081235" cy="2733864"/>
            <a:chOff x="2060267" y="2117153"/>
            <a:chExt cx="4883751" cy="3307746"/>
          </a:xfrm>
        </p:grpSpPr>
        <p:sp>
          <p:nvSpPr>
            <p:cNvPr id="24" name="Curved Left Arrow 23"/>
            <p:cNvSpPr/>
            <p:nvPr/>
          </p:nvSpPr>
          <p:spPr>
            <a:xfrm>
              <a:off x="5547386" y="2328555"/>
              <a:ext cx="1396632"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002060"/>
                </a:solidFill>
                <a:latin typeface="Arial" pitchFamily="34" charset="0"/>
                <a:ea typeface="宋体" pitchFamily="2" charset="-122"/>
                <a:cs typeface="Arial" pitchFamily="34" charset="0"/>
              </a:endParaRPr>
            </a:p>
          </p:txBody>
        </p:sp>
        <p:sp>
          <p:nvSpPr>
            <p:cNvPr id="25" name="Curved Left Arrow 15"/>
            <p:cNvSpPr/>
            <p:nvPr/>
          </p:nvSpPr>
          <p:spPr>
            <a:xfrm flipH="1" flipV="1">
              <a:off x="2060267" y="2187433"/>
              <a:ext cx="1318599"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002060"/>
                </a:solidFill>
                <a:latin typeface="Arial" pitchFamily="34" charset="0"/>
                <a:ea typeface="宋体" pitchFamily="2" charset="-122"/>
                <a:cs typeface="Arial" pitchFamily="34" charset="0"/>
              </a:endParaRPr>
            </a:p>
          </p:txBody>
        </p:sp>
        <p:sp>
          <p:nvSpPr>
            <p:cNvPr id="26" name="TextBox 11"/>
            <p:cNvSpPr txBox="1"/>
            <p:nvPr/>
          </p:nvSpPr>
          <p:spPr>
            <a:xfrm>
              <a:off x="3257741" y="2117153"/>
              <a:ext cx="2254160" cy="558576"/>
            </a:xfrm>
            <a:prstGeom prst="rect">
              <a:avLst/>
            </a:prstGeom>
            <a:noFill/>
          </p:spPr>
          <p:txBody>
            <a:bodyPr wrap="none" rtlCol="0">
              <a:spAutoFit/>
            </a:bodyPr>
            <a:lstStyle/>
            <a:p>
              <a:pPr algn="ctr"/>
              <a:r>
                <a:rPr lang="zh-CN" altLang="en-US" sz="2400" b="1" dirty="0" smtClean="0">
                  <a:solidFill>
                    <a:srgbClr val="002060"/>
                  </a:solidFill>
                  <a:latin typeface="Arial" pitchFamily="34" charset="0"/>
                  <a:ea typeface="宋体" pitchFamily="2" charset="-122"/>
                  <a:cs typeface="Arial" pitchFamily="34" charset="0"/>
                </a:rPr>
                <a:t>睡眠剥夺</a:t>
              </a:r>
              <a:endParaRPr lang="en-CA" sz="2400" b="1" dirty="0">
                <a:solidFill>
                  <a:srgbClr val="002060"/>
                </a:solidFill>
                <a:latin typeface="Arial" pitchFamily="34" charset="0"/>
                <a:ea typeface="宋体" pitchFamily="2" charset="-122"/>
                <a:cs typeface="Arial" pitchFamily="34" charset="0"/>
              </a:endParaRPr>
            </a:p>
          </p:txBody>
        </p:sp>
        <p:sp>
          <p:nvSpPr>
            <p:cNvPr id="27" name="TextBox 18"/>
            <p:cNvSpPr txBox="1"/>
            <p:nvPr/>
          </p:nvSpPr>
          <p:spPr>
            <a:xfrm>
              <a:off x="3855505" y="4848555"/>
              <a:ext cx="1273427" cy="558576"/>
            </a:xfrm>
            <a:prstGeom prst="rect">
              <a:avLst/>
            </a:prstGeom>
            <a:noFill/>
          </p:spPr>
          <p:txBody>
            <a:bodyPr wrap="none" rtlCol="0">
              <a:spAutoFit/>
            </a:bodyPr>
            <a:lstStyle/>
            <a:p>
              <a:pPr algn="ctr"/>
              <a:r>
                <a:rPr lang="zh-CN" altLang="en-US" sz="2400" b="1" dirty="0" smtClean="0">
                  <a:solidFill>
                    <a:srgbClr val="002060"/>
                  </a:solidFill>
                  <a:latin typeface="Arial" pitchFamily="34" charset="0"/>
                  <a:ea typeface="宋体" pitchFamily="2" charset="-122"/>
                  <a:cs typeface="Arial" pitchFamily="34" charset="0"/>
                </a:rPr>
                <a:t>疼痛</a:t>
              </a:r>
              <a:endParaRPr lang="en-CA" sz="2400" b="1" dirty="0">
                <a:solidFill>
                  <a:srgbClr val="002060"/>
                </a:solidFill>
                <a:latin typeface="Arial" pitchFamily="34" charset="0"/>
                <a:ea typeface="宋体" pitchFamily="2" charset="-122"/>
                <a:cs typeface="Arial" pitchFamily="34" charset="0"/>
              </a:endParaRPr>
            </a:p>
          </p:txBody>
        </p:sp>
      </p:grpSp>
      <p:sp>
        <p:nvSpPr>
          <p:cNvPr id="16" name="Rounded Rectangle 15"/>
          <p:cNvSpPr/>
          <p:nvPr/>
        </p:nvSpPr>
        <p:spPr>
          <a:xfrm>
            <a:off x="539552" y="2135192"/>
            <a:ext cx="2348797" cy="24902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prstClr val="white"/>
                </a:solidFill>
                <a:latin typeface="Arial" pitchFamily="34" charset="0"/>
                <a:ea typeface="宋体" pitchFamily="2" charset="-122"/>
                <a:cs typeface="Arial" pitchFamily="34" charset="0"/>
              </a:rPr>
              <a:t>睡眠干扰可能导致疼痛加强</a:t>
            </a:r>
            <a:endParaRPr lang="en-CA" sz="2400" dirty="0">
              <a:solidFill>
                <a:prstClr val="white"/>
              </a:solidFill>
              <a:latin typeface="Arial" pitchFamily="34" charset="0"/>
              <a:ea typeface="宋体" pitchFamily="2" charset="-122"/>
              <a:cs typeface="Arial" pitchFamily="34" charset="0"/>
            </a:endParaRPr>
          </a:p>
        </p:txBody>
      </p:sp>
      <p:sp>
        <p:nvSpPr>
          <p:cNvPr id="30" name="Rounded Rectangle 29"/>
          <p:cNvSpPr/>
          <p:nvPr/>
        </p:nvSpPr>
        <p:spPr>
          <a:xfrm>
            <a:off x="6327659" y="2135190"/>
            <a:ext cx="2348797" cy="24902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prstClr val="white"/>
                </a:solidFill>
                <a:latin typeface="Arial" pitchFamily="34" charset="0"/>
                <a:ea typeface="宋体" pitchFamily="2" charset="-122"/>
                <a:cs typeface="Arial" pitchFamily="34" charset="0"/>
              </a:rPr>
              <a:t>疼痛加强可进一步加重睡眠障碍</a:t>
            </a:r>
            <a:endParaRPr lang="en-CA" sz="2400" dirty="0">
              <a:solidFill>
                <a:prstClr val="white"/>
              </a:solidFill>
              <a:latin typeface="Arial" pitchFamily="34" charset="0"/>
              <a:ea typeface="宋体" pitchFamily="2" charset="-122"/>
              <a:cs typeface="Arial" pitchFamily="34" charset="0"/>
            </a:endParaRPr>
          </a:p>
        </p:txBody>
      </p:sp>
      <p:sp>
        <p:nvSpPr>
          <p:cNvPr id="5" name="Rectangle 4"/>
          <p:cNvSpPr/>
          <p:nvPr/>
        </p:nvSpPr>
        <p:spPr>
          <a:xfrm>
            <a:off x="3788419" y="5442471"/>
            <a:ext cx="4572000" cy="769441"/>
          </a:xfrm>
          <a:prstGeom prst="rect">
            <a:avLst/>
          </a:prstGeom>
        </p:spPr>
        <p:txBody>
          <a:bodyPr>
            <a:spAutoFit/>
          </a:bodyPr>
          <a:lstStyle/>
          <a:p>
            <a:pPr marL="685800" lvl="1" indent="-285750">
              <a:spcBef>
                <a:spcPct val="20000"/>
              </a:spcBef>
              <a:buFont typeface="Arial" pitchFamily="34" charset="0"/>
              <a:buChar char="–"/>
            </a:pPr>
            <a:r>
              <a:rPr lang="zh-CN" altLang="en-US" sz="2000" dirty="0" smtClean="0">
                <a:solidFill>
                  <a:srgbClr val="002060"/>
                </a:solidFill>
                <a:latin typeface="Arial" pitchFamily="34" charset="0"/>
                <a:ea typeface="宋体" pitchFamily="2" charset="-122"/>
                <a:cs typeface="Arial" pitchFamily="34" charset="0"/>
              </a:rPr>
              <a:t>清晨觉醒</a:t>
            </a:r>
            <a:endParaRPr lang="en-US" altLang="zh-CN" sz="2000" dirty="0" smtClean="0">
              <a:solidFill>
                <a:srgbClr val="002060"/>
              </a:solidFill>
              <a:latin typeface="Arial" pitchFamily="34" charset="0"/>
              <a:ea typeface="宋体" pitchFamily="2" charset="-122"/>
              <a:cs typeface="Arial" pitchFamily="34" charset="0"/>
            </a:endParaRPr>
          </a:p>
          <a:p>
            <a:pPr marL="685800" lvl="1" indent="-285750">
              <a:spcBef>
                <a:spcPct val="20000"/>
              </a:spcBef>
              <a:buFont typeface="Arial" pitchFamily="34" charset="0"/>
              <a:buChar char="–"/>
            </a:pPr>
            <a:r>
              <a:rPr lang="zh-CN" altLang="en-US" sz="2000" dirty="0" smtClean="0">
                <a:solidFill>
                  <a:srgbClr val="002060"/>
                </a:solidFill>
                <a:latin typeface="Arial" pitchFamily="34" charset="0"/>
                <a:ea typeface="宋体" pitchFamily="2" charset="-122"/>
                <a:cs typeface="Arial" pitchFamily="34" charset="0"/>
              </a:rPr>
              <a:t>睡眠质量差</a:t>
            </a:r>
            <a:endParaRPr lang="en-CA" sz="2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6467093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情绪障碍和纤维肌痛</a:t>
            </a:r>
            <a:endParaRPr lang="en-US" dirty="0">
              <a:latin typeface="Arial" pitchFamily="34" charset="0"/>
              <a:ea typeface="宋体" pitchFamily="2" charset="-122"/>
              <a:cs typeface="Arial" pitchFamily="34" charset="0"/>
            </a:endParaRPr>
          </a:p>
        </p:txBody>
      </p:sp>
      <p:sp>
        <p:nvSpPr>
          <p:cNvPr id="6" name="Rectangle 12"/>
          <p:cNvSpPr txBox="1">
            <a:spLocks noChangeArrowheads="1"/>
          </p:cNvSpPr>
          <p:nvPr/>
        </p:nvSpPr>
        <p:spPr>
          <a:xfrm>
            <a:off x="460375" y="1636713"/>
            <a:ext cx="8072065" cy="4537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ct val="30000"/>
              </a:spcAft>
            </a:pPr>
            <a:endParaRPr lang="en-US" sz="2400" dirty="0" smtClean="0">
              <a:latin typeface="Arial" pitchFamily="34" charset="0"/>
              <a:ea typeface="宋体" pitchFamily="2" charset="-122"/>
              <a:cs typeface="Arial" pitchFamily="34" charset="0"/>
            </a:endParaRPr>
          </a:p>
        </p:txBody>
      </p:sp>
      <p:graphicFrame>
        <p:nvGraphicFramePr>
          <p:cNvPr id="3" name="Diagram 2"/>
          <p:cNvGraphicFramePr/>
          <p:nvPr>
            <p:extLst>
              <p:ext uri="{D42A27DB-BD31-4B8C-83A1-F6EECF244321}">
                <p14:modId xmlns:p14="http://schemas.microsoft.com/office/powerpoint/2010/main" val="1991588797"/>
              </p:ext>
            </p:extLst>
          </p:nvPr>
        </p:nvGraphicFramePr>
        <p:xfrm>
          <a:off x="479262" y="1636713"/>
          <a:ext cx="834121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95536" y="5517232"/>
            <a:ext cx="8305037" cy="430887"/>
          </a:xfrm>
          <a:prstGeom prst="rect">
            <a:avLst/>
          </a:prstGeom>
          <a:solidFill>
            <a:schemeClr val="accent1"/>
          </a:solidFill>
        </p:spPr>
        <p:txBody>
          <a:bodyPr wrap="square">
            <a:spAutoFit/>
          </a:bodyPr>
          <a:lstStyle/>
          <a:p>
            <a:pPr lvl="1" indent="-457200" algn="ctr">
              <a:spcAft>
                <a:spcPct val="30000"/>
              </a:spcAft>
            </a:pPr>
            <a:r>
              <a:rPr lang="zh-CN" altLang="en-US" sz="2200" dirty="0" smtClean="0">
                <a:solidFill>
                  <a:prstClr val="white"/>
                </a:solidFill>
                <a:latin typeface="Arial" pitchFamily="34" charset="0"/>
                <a:ea typeface="宋体" pitchFamily="2" charset="-122"/>
                <a:cs typeface="Arial" pitchFamily="34" charset="0"/>
              </a:rPr>
              <a:t>很多病例中，抑郁或焦虑可能是慢性疼痛的结果。</a:t>
            </a:r>
            <a:endParaRPr lang="en-US" sz="2200" dirty="0">
              <a:solidFill>
                <a:prstClr val="white"/>
              </a:solidFill>
              <a:latin typeface="Arial" pitchFamily="34" charset="0"/>
              <a:ea typeface="宋体" pitchFamily="2" charset="-122"/>
              <a:cs typeface="Arial" pitchFamily="34" charset="0"/>
            </a:endParaRPr>
          </a:p>
        </p:txBody>
      </p:sp>
      <p:sp>
        <p:nvSpPr>
          <p:cNvPr id="9" name="Rectangle 5"/>
          <p:cNvSpPr>
            <a:spLocks noChangeArrowheads="1"/>
          </p:cNvSpPr>
          <p:nvPr/>
        </p:nvSpPr>
        <p:spPr bwMode="gray">
          <a:xfrm>
            <a:off x="120328" y="6315777"/>
            <a:ext cx="67739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smtClean="0">
                <a:solidFill>
                  <a:srgbClr val="002060"/>
                </a:solidFill>
                <a:latin typeface="Arial" pitchFamily="34" charset="0"/>
                <a:ea typeface="宋体" pitchFamily="2" charset="-122"/>
                <a:cs typeface="Arial" pitchFamily="34" charset="0"/>
              </a:rPr>
              <a:t>Arnold LM </a:t>
            </a:r>
            <a:r>
              <a:rPr lang="en-US" sz="1000" i="1" dirty="0">
                <a:solidFill>
                  <a:srgbClr val="002060"/>
                </a:solidFill>
                <a:latin typeface="Arial" pitchFamily="34" charset="0"/>
                <a:ea typeface="宋体" pitchFamily="2" charset="-122"/>
                <a:cs typeface="Arial" pitchFamily="34" charset="0"/>
              </a:rPr>
              <a:t>et al. Arthritis </a:t>
            </a:r>
            <a:r>
              <a:rPr lang="en-US" sz="1000" i="1" dirty="0" smtClean="0">
                <a:solidFill>
                  <a:srgbClr val="002060"/>
                </a:solidFill>
                <a:latin typeface="Arial" pitchFamily="34" charset="0"/>
                <a:ea typeface="宋体" pitchFamily="2" charset="-122"/>
                <a:cs typeface="Arial" pitchFamily="34" charset="0"/>
              </a:rPr>
              <a:t>Rheum </a:t>
            </a:r>
            <a:r>
              <a:rPr lang="en-US" sz="1000" dirty="0">
                <a:solidFill>
                  <a:srgbClr val="002060"/>
                </a:solidFill>
                <a:latin typeface="Arial" pitchFamily="34" charset="0"/>
                <a:ea typeface="宋体" pitchFamily="2" charset="-122"/>
                <a:cs typeface="Arial" pitchFamily="34" charset="0"/>
              </a:rPr>
              <a:t>2004</a:t>
            </a:r>
            <a:r>
              <a:rPr lang="en-US" sz="1000" dirty="0" smtClean="0">
                <a:solidFill>
                  <a:srgbClr val="002060"/>
                </a:solidFill>
                <a:latin typeface="Arial" pitchFamily="34" charset="0"/>
                <a:ea typeface="宋体" pitchFamily="2" charset="-122"/>
                <a:cs typeface="Arial" pitchFamily="34" charset="0"/>
              </a:rPr>
              <a:t>; 50(3):944-52</a:t>
            </a:r>
            <a:r>
              <a:rPr lang="en-US" sz="1000" dirty="0">
                <a:solidFill>
                  <a:srgbClr val="002060"/>
                </a:solidFill>
                <a:latin typeface="Arial" pitchFamily="34" charset="0"/>
                <a:ea typeface="宋体" pitchFamily="2" charset="-122"/>
                <a:cs typeface="Arial" pitchFamily="34" charset="0"/>
              </a:rPr>
              <a:t>; Boissevain </a:t>
            </a:r>
            <a:r>
              <a:rPr lang="en-US" sz="1000" dirty="0" smtClean="0">
                <a:solidFill>
                  <a:srgbClr val="002060"/>
                </a:solidFill>
                <a:latin typeface="Arial" pitchFamily="34" charset="0"/>
                <a:ea typeface="宋体" pitchFamily="2" charset="-122"/>
                <a:cs typeface="Arial" pitchFamily="34" charset="0"/>
              </a:rPr>
              <a:t>MD, McCain GA</a:t>
            </a:r>
            <a:r>
              <a:rPr lang="en-US" sz="1000" i="1" dirty="0" smtClean="0">
                <a:solidFill>
                  <a:srgbClr val="002060"/>
                </a:solidFill>
                <a:latin typeface="Arial" pitchFamily="34" charset="0"/>
                <a:ea typeface="宋体" pitchFamily="2" charset="-122"/>
                <a:cs typeface="Arial" pitchFamily="34" charset="0"/>
              </a:rPr>
              <a:t>. Pain</a:t>
            </a:r>
            <a:r>
              <a:rPr lang="en-US" sz="1000" dirty="0" smtClean="0">
                <a:solidFill>
                  <a:srgbClr val="002060"/>
                </a:solidFill>
                <a:latin typeface="Arial" pitchFamily="34" charset="0"/>
                <a:ea typeface="宋体" pitchFamily="2" charset="-122"/>
                <a:cs typeface="Arial" pitchFamily="34" charset="0"/>
              </a:rPr>
              <a:t> 1991; 45(3):227-38; Boissevain MD, McCain GA</a:t>
            </a:r>
            <a:r>
              <a:rPr lang="en-US" sz="1000" i="1" dirty="0" smtClean="0">
                <a:solidFill>
                  <a:srgbClr val="002060"/>
                </a:solidFill>
                <a:latin typeface="Arial" pitchFamily="34" charset="0"/>
                <a:ea typeface="宋体" pitchFamily="2" charset="-122"/>
                <a:cs typeface="Arial" pitchFamily="34" charset="0"/>
              </a:rPr>
              <a:t>. Pain 1</a:t>
            </a:r>
            <a:r>
              <a:rPr lang="en-US" sz="1000" dirty="0" smtClean="0">
                <a:solidFill>
                  <a:srgbClr val="002060"/>
                </a:solidFill>
                <a:latin typeface="Arial" pitchFamily="34" charset="0"/>
                <a:ea typeface="宋体" pitchFamily="2" charset="-122"/>
                <a:cs typeface="Arial" pitchFamily="34" charset="0"/>
              </a:rPr>
              <a:t>991; 45(3):239-48; Fishbain DA </a:t>
            </a:r>
            <a:r>
              <a:rPr lang="en-US" sz="1000" i="1" dirty="0">
                <a:solidFill>
                  <a:srgbClr val="002060"/>
                </a:solidFill>
                <a:latin typeface="Arial" pitchFamily="34" charset="0"/>
                <a:ea typeface="宋体" pitchFamily="2" charset="-122"/>
                <a:cs typeface="Arial" pitchFamily="34" charset="0"/>
              </a:rPr>
              <a:t>et al. Clin J </a:t>
            </a:r>
            <a:r>
              <a:rPr lang="en-US" sz="1000" i="1" dirty="0" smtClean="0">
                <a:solidFill>
                  <a:srgbClr val="002060"/>
                </a:solidFill>
                <a:latin typeface="Arial" pitchFamily="34" charset="0"/>
                <a:ea typeface="宋体" pitchFamily="2" charset="-122"/>
                <a:cs typeface="Arial" pitchFamily="34" charset="0"/>
              </a:rPr>
              <a:t>Pain</a:t>
            </a:r>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1997</a:t>
            </a:r>
            <a:r>
              <a:rPr lang="en-US" sz="1000" dirty="0" smtClean="0">
                <a:solidFill>
                  <a:srgbClr val="002060"/>
                </a:solidFill>
                <a:latin typeface="Arial" pitchFamily="34" charset="0"/>
                <a:ea typeface="宋体" pitchFamily="2" charset="-122"/>
                <a:cs typeface="Arial" pitchFamily="34" charset="0"/>
              </a:rPr>
              <a:t>; 13(2):116-37; </a:t>
            </a:r>
            <a:br>
              <a:rPr lang="en-US" sz="1000" dirty="0" smtClean="0">
                <a:solidFill>
                  <a:srgbClr val="002060"/>
                </a:solidFill>
                <a:latin typeface="Arial" pitchFamily="34" charset="0"/>
                <a:ea typeface="宋体" pitchFamily="2" charset="-122"/>
                <a:cs typeface="Arial" pitchFamily="34" charset="0"/>
              </a:rPr>
            </a:br>
            <a:r>
              <a:rPr lang="en-US" sz="1000" dirty="0" smtClean="0">
                <a:solidFill>
                  <a:srgbClr val="002060"/>
                </a:solidFill>
                <a:latin typeface="Arial" pitchFamily="34" charset="0"/>
                <a:ea typeface="宋体" pitchFamily="2" charset="-122"/>
                <a:cs typeface="Arial" pitchFamily="34" charset="0"/>
              </a:rPr>
              <a:t>Giesecke T </a:t>
            </a:r>
            <a:r>
              <a:rPr lang="en-US" sz="1000" i="1" dirty="0" smtClean="0">
                <a:solidFill>
                  <a:srgbClr val="002060"/>
                </a:solidFill>
                <a:latin typeface="Arial" pitchFamily="34" charset="0"/>
                <a:ea typeface="宋体" pitchFamily="2" charset="-122"/>
                <a:cs typeface="Arial" pitchFamily="34" charset="0"/>
              </a:rPr>
              <a:t>et </a:t>
            </a:r>
            <a:r>
              <a:rPr lang="en-US" sz="1000" i="1" dirty="0">
                <a:solidFill>
                  <a:srgbClr val="002060"/>
                </a:solidFill>
                <a:latin typeface="Arial" pitchFamily="34" charset="0"/>
                <a:ea typeface="宋体" pitchFamily="2" charset="-122"/>
                <a:cs typeface="Arial" pitchFamily="34" charset="0"/>
              </a:rPr>
              <a:t>al. Arthritis </a:t>
            </a:r>
            <a:r>
              <a:rPr lang="en-US" sz="1000" i="1" dirty="0" smtClean="0">
                <a:solidFill>
                  <a:srgbClr val="002060"/>
                </a:solidFill>
                <a:latin typeface="Arial" pitchFamily="34" charset="0"/>
                <a:ea typeface="宋体" pitchFamily="2" charset="-122"/>
                <a:cs typeface="Arial" pitchFamily="34" charset="0"/>
              </a:rPr>
              <a:t>Rheum </a:t>
            </a:r>
            <a:r>
              <a:rPr lang="en-US" sz="1000" dirty="0" smtClean="0">
                <a:solidFill>
                  <a:srgbClr val="002060"/>
                </a:solidFill>
                <a:latin typeface="Arial" pitchFamily="34" charset="0"/>
                <a:ea typeface="宋体" pitchFamily="2" charset="-122"/>
                <a:cs typeface="Arial" pitchFamily="34" charset="0"/>
              </a:rPr>
              <a:t>2003; 48(10):2916-22; </a:t>
            </a:r>
            <a:r>
              <a:rPr lang="en-US" sz="1000" dirty="0">
                <a:solidFill>
                  <a:srgbClr val="002060"/>
                </a:solidFill>
                <a:latin typeface="Arial" pitchFamily="34" charset="0"/>
                <a:ea typeface="宋体" pitchFamily="2" charset="-122"/>
                <a:cs typeface="Arial" pitchFamily="34" charset="0"/>
              </a:rPr>
              <a:t>Katon </a:t>
            </a:r>
            <a:r>
              <a:rPr lang="en-US" sz="1000" dirty="0" smtClean="0">
                <a:solidFill>
                  <a:srgbClr val="002060"/>
                </a:solidFill>
                <a:latin typeface="Arial" pitchFamily="34" charset="0"/>
                <a:ea typeface="宋体" pitchFamily="2" charset="-122"/>
                <a:cs typeface="Arial" pitchFamily="34" charset="0"/>
              </a:rPr>
              <a:t>W </a:t>
            </a:r>
            <a:r>
              <a:rPr lang="en-US" sz="1000" i="1" dirty="0" smtClean="0">
                <a:solidFill>
                  <a:srgbClr val="002060"/>
                </a:solidFill>
                <a:latin typeface="Arial" pitchFamily="34" charset="0"/>
                <a:ea typeface="宋体" pitchFamily="2" charset="-122"/>
                <a:cs typeface="Arial" pitchFamily="34" charset="0"/>
              </a:rPr>
              <a:t>et </a:t>
            </a:r>
            <a:r>
              <a:rPr lang="en-US" sz="1000" i="1" dirty="0">
                <a:solidFill>
                  <a:srgbClr val="002060"/>
                </a:solidFill>
                <a:latin typeface="Arial" pitchFamily="34" charset="0"/>
                <a:ea typeface="宋体" pitchFamily="2" charset="-122"/>
                <a:cs typeface="Arial" pitchFamily="34" charset="0"/>
              </a:rPr>
              <a:t>al. Ann Intern </a:t>
            </a:r>
            <a:r>
              <a:rPr lang="en-US" sz="1000" i="1" dirty="0" smtClean="0">
                <a:solidFill>
                  <a:srgbClr val="002060"/>
                </a:solidFill>
                <a:latin typeface="Arial" pitchFamily="34" charset="0"/>
                <a:ea typeface="宋体" pitchFamily="2" charset="-122"/>
                <a:cs typeface="Arial" pitchFamily="34" charset="0"/>
              </a:rPr>
              <a:t>Med</a:t>
            </a:r>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2001</a:t>
            </a:r>
            <a:r>
              <a:rPr lang="en-US" sz="1000" dirty="0" smtClean="0">
                <a:solidFill>
                  <a:srgbClr val="002060"/>
                </a:solidFill>
                <a:latin typeface="Arial" pitchFamily="34" charset="0"/>
                <a:ea typeface="宋体" pitchFamily="2" charset="-122"/>
                <a:cs typeface="Arial" pitchFamily="34" charset="0"/>
              </a:rPr>
              <a:t>; 134(9 Pt 2):917-25. </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261972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8"/>
          <p:cNvSpPr txBox="1">
            <a:spLocks noChangeArrowheads="1"/>
          </p:cNvSpPr>
          <p:nvPr/>
        </p:nvSpPr>
        <p:spPr bwMode="gray">
          <a:xfrm>
            <a:off x="120553" y="6469064"/>
            <a:ext cx="33123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spcBef>
                <a:spcPct val="20000"/>
              </a:spcBef>
              <a:buClr>
                <a:srgbClr val="67CFE1"/>
              </a:buClr>
            </a:pPr>
            <a:r>
              <a:rPr lang="en-GB" sz="1000" dirty="0">
                <a:solidFill>
                  <a:srgbClr val="002060"/>
                </a:solidFill>
                <a:latin typeface="Arial" pitchFamily="34" charset="0"/>
                <a:ea typeface="宋体" pitchFamily="2" charset="-122"/>
                <a:cs typeface="Arial" pitchFamily="34" charset="0"/>
              </a:rPr>
              <a:t/>
            </a:r>
            <a:br>
              <a:rPr lang="en-GB" sz="1000" dirty="0">
                <a:solidFill>
                  <a:srgbClr val="002060"/>
                </a:solidFill>
                <a:latin typeface="Arial" pitchFamily="34" charset="0"/>
                <a:ea typeface="宋体" pitchFamily="2" charset="-122"/>
                <a:cs typeface="Arial" pitchFamily="34" charset="0"/>
              </a:rPr>
            </a:br>
            <a:r>
              <a:rPr lang="en-GB" sz="1000" dirty="0">
                <a:solidFill>
                  <a:srgbClr val="002060"/>
                </a:solidFill>
                <a:latin typeface="Arial" pitchFamily="34" charset="0"/>
                <a:ea typeface="宋体" pitchFamily="2" charset="-122"/>
                <a:cs typeface="Arial" pitchFamily="34" charset="0"/>
              </a:rPr>
              <a:t>Adapted </a:t>
            </a:r>
            <a:r>
              <a:rPr lang="en-GB" sz="1000" dirty="0" smtClean="0">
                <a:solidFill>
                  <a:srgbClr val="002060"/>
                </a:solidFill>
                <a:latin typeface="Arial" pitchFamily="34" charset="0"/>
                <a:ea typeface="宋体" pitchFamily="2" charset="-122"/>
                <a:cs typeface="Arial" pitchFamily="34" charset="0"/>
              </a:rPr>
              <a:t>from: Argoff CE. </a:t>
            </a:r>
            <a:r>
              <a:rPr lang="en-GB" sz="1000" i="1" dirty="0">
                <a:solidFill>
                  <a:srgbClr val="002060"/>
                </a:solidFill>
                <a:latin typeface="Arial" pitchFamily="34" charset="0"/>
                <a:ea typeface="宋体" pitchFamily="2" charset="-122"/>
                <a:cs typeface="Arial" pitchFamily="34" charset="0"/>
              </a:rPr>
              <a:t>Clin J </a:t>
            </a:r>
            <a:r>
              <a:rPr lang="en-GB" sz="1000" i="1" dirty="0" smtClean="0">
                <a:solidFill>
                  <a:srgbClr val="002060"/>
                </a:solidFill>
                <a:latin typeface="Arial" pitchFamily="34" charset="0"/>
                <a:ea typeface="宋体" pitchFamily="2" charset="-122"/>
                <a:cs typeface="Arial" pitchFamily="34" charset="0"/>
              </a:rPr>
              <a:t>Pain </a:t>
            </a:r>
            <a:r>
              <a:rPr lang="en-GB" sz="1000" dirty="0">
                <a:solidFill>
                  <a:srgbClr val="002060"/>
                </a:solidFill>
                <a:latin typeface="Arial" pitchFamily="34" charset="0"/>
                <a:ea typeface="宋体" pitchFamily="2" charset="-122"/>
                <a:cs typeface="Arial" pitchFamily="34" charset="0"/>
              </a:rPr>
              <a:t>2007</a:t>
            </a:r>
            <a:r>
              <a:rPr lang="en-GB" sz="1000" dirty="0" smtClean="0">
                <a:solidFill>
                  <a:srgbClr val="002060"/>
                </a:solidFill>
                <a:latin typeface="Arial" pitchFamily="34" charset="0"/>
                <a:ea typeface="宋体" pitchFamily="2" charset="-122"/>
                <a:cs typeface="Arial" pitchFamily="34" charset="0"/>
              </a:rPr>
              <a:t>; 23(1):15-22</a:t>
            </a:r>
            <a:r>
              <a:rPr lang="en-GB" sz="1000" dirty="0">
                <a:solidFill>
                  <a:srgbClr val="002060"/>
                </a:solidFill>
                <a:latin typeface="Arial" pitchFamily="34" charset="0"/>
                <a:ea typeface="宋体" pitchFamily="2" charset="-122"/>
                <a:cs typeface="Arial" pitchFamily="34" charset="0"/>
              </a:rPr>
              <a:t>.</a:t>
            </a:r>
          </a:p>
        </p:txBody>
      </p:sp>
      <p:sp>
        <p:nvSpPr>
          <p:cNvPr id="21510" name="Rectangle 9"/>
          <p:cNvSpPr>
            <a:spLocks noGrp="1" noChangeArrowheads="1"/>
          </p:cNvSpPr>
          <p:nvPr>
            <p:ph type="title"/>
          </p:nvPr>
        </p:nvSpPr>
        <p:spPr>
          <a:xfrm>
            <a:off x="457200" y="249238"/>
            <a:ext cx="8229600" cy="1143000"/>
          </a:xfrm>
        </p:spPr>
        <p:txBody>
          <a:bodyPr vert="horz" lIns="91440" tIns="45720" rIns="91440" bIns="45720" rtlCol="0" anchor="ctr">
            <a:noAutofit/>
          </a:bodyPr>
          <a:lstStyle/>
          <a:p>
            <a:pPr>
              <a:lnSpc>
                <a:spcPct val="85000"/>
              </a:lnSpc>
            </a:pPr>
            <a:r>
              <a:rPr lang="zh-CN" altLang="en-US" sz="2800" dirty="0" smtClean="0">
                <a:latin typeface="Arial" pitchFamily="34" charset="0"/>
                <a:ea typeface="宋体" pitchFamily="2" charset="-122"/>
                <a:cs typeface="Arial" pitchFamily="34" charset="0"/>
              </a:rPr>
              <a:t>疼痛模式：疼痛、睡眠障碍和心理症状的相互关系</a:t>
            </a:r>
            <a:r>
              <a:rPr lang="en-US" sz="2800" dirty="0" smtClean="0">
                <a:latin typeface="Arial" pitchFamily="34" charset="0"/>
                <a:ea typeface="宋体" pitchFamily="2" charset="-122"/>
                <a:cs typeface="Arial" pitchFamily="34" charset="0"/>
              </a:rPr>
              <a:t> </a:t>
            </a:r>
            <a:endParaRPr lang="en-US" sz="2800" dirty="0">
              <a:latin typeface="Arial" pitchFamily="34" charset="0"/>
              <a:ea typeface="宋体" pitchFamily="2" charset="-122"/>
              <a:cs typeface="Arial" pitchFamily="34" charset="0"/>
            </a:endParaRPr>
          </a:p>
        </p:txBody>
      </p:sp>
      <p:grpSp>
        <p:nvGrpSpPr>
          <p:cNvPr id="2" name="Group 5"/>
          <p:cNvGrpSpPr/>
          <p:nvPr/>
        </p:nvGrpSpPr>
        <p:grpSpPr>
          <a:xfrm>
            <a:off x="2949575" y="2152020"/>
            <a:ext cx="3394075" cy="3003550"/>
            <a:chOff x="2949575" y="2231331"/>
            <a:chExt cx="3394075" cy="3003550"/>
          </a:xfrm>
          <a:effectLst/>
        </p:grpSpPr>
        <p:sp>
          <p:nvSpPr>
            <p:cNvPr id="21513" name="Freeform 12"/>
            <p:cNvSpPr>
              <a:spLocks/>
            </p:cNvSpPr>
            <p:nvPr/>
          </p:nvSpPr>
          <p:spPr bwMode="gray">
            <a:xfrm>
              <a:off x="2949575" y="3917256"/>
              <a:ext cx="1730375" cy="1317625"/>
            </a:xfrm>
            <a:custGeom>
              <a:avLst/>
              <a:gdLst>
                <a:gd name="T0" fmla="*/ 2147483647 w 1090"/>
                <a:gd name="T1" fmla="*/ 2147483647 h 830"/>
                <a:gd name="T2" fmla="*/ 2147483647 w 1090"/>
                <a:gd name="T3" fmla="*/ 0 h 830"/>
                <a:gd name="T4" fmla="*/ 2147483647 w 1090"/>
                <a:gd name="T5" fmla="*/ 2147483647 h 830"/>
                <a:gd name="T6" fmla="*/ 2147483647 w 1090"/>
                <a:gd name="T7" fmla="*/ 2147483647 h 830"/>
                <a:gd name="T8" fmla="*/ 2147483647 w 1090"/>
                <a:gd name="T9" fmla="*/ 2147483647 h 830"/>
                <a:gd name="T10" fmla="*/ 2147483647 w 1090"/>
                <a:gd name="T11" fmla="*/ 2147483647 h 830"/>
                <a:gd name="T12" fmla="*/ 2147483647 w 1090"/>
                <a:gd name="T13" fmla="*/ 2147483647 h 830"/>
                <a:gd name="T14" fmla="*/ 2147483647 w 1090"/>
                <a:gd name="T15" fmla="*/ 2147483647 h 830"/>
                <a:gd name="T16" fmla="*/ 2147483647 w 1090"/>
                <a:gd name="T17" fmla="*/ 2147483647 h 830"/>
                <a:gd name="T18" fmla="*/ 2147483647 w 1090"/>
                <a:gd name="T19" fmla="*/ 2147483647 h 830"/>
                <a:gd name="T20" fmla="*/ 2147483647 w 1090"/>
                <a:gd name="T21" fmla="*/ 2147483647 h 830"/>
                <a:gd name="T22" fmla="*/ 2147483647 w 1090"/>
                <a:gd name="T23" fmla="*/ 2147483647 h 830"/>
                <a:gd name="T24" fmla="*/ 2147483647 w 1090"/>
                <a:gd name="T25" fmla="*/ 2147483647 h 830"/>
                <a:gd name="T26" fmla="*/ 2147483647 w 1090"/>
                <a:gd name="T27" fmla="*/ 2147483647 h 8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0"/>
                <a:gd name="T43" fmla="*/ 0 h 830"/>
                <a:gd name="T44" fmla="*/ 1090 w 1090"/>
                <a:gd name="T45" fmla="*/ 830 h 8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0" h="830">
                  <a:moveTo>
                    <a:pt x="139" y="62"/>
                  </a:moveTo>
                  <a:lnTo>
                    <a:pt x="461" y="0"/>
                  </a:lnTo>
                  <a:lnTo>
                    <a:pt x="519" y="317"/>
                  </a:lnTo>
                  <a:lnTo>
                    <a:pt x="379" y="221"/>
                  </a:lnTo>
                  <a:cubicBezTo>
                    <a:pt x="346" y="312"/>
                    <a:pt x="341" y="342"/>
                    <a:pt x="326" y="405"/>
                  </a:cubicBezTo>
                  <a:cubicBezTo>
                    <a:pt x="308" y="468"/>
                    <a:pt x="376" y="504"/>
                    <a:pt x="437" y="513"/>
                  </a:cubicBezTo>
                  <a:cubicBezTo>
                    <a:pt x="500" y="519"/>
                    <a:pt x="497" y="515"/>
                    <a:pt x="591" y="518"/>
                  </a:cubicBezTo>
                  <a:cubicBezTo>
                    <a:pt x="701" y="518"/>
                    <a:pt x="861" y="528"/>
                    <a:pt x="883" y="528"/>
                  </a:cubicBezTo>
                  <a:lnTo>
                    <a:pt x="1090" y="710"/>
                  </a:lnTo>
                  <a:lnTo>
                    <a:pt x="864" y="830"/>
                  </a:lnTo>
                  <a:lnTo>
                    <a:pt x="874" y="725"/>
                  </a:lnTo>
                  <a:cubicBezTo>
                    <a:pt x="874" y="725"/>
                    <a:pt x="545" y="722"/>
                    <a:pt x="216" y="720"/>
                  </a:cubicBezTo>
                  <a:cubicBezTo>
                    <a:pt x="102" y="710"/>
                    <a:pt x="0" y="581"/>
                    <a:pt x="39" y="422"/>
                  </a:cubicBezTo>
                  <a:cubicBezTo>
                    <a:pt x="78" y="263"/>
                    <a:pt x="118" y="137"/>
                    <a:pt x="139" y="62"/>
                  </a:cubicBezTo>
                  <a:close/>
                </a:path>
              </a:pathLst>
            </a:custGeom>
            <a:gradFill rotWithShape="1">
              <a:gsLst>
                <a:gs pos="0">
                  <a:srgbClr val="C00000"/>
                </a:gs>
                <a:gs pos="100000">
                  <a:schemeClr val="tx2"/>
                </a:gs>
              </a:gsLst>
              <a:lin ang="5400000" scaled="1"/>
            </a:gradFill>
            <a:ln w="19050">
              <a:solidFill>
                <a:srgbClr val="002060"/>
              </a:solidFill>
              <a:round/>
              <a:headEnd/>
              <a:tailEnd/>
            </a:ln>
            <a:effectLst>
              <a:outerShdw dist="89803" dir="2700000" algn="ctr" rotWithShape="0">
                <a:srgbClr val="4D4D4D">
                  <a:alpha val="74997"/>
                </a:srgbClr>
              </a:outerShdw>
            </a:effectLst>
          </p:spPr>
          <p:txBody>
            <a:bodyPr/>
            <a:lstStyle/>
            <a:p>
              <a:endParaRPr lang="en-CA" dirty="0">
                <a:solidFill>
                  <a:prstClr val="white"/>
                </a:solidFill>
                <a:latin typeface="Arial" pitchFamily="34" charset="0"/>
                <a:ea typeface="宋体" pitchFamily="2" charset="-122"/>
                <a:cs typeface="Arial" pitchFamily="34" charset="0"/>
              </a:endParaRPr>
            </a:p>
          </p:txBody>
        </p:sp>
        <p:sp>
          <p:nvSpPr>
            <p:cNvPr id="21514" name="Freeform 13"/>
            <p:cNvSpPr>
              <a:spLocks/>
            </p:cNvSpPr>
            <p:nvPr/>
          </p:nvSpPr>
          <p:spPr bwMode="gray">
            <a:xfrm>
              <a:off x="4452938" y="3707706"/>
              <a:ext cx="1890712" cy="1390650"/>
            </a:xfrm>
            <a:custGeom>
              <a:avLst/>
              <a:gdLst>
                <a:gd name="T0" fmla="*/ 2147483647 w 1191"/>
                <a:gd name="T1" fmla="*/ 2147483647 h 876"/>
                <a:gd name="T2" fmla="*/ 2147483647 w 1191"/>
                <a:gd name="T3" fmla="*/ 0 h 876"/>
                <a:gd name="T4" fmla="*/ 2147483647 w 1191"/>
                <a:gd name="T5" fmla="*/ 2147483647 h 876"/>
                <a:gd name="T6" fmla="*/ 2147483647 w 1191"/>
                <a:gd name="T7" fmla="*/ 2147483647 h 876"/>
                <a:gd name="T8" fmla="*/ 2147483647 w 1191"/>
                <a:gd name="T9" fmla="*/ 2147483647 h 876"/>
                <a:gd name="T10" fmla="*/ 2147483647 w 1191"/>
                <a:gd name="T11" fmla="*/ 2147483647 h 876"/>
                <a:gd name="T12" fmla="*/ 2147483647 w 1191"/>
                <a:gd name="T13" fmla="*/ 2147483647 h 876"/>
                <a:gd name="T14" fmla="*/ 0 w 1191"/>
                <a:gd name="T15" fmla="*/ 2147483647 h 876"/>
                <a:gd name="T16" fmla="*/ 2147483647 w 1191"/>
                <a:gd name="T17" fmla="*/ 2147483647 h 876"/>
                <a:gd name="T18" fmla="*/ 2147483647 w 1191"/>
                <a:gd name="T19" fmla="*/ 2147483647 h 876"/>
                <a:gd name="T20" fmla="*/ 2147483647 w 1191"/>
                <a:gd name="T21" fmla="*/ 2147483647 h 876"/>
                <a:gd name="T22" fmla="*/ 2147483647 w 1191"/>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1"/>
                <a:gd name="T37" fmla="*/ 0 h 876"/>
                <a:gd name="T38" fmla="*/ 1191 w 1191"/>
                <a:gd name="T39" fmla="*/ 876 h 8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1" h="876">
                  <a:moveTo>
                    <a:pt x="693" y="321"/>
                  </a:moveTo>
                  <a:lnTo>
                    <a:pt x="858" y="0"/>
                  </a:lnTo>
                  <a:lnTo>
                    <a:pt x="1155" y="135"/>
                  </a:lnTo>
                  <a:lnTo>
                    <a:pt x="948" y="213"/>
                  </a:lnTo>
                  <a:cubicBezTo>
                    <a:pt x="948" y="213"/>
                    <a:pt x="993" y="333"/>
                    <a:pt x="1038" y="453"/>
                  </a:cubicBezTo>
                  <a:cubicBezTo>
                    <a:pt x="1191" y="876"/>
                    <a:pt x="828" y="855"/>
                    <a:pt x="828" y="855"/>
                  </a:cubicBezTo>
                  <a:cubicBezTo>
                    <a:pt x="828" y="855"/>
                    <a:pt x="216" y="855"/>
                    <a:pt x="216" y="855"/>
                  </a:cubicBezTo>
                  <a:lnTo>
                    <a:pt x="0" y="669"/>
                  </a:lnTo>
                  <a:lnTo>
                    <a:pt x="273" y="540"/>
                  </a:lnTo>
                  <a:lnTo>
                    <a:pt x="240" y="642"/>
                  </a:lnTo>
                  <a:cubicBezTo>
                    <a:pt x="240" y="642"/>
                    <a:pt x="418" y="633"/>
                    <a:pt x="597" y="624"/>
                  </a:cubicBezTo>
                  <a:cubicBezTo>
                    <a:pt x="888" y="615"/>
                    <a:pt x="693" y="321"/>
                    <a:pt x="693" y="321"/>
                  </a:cubicBezTo>
                  <a:close/>
                </a:path>
              </a:pathLst>
            </a:custGeom>
            <a:gradFill rotWithShape="1">
              <a:gsLst>
                <a:gs pos="0">
                  <a:srgbClr val="C00000"/>
                </a:gs>
                <a:gs pos="100000">
                  <a:srgbClr val="FF9900"/>
                </a:gs>
              </a:gsLst>
              <a:lin ang="5400000" scaled="1"/>
            </a:gradFill>
            <a:ln w="19050">
              <a:solidFill>
                <a:srgbClr val="002060"/>
              </a:solidFill>
              <a:round/>
              <a:headEnd/>
              <a:tailEnd/>
            </a:ln>
            <a:effectLst>
              <a:outerShdw dist="71842" dir="2700000" algn="ctr" rotWithShape="0">
                <a:srgbClr val="4D4D4D">
                  <a:alpha val="74997"/>
                </a:srgbClr>
              </a:outerShdw>
            </a:effectLst>
          </p:spPr>
          <p:txBody>
            <a:bodyPr/>
            <a:lstStyle/>
            <a:p>
              <a:endParaRPr lang="en-CA" dirty="0">
                <a:solidFill>
                  <a:prstClr val="white"/>
                </a:solidFill>
                <a:latin typeface="Arial" pitchFamily="34" charset="0"/>
                <a:ea typeface="宋体" pitchFamily="2" charset="-122"/>
                <a:cs typeface="Arial" pitchFamily="34" charset="0"/>
              </a:endParaRPr>
            </a:p>
          </p:txBody>
        </p:sp>
        <p:sp>
          <p:nvSpPr>
            <p:cNvPr id="21515" name="Freeform 14"/>
            <p:cNvSpPr>
              <a:spLocks/>
            </p:cNvSpPr>
            <p:nvPr/>
          </p:nvSpPr>
          <p:spPr bwMode="gray">
            <a:xfrm>
              <a:off x="3076575" y="2231331"/>
              <a:ext cx="2695575" cy="1862137"/>
            </a:xfrm>
            <a:custGeom>
              <a:avLst/>
              <a:gdLst>
                <a:gd name="T0" fmla="*/ 2147483647 w 1698"/>
                <a:gd name="T1" fmla="*/ 2147483647 h 1173"/>
                <a:gd name="T2" fmla="*/ 2147483647 w 1698"/>
                <a:gd name="T3" fmla="*/ 2147483647 h 1173"/>
                <a:gd name="T4" fmla="*/ 0 w 1698"/>
                <a:gd name="T5" fmla="*/ 2147483647 h 1173"/>
                <a:gd name="T6" fmla="*/ 2147483647 w 1698"/>
                <a:gd name="T7" fmla="*/ 2147483647 h 1173"/>
                <a:gd name="T8" fmla="*/ 2147483647 w 1698"/>
                <a:gd name="T9" fmla="*/ 2147483647 h 1173"/>
                <a:gd name="T10" fmla="*/ 2147483647 w 1698"/>
                <a:gd name="T11" fmla="*/ 2147483647 h 1173"/>
                <a:gd name="T12" fmla="*/ 2147483647 w 1698"/>
                <a:gd name="T13" fmla="*/ 2147483647 h 1173"/>
                <a:gd name="T14" fmla="*/ 2147483647 w 1698"/>
                <a:gd name="T15" fmla="*/ 2147483647 h 1173"/>
                <a:gd name="T16" fmla="*/ 2147483647 w 1698"/>
                <a:gd name="T17" fmla="*/ 2147483647 h 1173"/>
                <a:gd name="T18" fmla="*/ 2147483647 w 1698"/>
                <a:gd name="T19" fmla="*/ 2147483647 h 1173"/>
                <a:gd name="T20" fmla="*/ 2147483647 w 1698"/>
                <a:gd name="T21" fmla="*/ 2147483647 h 1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
                <a:gd name="T34" fmla="*/ 0 h 1173"/>
                <a:gd name="T35" fmla="*/ 1698 w 1698"/>
                <a:gd name="T36" fmla="*/ 1173 h 1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 h="1173">
                  <a:moveTo>
                    <a:pt x="417" y="996"/>
                  </a:moveTo>
                  <a:lnTo>
                    <a:pt x="105" y="1047"/>
                  </a:lnTo>
                  <a:lnTo>
                    <a:pt x="0" y="729"/>
                  </a:lnTo>
                  <a:cubicBezTo>
                    <a:pt x="0" y="729"/>
                    <a:pt x="91" y="786"/>
                    <a:pt x="183" y="843"/>
                  </a:cubicBezTo>
                  <a:cubicBezTo>
                    <a:pt x="483" y="0"/>
                    <a:pt x="945" y="27"/>
                    <a:pt x="945" y="27"/>
                  </a:cubicBezTo>
                  <a:cubicBezTo>
                    <a:pt x="1440" y="27"/>
                    <a:pt x="1698" y="861"/>
                    <a:pt x="1698" y="861"/>
                  </a:cubicBezTo>
                  <a:lnTo>
                    <a:pt x="1533" y="1173"/>
                  </a:lnTo>
                  <a:lnTo>
                    <a:pt x="1296" y="993"/>
                  </a:lnTo>
                  <a:lnTo>
                    <a:pt x="1440" y="945"/>
                  </a:lnTo>
                  <a:cubicBezTo>
                    <a:pt x="1440" y="945"/>
                    <a:pt x="1218" y="375"/>
                    <a:pt x="948" y="369"/>
                  </a:cubicBezTo>
                  <a:cubicBezTo>
                    <a:pt x="681" y="369"/>
                    <a:pt x="417" y="996"/>
                    <a:pt x="417" y="996"/>
                  </a:cubicBezTo>
                  <a:close/>
                </a:path>
              </a:pathLst>
            </a:custGeom>
            <a:solidFill>
              <a:srgbClr val="C00000"/>
            </a:solidFill>
            <a:ln w="19050">
              <a:solidFill>
                <a:srgbClr val="002060"/>
              </a:solidFill>
              <a:round/>
              <a:headEnd/>
              <a:tailEnd/>
            </a:ln>
            <a:effectLst>
              <a:outerShdw dist="71842" dir="2700000" algn="ctr" rotWithShape="0">
                <a:srgbClr val="4D4D4D">
                  <a:alpha val="74997"/>
                </a:srgbClr>
              </a:outerShdw>
            </a:effectLst>
          </p:spPr>
          <p:txBody>
            <a:bodyPr/>
            <a:lstStyle/>
            <a:p>
              <a:endParaRPr lang="en-CA" dirty="0">
                <a:solidFill>
                  <a:prstClr val="white"/>
                </a:solidFill>
                <a:latin typeface="Arial" pitchFamily="34" charset="0"/>
                <a:ea typeface="宋体" pitchFamily="2" charset="-122"/>
                <a:cs typeface="Arial" pitchFamily="34" charset="0"/>
              </a:endParaRPr>
            </a:p>
          </p:txBody>
        </p:sp>
        <p:sp>
          <p:nvSpPr>
            <p:cNvPr id="21516" name="Freeform 15"/>
            <p:cNvSpPr>
              <a:spLocks/>
            </p:cNvSpPr>
            <p:nvPr/>
          </p:nvSpPr>
          <p:spPr bwMode="gray">
            <a:xfrm rot="10800000">
              <a:off x="4381500" y="3190181"/>
              <a:ext cx="357188" cy="45720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CA" dirty="0">
                <a:solidFill>
                  <a:prstClr val="white"/>
                </a:solidFill>
                <a:latin typeface="Arial" pitchFamily="34" charset="0"/>
                <a:ea typeface="宋体" pitchFamily="2" charset="-122"/>
                <a:cs typeface="Arial" pitchFamily="34" charset="0"/>
              </a:endParaRPr>
            </a:p>
          </p:txBody>
        </p:sp>
        <p:sp>
          <p:nvSpPr>
            <p:cNvPr id="21517" name="Freeform 16"/>
            <p:cNvSpPr>
              <a:spLocks/>
            </p:cNvSpPr>
            <p:nvPr/>
          </p:nvSpPr>
          <p:spPr bwMode="gray">
            <a:xfrm rot="-2700000">
              <a:off x="4970463" y="4225231"/>
              <a:ext cx="273050" cy="34925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solidFill>
                  <a:prstClr val="white"/>
                </a:solidFill>
                <a:latin typeface="Arial" pitchFamily="34" charset="0"/>
                <a:ea typeface="宋体" pitchFamily="2" charset="-122"/>
                <a:cs typeface="Arial" pitchFamily="34" charset="0"/>
              </a:endParaRPr>
            </a:p>
          </p:txBody>
        </p:sp>
        <p:sp>
          <p:nvSpPr>
            <p:cNvPr id="21518" name="Freeform 18"/>
            <p:cNvSpPr>
              <a:spLocks/>
            </p:cNvSpPr>
            <p:nvPr/>
          </p:nvSpPr>
          <p:spPr bwMode="gray">
            <a:xfrm rot="2700000">
              <a:off x="3946525" y="4255393"/>
              <a:ext cx="273050" cy="34925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CA" dirty="0">
                <a:solidFill>
                  <a:prstClr val="white"/>
                </a:solidFill>
                <a:latin typeface="Arial" pitchFamily="34" charset="0"/>
                <a:ea typeface="宋体" pitchFamily="2" charset="-122"/>
                <a:cs typeface="Arial" pitchFamily="34" charset="0"/>
              </a:endParaRPr>
            </a:p>
          </p:txBody>
        </p:sp>
        <p:sp>
          <p:nvSpPr>
            <p:cNvPr id="21519" name="Text Box 19"/>
            <p:cNvSpPr txBox="1">
              <a:spLocks noChangeArrowheads="1"/>
            </p:cNvSpPr>
            <p:nvPr/>
          </p:nvSpPr>
          <p:spPr bwMode="gray">
            <a:xfrm>
              <a:off x="4104663" y="3664843"/>
              <a:ext cx="902811" cy="6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zh-CN" altLang="en-US" sz="1400" b="1" dirty="0" smtClean="0">
                  <a:solidFill>
                    <a:srgbClr val="002060"/>
                  </a:solidFill>
                  <a:latin typeface="Arial" pitchFamily="34" charset="0"/>
                  <a:ea typeface="宋体" pitchFamily="2" charset="-122"/>
                  <a:cs typeface="Arial" pitchFamily="34" charset="0"/>
                </a:rPr>
                <a:t>功能受损</a:t>
              </a:r>
              <a:endParaRPr lang="en-US" altLang="zh-CN" sz="1400" b="1" dirty="0" smtClean="0">
                <a:solidFill>
                  <a:srgbClr val="002060"/>
                </a:solidFill>
                <a:latin typeface="Arial" pitchFamily="34" charset="0"/>
                <a:ea typeface="宋体" pitchFamily="2" charset="-122"/>
                <a:cs typeface="Arial" pitchFamily="34" charset="0"/>
              </a:endParaRPr>
            </a:p>
            <a:p>
              <a:pPr algn="ctr" eaLnBrk="1" hangingPunct="1">
                <a:lnSpc>
                  <a:spcPct val="85000"/>
                </a:lnSpc>
              </a:pPr>
              <a:r>
                <a:rPr lang="zh-CN" altLang="en-US" sz="1400" b="1" dirty="0" smtClean="0">
                  <a:solidFill>
                    <a:srgbClr val="002060"/>
                  </a:solidFill>
                  <a:latin typeface="Arial" pitchFamily="34" charset="0"/>
                  <a:ea typeface="宋体" pitchFamily="2" charset="-122"/>
                  <a:cs typeface="Arial" pitchFamily="34" charset="0"/>
                </a:rPr>
                <a:t>和</a:t>
              </a:r>
              <a:endParaRPr lang="en-US" altLang="zh-CN" sz="1400" b="1" dirty="0" smtClean="0">
                <a:solidFill>
                  <a:srgbClr val="002060"/>
                </a:solidFill>
                <a:latin typeface="Arial" pitchFamily="34" charset="0"/>
                <a:ea typeface="宋体" pitchFamily="2" charset="-122"/>
                <a:cs typeface="Arial" pitchFamily="34" charset="0"/>
              </a:endParaRPr>
            </a:p>
            <a:p>
              <a:pPr algn="ctr" eaLnBrk="1" hangingPunct="1">
                <a:lnSpc>
                  <a:spcPct val="85000"/>
                </a:lnSpc>
              </a:pPr>
              <a:r>
                <a:rPr lang="zh-CN" altLang="en-US" sz="1400" b="1" dirty="0" smtClean="0">
                  <a:solidFill>
                    <a:srgbClr val="002060"/>
                  </a:solidFill>
                  <a:latin typeface="Arial" pitchFamily="34" charset="0"/>
                  <a:ea typeface="宋体" pitchFamily="2" charset="-122"/>
                  <a:cs typeface="Arial" pitchFamily="34" charset="0"/>
                </a:rPr>
                <a:t>疲劳</a:t>
              </a:r>
              <a:endParaRPr lang="en-US" sz="1400" b="1" dirty="0">
                <a:solidFill>
                  <a:srgbClr val="002060"/>
                </a:solidFill>
                <a:latin typeface="Arial" pitchFamily="34" charset="0"/>
                <a:ea typeface="宋体" pitchFamily="2" charset="-122"/>
                <a:cs typeface="Arial" pitchFamily="34" charset="0"/>
              </a:endParaRPr>
            </a:p>
          </p:txBody>
        </p:sp>
        <p:sp>
          <p:nvSpPr>
            <p:cNvPr id="21523" name="Text Box 24"/>
            <p:cNvSpPr txBox="1">
              <a:spLocks noChangeArrowheads="1"/>
            </p:cNvSpPr>
            <p:nvPr/>
          </p:nvSpPr>
          <p:spPr bwMode="gray">
            <a:xfrm>
              <a:off x="3917950" y="4793556"/>
              <a:ext cx="543740"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zh-CN" altLang="en-US" sz="1400" b="1" dirty="0" smtClean="0">
                  <a:solidFill>
                    <a:srgbClr val="F78B30">
                      <a:lumMod val="50000"/>
                    </a:srgbClr>
                  </a:solidFill>
                  <a:latin typeface="Arial" pitchFamily="34" charset="0"/>
                  <a:ea typeface="宋体" pitchFamily="2" charset="-122"/>
                  <a:cs typeface="Arial" pitchFamily="34" charset="0"/>
                </a:rPr>
                <a:t>疼痛</a:t>
              </a:r>
              <a:endParaRPr lang="en-US" sz="1400" b="1" dirty="0">
                <a:solidFill>
                  <a:srgbClr val="F78B30">
                    <a:lumMod val="50000"/>
                  </a:srgbClr>
                </a:solidFill>
                <a:latin typeface="Arial" pitchFamily="34" charset="0"/>
                <a:ea typeface="宋体" pitchFamily="2" charset="-122"/>
                <a:cs typeface="Arial" pitchFamily="34" charset="0"/>
              </a:endParaRPr>
            </a:p>
          </p:txBody>
        </p:sp>
        <p:sp>
          <p:nvSpPr>
            <p:cNvPr id="21524" name="Text Box 25"/>
            <p:cNvSpPr txBox="1">
              <a:spLocks noChangeArrowheads="1"/>
            </p:cNvSpPr>
            <p:nvPr/>
          </p:nvSpPr>
          <p:spPr bwMode="gray">
            <a:xfrm>
              <a:off x="4662488" y="4793556"/>
              <a:ext cx="543740"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zh-CN" altLang="en-US" sz="1400" b="1" dirty="0" smtClean="0">
                  <a:solidFill>
                    <a:srgbClr val="17375D"/>
                  </a:solidFill>
                  <a:latin typeface="Arial" pitchFamily="34" charset="0"/>
                  <a:ea typeface="宋体" pitchFamily="2" charset="-122"/>
                  <a:cs typeface="Arial" pitchFamily="34" charset="0"/>
                </a:rPr>
                <a:t>相关</a:t>
              </a:r>
              <a:endParaRPr lang="en-US" sz="1400" b="1" dirty="0">
                <a:solidFill>
                  <a:srgbClr val="17375D"/>
                </a:solidFill>
                <a:latin typeface="Arial" pitchFamily="34" charset="0"/>
                <a:ea typeface="宋体" pitchFamily="2" charset="-122"/>
                <a:cs typeface="Arial" pitchFamily="34" charset="0"/>
              </a:endParaRPr>
            </a:p>
          </p:txBody>
        </p:sp>
      </p:grpSp>
      <p:sp>
        <p:nvSpPr>
          <p:cNvPr id="24" name="Rounded Rectangle 23"/>
          <p:cNvSpPr/>
          <p:nvPr/>
        </p:nvSpPr>
        <p:spPr>
          <a:xfrm>
            <a:off x="854076" y="5527171"/>
            <a:ext cx="7413624" cy="7879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prstClr val="white"/>
                </a:solidFill>
                <a:latin typeface="Arial" pitchFamily="34" charset="0"/>
                <a:ea typeface="宋体" pitchFamily="2" charset="-122"/>
                <a:cs typeface="Arial" pitchFamily="34" charset="0"/>
              </a:rPr>
              <a:t>纤维肌痛患者的管理策略为</a:t>
            </a:r>
            <a:r>
              <a:rPr lang="en-CA" sz="2000" dirty="0" smtClean="0">
                <a:solidFill>
                  <a:prstClr val="white"/>
                </a:solidFill>
                <a:latin typeface="Arial" pitchFamily="34" charset="0"/>
                <a:ea typeface="宋体" pitchFamily="2" charset="-122"/>
                <a:cs typeface="Arial" pitchFamily="34" charset="0"/>
              </a:rPr>
              <a:t/>
            </a:r>
            <a:br>
              <a:rPr lang="en-CA" sz="2000" dirty="0" smtClean="0">
                <a:solidFill>
                  <a:prstClr val="white"/>
                </a:solidFill>
                <a:latin typeface="Arial" pitchFamily="34" charset="0"/>
                <a:ea typeface="宋体" pitchFamily="2" charset="-122"/>
                <a:cs typeface="Arial" pitchFamily="34" charset="0"/>
              </a:rPr>
            </a:br>
            <a:r>
              <a:rPr lang="zh-CN" altLang="en-US" sz="2000" b="1" dirty="0" smtClean="0">
                <a:solidFill>
                  <a:prstClr val="white"/>
                </a:solidFill>
                <a:latin typeface="Arial" pitchFamily="34" charset="0"/>
                <a:ea typeface="宋体" pitchFamily="2" charset="-122"/>
                <a:cs typeface="Arial" pitchFamily="34" charset="0"/>
              </a:rPr>
              <a:t>提高患者整体功能</a:t>
            </a:r>
            <a:r>
              <a:rPr lang="zh-CN" altLang="en-US" sz="2000" dirty="0" smtClean="0">
                <a:solidFill>
                  <a:prstClr val="white"/>
                </a:solidFill>
                <a:latin typeface="Arial" pitchFamily="34" charset="0"/>
                <a:ea typeface="宋体" pitchFamily="2" charset="-122"/>
                <a:cs typeface="Arial" pitchFamily="34" charset="0"/>
              </a:rPr>
              <a:t>。</a:t>
            </a:r>
            <a:endParaRPr lang="en-CA" sz="2000" b="1" dirty="0">
              <a:solidFill>
                <a:prstClr val="white"/>
              </a:solidFill>
              <a:latin typeface="Arial" pitchFamily="34" charset="0"/>
              <a:ea typeface="宋体" pitchFamily="2" charset="-122"/>
              <a:cs typeface="Arial" pitchFamily="34" charset="0"/>
            </a:endParaRPr>
          </a:p>
        </p:txBody>
      </p:sp>
      <p:sp>
        <p:nvSpPr>
          <p:cNvPr id="4" name="TextBox 3"/>
          <p:cNvSpPr txBox="1"/>
          <p:nvPr/>
        </p:nvSpPr>
        <p:spPr>
          <a:xfrm>
            <a:off x="4137499" y="1628800"/>
            <a:ext cx="906017" cy="523220"/>
          </a:xfrm>
          <a:prstGeom prst="rect">
            <a:avLst/>
          </a:prstGeom>
          <a:noFill/>
        </p:spPr>
        <p:txBody>
          <a:bodyPr wrap="none" rtlCol="0">
            <a:spAutoFit/>
          </a:bodyPr>
          <a:lstStyle/>
          <a:p>
            <a:r>
              <a:rPr lang="zh-CN" altLang="en-US" sz="2800" b="1" dirty="0" smtClean="0">
                <a:solidFill>
                  <a:srgbClr val="C03932">
                    <a:lumMod val="75000"/>
                  </a:srgbClr>
                </a:solidFill>
                <a:latin typeface="Arial" pitchFamily="34" charset="0"/>
                <a:ea typeface="宋体" pitchFamily="2" charset="-122"/>
                <a:cs typeface="Arial" pitchFamily="34" charset="0"/>
              </a:rPr>
              <a:t>疼痛</a:t>
            </a:r>
            <a:endParaRPr lang="en-CA" sz="2800" b="1" dirty="0">
              <a:solidFill>
                <a:srgbClr val="C03932">
                  <a:lumMod val="75000"/>
                </a:srgbClr>
              </a:solidFill>
              <a:latin typeface="Arial" pitchFamily="34" charset="0"/>
              <a:ea typeface="宋体" pitchFamily="2" charset="-122"/>
              <a:cs typeface="Arial" pitchFamily="34" charset="0"/>
            </a:endParaRPr>
          </a:p>
        </p:txBody>
      </p:sp>
      <p:sp>
        <p:nvSpPr>
          <p:cNvPr id="26" name="TextBox 25"/>
          <p:cNvSpPr txBox="1"/>
          <p:nvPr/>
        </p:nvSpPr>
        <p:spPr>
          <a:xfrm>
            <a:off x="6449310" y="3493705"/>
            <a:ext cx="2301956" cy="1231106"/>
          </a:xfrm>
          <a:prstGeom prst="rect">
            <a:avLst/>
          </a:prstGeom>
          <a:noFill/>
        </p:spPr>
        <p:txBody>
          <a:bodyPr wrap="square" rtlCol="0">
            <a:spAutoFit/>
          </a:bodyPr>
          <a:lstStyle/>
          <a:p>
            <a:pPr algn="ctr"/>
            <a:r>
              <a:rPr lang="zh-CN" altLang="en-US" sz="2000" b="1" dirty="0" smtClean="0">
                <a:solidFill>
                  <a:schemeClr val="accent6">
                    <a:lumMod val="75000"/>
                  </a:schemeClr>
                </a:solidFill>
                <a:latin typeface="Arial" pitchFamily="34" charset="0"/>
                <a:ea typeface="宋体" pitchFamily="2" charset="-122"/>
                <a:cs typeface="Arial" pitchFamily="34" charset="0"/>
              </a:rPr>
              <a:t>心理症状</a:t>
            </a:r>
            <a:endParaRPr lang="en-CA" sz="2000" b="1" dirty="0" smtClean="0">
              <a:solidFill>
                <a:schemeClr val="accent6">
                  <a:lumMod val="75000"/>
                </a:schemeClr>
              </a:solidFill>
              <a:latin typeface="Arial" pitchFamily="34" charset="0"/>
              <a:ea typeface="宋体" pitchFamily="2" charset="-122"/>
              <a:cs typeface="Arial" pitchFamily="34" charset="0"/>
            </a:endParaRPr>
          </a:p>
          <a:p>
            <a:pPr algn="ctr"/>
            <a:r>
              <a:rPr lang="zh-CN" altLang="en-US" b="1" dirty="0" smtClean="0">
                <a:solidFill>
                  <a:srgbClr val="0C6FCF"/>
                </a:solidFill>
                <a:latin typeface="Arial" pitchFamily="34" charset="0"/>
                <a:ea typeface="宋体" pitchFamily="2" charset="-122"/>
                <a:cs typeface="Arial" pitchFamily="34" charset="0"/>
              </a:rPr>
              <a:t>与纤维肌痛密切相关。</a:t>
            </a:r>
            <a:endParaRPr lang="en-US" b="1" dirty="0">
              <a:solidFill>
                <a:srgbClr val="0C6FCF"/>
              </a:solidFill>
              <a:latin typeface="Arial" pitchFamily="34" charset="0"/>
              <a:ea typeface="宋体" pitchFamily="2" charset="-122"/>
              <a:cs typeface="Arial" pitchFamily="34" charset="0"/>
            </a:endParaRPr>
          </a:p>
          <a:p>
            <a:pPr algn="ctr"/>
            <a:endParaRPr lang="en-CA" b="1" dirty="0">
              <a:solidFill>
                <a:srgbClr val="FFC000"/>
              </a:solidFill>
              <a:latin typeface="Arial" pitchFamily="34" charset="0"/>
              <a:ea typeface="宋体" pitchFamily="2" charset="-122"/>
              <a:cs typeface="Arial" pitchFamily="34" charset="0"/>
            </a:endParaRPr>
          </a:p>
        </p:txBody>
      </p:sp>
      <p:sp>
        <p:nvSpPr>
          <p:cNvPr id="28" name="TextBox 27"/>
          <p:cNvSpPr txBox="1"/>
          <p:nvPr/>
        </p:nvSpPr>
        <p:spPr>
          <a:xfrm>
            <a:off x="251520" y="3493705"/>
            <a:ext cx="2520280" cy="1231106"/>
          </a:xfrm>
          <a:prstGeom prst="rect">
            <a:avLst/>
          </a:prstGeom>
          <a:noFill/>
        </p:spPr>
        <p:txBody>
          <a:bodyPr wrap="square" rtlCol="0">
            <a:spAutoFit/>
          </a:bodyPr>
          <a:lstStyle/>
          <a:p>
            <a:pPr algn="ctr"/>
            <a:r>
              <a:rPr lang="zh-CN" altLang="en-US" sz="2000" b="1" dirty="0" smtClean="0">
                <a:solidFill>
                  <a:srgbClr val="002060"/>
                </a:solidFill>
                <a:latin typeface="Arial" pitchFamily="34" charset="0"/>
                <a:ea typeface="宋体" pitchFamily="2" charset="-122"/>
                <a:cs typeface="Arial" pitchFamily="34" charset="0"/>
              </a:rPr>
              <a:t>睡眠障碍</a:t>
            </a:r>
            <a:endParaRPr lang="en-CA" sz="2000" b="1" dirty="0" smtClean="0">
              <a:solidFill>
                <a:srgbClr val="002060"/>
              </a:solidFill>
              <a:latin typeface="Arial" pitchFamily="34" charset="0"/>
              <a:ea typeface="宋体" pitchFamily="2" charset="-122"/>
              <a:cs typeface="Arial" pitchFamily="34" charset="0"/>
            </a:endParaRPr>
          </a:p>
          <a:p>
            <a:pPr algn="ctr"/>
            <a:r>
              <a:rPr lang="zh-CN" altLang="en-US" b="1" dirty="0" smtClean="0">
                <a:solidFill>
                  <a:srgbClr val="0C6FCF"/>
                </a:solidFill>
                <a:latin typeface="Arial" pitchFamily="34" charset="0"/>
                <a:ea typeface="宋体" pitchFamily="2" charset="-122"/>
                <a:cs typeface="Arial" pitchFamily="34" charset="0"/>
              </a:rPr>
              <a:t>可与纤维肌痛互为直接因果关系。</a:t>
            </a:r>
            <a:r>
              <a:rPr lang="en-US" b="1" dirty="0" smtClean="0">
                <a:solidFill>
                  <a:srgbClr val="0C6FCF"/>
                </a:solidFill>
                <a:latin typeface="Arial" pitchFamily="34" charset="0"/>
                <a:ea typeface="宋体" pitchFamily="2" charset="-122"/>
                <a:cs typeface="Arial" pitchFamily="34" charset="0"/>
              </a:rPr>
              <a:t> </a:t>
            </a:r>
          </a:p>
          <a:p>
            <a:pPr algn="ctr"/>
            <a:endParaRPr lang="en-CA" b="1"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7554573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诊断纤维肌痛</a:t>
            </a:r>
            <a:endParaRPr lang="en-US" dirty="0">
              <a:latin typeface="Arial" pitchFamily="34" charset="0"/>
              <a:ea typeface="宋体" pitchFamily="2" charset="-122"/>
              <a:cs typeface="Arial" pitchFamily="34" charset="0"/>
            </a:endParaRPr>
          </a:p>
        </p:txBody>
      </p:sp>
      <p:sp>
        <p:nvSpPr>
          <p:cNvPr id="55299" name="Rectangle 10"/>
          <p:cNvSpPr>
            <a:spLocks noGrp="1" noChangeArrowheads="1"/>
          </p:cNvSpPr>
          <p:nvPr>
            <p:ph type="body" idx="4294967295"/>
          </p:nvPr>
        </p:nvSpPr>
        <p:spPr>
          <a:xfrm>
            <a:off x="573088" y="2620308"/>
            <a:ext cx="4243834" cy="3204000"/>
          </a:xfrm>
          <a:solidFill>
            <a:schemeClr val="accent3"/>
          </a:solidFill>
        </p:spPr>
        <p:txBody>
          <a:bodyPr>
            <a:noAutofit/>
          </a:bodyPr>
          <a:lstStyle/>
          <a:p>
            <a:pPr marL="0" indent="0" algn="ctr">
              <a:spcBef>
                <a:spcPts val="0"/>
              </a:spcBef>
              <a:buNone/>
            </a:pPr>
            <a:r>
              <a:rPr lang="zh-CN" altLang="en-US" sz="2000" b="1" dirty="0" smtClean="0">
                <a:latin typeface="Arial" pitchFamily="34" charset="0"/>
                <a:ea typeface="宋体" pitchFamily="2" charset="-122"/>
                <a:cs typeface="Arial" pitchFamily="34" charset="0"/>
              </a:rPr>
              <a:t>诊断概述</a:t>
            </a:r>
            <a:endParaRPr lang="en-US" sz="2000" b="1" dirty="0" smtClean="0">
              <a:latin typeface="Arial" pitchFamily="34" charset="0"/>
              <a:ea typeface="宋体" pitchFamily="2" charset="-122"/>
              <a:cs typeface="Arial" pitchFamily="34" charset="0"/>
            </a:endParaRPr>
          </a:p>
          <a:p>
            <a:pPr marL="255588" indent="-255588">
              <a:spcBef>
                <a:spcPts val="0"/>
              </a:spcBef>
            </a:pPr>
            <a:r>
              <a:rPr lang="zh-CN" altLang="en-US" sz="2000" dirty="0" smtClean="0">
                <a:latin typeface="Arial" pitchFamily="34" charset="0"/>
                <a:ea typeface="宋体" pitchFamily="2" charset="-122"/>
                <a:cs typeface="Arial" pitchFamily="34" charset="0"/>
              </a:rPr>
              <a:t>纤维肌痛病史或相关病情</a:t>
            </a:r>
            <a:r>
              <a:rPr lang="en-US" sz="2000" dirty="0" smtClean="0">
                <a:latin typeface="Arial" pitchFamily="34" charset="0"/>
                <a:ea typeface="宋体" pitchFamily="2" charset="-122"/>
                <a:cs typeface="Arial" pitchFamily="34" charset="0"/>
              </a:rPr>
              <a:t> </a:t>
            </a:r>
          </a:p>
          <a:p>
            <a:pPr marL="560387" lvl="1">
              <a:spcBef>
                <a:spcPts val="0"/>
              </a:spcBef>
            </a:pPr>
            <a:r>
              <a:rPr lang="zh-CN" altLang="en-US" sz="1800" dirty="0" smtClean="0">
                <a:latin typeface="Arial" pitchFamily="34" charset="0"/>
                <a:ea typeface="宋体" pitchFamily="2" charset="-122"/>
                <a:cs typeface="Arial" pitchFamily="34" charset="0"/>
              </a:rPr>
              <a:t>个人和家庭病史</a:t>
            </a:r>
            <a:r>
              <a:rPr lang="en-US" sz="1800" dirty="0" smtClean="0">
                <a:latin typeface="Arial" pitchFamily="34" charset="0"/>
                <a:ea typeface="宋体" pitchFamily="2" charset="-122"/>
                <a:cs typeface="Arial" pitchFamily="34" charset="0"/>
              </a:rPr>
              <a:t> </a:t>
            </a:r>
          </a:p>
          <a:p>
            <a:pPr marL="255588" indent="-255588">
              <a:spcBef>
                <a:spcPts val="0"/>
              </a:spcBef>
            </a:pPr>
            <a:r>
              <a:rPr lang="zh-CN" altLang="en-US" sz="2000" dirty="0" smtClean="0">
                <a:latin typeface="Arial" pitchFamily="34" charset="0"/>
                <a:ea typeface="宋体" pitchFamily="2" charset="-122"/>
                <a:cs typeface="Arial" pitchFamily="34" charset="0"/>
              </a:rPr>
              <a:t>体格检查</a:t>
            </a:r>
            <a:r>
              <a:rPr lang="en-US" sz="2000" dirty="0" smtClean="0">
                <a:latin typeface="Arial" pitchFamily="34" charset="0"/>
                <a:ea typeface="宋体" pitchFamily="2" charset="-122"/>
                <a:cs typeface="Arial" pitchFamily="34" charset="0"/>
              </a:rPr>
              <a:t> </a:t>
            </a:r>
          </a:p>
          <a:p>
            <a:pPr marL="560387" lvl="1">
              <a:spcBef>
                <a:spcPts val="0"/>
              </a:spcBef>
            </a:pPr>
            <a:r>
              <a:rPr lang="zh-CN" altLang="en-US" sz="1800" dirty="0" smtClean="0">
                <a:latin typeface="Arial" pitchFamily="34" charset="0"/>
                <a:ea typeface="宋体" pitchFamily="2" charset="-122"/>
                <a:cs typeface="Arial" pitchFamily="34" charset="0"/>
              </a:rPr>
              <a:t>鉴别出其他可能病情最为重要</a:t>
            </a:r>
            <a:endParaRPr lang="en-US" sz="1800" dirty="0">
              <a:latin typeface="Arial" pitchFamily="34" charset="0"/>
              <a:ea typeface="宋体" pitchFamily="2" charset="-122"/>
              <a:cs typeface="Arial" pitchFamily="34" charset="0"/>
            </a:endParaRPr>
          </a:p>
          <a:p>
            <a:pPr marL="255588" indent="-255588">
              <a:spcBef>
                <a:spcPts val="0"/>
              </a:spcBef>
            </a:pPr>
            <a:r>
              <a:rPr lang="zh-CN" altLang="en-US" sz="2000" dirty="0" smtClean="0">
                <a:latin typeface="Arial" pitchFamily="34" charset="0"/>
                <a:ea typeface="宋体" pitchFamily="2" charset="-122"/>
                <a:cs typeface="Arial" pitchFamily="34" charset="0"/>
              </a:rPr>
              <a:t>鉴别诊断</a:t>
            </a:r>
            <a:r>
              <a:rPr lang="en-US" sz="2000" dirty="0" smtClean="0">
                <a:latin typeface="Arial" pitchFamily="34" charset="0"/>
                <a:ea typeface="宋体" pitchFamily="2" charset="-122"/>
                <a:cs typeface="Arial" pitchFamily="34" charset="0"/>
              </a:rPr>
              <a:t> </a:t>
            </a:r>
          </a:p>
          <a:p>
            <a:pPr marL="560387" lvl="1">
              <a:spcBef>
                <a:spcPts val="0"/>
              </a:spcBef>
            </a:pPr>
            <a:r>
              <a:rPr lang="zh-CN" altLang="en-US" sz="1800" dirty="0" smtClean="0">
                <a:latin typeface="Arial" pitchFamily="34" charset="0"/>
                <a:ea typeface="宋体" pitchFamily="2" charset="-122"/>
                <a:cs typeface="Arial" pitchFamily="34" charset="0"/>
              </a:rPr>
              <a:t>临床</a:t>
            </a:r>
            <a:r>
              <a:rPr lang="en-US" altLang="zh-CN" sz="1800" dirty="0" smtClean="0">
                <a:latin typeface="Arial" pitchFamily="34" charset="0"/>
                <a:ea typeface="宋体" pitchFamily="2" charset="-122"/>
                <a:cs typeface="Arial" pitchFamily="34" charset="0"/>
              </a:rPr>
              <a:t>/</a:t>
            </a:r>
            <a:r>
              <a:rPr lang="zh-CN" altLang="en-US" sz="1800" dirty="0" smtClean="0">
                <a:latin typeface="Arial" pitchFamily="34" charset="0"/>
                <a:ea typeface="宋体" pitchFamily="2" charset="-122"/>
                <a:cs typeface="Arial" pitchFamily="34" charset="0"/>
              </a:rPr>
              <a:t>实验室评估以鉴别其他可能病情</a:t>
            </a:r>
            <a:r>
              <a:rPr lang="en-US" sz="1800" dirty="0" smtClean="0">
                <a:latin typeface="Arial" pitchFamily="34" charset="0"/>
                <a:ea typeface="宋体" pitchFamily="2" charset="-122"/>
                <a:cs typeface="Arial" pitchFamily="34" charset="0"/>
              </a:rPr>
              <a:t> </a:t>
            </a:r>
            <a:endParaRPr lang="en-US" sz="1800" dirty="0">
              <a:latin typeface="Arial" pitchFamily="34" charset="0"/>
              <a:ea typeface="宋体" pitchFamily="2" charset="-122"/>
              <a:cs typeface="Arial" pitchFamily="34" charset="0"/>
            </a:endParaRPr>
          </a:p>
          <a:p>
            <a:pPr lvl="2">
              <a:spcBef>
                <a:spcPts val="0"/>
              </a:spcBef>
            </a:pPr>
            <a:endParaRPr lang="en-US" dirty="0" smtClean="0">
              <a:latin typeface="Arial" pitchFamily="34" charset="0"/>
              <a:ea typeface="宋体" pitchFamily="2" charset="-122"/>
              <a:cs typeface="Arial" pitchFamily="34" charset="0"/>
            </a:endParaRPr>
          </a:p>
        </p:txBody>
      </p:sp>
      <p:sp>
        <p:nvSpPr>
          <p:cNvPr id="2" name="Rectangle 1"/>
          <p:cNvSpPr/>
          <p:nvPr/>
        </p:nvSpPr>
        <p:spPr>
          <a:xfrm>
            <a:off x="573088" y="1743100"/>
            <a:ext cx="7959600" cy="75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buFont typeface="Arial" pitchFamily="34" charset="0"/>
              <a:buChar char="•"/>
            </a:pPr>
            <a:r>
              <a:rPr lang="zh-CN" altLang="en-US" sz="2000" dirty="0" smtClean="0">
                <a:solidFill>
                  <a:prstClr val="white"/>
                </a:solidFill>
                <a:latin typeface="Arial" pitchFamily="34" charset="0"/>
                <a:ea typeface="宋体" pitchFamily="2" charset="-122"/>
                <a:cs typeface="Arial" pitchFamily="34" charset="0"/>
              </a:rPr>
              <a:t>患者诊断为纤维肌痛的平均耗时</a:t>
            </a:r>
            <a:r>
              <a:rPr lang="en-CA" sz="2000" b="1" dirty="0" smtClean="0">
                <a:solidFill>
                  <a:prstClr val="white"/>
                </a:solidFill>
                <a:latin typeface="Arial" pitchFamily="34" charset="0"/>
                <a:ea typeface="宋体" pitchFamily="2" charset="-122"/>
                <a:cs typeface="Arial" pitchFamily="34" charset="0"/>
              </a:rPr>
              <a:t>&gt;2</a:t>
            </a:r>
            <a:r>
              <a:rPr lang="zh-CN" altLang="en-US" sz="2000" b="1" dirty="0" smtClean="0">
                <a:solidFill>
                  <a:prstClr val="white"/>
                </a:solidFill>
                <a:latin typeface="Arial" pitchFamily="34" charset="0"/>
                <a:ea typeface="宋体" pitchFamily="2" charset="-122"/>
                <a:cs typeface="Arial" pitchFamily="34" charset="0"/>
              </a:rPr>
              <a:t>年</a:t>
            </a:r>
            <a:r>
              <a:rPr lang="en-CA" sz="2000" b="1" dirty="0" smtClean="0">
                <a:solidFill>
                  <a:prstClr val="white"/>
                </a:solidFill>
                <a:latin typeface="Arial" pitchFamily="34" charset="0"/>
                <a:ea typeface="宋体" pitchFamily="2" charset="-122"/>
                <a:cs typeface="Arial" pitchFamily="34" charset="0"/>
              </a:rPr>
              <a:t>  </a:t>
            </a:r>
            <a:endParaRPr lang="en-CA" sz="2000" dirty="0" smtClean="0">
              <a:solidFill>
                <a:prstClr val="white"/>
              </a:solidFill>
              <a:latin typeface="Arial" pitchFamily="34" charset="0"/>
              <a:ea typeface="宋体" pitchFamily="2" charset="-122"/>
              <a:cs typeface="Arial" pitchFamily="34" charset="0"/>
            </a:endParaRPr>
          </a:p>
          <a:p>
            <a:pPr marL="342900" lvl="1" indent="-342900">
              <a:buFont typeface="Arial" pitchFamily="34" charset="0"/>
              <a:buChar char="•"/>
            </a:pPr>
            <a:r>
              <a:rPr lang="zh-CN" altLang="en-US" sz="2000" dirty="0" smtClean="0">
                <a:solidFill>
                  <a:prstClr val="white"/>
                </a:solidFill>
                <a:latin typeface="Arial" pitchFamily="34" charset="0"/>
                <a:ea typeface="宋体" pitchFamily="2" charset="-122"/>
                <a:cs typeface="Arial" pitchFamily="34" charset="0"/>
              </a:rPr>
              <a:t>据估计患有纤维肌痛但未被诊断的人数占</a:t>
            </a:r>
            <a:r>
              <a:rPr lang="en-CA" sz="2000" b="1" dirty="0" smtClean="0">
                <a:solidFill>
                  <a:prstClr val="white"/>
                </a:solidFill>
                <a:latin typeface="Arial" pitchFamily="34" charset="0"/>
                <a:ea typeface="宋体" pitchFamily="2" charset="-122"/>
                <a:cs typeface="Arial" pitchFamily="34" charset="0"/>
              </a:rPr>
              <a:t>75</a:t>
            </a:r>
            <a:r>
              <a:rPr lang="en-CA" sz="2000" b="1" dirty="0">
                <a:solidFill>
                  <a:prstClr val="white"/>
                </a:solidFill>
                <a:latin typeface="Arial" pitchFamily="34" charset="0"/>
                <a:ea typeface="宋体" pitchFamily="2" charset="-122"/>
                <a:cs typeface="Arial" pitchFamily="34" charset="0"/>
              </a:rPr>
              <a:t>% </a:t>
            </a:r>
            <a:r>
              <a:rPr lang="en-CA" sz="2000" dirty="0" smtClean="0">
                <a:solidFill>
                  <a:prstClr val="white"/>
                </a:solidFill>
                <a:latin typeface="Arial" pitchFamily="34" charset="0"/>
                <a:ea typeface="宋体" pitchFamily="2" charset="-122"/>
                <a:cs typeface="Arial" pitchFamily="34" charset="0"/>
              </a:rPr>
              <a:t> </a:t>
            </a:r>
            <a:endParaRPr lang="en-CA" sz="2000" dirty="0">
              <a:solidFill>
                <a:prstClr val="white"/>
              </a:solidFill>
              <a:latin typeface="Arial" pitchFamily="34" charset="0"/>
              <a:ea typeface="宋体" pitchFamily="2" charset="-122"/>
              <a:cs typeface="Arial" pitchFamily="34" charset="0"/>
            </a:endParaRPr>
          </a:p>
        </p:txBody>
      </p:sp>
      <p:sp>
        <p:nvSpPr>
          <p:cNvPr id="8" name="Rectangle 10"/>
          <p:cNvSpPr txBox="1">
            <a:spLocks noChangeArrowheads="1"/>
          </p:cNvSpPr>
          <p:nvPr/>
        </p:nvSpPr>
        <p:spPr>
          <a:xfrm>
            <a:off x="4932288" y="2620308"/>
            <a:ext cx="3600400" cy="3204000"/>
          </a:xfrm>
          <a:prstGeom prst="rect">
            <a:avLst/>
          </a:prstGeom>
          <a:solidFill>
            <a:schemeClr val="accent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zh-CN" altLang="en-US" sz="2000" b="1" dirty="0" smtClean="0">
                <a:solidFill>
                  <a:prstClr val="white"/>
                </a:solidFill>
                <a:latin typeface="Arial" pitchFamily="34" charset="0"/>
                <a:ea typeface="宋体" pitchFamily="2" charset="-122"/>
                <a:cs typeface="Arial" pitchFamily="34" charset="0"/>
              </a:rPr>
              <a:t>纤维肌痛未获诊断</a:t>
            </a:r>
            <a:r>
              <a:rPr lang="en-CA" sz="2000" b="1" dirty="0" smtClean="0">
                <a:solidFill>
                  <a:prstClr val="white"/>
                </a:solidFill>
                <a:latin typeface="Arial" pitchFamily="34" charset="0"/>
                <a:ea typeface="宋体" pitchFamily="2" charset="-122"/>
                <a:cs typeface="Arial" pitchFamily="34" charset="0"/>
              </a:rPr>
              <a:t> </a:t>
            </a:r>
            <a:endParaRPr lang="en-US" sz="2000" b="1" dirty="0" smtClean="0">
              <a:solidFill>
                <a:prstClr val="white"/>
              </a:solidFill>
              <a:latin typeface="Arial" pitchFamily="34" charset="0"/>
              <a:ea typeface="宋体" pitchFamily="2" charset="-122"/>
              <a:cs typeface="Arial" pitchFamily="34" charset="0"/>
            </a:endParaRPr>
          </a:p>
          <a:p>
            <a:pPr>
              <a:spcBef>
                <a:spcPts val="0"/>
              </a:spcBef>
            </a:pPr>
            <a:r>
              <a:rPr lang="zh-CN" altLang="en-US" sz="1800" dirty="0" smtClean="0">
                <a:solidFill>
                  <a:prstClr val="white"/>
                </a:solidFill>
                <a:latin typeface="Arial" pitchFamily="34" charset="0"/>
                <a:ea typeface="宋体" pitchFamily="2" charset="-122"/>
                <a:cs typeface="Arial" pitchFamily="34" charset="0"/>
              </a:rPr>
              <a:t>不能诊断为纤维肌痛与成本增加和医疗资源使用增加有关</a:t>
            </a:r>
            <a:endParaRPr lang="en-US" sz="1800" baseline="30000" dirty="0">
              <a:solidFill>
                <a:prstClr val="white"/>
              </a:solidFill>
              <a:latin typeface="Arial" pitchFamily="34" charset="0"/>
              <a:ea typeface="宋体" pitchFamily="2" charset="-122"/>
              <a:cs typeface="Arial" pitchFamily="34" charset="0"/>
            </a:endParaRPr>
          </a:p>
        </p:txBody>
      </p:sp>
      <p:sp>
        <p:nvSpPr>
          <p:cNvPr id="9" name="Text Box 4"/>
          <p:cNvSpPr txBox="1">
            <a:spLocks noChangeArrowheads="1"/>
          </p:cNvSpPr>
          <p:nvPr/>
        </p:nvSpPr>
        <p:spPr bwMode="gray">
          <a:xfrm>
            <a:off x="211558" y="6439614"/>
            <a:ext cx="8743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CA" sz="1000" dirty="0">
                <a:solidFill>
                  <a:srgbClr val="002060"/>
                </a:solidFill>
                <a:latin typeface="Arial" pitchFamily="34" charset="0"/>
                <a:ea typeface="宋体" pitchFamily="2" charset="-122"/>
                <a:cs typeface="Arial" pitchFamily="34" charset="0"/>
              </a:rPr>
              <a:t>Annemans </a:t>
            </a:r>
            <a:r>
              <a:rPr lang="en-CA" sz="1000" dirty="0" smtClean="0">
                <a:solidFill>
                  <a:srgbClr val="002060"/>
                </a:solidFill>
                <a:latin typeface="Arial" pitchFamily="34" charset="0"/>
                <a:ea typeface="宋体" pitchFamily="2" charset="-122"/>
                <a:cs typeface="Arial" pitchFamily="34" charset="0"/>
              </a:rPr>
              <a:t>L </a:t>
            </a:r>
            <a:r>
              <a:rPr lang="en-CA" sz="1000" i="1" dirty="0" smtClean="0">
                <a:solidFill>
                  <a:srgbClr val="002060"/>
                </a:solidFill>
                <a:latin typeface="Arial" pitchFamily="34" charset="0"/>
                <a:ea typeface="宋体" pitchFamily="2" charset="-122"/>
                <a:cs typeface="Arial" pitchFamily="34" charset="0"/>
              </a:rPr>
              <a:t>et </a:t>
            </a:r>
            <a:r>
              <a:rPr lang="en-CA" sz="1000" i="1" dirty="0">
                <a:solidFill>
                  <a:srgbClr val="002060"/>
                </a:solidFill>
                <a:latin typeface="Arial" pitchFamily="34" charset="0"/>
                <a:ea typeface="宋体" pitchFamily="2" charset="-122"/>
                <a:cs typeface="Arial" pitchFamily="34" charset="0"/>
              </a:rPr>
              <a:t>al. </a:t>
            </a:r>
            <a:r>
              <a:rPr lang="en-CA" sz="1000" i="1" dirty="0" smtClean="0">
                <a:solidFill>
                  <a:srgbClr val="002060"/>
                </a:solidFill>
                <a:latin typeface="Arial" pitchFamily="34" charset="0"/>
                <a:ea typeface="宋体" pitchFamily="2" charset="-122"/>
                <a:cs typeface="Arial" pitchFamily="34" charset="0"/>
              </a:rPr>
              <a:t>Arthritis Rheum </a:t>
            </a:r>
            <a:r>
              <a:rPr lang="en-CA" sz="1000" dirty="0">
                <a:solidFill>
                  <a:srgbClr val="002060"/>
                </a:solidFill>
                <a:latin typeface="Arial" pitchFamily="34" charset="0"/>
                <a:ea typeface="宋体" pitchFamily="2" charset="-122"/>
                <a:cs typeface="Arial" pitchFamily="34" charset="0"/>
              </a:rPr>
              <a:t>58(3):895-902; </a:t>
            </a:r>
            <a:r>
              <a:rPr lang="en-CA" sz="1000" dirty="0" smtClean="0">
                <a:solidFill>
                  <a:srgbClr val="002060"/>
                </a:solidFill>
                <a:latin typeface="Arial" pitchFamily="34" charset="0"/>
                <a:ea typeface="宋体" pitchFamily="2" charset="-122"/>
                <a:cs typeface="Arial" pitchFamily="34" charset="0"/>
              </a:rPr>
              <a:t>Choy E </a:t>
            </a:r>
            <a:r>
              <a:rPr lang="en-CA" sz="1000" i="1" dirty="0" smtClean="0">
                <a:solidFill>
                  <a:srgbClr val="002060"/>
                </a:solidFill>
                <a:latin typeface="Arial" pitchFamily="34" charset="0"/>
                <a:ea typeface="宋体" pitchFamily="2" charset="-122"/>
                <a:cs typeface="Arial" pitchFamily="34" charset="0"/>
              </a:rPr>
              <a:t>et al. BMC Health Serv Res</a:t>
            </a:r>
            <a:r>
              <a:rPr lang="en-CA" sz="1000" dirty="0" smtClean="0">
                <a:solidFill>
                  <a:srgbClr val="002060"/>
                </a:solidFill>
                <a:latin typeface="Arial" pitchFamily="34" charset="0"/>
                <a:ea typeface="宋体" pitchFamily="2" charset="-122"/>
                <a:cs typeface="Arial" pitchFamily="34" charset="0"/>
              </a:rPr>
              <a:t> 2010; 10:102; </a:t>
            </a:r>
            <a:r>
              <a:rPr lang="en-US" sz="1000" dirty="0" smtClean="0">
                <a:solidFill>
                  <a:srgbClr val="002060"/>
                </a:solidFill>
                <a:latin typeface="Arial" pitchFamily="34" charset="0"/>
                <a:ea typeface="宋体" pitchFamily="2" charset="-122"/>
                <a:cs typeface="Arial" pitchFamily="34" charset="0"/>
              </a:rPr>
              <a:t>Clauw DJ </a:t>
            </a:r>
            <a:r>
              <a:rPr lang="en-US" sz="1000" i="1" dirty="0" smtClean="0">
                <a:solidFill>
                  <a:srgbClr val="002060"/>
                </a:solidFill>
                <a:latin typeface="Arial" pitchFamily="34" charset="0"/>
                <a:ea typeface="宋体" pitchFamily="2" charset="-122"/>
                <a:cs typeface="Arial" pitchFamily="34" charset="0"/>
              </a:rPr>
              <a:t>et al. Mayo Clin Proc. </a:t>
            </a:r>
            <a:r>
              <a:rPr lang="en-US" sz="1000" dirty="0" smtClean="0">
                <a:solidFill>
                  <a:srgbClr val="002060"/>
                </a:solidFill>
                <a:latin typeface="Arial" pitchFamily="34" charset="0"/>
                <a:ea typeface="宋体" pitchFamily="2" charset="-122"/>
                <a:cs typeface="Arial" pitchFamily="34" charset="0"/>
              </a:rPr>
              <a:t>2011; 86(9):907-11; </a:t>
            </a:r>
            <a:br>
              <a:rPr lang="en-US" sz="1000" dirty="0" smtClean="0">
                <a:solidFill>
                  <a:srgbClr val="002060"/>
                </a:solidFill>
                <a:latin typeface="Arial" pitchFamily="34" charset="0"/>
                <a:ea typeface="宋体" pitchFamily="2" charset="-122"/>
                <a:cs typeface="Arial" pitchFamily="34" charset="0"/>
              </a:rPr>
            </a:br>
            <a:r>
              <a:rPr lang="en-US" sz="1000" dirty="0" smtClean="0">
                <a:solidFill>
                  <a:srgbClr val="002060"/>
                </a:solidFill>
                <a:latin typeface="Arial" pitchFamily="34" charset="0"/>
                <a:ea typeface="宋体" pitchFamily="2" charset="-122"/>
                <a:cs typeface="Arial" pitchFamily="34" charset="0"/>
              </a:rPr>
              <a:t>Mease P. </a:t>
            </a:r>
            <a:r>
              <a:rPr lang="en-US" sz="1000" i="1" dirty="0" smtClean="0">
                <a:solidFill>
                  <a:srgbClr val="002060"/>
                </a:solidFill>
                <a:latin typeface="Arial" pitchFamily="34" charset="0"/>
                <a:ea typeface="宋体" pitchFamily="2" charset="-122"/>
                <a:cs typeface="Arial" pitchFamily="34" charset="0"/>
              </a:rPr>
              <a:t>J Rheumatol</a:t>
            </a:r>
            <a:r>
              <a:rPr lang="en-US" sz="1000" dirty="0" smtClean="0">
                <a:solidFill>
                  <a:srgbClr val="002060"/>
                </a:solidFill>
                <a:latin typeface="Arial" pitchFamily="34" charset="0"/>
                <a:ea typeface="宋体" pitchFamily="2" charset="-122"/>
                <a:cs typeface="Arial" pitchFamily="34" charset="0"/>
              </a:rPr>
              <a:t> 2005; 32(</a:t>
            </a:r>
            <a:r>
              <a:rPr lang="en-US" sz="1000" dirty="0" err="1" smtClean="0">
                <a:solidFill>
                  <a:srgbClr val="002060"/>
                </a:solidFill>
                <a:latin typeface="Arial" pitchFamily="34" charset="0"/>
                <a:ea typeface="宋体" pitchFamily="2" charset="-122"/>
                <a:cs typeface="Arial" pitchFamily="34" charset="0"/>
              </a:rPr>
              <a:t>Suppl</a:t>
            </a:r>
            <a:r>
              <a:rPr lang="en-US" sz="1000" dirty="0" smtClean="0">
                <a:solidFill>
                  <a:srgbClr val="002060"/>
                </a:solidFill>
                <a:latin typeface="Arial" pitchFamily="34" charset="0"/>
                <a:ea typeface="宋体" pitchFamily="2" charset="-122"/>
                <a:cs typeface="Arial" pitchFamily="34" charset="0"/>
              </a:rPr>
              <a:t> 75):6-21; Wolfe F </a:t>
            </a:r>
            <a:r>
              <a:rPr lang="en-US" sz="1000" i="1" dirty="0" smtClean="0">
                <a:solidFill>
                  <a:srgbClr val="002060"/>
                </a:solidFill>
                <a:latin typeface="Arial" pitchFamily="34" charset="0"/>
                <a:ea typeface="宋体" pitchFamily="2" charset="-122"/>
                <a:cs typeface="Arial" pitchFamily="34" charset="0"/>
              </a:rPr>
              <a:t>et al. Arthritis Rheum 1</a:t>
            </a:r>
            <a:r>
              <a:rPr lang="en-US" sz="1000" dirty="0" smtClean="0">
                <a:solidFill>
                  <a:srgbClr val="002060"/>
                </a:solidFill>
                <a:latin typeface="Arial" pitchFamily="34" charset="0"/>
                <a:ea typeface="宋体" pitchFamily="2" charset="-122"/>
                <a:cs typeface="Arial" pitchFamily="34" charset="0"/>
              </a:rPr>
              <a:t>990; 33(2):160-72.</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2790591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5922" name="Rectangle 32"/>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纤维肌痛患者表现全身疼痛障碍</a:t>
            </a:r>
            <a:endParaRPr lang="en-US" dirty="0">
              <a:latin typeface="Arial" pitchFamily="34" charset="0"/>
              <a:ea typeface="宋体" pitchFamily="2" charset="-122"/>
              <a:cs typeface="Arial" pitchFamily="34" charset="0"/>
            </a:endParaRPr>
          </a:p>
        </p:txBody>
      </p:sp>
      <p:sp>
        <p:nvSpPr>
          <p:cNvPr id="3025923" name="Rectangle 34"/>
          <p:cNvSpPr>
            <a:spLocks noGrp="1" noChangeArrowheads="1"/>
          </p:cNvSpPr>
          <p:nvPr>
            <p:ph sz="half" idx="1"/>
          </p:nvPr>
        </p:nvSpPr>
        <p:spPr/>
        <p:txBody>
          <a:bodyPr>
            <a:normAutofit/>
          </a:bodyPr>
          <a:lstStyle/>
          <a:p>
            <a:pPr marL="282575" indent="-282575">
              <a:lnSpc>
                <a:spcPct val="105000"/>
              </a:lnSpc>
              <a:tabLst/>
            </a:pPr>
            <a:r>
              <a:rPr lang="zh-CN" altLang="en-US" dirty="0" smtClean="0">
                <a:latin typeface="Arial" pitchFamily="34" charset="0"/>
                <a:ea typeface="宋体" pitchFamily="2" charset="-122"/>
                <a:cs typeface="Arial" pitchFamily="34" charset="0"/>
              </a:rPr>
              <a:t>疼痛分布图如图所示</a:t>
            </a:r>
            <a:r>
              <a:rPr lang="en-US" dirty="0" smtClean="0">
                <a:latin typeface="Arial" pitchFamily="34" charset="0"/>
                <a:ea typeface="宋体" pitchFamily="2" charset="-122"/>
                <a:cs typeface="Arial" pitchFamily="34" charset="0"/>
              </a:rPr>
              <a:t> </a:t>
            </a:r>
          </a:p>
          <a:p>
            <a:pPr marL="682625" lvl="1" indent="-282575">
              <a:lnSpc>
                <a:spcPct val="105000"/>
              </a:lnSpc>
            </a:pPr>
            <a:r>
              <a:rPr lang="zh-CN" altLang="en-US" dirty="0" smtClean="0">
                <a:latin typeface="Arial" pitchFamily="34" charset="0"/>
                <a:ea typeface="宋体" pitchFamily="2" charset="-122"/>
                <a:cs typeface="Arial" pitchFamily="34" charset="0"/>
              </a:rPr>
              <a:t>患者在他</a:t>
            </a:r>
            <a:r>
              <a:rPr lang="en-US" altLang="zh-CN"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她能感到疼痛的所有位置涂上颜色</a:t>
            </a:r>
            <a:r>
              <a:rPr lang="en-US" baseline="30000" dirty="0" smtClean="0">
                <a:latin typeface="Arial" pitchFamily="34" charset="0"/>
                <a:ea typeface="宋体" pitchFamily="2" charset="-122"/>
                <a:cs typeface="Arial" pitchFamily="34" charset="0"/>
              </a:rPr>
              <a:t>1</a:t>
            </a:r>
            <a:endParaRPr lang="en-US" baseline="30000" dirty="0">
              <a:latin typeface="Arial" pitchFamily="34" charset="0"/>
              <a:ea typeface="宋体" pitchFamily="2" charset="-122"/>
              <a:cs typeface="Arial" pitchFamily="34" charset="0"/>
            </a:endParaRPr>
          </a:p>
          <a:p>
            <a:pPr marL="282575" indent="-282575">
              <a:lnSpc>
                <a:spcPct val="105000"/>
              </a:lnSpc>
              <a:tabLst/>
            </a:pPr>
            <a:r>
              <a:rPr lang="zh-CN" altLang="en-US" dirty="0" smtClean="0">
                <a:latin typeface="Arial" pitchFamily="34" charset="0"/>
                <a:ea typeface="宋体" pitchFamily="2" charset="-122"/>
                <a:cs typeface="Arial" pitchFamily="34" charset="0"/>
              </a:rPr>
              <a:t>该图显示纤维肌痛的疼痛呈广泛分布</a:t>
            </a:r>
            <a:r>
              <a:rPr lang="en-US" baseline="30000" dirty="0" smtClean="0">
                <a:latin typeface="Arial" pitchFamily="34" charset="0"/>
                <a:ea typeface="宋体" pitchFamily="2" charset="-122"/>
                <a:cs typeface="Arial" pitchFamily="34" charset="0"/>
              </a:rPr>
              <a:t>2</a:t>
            </a:r>
            <a:endParaRPr lang="en-US" baseline="30000" dirty="0">
              <a:latin typeface="Arial" pitchFamily="34" charset="0"/>
              <a:ea typeface="宋体" pitchFamily="2" charset="-122"/>
              <a:cs typeface="Arial" pitchFamily="34" charset="0"/>
            </a:endParaRPr>
          </a:p>
        </p:txBody>
      </p:sp>
      <p:pic>
        <p:nvPicPr>
          <p:cNvPr id="3025925" name="Picture 5" descr="body(silhouette) Converted"/>
          <p:cNvPicPr>
            <a:picLocks noChangeAspect="1" noChangeArrowheads="1"/>
          </p:cNvPicPr>
          <p:nvPr/>
        </p:nvPicPr>
        <p:blipFill>
          <a:blip r:embed="rId3" cstate="print"/>
          <a:srcRect/>
          <a:stretch>
            <a:fillRect/>
          </a:stretch>
        </p:blipFill>
        <p:spPr bwMode="auto">
          <a:xfrm>
            <a:off x="5186363" y="1457325"/>
            <a:ext cx="3313112" cy="4522788"/>
          </a:xfrm>
          <a:prstGeom prst="rect">
            <a:avLst/>
          </a:prstGeom>
          <a:noFill/>
          <a:ln w="9525">
            <a:noFill/>
            <a:miter lim="800000"/>
            <a:headEnd/>
            <a:tailEnd/>
          </a:ln>
        </p:spPr>
      </p:pic>
      <p:sp>
        <p:nvSpPr>
          <p:cNvPr id="2530310" name="Freeform 6"/>
          <p:cNvSpPr>
            <a:spLocks/>
          </p:cNvSpPr>
          <p:nvPr/>
        </p:nvSpPr>
        <p:spPr bwMode="auto">
          <a:xfrm>
            <a:off x="5705475" y="1725613"/>
            <a:ext cx="141288" cy="177800"/>
          </a:xfrm>
          <a:custGeom>
            <a:avLst/>
            <a:gdLst>
              <a:gd name="T0" fmla="*/ 2147483647 w 89"/>
              <a:gd name="T1" fmla="*/ 0 h 112"/>
              <a:gd name="T2" fmla="*/ 0 w 89"/>
              <a:gd name="T3" fmla="*/ 2147483647 h 112"/>
              <a:gd name="T4" fmla="*/ 2147483647 w 89"/>
              <a:gd name="T5" fmla="*/ 2147483647 h 112"/>
              <a:gd name="T6" fmla="*/ 2147483647 w 89"/>
              <a:gd name="T7" fmla="*/ 2147483647 h 112"/>
              <a:gd name="T8" fmla="*/ 2147483647 w 89"/>
              <a:gd name="T9" fmla="*/ 0 h 112"/>
              <a:gd name="T10" fmla="*/ 0 60000 65536"/>
              <a:gd name="T11" fmla="*/ 0 60000 65536"/>
              <a:gd name="T12" fmla="*/ 0 60000 65536"/>
              <a:gd name="T13" fmla="*/ 0 60000 65536"/>
              <a:gd name="T14" fmla="*/ 0 60000 65536"/>
              <a:gd name="T15" fmla="*/ 0 w 89"/>
              <a:gd name="T16" fmla="*/ 0 h 112"/>
              <a:gd name="T17" fmla="*/ 89 w 89"/>
              <a:gd name="T18" fmla="*/ 112 h 112"/>
            </a:gdLst>
            <a:ahLst/>
            <a:cxnLst>
              <a:cxn ang="T10">
                <a:pos x="T0" y="T1"/>
              </a:cxn>
              <a:cxn ang="T11">
                <a:pos x="T2" y="T3"/>
              </a:cxn>
              <a:cxn ang="T12">
                <a:pos x="T4" y="T5"/>
              </a:cxn>
              <a:cxn ang="T13">
                <a:pos x="T6" y="T7"/>
              </a:cxn>
              <a:cxn ang="T14">
                <a:pos x="T8" y="T9"/>
              </a:cxn>
            </a:cxnLst>
            <a:rect l="T15" t="T16" r="T17" b="T18"/>
            <a:pathLst>
              <a:path w="89" h="112">
                <a:moveTo>
                  <a:pt x="37" y="0"/>
                </a:moveTo>
                <a:cubicBezTo>
                  <a:pt x="30" y="14"/>
                  <a:pt x="0" y="77"/>
                  <a:pt x="0" y="81"/>
                </a:cubicBezTo>
                <a:cubicBezTo>
                  <a:pt x="0" y="94"/>
                  <a:pt x="31" y="20"/>
                  <a:pt x="37" y="23"/>
                </a:cubicBezTo>
                <a:cubicBezTo>
                  <a:pt x="43" y="26"/>
                  <a:pt x="27" y="112"/>
                  <a:pt x="37" y="99"/>
                </a:cubicBezTo>
                <a:cubicBezTo>
                  <a:pt x="46" y="86"/>
                  <a:pt x="78" y="21"/>
                  <a:pt x="89" y="0"/>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11" name="Freeform 7"/>
          <p:cNvSpPr>
            <a:spLocks/>
          </p:cNvSpPr>
          <p:nvPr/>
        </p:nvSpPr>
        <p:spPr bwMode="auto">
          <a:xfrm>
            <a:off x="5992813" y="1697038"/>
            <a:ext cx="149225" cy="179387"/>
          </a:xfrm>
          <a:custGeom>
            <a:avLst/>
            <a:gdLst>
              <a:gd name="T0" fmla="*/ 2147483647 w 94"/>
              <a:gd name="T1" fmla="*/ 0 h 113"/>
              <a:gd name="T2" fmla="*/ 2147483647 w 94"/>
              <a:gd name="T3" fmla="*/ 2147483647 h 113"/>
              <a:gd name="T4" fmla="*/ 2147483647 w 94"/>
              <a:gd name="T5" fmla="*/ 2147483647 h 113"/>
              <a:gd name="T6" fmla="*/ 2147483647 w 94"/>
              <a:gd name="T7" fmla="*/ 2147483647 h 113"/>
              <a:gd name="T8" fmla="*/ 0 60000 65536"/>
              <a:gd name="T9" fmla="*/ 0 60000 65536"/>
              <a:gd name="T10" fmla="*/ 0 60000 65536"/>
              <a:gd name="T11" fmla="*/ 0 60000 65536"/>
              <a:gd name="T12" fmla="*/ 0 w 94"/>
              <a:gd name="T13" fmla="*/ 0 h 113"/>
              <a:gd name="T14" fmla="*/ 94 w 94"/>
              <a:gd name="T15" fmla="*/ 113 h 113"/>
            </a:gdLst>
            <a:ahLst/>
            <a:cxnLst>
              <a:cxn ang="T8">
                <a:pos x="T0" y="T1"/>
              </a:cxn>
              <a:cxn ang="T9">
                <a:pos x="T2" y="T3"/>
              </a:cxn>
              <a:cxn ang="T10">
                <a:pos x="T4" y="T5"/>
              </a:cxn>
              <a:cxn ang="T11">
                <a:pos x="T6" y="T7"/>
              </a:cxn>
            </a:cxnLst>
            <a:rect l="T12" t="T13" r="T14" b="T15"/>
            <a:pathLst>
              <a:path w="94" h="113">
                <a:moveTo>
                  <a:pt x="94" y="0"/>
                </a:moveTo>
                <a:cubicBezTo>
                  <a:pt x="91" y="9"/>
                  <a:pt x="90" y="49"/>
                  <a:pt x="76" y="57"/>
                </a:cubicBezTo>
                <a:cubicBezTo>
                  <a:pt x="62" y="65"/>
                  <a:pt x="15" y="36"/>
                  <a:pt x="12" y="45"/>
                </a:cubicBezTo>
                <a:cubicBezTo>
                  <a:pt x="0" y="70"/>
                  <a:pt x="50" y="99"/>
                  <a:pt x="60" y="113"/>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12" name="Freeform 8"/>
          <p:cNvSpPr>
            <a:spLocks/>
          </p:cNvSpPr>
          <p:nvPr/>
        </p:nvSpPr>
        <p:spPr bwMode="auto">
          <a:xfrm>
            <a:off x="5522913" y="1978025"/>
            <a:ext cx="566737" cy="700088"/>
          </a:xfrm>
          <a:custGeom>
            <a:avLst/>
            <a:gdLst>
              <a:gd name="T0" fmla="*/ 2147483647 w 357"/>
              <a:gd name="T1" fmla="*/ 0 h 441"/>
              <a:gd name="T2" fmla="*/ 2147483647 w 357"/>
              <a:gd name="T3" fmla="*/ 2147483647 h 441"/>
              <a:gd name="T4" fmla="*/ 2147483647 w 357"/>
              <a:gd name="T5" fmla="*/ 2147483647 h 441"/>
              <a:gd name="T6" fmla="*/ 2147483647 w 357"/>
              <a:gd name="T7" fmla="*/ 2147483647 h 441"/>
              <a:gd name="T8" fmla="*/ 2147483647 w 357"/>
              <a:gd name="T9" fmla="*/ 2147483647 h 441"/>
              <a:gd name="T10" fmla="*/ 2147483647 w 357"/>
              <a:gd name="T11" fmla="*/ 2147483647 h 441"/>
              <a:gd name="T12" fmla="*/ 2147483647 w 357"/>
              <a:gd name="T13" fmla="*/ 2147483647 h 441"/>
              <a:gd name="T14" fmla="*/ 2147483647 w 357"/>
              <a:gd name="T15" fmla="*/ 2147483647 h 441"/>
              <a:gd name="T16" fmla="*/ 0 w 357"/>
              <a:gd name="T17" fmla="*/ 2147483647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
              <a:gd name="T28" fmla="*/ 0 h 441"/>
              <a:gd name="T29" fmla="*/ 357 w 357"/>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 h="441">
                <a:moveTo>
                  <a:pt x="196" y="0"/>
                </a:moveTo>
                <a:lnTo>
                  <a:pt x="156" y="92"/>
                </a:lnTo>
                <a:lnTo>
                  <a:pt x="212" y="28"/>
                </a:lnTo>
                <a:lnTo>
                  <a:pt x="273" y="21"/>
                </a:lnTo>
                <a:lnTo>
                  <a:pt x="171" y="105"/>
                </a:lnTo>
                <a:lnTo>
                  <a:pt x="357" y="9"/>
                </a:lnTo>
                <a:lnTo>
                  <a:pt x="213" y="129"/>
                </a:lnTo>
                <a:lnTo>
                  <a:pt x="318" y="99"/>
                </a:lnTo>
                <a:lnTo>
                  <a:pt x="0" y="441"/>
                </a:ln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13" name="Freeform 9"/>
          <p:cNvSpPr>
            <a:spLocks/>
          </p:cNvSpPr>
          <p:nvPr/>
        </p:nvSpPr>
        <p:spPr bwMode="auto">
          <a:xfrm>
            <a:off x="5213350" y="2297113"/>
            <a:ext cx="346075" cy="317500"/>
          </a:xfrm>
          <a:custGeom>
            <a:avLst/>
            <a:gdLst>
              <a:gd name="T0" fmla="*/ 2147483647 w 218"/>
              <a:gd name="T1" fmla="*/ 2147483647 h 200"/>
              <a:gd name="T2" fmla="*/ 2147483647 w 218"/>
              <a:gd name="T3" fmla="*/ 2147483647 h 200"/>
              <a:gd name="T4" fmla="*/ 2147483647 w 218"/>
              <a:gd name="T5" fmla="*/ 2147483647 h 200"/>
              <a:gd name="T6" fmla="*/ 2147483647 w 218"/>
              <a:gd name="T7" fmla="*/ 2147483647 h 200"/>
              <a:gd name="T8" fmla="*/ 2147483647 w 218"/>
              <a:gd name="T9" fmla="*/ 2147483647 h 200"/>
              <a:gd name="T10" fmla="*/ 2147483647 w 218"/>
              <a:gd name="T11" fmla="*/ 2147483647 h 200"/>
              <a:gd name="T12" fmla="*/ 2147483647 w 218"/>
              <a:gd name="T13" fmla="*/ 2147483647 h 200"/>
              <a:gd name="T14" fmla="*/ 2147483647 w 218"/>
              <a:gd name="T15" fmla="*/ 2147483647 h 200"/>
              <a:gd name="T16" fmla="*/ 2147483647 w 218"/>
              <a:gd name="T17" fmla="*/ 2147483647 h 200"/>
              <a:gd name="T18" fmla="*/ 2147483647 w 218"/>
              <a:gd name="T19" fmla="*/ 2147483647 h 200"/>
              <a:gd name="T20" fmla="*/ 2147483647 w 218"/>
              <a:gd name="T21" fmla="*/ 2147483647 h 200"/>
              <a:gd name="T22" fmla="*/ 2147483647 w 218"/>
              <a:gd name="T23" fmla="*/ 2147483647 h 200"/>
              <a:gd name="T24" fmla="*/ 2147483647 w 218"/>
              <a:gd name="T25" fmla="*/ 2147483647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
              <a:gd name="T40" fmla="*/ 0 h 200"/>
              <a:gd name="T41" fmla="*/ 218 w 218"/>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 h="200">
                <a:moveTo>
                  <a:pt x="21" y="89"/>
                </a:moveTo>
                <a:cubicBezTo>
                  <a:pt x="29" y="78"/>
                  <a:pt x="49" y="37"/>
                  <a:pt x="71" y="23"/>
                </a:cubicBezTo>
                <a:cubicBezTo>
                  <a:pt x="93" y="9"/>
                  <a:pt x="153" y="0"/>
                  <a:pt x="153" y="5"/>
                </a:cubicBezTo>
                <a:cubicBezTo>
                  <a:pt x="153" y="10"/>
                  <a:pt x="94" y="35"/>
                  <a:pt x="71" y="55"/>
                </a:cubicBezTo>
                <a:cubicBezTo>
                  <a:pt x="48" y="75"/>
                  <a:pt x="14" y="121"/>
                  <a:pt x="15" y="125"/>
                </a:cubicBezTo>
                <a:cubicBezTo>
                  <a:pt x="16" y="134"/>
                  <a:pt x="56" y="91"/>
                  <a:pt x="79" y="79"/>
                </a:cubicBezTo>
                <a:cubicBezTo>
                  <a:pt x="106" y="63"/>
                  <a:pt x="181" y="21"/>
                  <a:pt x="179" y="27"/>
                </a:cubicBezTo>
                <a:cubicBezTo>
                  <a:pt x="177" y="33"/>
                  <a:pt x="93" y="91"/>
                  <a:pt x="67" y="115"/>
                </a:cubicBezTo>
                <a:cubicBezTo>
                  <a:pt x="41" y="139"/>
                  <a:pt x="0" y="182"/>
                  <a:pt x="23" y="171"/>
                </a:cubicBezTo>
                <a:cubicBezTo>
                  <a:pt x="46" y="160"/>
                  <a:pt x="188" y="56"/>
                  <a:pt x="203" y="51"/>
                </a:cubicBezTo>
                <a:cubicBezTo>
                  <a:pt x="218" y="46"/>
                  <a:pt x="144" y="115"/>
                  <a:pt x="115" y="139"/>
                </a:cubicBezTo>
                <a:cubicBezTo>
                  <a:pt x="86" y="163"/>
                  <a:pt x="24" y="190"/>
                  <a:pt x="27" y="195"/>
                </a:cubicBezTo>
                <a:cubicBezTo>
                  <a:pt x="30" y="200"/>
                  <a:pt x="113" y="173"/>
                  <a:pt x="135" y="167"/>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14" name="Freeform 10"/>
          <p:cNvSpPr>
            <a:spLocks/>
          </p:cNvSpPr>
          <p:nvPr/>
        </p:nvSpPr>
        <p:spPr bwMode="auto">
          <a:xfrm>
            <a:off x="6059488" y="2497138"/>
            <a:ext cx="303212" cy="157162"/>
          </a:xfrm>
          <a:custGeom>
            <a:avLst/>
            <a:gdLst>
              <a:gd name="T0" fmla="*/ 2147483647 w 191"/>
              <a:gd name="T1" fmla="*/ 0 h 99"/>
              <a:gd name="T2" fmla="*/ 2147483647 w 191"/>
              <a:gd name="T3" fmla="*/ 2147483647 h 99"/>
              <a:gd name="T4" fmla="*/ 2147483647 w 191"/>
              <a:gd name="T5" fmla="*/ 2147483647 h 99"/>
              <a:gd name="T6" fmla="*/ 2147483647 w 191"/>
              <a:gd name="T7" fmla="*/ 2147483647 h 99"/>
              <a:gd name="T8" fmla="*/ 2147483647 w 191"/>
              <a:gd name="T9" fmla="*/ 2147483647 h 99"/>
              <a:gd name="T10" fmla="*/ 2147483647 w 191"/>
              <a:gd name="T11" fmla="*/ 2147483647 h 99"/>
              <a:gd name="T12" fmla="*/ 2147483647 w 191"/>
              <a:gd name="T13" fmla="*/ 2147483647 h 99"/>
              <a:gd name="T14" fmla="*/ 2147483647 w 191"/>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99"/>
              <a:gd name="T26" fmla="*/ 191 w 191"/>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99">
                <a:moveTo>
                  <a:pt x="109" y="0"/>
                </a:moveTo>
                <a:lnTo>
                  <a:pt x="19" y="48"/>
                </a:lnTo>
                <a:cubicBezTo>
                  <a:pt x="4" y="60"/>
                  <a:pt x="0" y="78"/>
                  <a:pt x="19" y="72"/>
                </a:cubicBezTo>
                <a:cubicBezTo>
                  <a:pt x="38" y="66"/>
                  <a:pt x="127" y="9"/>
                  <a:pt x="136" y="9"/>
                </a:cubicBezTo>
                <a:lnTo>
                  <a:pt x="76" y="69"/>
                </a:lnTo>
                <a:cubicBezTo>
                  <a:pt x="84" y="72"/>
                  <a:pt x="177" y="29"/>
                  <a:pt x="184" y="30"/>
                </a:cubicBezTo>
                <a:cubicBezTo>
                  <a:pt x="191" y="31"/>
                  <a:pt x="124" y="64"/>
                  <a:pt x="118" y="75"/>
                </a:cubicBezTo>
                <a:lnTo>
                  <a:pt x="148" y="99"/>
                </a:ln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15" name="Freeform 11"/>
          <p:cNvSpPr>
            <a:spLocks/>
          </p:cNvSpPr>
          <p:nvPr/>
        </p:nvSpPr>
        <p:spPr bwMode="auto">
          <a:xfrm>
            <a:off x="5522913" y="3114675"/>
            <a:ext cx="508000" cy="422275"/>
          </a:xfrm>
          <a:custGeom>
            <a:avLst/>
            <a:gdLst>
              <a:gd name="T0" fmla="*/ 0 w 320"/>
              <a:gd name="T1" fmla="*/ 2147483647 h 266"/>
              <a:gd name="T2" fmla="*/ 2147483647 w 320"/>
              <a:gd name="T3" fmla="*/ 0 h 266"/>
              <a:gd name="T4" fmla="*/ 2147483647 w 320"/>
              <a:gd name="T5" fmla="*/ 2147483647 h 266"/>
              <a:gd name="T6" fmla="*/ 2147483647 w 320"/>
              <a:gd name="T7" fmla="*/ 2147483647 h 266"/>
              <a:gd name="T8" fmla="*/ 2147483647 w 320"/>
              <a:gd name="T9" fmla="*/ 2147483647 h 266"/>
              <a:gd name="T10" fmla="*/ 2147483647 w 320"/>
              <a:gd name="T11" fmla="*/ 2147483647 h 266"/>
              <a:gd name="T12" fmla="*/ 2147483647 w 320"/>
              <a:gd name="T13" fmla="*/ 2147483647 h 266"/>
              <a:gd name="T14" fmla="*/ 2147483647 w 320"/>
              <a:gd name="T15" fmla="*/ 2147483647 h 266"/>
              <a:gd name="T16" fmla="*/ 2147483647 w 320"/>
              <a:gd name="T17" fmla="*/ 2147483647 h 266"/>
              <a:gd name="T18" fmla="*/ 2147483647 w 320"/>
              <a:gd name="T19" fmla="*/ 2147483647 h 266"/>
              <a:gd name="T20" fmla="*/ 2147483647 w 320"/>
              <a:gd name="T21" fmla="*/ 2147483647 h 266"/>
              <a:gd name="T22" fmla="*/ 2147483647 w 320"/>
              <a:gd name="T23" fmla="*/ 2147483647 h 266"/>
              <a:gd name="T24" fmla="*/ 2147483647 w 320"/>
              <a:gd name="T25" fmla="*/ 2147483647 h 266"/>
              <a:gd name="T26" fmla="*/ 2147483647 w 320"/>
              <a:gd name="T27" fmla="*/ 2147483647 h 2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0"/>
              <a:gd name="T43" fmla="*/ 0 h 266"/>
              <a:gd name="T44" fmla="*/ 320 w 320"/>
              <a:gd name="T45" fmla="*/ 266 h 2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0" h="266">
                <a:moveTo>
                  <a:pt x="0" y="68"/>
                </a:moveTo>
                <a:lnTo>
                  <a:pt x="60" y="0"/>
                </a:lnTo>
                <a:lnTo>
                  <a:pt x="12" y="144"/>
                </a:lnTo>
                <a:lnTo>
                  <a:pt x="100" y="16"/>
                </a:lnTo>
                <a:lnTo>
                  <a:pt x="9" y="227"/>
                </a:lnTo>
                <a:cubicBezTo>
                  <a:pt x="17" y="230"/>
                  <a:pt x="138" y="37"/>
                  <a:pt x="148" y="34"/>
                </a:cubicBezTo>
                <a:cubicBezTo>
                  <a:pt x="158" y="32"/>
                  <a:pt x="61" y="205"/>
                  <a:pt x="69" y="208"/>
                </a:cubicBezTo>
                <a:lnTo>
                  <a:pt x="195" y="51"/>
                </a:lnTo>
                <a:cubicBezTo>
                  <a:pt x="202" y="58"/>
                  <a:pt x="98" y="257"/>
                  <a:pt x="117" y="249"/>
                </a:cubicBezTo>
                <a:cubicBezTo>
                  <a:pt x="136" y="241"/>
                  <a:pt x="296" y="5"/>
                  <a:pt x="308" y="3"/>
                </a:cubicBezTo>
                <a:cubicBezTo>
                  <a:pt x="320" y="0"/>
                  <a:pt x="197" y="197"/>
                  <a:pt x="188" y="232"/>
                </a:cubicBezTo>
                <a:cubicBezTo>
                  <a:pt x="179" y="266"/>
                  <a:pt x="302" y="64"/>
                  <a:pt x="312" y="60"/>
                </a:cubicBezTo>
                <a:lnTo>
                  <a:pt x="248" y="208"/>
                </a:lnTo>
                <a:lnTo>
                  <a:pt x="244" y="212"/>
                </a:ln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16" name="Freeform 12"/>
          <p:cNvSpPr>
            <a:spLocks/>
          </p:cNvSpPr>
          <p:nvPr/>
        </p:nvSpPr>
        <p:spPr bwMode="auto">
          <a:xfrm>
            <a:off x="6208713" y="3178175"/>
            <a:ext cx="107950" cy="165100"/>
          </a:xfrm>
          <a:custGeom>
            <a:avLst/>
            <a:gdLst>
              <a:gd name="T0" fmla="*/ 2147483647 w 68"/>
              <a:gd name="T1" fmla="*/ 2147483647 h 104"/>
              <a:gd name="T2" fmla="*/ 0 w 68"/>
              <a:gd name="T3" fmla="*/ 2147483647 h 104"/>
              <a:gd name="T4" fmla="*/ 2147483647 w 68"/>
              <a:gd name="T5" fmla="*/ 2147483647 h 104"/>
              <a:gd name="T6" fmla="*/ 2147483647 w 68"/>
              <a:gd name="T7" fmla="*/ 0 h 104"/>
              <a:gd name="T8" fmla="*/ 2147483647 w 68"/>
              <a:gd name="T9" fmla="*/ 2147483647 h 104"/>
              <a:gd name="T10" fmla="*/ 0 60000 65536"/>
              <a:gd name="T11" fmla="*/ 0 60000 65536"/>
              <a:gd name="T12" fmla="*/ 0 60000 65536"/>
              <a:gd name="T13" fmla="*/ 0 60000 65536"/>
              <a:gd name="T14" fmla="*/ 0 60000 65536"/>
              <a:gd name="T15" fmla="*/ 0 w 68"/>
              <a:gd name="T16" fmla="*/ 0 h 104"/>
              <a:gd name="T17" fmla="*/ 68 w 68"/>
              <a:gd name="T18" fmla="*/ 104 h 104"/>
            </a:gdLst>
            <a:ahLst/>
            <a:cxnLst>
              <a:cxn ang="T10">
                <a:pos x="T0" y="T1"/>
              </a:cxn>
              <a:cxn ang="T11">
                <a:pos x="T2" y="T3"/>
              </a:cxn>
              <a:cxn ang="T12">
                <a:pos x="T4" y="T5"/>
              </a:cxn>
              <a:cxn ang="T13">
                <a:pos x="T6" y="T7"/>
              </a:cxn>
              <a:cxn ang="T14">
                <a:pos x="T8" y="T9"/>
              </a:cxn>
            </a:cxnLst>
            <a:rect l="T15" t="T16" r="T17" b="T18"/>
            <a:pathLst>
              <a:path w="68" h="104">
                <a:moveTo>
                  <a:pt x="36" y="104"/>
                </a:moveTo>
                <a:lnTo>
                  <a:pt x="0" y="56"/>
                </a:lnTo>
                <a:lnTo>
                  <a:pt x="52" y="68"/>
                </a:lnTo>
                <a:lnTo>
                  <a:pt x="4" y="0"/>
                </a:lnTo>
                <a:lnTo>
                  <a:pt x="68" y="19"/>
                </a:ln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17" name="Freeform 13"/>
          <p:cNvSpPr>
            <a:spLocks/>
          </p:cNvSpPr>
          <p:nvPr/>
        </p:nvSpPr>
        <p:spPr bwMode="auto">
          <a:xfrm>
            <a:off x="5457825" y="3659188"/>
            <a:ext cx="185738" cy="295275"/>
          </a:xfrm>
          <a:custGeom>
            <a:avLst/>
            <a:gdLst>
              <a:gd name="T0" fmla="*/ 2147483647 w 117"/>
              <a:gd name="T1" fmla="*/ 0 h 186"/>
              <a:gd name="T2" fmla="*/ 2147483647 w 117"/>
              <a:gd name="T3" fmla="*/ 2147483647 h 186"/>
              <a:gd name="T4" fmla="*/ 2147483647 w 117"/>
              <a:gd name="T5" fmla="*/ 2147483647 h 186"/>
              <a:gd name="T6" fmla="*/ 2147483647 w 117"/>
              <a:gd name="T7" fmla="*/ 2147483647 h 186"/>
              <a:gd name="T8" fmla="*/ 2147483647 w 117"/>
              <a:gd name="T9" fmla="*/ 2147483647 h 186"/>
              <a:gd name="T10" fmla="*/ 2147483647 w 117"/>
              <a:gd name="T11" fmla="*/ 2147483647 h 186"/>
              <a:gd name="T12" fmla="*/ 0 60000 65536"/>
              <a:gd name="T13" fmla="*/ 0 60000 65536"/>
              <a:gd name="T14" fmla="*/ 0 60000 65536"/>
              <a:gd name="T15" fmla="*/ 0 60000 65536"/>
              <a:gd name="T16" fmla="*/ 0 60000 65536"/>
              <a:gd name="T17" fmla="*/ 0 60000 65536"/>
              <a:gd name="T18" fmla="*/ 0 w 117"/>
              <a:gd name="T19" fmla="*/ 0 h 186"/>
              <a:gd name="T20" fmla="*/ 117 w 11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17" h="186">
                <a:moveTo>
                  <a:pt x="74" y="0"/>
                </a:moveTo>
                <a:cubicBezTo>
                  <a:pt x="63" y="11"/>
                  <a:pt x="0" y="66"/>
                  <a:pt x="5" y="69"/>
                </a:cubicBezTo>
                <a:cubicBezTo>
                  <a:pt x="9" y="72"/>
                  <a:pt x="98" y="17"/>
                  <a:pt x="104" y="18"/>
                </a:cubicBezTo>
                <a:lnTo>
                  <a:pt x="30" y="102"/>
                </a:lnTo>
                <a:cubicBezTo>
                  <a:pt x="32" y="107"/>
                  <a:pt x="117" y="34"/>
                  <a:pt x="115" y="48"/>
                </a:cubicBezTo>
                <a:cubicBezTo>
                  <a:pt x="113" y="62"/>
                  <a:pt x="39" y="157"/>
                  <a:pt x="19" y="186"/>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18" name="Freeform 14"/>
          <p:cNvSpPr>
            <a:spLocks/>
          </p:cNvSpPr>
          <p:nvPr/>
        </p:nvSpPr>
        <p:spPr bwMode="auto">
          <a:xfrm>
            <a:off x="5484813" y="4067175"/>
            <a:ext cx="361950" cy="1282700"/>
          </a:xfrm>
          <a:custGeom>
            <a:avLst/>
            <a:gdLst>
              <a:gd name="T0" fmla="*/ 2147483647 w 160"/>
              <a:gd name="T1" fmla="*/ 0 h 808"/>
              <a:gd name="T2" fmla="*/ 0 w 160"/>
              <a:gd name="T3" fmla="*/ 2147483647 h 808"/>
              <a:gd name="T4" fmla="*/ 2147483647 w 160"/>
              <a:gd name="T5" fmla="*/ 2147483647 h 808"/>
              <a:gd name="T6" fmla="*/ 2147483647 w 160"/>
              <a:gd name="T7" fmla="*/ 2147483647 h 808"/>
              <a:gd name="T8" fmla="*/ 2147483647 w 160"/>
              <a:gd name="T9" fmla="*/ 2147483647 h 808"/>
              <a:gd name="T10" fmla="*/ 2147483647 w 160"/>
              <a:gd name="T11" fmla="*/ 2147483647 h 808"/>
              <a:gd name="T12" fmla="*/ 2147483647 w 160"/>
              <a:gd name="T13" fmla="*/ 2147483647 h 808"/>
              <a:gd name="T14" fmla="*/ 2147483647 w 160"/>
              <a:gd name="T15" fmla="*/ 2147483647 h 808"/>
              <a:gd name="T16" fmla="*/ 2147483647 w 160"/>
              <a:gd name="T17" fmla="*/ 2147483647 h 808"/>
              <a:gd name="T18" fmla="*/ 2147483647 w 160"/>
              <a:gd name="T19" fmla="*/ 2147483647 h 808"/>
              <a:gd name="T20" fmla="*/ 2147483647 w 160"/>
              <a:gd name="T21" fmla="*/ 2147483647 h 808"/>
              <a:gd name="T22" fmla="*/ 2147483647 w 160"/>
              <a:gd name="T23" fmla="*/ 2147483647 h 808"/>
              <a:gd name="T24" fmla="*/ 2147483647 w 160"/>
              <a:gd name="T25" fmla="*/ 2147483647 h 808"/>
              <a:gd name="T26" fmla="*/ 2147483647 w 160"/>
              <a:gd name="T27" fmla="*/ 2147483647 h 808"/>
              <a:gd name="T28" fmla="*/ 2147483647 w 160"/>
              <a:gd name="T29" fmla="*/ 2147483647 h 808"/>
              <a:gd name="T30" fmla="*/ 2147483647 w 160"/>
              <a:gd name="T31" fmla="*/ 2147483647 h 808"/>
              <a:gd name="T32" fmla="*/ 2147483647 w 160"/>
              <a:gd name="T33" fmla="*/ 2147483647 h 808"/>
              <a:gd name="T34" fmla="*/ 2147483647 w 160"/>
              <a:gd name="T35" fmla="*/ 2147483647 h 808"/>
              <a:gd name="T36" fmla="*/ 2147483647 w 160"/>
              <a:gd name="T37" fmla="*/ 2147483647 h 808"/>
              <a:gd name="T38" fmla="*/ 2147483647 w 160"/>
              <a:gd name="T39" fmla="*/ 2147483647 h 808"/>
              <a:gd name="T40" fmla="*/ 2147483647 w 160"/>
              <a:gd name="T41" fmla="*/ 2147483647 h 808"/>
              <a:gd name="T42" fmla="*/ 2147483647 w 160"/>
              <a:gd name="T43" fmla="*/ 2147483647 h 808"/>
              <a:gd name="T44" fmla="*/ 2147483647 w 160"/>
              <a:gd name="T45" fmla="*/ 2147483647 h 808"/>
              <a:gd name="T46" fmla="*/ 2147483647 w 160"/>
              <a:gd name="T47" fmla="*/ 2147483647 h 808"/>
              <a:gd name="T48" fmla="*/ 2147483647 w 160"/>
              <a:gd name="T49" fmla="*/ 2147483647 h 8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808"/>
              <a:gd name="T77" fmla="*/ 160 w 160"/>
              <a:gd name="T78" fmla="*/ 808 h 8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808">
                <a:moveTo>
                  <a:pt x="54" y="0"/>
                </a:moveTo>
                <a:lnTo>
                  <a:pt x="0" y="102"/>
                </a:lnTo>
                <a:cubicBezTo>
                  <a:pt x="5" y="110"/>
                  <a:pt x="80" y="39"/>
                  <a:pt x="84" y="48"/>
                </a:cubicBezTo>
                <a:cubicBezTo>
                  <a:pt x="81" y="72"/>
                  <a:pt x="24" y="137"/>
                  <a:pt x="24" y="156"/>
                </a:cubicBezTo>
                <a:cubicBezTo>
                  <a:pt x="23" y="174"/>
                  <a:pt x="100" y="93"/>
                  <a:pt x="102" y="108"/>
                </a:cubicBezTo>
                <a:cubicBezTo>
                  <a:pt x="105" y="122"/>
                  <a:pt x="31" y="208"/>
                  <a:pt x="36" y="234"/>
                </a:cubicBezTo>
                <a:lnTo>
                  <a:pt x="114" y="204"/>
                </a:lnTo>
                <a:cubicBezTo>
                  <a:pt x="118" y="219"/>
                  <a:pt x="56" y="308"/>
                  <a:pt x="60" y="324"/>
                </a:cubicBezTo>
                <a:cubicBezTo>
                  <a:pt x="62" y="354"/>
                  <a:pt x="126" y="281"/>
                  <a:pt x="138" y="300"/>
                </a:cubicBezTo>
                <a:cubicBezTo>
                  <a:pt x="151" y="318"/>
                  <a:pt x="78" y="340"/>
                  <a:pt x="78" y="396"/>
                </a:cubicBezTo>
                <a:cubicBezTo>
                  <a:pt x="79" y="412"/>
                  <a:pt x="148" y="385"/>
                  <a:pt x="144" y="396"/>
                </a:cubicBezTo>
                <a:cubicBezTo>
                  <a:pt x="146" y="420"/>
                  <a:pt x="51" y="449"/>
                  <a:pt x="54" y="462"/>
                </a:cubicBezTo>
                <a:cubicBezTo>
                  <a:pt x="49" y="473"/>
                  <a:pt x="152" y="446"/>
                  <a:pt x="156" y="456"/>
                </a:cubicBezTo>
                <a:cubicBezTo>
                  <a:pt x="160" y="466"/>
                  <a:pt x="82" y="510"/>
                  <a:pt x="78" y="522"/>
                </a:cubicBezTo>
                <a:lnTo>
                  <a:pt x="132" y="528"/>
                </a:lnTo>
                <a:lnTo>
                  <a:pt x="66" y="600"/>
                </a:lnTo>
                <a:lnTo>
                  <a:pt x="138" y="582"/>
                </a:lnTo>
                <a:lnTo>
                  <a:pt x="72" y="648"/>
                </a:lnTo>
                <a:lnTo>
                  <a:pt x="114" y="660"/>
                </a:lnTo>
                <a:lnTo>
                  <a:pt x="76" y="704"/>
                </a:lnTo>
                <a:lnTo>
                  <a:pt x="116" y="712"/>
                </a:lnTo>
                <a:lnTo>
                  <a:pt x="84" y="744"/>
                </a:lnTo>
                <a:lnTo>
                  <a:pt x="112" y="756"/>
                </a:lnTo>
                <a:lnTo>
                  <a:pt x="108" y="788"/>
                </a:lnTo>
                <a:lnTo>
                  <a:pt x="124" y="808"/>
                </a:ln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19" name="Freeform 15"/>
          <p:cNvSpPr>
            <a:spLocks/>
          </p:cNvSpPr>
          <p:nvPr/>
        </p:nvSpPr>
        <p:spPr bwMode="auto">
          <a:xfrm>
            <a:off x="6108700" y="3484563"/>
            <a:ext cx="307975" cy="387350"/>
          </a:xfrm>
          <a:custGeom>
            <a:avLst/>
            <a:gdLst>
              <a:gd name="T0" fmla="*/ 2147483647 w 194"/>
              <a:gd name="T1" fmla="*/ 2147483647 h 244"/>
              <a:gd name="T2" fmla="*/ 2147483647 w 194"/>
              <a:gd name="T3" fmla="*/ 2147483647 h 244"/>
              <a:gd name="T4" fmla="*/ 2147483647 w 194"/>
              <a:gd name="T5" fmla="*/ 2147483647 h 244"/>
              <a:gd name="T6" fmla="*/ 2147483647 w 194"/>
              <a:gd name="T7" fmla="*/ 2147483647 h 244"/>
              <a:gd name="T8" fmla="*/ 2147483647 w 194"/>
              <a:gd name="T9" fmla="*/ 2147483647 h 244"/>
              <a:gd name="T10" fmla="*/ 2147483647 w 194"/>
              <a:gd name="T11" fmla="*/ 2147483647 h 244"/>
              <a:gd name="T12" fmla="*/ 2147483647 w 194"/>
              <a:gd name="T13" fmla="*/ 2147483647 h 244"/>
              <a:gd name="T14" fmla="*/ 2147483647 w 194"/>
              <a:gd name="T15" fmla="*/ 2147483647 h 244"/>
              <a:gd name="T16" fmla="*/ 2147483647 w 194"/>
              <a:gd name="T17" fmla="*/ 2147483647 h 244"/>
              <a:gd name="T18" fmla="*/ 2147483647 w 194"/>
              <a:gd name="T19" fmla="*/ 2147483647 h 244"/>
              <a:gd name="T20" fmla="*/ 2147483647 w 194"/>
              <a:gd name="T21" fmla="*/ 2147483647 h 244"/>
              <a:gd name="T22" fmla="*/ 2147483647 w 194"/>
              <a:gd name="T23" fmla="*/ 2147483647 h 244"/>
              <a:gd name="T24" fmla="*/ 2147483647 w 194"/>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244"/>
              <a:gd name="T41" fmla="*/ 194 w 194"/>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244">
                <a:moveTo>
                  <a:pt x="35" y="127"/>
                </a:moveTo>
                <a:cubicBezTo>
                  <a:pt x="48" y="109"/>
                  <a:pt x="100" y="38"/>
                  <a:pt x="111" y="19"/>
                </a:cubicBezTo>
                <a:cubicBezTo>
                  <a:pt x="122" y="0"/>
                  <a:pt x="120" y="4"/>
                  <a:pt x="103" y="15"/>
                </a:cubicBezTo>
                <a:cubicBezTo>
                  <a:pt x="86" y="26"/>
                  <a:pt x="22" y="68"/>
                  <a:pt x="11" y="87"/>
                </a:cubicBezTo>
                <a:cubicBezTo>
                  <a:pt x="0" y="106"/>
                  <a:pt x="15" y="131"/>
                  <a:pt x="35" y="127"/>
                </a:cubicBezTo>
                <a:cubicBezTo>
                  <a:pt x="55" y="123"/>
                  <a:pt x="122" y="64"/>
                  <a:pt x="131" y="63"/>
                </a:cubicBezTo>
                <a:cubicBezTo>
                  <a:pt x="140" y="62"/>
                  <a:pt x="100" y="98"/>
                  <a:pt x="87" y="119"/>
                </a:cubicBezTo>
                <a:cubicBezTo>
                  <a:pt x="74" y="140"/>
                  <a:pt x="37" y="191"/>
                  <a:pt x="51" y="190"/>
                </a:cubicBezTo>
                <a:cubicBezTo>
                  <a:pt x="56" y="193"/>
                  <a:pt x="167" y="111"/>
                  <a:pt x="174" y="112"/>
                </a:cubicBezTo>
                <a:lnTo>
                  <a:pt x="93" y="196"/>
                </a:lnTo>
                <a:cubicBezTo>
                  <a:pt x="95" y="201"/>
                  <a:pt x="186" y="136"/>
                  <a:pt x="186" y="142"/>
                </a:cubicBezTo>
                <a:cubicBezTo>
                  <a:pt x="194" y="144"/>
                  <a:pt x="112" y="212"/>
                  <a:pt x="95" y="235"/>
                </a:cubicBezTo>
                <a:cubicBezTo>
                  <a:pt x="95" y="244"/>
                  <a:pt x="165" y="206"/>
                  <a:pt x="183" y="199"/>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20" name="Freeform 16"/>
          <p:cNvSpPr>
            <a:spLocks/>
          </p:cNvSpPr>
          <p:nvPr/>
        </p:nvSpPr>
        <p:spPr bwMode="auto">
          <a:xfrm>
            <a:off x="5999163" y="4049713"/>
            <a:ext cx="347662" cy="1285875"/>
          </a:xfrm>
          <a:custGeom>
            <a:avLst/>
            <a:gdLst>
              <a:gd name="T0" fmla="*/ 2147483647 w 164"/>
              <a:gd name="T1" fmla="*/ 0 h 810"/>
              <a:gd name="T2" fmla="*/ 2147483647 w 164"/>
              <a:gd name="T3" fmla="*/ 2147483647 h 810"/>
              <a:gd name="T4" fmla="*/ 2147483647 w 164"/>
              <a:gd name="T5" fmla="*/ 2147483647 h 810"/>
              <a:gd name="T6" fmla="*/ 2147483647 w 164"/>
              <a:gd name="T7" fmla="*/ 2147483647 h 810"/>
              <a:gd name="T8" fmla="*/ 2147483647 w 164"/>
              <a:gd name="T9" fmla="*/ 2147483647 h 810"/>
              <a:gd name="T10" fmla="*/ 2147483647 w 164"/>
              <a:gd name="T11" fmla="*/ 2147483647 h 810"/>
              <a:gd name="T12" fmla="*/ 2147483647 w 164"/>
              <a:gd name="T13" fmla="*/ 2147483647 h 810"/>
              <a:gd name="T14" fmla="*/ 2147483647 w 164"/>
              <a:gd name="T15" fmla="*/ 2147483647 h 810"/>
              <a:gd name="T16" fmla="*/ 2147483647 w 164"/>
              <a:gd name="T17" fmla="*/ 2147483647 h 810"/>
              <a:gd name="T18" fmla="*/ 2147483647 w 164"/>
              <a:gd name="T19" fmla="*/ 2147483647 h 810"/>
              <a:gd name="T20" fmla="*/ 2147483647 w 164"/>
              <a:gd name="T21" fmla="*/ 2147483647 h 810"/>
              <a:gd name="T22" fmla="*/ 2147483647 w 164"/>
              <a:gd name="T23" fmla="*/ 2147483647 h 810"/>
              <a:gd name="T24" fmla="*/ 2147483647 w 164"/>
              <a:gd name="T25" fmla="*/ 2147483647 h 810"/>
              <a:gd name="T26" fmla="*/ 2147483647 w 164"/>
              <a:gd name="T27" fmla="*/ 2147483647 h 810"/>
              <a:gd name="T28" fmla="*/ 2147483647 w 164"/>
              <a:gd name="T29" fmla="*/ 2147483647 h 810"/>
              <a:gd name="T30" fmla="*/ 2147483647 w 164"/>
              <a:gd name="T31" fmla="*/ 2147483647 h 810"/>
              <a:gd name="T32" fmla="*/ 2147483647 w 164"/>
              <a:gd name="T33" fmla="*/ 2147483647 h 810"/>
              <a:gd name="T34" fmla="*/ 2147483647 w 164"/>
              <a:gd name="T35" fmla="*/ 2147483647 h 810"/>
              <a:gd name="T36" fmla="*/ 2147483647 w 164"/>
              <a:gd name="T37" fmla="*/ 2147483647 h 810"/>
              <a:gd name="T38" fmla="*/ 2147483647 w 164"/>
              <a:gd name="T39" fmla="*/ 2147483647 h 810"/>
              <a:gd name="T40" fmla="*/ 2147483647 w 164"/>
              <a:gd name="T41" fmla="*/ 2147483647 h 810"/>
              <a:gd name="T42" fmla="*/ 2147483647 w 164"/>
              <a:gd name="T43" fmla="*/ 2147483647 h 810"/>
              <a:gd name="T44" fmla="*/ 0 w 164"/>
              <a:gd name="T45" fmla="*/ 2147483647 h 8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4"/>
              <a:gd name="T70" fmla="*/ 0 h 810"/>
              <a:gd name="T71" fmla="*/ 164 w 164"/>
              <a:gd name="T72" fmla="*/ 810 h 8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4" h="810">
                <a:moveTo>
                  <a:pt x="120" y="0"/>
                </a:moveTo>
                <a:cubicBezTo>
                  <a:pt x="126" y="11"/>
                  <a:pt x="164" y="53"/>
                  <a:pt x="157" y="67"/>
                </a:cubicBezTo>
                <a:cubicBezTo>
                  <a:pt x="150" y="81"/>
                  <a:pt x="78" y="80"/>
                  <a:pt x="77" y="87"/>
                </a:cubicBezTo>
                <a:cubicBezTo>
                  <a:pt x="72" y="96"/>
                  <a:pt x="136" y="99"/>
                  <a:pt x="149" y="111"/>
                </a:cubicBezTo>
                <a:cubicBezTo>
                  <a:pt x="149" y="122"/>
                  <a:pt x="77" y="141"/>
                  <a:pt x="77" y="151"/>
                </a:cubicBezTo>
                <a:cubicBezTo>
                  <a:pt x="65" y="168"/>
                  <a:pt x="149" y="141"/>
                  <a:pt x="149" y="171"/>
                </a:cubicBezTo>
                <a:cubicBezTo>
                  <a:pt x="148" y="181"/>
                  <a:pt x="74" y="199"/>
                  <a:pt x="73" y="211"/>
                </a:cubicBezTo>
                <a:cubicBezTo>
                  <a:pt x="72" y="223"/>
                  <a:pt x="143" y="230"/>
                  <a:pt x="141" y="243"/>
                </a:cubicBezTo>
                <a:cubicBezTo>
                  <a:pt x="139" y="256"/>
                  <a:pt x="62" y="277"/>
                  <a:pt x="61" y="287"/>
                </a:cubicBezTo>
                <a:cubicBezTo>
                  <a:pt x="60" y="297"/>
                  <a:pt x="134" y="293"/>
                  <a:pt x="133" y="303"/>
                </a:cubicBezTo>
                <a:cubicBezTo>
                  <a:pt x="143" y="318"/>
                  <a:pt x="58" y="329"/>
                  <a:pt x="57" y="347"/>
                </a:cubicBezTo>
                <a:cubicBezTo>
                  <a:pt x="56" y="359"/>
                  <a:pt x="134" y="366"/>
                  <a:pt x="129" y="375"/>
                </a:cubicBezTo>
                <a:cubicBezTo>
                  <a:pt x="134" y="391"/>
                  <a:pt x="40" y="377"/>
                  <a:pt x="29" y="399"/>
                </a:cubicBezTo>
                <a:cubicBezTo>
                  <a:pt x="30" y="410"/>
                  <a:pt x="130" y="429"/>
                  <a:pt x="133" y="439"/>
                </a:cubicBezTo>
                <a:cubicBezTo>
                  <a:pt x="136" y="449"/>
                  <a:pt x="52" y="450"/>
                  <a:pt x="49" y="459"/>
                </a:cubicBezTo>
                <a:cubicBezTo>
                  <a:pt x="46" y="468"/>
                  <a:pt x="117" y="486"/>
                  <a:pt x="117" y="495"/>
                </a:cubicBezTo>
                <a:cubicBezTo>
                  <a:pt x="126" y="510"/>
                  <a:pt x="62" y="476"/>
                  <a:pt x="49" y="511"/>
                </a:cubicBezTo>
                <a:cubicBezTo>
                  <a:pt x="48" y="523"/>
                  <a:pt x="117" y="554"/>
                  <a:pt x="113" y="567"/>
                </a:cubicBezTo>
                <a:cubicBezTo>
                  <a:pt x="109" y="580"/>
                  <a:pt x="26" y="578"/>
                  <a:pt x="25" y="591"/>
                </a:cubicBezTo>
                <a:cubicBezTo>
                  <a:pt x="24" y="604"/>
                  <a:pt x="110" y="636"/>
                  <a:pt x="109" y="647"/>
                </a:cubicBezTo>
                <a:cubicBezTo>
                  <a:pt x="108" y="658"/>
                  <a:pt x="32" y="649"/>
                  <a:pt x="21" y="659"/>
                </a:cubicBezTo>
                <a:cubicBezTo>
                  <a:pt x="10" y="669"/>
                  <a:pt x="44" y="680"/>
                  <a:pt x="41" y="705"/>
                </a:cubicBezTo>
                <a:cubicBezTo>
                  <a:pt x="31" y="755"/>
                  <a:pt x="9" y="788"/>
                  <a:pt x="0" y="810"/>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21" name="Freeform 17"/>
          <p:cNvSpPr>
            <a:spLocks/>
          </p:cNvSpPr>
          <p:nvPr/>
        </p:nvSpPr>
        <p:spPr bwMode="auto">
          <a:xfrm>
            <a:off x="5659438" y="5449888"/>
            <a:ext cx="222250" cy="455612"/>
          </a:xfrm>
          <a:custGeom>
            <a:avLst/>
            <a:gdLst>
              <a:gd name="T0" fmla="*/ 2147483647 w 140"/>
              <a:gd name="T1" fmla="*/ 0 h 287"/>
              <a:gd name="T2" fmla="*/ 2147483647 w 140"/>
              <a:gd name="T3" fmla="*/ 2147483647 h 287"/>
              <a:gd name="T4" fmla="*/ 2147483647 w 140"/>
              <a:gd name="T5" fmla="*/ 2147483647 h 287"/>
              <a:gd name="T6" fmla="*/ 2147483647 w 140"/>
              <a:gd name="T7" fmla="*/ 2147483647 h 287"/>
              <a:gd name="T8" fmla="*/ 2147483647 w 140"/>
              <a:gd name="T9" fmla="*/ 2147483647 h 287"/>
              <a:gd name="T10" fmla="*/ 2147483647 w 140"/>
              <a:gd name="T11" fmla="*/ 2147483647 h 287"/>
              <a:gd name="T12" fmla="*/ 2147483647 w 140"/>
              <a:gd name="T13" fmla="*/ 2147483647 h 287"/>
              <a:gd name="T14" fmla="*/ 2147483647 w 140"/>
              <a:gd name="T15" fmla="*/ 2147483647 h 287"/>
              <a:gd name="T16" fmla="*/ 2147483647 w 140"/>
              <a:gd name="T17" fmla="*/ 2147483647 h 287"/>
              <a:gd name="T18" fmla="*/ 2147483647 w 140"/>
              <a:gd name="T19" fmla="*/ 2147483647 h 287"/>
              <a:gd name="T20" fmla="*/ 2147483647 w 140"/>
              <a:gd name="T21" fmla="*/ 2147483647 h 287"/>
              <a:gd name="T22" fmla="*/ 2147483647 w 140"/>
              <a:gd name="T23" fmla="*/ 2147483647 h 287"/>
              <a:gd name="T24" fmla="*/ 2147483647 w 140"/>
              <a:gd name="T25" fmla="*/ 2147483647 h 287"/>
              <a:gd name="T26" fmla="*/ 2147483647 w 140"/>
              <a:gd name="T27" fmla="*/ 2147483647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287"/>
              <a:gd name="T44" fmla="*/ 140 w 140"/>
              <a:gd name="T45" fmla="*/ 287 h 2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287">
                <a:moveTo>
                  <a:pt x="135" y="0"/>
                </a:moveTo>
                <a:cubicBezTo>
                  <a:pt x="131" y="3"/>
                  <a:pt x="135" y="18"/>
                  <a:pt x="118" y="33"/>
                </a:cubicBezTo>
                <a:cubicBezTo>
                  <a:pt x="104" y="43"/>
                  <a:pt x="58" y="46"/>
                  <a:pt x="50" y="57"/>
                </a:cubicBezTo>
                <a:cubicBezTo>
                  <a:pt x="42" y="72"/>
                  <a:pt x="72" y="83"/>
                  <a:pt x="71" y="99"/>
                </a:cubicBezTo>
                <a:cubicBezTo>
                  <a:pt x="71" y="115"/>
                  <a:pt x="20" y="147"/>
                  <a:pt x="30" y="145"/>
                </a:cubicBezTo>
                <a:cubicBezTo>
                  <a:pt x="33" y="147"/>
                  <a:pt x="69" y="135"/>
                  <a:pt x="86" y="125"/>
                </a:cubicBezTo>
                <a:cubicBezTo>
                  <a:pt x="103" y="115"/>
                  <a:pt x="140" y="76"/>
                  <a:pt x="131" y="87"/>
                </a:cubicBezTo>
                <a:cubicBezTo>
                  <a:pt x="132" y="97"/>
                  <a:pt x="46" y="161"/>
                  <a:pt x="34" y="193"/>
                </a:cubicBezTo>
                <a:cubicBezTo>
                  <a:pt x="34" y="204"/>
                  <a:pt x="132" y="145"/>
                  <a:pt x="130" y="153"/>
                </a:cubicBezTo>
                <a:cubicBezTo>
                  <a:pt x="128" y="161"/>
                  <a:pt x="31" y="228"/>
                  <a:pt x="22" y="241"/>
                </a:cubicBezTo>
                <a:cubicBezTo>
                  <a:pt x="13" y="254"/>
                  <a:pt x="90" y="221"/>
                  <a:pt x="78" y="233"/>
                </a:cubicBezTo>
                <a:cubicBezTo>
                  <a:pt x="66" y="245"/>
                  <a:pt x="117" y="219"/>
                  <a:pt x="124" y="222"/>
                </a:cubicBezTo>
                <a:cubicBezTo>
                  <a:pt x="131" y="225"/>
                  <a:pt x="24" y="262"/>
                  <a:pt x="18" y="277"/>
                </a:cubicBezTo>
                <a:cubicBezTo>
                  <a:pt x="0" y="287"/>
                  <a:pt x="122" y="267"/>
                  <a:pt x="122" y="269"/>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22" name="Freeform 18"/>
          <p:cNvSpPr>
            <a:spLocks/>
          </p:cNvSpPr>
          <p:nvPr/>
        </p:nvSpPr>
        <p:spPr bwMode="auto">
          <a:xfrm>
            <a:off x="7573963" y="1533525"/>
            <a:ext cx="406400" cy="349250"/>
          </a:xfrm>
          <a:custGeom>
            <a:avLst/>
            <a:gdLst>
              <a:gd name="T0" fmla="*/ 0 w 256"/>
              <a:gd name="T1" fmla="*/ 2147483647 h 220"/>
              <a:gd name="T2" fmla="*/ 2147483647 w 256"/>
              <a:gd name="T3" fmla="*/ 0 h 220"/>
              <a:gd name="T4" fmla="*/ 2147483647 w 256"/>
              <a:gd name="T5" fmla="*/ 2147483647 h 220"/>
              <a:gd name="T6" fmla="*/ 2147483647 w 256"/>
              <a:gd name="T7" fmla="*/ 2147483647 h 220"/>
              <a:gd name="T8" fmla="*/ 2147483647 w 256"/>
              <a:gd name="T9" fmla="*/ 2147483647 h 220"/>
              <a:gd name="T10" fmla="*/ 0 w 256"/>
              <a:gd name="T11" fmla="*/ 2147483647 h 220"/>
              <a:gd name="T12" fmla="*/ 2147483647 w 256"/>
              <a:gd name="T13" fmla="*/ 2147483647 h 220"/>
              <a:gd name="T14" fmla="*/ 2147483647 w 256"/>
              <a:gd name="T15" fmla="*/ 2147483647 h 220"/>
              <a:gd name="T16" fmla="*/ 2147483647 w 256"/>
              <a:gd name="T17" fmla="*/ 2147483647 h 220"/>
              <a:gd name="T18" fmla="*/ 2147483647 w 256"/>
              <a:gd name="T19" fmla="*/ 2147483647 h 220"/>
              <a:gd name="T20" fmla="*/ 2147483647 w 256"/>
              <a:gd name="T21" fmla="*/ 2147483647 h 220"/>
              <a:gd name="T22" fmla="*/ 2147483647 w 256"/>
              <a:gd name="T23" fmla="*/ 2147483647 h 220"/>
              <a:gd name="T24" fmla="*/ 2147483647 w 256"/>
              <a:gd name="T25" fmla="*/ 2147483647 h 220"/>
              <a:gd name="T26" fmla="*/ 2147483647 w 256"/>
              <a:gd name="T27" fmla="*/ 2147483647 h 220"/>
              <a:gd name="T28" fmla="*/ 2147483647 w 256"/>
              <a:gd name="T29" fmla="*/ 2147483647 h 220"/>
              <a:gd name="T30" fmla="*/ 2147483647 w 256"/>
              <a:gd name="T31" fmla="*/ 2147483647 h 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20"/>
              <a:gd name="T50" fmla="*/ 256 w 256"/>
              <a:gd name="T51" fmla="*/ 220 h 2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20">
                <a:moveTo>
                  <a:pt x="0" y="24"/>
                </a:moveTo>
                <a:lnTo>
                  <a:pt x="116" y="0"/>
                </a:lnTo>
                <a:lnTo>
                  <a:pt x="112" y="4"/>
                </a:lnTo>
                <a:lnTo>
                  <a:pt x="4" y="64"/>
                </a:lnTo>
                <a:lnTo>
                  <a:pt x="132" y="32"/>
                </a:lnTo>
                <a:lnTo>
                  <a:pt x="0" y="97"/>
                </a:lnTo>
                <a:cubicBezTo>
                  <a:pt x="2" y="101"/>
                  <a:pt x="139" y="53"/>
                  <a:pt x="146" y="56"/>
                </a:cubicBezTo>
                <a:cubicBezTo>
                  <a:pt x="151" y="58"/>
                  <a:pt x="36" y="106"/>
                  <a:pt x="39" y="110"/>
                </a:cubicBezTo>
                <a:lnTo>
                  <a:pt x="165" y="82"/>
                </a:lnTo>
                <a:cubicBezTo>
                  <a:pt x="166" y="89"/>
                  <a:pt x="37" y="146"/>
                  <a:pt x="50" y="149"/>
                </a:cubicBezTo>
                <a:cubicBezTo>
                  <a:pt x="63" y="152"/>
                  <a:pt x="235" y="98"/>
                  <a:pt x="243" y="102"/>
                </a:cubicBezTo>
                <a:cubicBezTo>
                  <a:pt x="250" y="105"/>
                  <a:pt x="112" y="154"/>
                  <a:pt x="94" y="167"/>
                </a:cubicBezTo>
                <a:cubicBezTo>
                  <a:pt x="77" y="181"/>
                  <a:pt x="240" y="142"/>
                  <a:pt x="248" y="144"/>
                </a:cubicBezTo>
                <a:lnTo>
                  <a:pt x="108" y="196"/>
                </a:lnTo>
                <a:lnTo>
                  <a:pt x="256" y="172"/>
                </a:lnTo>
                <a:lnTo>
                  <a:pt x="120" y="220"/>
                </a:ln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23" name="Freeform 19"/>
          <p:cNvSpPr>
            <a:spLocks/>
          </p:cNvSpPr>
          <p:nvPr/>
        </p:nvSpPr>
        <p:spPr bwMode="auto">
          <a:xfrm>
            <a:off x="7389813" y="2860675"/>
            <a:ext cx="798512" cy="531813"/>
          </a:xfrm>
          <a:custGeom>
            <a:avLst/>
            <a:gdLst>
              <a:gd name="T0" fmla="*/ 2147483647 w 503"/>
              <a:gd name="T1" fmla="*/ 0 h 335"/>
              <a:gd name="T2" fmla="*/ 0 w 503"/>
              <a:gd name="T3" fmla="*/ 2147483647 h 335"/>
              <a:gd name="T4" fmla="*/ 2147483647 w 503"/>
              <a:gd name="T5" fmla="*/ 2147483647 h 335"/>
              <a:gd name="T6" fmla="*/ 2147483647 w 503"/>
              <a:gd name="T7" fmla="*/ 2147483647 h 335"/>
              <a:gd name="T8" fmla="*/ 2147483647 w 503"/>
              <a:gd name="T9" fmla="*/ 2147483647 h 335"/>
              <a:gd name="T10" fmla="*/ 2147483647 w 503"/>
              <a:gd name="T11" fmla="*/ 2147483647 h 335"/>
              <a:gd name="T12" fmla="*/ 2147483647 w 503"/>
              <a:gd name="T13" fmla="*/ 2147483647 h 335"/>
              <a:gd name="T14" fmla="*/ 2147483647 w 503"/>
              <a:gd name="T15" fmla="*/ 2147483647 h 335"/>
              <a:gd name="T16" fmla="*/ 2147483647 w 503"/>
              <a:gd name="T17" fmla="*/ 2147483647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3"/>
              <a:gd name="T28" fmla="*/ 0 h 335"/>
              <a:gd name="T29" fmla="*/ 503 w 503"/>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3" h="335">
                <a:moveTo>
                  <a:pt x="230" y="0"/>
                </a:moveTo>
                <a:lnTo>
                  <a:pt x="0" y="156"/>
                </a:lnTo>
                <a:cubicBezTo>
                  <a:pt x="9" y="164"/>
                  <a:pt x="274" y="41"/>
                  <a:pt x="285" y="49"/>
                </a:cubicBezTo>
                <a:cubicBezTo>
                  <a:pt x="301" y="53"/>
                  <a:pt x="57" y="195"/>
                  <a:pt x="67" y="203"/>
                </a:cubicBezTo>
                <a:lnTo>
                  <a:pt x="345" y="97"/>
                </a:lnTo>
                <a:cubicBezTo>
                  <a:pt x="353" y="110"/>
                  <a:pt x="93" y="278"/>
                  <a:pt x="116" y="278"/>
                </a:cubicBezTo>
                <a:cubicBezTo>
                  <a:pt x="150" y="280"/>
                  <a:pt x="466" y="96"/>
                  <a:pt x="484" y="100"/>
                </a:cubicBezTo>
                <a:cubicBezTo>
                  <a:pt x="503" y="103"/>
                  <a:pt x="267" y="266"/>
                  <a:pt x="233" y="301"/>
                </a:cubicBezTo>
                <a:cubicBezTo>
                  <a:pt x="200" y="335"/>
                  <a:pt x="317" y="313"/>
                  <a:pt x="338" y="317"/>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24" name="Freeform 20"/>
          <p:cNvSpPr>
            <a:spLocks/>
          </p:cNvSpPr>
          <p:nvPr/>
        </p:nvSpPr>
        <p:spPr bwMode="auto">
          <a:xfrm>
            <a:off x="7054850" y="3217863"/>
            <a:ext cx="228600" cy="817562"/>
          </a:xfrm>
          <a:custGeom>
            <a:avLst/>
            <a:gdLst>
              <a:gd name="T0" fmla="*/ 2147483647 w 144"/>
              <a:gd name="T1" fmla="*/ 2147483647 h 515"/>
              <a:gd name="T2" fmla="*/ 2147483647 w 144"/>
              <a:gd name="T3" fmla="*/ 2147483647 h 515"/>
              <a:gd name="T4" fmla="*/ 2147483647 w 144"/>
              <a:gd name="T5" fmla="*/ 2147483647 h 515"/>
              <a:gd name="T6" fmla="*/ 2147483647 w 144"/>
              <a:gd name="T7" fmla="*/ 2147483647 h 515"/>
              <a:gd name="T8" fmla="*/ 2147483647 w 144"/>
              <a:gd name="T9" fmla="*/ 2147483647 h 515"/>
              <a:gd name="T10" fmla="*/ 2147483647 w 144"/>
              <a:gd name="T11" fmla="*/ 2147483647 h 515"/>
              <a:gd name="T12" fmla="*/ 2147483647 w 144"/>
              <a:gd name="T13" fmla="*/ 2147483647 h 515"/>
              <a:gd name="T14" fmla="*/ 2147483647 w 144"/>
              <a:gd name="T15" fmla="*/ 2147483647 h 515"/>
              <a:gd name="T16" fmla="*/ 2147483647 w 144"/>
              <a:gd name="T17" fmla="*/ 2147483647 h 515"/>
              <a:gd name="T18" fmla="*/ 2147483647 w 144"/>
              <a:gd name="T19" fmla="*/ 2147483647 h 515"/>
              <a:gd name="T20" fmla="*/ 2147483647 w 144"/>
              <a:gd name="T21" fmla="*/ 2147483647 h 515"/>
              <a:gd name="T22" fmla="*/ 2147483647 w 144"/>
              <a:gd name="T23" fmla="*/ 2147483647 h 515"/>
              <a:gd name="T24" fmla="*/ 2147483647 w 144"/>
              <a:gd name="T25" fmla="*/ 2147483647 h 515"/>
              <a:gd name="T26" fmla="*/ 2147483647 w 144"/>
              <a:gd name="T27" fmla="*/ 2147483647 h 515"/>
              <a:gd name="T28" fmla="*/ 2147483647 w 144"/>
              <a:gd name="T29" fmla="*/ 2147483647 h 515"/>
              <a:gd name="T30" fmla="*/ 2147483647 w 144"/>
              <a:gd name="T31" fmla="*/ 2147483647 h 515"/>
              <a:gd name="T32" fmla="*/ 2147483647 w 144"/>
              <a:gd name="T33" fmla="*/ 2147483647 h 515"/>
              <a:gd name="T34" fmla="*/ 2147483647 w 144"/>
              <a:gd name="T35" fmla="*/ 2147483647 h 515"/>
              <a:gd name="T36" fmla="*/ 2147483647 w 144"/>
              <a:gd name="T37" fmla="*/ 2147483647 h 515"/>
              <a:gd name="T38" fmla="*/ 2147483647 w 144"/>
              <a:gd name="T39" fmla="*/ 2147483647 h 515"/>
              <a:gd name="T40" fmla="*/ 2147483647 w 144"/>
              <a:gd name="T41" fmla="*/ 2147483647 h 515"/>
              <a:gd name="T42" fmla="*/ 2147483647 w 144"/>
              <a:gd name="T43" fmla="*/ 2147483647 h 515"/>
              <a:gd name="T44" fmla="*/ 2147483647 w 144"/>
              <a:gd name="T45" fmla="*/ 2147483647 h 515"/>
              <a:gd name="T46" fmla="*/ 2147483647 w 144"/>
              <a:gd name="T47" fmla="*/ 2147483647 h 515"/>
              <a:gd name="T48" fmla="*/ 2147483647 w 144"/>
              <a:gd name="T49" fmla="*/ 2147483647 h 515"/>
              <a:gd name="T50" fmla="*/ 2147483647 w 144"/>
              <a:gd name="T51" fmla="*/ 2147483647 h 515"/>
              <a:gd name="T52" fmla="*/ 2147483647 w 144"/>
              <a:gd name="T53" fmla="*/ 2147483647 h 515"/>
              <a:gd name="T54" fmla="*/ 2147483647 w 144"/>
              <a:gd name="T55" fmla="*/ 2147483647 h 5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515"/>
              <a:gd name="T86" fmla="*/ 144 w 144"/>
              <a:gd name="T87" fmla="*/ 515 h 5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515">
                <a:moveTo>
                  <a:pt x="111" y="235"/>
                </a:moveTo>
                <a:cubicBezTo>
                  <a:pt x="114" y="214"/>
                  <a:pt x="132" y="147"/>
                  <a:pt x="131" y="111"/>
                </a:cubicBezTo>
                <a:cubicBezTo>
                  <a:pt x="130" y="75"/>
                  <a:pt x="108" y="19"/>
                  <a:pt x="103" y="19"/>
                </a:cubicBezTo>
                <a:cubicBezTo>
                  <a:pt x="98" y="19"/>
                  <a:pt x="106" y="76"/>
                  <a:pt x="103" y="111"/>
                </a:cubicBezTo>
                <a:cubicBezTo>
                  <a:pt x="100" y="146"/>
                  <a:pt x="91" y="229"/>
                  <a:pt x="87" y="227"/>
                </a:cubicBezTo>
                <a:cubicBezTo>
                  <a:pt x="83" y="225"/>
                  <a:pt x="82" y="132"/>
                  <a:pt x="79" y="99"/>
                </a:cubicBezTo>
                <a:cubicBezTo>
                  <a:pt x="76" y="66"/>
                  <a:pt x="74" y="9"/>
                  <a:pt x="71" y="31"/>
                </a:cubicBezTo>
                <a:cubicBezTo>
                  <a:pt x="68" y="53"/>
                  <a:pt x="65" y="236"/>
                  <a:pt x="59" y="231"/>
                </a:cubicBezTo>
                <a:cubicBezTo>
                  <a:pt x="53" y="226"/>
                  <a:pt x="39" y="6"/>
                  <a:pt x="35" y="3"/>
                </a:cubicBezTo>
                <a:cubicBezTo>
                  <a:pt x="31" y="0"/>
                  <a:pt x="40" y="206"/>
                  <a:pt x="35" y="211"/>
                </a:cubicBezTo>
                <a:cubicBezTo>
                  <a:pt x="30" y="216"/>
                  <a:pt x="10" y="33"/>
                  <a:pt x="7" y="35"/>
                </a:cubicBezTo>
                <a:cubicBezTo>
                  <a:pt x="4" y="37"/>
                  <a:pt x="0" y="186"/>
                  <a:pt x="15" y="223"/>
                </a:cubicBezTo>
                <a:cubicBezTo>
                  <a:pt x="30" y="260"/>
                  <a:pt x="97" y="250"/>
                  <a:pt x="99" y="259"/>
                </a:cubicBezTo>
                <a:cubicBezTo>
                  <a:pt x="101" y="268"/>
                  <a:pt x="28" y="269"/>
                  <a:pt x="27" y="275"/>
                </a:cubicBezTo>
                <a:cubicBezTo>
                  <a:pt x="26" y="281"/>
                  <a:pt x="91" y="288"/>
                  <a:pt x="91" y="295"/>
                </a:cubicBezTo>
                <a:cubicBezTo>
                  <a:pt x="91" y="302"/>
                  <a:pt x="26" y="310"/>
                  <a:pt x="27" y="315"/>
                </a:cubicBezTo>
                <a:cubicBezTo>
                  <a:pt x="28" y="320"/>
                  <a:pt x="98" y="321"/>
                  <a:pt x="99" y="327"/>
                </a:cubicBezTo>
                <a:cubicBezTo>
                  <a:pt x="100" y="333"/>
                  <a:pt x="31" y="345"/>
                  <a:pt x="31" y="351"/>
                </a:cubicBezTo>
                <a:cubicBezTo>
                  <a:pt x="31" y="357"/>
                  <a:pt x="100" y="355"/>
                  <a:pt x="99" y="363"/>
                </a:cubicBezTo>
                <a:cubicBezTo>
                  <a:pt x="98" y="371"/>
                  <a:pt x="24" y="394"/>
                  <a:pt x="23" y="399"/>
                </a:cubicBezTo>
                <a:cubicBezTo>
                  <a:pt x="22" y="404"/>
                  <a:pt x="94" y="386"/>
                  <a:pt x="91" y="395"/>
                </a:cubicBezTo>
                <a:cubicBezTo>
                  <a:pt x="88" y="404"/>
                  <a:pt x="5" y="449"/>
                  <a:pt x="7" y="455"/>
                </a:cubicBezTo>
                <a:cubicBezTo>
                  <a:pt x="13" y="459"/>
                  <a:pt x="95" y="421"/>
                  <a:pt x="103" y="431"/>
                </a:cubicBezTo>
                <a:lnTo>
                  <a:pt x="23" y="483"/>
                </a:lnTo>
                <a:cubicBezTo>
                  <a:pt x="26" y="484"/>
                  <a:pt x="117" y="436"/>
                  <a:pt x="119" y="439"/>
                </a:cubicBezTo>
                <a:cubicBezTo>
                  <a:pt x="124" y="443"/>
                  <a:pt x="58" y="481"/>
                  <a:pt x="35" y="503"/>
                </a:cubicBezTo>
                <a:cubicBezTo>
                  <a:pt x="36" y="508"/>
                  <a:pt x="110" y="465"/>
                  <a:pt x="127" y="467"/>
                </a:cubicBezTo>
                <a:cubicBezTo>
                  <a:pt x="144" y="469"/>
                  <a:pt x="133" y="505"/>
                  <a:pt x="135" y="515"/>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25" name="Freeform 21"/>
          <p:cNvSpPr>
            <a:spLocks/>
          </p:cNvSpPr>
          <p:nvPr/>
        </p:nvSpPr>
        <p:spPr bwMode="auto">
          <a:xfrm>
            <a:off x="8274050" y="3832225"/>
            <a:ext cx="173038" cy="247650"/>
          </a:xfrm>
          <a:custGeom>
            <a:avLst/>
            <a:gdLst>
              <a:gd name="T0" fmla="*/ 2147483647 w 109"/>
              <a:gd name="T1" fmla="*/ 0 h 156"/>
              <a:gd name="T2" fmla="*/ 2147483647 w 109"/>
              <a:gd name="T3" fmla="*/ 2147483647 h 156"/>
              <a:gd name="T4" fmla="*/ 2147483647 w 109"/>
              <a:gd name="T5" fmla="*/ 2147483647 h 156"/>
              <a:gd name="T6" fmla="*/ 2147483647 w 109"/>
              <a:gd name="T7" fmla="*/ 2147483647 h 156"/>
              <a:gd name="T8" fmla="*/ 2147483647 w 109"/>
              <a:gd name="T9" fmla="*/ 2147483647 h 156"/>
              <a:gd name="T10" fmla="*/ 2147483647 w 109"/>
              <a:gd name="T11" fmla="*/ 2147483647 h 156"/>
              <a:gd name="T12" fmla="*/ 2147483647 w 109"/>
              <a:gd name="T13" fmla="*/ 2147483647 h 156"/>
              <a:gd name="T14" fmla="*/ 2147483647 w 109"/>
              <a:gd name="T15" fmla="*/ 2147483647 h 15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56"/>
              <a:gd name="T26" fmla="*/ 109 w 109"/>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56">
                <a:moveTo>
                  <a:pt x="63" y="0"/>
                </a:moveTo>
                <a:cubicBezTo>
                  <a:pt x="52" y="20"/>
                  <a:pt x="0" y="117"/>
                  <a:pt x="3" y="120"/>
                </a:cubicBezTo>
                <a:cubicBezTo>
                  <a:pt x="9" y="124"/>
                  <a:pt x="74" y="18"/>
                  <a:pt x="79" y="20"/>
                </a:cubicBezTo>
                <a:lnTo>
                  <a:pt x="55" y="100"/>
                </a:lnTo>
                <a:cubicBezTo>
                  <a:pt x="59" y="102"/>
                  <a:pt x="97" y="33"/>
                  <a:pt x="103" y="32"/>
                </a:cubicBezTo>
                <a:cubicBezTo>
                  <a:pt x="109" y="31"/>
                  <a:pt x="105" y="58"/>
                  <a:pt x="91" y="92"/>
                </a:cubicBezTo>
                <a:cubicBezTo>
                  <a:pt x="83" y="112"/>
                  <a:pt x="52" y="148"/>
                  <a:pt x="55" y="152"/>
                </a:cubicBezTo>
                <a:cubicBezTo>
                  <a:pt x="58" y="156"/>
                  <a:pt x="96" y="123"/>
                  <a:pt x="107" y="116"/>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3025942" name="Text Box 22"/>
          <p:cNvSpPr txBox="1">
            <a:spLocks noChangeArrowheads="1"/>
          </p:cNvSpPr>
          <p:nvPr/>
        </p:nvSpPr>
        <p:spPr bwMode="auto">
          <a:xfrm>
            <a:off x="7370763" y="5932488"/>
            <a:ext cx="811212" cy="366712"/>
          </a:xfrm>
          <a:prstGeom prst="rect">
            <a:avLst/>
          </a:prstGeom>
          <a:noFill/>
          <a:ln w="9525">
            <a:noFill/>
            <a:miter lim="800000"/>
            <a:headEnd/>
            <a:tailEnd/>
          </a:ln>
        </p:spPr>
        <p:txBody>
          <a:bodyPr>
            <a:spAutoFit/>
          </a:bodyPr>
          <a:lstStyle/>
          <a:p>
            <a:pPr algn="ctr">
              <a:spcBef>
                <a:spcPct val="50000"/>
              </a:spcBef>
            </a:pPr>
            <a:r>
              <a:rPr lang="zh-CN" altLang="en-US" b="1" dirty="0" smtClean="0">
                <a:solidFill>
                  <a:srgbClr val="002060"/>
                </a:solidFill>
                <a:latin typeface="Arial" pitchFamily="34" charset="0"/>
                <a:ea typeface="宋体" pitchFamily="2" charset="-122"/>
                <a:cs typeface="Arial" pitchFamily="34" charset="0"/>
              </a:rPr>
              <a:t>正面</a:t>
            </a:r>
            <a:endParaRPr lang="en-US" b="1" dirty="0">
              <a:solidFill>
                <a:srgbClr val="002060"/>
              </a:solidFill>
              <a:latin typeface="Arial" pitchFamily="34" charset="0"/>
              <a:ea typeface="宋体" pitchFamily="2" charset="-122"/>
              <a:cs typeface="Arial" pitchFamily="34" charset="0"/>
            </a:endParaRPr>
          </a:p>
        </p:txBody>
      </p:sp>
      <p:sp>
        <p:nvSpPr>
          <p:cNvPr id="3025943" name="Text Box 23"/>
          <p:cNvSpPr txBox="1">
            <a:spLocks noChangeArrowheads="1"/>
          </p:cNvSpPr>
          <p:nvPr/>
        </p:nvSpPr>
        <p:spPr bwMode="auto">
          <a:xfrm>
            <a:off x="5518150" y="5932488"/>
            <a:ext cx="811213" cy="366712"/>
          </a:xfrm>
          <a:prstGeom prst="rect">
            <a:avLst/>
          </a:prstGeom>
          <a:noFill/>
          <a:ln w="9525">
            <a:noFill/>
            <a:miter lim="800000"/>
            <a:headEnd/>
            <a:tailEnd/>
          </a:ln>
        </p:spPr>
        <p:txBody>
          <a:bodyPr>
            <a:spAutoFit/>
          </a:bodyPr>
          <a:lstStyle/>
          <a:p>
            <a:pPr algn="ctr">
              <a:spcBef>
                <a:spcPct val="50000"/>
              </a:spcBef>
            </a:pPr>
            <a:r>
              <a:rPr lang="zh-CN" altLang="en-US" b="1" dirty="0" smtClean="0">
                <a:solidFill>
                  <a:srgbClr val="002060"/>
                </a:solidFill>
                <a:latin typeface="Arial" pitchFamily="34" charset="0"/>
                <a:ea typeface="宋体" pitchFamily="2" charset="-122"/>
                <a:cs typeface="Arial" pitchFamily="34" charset="0"/>
              </a:rPr>
              <a:t>背面</a:t>
            </a:r>
            <a:endParaRPr lang="en-US" b="1" dirty="0">
              <a:solidFill>
                <a:srgbClr val="002060"/>
              </a:solidFill>
              <a:latin typeface="Arial" pitchFamily="34" charset="0"/>
              <a:ea typeface="宋体" pitchFamily="2" charset="-122"/>
              <a:cs typeface="Arial" pitchFamily="34" charset="0"/>
            </a:endParaRPr>
          </a:p>
        </p:txBody>
      </p:sp>
      <p:sp>
        <p:nvSpPr>
          <p:cNvPr id="2530328" name="Freeform 24"/>
          <p:cNvSpPr>
            <a:spLocks/>
          </p:cNvSpPr>
          <p:nvPr/>
        </p:nvSpPr>
        <p:spPr bwMode="auto">
          <a:xfrm>
            <a:off x="6002338" y="5437188"/>
            <a:ext cx="165100" cy="473075"/>
          </a:xfrm>
          <a:custGeom>
            <a:avLst/>
            <a:gdLst>
              <a:gd name="T0" fmla="*/ 2147483647 w 179"/>
              <a:gd name="T1" fmla="*/ 0 h 298"/>
              <a:gd name="T2" fmla="*/ 2147483647 w 179"/>
              <a:gd name="T3" fmla="*/ 2147483647 h 298"/>
              <a:gd name="T4" fmla="*/ 2147483647 w 179"/>
              <a:gd name="T5" fmla="*/ 2147483647 h 298"/>
              <a:gd name="T6" fmla="*/ 2147483647 w 179"/>
              <a:gd name="T7" fmla="*/ 2147483647 h 298"/>
              <a:gd name="T8" fmla="*/ 2147483647 w 179"/>
              <a:gd name="T9" fmla="*/ 2147483647 h 298"/>
              <a:gd name="T10" fmla="*/ 2147483647 w 179"/>
              <a:gd name="T11" fmla="*/ 2147483647 h 298"/>
              <a:gd name="T12" fmla="*/ 2147483647 w 179"/>
              <a:gd name="T13" fmla="*/ 2147483647 h 298"/>
              <a:gd name="T14" fmla="*/ 2147483647 w 179"/>
              <a:gd name="T15" fmla="*/ 2147483647 h 298"/>
              <a:gd name="T16" fmla="*/ 2147483647 w 179"/>
              <a:gd name="T17" fmla="*/ 2147483647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98"/>
              <a:gd name="T29" fmla="*/ 179 w 179"/>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98">
                <a:moveTo>
                  <a:pt x="178" y="0"/>
                </a:moveTo>
                <a:cubicBezTo>
                  <a:pt x="171" y="3"/>
                  <a:pt x="157" y="9"/>
                  <a:pt x="157" y="9"/>
                </a:cubicBezTo>
                <a:cubicBezTo>
                  <a:pt x="132" y="23"/>
                  <a:pt x="38" y="72"/>
                  <a:pt x="25" y="87"/>
                </a:cubicBezTo>
                <a:cubicBezTo>
                  <a:pt x="12" y="102"/>
                  <a:pt x="80" y="83"/>
                  <a:pt x="79" y="99"/>
                </a:cubicBezTo>
                <a:cubicBezTo>
                  <a:pt x="78" y="115"/>
                  <a:pt x="0" y="188"/>
                  <a:pt x="16" y="186"/>
                </a:cubicBezTo>
                <a:cubicBezTo>
                  <a:pt x="32" y="184"/>
                  <a:pt x="165" y="72"/>
                  <a:pt x="172" y="87"/>
                </a:cubicBezTo>
                <a:cubicBezTo>
                  <a:pt x="179" y="102"/>
                  <a:pt x="57" y="254"/>
                  <a:pt x="55" y="276"/>
                </a:cubicBezTo>
                <a:cubicBezTo>
                  <a:pt x="53" y="298"/>
                  <a:pt x="149" y="219"/>
                  <a:pt x="160" y="222"/>
                </a:cubicBezTo>
                <a:cubicBezTo>
                  <a:pt x="171" y="225"/>
                  <a:pt x="129" y="282"/>
                  <a:pt x="121" y="297"/>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29" name="Freeform 25"/>
          <p:cNvSpPr>
            <a:spLocks/>
          </p:cNvSpPr>
          <p:nvPr/>
        </p:nvSpPr>
        <p:spPr bwMode="auto">
          <a:xfrm>
            <a:off x="6442075" y="3262313"/>
            <a:ext cx="239713" cy="798512"/>
          </a:xfrm>
          <a:custGeom>
            <a:avLst/>
            <a:gdLst>
              <a:gd name="T0" fmla="*/ 2147483647 w 151"/>
              <a:gd name="T1" fmla="*/ 2147483647 h 503"/>
              <a:gd name="T2" fmla="*/ 2147483647 w 151"/>
              <a:gd name="T3" fmla="*/ 2147483647 h 503"/>
              <a:gd name="T4" fmla="*/ 2147483647 w 151"/>
              <a:gd name="T5" fmla="*/ 2147483647 h 503"/>
              <a:gd name="T6" fmla="*/ 2147483647 w 151"/>
              <a:gd name="T7" fmla="*/ 2147483647 h 503"/>
              <a:gd name="T8" fmla="*/ 2147483647 w 151"/>
              <a:gd name="T9" fmla="*/ 2147483647 h 503"/>
              <a:gd name="T10" fmla="*/ 2147483647 w 151"/>
              <a:gd name="T11" fmla="*/ 2147483647 h 503"/>
              <a:gd name="T12" fmla="*/ 2147483647 w 151"/>
              <a:gd name="T13" fmla="*/ 2147483647 h 503"/>
              <a:gd name="T14" fmla="*/ 2147483647 w 151"/>
              <a:gd name="T15" fmla="*/ 2147483647 h 503"/>
              <a:gd name="T16" fmla="*/ 2147483647 w 151"/>
              <a:gd name="T17" fmla="*/ 2147483647 h 503"/>
              <a:gd name="T18" fmla="*/ 2147483647 w 151"/>
              <a:gd name="T19" fmla="*/ 2147483647 h 503"/>
              <a:gd name="T20" fmla="*/ 2147483647 w 151"/>
              <a:gd name="T21" fmla="*/ 2147483647 h 503"/>
              <a:gd name="T22" fmla="*/ 2147483647 w 151"/>
              <a:gd name="T23" fmla="*/ 2147483647 h 503"/>
              <a:gd name="T24" fmla="*/ 2147483647 w 151"/>
              <a:gd name="T25" fmla="*/ 2147483647 h 503"/>
              <a:gd name="T26" fmla="*/ 2147483647 w 151"/>
              <a:gd name="T27" fmla="*/ 2147483647 h 503"/>
              <a:gd name="T28" fmla="*/ 2147483647 w 151"/>
              <a:gd name="T29" fmla="*/ 2147483647 h 503"/>
              <a:gd name="T30" fmla="*/ 2147483647 w 151"/>
              <a:gd name="T31" fmla="*/ 2147483647 h 503"/>
              <a:gd name="T32" fmla="*/ 2147483647 w 151"/>
              <a:gd name="T33" fmla="*/ 2147483647 h 503"/>
              <a:gd name="T34" fmla="*/ 2147483647 w 151"/>
              <a:gd name="T35" fmla="*/ 2147483647 h 503"/>
              <a:gd name="T36" fmla="*/ 2147483647 w 151"/>
              <a:gd name="T37" fmla="*/ 2147483647 h 503"/>
              <a:gd name="T38" fmla="*/ 2147483647 w 151"/>
              <a:gd name="T39" fmla="*/ 2147483647 h 503"/>
              <a:gd name="T40" fmla="*/ 2147483647 w 151"/>
              <a:gd name="T41" fmla="*/ 2147483647 h 503"/>
              <a:gd name="T42" fmla="*/ 2147483647 w 151"/>
              <a:gd name="T43" fmla="*/ 2147483647 h 503"/>
              <a:gd name="T44" fmla="*/ 2147483647 w 151"/>
              <a:gd name="T45" fmla="*/ 2147483647 h 503"/>
              <a:gd name="T46" fmla="*/ 2147483647 w 151"/>
              <a:gd name="T47" fmla="*/ 2147483647 h 503"/>
              <a:gd name="T48" fmla="*/ 2147483647 w 151"/>
              <a:gd name="T49" fmla="*/ 2147483647 h 5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503"/>
              <a:gd name="T77" fmla="*/ 151 w 151"/>
              <a:gd name="T78" fmla="*/ 503 h 5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503">
                <a:moveTo>
                  <a:pt x="49" y="215"/>
                </a:moveTo>
                <a:cubicBezTo>
                  <a:pt x="42" y="182"/>
                  <a:pt x="1" y="20"/>
                  <a:pt x="5" y="19"/>
                </a:cubicBezTo>
                <a:cubicBezTo>
                  <a:pt x="9" y="18"/>
                  <a:pt x="66" y="210"/>
                  <a:pt x="72" y="207"/>
                </a:cubicBezTo>
                <a:cubicBezTo>
                  <a:pt x="78" y="204"/>
                  <a:pt x="37" y="2"/>
                  <a:pt x="41" y="3"/>
                </a:cubicBezTo>
                <a:cubicBezTo>
                  <a:pt x="45" y="4"/>
                  <a:pt x="91" y="211"/>
                  <a:pt x="98" y="211"/>
                </a:cubicBezTo>
                <a:cubicBezTo>
                  <a:pt x="105" y="211"/>
                  <a:pt x="81" y="6"/>
                  <a:pt x="85" y="3"/>
                </a:cubicBezTo>
                <a:cubicBezTo>
                  <a:pt x="89" y="0"/>
                  <a:pt x="114" y="190"/>
                  <a:pt x="121" y="191"/>
                </a:cubicBezTo>
                <a:cubicBezTo>
                  <a:pt x="128" y="192"/>
                  <a:pt x="126" y="9"/>
                  <a:pt x="129" y="11"/>
                </a:cubicBezTo>
                <a:cubicBezTo>
                  <a:pt x="132" y="13"/>
                  <a:pt x="151" y="165"/>
                  <a:pt x="140" y="203"/>
                </a:cubicBezTo>
                <a:cubicBezTo>
                  <a:pt x="129" y="241"/>
                  <a:pt x="62" y="230"/>
                  <a:pt x="60" y="239"/>
                </a:cubicBezTo>
                <a:cubicBezTo>
                  <a:pt x="59" y="248"/>
                  <a:pt x="128" y="249"/>
                  <a:pt x="128" y="255"/>
                </a:cubicBezTo>
                <a:cubicBezTo>
                  <a:pt x="129" y="261"/>
                  <a:pt x="68" y="268"/>
                  <a:pt x="68" y="275"/>
                </a:cubicBezTo>
                <a:cubicBezTo>
                  <a:pt x="68" y="282"/>
                  <a:pt x="129" y="290"/>
                  <a:pt x="128" y="295"/>
                </a:cubicBezTo>
                <a:cubicBezTo>
                  <a:pt x="128" y="300"/>
                  <a:pt x="61" y="301"/>
                  <a:pt x="60" y="307"/>
                </a:cubicBezTo>
                <a:cubicBezTo>
                  <a:pt x="60" y="313"/>
                  <a:pt x="125" y="325"/>
                  <a:pt x="125" y="331"/>
                </a:cubicBezTo>
                <a:cubicBezTo>
                  <a:pt x="125" y="337"/>
                  <a:pt x="60" y="335"/>
                  <a:pt x="60" y="343"/>
                </a:cubicBezTo>
                <a:cubicBezTo>
                  <a:pt x="61" y="351"/>
                  <a:pt x="131" y="374"/>
                  <a:pt x="132" y="379"/>
                </a:cubicBezTo>
                <a:cubicBezTo>
                  <a:pt x="133" y="384"/>
                  <a:pt x="69" y="368"/>
                  <a:pt x="68" y="375"/>
                </a:cubicBezTo>
                <a:cubicBezTo>
                  <a:pt x="67" y="382"/>
                  <a:pt x="133" y="416"/>
                  <a:pt x="129" y="419"/>
                </a:cubicBezTo>
                <a:cubicBezTo>
                  <a:pt x="124" y="423"/>
                  <a:pt x="45" y="388"/>
                  <a:pt x="45" y="395"/>
                </a:cubicBezTo>
                <a:lnTo>
                  <a:pt x="132" y="463"/>
                </a:lnTo>
                <a:cubicBezTo>
                  <a:pt x="131" y="467"/>
                  <a:pt x="47" y="413"/>
                  <a:pt x="42" y="419"/>
                </a:cubicBezTo>
                <a:cubicBezTo>
                  <a:pt x="37" y="423"/>
                  <a:pt x="109" y="495"/>
                  <a:pt x="105" y="499"/>
                </a:cubicBezTo>
                <a:cubicBezTo>
                  <a:pt x="101" y="503"/>
                  <a:pt x="34" y="446"/>
                  <a:pt x="17" y="443"/>
                </a:cubicBezTo>
                <a:cubicBezTo>
                  <a:pt x="0" y="440"/>
                  <a:pt x="7" y="475"/>
                  <a:pt x="5" y="483"/>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30" name="Freeform 26"/>
          <p:cNvSpPr>
            <a:spLocks/>
          </p:cNvSpPr>
          <p:nvPr/>
        </p:nvSpPr>
        <p:spPr bwMode="auto">
          <a:xfrm>
            <a:off x="7446963" y="1990725"/>
            <a:ext cx="596900" cy="323850"/>
          </a:xfrm>
          <a:custGeom>
            <a:avLst/>
            <a:gdLst>
              <a:gd name="T0" fmla="*/ 2147483647 w 376"/>
              <a:gd name="T1" fmla="*/ 0 h 204"/>
              <a:gd name="T2" fmla="*/ 2147483647 w 376"/>
              <a:gd name="T3" fmla="*/ 2147483647 h 204"/>
              <a:gd name="T4" fmla="*/ 2147483647 w 376"/>
              <a:gd name="T5" fmla="*/ 2147483647 h 204"/>
              <a:gd name="T6" fmla="*/ 2147483647 w 376"/>
              <a:gd name="T7" fmla="*/ 2147483647 h 204"/>
              <a:gd name="T8" fmla="*/ 2147483647 w 376"/>
              <a:gd name="T9" fmla="*/ 2147483647 h 204"/>
              <a:gd name="T10" fmla="*/ 2147483647 w 376"/>
              <a:gd name="T11" fmla="*/ 2147483647 h 204"/>
              <a:gd name="T12" fmla="*/ 2147483647 w 376"/>
              <a:gd name="T13" fmla="*/ 2147483647 h 204"/>
              <a:gd name="T14" fmla="*/ 2147483647 w 376"/>
              <a:gd name="T15" fmla="*/ 2147483647 h 204"/>
              <a:gd name="T16" fmla="*/ 2147483647 w 376"/>
              <a:gd name="T17" fmla="*/ 2147483647 h 204"/>
              <a:gd name="T18" fmla="*/ 2147483647 w 376"/>
              <a:gd name="T19" fmla="*/ 2147483647 h 204"/>
              <a:gd name="T20" fmla="*/ 2147483647 w 376"/>
              <a:gd name="T21" fmla="*/ 2147483647 h 204"/>
              <a:gd name="T22" fmla="*/ 2147483647 w 376"/>
              <a:gd name="T23" fmla="*/ 2147483647 h 204"/>
              <a:gd name="T24" fmla="*/ 2147483647 w 376"/>
              <a:gd name="T25" fmla="*/ 2147483647 h 204"/>
              <a:gd name="T26" fmla="*/ 2147483647 w 376"/>
              <a:gd name="T27" fmla="*/ 2147483647 h 204"/>
              <a:gd name="T28" fmla="*/ 2147483647 w 376"/>
              <a:gd name="T29" fmla="*/ 2147483647 h 204"/>
              <a:gd name="T30" fmla="*/ 2147483647 w 376"/>
              <a:gd name="T31" fmla="*/ 2147483647 h 204"/>
              <a:gd name="T32" fmla="*/ 2147483647 w 376"/>
              <a:gd name="T33" fmla="*/ 2147483647 h 204"/>
              <a:gd name="T34" fmla="*/ 2147483647 w 376"/>
              <a:gd name="T35" fmla="*/ 2147483647 h 204"/>
              <a:gd name="T36" fmla="*/ 2147483647 w 376"/>
              <a:gd name="T37" fmla="*/ 2147483647 h 204"/>
              <a:gd name="T38" fmla="*/ 2147483647 w 376"/>
              <a:gd name="T39" fmla="*/ 2147483647 h 204"/>
              <a:gd name="T40" fmla="*/ 2147483647 w 376"/>
              <a:gd name="T41" fmla="*/ 2147483647 h 204"/>
              <a:gd name="T42" fmla="*/ 0 w 376"/>
              <a:gd name="T43" fmla="*/ 2147483647 h 204"/>
              <a:gd name="T44" fmla="*/ 0 w 376"/>
              <a:gd name="T45" fmla="*/ 2147483647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6"/>
              <a:gd name="T70" fmla="*/ 0 h 204"/>
              <a:gd name="T71" fmla="*/ 376 w 376"/>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6" h="204">
                <a:moveTo>
                  <a:pt x="135" y="0"/>
                </a:moveTo>
                <a:lnTo>
                  <a:pt x="98" y="90"/>
                </a:lnTo>
                <a:lnTo>
                  <a:pt x="150" y="27"/>
                </a:lnTo>
                <a:lnTo>
                  <a:pt x="207" y="21"/>
                </a:lnTo>
                <a:lnTo>
                  <a:pt x="112" y="103"/>
                </a:lnTo>
                <a:lnTo>
                  <a:pt x="285" y="9"/>
                </a:lnTo>
                <a:lnTo>
                  <a:pt x="264" y="60"/>
                </a:lnTo>
                <a:lnTo>
                  <a:pt x="180" y="76"/>
                </a:lnTo>
                <a:lnTo>
                  <a:pt x="249" y="97"/>
                </a:lnTo>
                <a:lnTo>
                  <a:pt x="288" y="72"/>
                </a:lnTo>
                <a:lnTo>
                  <a:pt x="376" y="140"/>
                </a:lnTo>
                <a:lnTo>
                  <a:pt x="276" y="120"/>
                </a:lnTo>
                <a:lnTo>
                  <a:pt x="296" y="168"/>
                </a:lnTo>
                <a:lnTo>
                  <a:pt x="232" y="136"/>
                </a:lnTo>
                <a:lnTo>
                  <a:pt x="256" y="172"/>
                </a:lnTo>
                <a:lnTo>
                  <a:pt x="200" y="152"/>
                </a:lnTo>
                <a:lnTo>
                  <a:pt x="208" y="200"/>
                </a:lnTo>
                <a:lnTo>
                  <a:pt x="152" y="160"/>
                </a:lnTo>
                <a:lnTo>
                  <a:pt x="124" y="204"/>
                </a:lnTo>
                <a:lnTo>
                  <a:pt x="100" y="132"/>
                </a:lnTo>
                <a:lnTo>
                  <a:pt x="64" y="120"/>
                </a:lnTo>
                <a:lnTo>
                  <a:pt x="0" y="144"/>
                </a:ln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31" name="Freeform 27"/>
          <p:cNvSpPr>
            <a:spLocks/>
          </p:cNvSpPr>
          <p:nvPr/>
        </p:nvSpPr>
        <p:spPr bwMode="auto">
          <a:xfrm>
            <a:off x="5211763" y="3825875"/>
            <a:ext cx="193675" cy="242888"/>
          </a:xfrm>
          <a:custGeom>
            <a:avLst/>
            <a:gdLst>
              <a:gd name="T0" fmla="*/ 2147483647 w 122"/>
              <a:gd name="T1" fmla="*/ 0 h 153"/>
              <a:gd name="T2" fmla="*/ 2147483647 w 122"/>
              <a:gd name="T3" fmla="*/ 2147483647 h 153"/>
              <a:gd name="T4" fmla="*/ 2147483647 w 122"/>
              <a:gd name="T5" fmla="*/ 2147483647 h 153"/>
              <a:gd name="T6" fmla="*/ 2147483647 w 122"/>
              <a:gd name="T7" fmla="*/ 2147483647 h 153"/>
              <a:gd name="T8" fmla="*/ 2147483647 w 122"/>
              <a:gd name="T9" fmla="*/ 2147483647 h 153"/>
              <a:gd name="T10" fmla="*/ 2147483647 w 122"/>
              <a:gd name="T11" fmla="*/ 2147483647 h 153"/>
              <a:gd name="T12" fmla="*/ 2147483647 w 122"/>
              <a:gd name="T13" fmla="*/ 2147483647 h 153"/>
              <a:gd name="T14" fmla="*/ 0 w 122"/>
              <a:gd name="T15" fmla="*/ 2147483647 h 153"/>
              <a:gd name="T16" fmla="*/ 2147483647 w 122"/>
              <a:gd name="T17" fmla="*/ 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53"/>
              <a:gd name="T29" fmla="*/ 122 w 122"/>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53">
                <a:moveTo>
                  <a:pt x="67" y="0"/>
                </a:moveTo>
                <a:cubicBezTo>
                  <a:pt x="77" y="20"/>
                  <a:pt x="122" y="117"/>
                  <a:pt x="119" y="120"/>
                </a:cubicBezTo>
                <a:cubicBezTo>
                  <a:pt x="114" y="124"/>
                  <a:pt x="58" y="18"/>
                  <a:pt x="53" y="20"/>
                </a:cubicBezTo>
                <a:lnTo>
                  <a:pt x="74" y="100"/>
                </a:lnTo>
                <a:cubicBezTo>
                  <a:pt x="68" y="106"/>
                  <a:pt x="21" y="57"/>
                  <a:pt x="16" y="56"/>
                </a:cubicBezTo>
                <a:cubicBezTo>
                  <a:pt x="11" y="55"/>
                  <a:pt x="33" y="76"/>
                  <a:pt x="43" y="92"/>
                </a:cubicBezTo>
                <a:cubicBezTo>
                  <a:pt x="53" y="108"/>
                  <a:pt x="81" y="153"/>
                  <a:pt x="74" y="152"/>
                </a:cubicBezTo>
                <a:cubicBezTo>
                  <a:pt x="67" y="151"/>
                  <a:pt x="15" y="98"/>
                  <a:pt x="0" y="84"/>
                </a:cubicBezTo>
                <a:cubicBezTo>
                  <a:pt x="0" y="84"/>
                  <a:pt x="67" y="0"/>
                  <a:pt x="67" y="0"/>
                </a:cubicBezTo>
                <a:close/>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32" name="Freeform 28"/>
          <p:cNvSpPr>
            <a:spLocks/>
          </p:cNvSpPr>
          <p:nvPr/>
        </p:nvSpPr>
        <p:spPr bwMode="auto">
          <a:xfrm>
            <a:off x="7840663" y="3908425"/>
            <a:ext cx="433387" cy="987425"/>
          </a:xfrm>
          <a:custGeom>
            <a:avLst/>
            <a:gdLst>
              <a:gd name="T0" fmla="*/ 2147483647 w 273"/>
              <a:gd name="T1" fmla="*/ 0 h 622"/>
              <a:gd name="T2" fmla="*/ 2147483647 w 273"/>
              <a:gd name="T3" fmla="*/ 2147483647 h 622"/>
              <a:gd name="T4" fmla="*/ 2147483647 w 273"/>
              <a:gd name="T5" fmla="*/ 2147483647 h 622"/>
              <a:gd name="T6" fmla="*/ 2147483647 w 273"/>
              <a:gd name="T7" fmla="*/ 2147483647 h 622"/>
              <a:gd name="T8" fmla="*/ 2147483647 w 273"/>
              <a:gd name="T9" fmla="*/ 2147483647 h 622"/>
              <a:gd name="T10" fmla="*/ 2147483647 w 273"/>
              <a:gd name="T11" fmla="*/ 2147483647 h 622"/>
              <a:gd name="T12" fmla="*/ 2147483647 w 273"/>
              <a:gd name="T13" fmla="*/ 2147483647 h 622"/>
              <a:gd name="T14" fmla="*/ 2147483647 w 273"/>
              <a:gd name="T15" fmla="*/ 2147483647 h 622"/>
              <a:gd name="T16" fmla="*/ 2147483647 w 273"/>
              <a:gd name="T17" fmla="*/ 2147483647 h 622"/>
              <a:gd name="T18" fmla="*/ 2147483647 w 273"/>
              <a:gd name="T19" fmla="*/ 2147483647 h 622"/>
              <a:gd name="T20" fmla="*/ 2147483647 w 273"/>
              <a:gd name="T21" fmla="*/ 2147483647 h 622"/>
              <a:gd name="T22" fmla="*/ 2147483647 w 273"/>
              <a:gd name="T23" fmla="*/ 2147483647 h 622"/>
              <a:gd name="T24" fmla="*/ 2147483647 w 273"/>
              <a:gd name="T25" fmla="*/ 2147483647 h 622"/>
              <a:gd name="T26" fmla="*/ 2147483647 w 273"/>
              <a:gd name="T27" fmla="*/ 2147483647 h 622"/>
              <a:gd name="T28" fmla="*/ 2147483647 w 273"/>
              <a:gd name="T29" fmla="*/ 2147483647 h 622"/>
              <a:gd name="T30" fmla="*/ 2147483647 w 273"/>
              <a:gd name="T31" fmla="*/ 2147483647 h 622"/>
              <a:gd name="T32" fmla="*/ 2147483647 w 273"/>
              <a:gd name="T33" fmla="*/ 2147483647 h 622"/>
              <a:gd name="T34" fmla="*/ 2147483647 w 273"/>
              <a:gd name="T35" fmla="*/ 2147483647 h 622"/>
              <a:gd name="T36" fmla="*/ 2147483647 w 273"/>
              <a:gd name="T37" fmla="*/ 2147483647 h 622"/>
              <a:gd name="T38" fmla="*/ 2147483647 w 273"/>
              <a:gd name="T39" fmla="*/ 2147483647 h 622"/>
              <a:gd name="T40" fmla="*/ 2147483647 w 273"/>
              <a:gd name="T41" fmla="*/ 2147483647 h 622"/>
              <a:gd name="T42" fmla="*/ 2147483647 w 273"/>
              <a:gd name="T43" fmla="*/ 2147483647 h 622"/>
              <a:gd name="T44" fmla="*/ 2147483647 w 273"/>
              <a:gd name="T45" fmla="*/ 2147483647 h 622"/>
              <a:gd name="T46" fmla="*/ 2147483647 w 273"/>
              <a:gd name="T47" fmla="*/ 2147483647 h 622"/>
              <a:gd name="T48" fmla="*/ 2147483647 w 273"/>
              <a:gd name="T49" fmla="*/ 2147483647 h 622"/>
              <a:gd name="T50" fmla="*/ 2147483647 w 273"/>
              <a:gd name="T51" fmla="*/ 2147483647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3"/>
              <a:gd name="T79" fmla="*/ 0 h 622"/>
              <a:gd name="T80" fmla="*/ 273 w 273"/>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3" h="622">
                <a:moveTo>
                  <a:pt x="16" y="0"/>
                </a:moveTo>
                <a:cubicBezTo>
                  <a:pt x="55" y="2"/>
                  <a:pt x="242" y="6"/>
                  <a:pt x="252" y="12"/>
                </a:cubicBezTo>
                <a:cubicBezTo>
                  <a:pt x="262" y="18"/>
                  <a:pt x="74" y="29"/>
                  <a:pt x="76" y="36"/>
                </a:cubicBezTo>
                <a:cubicBezTo>
                  <a:pt x="69" y="44"/>
                  <a:pt x="255" y="39"/>
                  <a:pt x="264" y="56"/>
                </a:cubicBezTo>
                <a:cubicBezTo>
                  <a:pt x="254" y="64"/>
                  <a:pt x="15" y="76"/>
                  <a:pt x="16" y="84"/>
                </a:cubicBezTo>
                <a:cubicBezTo>
                  <a:pt x="0" y="100"/>
                  <a:pt x="250" y="86"/>
                  <a:pt x="268" y="104"/>
                </a:cubicBezTo>
                <a:cubicBezTo>
                  <a:pt x="273" y="111"/>
                  <a:pt x="50" y="119"/>
                  <a:pt x="48" y="128"/>
                </a:cubicBezTo>
                <a:cubicBezTo>
                  <a:pt x="46" y="137"/>
                  <a:pt x="263" y="148"/>
                  <a:pt x="256" y="156"/>
                </a:cubicBezTo>
                <a:cubicBezTo>
                  <a:pt x="249" y="164"/>
                  <a:pt x="10" y="168"/>
                  <a:pt x="8" y="176"/>
                </a:cubicBezTo>
                <a:cubicBezTo>
                  <a:pt x="6" y="184"/>
                  <a:pt x="243" y="197"/>
                  <a:pt x="244" y="204"/>
                </a:cubicBezTo>
                <a:cubicBezTo>
                  <a:pt x="245" y="211"/>
                  <a:pt x="20" y="213"/>
                  <a:pt x="16" y="220"/>
                </a:cubicBezTo>
                <a:cubicBezTo>
                  <a:pt x="29" y="234"/>
                  <a:pt x="190" y="227"/>
                  <a:pt x="220" y="248"/>
                </a:cubicBezTo>
                <a:cubicBezTo>
                  <a:pt x="219" y="256"/>
                  <a:pt x="7" y="260"/>
                  <a:pt x="8" y="268"/>
                </a:cubicBezTo>
                <a:cubicBezTo>
                  <a:pt x="9" y="276"/>
                  <a:pt x="219" y="288"/>
                  <a:pt x="224" y="296"/>
                </a:cubicBezTo>
                <a:cubicBezTo>
                  <a:pt x="229" y="304"/>
                  <a:pt x="39" y="308"/>
                  <a:pt x="36" y="316"/>
                </a:cubicBezTo>
                <a:cubicBezTo>
                  <a:pt x="42" y="331"/>
                  <a:pt x="176" y="329"/>
                  <a:pt x="204" y="344"/>
                </a:cubicBezTo>
                <a:cubicBezTo>
                  <a:pt x="203" y="353"/>
                  <a:pt x="33" y="360"/>
                  <a:pt x="32" y="368"/>
                </a:cubicBezTo>
                <a:cubicBezTo>
                  <a:pt x="31" y="376"/>
                  <a:pt x="193" y="383"/>
                  <a:pt x="196" y="392"/>
                </a:cubicBezTo>
                <a:cubicBezTo>
                  <a:pt x="199" y="401"/>
                  <a:pt x="55" y="413"/>
                  <a:pt x="52" y="420"/>
                </a:cubicBezTo>
                <a:cubicBezTo>
                  <a:pt x="64" y="434"/>
                  <a:pt x="159" y="419"/>
                  <a:pt x="180" y="436"/>
                </a:cubicBezTo>
                <a:cubicBezTo>
                  <a:pt x="178" y="443"/>
                  <a:pt x="43" y="455"/>
                  <a:pt x="40" y="464"/>
                </a:cubicBezTo>
                <a:cubicBezTo>
                  <a:pt x="37" y="473"/>
                  <a:pt x="165" y="479"/>
                  <a:pt x="164" y="488"/>
                </a:cubicBezTo>
                <a:cubicBezTo>
                  <a:pt x="163" y="497"/>
                  <a:pt x="30" y="511"/>
                  <a:pt x="32" y="520"/>
                </a:cubicBezTo>
                <a:cubicBezTo>
                  <a:pt x="34" y="529"/>
                  <a:pt x="175" y="531"/>
                  <a:pt x="176" y="540"/>
                </a:cubicBezTo>
                <a:cubicBezTo>
                  <a:pt x="177" y="549"/>
                  <a:pt x="41" y="567"/>
                  <a:pt x="40" y="576"/>
                </a:cubicBezTo>
                <a:cubicBezTo>
                  <a:pt x="27" y="622"/>
                  <a:pt x="141" y="589"/>
                  <a:pt x="168" y="592"/>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33" name="Freeform 29"/>
          <p:cNvSpPr>
            <a:spLocks/>
          </p:cNvSpPr>
          <p:nvPr/>
        </p:nvSpPr>
        <p:spPr bwMode="auto">
          <a:xfrm>
            <a:off x="7218363" y="3924300"/>
            <a:ext cx="609600" cy="1041400"/>
          </a:xfrm>
          <a:custGeom>
            <a:avLst/>
            <a:gdLst>
              <a:gd name="T0" fmla="*/ 2147483647 w 284"/>
              <a:gd name="T1" fmla="*/ 2147483647 h 656"/>
              <a:gd name="T2" fmla="*/ 2147483647 w 284"/>
              <a:gd name="T3" fmla="*/ 2147483647 h 656"/>
              <a:gd name="T4" fmla="*/ 2147483647 w 284"/>
              <a:gd name="T5" fmla="*/ 2147483647 h 656"/>
              <a:gd name="T6" fmla="*/ 2147483647 w 284"/>
              <a:gd name="T7" fmla="*/ 2147483647 h 656"/>
              <a:gd name="T8" fmla="*/ 2147483647 w 284"/>
              <a:gd name="T9" fmla="*/ 2147483647 h 656"/>
              <a:gd name="T10" fmla="*/ 2147483647 w 284"/>
              <a:gd name="T11" fmla="*/ 2147483647 h 656"/>
              <a:gd name="T12" fmla="*/ 2147483647 w 284"/>
              <a:gd name="T13" fmla="*/ 2147483647 h 656"/>
              <a:gd name="T14" fmla="*/ 2147483647 w 284"/>
              <a:gd name="T15" fmla="*/ 2147483647 h 656"/>
              <a:gd name="T16" fmla="*/ 2147483647 w 284"/>
              <a:gd name="T17" fmla="*/ 2147483647 h 656"/>
              <a:gd name="T18" fmla="*/ 2147483647 w 284"/>
              <a:gd name="T19" fmla="*/ 2147483647 h 656"/>
              <a:gd name="T20" fmla="*/ 2147483647 w 284"/>
              <a:gd name="T21" fmla="*/ 2147483647 h 656"/>
              <a:gd name="T22" fmla="*/ 2147483647 w 284"/>
              <a:gd name="T23" fmla="*/ 2147483647 h 656"/>
              <a:gd name="T24" fmla="*/ 2147483647 w 284"/>
              <a:gd name="T25" fmla="*/ 2147483647 h 656"/>
              <a:gd name="T26" fmla="*/ 2147483647 w 284"/>
              <a:gd name="T27" fmla="*/ 2147483647 h 656"/>
              <a:gd name="T28" fmla="*/ 2147483647 w 284"/>
              <a:gd name="T29" fmla="*/ 2147483647 h 656"/>
              <a:gd name="T30" fmla="*/ 2147483647 w 284"/>
              <a:gd name="T31" fmla="*/ 2147483647 h 656"/>
              <a:gd name="T32" fmla="*/ 2147483647 w 284"/>
              <a:gd name="T33" fmla="*/ 2147483647 h 656"/>
              <a:gd name="T34" fmla="*/ 2147483647 w 284"/>
              <a:gd name="T35" fmla="*/ 2147483647 h 656"/>
              <a:gd name="T36" fmla="*/ 2147483647 w 284"/>
              <a:gd name="T37" fmla="*/ 2147483647 h 656"/>
              <a:gd name="T38" fmla="*/ 2147483647 w 284"/>
              <a:gd name="T39" fmla="*/ 2147483647 h 656"/>
              <a:gd name="T40" fmla="*/ 2147483647 w 284"/>
              <a:gd name="T41" fmla="*/ 2147483647 h 656"/>
              <a:gd name="T42" fmla="*/ 2147483647 w 284"/>
              <a:gd name="T43" fmla="*/ 2147483647 h 656"/>
              <a:gd name="T44" fmla="*/ 2147483647 w 284"/>
              <a:gd name="T45" fmla="*/ 2147483647 h 656"/>
              <a:gd name="T46" fmla="*/ 2147483647 w 284"/>
              <a:gd name="T47" fmla="*/ 2147483647 h 656"/>
              <a:gd name="T48" fmla="*/ 2147483647 w 284"/>
              <a:gd name="T49" fmla="*/ 2147483647 h 656"/>
              <a:gd name="T50" fmla="*/ 2147483647 w 284"/>
              <a:gd name="T51" fmla="*/ 2147483647 h 656"/>
              <a:gd name="T52" fmla="*/ 2147483647 w 284"/>
              <a:gd name="T53" fmla="*/ 2147483647 h 656"/>
              <a:gd name="T54" fmla="*/ 2147483647 w 284"/>
              <a:gd name="T55" fmla="*/ 2147483647 h 656"/>
              <a:gd name="T56" fmla="*/ 2147483647 w 284"/>
              <a:gd name="T57" fmla="*/ 2147483647 h 656"/>
              <a:gd name="T58" fmla="*/ 2147483647 w 284"/>
              <a:gd name="T59" fmla="*/ 2147483647 h 656"/>
              <a:gd name="T60" fmla="*/ 2147483647 w 284"/>
              <a:gd name="T61" fmla="*/ 2147483647 h 656"/>
              <a:gd name="T62" fmla="*/ 2147483647 w 284"/>
              <a:gd name="T63" fmla="*/ 2147483647 h 656"/>
              <a:gd name="T64" fmla="*/ 2147483647 w 284"/>
              <a:gd name="T65" fmla="*/ 2147483647 h 656"/>
              <a:gd name="T66" fmla="*/ 2147483647 w 284"/>
              <a:gd name="T67" fmla="*/ 2147483647 h 656"/>
              <a:gd name="T68" fmla="*/ 2147483647 w 284"/>
              <a:gd name="T69" fmla="*/ 2147483647 h 656"/>
              <a:gd name="T70" fmla="*/ 2147483647 w 284"/>
              <a:gd name="T71" fmla="*/ 2147483647 h 656"/>
              <a:gd name="T72" fmla="*/ 2147483647 w 284"/>
              <a:gd name="T73" fmla="*/ 2147483647 h 656"/>
              <a:gd name="T74" fmla="*/ 2147483647 w 284"/>
              <a:gd name="T75" fmla="*/ 2147483647 h 656"/>
              <a:gd name="T76" fmla="*/ 2147483647 w 284"/>
              <a:gd name="T77" fmla="*/ 2147483647 h 656"/>
              <a:gd name="T78" fmla="*/ 2147483647 w 284"/>
              <a:gd name="T79" fmla="*/ 2147483647 h 656"/>
              <a:gd name="T80" fmla="*/ 2147483647 w 284"/>
              <a:gd name="T81" fmla="*/ 2147483647 h 656"/>
              <a:gd name="T82" fmla="*/ 2147483647 w 284"/>
              <a:gd name="T83" fmla="*/ 2147483647 h 656"/>
              <a:gd name="T84" fmla="*/ 2147483647 w 284"/>
              <a:gd name="T85" fmla="*/ 2147483647 h 656"/>
              <a:gd name="T86" fmla="*/ 2147483647 w 284"/>
              <a:gd name="T87" fmla="*/ 2147483647 h 6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656"/>
              <a:gd name="T134" fmla="*/ 284 w 284"/>
              <a:gd name="T135" fmla="*/ 656 h 6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656">
                <a:moveTo>
                  <a:pt x="240" y="38"/>
                </a:moveTo>
                <a:cubicBezTo>
                  <a:pt x="216" y="32"/>
                  <a:pt x="127" y="0"/>
                  <a:pt x="93" y="2"/>
                </a:cubicBezTo>
                <a:cubicBezTo>
                  <a:pt x="59" y="4"/>
                  <a:pt x="30" y="42"/>
                  <a:pt x="37" y="50"/>
                </a:cubicBezTo>
                <a:cubicBezTo>
                  <a:pt x="44" y="58"/>
                  <a:pt x="112" y="46"/>
                  <a:pt x="137" y="50"/>
                </a:cubicBezTo>
                <a:cubicBezTo>
                  <a:pt x="162" y="54"/>
                  <a:pt x="207" y="67"/>
                  <a:pt x="189" y="74"/>
                </a:cubicBezTo>
                <a:cubicBezTo>
                  <a:pt x="195" y="82"/>
                  <a:pt x="34" y="77"/>
                  <a:pt x="27" y="94"/>
                </a:cubicBezTo>
                <a:cubicBezTo>
                  <a:pt x="19" y="99"/>
                  <a:pt x="102" y="106"/>
                  <a:pt x="141" y="106"/>
                </a:cubicBezTo>
                <a:cubicBezTo>
                  <a:pt x="180" y="106"/>
                  <a:pt x="281" y="88"/>
                  <a:pt x="261" y="94"/>
                </a:cubicBezTo>
                <a:cubicBezTo>
                  <a:pt x="275" y="110"/>
                  <a:pt x="31" y="130"/>
                  <a:pt x="23" y="142"/>
                </a:cubicBezTo>
                <a:cubicBezTo>
                  <a:pt x="21" y="149"/>
                  <a:pt x="217" y="130"/>
                  <a:pt x="249" y="134"/>
                </a:cubicBezTo>
                <a:cubicBezTo>
                  <a:pt x="281" y="138"/>
                  <a:pt x="247" y="161"/>
                  <a:pt x="213" y="166"/>
                </a:cubicBezTo>
                <a:cubicBezTo>
                  <a:pt x="179" y="171"/>
                  <a:pt x="75" y="157"/>
                  <a:pt x="45" y="162"/>
                </a:cubicBezTo>
                <a:cubicBezTo>
                  <a:pt x="15" y="167"/>
                  <a:pt x="0" y="190"/>
                  <a:pt x="34" y="194"/>
                </a:cubicBezTo>
                <a:cubicBezTo>
                  <a:pt x="68" y="198"/>
                  <a:pt x="214" y="183"/>
                  <a:pt x="249" y="186"/>
                </a:cubicBezTo>
                <a:cubicBezTo>
                  <a:pt x="284" y="189"/>
                  <a:pt x="276" y="210"/>
                  <a:pt x="247" y="214"/>
                </a:cubicBezTo>
                <a:cubicBezTo>
                  <a:pt x="218" y="218"/>
                  <a:pt x="107" y="205"/>
                  <a:pt x="73" y="210"/>
                </a:cubicBezTo>
                <a:cubicBezTo>
                  <a:pt x="39" y="215"/>
                  <a:pt x="17" y="239"/>
                  <a:pt x="44" y="242"/>
                </a:cubicBezTo>
                <a:cubicBezTo>
                  <a:pt x="71" y="245"/>
                  <a:pt x="226" y="223"/>
                  <a:pt x="233" y="226"/>
                </a:cubicBezTo>
                <a:cubicBezTo>
                  <a:pt x="240" y="229"/>
                  <a:pt x="85" y="255"/>
                  <a:pt x="89" y="258"/>
                </a:cubicBezTo>
                <a:cubicBezTo>
                  <a:pt x="78" y="272"/>
                  <a:pt x="230" y="244"/>
                  <a:pt x="257" y="246"/>
                </a:cubicBezTo>
                <a:cubicBezTo>
                  <a:pt x="252" y="251"/>
                  <a:pt x="56" y="283"/>
                  <a:pt x="57" y="286"/>
                </a:cubicBezTo>
                <a:cubicBezTo>
                  <a:pt x="58" y="289"/>
                  <a:pt x="260" y="259"/>
                  <a:pt x="261" y="262"/>
                </a:cubicBezTo>
                <a:cubicBezTo>
                  <a:pt x="262" y="265"/>
                  <a:pt x="65" y="302"/>
                  <a:pt x="65" y="306"/>
                </a:cubicBezTo>
                <a:cubicBezTo>
                  <a:pt x="65" y="310"/>
                  <a:pt x="258" y="282"/>
                  <a:pt x="261" y="286"/>
                </a:cubicBezTo>
                <a:cubicBezTo>
                  <a:pt x="282" y="291"/>
                  <a:pt x="111" y="314"/>
                  <a:pt x="81" y="330"/>
                </a:cubicBezTo>
                <a:cubicBezTo>
                  <a:pt x="80" y="337"/>
                  <a:pt x="258" y="322"/>
                  <a:pt x="257" y="326"/>
                </a:cubicBezTo>
                <a:cubicBezTo>
                  <a:pt x="256" y="330"/>
                  <a:pt x="76" y="349"/>
                  <a:pt x="77" y="354"/>
                </a:cubicBezTo>
                <a:cubicBezTo>
                  <a:pt x="78" y="359"/>
                  <a:pt x="258" y="349"/>
                  <a:pt x="261" y="354"/>
                </a:cubicBezTo>
                <a:cubicBezTo>
                  <a:pt x="264" y="359"/>
                  <a:pt x="95" y="381"/>
                  <a:pt x="93" y="386"/>
                </a:cubicBezTo>
                <a:cubicBezTo>
                  <a:pt x="91" y="391"/>
                  <a:pt x="251" y="380"/>
                  <a:pt x="249" y="386"/>
                </a:cubicBezTo>
                <a:cubicBezTo>
                  <a:pt x="247" y="392"/>
                  <a:pt x="88" y="410"/>
                  <a:pt x="81" y="422"/>
                </a:cubicBezTo>
                <a:cubicBezTo>
                  <a:pt x="74" y="434"/>
                  <a:pt x="206" y="449"/>
                  <a:pt x="209" y="458"/>
                </a:cubicBezTo>
                <a:cubicBezTo>
                  <a:pt x="199" y="472"/>
                  <a:pt x="117" y="457"/>
                  <a:pt x="99" y="474"/>
                </a:cubicBezTo>
                <a:cubicBezTo>
                  <a:pt x="108" y="476"/>
                  <a:pt x="260" y="466"/>
                  <a:pt x="261" y="470"/>
                </a:cubicBezTo>
                <a:cubicBezTo>
                  <a:pt x="262" y="474"/>
                  <a:pt x="104" y="493"/>
                  <a:pt x="105" y="498"/>
                </a:cubicBezTo>
                <a:cubicBezTo>
                  <a:pt x="106" y="503"/>
                  <a:pt x="272" y="493"/>
                  <a:pt x="269" y="498"/>
                </a:cubicBezTo>
                <a:cubicBezTo>
                  <a:pt x="266" y="503"/>
                  <a:pt x="88" y="520"/>
                  <a:pt x="85" y="526"/>
                </a:cubicBezTo>
                <a:cubicBezTo>
                  <a:pt x="82" y="532"/>
                  <a:pt x="249" y="530"/>
                  <a:pt x="253" y="534"/>
                </a:cubicBezTo>
                <a:cubicBezTo>
                  <a:pt x="257" y="538"/>
                  <a:pt x="106" y="545"/>
                  <a:pt x="109" y="550"/>
                </a:cubicBezTo>
                <a:cubicBezTo>
                  <a:pt x="112" y="555"/>
                  <a:pt x="271" y="557"/>
                  <a:pt x="269" y="562"/>
                </a:cubicBezTo>
                <a:cubicBezTo>
                  <a:pt x="267" y="567"/>
                  <a:pt x="100" y="573"/>
                  <a:pt x="97" y="578"/>
                </a:cubicBezTo>
                <a:cubicBezTo>
                  <a:pt x="94" y="583"/>
                  <a:pt x="247" y="589"/>
                  <a:pt x="253" y="594"/>
                </a:cubicBezTo>
                <a:cubicBezTo>
                  <a:pt x="259" y="599"/>
                  <a:pt x="133" y="605"/>
                  <a:pt x="133" y="610"/>
                </a:cubicBezTo>
                <a:cubicBezTo>
                  <a:pt x="144" y="656"/>
                  <a:pt x="228" y="623"/>
                  <a:pt x="253" y="626"/>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2530334" name="Freeform 30"/>
          <p:cNvSpPr>
            <a:spLocks/>
          </p:cNvSpPr>
          <p:nvPr/>
        </p:nvSpPr>
        <p:spPr bwMode="auto">
          <a:xfrm>
            <a:off x="8107363" y="2265363"/>
            <a:ext cx="368300" cy="582612"/>
          </a:xfrm>
          <a:custGeom>
            <a:avLst/>
            <a:gdLst>
              <a:gd name="T0" fmla="*/ 2147483647 w 232"/>
              <a:gd name="T1" fmla="*/ 2147483647 h 367"/>
              <a:gd name="T2" fmla="*/ 2147483647 w 232"/>
              <a:gd name="T3" fmla="*/ 2147483647 h 367"/>
              <a:gd name="T4" fmla="*/ 2147483647 w 232"/>
              <a:gd name="T5" fmla="*/ 2147483647 h 367"/>
              <a:gd name="T6" fmla="*/ 2147483647 w 232"/>
              <a:gd name="T7" fmla="*/ 2147483647 h 367"/>
              <a:gd name="T8" fmla="*/ 2147483647 w 232"/>
              <a:gd name="T9" fmla="*/ 2147483647 h 367"/>
              <a:gd name="T10" fmla="*/ 2147483647 w 232"/>
              <a:gd name="T11" fmla="*/ 2147483647 h 367"/>
              <a:gd name="T12" fmla="*/ 2147483647 w 232"/>
              <a:gd name="T13" fmla="*/ 2147483647 h 367"/>
              <a:gd name="T14" fmla="*/ 2147483647 w 232"/>
              <a:gd name="T15" fmla="*/ 2147483647 h 367"/>
              <a:gd name="T16" fmla="*/ 2147483647 w 232"/>
              <a:gd name="T17" fmla="*/ 2147483647 h 367"/>
              <a:gd name="T18" fmla="*/ 2147483647 w 232"/>
              <a:gd name="T19" fmla="*/ 2147483647 h 367"/>
              <a:gd name="T20" fmla="*/ 2147483647 w 232"/>
              <a:gd name="T21" fmla="*/ 2147483647 h 367"/>
              <a:gd name="T22" fmla="*/ 2147483647 w 232"/>
              <a:gd name="T23" fmla="*/ 2147483647 h 367"/>
              <a:gd name="T24" fmla="*/ 2147483647 w 232"/>
              <a:gd name="T25" fmla="*/ 2147483647 h 367"/>
              <a:gd name="T26" fmla="*/ 2147483647 w 232"/>
              <a:gd name="T27" fmla="*/ 2147483647 h 367"/>
              <a:gd name="T28" fmla="*/ 2147483647 w 232"/>
              <a:gd name="T29" fmla="*/ 2147483647 h 367"/>
              <a:gd name="T30" fmla="*/ 2147483647 w 232"/>
              <a:gd name="T31" fmla="*/ 2147483647 h 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367"/>
              <a:gd name="T50" fmla="*/ 232 w 232"/>
              <a:gd name="T51" fmla="*/ 367 h 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367">
                <a:moveTo>
                  <a:pt x="194" y="117"/>
                </a:moveTo>
                <a:cubicBezTo>
                  <a:pt x="189" y="105"/>
                  <a:pt x="181" y="60"/>
                  <a:pt x="165" y="42"/>
                </a:cubicBezTo>
                <a:cubicBezTo>
                  <a:pt x="149" y="23"/>
                  <a:pt x="97" y="0"/>
                  <a:pt x="96" y="5"/>
                </a:cubicBezTo>
                <a:cubicBezTo>
                  <a:pt x="94" y="10"/>
                  <a:pt x="141" y="48"/>
                  <a:pt x="157" y="73"/>
                </a:cubicBezTo>
                <a:cubicBezTo>
                  <a:pt x="173" y="98"/>
                  <a:pt x="191" y="150"/>
                  <a:pt x="190" y="153"/>
                </a:cubicBezTo>
                <a:cubicBezTo>
                  <a:pt x="186" y="162"/>
                  <a:pt x="161" y="111"/>
                  <a:pt x="144" y="94"/>
                </a:cubicBezTo>
                <a:cubicBezTo>
                  <a:pt x="124" y="72"/>
                  <a:pt x="66" y="14"/>
                  <a:pt x="67" y="21"/>
                </a:cubicBezTo>
                <a:cubicBezTo>
                  <a:pt x="67" y="27"/>
                  <a:pt x="128" y="103"/>
                  <a:pt x="146" y="132"/>
                </a:cubicBezTo>
                <a:cubicBezTo>
                  <a:pt x="163" y="161"/>
                  <a:pt x="189" y="212"/>
                  <a:pt x="171" y="196"/>
                </a:cubicBezTo>
                <a:cubicBezTo>
                  <a:pt x="153" y="180"/>
                  <a:pt x="52" y="47"/>
                  <a:pt x="39" y="38"/>
                </a:cubicBezTo>
                <a:cubicBezTo>
                  <a:pt x="27" y="30"/>
                  <a:pt x="77" y="114"/>
                  <a:pt x="96" y="144"/>
                </a:cubicBezTo>
                <a:cubicBezTo>
                  <a:pt x="116" y="174"/>
                  <a:pt x="175" y="229"/>
                  <a:pt x="161" y="218"/>
                </a:cubicBezTo>
                <a:cubicBezTo>
                  <a:pt x="147" y="207"/>
                  <a:pt x="0" y="61"/>
                  <a:pt x="8" y="75"/>
                </a:cubicBezTo>
                <a:cubicBezTo>
                  <a:pt x="16" y="89"/>
                  <a:pt x="204" y="284"/>
                  <a:pt x="208" y="299"/>
                </a:cubicBezTo>
                <a:cubicBezTo>
                  <a:pt x="212" y="314"/>
                  <a:pt x="28" y="152"/>
                  <a:pt x="32" y="163"/>
                </a:cubicBezTo>
                <a:cubicBezTo>
                  <a:pt x="36" y="174"/>
                  <a:pt x="190" y="325"/>
                  <a:pt x="232" y="367"/>
                </a:cubicBezTo>
              </a:path>
            </a:pathLst>
          </a:custGeom>
          <a:noFill/>
          <a:ln w="57150">
            <a:solidFill>
              <a:srgbClr val="FF0000"/>
            </a:solidFill>
            <a:round/>
            <a:headEnd/>
            <a:tailEnd/>
          </a:ln>
        </p:spPr>
        <p:txBody>
          <a:bodyPr/>
          <a:lstStyle/>
          <a:p>
            <a:pPr algn="ctr"/>
            <a:endParaRPr lang="es-MX" b="1" dirty="0">
              <a:solidFill>
                <a:prstClr val="black"/>
              </a:solidFill>
              <a:latin typeface="Arial" pitchFamily="34" charset="0"/>
              <a:ea typeface="宋体" pitchFamily="2" charset="-122"/>
              <a:cs typeface="Arial" pitchFamily="34" charset="0"/>
            </a:endParaRPr>
          </a:p>
        </p:txBody>
      </p:sp>
      <p:sp>
        <p:nvSpPr>
          <p:cNvPr id="3025953" name="Text Box 4"/>
          <p:cNvSpPr txBox="1">
            <a:spLocks noChangeArrowheads="1"/>
          </p:cNvSpPr>
          <p:nvPr/>
        </p:nvSpPr>
        <p:spPr bwMode="auto">
          <a:xfrm>
            <a:off x="4892675" y="6199641"/>
            <a:ext cx="4068763" cy="242887"/>
          </a:xfrm>
          <a:prstGeom prst="rect">
            <a:avLst/>
          </a:prstGeom>
          <a:noFill/>
          <a:ln w="9525">
            <a:noFill/>
            <a:miter lim="800000"/>
            <a:headEnd/>
            <a:tailEnd/>
          </a:ln>
        </p:spPr>
        <p:txBody>
          <a:bodyPr lIns="0" tIns="0" rIns="0" bIns="0" anchor="b"/>
          <a:lstStyle/>
          <a:p>
            <a:pPr marL="119063" algn="ctr">
              <a:lnSpc>
                <a:spcPct val="110000"/>
              </a:lnSpc>
              <a:spcBef>
                <a:spcPct val="25000"/>
              </a:spcBef>
              <a:buClr>
                <a:srgbClr val="67CFE1"/>
              </a:buClr>
            </a:pPr>
            <a:r>
              <a:rPr lang="zh-CN" altLang="en-US" sz="1000" dirty="0" smtClean="0">
                <a:solidFill>
                  <a:srgbClr val="002060"/>
                </a:solidFill>
                <a:latin typeface="Arial" pitchFamily="34" charset="0"/>
                <a:ea typeface="宋体" pitchFamily="2" charset="-122"/>
                <a:cs typeface="Arial" pitchFamily="34" charset="0"/>
              </a:rPr>
              <a:t>改编自由</a:t>
            </a:r>
            <a:r>
              <a:rPr lang="en-US" altLang="zh-CN" sz="1000" dirty="0" smtClean="0">
                <a:solidFill>
                  <a:srgbClr val="002060"/>
                </a:solidFill>
                <a:latin typeface="Arial" pitchFamily="34" charset="0"/>
                <a:ea typeface="宋体" pitchFamily="2" charset="-122"/>
                <a:cs typeface="Arial" pitchFamily="34" charset="0"/>
              </a:rPr>
              <a:t>L Bateman</a:t>
            </a:r>
            <a:r>
              <a:rPr lang="zh-CN" altLang="en-US" sz="1000" dirty="0" smtClean="0">
                <a:solidFill>
                  <a:srgbClr val="002060"/>
                </a:solidFill>
                <a:latin typeface="Arial" pitchFamily="34" charset="0"/>
                <a:ea typeface="宋体" pitchFamily="2" charset="-122"/>
                <a:cs typeface="Arial" pitchFamily="34" charset="0"/>
              </a:rPr>
              <a:t>惠赠的疼痛图。</a:t>
            </a:r>
            <a:endParaRPr lang="en-US" sz="1000" dirty="0">
              <a:solidFill>
                <a:srgbClr val="002060"/>
              </a:solidFill>
              <a:latin typeface="Arial" pitchFamily="34" charset="0"/>
              <a:ea typeface="宋体" pitchFamily="2" charset="-122"/>
              <a:cs typeface="Arial" pitchFamily="34" charset="0"/>
            </a:endParaRPr>
          </a:p>
        </p:txBody>
      </p:sp>
      <p:sp>
        <p:nvSpPr>
          <p:cNvPr id="33" name="Text Box 4"/>
          <p:cNvSpPr txBox="1">
            <a:spLocks noChangeArrowheads="1"/>
          </p:cNvSpPr>
          <p:nvPr/>
        </p:nvSpPr>
        <p:spPr bwMode="auto">
          <a:xfrm>
            <a:off x="212178" y="6457157"/>
            <a:ext cx="6391822" cy="361950"/>
          </a:xfrm>
          <a:prstGeom prst="rect">
            <a:avLst/>
          </a:prstGeom>
          <a:noFill/>
          <a:ln w="9525">
            <a:noFill/>
            <a:miter lim="800000"/>
            <a:headEnd/>
            <a:tailEnd/>
          </a:ln>
        </p:spPr>
        <p:txBody>
          <a:bodyPr lIns="0" tIns="0" rIns="0" bIns="0" anchor="b"/>
          <a:lstStyle/>
          <a:p>
            <a:pPr>
              <a:spcBef>
                <a:spcPct val="25000"/>
              </a:spcBef>
              <a:buClr>
                <a:srgbClr val="67CFE1"/>
              </a:buClr>
            </a:pPr>
            <a:r>
              <a:rPr lang="en-US" sz="1000" dirty="0" smtClean="0">
                <a:solidFill>
                  <a:srgbClr val="002060"/>
                </a:solidFill>
                <a:latin typeface="Arial" pitchFamily="34" charset="0"/>
                <a:ea typeface="宋体" pitchFamily="2" charset="-122"/>
                <a:cs typeface="Arial" pitchFamily="34" charset="0"/>
              </a:rPr>
              <a:t>1. Silverman SL, Martin </a:t>
            </a:r>
            <a:r>
              <a:rPr lang="en-US" sz="1000" dirty="0">
                <a:solidFill>
                  <a:srgbClr val="002060"/>
                </a:solidFill>
                <a:latin typeface="Arial" pitchFamily="34" charset="0"/>
                <a:ea typeface="宋体" pitchFamily="2" charset="-122"/>
                <a:cs typeface="Arial" pitchFamily="34" charset="0"/>
              </a:rPr>
              <a:t>SA. In: Wallace DJ, Clauws </a:t>
            </a:r>
            <a:r>
              <a:rPr lang="en-US" sz="1000" dirty="0" smtClean="0">
                <a:solidFill>
                  <a:srgbClr val="002060"/>
                </a:solidFill>
                <a:latin typeface="Arial" pitchFamily="34" charset="0"/>
                <a:ea typeface="宋体" pitchFamily="2" charset="-122"/>
                <a:cs typeface="Arial" pitchFamily="34" charset="0"/>
              </a:rPr>
              <a:t>DJ (eds.). </a:t>
            </a:r>
            <a:r>
              <a:rPr lang="en-US" sz="1000" i="1" dirty="0">
                <a:solidFill>
                  <a:srgbClr val="002060"/>
                </a:solidFill>
                <a:latin typeface="Arial" pitchFamily="34" charset="0"/>
                <a:ea typeface="宋体" pitchFamily="2" charset="-122"/>
                <a:cs typeface="Arial" pitchFamily="34" charset="0"/>
              </a:rPr>
              <a:t>Fibromyalgia &amp; Other Central Pain Syndromes</a:t>
            </a:r>
            <a:r>
              <a:rPr lang="en-US" sz="1000" dirty="0">
                <a:solidFill>
                  <a:srgbClr val="002060"/>
                </a:solidFill>
                <a:latin typeface="Arial" pitchFamily="34" charset="0"/>
                <a:ea typeface="宋体" pitchFamily="2" charset="-122"/>
                <a:cs typeface="Arial" pitchFamily="34" charset="0"/>
              </a:rPr>
              <a:t>. </a:t>
            </a:r>
            <a:r>
              <a:rPr lang="en-US" sz="1000" dirty="0" smtClean="0">
                <a:solidFill>
                  <a:srgbClr val="002060"/>
                </a:solidFill>
                <a:latin typeface="Arial" pitchFamily="34" charset="0"/>
                <a:ea typeface="宋体" pitchFamily="2" charset="-122"/>
                <a:cs typeface="Arial" pitchFamily="34" charset="0"/>
              </a:rPr>
              <a:t>Lippincott</a:t>
            </a:r>
            <a:r>
              <a:rPr lang="en-US" sz="1000" dirty="0">
                <a:solidFill>
                  <a:srgbClr val="002060"/>
                </a:solidFill>
                <a:latin typeface="Arial" pitchFamily="34" charset="0"/>
                <a:ea typeface="宋体" pitchFamily="2" charset="-122"/>
                <a:cs typeface="Arial" pitchFamily="34" charset="0"/>
              </a:rPr>
              <a:t>, Williams &amp; Wilkins; Philadelphia, </a:t>
            </a:r>
            <a:r>
              <a:rPr lang="en-US" sz="1000" dirty="0" smtClean="0">
                <a:solidFill>
                  <a:srgbClr val="002060"/>
                </a:solidFill>
                <a:latin typeface="Arial" pitchFamily="34" charset="0"/>
                <a:ea typeface="宋体" pitchFamily="2" charset="-122"/>
                <a:cs typeface="Arial" pitchFamily="34" charset="0"/>
              </a:rPr>
              <a:t>PA: 2005; 2. Wolfe F </a:t>
            </a:r>
            <a:r>
              <a:rPr lang="en-US" sz="1000" i="1" dirty="0">
                <a:solidFill>
                  <a:srgbClr val="002060"/>
                </a:solidFill>
                <a:latin typeface="Arial" pitchFamily="34" charset="0"/>
                <a:ea typeface="宋体" pitchFamily="2" charset="-122"/>
                <a:cs typeface="Arial" pitchFamily="34" charset="0"/>
              </a:rPr>
              <a:t>et al. Arthritis </a:t>
            </a:r>
            <a:r>
              <a:rPr lang="en-US" sz="1000" i="1" dirty="0" smtClean="0">
                <a:solidFill>
                  <a:srgbClr val="002060"/>
                </a:solidFill>
                <a:latin typeface="Arial" pitchFamily="34" charset="0"/>
                <a:ea typeface="宋体" pitchFamily="2" charset="-122"/>
                <a:cs typeface="Arial" pitchFamily="34" charset="0"/>
              </a:rPr>
              <a:t>Rheum</a:t>
            </a:r>
            <a:r>
              <a:rPr lang="en-US" sz="1000" dirty="0" smtClean="0">
                <a:solidFill>
                  <a:srgbClr val="002060"/>
                </a:solidFill>
                <a:latin typeface="Arial" pitchFamily="34" charset="0"/>
                <a:ea typeface="宋体" pitchFamily="2" charset="-122"/>
                <a:cs typeface="Arial" pitchFamily="34" charset="0"/>
              </a:rPr>
              <a:t> 1990; 33(2):160-72.</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583435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30310"/>
                                        </p:tgtEl>
                                        <p:attrNameLst>
                                          <p:attrName>style.visibility</p:attrName>
                                        </p:attrNameLst>
                                      </p:cBhvr>
                                      <p:to>
                                        <p:strVal val="visible"/>
                                      </p:to>
                                    </p:set>
                                    <p:animEffect transition="in" filter="wipe(up)">
                                      <p:cBhvr>
                                        <p:cTn id="7" dur="200"/>
                                        <p:tgtEl>
                                          <p:spTgt spid="2530310"/>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2530311"/>
                                        </p:tgtEl>
                                        <p:attrNameLst>
                                          <p:attrName>style.visibility</p:attrName>
                                        </p:attrNameLst>
                                      </p:cBhvr>
                                      <p:to>
                                        <p:strVal val="visible"/>
                                      </p:to>
                                    </p:set>
                                    <p:animEffect transition="in" filter="wipe(up)">
                                      <p:cBhvr>
                                        <p:cTn id="11" dur="100"/>
                                        <p:tgtEl>
                                          <p:spTgt spid="2530311"/>
                                        </p:tgtEl>
                                      </p:cBhvr>
                                    </p:animEffect>
                                  </p:childTnLst>
                                </p:cTn>
                              </p:par>
                            </p:childTnLst>
                          </p:cTn>
                        </p:par>
                        <p:par>
                          <p:cTn id="12" fill="hold">
                            <p:stCondLst>
                              <p:cond delay="300"/>
                            </p:stCondLst>
                            <p:childTnLst>
                              <p:par>
                                <p:cTn id="13" presetID="22" presetClass="entr" presetSubtype="1" fill="hold" grpId="0" nodeType="afterEffect">
                                  <p:stCondLst>
                                    <p:cond delay="0"/>
                                  </p:stCondLst>
                                  <p:childTnLst>
                                    <p:set>
                                      <p:cBhvr>
                                        <p:cTn id="14" dur="1" fill="hold">
                                          <p:stCondLst>
                                            <p:cond delay="0"/>
                                          </p:stCondLst>
                                        </p:cTn>
                                        <p:tgtEl>
                                          <p:spTgt spid="2530322"/>
                                        </p:tgtEl>
                                        <p:attrNameLst>
                                          <p:attrName>style.visibility</p:attrName>
                                        </p:attrNameLst>
                                      </p:cBhvr>
                                      <p:to>
                                        <p:strVal val="visible"/>
                                      </p:to>
                                    </p:set>
                                    <p:animEffect transition="in" filter="wipe(up)">
                                      <p:cBhvr>
                                        <p:cTn id="15" dur="200"/>
                                        <p:tgtEl>
                                          <p:spTgt spid="2530322"/>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530330"/>
                                        </p:tgtEl>
                                        <p:attrNameLst>
                                          <p:attrName>style.visibility</p:attrName>
                                        </p:attrNameLst>
                                      </p:cBhvr>
                                      <p:to>
                                        <p:strVal val="visible"/>
                                      </p:to>
                                    </p:set>
                                    <p:animEffect transition="in" filter="wipe(up)">
                                      <p:cBhvr>
                                        <p:cTn id="19" dur="200"/>
                                        <p:tgtEl>
                                          <p:spTgt spid="2530330"/>
                                        </p:tgtEl>
                                      </p:cBhvr>
                                    </p:animEffect>
                                  </p:childTnLst>
                                </p:cTn>
                              </p:par>
                            </p:childTnLst>
                          </p:cTn>
                        </p:par>
                        <p:par>
                          <p:cTn id="20" fill="hold">
                            <p:stCondLst>
                              <p:cond delay="700"/>
                            </p:stCondLst>
                            <p:childTnLst>
                              <p:par>
                                <p:cTn id="21" presetID="22" presetClass="entr" presetSubtype="1" fill="hold" grpId="0" nodeType="afterEffect">
                                  <p:stCondLst>
                                    <p:cond delay="0"/>
                                  </p:stCondLst>
                                  <p:childTnLst>
                                    <p:set>
                                      <p:cBhvr>
                                        <p:cTn id="22" dur="1" fill="hold">
                                          <p:stCondLst>
                                            <p:cond delay="0"/>
                                          </p:stCondLst>
                                        </p:cTn>
                                        <p:tgtEl>
                                          <p:spTgt spid="2530312"/>
                                        </p:tgtEl>
                                        <p:attrNameLst>
                                          <p:attrName>style.visibility</p:attrName>
                                        </p:attrNameLst>
                                      </p:cBhvr>
                                      <p:to>
                                        <p:strVal val="visible"/>
                                      </p:to>
                                    </p:set>
                                    <p:animEffect transition="in" filter="wipe(up)">
                                      <p:cBhvr>
                                        <p:cTn id="23" dur="200"/>
                                        <p:tgtEl>
                                          <p:spTgt spid="2530312"/>
                                        </p:tgtEl>
                                      </p:cBhvr>
                                    </p:animEffect>
                                  </p:childTnLst>
                                </p:cTn>
                              </p:par>
                            </p:childTnLst>
                          </p:cTn>
                        </p:par>
                        <p:par>
                          <p:cTn id="24" fill="hold">
                            <p:stCondLst>
                              <p:cond delay="900"/>
                            </p:stCondLst>
                            <p:childTnLst>
                              <p:par>
                                <p:cTn id="25" presetID="22" presetClass="entr" presetSubtype="1" fill="hold" grpId="0" nodeType="afterEffect">
                                  <p:stCondLst>
                                    <p:cond delay="0"/>
                                  </p:stCondLst>
                                  <p:childTnLst>
                                    <p:set>
                                      <p:cBhvr>
                                        <p:cTn id="26" dur="1" fill="hold">
                                          <p:stCondLst>
                                            <p:cond delay="0"/>
                                          </p:stCondLst>
                                        </p:cTn>
                                        <p:tgtEl>
                                          <p:spTgt spid="2530313"/>
                                        </p:tgtEl>
                                        <p:attrNameLst>
                                          <p:attrName>style.visibility</p:attrName>
                                        </p:attrNameLst>
                                      </p:cBhvr>
                                      <p:to>
                                        <p:strVal val="visible"/>
                                      </p:to>
                                    </p:set>
                                    <p:animEffect transition="in" filter="wipe(up)">
                                      <p:cBhvr>
                                        <p:cTn id="27" dur="200"/>
                                        <p:tgtEl>
                                          <p:spTgt spid="2530313"/>
                                        </p:tgtEl>
                                      </p:cBhvr>
                                    </p:animEffect>
                                  </p:childTnLst>
                                </p:cTn>
                              </p:par>
                            </p:childTnLst>
                          </p:cTn>
                        </p:par>
                        <p:par>
                          <p:cTn id="28" fill="hold">
                            <p:stCondLst>
                              <p:cond delay="1100"/>
                            </p:stCondLst>
                            <p:childTnLst>
                              <p:par>
                                <p:cTn id="29" presetID="22" presetClass="entr" presetSubtype="8" fill="hold" grpId="0" nodeType="afterEffect">
                                  <p:stCondLst>
                                    <p:cond delay="0"/>
                                  </p:stCondLst>
                                  <p:childTnLst>
                                    <p:set>
                                      <p:cBhvr>
                                        <p:cTn id="30" dur="1" fill="hold">
                                          <p:stCondLst>
                                            <p:cond delay="0"/>
                                          </p:stCondLst>
                                        </p:cTn>
                                        <p:tgtEl>
                                          <p:spTgt spid="2530334"/>
                                        </p:tgtEl>
                                        <p:attrNameLst>
                                          <p:attrName>style.visibility</p:attrName>
                                        </p:attrNameLst>
                                      </p:cBhvr>
                                      <p:to>
                                        <p:strVal val="visible"/>
                                      </p:to>
                                    </p:set>
                                    <p:animEffect transition="in" filter="wipe(left)">
                                      <p:cBhvr>
                                        <p:cTn id="31" dur="200"/>
                                        <p:tgtEl>
                                          <p:spTgt spid="2530334"/>
                                        </p:tgtEl>
                                      </p:cBhvr>
                                    </p:animEffect>
                                  </p:childTnLst>
                                </p:cTn>
                              </p:par>
                            </p:childTnLst>
                          </p:cTn>
                        </p:par>
                        <p:par>
                          <p:cTn id="32" fill="hold">
                            <p:stCondLst>
                              <p:cond delay="1300"/>
                            </p:stCondLst>
                            <p:childTnLst>
                              <p:par>
                                <p:cTn id="33" presetID="22" presetClass="entr" presetSubtype="1" fill="hold" grpId="0" nodeType="afterEffect">
                                  <p:stCondLst>
                                    <p:cond delay="0"/>
                                  </p:stCondLst>
                                  <p:childTnLst>
                                    <p:set>
                                      <p:cBhvr>
                                        <p:cTn id="34" dur="1" fill="hold">
                                          <p:stCondLst>
                                            <p:cond delay="0"/>
                                          </p:stCondLst>
                                        </p:cTn>
                                        <p:tgtEl>
                                          <p:spTgt spid="2530314"/>
                                        </p:tgtEl>
                                        <p:attrNameLst>
                                          <p:attrName>style.visibility</p:attrName>
                                        </p:attrNameLst>
                                      </p:cBhvr>
                                      <p:to>
                                        <p:strVal val="visible"/>
                                      </p:to>
                                    </p:set>
                                    <p:animEffect transition="in" filter="wipe(up)">
                                      <p:cBhvr>
                                        <p:cTn id="35" dur="200"/>
                                        <p:tgtEl>
                                          <p:spTgt spid="2530314"/>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2530323"/>
                                        </p:tgtEl>
                                        <p:attrNameLst>
                                          <p:attrName>style.visibility</p:attrName>
                                        </p:attrNameLst>
                                      </p:cBhvr>
                                      <p:to>
                                        <p:strVal val="visible"/>
                                      </p:to>
                                    </p:set>
                                    <p:animEffect transition="in" filter="wipe(up)">
                                      <p:cBhvr>
                                        <p:cTn id="39" dur="200"/>
                                        <p:tgtEl>
                                          <p:spTgt spid="2530323"/>
                                        </p:tgtEl>
                                      </p:cBhvr>
                                    </p:animEffect>
                                  </p:childTnLst>
                                </p:cTn>
                              </p:par>
                            </p:childTnLst>
                          </p:cTn>
                        </p:par>
                        <p:par>
                          <p:cTn id="40" fill="hold">
                            <p:stCondLst>
                              <p:cond delay="1700"/>
                            </p:stCondLst>
                            <p:childTnLst>
                              <p:par>
                                <p:cTn id="41" presetID="22" presetClass="entr" presetSubtype="1" fill="hold" grpId="0" nodeType="afterEffect">
                                  <p:stCondLst>
                                    <p:cond delay="0"/>
                                  </p:stCondLst>
                                  <p:childTnLst>
                                    <p:set>
                                      <p:cBhvr>
                                        <p:cTn id="42" dur="1" fill="hold">
                                          <p:stCondLst>
                                            <p:cond delay="0"/>
                                          </p:stCondLst>
                                        </p:cTn>
                                        <p:tgtEl>
                                          <p:spTgt spid="2530315"/>
                                        </p:tgtEl>
                                        <p:attrNameLst>
                                          <p:attrName>style.visibility</p:attrName>
                                        </p:attrNameLst>
                                      </p:cBhvr>
                                      <p:to>
                                        <p:strVal val="visible"/>
                                      </p:to>
                                    </p:set>
                                    <p:animEffect transition="in" filter="wipe(up)">
                                      <p:cBhvr>
                                        <p:cTn id="43" dur="200"/>
                                        <p:tgtEl>
                                          <p:spTgt spid="2530315"/>
                                        </p:tgtEl>
                                      </p:cBhvr>
                                    </p:animEffect>
                                  </p:childTnLst>
                                </p:cTn>
                              </p:par>
                            </p:childTnLst>
                          </p:cTn>
                        </p:par>
                        <p:par>
                          <p:cTn id="44" fill="hold">
                            <p:stCondLst>
                              <p:cond delay="1900"/>
                            </p:stCondLst>
                            <p:childTnLst>
                              <p:par>
                                <p:cTn id="45" presetID="22" presetClass="entr" presetSubtype="1" fill="hold" grpId="0" nodeType="afterEffect">
                                  <p:stCondLst>
                                    <p:cond delay="0"/>
                                  </p:stCondLst>
                                  <p:childTnLst>
                                    <p:set>
                                      <p:cBhvr>
                                        <p:cTn id="46" dur="1" fill="hold">
                                          <p:stCondLst>
                                            <p:cond delay="0"/>
                                          </p:stCondLst>
                                        </p:cTn>
                                        <p:tgtEl>
                                          <p:spTgt spid="2530316"/>
                                        </p:tgtEl>
                                        <p:attrNameLst>
                                          <p:attrName>style.visibility</p:attrName>
                                        </p:attrNameLst>
                                      </p:cBhvr>
                                      <p:to>
                                        <p:strVal val="visible"/>
                                      </p:to>
                                    </p:set>
                                    <p:animEffect transition="in" filter="wipe(up)">
                                      <p:cBhvr>
                                        <p:cTn id="47" dur="200"/>
                                        <p:tgtEl>
                                          <p:spTgt spid="2530316"/>
                                        </p:tgtEl>
                                      </p:cBhvr>
                                    </p:animEffect>
                                  </p:childTnLst>
                                </p:cTn>
                              </p:par>
                            </p:childTnLst>
                          </p:cTn>
                        </p:par>
                        <p:par>
                          <p:cTn id="48" fill="hold">
                            <p:stCondLst>
                              <p:cond delay="2100"/>
                            </p:stCondLst>
                            <p:childTnLst>
                              <p:par>
                                <p:cTn id="49" presetID="22" presetClass="entr" presetSubtype="1" fill="hold" grpId="0" nodeType="afterEffect">
                                  <p:stCondLst>
                                    <p:cond delay="0"/>
                                  </p:stCondLst>
                                  <p:childTnLst>
                                    <p:set>
                                      <p:cBhvr>
                                        <p:cTn id="50" dur="1" fill="hold">
                                          <p:stCondLst>
                                            <p:cond delay="0"/>
                                          </p:stCondLst>
                                        </p:cTn>
                                        <p:tgtEl>
                                          <p:spTgt spid="2530319"/>
                                        </p:tgtEl>
                                        <p:attrNameLst>
                                          <p:attrName>style.visibility</p:attrName>
                                        </p:attrNameLst>
                                      </p:cBhvr>
                                      <p:to>
                                        <p:strVal val="visible"/>
                                      </p:to>
                                    </p:set>
                                    <p:animEffect transition="in" filter="wipe(up)">
                                      <p:cBhvr>
                                        <p:cTn id="51" dur="200"/>
                                        <p:tgtEl>
                                          <p:spTgt spid="2530319"/>
                                        </p:tgtEl>
                                      </p:cBhvr>
                                    </p:animEffect>
                                  </p:childTnLst>
                                </p:cTn>
                              </p:par>
                            </p:childTnLst>
                          </p:cTn>
                        </p:par>
                        <p:par>
                          <p:cTn id="52" fill="hold">
                            <p:stCondLst>
                              <p:cond delay="2300"/>
                            </p:stCondLst>
                            <p:childTnLst>
                              <p:par>
                                <p:cTn id="53" presetID="22" presetClass="entr" presetSubtype="1" fill="hold" grpId="0" nodeType="afterEffect">
                                  <p:stCondLst>
                                    <p:cond delay="0"/>
                                  </p:stCondLst>
                                  <p:childTnLst>
                                    <p:set>
                                      <p:cBhvr>
                                        <p:cTn id="54" dur="1" fill="hold">
                                          <p:stCondLst>
                                            <p:cond delay="0"/>
                                          </p:stCondLst>
                                        </p:cTn>
                                        <p:tgtEl>
                                          <p:spTgt spid="2530317"/>
                                        </p:tgtEl>
                                        <p:attrNameLst>
                                          <p:attrName>style.visibility</p:attrName>
                                        </p:attrNameLst>
                                      </p:cBhvr>
                                      <p:to>
                                        <p:strVal val="visible"/>
                                      </p:to>
                                    </p:set>
                                    <p:animEffect transition="in" filter="wipe(up)">
                                      <p:cBhvr>
                                        <p:cTn id="55" dur="200"/>
                                        <p:tgtEl>
                                          <p:spTgt spid="2530317"/>
                                        </p:tgtEl>
                                      </p:cBhvr>
                                    </p:animEffect>
                                  </p:childTnLst>
                                </p:cTn>
                              </p:par>
                            </p:childTnLst>
                          </p:cTn>
                        </p:par>
                        <p:par>
                          <p:cTn id="56" fill="hold">
                            <p:stCondLst>
                              <p:cond delay="2500"/>
                            </p:stCondLst>
                            <p:childTnLst>
                              <p:par>
                                <p:cTn id="57" presetID="22" presetClass="entr" presetSubtype="1" fill="hold" grpId="0" nodeType="afterEffect">
                                  <p:stCondLst>
                                    <p:cond delay="0"/>
                                  </p:stCondLst>
                                  <p:childTnLst>
                                    <p:set>
                                      <p:cBhvr>
                                        <p:cTn id="58" dur="1" fill="hold">
                                          <p:stCondLst>
                                            <p:cond delay="0"/>
                                          </p:stCondLst>
                                        </p:cTn>
                                        <p:tgtEl>
                                          <p:spTgt spid="2530318"/>
                                        </p:tgtEl>
                                        <p:attrNameLst>
                                          <p:attrName>style.visibility</p:attrName>
                                        </p:attrNameLst>
                                      </p:cBhvr>
                                      <p:to>
                                        <p:strVal val="visible"/>
                                      </p:to>
                                    </p:set>
                                    <p:animEffect transition="in" filter="wipe(up)">
                                      <p:cBhvr>
                                        <p:cTn id="59" dur="200"/>
                                        <p:tgtEl>
                                          <p:spTgt spid="2530318"/>
                                        </p:tgtEl>
                                      </p:cBhvr>
                                    </p:animEffect>
                                  </p:childTnLst>
                                </p:cTn>
                              </p:par>
                            </p:childTnLst>
                          </p:cTn>
                        </p:par>
                        <p:par>
                          <p:cTn id="60" fill="hold">
                            <p:stCondLst>
                              <p:cond delay="2700"/>
                            </p:stCondLst>
                            <p:childTnLst>
                              <p:par>
                                <p:cTn id="61" presetID="22" presetClass="entr" presetSubtype="1" fill="hold" grpId="0" nodeType="afterEffect">
                                  <p:stCondLst>
                                    <p:cond delay="0"/>
                                  </p:stCondLst>
                                  <p:childTnLst>
                                    <p:set>
                                      <p:cBhvr>
                                        <p:cTn id="62" dur="1" fill="hold">
                                          <p:stCondLst>
                                            <p:cond delay="0"/>
                                          </p:stCondLst>
                                        </p:cTn>
                                        <p:tgtEl>
                                          <p:spTgt spid="2530320"/>
                                        </p:tgtEl>
                                        <p:attrNameLst>
                                          <p:attrName>style.visibility</p:attrName>
                                        </p:attrNameLst>
                                      </p:cBhvr>
                                      <p:to>
                                        <p:strVal val="visible"/>
                                      </p:to>
                                    </p:set>
                                    <p:animEffect transition="in" filter="wipe(up)">
                                      <p:cBhvr>
                                        <p:cTn id="63" dur="200"/>
                                        <p:tgtEl>
                                          <p:spTgt spid="2530320"/>
                                        </p:tgtEl>
                                      </p:cBhvr>
                                    </p:animEffect>
                                  </p:childTnLst>
                                </p:cTn>
                              </p:par>
                            </p:childTnLst>
                          </p:cTn>
                        </p:par>
                        <p:par>
                          <p:cTn id="64" fill="hold">
                            <p:stCondLst>
                              <p:cond delay="2900"/>
                            </p:stCondLst>
                            <p:childTnLst>
                              <p:par>
                                <p:cTn id="65" presetID="22" presetClass="entr" presetSubtype="1" fill="hold" grpId="0" nodeType="afterEffect">
                                  <p:stCondLst>
                                    <p:cond delay="0"/>
                                  </p:stCondLst>
                                  <p:childTnLst>
                                    <p:set>
                                      <p:cBhvr>
                                        <p:cTn id="66" dur="1" fill="hold">
                                          <p:stCondLst>
                                            <p:cond delay="0"/>
                                          </p:stCondLst>
                                        </p:cTn>
                                        <p:tgtEl>
                                          <p:spTgt spid="2530321"/>
                                        </p:tgtEl>
                                        <p:attrNameLst>
                                          <p:attrName>style.visibility</p:attrName>
                                        </p:attrNameLst>
                                      </p:cBhvr>
                                      <p:to>
                                        <p:strVal val="visible"/>
                                      </p:to>
                                    </p:set>
                                    <p:animEffect transition="in" filter="wipe(up)">
                                      <p:cBhvr>
                                        <p:cTn id="67" dur="200"/>
                                        <p:tgtEl>
                                          <p:spTgt spid="2530321"/>
                                        </p:tgtEl>
                                      </p:cBhvr>
                                    </p:animEffect>
                                  </p:childTnLst>
                                </p:cTn>
                              </p:par>
                            </p:childTnLst>
                          </p:cTn>
                        </p:par>
                        <p:par>
                          <p:cTn id="68" fill="hold">
                            <p:stCondLst>
                              <p:cond delay="3100"/>
                            </p:stCondLst>
                            <p:childTnLst>
                              <p:par>
                                <p:cTn id="69" presetID="22" presetClass="entr" presetSubtype="1" fill="hold" grpId="0" nodeType="afterEffect">
                                  <p:stCondLst>
                                    <p:cond delay="0"/>
                                  </p:stCondLst>
                                  <p:childTnLst>
                                    <p:set>
                                      <p:cBhvr>
                                        <p:cTn id="70" dur="1" fill="hold">
                                          <p:stCondLst>
                                            <p:cond delay="0"/>
                                          </p:stCondLst>
                                        </p:cTn>
                                        <p:tgtEl>
                                          <p:spTgt spid="2530328"/>
                                        </p:tgtEl>
                                        <p:attrNameLst>
                                          <p:attrName>style.visibility</p:attrName>
                                        </p:attrNameLst>
                                      </p:cBhvr>
                                      <p:to>
                                        <p:strVal val="visible"/>
                                      </p:to>
                                    </p:set>
                                    <p:animEffect transition="in" filter="wipe(up)">
                                      <p:cBhvr>
                                        <p:cTn id="71" dur="200"/>
                                        <p:tgtEl>
                                          <p:spTgt spid="2530328"/>
                                        </p:tgtEl>
                                      </p:cBhvr>
                                    </p:animEffect>
                                  </p:childTnLst>
                                </p:cTn>
                              </p:par>
                            </p:childTnLst>
                          </p:cTn>
                        </p:par>
                        <p:par>
                          <p:cTn id="72" fill="hold">
                            <p:stCondLst>
                              <p:cond delay="3300"/>
                            </p:stCondLst>
                            <p:childTnLst>
                              <p:par>
                                <p:cTn id="73" presetID="22" presetClass="entr" presetSubtype="1" fill="hold" grpId="0" nodeType="afterEffect">
                                  <p:stCondLst>
                                    <p:cond delay="0"/>
                                  </p:stCondLst>
                                  <p:childTnLst>
                                    <p:set>
                                      <p:cBhvr>
                                        <p:cTn id="74" dur="1" fill="hold">
                                          <p:stCondLst>
                                            <p:cond delay="0"/>
                                          </p:stCondLst>
                                        </p:cTn>
                                        <p:tgtEl>
                                          <p:spTgt spid="2530333"/>
                                        </p:tgtEl>
                                        <p:attrNameLst>
                                          <p:attrName>style.visibility</p:attrName>
                                        </p:attrNameLst>
                                      </p:cBhvr>
                                      <p:to>
                                        <p:strVal val="visible"/>
                                      </p:to>
                                    </p:set>
                                    <p:animEffect transition="in" filter="wipe(up)">
                                      <p:cBhvr>
                                        <p:cTn id="75" dur="200"/>
                                        <p:tgtEl>
                                          <p:spTgt spid="2530333"/>
                                        </p:tgtEl>
                                      </p:cBhvr>
                                    </p:animEffect>
                                  </p:childTnLst>
                                </p:cTn>
                              </p:par>
                            </p:childTnLst>
                          </p:cTn>
                        </p:par>
                        <p:par>
                          <p:cTn id="76" fill="hold">
                            <p:stCondLst>
                              <p:cond delay="3500"/>
                            </p:stCondLst>
                            <p:childTnLst>
                              <p:par>
                                <p:cTn id="77" presetID="22" presetClass="entr" presetSubtype="1" fill="hold" grpId="0" nodeType="afterEffect">
                                  <p:stCondLst>
                                    <p:cond delay="0"/>
                                  </p:stCondLst>
                                  <p:childTnLst>
                                    <p:set>
                                      <p:cBhvr>
                                        <p:cTn id="78" dur="1" fill="hold">
                                          <p:stCondLst>
                                            <p:cond delay="0"/>
                                          </p:stCondLst>
                                        </p:cTn>
                                        <p:tgtEl>
                                          <p:spTgt spid="2530332"/>
                                        </p:tgtEl>
                                        <p:attrNameLst>
                                          <p:attrName>style.visibility</p:attrName>
                                        </p:attrNameLst>
                                      </p:cBhvr>
                                      <p:to>
                                        <p:strVal val="visible"/>
                                      </p:to>
                                    </p:set>
                                    <p:animEffect transition="in" filter="wipe(up)">
                                      <p:cBhvr>
                                        <p:cTn id="79" dur="200"/>
                                        <p:tgtEl>
                                          <p:spTgt spid="2530332"/>
                                        </p:tgtEl>
                                      </p:cBhvr>
                                    </p:animEffect>
                                  </p:childTnLst>
                                </p:cTn>
                              </p:par>
                            </p:childTnLst>
                          </p:cTn>
                        </p:par>
                        <p:par>
                          <p:cTn id="80" fill="hold">
                            <p:stCondLst>
                              <p:cond delay="3700"/>
                            </p:stCondLst>
                            <p:childTnLst>
                              <p:par>
                                <p:cTn id="81" presetID="22" presetClass="entr" presetSubtype="1" fill="hold" grpId="0" nodeType="afterEffect">
                                  <p:stCondLst>
                                    <p:cond delay="0"/>
                                  </p:stCondLst>
                                  <p:childTnLst>
                                    <p:set>
                                      <p:cBhvr>
                                        <p:cTn id="82" dur="1" fill="hold">
                                          <p:stCondLst>
                                            <p:cond delay="0"/>
                                          </p:stCondLst>
                                        </p:cTn>
                                        <p:tgtEl>
                                          <p:spTgt spid="2530324"/>
                                        </p:tgtEl>
                                        <p:attrNameLst>
                                          <p:attrName>style.visibility</p:attrName>
                                        </p:attrNameLst>
                                      </p:cBhvr>
                                      <p:to>
                                        <p:strVal val="visible"/>
                                      </p:to>
                                    </p:set>
                                    <p:animEffect transition="in" filter="wipe(up)">
                                      <p:cBhvr>
                                        <p:cTn id="83" dur="200"/>
                                        <p:tgtEl>
                                          <p:spTgt spid="2530324"/>
                                        </p:tgtEl>
                                      </p:cBhvr>
                                    </p:animEffect>
                                  </p:childTnLst>
                                </p:cTn>
                              </p:par>
                            </p:childTnLst>
                          </p:cTn>
                        </p:par>
                        <p:par>
                          <p:cTn id="84" fill="hold">
                            <p:stCondLst>
                              <p:cond delay="3900"/>
                            </p:stCondLst>
                            <p:childTnLst>
                              <p:par>
                                <p:cTn id="85" presetID="22" presetClass="entr" presetSubtype="1" fill="hold" grpId="0" nodeType="afterEffect">
                                  <p:stCondLst>
                                    <p:cond delay="0"/>
                                  </p:stCondLst>
                                  <p:childTnLst>
                                    <p:set>
                                      <p:cBhvr>
                                        <p:cTn id="86" dur="1" fill="hold">
                                          <p:stCondLst>
                                            <p:cond delay="0"/>
                                          </p:stCondLst>
                                        </p:cTn>
                                        <p:tgtEl>
                                          <p:spTgt spid="2530329"/>
                                        </p:tgtEl>
                                        <p:attrNameLst>
                                          <p:attrName>style.visibility</p:attrName>
                                        </p:attrNameLst>
                                      </p:cBhvr>
                                      <p:to>
                                        <p:strVal val="visible"/>
                                      </p:to>
                                    </p:set>
                                    <p:animEffect transition="in" filter="wipe(up)">
                                      <p:cBhvr>
                                        <p:cTn id="87" dur="200"/>
                                        <p:tgtEl>
                                          <p:spTgt spid="2530329"/>
                                        </p:tgtEl>
                                      </p:cBhvr>
                                    </p:animEffect>
                                  </p:childTnLst>
                                </p:cTn>
                              </p:par>
                            </p:childTnLst>
                          </p:cTn>
                        </p:par>
                        <p:par>
                          <p:cTn id="88" fill="hold">
                            <p:stCondLst>
                              <p:cond delay="4100"/>
                            </p:stCondLst>
                            <p:childTnLst>
                              <p:par>
                                <p:cTn id="89" presetID="22" presetClass="entr" presetSubtype="1" fill="hold" grpId="0" nodeType="afterEffect">
                                  <p:stCondLst>
                                    <p:cond delay="0"/>
                                  </p:stCondLst>
                                  <p:childTnLst>
                                    <p:set>
                                      <p:cBhvr>
                                        <p:cTn id="90" dur="1" fill="hold">
                                          <p:stCondLst>
                                            <p:cond delay="0"/>
                                          </p:stCondLst>
                                        </p:cTn>
                                        <p:tgtEl>
                                          <p:spTgt spid="2530325"/>
                                        </p:tgtEl>
                                        <p:attrNameLst>
                                          <p:attrName>style.visibility</p:attrName>
                                        </p:attrNameLst>
                                      </p:cBhvr>
                                      <p:to>
                                        <p:strVal val="visible"/>
                                      </p:to>
                                    </p:set>
                                    <p:animEffect transition="in" filter="wipe(up)">
                                      <p:cBhvr>
                                        <p:cTn id="91" dur="200"/>
                                        <p:tgtEl>
                                          <p:spTgt spid="2530325"/>
                                        </p:tgtEl>
                                      </p:cBhvr>
                                    </p:animEffect>
                                  </p:childTnLst>
                                </p:cTn>
                              </p:par>
                            </p:childTnLst>
                          </p:cTn>
                        </p:par>
                        <p:par>
                          <p:cTn id="92" fill="hold">
                            <p:stCondLst>
                              <p:cond delay="4300"/>
                            </p:stCondLst>
                            <p:childTnLst>
                              <p:par>
                                <p:cTn id="93" presetID="22" presetClass="entr" presetSubtype="1" fill="hold" grpId="0" nodeType="afterEffect">
                                  <p:stCondLst>
                                    <p:cond delay="0"/>
                                  </p:stCondLst>
                                  <p:childTnLst>
                                    <p:set>
                                      <p:cBhvr>
                                        <p:cTn id="94" dur="1" fill="hold">
                                          <p:stCondLst>
                                            <p:cond delay="0"/>
                                          </p:stCondLst>
                                        </p:cTn>
                                        <p:tgtEl>
                                          <p:spTgt spid="2530331"/>
                                        </p:tgtEl>
                                        <p:attrNameLst>
                                          <p:attrName>style.visibility</p:attrName>
                                        </p:attrNameLst>
                                      </p:cBhvr>
                                      <p:to>
                                        <p:strVal val="visible"/>
                                      </p:to>
                                    </p:set>
                                    <p:animEffect transition="in" filter="wipe(up)">
                                      <p:cBhvr>
                                        <p:cTn id="95" dur="200"/>
                                        <p:tgtEl>
                                          <p:spTgt spid="2530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310" grpId="0" animBg="1"/>
      <p:bldP spid="2530311" grpId="0" animBg="1"/>
      <p:bldP spid="2530312" grpId="0" animBg="1"/>
      <p:bldP spid="2530313" grpId="0" animBg="1"/>
      <p:bldP spid="2530314" grpId="0" animBg="1"/>
      <p:bldP spid="2530315" grpId="0" animBg="1"/>
      <p:bldP spid="2530316" grpId="0" animBg="1"/>
      <p:bldP spid="2530317" grpId="0" animBg="1"/>
      <p:bldP spid="2530318" grpId="0" animBg="1"/>
      <p:bldP spid="2530319" grpId="0" animBg="1"/>
      <p:bldP spid="2530320" grpId="0" animBg="1"/>
      <p:bldP spid="2530321" grpId="0" animBg="1"/>
      <p:bldP spid="2530322" grpId="0" animBg="1"/>
      <p:bldP spid="2530323" grpId="0" animBg="1"/>
      <p:bldP spid="2530324" grpId="0" animBg="1"/>
      <p:bldP spid="2530325" grpId="0" animBg="1"/>
      <p:bldP spid="2530328" grpId="0" animBg="1"/>
      <p:bldP spid="2530329" grpId="0" animBg="1"/>
      <p:bldP spid="2530330" grpId="0" animBg="1"/>
      <p:bldP spid="2530331" grpId="0" animBg="1"/>
      <p:bldP spid="2530332" grpId="0" animBg="1"/>
      <p:bldP spid="2530333" grpId="0" animBg="1"/>
      <p:bldP spid="25303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a:t>
            </a:r>
            <a:r>
              <a:rPr lang="en-US" altLang="zh-CN" dirty="0" smtClean="0">
                <a:latin typeface="Arial" pitchFamily="34" charset="0"/>
                <a:ea typeface="宋体" pitchFamily="2" charset="-122"/>
                <a:cs typeface="Arial" pitchFamily="34" charset="0"/>
              </a:rPr>
              <a:t>ACR</a:t>
            </a:r>
            <a:r>
              <a:rPr lang="zh-CN" altLang="en-US" dirty="0" smtClean="0">
                <a:latin typeface="Arial" pitchFamily="34" charset="0"/>
                <a:ea typeface="宋体" pitchFamily="2" charset="-122"/>
                <a:cs typeface="Arial" pitchFamily="34" charset="0"/>
              </a:rPr>
              <a:t>分类标准（</a:t>
            </a:r>
            <a:r>
              <a:rPr lang="en-US" dirty="0" smtClean="0">
                <a:latin typeface="Arial" pitchFamily="34" charset="0"/>
                <a:ea typeface="宋体" pitchFamily="2" charset="-122"/>
                <a:cs typeface="Arial" pitchFamily="34" charset="0"/>
              </a:rPr>
              <a:t>1990</a:t>
            </a:r>
            <a:r>
              <a:rPr lang="zh-CN" altLang="en-US" dirty="0" smtClean="0">
                <a:latin typeface="Arial" pitchFamily="34" charset="0"/>
                <a:ea typeface="宋体" pitchFamily="2" charset="-122"/>
                <a:cs typeface="Arial" pitchFamily="34" charset="0"/>
              </a:rPr>
              <a:t>）</a:t>
            </a:r>
            <a:endParaRPr lang="en-US" dirty="0">
              <a:latin typeface="Arial" pitchFamily="34" charset="0"/>
              <a:ea typeface="宋体" pitchFamily="2" charset="-122"/>
              <a:cs typeface="Arial" pitchFamily="34" charset="0"/>
            </a:endParaRPr>
          </a:p>
        </p:txBody>
      </p:sp>
      <p:sp>
        <p:nvSpPr>
          <p:cNvPr id="17410" name="Rectangle 2"/>
          <p:cNvSpPr>
            <a:spLocks noGrp="1" noChangeArrowheads="1"/>
          </p:cNvSpPr>
          <p:nvPr>
            <p:ph type="body" sz="half" idx="1"/>
          </p:nvPr>
        </p:nvSpPr>
        <p:spPr>
          <a:xfrm>
            <a:off x="457200" y="1651000"/>
            <a:ext cx="4038600" cy="4525963"/>
          </a:xfrm>
        </p:spPr>
        <p:txBody>
          <a:bodyPr>
            <a:normAutofit/>
          </a:bodyPr>
          <a:lstStyle/>
          <a:p>
            <a:pPr eaLnBrk="1" hangingPunct="1"/>
            <a:r>
              <a:rPr lang="en-US" sz="2800" dirty="0" smtClean="0">
                <a:latin typeface="Arial" pitchFamily="34" charset="0"/>
                <a:ea typeface="宋体" pitchFamily="2" charset="-122"/>
                <a:cs typeface="Arial" pitchFamily="34" charset="0"/>
              </a:rPr>
              <a:t>ACR</a:t>
            </a:r>
            <a:r>
              <a:rPr lang="zh-CN" altLang="en-US" sz="2800" dirty="0" smtClean="0">
                <a:latin typeface="Arial" pitchFamily="34" charset="0"/>
                <a:ea typeface="宋体" pitchFamily="2" charset="-122"/>
                <a:cs typeface="Arial" pitchFamily="34" charset="0"/>
              </a:rPr>
              <a:t>标准：</a:t>
            </a:r>
            <a:endParaRPr lang="en-US" sz="2800" dirty="0" smtClean="0">
              <a:latin typeface="Arial" pitchFamily="34" charset="0"/>
              <a:ea typeface="宋体" pitchFamily="2" charset="-122"/>
              <a:cs typeface="Arial" pitchFamily="34" charset="0"/>
            </a:endParaRPr>
          </a:p>
          <a:p>
            <a:pPr lvl="1"/>
            <a:r>
              <a:rPr lang="zh-CN" altLang="en-US" sz="2400" dirty="0" smtClean="0">
                <a:latin typeface="Arial" pitchFamily="34" charset="0"/>
                <a:ea typeface="宋体" pitchFamily="2" charset="-122"/>
                <a:cs typeface="Arial" pitchFamily="34" charset="0"/>
              </a:rPr>
              <a:t>慢性广泛分布疼痛</a:t>
            </a:r>
            <a:r>
              <a:rPr lang="en-US" sz="2400" dirty="0" smtClean="0">
                <a:latin typeface="Arial" pitchFamily="34" charset="0"/>
                <a:ea typeface="宋体" pitchFamily="2" charset="-122"/>
                <a:cs typeface="Arial" pitchFamily="34" charset="0"/>
              </a:rPr>
              <a:t>≥3</a:t>
            </a:r>
            <a:r>
              <a:rPr lang="zh-CN" altLang="en-US" sz="2400" dirty="0" smtClean="0">
                <a:latin typeface="Arial" pitchFamily="34" charset="0"/>
                <a:ea typeface="宋体" pitchFamily="2" charset="-122"/>
                <a:cs typeface="Arial" pitchFamily="34" charset="0"/>
              </a:rPr>
              <a:t>个月</a:t>
            </a:r>
            <a:endParaRPr lang="en-US" sz="2400" dirty="0" smtClean="0">
              <a:latin typeface="Arial" pitchFamily="34" charset="0"/>
              <a:ea typeface="宋体" pitchFamily="2" charset="-122"/>
              <a:cs typeface="Arial" pitchFamily="34" charset="0"/>
            </a:endParaRPr>
          </a:p>
          <a:p>
            <a:pPr lvl="1" eaLnBrk="1" hangingPunct="1"/>
            <a:r>
              <a:rPr lang="en-US" altLang="zh-CN" sz="2400" dirty="0" smtClean="0">
                <a:latin typeface="Arial" pitchFamily="34" charset="0"/>
                <a:ea typeface="宋体" pitchFamily="2" charset="-122"/>
                <a:cs typeface="Arial" pitchFamily="34" charset="0"/>
              </a:rPr>
              <a:t>18</a:t>
            </a:r>
            <a:r>
              <a:rPr lang="zh-CN" altLang="en-US" sz="2400" dirty="0" smtClean="0">
                <a:latin typeface="Arial" pitchFamily="34" charset="0"/>
                <a:ea typeface="宋体" pitchFamily="2" charset="-122"/>
                <a:cs typeface="Arial" pitchFamily="34" charset="0"/>
              </a:rPr>
              <a:t>个压痛测试点中，患者的压痛点必须</a:t>
            </a:r>
            <a:r>
              <a:rPr lang="en-US" sz="2400" dirty="0" smtClean="0">
                <a:latin typeface="Arial" pitchFamily="34" charset="0"/>
                <a:ea typeface="宋体" pitchFamily="2" charset="-122"/>
                <a:cs typeface="Arial" pitchFamily="34" charset="0"/>
              </a:rPr>
              <a:t/>
            </a:r>
            <a:br>
              <a:rPr lang="en-US" sz="2400" dirty="0" smtClean="0">
                <a:latin typeface="Arial" pitchFamily="34" charset="0"/>
                <a:ea typeface="宋体" pitchFamily="2" charset="-122"/>
                <a:cs typeface="Arial" pitchFamily="34" charset="0"/>
              </a:rPr>
            </a:br>
            <a:r>
              <a:rPr lang="en-US" sz="2400" dirty="0" smtClean="0">
                <a:latin typeface="Arial" pitchFamily="34" charset="0"/>
                <a:ea typeface="宋体" pitchFamily="2" charset="-122"/>
                <a:cs typeface="Arial" pitchFamily="34" charset="0"/>
              </a:rPr>
              <a:t>≥11</a:t>
            </a:r>
            <a:r>
              <a:rPr lang="zh-CN" altLang="en-US" sz="2400" dirty="0" smtClean="0">
                <a:latin typeface="Arial" pitchFamily="34" charset="0"/>
                <a:ea typeface="宋体" pitchFamily="2" charset="-122"/>
                <a:cs typeface="Arial" pitchFamily="34" charset="0"/>
              </a:rPr>
              <a:t>个</a:t>
            </a:r>
            <a:endParaRPr lang="en-US" sz="2400" dirty="0" smtClean="0">
              <a:latin typeface="Arial" pitchFamily="34" charset="0"/>
              <a:ea typeface="宋体" pitchFamily="2" charset="-122"/>
              <a:cs typeface="Arial" pitchFamily="34" charset="0"/>
            </a:endParaRPr>
          </a:p>
          <a:p>
            <a:pPr lvl="0"/>
            <a:r>
              <a:rPr lang="en-CA" sz="2600" dirty="0" smtClean="0">
                <a:latin typeface="Arial" pitchFamily="34" charset="0"/>
                <a:ea typeface="宋体" pitchFamily="2" charset="-122"/>
                <a:cs typeface="Arial" pitchFamily="34" charset="0"/>
              </a:rPr>
              <a:t>ACR</a:t>
            </a:r>
            <a:r>
              <a:rPr lang="zh-CN" altLang="en-US" sz="2600" dirty="0" smtClean="0">
                <a:latin typeface="Arial" pitchFamily="34" charset="0"/>
                <a:ea typeface="宋体" pitchFamily="2" charset="-122"/>
                <a:cs typeface="Arial" pitchFamily="34" charset="0"/>
              </a:rPr>
              <a:t>标准同时具有敏感性（</a:t>
            </a:r>
            <a:r>
              <a:rPr lang="en-CA" sz="2600" dirty="0" smtClean="0">
                <a:latin typeface="Arial" pitchFamily="34" charset="0"/>
                <a:ea typeface="宋体" pitchFamily="2" charset="-122"/>
                <a:cs typeface="Arial" pitchFamily="34" charset="0"/>
              </a:rPr>
              <a:t>88.4%</a:t>
            </a:r>
            <a:r>
              <a:rPr lang="zh-CN" altLang="en-US" sz="2600" dirty="0" smtClean="0">
                <a:latin typeface="Arial" pitchFamily="34" charset="0"/>
                <a:ea typeface="宋体" pitchFamily="2" charset="-122"/>
                <a:cs typeface="Arial" pitchFamily="34" charset="0"/>
              </a:rPr>
              <a:t>）和专属性</a:t>
            </a:r>
            <a:r>
              <a:rPr lang="en-CA" sz="2600" dirty="0" smtClean="0">
                <a:latin typeface="Arial" pitchFamily="34" charset="0"/>
                <a:ea typeface="宋体" pitchFamily="2" charset="-122"/>
                <a:cs typeface="Arial" pitchFamily="34" charset="0"/>
              </a:rPr>
              <a:t> </a:t>
            </a:r>
            <a:r>
              <a:rPr lang="zh-CN" altLang="en-US" sz="2600" dirty="0" smtClean="0">
                <a:latin typeface="Arial" pitchFamily="34" charset="0"/>
                <a:ea typeface="宋体" pitchFamily="2" charset="-122"/>
                <a:cs typeface="Arial" pitchFamily="34" charset="0"/>
              </a:rPr>
              <a:t>（</a:t>
            </a:r>
            <a:r>
              <a:rPr lang="en-CA" sz="2600" dirty="0" smtClean="0">
                <a:latin typeface="Arial" pitchFamily="34" charset="0"/>
                <a:ea typeface="宋体" pitchFamily="2" charset="-122"/>
                <a:cs typeface="Arial" pitchFamily="34" charset="0"/>
              </a:rPr>
              <a:t>81.1%</a:t>
            </a:r>
            <a:r>
              <a:rPr lang="zh-CN" altLang="en-US" sz="2600" dirty="0" smtClean="0">
                <a:latin typeface="Arial" pitchFamily="34" charset="0"/>
                <a:ea typeface="宋体" pitchFamily="2" charset="-122"/>
                <a:cs typeface="Arial" pitchFamily="34" charset="0"/>
              </a:rPr>
              <a:t>）</a:t>
            </a:r>
            <a:endParaRPr lang="en-CA" sz="2600" dirty="0">
              <a:latin typeface="Arial" pitchFamily="34" charset="0"/>
              <a:ea typeface="宋体" pitchFamily="2" charset="-122"/>
              <a:cs typeface="Arial" pitchFamily="34" charset="0"/>
            </a:endParaRPr>
          </a:p>
          <a:p>
            <a:pPr lvl="1" eaLnBrk="1" hangingPunct="1"/>
            <a:endParaRPr lang="en-US" sz="2400" dirty="0" smtClean="0">
              <a:latin typeface="Arial" pitchFamily="34" charset="0"/>
              <a:ea typeface="宋体" pitchFamily="2" charset="-122"/>
              <a:cs typeface="Arial" pitchFamily="34" charset="0"/>
            </a:endParaRPr>
          </a:p>
        </p:txBody>
      </p:sp>
      <p:pic>
        <p:nvPicPr>
          <p:cNvPr id="17412" name="Picture 4"/>
          <p:cNvPicPr>
            <a:picLocks noChangeAspect="1" noChangeArrowheads="1"/>
          </p:cNvPicPr>
          <p:nvPr/>
        </p:nvPicPr>
        <p:blipFill>
          <a:blip r:embed="rId3" cstate="print"/>
          <a:srcRect/>
          <a:stretch>
            <a:fillRect/>
          </a:stretch>
        </p:blipFill>
        <p:spPr bwMode="auto">
          <a:xfrm>
            <a:off x="4716016" y="1584920"/>
            <a:ext cx="4130675" cy="4724400"/>
          </a:xfrm>
          <a:prstGeom prst="rect">
            <a:avLst/>
          </a:prstGeom>
          <a:noFill/>
          <a:ln w="9525">
            <a:noFill/>
            <a:miter lim="800000"/>
            <a:headEnd/>
            <a:tailEnd/>
          </a:ln>
        </p:spPr>
      </p:pic>
      <p:sp>
        <p:nvSpPr>
          <p:cNvPr id="9" name="Text Box 4"/>
          <p:cNvSpPr txBox="1">
            <a:spLocks noChangeArrowheads="1"/>
          </p:cNvSpPr>
          <p:nvPr/>
        </p:nvSpPr>
        <p:spPr bwMode="auto">
          <a:xfrm>
            <a:off x="214386" y="6280146"/>
            <a:ext cx="5671889" cy="538162"/>
          </a:xfrm>
          <a:prstGeom prst="rect">
            <a:avLst/>
          </a:prstGeom>
          <a:noFill/>
          <a:ln w="9525">
            <a:noFill/>
            <a:miter lim="800000"/>
            <a:headEnd/>
            <a:tailEnd/>
          </a:ln>
        </p:spPr>
        <p:txBody>
          <a:bodyPr lIns="0" tIns="0" rIns="0" bIns="0" anchor="b"/>
          <a:lstStyle/>
          <a:p>
            <a:pPr>
              <a:buClr>
                <a:srgbClr val="67CFE1"/>
              </a:buClr>
            </a:pPr>
            <a:r>
              <a:rPr lang="en-US" sz="1200" b="1" dirty="0" smtClean="0">
                <a:solidFill>
                  <a:srgbClr val="002060"/>
                </a:solidFill>
                <a:latin typeface="Arial" pitchFamily="34" charset="0"/>
                <a:ea typeface="宋体" pitchFamily="2" charset="-122"/>
                <a:cs typeface="Arial" pitchFamily="34" charset="0"/>
              </a:rPr>
              <a:t>ACR = </a:t>
            </a:r>
            <a:r>
              <a:rPr lang="zh-CN" altLang="en-US" sz="1200" b="1" dirty="0" smtClean="0">
                <a:solidFill>
                  <a:srgbClr val="002060"/>
                </a:solidFill>
                <a:latin typeface="Arial" pitchFamily="34" charset="0"/>
                <a:ea typeface="宋体" pitchFamily="2" charset="-122"/>
                <a:cs typeface="Arial" pitchFamily="34" charset="0"/>
              </a:rPr>
              <a:t>美国风湿病学会</a:t>
            </a:r>
            <a:endParaRPr lang="en-US" sz="1200" b="1" dirty="0" smtClean="0">
              <a:solidFill>
                <a:srgbClr val="002060"/>
              </a:solidFill>
              <a:latin typeface="Arial" pitchFamily="34" charset="0"/>
              <a:ea typeface="宋体" pitchFamily="2" charset="-122"/>
              <a:cs typeface="Arial" pitchFamily="34" charset="0"/>
            </a:endParaRPr>
          </a:p>
          <a:p>
            <a:pPr>
              <a:buClr>
                <a:srgbClr val="67CFE1"/>
              </a:buClr>
            </a:pPr>
            <a:r>
              <a:rPr lang="en-US" sz="1000" dirty="0" smtClean="0">
                <a:solidFill>
                  <a:srgbClr val="002060"/>
                </a:solidFill>
                <a:latin typeface="Arial" pitchFamily="34" charset="0"/>
                <a:ea typeface="宋体" pitchFamily="2" charset="-122"/>
                <a:cs typeface="Arial" pitchFamily="34" charset="0"/>
              </a:rPr>
              <a:t>Wolfe F </a:t>
            </a:r>
            <a:r>
              <a:rPr lang="en-US" sz="1000" i="1" dirty="0">
                <a:solidFill>
                  <a:srgbClr val="002060"/>
                </a:solidFill>
                <a:latin typeface="Arial" pitchFamily="34" charset="0"/>
                <a:ea typeface="宋体" pitchFamily="2" charset="-122"/>
                <a:cs typeface="Arial" pitchFamily="34" charset="0"/>
              </a:rPr>
              <a:t>et al. Arthritis </a:t>
            </a:r>
            <a:r>
              <a:rPr lang="en-US" sz="1000" i="1" dirty="0" smtClean="0">
                <a:solidFill>
                  <a:srgbClr val="002060"/>
                </a:solidFill>
                <a:latin typeface="Arial" pitchFamily="34" charset="0"/>
                <a:ea typeface="宋体" pitchFamily="2" charset="-122"/>
                <a:cs typeface="Arial" pitchFamily="34" charset="0"/>
              </a:rPr>
              <a:t>Rheum</a:t>
            </a:r>
            <a:r>
              <a:rPr lang="en-US" sz="1000" dirty="0" smtClean="0">
                <a:solidFill>
                  <a:srgbClr val="002060"/>
                </a:solidFill>
                <a:latin typeface="Arial" pitchFamily="34" charset="0"/>
                <a:ea typeface="宋体" pitchFamily="2" charset="-122"/>
                <a:cs typeface="Arial" pitchFamily="34" charset="0"/>
              </a:rPr>
              <a:t> 1990; 33(2):160-72.</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7358042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itle 4"/>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执行手动压痛点检查</a:t>
            </a:r>
            <a:endParaRPr lang="es-MX" dirty="0">
              <a:latin typeface="Arial" pitchFamily="34" charset="0"/>
              <a:ea typeface="宋体" pitchFamily="2" charset="-122"/>
              <a:cs typeface="Arial" pitchFamily="34" charset="0"/>
            </a:endParaRPr>
          </a:p>
        </p:txBody>
      </p:sp>
      <p:sp>
        <p:nvSpPr>
          <p:cNvPr id="108546" name="Rectangle 7"/>
          <p:cNvSpPr>
            <a:spLocks noGrp="1" noChangeArrowheads="1"/>
          </p:cNvSpPr>
          <p:nvPr>
            <p:ph idx="1"/>
          </p:nvPr>
        </p:nvSpPr>
        <p:spPr>
          <a:xfrm>
            <a:off x="457200" y="1701800"/>
            <a:ext cx="8229600" cy="4525963"/>
          </a:xfrm>
        </p:spPr>
        <p:txBody>
          <a:bodyPr>
            <a:noAutofit/>
          </a:bodyPr>
          <a:lstStyle/>
          <a:p>
            <a:pPr>
              <a:spcBef>
                <a:spcPts val="0"/>
              </a:spcBef>
              <a:spcAft>
                <a:spcPts val="300"/>
              </a:spcAft>
            </a:pPr>
            <a:r>
              <a:rPr lang="zh-CN" altLang="en-US" sz="2400" dirty="0" smtClean="0">
                <a:latin typeface="Arial" pitchFamily="34" charset="0"/>
                <a:ea typeface="宋体" pitchFamily="2" charset="-122"/>
                <a:cs typeface="Arial" pitchFamily="34" charset="0"/>
              </a:rPr>
              <a:t>数字触诊施力约</a:t>
            </a:r>
            <a:r>
              <a:rPr lang="en-US" altLang="zh-CN" sz="2400" dirty="0" smtClean="0">
                <a:latin typeface="Arial" pitchFamily="34" charset="0"/>
                <a:ea typeface="宋体" pitchFamily="2" charset="-122"/>
                <a:cs typeface="Arial" pitchFamily="34" charset="0"/>
              </a:rPr>
              <a:t>4 kg </a:t>
            </a:r>
            <a:r>
              <a:rPr lang="en-US" sz="2400" dirty="0" smtClean="0">
                <a:latin typeface="Arial" pitchFamily="34" charset="0"/>
                <a:ea typeface="宋体" pitchFamily="2" charset="-122"/>
                <a:cs typeface="Arial" pitchFamily="34" charset="0"/>
              </a:rPr>
              <a:t> </a:t>
            </a:r>
          </a:p>
          <a:p>
            <a:pPr lvl="1">
              <a:spcBef>
                <a:spcPts val="0"/>
              </a:spcBef>
              <a:spcAft>
                <a:spcPts val="600"/>
              </a:spcAft>
            </a:pPr>
            <a:r>
              <a:rPr lang="zh-CN" altLang="en-US" sz="2000" b="1" dirty="0" smtClean="0">
                <a:latin typeface="Arial" pitchFamily="34" charset="0"/>
                <a:ea typeface="宋体" pitchFamily="2" charset="-122"/>
                <a:cs typeface="Arial" pitchFamily="34" charset="0"/>
              </a:rPr>
              <a:t>检查人员需在按压时拇指显白色以施加所估计压力</a:t>
            </a:r>
            <a:endParaRPr lang="en-US" sz="2000" b="1" dirty="0" smtClean="0">
              <a:latin typeface="Arial" pitchFamily="34" charset="0"/>
              <a:ea typeface="宋体" pitchFamily="2" charset="-122"/>
              <a:cs typeface="Arial" pitchFamily="34" charset="0"/>
            </a:endParaRPr>
          </a:p>
          <a:p>
            <a:pPr lvl="1">
              <a:spcBef>
                <a:spcPts val="0"/>
              </a:spcBef>
              <a:spcAft>
                <a:spcPts val="600"/>
              </a:spcAft>
            </a:pPr>
            <a:r>
              <a:rPr lang="zh-CN" altLang="en-US" sz="2000" dirty="0" smtClean="0">
                <a:latin typeface="Arial" pitchFamily="34" charset="0"/>
                <a:ea typeface="宋体" pitchFamily="2" charset="-122"/>
                <a:cs typeface="Arial" pitchFamily="34" charset="0"/>
              </a:rPr>
              <a:t>对“阳性”压痛点，受试者必须声称触诊有痛感</a:t>
            </a:r>
            <a:r>
              <a:rPr lang="en-US" sz="2000" dirty="0" smtClean="0">
                <a:latin typeface="Arial" pitchFamily="34" charset="0"/>
                <a:ea typeface="宋体" pitchFamily="2" charset="-122"/>
                <a:cs typeface="Arial" pitchFamily="34" charset="0"/>
              </a:rPr>
              <a:t> </a:t>
            </a:r>
            <a:endParaRPr lang="en-US" sz="2000" dirty="0">
              <a:latin typeface="Arial" pitchFamily="34" charset="0"/>
              <a:ea typeface="宋体" pitchFamily="2" charset="-122"/>
              <a:cs typeface="Arial" pitchFamily="34" charset="0"/>
            </a:endParaRPr>
          </a:p>
          <a:p>
            <a:pPr>
              <a:spcBef>
                <a:spcPts val="0"/>
              </a:spcBef>
              <a:spcAft>
                <a:spcPts val="600"/>
              </a:spcAft>
            </a:pPr>
            <a:r>
              <a:rPr lang="zh-CN" altLang="en-US" sz="2400" dirty="0" smtClean="0">
                <a:latin typeface="Arial" pitchFamily="34" charset="0"/>
                <a:ea typeface="宋体" pitchFamily="2" charset="-122"/>
                <a:cs typeface="Arial" pitchFamily="34" charset="0"/>
              </a:rPr>
              <a:t>对纤维肌痛的精确度：</a:t>
            </a:r>
            <a:endParaRPr lang="en-US" sz="2400" dirty="0" smtClean="0">
              <a:latin typeface="Arial" pitchFamily="34" charset="0"/>
              <a:ea typeface="宋体" pitchFamily="2" charset="-122"/>
              <a:cs typeface="Arial" pitchFamily="34" charset="0"/>
            </a:endParaRPr>
          </a:p>
          <a:p>
            <a:pPr lvl="1">
              <a:spcBef>
                <a:spcPts val="0"/>
              </a:spcBef>
              <a:spcAft>
                <a:spcPts val="600"/>
              </a:spcAft>
            </a:pPr>
            <a:r>
              <a:rPr lang="zh-CN" altLang="en-US" sz="2000" dirty="0" smtClean="0">
                <a:latin typeface="Arial" pitchFamily="34" charset="0"/>
                <a:ea typeface="宋体" pitchFamily="2" charset="-122"/>
                <a:cs typeface="Arial" pitchFamily="34" charset="0"/>
              </a:rPr>
              <a:t>敏感性：</a:t>
            </a:r>
            <a:r>
              <a:rPr lang="en-US" sz="2000" b="1" dirty="0" smtClean="0">
                <a:latin typeface="Arial" pitchFamily="34" charset="0"/>
                <a:ea typeface="宋体" pitchFamily="2" charset="-122"/>
                <a:cs typeface="Arial" pitchFamily="34" charset="0"/>
              </a:rPr>
              <a:t>88.4</a:t>
            </a:r>
            <a:r>
              <a:rPr lang="en-US" sz="2000" b="1" dirty="0">
                <a:latin typeface="Arial" pitchFamily="34" charset="0"/>
                <a:ea typeface="宋体" pitchFamily="2" charset="-122"/>
                <a:cs typeface="Arial" pitchFamily="34" charset="0"/>
              </a:rPr>
              <a:t>% </a:t>
            </a:r>
            <a:endParaRPr lang="en-US" sz="2000" b="1" dirty="0" smtClean="0">
              <a:latin typeface="Arial" pitchFamily="34" charset="0"/>
              <a:ea typeface="宋体" pitchFamily="2" charset="-122"/>
              <a:cs typeface="Arial" pitchFamily="34" charset="0"/>
            </a:endParaRPr>
          </a:p>
          <a:p>
            <a:pPr lvl="1">
              <a:spcBef>
                <a:spcPts val="0"/>
              </a:spcBef>
              <a:spcAft>
                <a:spcPts val="600"/>
              </a:spcAft>
            </a:pPr>
            <a:r>
              <a:rPr lang="zh-CN" altLang="en-US" sz="2000" dirty="0" smtClean="0">
                <a:latin typeface="Arial" pitchFamily="34" charset="0"/>
                <a:ea typeface="宋体" pitchFamily="2" charset="-122"/>
                <a:cs typeface="Arial" pitchFamily="34" charset="0"/>
              </a:rPr>
              <a:t>特异性：</a:t>
            </a:r>
            <a:r>
              <a:rPr lang="en-US" sz="2000" b="1" dirty="0" smtClean="0">
                <a:latin typeface="Arial" pitchFamily="34" charset="0"/>
                <a:ea typeface="宋体" pitchFamily="2" charset="-122"/>
                <a:cs typeface="Arial" pitchFamily="34" charset="0"/>
              </a:rPr>
              <a:t>81.1</a:t>
            </a:r>
            <a:r>
              <a:rPr lang="en-US" sz="2000" b="1" dirty="0">
                <a:latin typeface="Arial" pitchFamily="34" charset="0"/>
                <a:ea typeface="宋体" pitchFamily="2" charset="-122"/>
                <a:cs typeface="Arial" pitchFamily="34" charset="0"/>
              </a:rPr>
              <a:t>% </a:t>
            </a:r>
            <a:endParaRPr lang="en-US" sz="2000" b="1" dirty="0" smtClean="0">
              <a:latin typeface="Arial" pitchFamily="34" charset="0"/>
              <a:ea typeface="宋体" pitchFamily="2" charset="-122"/>
              <a:cs typeface="Arial" pitchFamily="34" charset="0"/>
            </a:endParaRPr>
          </a:p>
          <a:p>
            <a:pPr>
              <a:spcBef>
                <a:spcPts val="0"/>
              </a:spcBef>
              <a:spcAft>
                <a:spcPts val="600"/>
              </a:spcAft>
            </a:pPr>
            <a:r>
              <a:rPr lang="zh-CN" altLang="en-US" sz="2400" dirty="0" smtClean="0">
                <a:latin typeface="Arial" pitchFamily="34" charset="0"/>
                <a:ea typeface="宋体" pitchFamily="2" charset="-122"/>
                <a:cs typeface="Arial" pitchFamily="34" charset="0"/>
              </a:rPr>
              <a:t>对压痛点评估的</a:t>
            </a:r>
            <a:r>
              <a:rPr lang="zh-CN" altLang="en-US" sz="2400" b="1" dirty="0" smtClean="0">
                <a:latin typeface="Arial" pitchFamily="34" charset="0"/>
                <a:ea typeface="宋体" pitchFamily="2" charset="-122"/>
                <a:cs typeface="Arial" pitchFamily="34" charset="0"/>
              </a:rPr>
              <a:t>争议</a:t>
            </a:r>
            <a:r>
              <a:rPr lang="zh-CN" altLang="en-US" sz="2400" dirty="0" smtClean="0">
                <a:latin typeface="Arial" pitchFamily="34" charset="0"/>
                <a:ea typeface="宋体" pitchFamily="2" charset="-122"/>
                <a:cs typeface="Arial" pitchFamily="34" charset="0"/>
              </a:rPr>
              <a:t>：</a:t>
            </a:r>
            <a:endParaRPr lang="en-US" sz="2400" dirty="0">
              <a:latin typeface="Arial" pitchFamily="34" charset="0"/>
              <a:ea typeface="宋体" pitchFamily="2" charset="-122"/>
              <a:cs typeface="Arial" pitchFamily="34" charset="0"/>
            </a:endParaRPr>
          </a:p>
          <a:p>
            <a:pPr lvl="1" eaLnBrk="1" hangingPunct="1">
              <a:spcBef>
                <a:spcPts val="0"/>
              </a:spcBef>
            </a:pPr>
            <a:r>
              <a:rPr lang="zh-CN" altLang="en-US" sz="2000" b="0" dirty="0" smtClean="0">
                <a:latin typeface="Arial" pitchFamily="34" charset="0"/>
                <a:ea typeface="宋体" pitchFamily="2" charset="-122"/>
                <a:cs typeface="Arial" pitchFamily="34" charset="0"/>
              </a:rPr>
              <a:t>主观性</a:t>
            </a:r>
            <a:endParaRPr lang="en-US" altLang="zh-CN" sz="2000" b="0" dirty="0" smtClean="0">
              <a:latin typeface="Arial" pitchFamily="34" charset="0"/>
              <a:ea typeface="宋体" pitchFamily="2" charset="-122"/>
              <a:cs typeface="Arial" pitchFamily="34" charset="0"/>
            </a:endParaRPr>
          </a:p>
          <a:p>
            <a:pPr lvl="1" eaLnBrk="1" hangingPunct="1">
              <a:spcBef>
                <a:spcPts val="0"/>
              </a:spcBef>
            </a:pPr>
            <a:r>
              <a:rPr lang="zh-CN" altLang="en-US" sz="2000" b="0" dirty="0" smtClean="0">
                <a:latin typeface="Arial" pitchFamily="34" charset="0"/>
                <a:ea typeface="宋体" pitchFamily="2" charset="-122"/>
                <a:cs typeface="Arial" pitchFamily="34" charset="0"/>
              </a:rPr>
              <a:t>对诊断研究可能没有进行的必要</a:t>
            </a:r>
            <a:endParaRPr lang="en-US" altLang="zh-CN" sz="2000" b="0" dirty="0" smtClean="0">
              <a:latin typeface="Arial" pitchFamily="34" charset="0"/>
              <a:ea typeface="宋体" pitchFamily="2" charset="-122"/>
              <a:cs typeface="Arial" pitchFamily="34" charset="0"/>
            </a:endParaRPr>
          </a:p>
          <a:p>
            <a:pPr lvl="1" eaLnBrk="1" hangingPunct="1">
              <a:spcBef>
                <a:spcPts val="0"/>
              </a:spcBef>
            </a:pPr>
            <a:r>
              <a:rPr lang="zh-CN" altLang="en-US" sz="2000" b="0" dirty="0" smtClean="0">
                <a:latin typeface="Arial" pitchFamily="34" charset="0"/>
                <a:ea typeface="宋体" pitchFamily="2" charset="-122"/>
                <a:cs typeface="Arial" pitchFamily="34" charset="0"/>
              </a:rPr>
              <a:t>对</a:t>
            </a:r>
            <a:r>
              <a:rPr lang="en-US" altLang="zh-CN" sz="2000" b="0" dirty="0" smtClean="0">
                <a:latin typeface="Arial" pitchFamily="34" charset="0"/>
                <a:ea typeface="宋体" pitchFamily="2" charset="-122"/>
                <a:cs typeface="Arial" pitchFamily="34" charset="0"/>
              </a:rPr>
              <a:t>18</a:t>
            </a:r>
            <a:r>
              <a:rPr lang="zh-CN" altLang="en-US" sz="2000" b="0" dirty="0" smtClean="0">
                <a:latin typeface="Arial" pitchFamily="34" charset="0"/>
                <a:ea typeface="宋体" pitchFamily="2" charset="-122"/>
                <a:cs typeface="Arial" pitchFamily="34" charset="0"/>
              </a:rPr>
              <a:t>个压痛点中</a:t>
            </a:r>
            <a:r>
              <a:rPr lang="zh-CN" altLang="en-US" sz="2000" dirty="0" smtClean="0">
                <a:latin typeface="Arial" pitchFamily="34" charset="0"/>
                <a:ea typeface="宋体" pitchFamily="2" charset="-122"/>
                <a:cs typeface="Arial" pitchFamily="34" charset="0"/>
              </a:rPr>
              <a:t>少于</a:t>
            </a:r>
            <a:r>
              <a:rPr lang="en-US" altLang="zh-CN" sz="2000" dirty="0" smtClean="0">
                <a:latin typeface="Arial" pitchFamily="34" charset="0"/>
                <a:ea typeface="宋体" pitchFamily="2" charset="-122"/>
                <a:cs typeface="Arial" pitchFamily="34" charset="0"/>
              </a:rPr>
              <a:t>11</a:t>
            </a:r>
            <a:r>
              <a:rPr lang="zh-CN" altLang="en-US" sz="2000" dirty="0" smtClean="0">
                <a:latin typeface="Arial" pitchFamily="34" charset="0"/>
                <a:ea typeface="宋体" pitchFamily="2" charset="-122"/>
                <a:cs typeface="Arial" pitchFamily="34" charset="0"/>
              </a:rPr>
              <a:t>个压痛点的病例如何处理？</a:t>
            </a:r>
            <a:endParaRPr lang="en-US" sz="2000" b="0" dirty="0" smtClean="0">
              <a:latin typeface="Arial" pitchFamily="34" charset="0"/>
              <a:ea typeface="宋体" pitchFamily="2" charset="-122"/>
              <a:cs typeface="Arial" pitchFamily="34" charset="0"/>
            </a:endParaRPr>
          </a:p>
        </p:txBody>
      </p:sp>
      <p:sp>
        <p:nvSpPr>
          <p:cNvPr id="5" name="TextBox 4"/>
          <p:cNvSpPr txBox="1"/>
          <p:nvPr/>
        </p:nvSpPr>
        <p:spPr>
          <a:xfrm>
            <a:off x="119409" y="6443242"/>
            <a:ext cx="8856984" cy="430887"/>
          </a:xfrm>
          <a:prstGeom prst="rect">
            <a:avLst/>
          </a:prstGeom>
          <a:noFill/>
        </p:spPr>
        <p:txBody>
          <a:bodyPr wrap="square" rtlCol="0">
            <a:spAutoFit/>
          </a:bodyPr>
          <a:lstStyle/>
          <a:p>
            <a:r>
              <a:rPr lang="en-CA" sz="1100" dirty="0" smtClean="0">
                <a:solidFill>
                  <a:srgbClr val="002060"/>
                </a:solidFill>
                <a:latin typeface="Arial" pitchFamily="34" charset="0"/>
                <a:ea typeface="宋体" pitchFamily="2" charset="-122"/>
                <a:cs typeface="Arial" pitchFamily="34" charset="0"/>
              </a:rPr>
              <a:t>National Fibromyalgia Association. </a:t>
            </a:r>
            <a:r>
              <a:rPr lang="en-CA" sz="1100" i="1" dirty="0" smtClean="0">
                <a:solidFill>
                  <a:srgbClr val="002060"/>
                </a:solidFill>
                <a:latin typeface="Arial" pitchFamily="34" charset="0"/>
                <a:ea typeface="宋体" pitchFamily="2" charset="-122"/>
                <a:cs typeface="Arial" pitchFamily="34" charset="0"/>
              </a:rPr>
              <a:t>The Manual Tender Point Survey</a:t>
            </a:r>
            <a:r>
              <a:rPr lang="en-CA" sz="1100" dirty="0" smtClean="0">
                <a:solidFill>
                  <a:srgbClr val="002060"/>
                </a:solidFill>
                <a:latin typeface="Arial" pitchFamily="34" charset="0"/>
                <a:ea typeface="宋体" pitchFamily="2" charset="-122"/>
                <a:cs typeface="Arial" pitchFamily="34" charset="0"/>
              </a:rPr>
              <a:t>. Available </a:t>
            </a:r>
            <a:r>
              <a:rPr lang="en-CA" sz="1100" dirty="0">
                <a:solidFill>
                  <a:srgbClr val="002060"/>
                </a:solidFill>
                <a:latin typeface="Arial" pitchFamily="34" charset="0"/>
                <a:ea typeface="宋体" pitchFamily="2" charset="-122"/>
                <a:cs typeface="Arial" pitchFamily="34" charset="0"/>
              </a:rPr>
              <a:t>at </a:t>
            </a:r>
            <a:r>
              <a:rPr lang="en-CA" sz="1100" dirty="0">
                <a:solidFill>
                  <a:srgbClr val="002060"/>
                </a:solidFill>
                <a:latin typeface="Arial" pitchFamily="34" charset="0"/>
                <a:ea typeface="宋体" pitchFamily="2" charset="-122"/>
                <a:cs typeface="Arial" pitchFamily="34" charset="0"/>
                <a:hlinkClick r:id="rId3"/>
              </a:rPr>
              <a:t>http://</a:t>
            </a:r>
            <a:r>
              <a:rPr lang="en-CA" sz="1100" dirty="0" smtClean="0">
                <a:solidFill>
                  <a:srgbClr val="002060"/>
                </a:solidFill>
                <a:latin typeface="Arial" pitchFamily="34" charset="0"/>
                <a:ea typeface="宋体" pitchFamily="2" charset="-122"/>
                <a:cs typeface="Arial" pitchFamily="34" charset="0"/>
                <a:hlinkClick r:id="rId3"/>
              </a:rPr>
              <a:t>www.fmaware.org/News2eb58.html?p</a:t>
            </a:r>
            <a:r>
              <a:rPr lang="en-CA" sz="1100" dirty="0" smtClean="0">
                <a:solidFill>
                  <a:srgbClr val="002060"/>
                </a:solidFill>
                <a:latin typeface="Arial" pitchFamily="34" charset="0"/>
                <a:ea typeface="宋体" pitchFamily="2" charset="-122"/>
                <a:cs typeface="Arial" pitchFamily="34" charset="0"/>
              </a:rPr>
              <a:t>. </a:t>
            </a:r>
            <a:br>
              <a:rPr lang="en-CA" sz="1100" dirty="0" smtClean="0">
                <a:solidFill>
                  <a:srgbClr val="002060"/>
                </a:solidFill>
                <a:latin typeface="Arial" pitchFamily="34" charset="0"/>
                <a:ea typeface="宋体" pitchFamily="2" charset="-122"/>
                <a:cs typeface="Arial" pitchFamily="34" charset="0"/>
              </a:rPr>
            </a:br>
            <a:r>
              <a:rPr lang="en-CA" sz="1100" dirty="0" smtClean="0">
                <a:solidFill>
                  <a:srgbClr val="002060"/>
                </a:solidFill>
                <a:latin typeface="Arial" pitchFamily="34" charset="0"/>
                <a:ea typeface="宋体" pitchFamily="2" charset="-122"/>
                <a:cs typeface="Arial" pitchFamily="34" charset="0"/>
              </a:rPr>
              <a:t>Accessed August 13, 2013; </a:t>
            </a:r>
            <a:r>
              <a:rPr lang="en-CA" sz="1100" dirty="0">
                <a:solidFill>
                  <a:srgbClr val="002060"/>
                </a:solidFill>
                <a:latin typeface="Arial" pitchFamily="34" charset="0"/>
                <a:ea typeface="宋体" pitchFamily="2" charset="-122"/>
                <a:cs typeface="Arial" pitchFamily="34" charset="0"/>
              </a:rPr>
              <a:t>Wilke WS. </a:t>
            </a:r>
            <a:r>
              <a:rPr lang="en-CA" sz="1100" i="1" dirty="0">
                <a:solidFill>
                  <a:srgbClr val="002060"/>
                </a:solidFill>
                <a:latin typeface="Arial" pitchFamily="34" charset="0"/>
                <a:ea typeface="宋体" pitchFamily="2" charset="-122"/>
                <a:cs typeface="Arial" pitchFamily="34" charset="0"/>
              </a:rPr>
              <a:t>Cleve Clin J </a:t>
            </a:r>
            <a:r>
              <a:rPr lang="en-CA" sz="1100" i="1" dirty="0" smtClean="0">
                <a:solidFill>
                  <a:srgbClr val="002060"/>
                </a:solidFill>
                <a:latin typeface="Arial" pitchFamily="34" charset="0"/>
                <a:ea typeface="宋体" pitchFamily="2" charset="-122"/>
                <a:cs typeface="Arial" pitchFamily="34" charset="0"/>
              </a:rPr>
              <a:t>Med</a:t>
            </a:r>
            <a:r>
              <a:rPr lang="en-CA" sz="1100" dirty="0" smtClean="0">
                <a:solidFill>
                  <a:srgbClr val="002060"/>
                </a:solidFill>
                <a:latin typeface="Arial" pitchFamily="34" charset="0"/>
                <a:ea typeface="宋体" pitchFamily="2" charset="-122"/>
                <a:cs typeface="Arial" pitchFamily="34" charset="0"/>
              </a:rPr>
              <a:t> </a:t>
            </a:r>
            <a:r>
              <a:rPr lang="en-CA" sz="1100" dirty="0">
                <a:solidFill>
                  <a:srgbClr val="002060"/>
                </a:solidFill>
                <a:latin typeface="Arial" pitchFamily="34" charset="0"/>
                <a:ea typeface="宋体" pitchFamily="2" charset="-122"/>
                <a:cs typeface="Arial" pitchFamily="34" charset="0"/>
              </a:rPr>
              <a:t>2009</a:t>
            </a:r>
            <a:r>
              <a:rPr lang="en-CA" sz="1100" dirty="0" smtClean="0">
                <a:solidFill>
                  <a:srgbClr val="002060"/>
                </a:solidFill>
                <a:latin typeface="Arial" pitchFamily="34" charset="0"/>
                <a:ea typeface="宋体" pitchFamily="2" charset="-122"/>
                <a:cs typeface="Arial" pitchFamily="34" charset="0"/>
              </a:rPr>
              <a:t>; 76(6):345-52; </a:t>
            </a:r>
            <a:r>
              <a:rPr lang="en-US" sz="1100" dirty="0">
                <a:solidFill>
                  <a:srgbClr val="002060"/>
                </a:solidFill>
                <a:latin typeface="Arial" pitchFamily="34" charset="0"/>
                <a:ea typeface="宋体" pitchFamily="2" charset="-122"/>
                <a:cs typeface="Arial" pitchFamily="34" charset="0"/>
              </a:rPr>
              <a:t>Wolfe F </a:t>
            </a:r>
            <a:r>
              <a:rPr lang="en-US" sz="1100" i="1" dirty="0">
                <a:solidFill>
                  <a:srgbClr val="002060"/>
                </a:solidFill>
                <a:latin typeface="Arial" pitchFamily="34" charset="0"/>
                <a:ea typeface="宋体" pitchFamily="2" charset="-122"/>
                <a:cs typeface="Arial" pitchFamily="34" charset="0"/>
              </a:rPr>
              <a:t>et al. Arthritis Rheum</a:t>
            </a:r>
            <a:r>
              <a:rPr lang="en-US" sz="1100" dirty="0">
                <a:solidFill>
                  <a:srgbClr val="002060"/>
                </a:solidFill>
                <a:latin typeface="Arial" pitchFamily="34" charset="0"/>
                <a:ea typeface="宋体" pitchFamily="2" charset="-122"/>
                <a:cs typeface="Arial" pitchFamily="34" charset="0"/>
              </a:rPr>
              <a:t> 1990</a:t>
            </a:r>
            <a:r>
              <a:rPr lang="en-US" sz="1100" dirty="0" smtClean="0">
                <a:solidFill>
                  <a:srgbClr val="002060"/>
                </a:solidFill>
                <a:latin typeface="Arial" pitchFamily="34" charset="0"/>
                <a:ea typeface="宋体" pitchFamily="2" charset="-122"/>
                <a:cs typeface="Arial" pitchFamily="34" charset="0"/>
              </a:rPr>
              <a:t>; 33(2):160-72.</a:t>
            </a:r>
            <a:endParaRPr lang="en-CA" sz="11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005168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p:cNvSpPr>
          <p:nvPr>
            <p:ph type="title"/>
          </p:nvPr>
        </p:nvSpPr>
        <p:spPr>
          <a:xfrm>
            <a:off x="190500" y="274638"/>
            <a:ext cx="9239250" cy="1143000"/>
          </a:xfrm>
        </p:spPr>
        <p:txBody>
          <a:bodyPr vert="horz" lIns="91440" tIns="45720" rIns="91440" bIns="45720" rtlCol="0" anchor="ctr">
            <a:normAutofit/>
          </a:bodyPr>
          <a:lstStyle/>
          <a:p>
            <a:pPr>
              <a:lnSpc>
                <a:spcPct val="85000"/>
              </a:lnSpc>
            </a:pPr>
            <a:r>
              <a:rPr lang="en-CA" dirty="0" smtClean="0">
                <a:latin typeface="Arial" pitchFamily="34" charset="0"/>
                <a:ea typeface="宋体" pitchFamily="2" charset="-122"/>
                <a:cs typeface="Arial" pitchFamily="34" charset="0"/>
              </a:rPr>
              <a:t>ACR</a:t>
            </a:r>
            <a:r>
              <a:rPr lang="zh-CN" altLang="en-US" dirty="0" smtClean="0">
                <a:latin typeface="Arial" pitchFamily="34" charset="0"/>
                <a:ea typeface="宋体" pitchFamily="2" charset="-122"/>
                <a:cs typeface="Arial" pitchFamily="34" charset="0"/>
              </a:rPr>
              <a:t>提出纤维肌痛诊断标准（</a:t>
            </a:r>
            <a:r>
              <a:rPr lang="en-CA" dirty="0" smtClean="0">
                <a:latin typeface="Arial" pitchFamily="34" charset="0"/>
                <a:ea typeface="宋体" pitchFamily="2" charset="-122"/>
                <a:cs typeface="Arial" pitchFamily="34" charset="0"/>
              </a:rPr>
              <a:t>2010</a:t>
            </a:r>
            <a:r>
              <a:rPr lang="zh-CN" altLang="en-US" dirty="0" smtClean="0">
                <a:latin typeface="Arial" pitchFamily="34" charset="0"/>
                <a:ea typeface="宋体" pitchFamily="2" charset="-122"/>
                <a:cs typeface="Arial" pitchFamily="34" charset="0"/>
              </a:rPr>
              <a:t>）</a:t>
            </a:r>
            <a:endParaRPr lang="en-US" dirty="0">
              <a:latin typeface="Arial" pitchFamily="34" charset="0"/>
              <a:ea typeface="宋体" pitchFamily="2" charset="-122"/>
              <a:cs typeface="Arial" pitchFamily="34" charset="0"/>
            </a:endParaRPr>
          </a:p>
        </p:txBody>
      </p:sp>
      <p:sp>
        <p:nvSpPr>
          <p:cNvPr id="5" name="Content Placeholder 4"/>
          <p:cNvSpPr>
            <a:spLocks noGrp="1"/>
          </p:cNvSpPr>
          <p:nvPr>
            <p:ph idx="1"/>
          </p:nvPr>
        </p:nvSpPr>
        <p:spPr>
          <a:xfrm>
            <a:off x="457200" y="1614714"/>
            <a:ext cx="8229600" cy="4525963"/>
          </a:xfrm>
        </p:spPr>
        <p:txBody>
          <a:bodyPr/>
          <a:lstStyle/>
          <a:p>
            <a:r>
              <a:rPr lang="zh-CN" altLang="en-US" dirty="0" smtClean="0">
                <a:latin typeface="Arial" pitchFamily="34" charset="0"/>
                <a:ea typeface="宋体" pitchFamily="2" charset="-122"/>
                <a:cs typeface="Arial" pitchFamily="34" charset="0"/>
              </a:rPr>
              <a:t>如出现如下情况，可确诊为纤维肌痛：</a:t>
            </a:r>
            <a:endParaRPr lang="en-CA" dirty="0">
              <a:latin typeface="Arial" pitchFamily="34" charset="0"/>
              <a:ea typeface="宋体" pitchFamily="2" charset="-122"/>
              <a:cs typeface="Arial" pitchFamily="34" charset="0"/>
            </a:endParaRPr>
          </a:p>
          <a:p>
            <a:pPr lvl="1"/>
            <a:r>
              <a:rPr lang="zh-CN" altLang="en-US" dirty="0" smtClean="0">
                <a:latin typeface="Arial" pitchFamily="34" charset="0"/>
                <a:ea typeface="宋体" pitchFamily="2" charset="-122"/>
                <a:cs typeface="Arial" pitchFamily="34" charset="0"/>
              </a:rPr>
              <a:t>患者出现广泛疼痛和相关症状</a:t>
            </a:r>
            <a:endParaRPr lang="en-US" altLang="zh-CN" dirty="0" smtClean="0">
              <a:latin typeface="Arial" pitchFamily="34" charset="0"/>
              <a:ea typeface="宋体" pitchFamily="2" charset="-122"/>
              <a:cs typeface="Arial" pitchFamily="34" charset="0"/>
            </a:endParaRPr>
          </a:p>
          <a:p>
            <a:pPr lvl="1"/>
            <a:endParaRPr lang="en-US" dirty="0" smtClean="0">
              <a:latin typeface="Arial" pitchFamily="34" charset="0"/>
              <a:ea typeface="宋体" pitchFamily="2" charset="-122"/>
              <a:cs typeface="Arial" pitchFamily="34" charset="0"/>
            </a:endParaRPr>
          </a:p>
          <a:p>
            <a:pPr lvl="1"/>
            <a:r>
              <a:rPr lang="zh-CN" altLang="en-US" dirty="0" smtClean="0">
                <a:latin typeface="Arial" pitchFamily="34" charset="0"/>
                <a:ea typeface="宋体" pitchFamily="2" charset="-122"/>
                <a:cs typeface="Arial" pitchFamily="34" charset="0"/>
              </a:rPr>
              <a:t>相同等级的症状持续时间</a:t>
            </a:r>
            <a:endParaRPr lang="en-US" altLang="zh-CN" dirty="0" smtClean="0">
              <a:latin typeface="Arial" pitchFamily="34" charset="0"/>
              <a:ea typeface="宋体" pitchFamily="2" charset="-122"/>
              <a:cs typeface="Arial" pitchFamily="34" charset="0"/>
            </a:endParaRPr>
          </a:p>
          <a:p>
            <a:pPr lvl="1">
              <a:buNone/>
            </a:pPr>
            <a:r>
              <a:rPr lang="en-US" dirty="0" smtClean="0">
                <a:latin typeface="Arial" pitchFamily="34" charset="0"/>
                <a:ea typeface="宋体" pitchFamily="2" charset="-122"/>
                <a:cs typeface="Arial" pitchFamily="34" charset="0"/>
              </a:rPr>
              <a:t>    </a:t>
            </a:r>
            <a:r>
              <a:rPr lang="en-CA" dirty="0" smtClean="0">
                <a:latin typeface="Arial" pitchFamily="34" charset="0"/>
                <a:ea typeface="宋体" pitchFamily="2" charset="-122"/>
                <a:cs typeface="Arial" pitchFamily="34" charset="0"/>
              </a:rPr>
              <a:t>≥3</a:t>
            </a:r>
            <a:r>
              <a:rPr lang="zh-CN" altLang="en-US" dirty="0" smtClean="0">
                <a:latin typeface="Arial" pitchFamily="34" charset="0"/>
                <a:ea typeface="宋体" pitchFamily="2" charset="-122"/>
                <a:cs typeface="Arial" pitchFamily="34" charset="0"/>
              </a:rPr>
              <a:t>个月</a:t>
            </a:r>
          </a:p>
          <a:p>
            <a:pPr lvl="1"/>
            <a:r>
              <a:rPr lang="zh-CN" altLang="en-US" dirty="0" smtClean="0">
                <a:latin typeface="Arial" pitchFamily="34" charset="0"/>
                <a:ea typeface="宋体" pitchFamily="2" charset="-122"/>
                <a:cs typeface="Arial" pitchFamily="34" charset="0"/>
              </a:rPr>
              <a:t>除纤维肌痛外没有其他解释</a:t>
            </a:r>
            <a:endParaRPr lang="en-US" altLang="zh-CN" dirty="0" smtClean="0">
              <a:latin typeface="Arial" pitchFamily="34" charset="0"/>
              <a:ea typeface="宋体" pitchFamily="2" charset="-122"/>
              <a:cs typeface="Arial" pitchFamily="34" charset="0"/>
            </a:endParaRPr>
          </a:p>
          <a:p>
            <a:pPr lvl="1">
              <a:buNone/>
            </a:pPr>
            <a:r>
              <a:rPr lang="en-US" altLang="zh-CN" dirty="0" smtClean="0">
                <a:latin typeface="Arial" pitchFamily="34" charset="0"/>
                <a:ea typeface="宋体" pitchFamily="2" charset="-122"/>
                <a:cs typeface="Arial" pitchFamily="34" charset="0"/>
              </a:rPr>
              <a:t>    </a:t>
            </a:r>
            <a:r>
              <a:rPr lang="zh-CN" altLang="en-US" dirty="0" smtClean="0">
                <a:latin typeface="Arial" pitchFamily="34" charset="0"/>
                <a:ea typeface="宋体" pitchFamily="2" charset="-122"/>
                <a:cs typeface="Arial" pitchFamily="34" charset="0"/>
              </a:rPr>
              <a:t>疼痛的病因</a:t>
            </a:r>
            <a:endParaRPr lang="en-CA" dirty="0" smtClean="0">
              <a:latin typeface="Arial" pitchFamily="34" charset="0"/>
              <a:ea typeface="宋体" pitchFamily="2" charset="-122"/>
              <a:cs typeface="Arial" pitchFamily="34" charset="0"/>
            </a:endParaRPr>
          </a:p>
          <a:p>
            <a:pPr>
              <a:buNone/>
            </a:pPr>
            <a:endParaRPr lang="en-CA" dirty="0">
              <a:latin typeface="Arial" pitchFamily="34" charset="0"/>
              <a:ea typeface="宋体" pitchFamily="2" charset="-122"/>
              <a:cs typeface="Arial" pitchFamily="34" charset="0"/>
            </a:endParaRPr>
          </a:p>
        </p:txBody>
      </p:sp>
      <p:sp>
        <p:nvSpPr>
          <p:cNvPr id="96260" name="Text Box 4"/>
          <p:cNvSpPr txBox="1">
            <a:spLocks noChangeArrowheads="1"/>
          </p:cNvSpPr>
          <p:nvPr/>
        </p:nvSpPr>
        <p:spPr bwMode="gray">
          <a:xfrm>
            <a:off x="211387" y="6437301"/>
            <a:ext cx="522103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200" b="1" dirty="0">
                <a:solidFill>
                  <a:srgbClr val="002060"/>
                </a:solidFill>
                <a:latin typeface="Arial" pitchFamily="34" charset="0"/>
                <a:ea typeface="宋体" pitchFamily="2" charset="-122"/>
                <a:cs typeface="Arial" pitchFamily="34" charset="0"/>
              </a:rPr>
              <a:t>ACR = </a:t>
            </a:r>
            <a:r>
              <a:rPr lang="zh-CN" altLang="en-US" sz="1200" b="1" dirty="0" smtClean="0">
                <a:solidFill>
                  <a:srgbClr val="002060"/>
                </a:solidFill>
                <a:latin typeface="Arial" pitchFamily="34" charset="0"/>
                <a:ea typeface="宋体" pitchFamily="2" charset="-122"/>
                <a:cs typeface="Arial" pitchFamily="34" charset="0"/>
              </a:rPr>
              <a:t>美国风湿病学会</a:t>
            </a:r>
            <a:endParaRPr lang="en-US" sz="1200" b="1" dirty="0">
              <a:solidFill>
                <a:srgbClr val="002060"/>
              </a:solidFill>
              <a:latin typeface="Arial" pitchFamily="34" charset="0"/>
              <a:ea typeface="宋体" pitchFamily="2" charset="-122"/>
              <a:cs typeface="Arial" pitchFamily="34" charset="0"/>
            </a:endParaRPr>
          </a:p>
          <a:p>
            <a:pPr eaLnBrk="1" hangingPunct="1"/>
            <a:r>
              <a:rPr lang="en-US" sz="1000" dirty="0" smtClean="0">
                <a:solidFill>
                  <a:srgbClr val="002060"/>
                </a:solidFill>
                <a:latin typeface="Arial" pitchFamily="34" charset="0"/>
                <a:ea typeface="宋体" pitchFamily="2" charset="-122"/>
                <a:cs typeface="Arial" pitchFamily="34" charset="0"/>
              </a:rPr>
              <a:t>Wolfe F </a:t>
            </a:r>
            <a:r>
              <a:rPr lang="en-US" sz="1000" i="1" dirty="0" smtClean="0">
                <a:solidFill>
                  <a:srgbClr val="002060"/>
                </a:solidFill>
                <a:latin typeface="Arial" pitchFamily="34" charset="0"/>
                <a:ea typeface="宋体" pitchFamily="2" charset="-122"/>
                <a:cs typeface="Arial" pitchFamily="34" charset="0"/>
              </a:rPr>
              <a:t>et </a:t>
            </a:r>
            <a:r>
              <a:rPr lang="en-US" sz="1000" i="1" dirty="0">
                <a:solidFill>
                  <a:srgbClr val="002060"/>
                </a:solidFill>
                <a:latin typeface="Arial" pitchFamily="34" charset="0"/>
                <a:ea typeface="宋体" pitchFamily="2" charset="-122"/>
                <a:cs typeface="Arial" pitchFamily="34" charset="0"/>
              </a:rPr>
              <a:t>al. Arthritis Care Res (Hoboken</a:t>
            </a:r>
            <a:r>
              <a:rPr lang="en-US" sz="1000" i="1"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2010</a:t>
            </a:r>
            <a:r>
              <a:rPr lang="en-US" sz="1000" dirty="0" smtClean="0">
                <a:solidFill>
                  <a:srgbClr val="002060"/>
                </a:solidFill>
                <a:latin typeface="Arial" pitchFamily="34" charset="0"/>
                <a:ea typeface="宋体" pitchFamily="2" charset="-122"/>
                <a:cs typeface="Arial" pitchFamily="34" charset="0"/>
              </a:rPr>
              <a:t>; 62(5):600-10</a:t>
            </a:r>
            <a:r>
              <a:rPr lang="en-US" sz="1000" dirty="0">
                <a:solidFill>
                  <a:srgbClr val="002060"/>
                </a:solidFill>
                <a:latin typeface="Arial" pitchFamily="34" charset="0"/>
                <a:ea typeface="宋体" pitchFamily="2" charset="-122"/>
                <a:cs typeface="Arial" pitchFamily="34" charset="0"/>
              </a:rPr>
              <a:t>.</a:t>
            </a:r>
          </a:p>
        </p:txBody>
      </p:sp>
      <p:sp>
        <p:nvSpPr>
          <p:cNvPr id="8" name="Rectangle 7"/>
          <p:cNvSpPr/>
          <p:nvPr/>
        </p:nvSpPr>
        <p:spPr>
          <a:xfrm>
            <a:off x="5940152" y="2708920"/>
            <a:ext cx="3096344" cy="1692771"/>
          </a:xfrm>
          <a:prstGeom prst="rect">
            <a:avLst/>
          </a:prstGeom>
          <a:solidFill>
            <a:schemeClr val="tx1">
              <a:lumMod val="50000"/>
            </a:schemeClr>
          </a:solidFill>
        </p:spPr>
        <p:txBody>
          <a:bodyPr wrap="square">
            <a:spAutoFit/>
          </a:bodyPr>
          <a:lstStyle/>
          <a:p>
            <a:r>
              <a:rPr lang="zh-CN" altLang="en-US" sz="2400" dirty="0" smtClean="0">
                <a:solidFill>
                  <a:prstClr val="white"/>
                </a:solidFill>
                <a:latin typeface="Arial" pitchFamily="34" charset="0"/>
                <a:ea typeface="宋体" pitchFamily="2" charset="-122"/>
                <a:cs typeface="Arial" pitchFamily="34" charset="0"/>
              </a:rPr>
              <a:t>相关症状包括：</a:t>
            </a:r>
            <a:endParaRPr lang="en-CA" sz="2400" dirty="0">
              <a:solidFill>
                <a:prstClr val="white"/>
              </a:solidFill>
              <a:latin typeface="Arial" pitchFamily="34" charset="0"/>
              <a:ea typeface="宋体" pitchFamily="2" charset="-122"/>
              <a:cs typeface="Arial" pitchFamily="34" charset="0"/>
            </a:endParaRPr>
          </a:p>
          <a:p>
            <a:pPr marL="342900" indent="-342900">
              <a:buFont typeface="Arial" pitchFamily="34" charset="0"/>
              <a:buChar char="•"/>
            </a:pPr>
            <a:r>
              <a:rPr lang="zh-CN" altLang="en-US" sz="2000" dirty="0" smtClean="0">
                <a:solidFill>
                  <a:prstClr val="white"/>
                </a:solidFill>
                <a:latin typeface="Arial" pitchFamily="34" charset="0"/>
                <a:ea typeface="宋体" pitchFamily="2" charset="-122"/>
                <a:cs typeface="Arial" pitchFamily="34" charset="0"/>
              </a:rPr>
              <a:t>睡眠无法缓解疲乏</a:t>
            </a:r>
            <a:endParaRPr lang="en-CA" sz="2000" dirty="0">
              <a:solidFill>
                <a:prstClr val="white"/>
              </a:solidFill>
              <a:latin typeface="Arial" pitchFamily="34" charset="0"/>
              <a:ea typeface="宋体" pitchFamily="2" charset="-122"/>
              <a:cs typeface="Arial" pitchFamily="34" charset="0"/>
            </a:endParaRPr>
          </a:p>
          <a:p>
            <a:pPr marL="342900" indent="-342900">
              <a:buFont typeface="Arial" pitchFamily="34" charset="0"/>
              <a:buChar char="•"/>
            </a:pPr>
            <a:r>
              <a:rPr lang="zh-CN" altLang="en-US" sz="2000" dirty="0" smtClean="0">
                <a:solidFill>
                  <a:prstClr val="white"/>
                </a:solidFill>
                <a:latin typeface="Arial" pitchFamily="34" charset="0"/>
                <a:ea typeface="宋体" pitchFamily="2" charset="-122"/>
                <a:cs typeface="Arial" pitchFamily="34" charset="0"/>
              </a:rPr>
              <a:t>认知症状</a:t>
            </a:r>
            <a:endParaRPr lang="en-US" altLang="zh-CN" sz="2000" dirty="0" smtClean="0">
              <a:solidFill>
                <a:prstClr val="white"/>
              </a:solidFill>
              <a:latin typeface="Arial" pitchFamily="34" charset="0"/>
              <a:ea typeface="宋体" pitchFamily="2" charset="-122"/>
              <a:cs typeface="Arial" pitchFamily="34" charset="0"/>
            </a:endParaRPr>
          </a:p>
          <a:p>
            <a:pPr marL="342900" indent="-342900">
              <a:buFont typeface="Arial" pitchFamily="34" charset="0"/>
              <a:buChar char="•"/>
            </a:pPr>
            <a:r>
              <a:rPr lang="zh-CN" altLang="en-US" sz="2000" dirty="0" smtClean="0">
                <a:solidFill>
                  <a:prstClr val="white"/>
                </a:solidFill>
                <a:latin typeface="Arial" pitchFamily="34" charset="0"/>
                <a:ea typeface="宋体" pitchFamily="2" charset="-122"/>
                <a:cs typeface="Arial" pitchFamily="34" charset="0"/>
              </a:rPr>
              <a:t>疲乏</a:t>
            </a:r>
            <a:endParaRPr lang="en-CA" sz="2000" dirty="0">
              <a:solidFill>
                <a:prstClr val="white"/>
              </a:solidFill>
              <a:latin typeface="Arial" pitchFamily="34" charset="0"/>
              <a:ea typeface="宋体" pitchFamily="2" charset="-122"/>
              <a:cs typeface="Arial" pitchFamily="34" charset="0"/>
            </a:endParaRPr>
          </a:p>
          <a:p>
            <a:pPr marL="342900" indent="-342900">
              <a:buFont typeface="Arial" pitchFamily="34" charset="0"/>
              <a:buChar char="•"/>
            </a:pPr>
            <a:r>
              <a:rPr lang="zh-CN" altLang="en-US" sz="2000" dirty="0" smtClean="0">
                <a:solidFill>
                  <a:prstClr val="white"/>
                </a:solidFill>
                <a:latin typeface="Arial" pitchFamily="34" charset="0"/>
                <a:ea typeface="宋体" pitchFamily="2" charset="-122"/>
                <a:cs typeface="Arial" pitchFamily="34" charset="0"/>
              </a:rPr>
              <a:t>其他躯体症状</a:t>
            </a:r>
            <a:endParaRPr lang="en-CA" sz="2000" dirty="0">
              <a:solidFill>
                <a:prstClr val="white"/>
              </a:solidFill>
              <a:latin typeface="Arial" pitchFamily="34" charset="0"/>
              <a:ea typeface="宋体" pitchFamily="2" charset="-122"/>
              <a:cs typeface="Arial" pitchFamily="34" charset="0"/>
            </a:endParaRPr>
          </a:p>
        </p:txBody>
      </p:sp>
      <p:sp>
        <p:nvSpPr>
          <p:cNvPr id="11" name="Right Arrow 10"/>
          <p:cNvSpPr/>
          <p:nvPr/>
        </p:nvSpPr>
        <p:spPr>
          <a:xfrm>
            <a:off x="4572000" y="2708920"/>
            <a:ext cx="1368152" cy="360040"/>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3643792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en-CA" dirty="0" err="1" smtClean="0">
                <a:latin typeface="Arial" pitchFamily="34" charset="0"/>
                <a:ea typeface="宋体" pitchFamily="2" charset="-122"/>
                <a:cs typeface="Arial" pitchFamily="34" charset="0"/>
              </a:rPr>
              <a:t>FiRST</a:t>
            </a:r>
            <a:r>
              <a:rPr lang="zh-CN" altLang="en-US" dirty="0" smtClean="0">
                <a:latin typeface="Arial" pitchFamily="34" charset="0"/>
                <a:ea typeface="宋体" pitchFamily="2" charset="-122"/>
                <a:cs typeface="Arial" pitchFamily="34" charset="0"/>
              </a:rPr>
              <a:t>：纤维肌痛快速筛选工具</a:t>
            </a:r>
            <a:endParaRPr lang="en-CA" dirty="0">
              <a:latin typeface="Arial" pitchFamily="34" charset="0"/>
              <a:ea typeface="宋体" pitchFamily="2" charset="-122"/>
              <a:cs typeface="Arial" pitchFamily="34" charset="0"/>
            </a:endParaRPr>
          </a:p>
        </p:txBody>
      </p:sp>
      <p:sp>
        <p:nvSpPr>
          <p:cNvPr id="6" name="Rectangle 5"/>
          <p:cNvSpPr/>
          <p:nvPr/>
        </p:nvSpPr>
        <p:spPr>
          <a:xfrm>
            <a:off x="117377" y="6620515"/>
            <a:ext cx="2406428" cy="246221"/>
          </a:xfrm>
          <a:prstGeom prst="rect">
            <a:avLst/>
          </a:prstGeom>
        </p:spPr>
        <p:txBody>
          <a:bodyPr wrap="none">
            <a:spAutoFit/>
          </a:bodyPr>
          <a:lstStyle/>
          <a:p>
            <a:r>
              <a:rPr lang="en-CA" sz="1000" dirty="0" smtClean="0">
                <a:solidFill>
                  <a:srgbClr val="002060"/>
                </a:solidFill>
                <a:latin typeface="Arial" pitchFamily="34" charset="0"/>
                <a:ea typeface="宋体" pitchFamily="2" charset="-122"/>
                <a:cs typeface="Arial" pitchFamily="34" charset="0"/>
              </a:rPr>
              <a:t>Perrot S </a:t>
            </a:r>
            <a:r>
              <a:rPr lang="en-CA" sz="1000" i="1" dirty="0" smtClean="0">
                <a:solidFill>
                  <a:srgbClr val="002060"/>
                </a:solidFill>
                <a:latin typeface="Arial" pitchFamily="34" charset="0"/>
                <a:ea typeface="宋体" pitchFamily="2" charset="-122"/>
                <a:cs typeface="Arial" pitchFamily="34" charset="0"/>
              </a:rPr>
              <a:t>et al. Pain</a:t>
            </a:r>
            <a:r>
              <a:rPr lang="en-CA" sz="1000" dirty="0" smtClean="0">
                <a:solidFill>
                  <a:srgbClr val="002060"/>
                </a:solidFill>
                <a:latin typeface="Arial" pitchFamily="34" charset="0"/>
                <a:ea typeface="宋体" pitchFamily="2" charset="-122"/>
                <a:cs typeface="Arial" pitchFamily="34" charset="0"/>
              </a:rPr>
              <a:t> 2010; 150(2</a:t>
            </a:r>
            <a:r>
              <a:rPr lang="en-CA" sz="1000" dirty="0">
                <a:solidFill>
                  <a:srgbClr val="002060"/>
                </a:solidFill>
                <a:latin typeface="Arial" pitchFamily="34" charset="0"/>
                <a:ea typeface="宋体" pitchFamily="2" charset="-122"/>
                <a:cs typeface="Arial" pitchFamily="34" charset="0"/>
              </a:rPr>
              <a:t>):</a:t>
            </a:r>
            <a:r>
              <a:rPr lang="en-CA" sz="1000" dirty="0" smtClean="0">
                <a:solidFill>
                  <a:srgbClr val="002060"/>
                </a:solidFill>
                <a:latin typeface="Arial" pitchFamily="34" charset="0"/>
                <a:ea typeface="宋体" pitchFamily="2" charset="-122"/>
                <a:cs typeface="Arial" pitchFamily="34" charset="0"/>
              </a:rPr>
              <a:t>250-6.</a:t>
            </a:r>
            <a:endParaRPr lang="en-CA" sz="1000" dirty="0">
              <a:solidFill>
                <a:srgbClr val="002060"/>
              </a:solidFill>
              <a:latin typeface="Arial" pitchFamily="34" charset="0"/>
              <a:ea typeface="宋体" pitchFamily="2" charset="-122"/>
              <a:cs typeface="Arial" pitchFamily="34" charset="0"/>
            </a:endParaRPr>
          </a:p>
        </p:txBody>
      </p:sp>
      <p:sp>
        <p:nvSpPr>
          <p:cNvPr id="10" name="Rounded Rectangle 9"/>
          <p:cNvSpPr/>
          <p:nvPr/>
        </p:nvSpPr>
        <p:spPr>
          <a:xfrm>
            <a:off x="3707903" y="1759992"/>
            <a:ext cx="5166221" cy="4439677"/>
          </a:xfrm>
          <a:prstGeom prst="roundRect">
            <a:avLst>
              <a:gd name="adj" fmla="val 8429"/>
            </a:avLst>
          </a:prstGeom>
          <a:gradFill flip="none" rotWithShape="1">
            <a:gsLst>
              <a:gs pos="0">
                <a:schemeClr val="accent3">
                  <a:lumMod val="20000"/>
                  <a:lumOff val="80000"/>
                </a:schemeClr>
              </a:gs>
              <a:gs pos="100000">
                <a:schemeClr val="accent3">
                  <a:lumMod val="40000"/>
                  <a:lumOff val="60000"/>
                </a:schemeClr>
              </a:gs>
            </a:gsLst>
            <a:lin ang="5400000" scaled="1"/>
            <a:tileRect/>
          </a:gradFill>
          <a:ln>
            <a:solidFill>
              <a:schemeClr val="accent3"/>
            </a:solidFill>
          </a:ln>
          <a:effectLst>
            <a:outerShdw blurRad="127000" dir="2154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ea typeface="宋体" pitchFamily="2" charset="-122"/>
              <a:cs typeface="Arial" pitchFamily="34" charset="0"/>
            </a:endParaRPr>
          </a:p>
        </p:txBody>
      </p:sp>
      <p:sp>
        <p:nvSpPr>
          <p:cNvPr id="11" name="Rectangle 10"/>
          <p:cNvSpPr/>
          <p:nvPr/>
        </p:nvSpPr>
        <p:spPr>
          <a:xfrm>
            <a:off x="3865636" y="1738717"/>
            <a:ext cx="5008488" cy="3608680"/>
          </a:xfrm>
          <a:prstGeom prst="rect">
            <a:avLst/>
          </a:prstGeom>
          <a:noFill/>
          <a:ln>
            <a:noFill/>
          </a:ln>
        </p:spPr>
        <p:txBody>
          <a:bodyPr wrap="square">
            <a:spAutoFit/>
          </a:bodyPr>
          <a:lstStyle/>
          <a:p>
            <a:pPr algn="ctr"/>
            <a:r>
              <a:rPr lang="zh-CN" altLang="en-US" b="1" u="sng" dirty="0" smtClean="0">
                <a:solidFill>
                  <a:srgbClr val="002060"/>
                </a:solidFill>
                <a:latin typeface="Arial" pitchFamily="34" charset="0"/>
                <a:ea typeface="宋体" pitchFamily="2" charset="-122"/>
                <a:cs typeface="Arial" pitchFamily="34" charset="0"/>
              </a:rPr>
              <a:t>选项</a:t>
            </a:r>
            <a:endParaRPr lang="en-CA" b="1" u="sng" dirty="0" smtClean="0">
              <a:solidFill>
                <a:srgbClr val="002060"/>
              </a:solidFill>
              <a:latin typeface="Arial" pitchFamily="34" charset="0"/>
              <a:ea typeface="宋体" pitchFamily="2" charset="-122"/>
              <a:cs typeface="Arial" pitchFamily="34" charset="0"/>
            </a:endParaRPr>
          </a:p>
          <a:p>
            <a:pPr marL="279400" indent="-279400">
              <a:spcAft>
                <a:spcPts val="300"/>
              </a:spcAft>
              <a:buClr>
                <a:schemeClr val="accent6"/>
              </a:buClr>
              <a:buFont typeface="+mj-lt"/>
              <a:buAutoNum type="arabicPeriod"/>
            </a:pPr>
            <a:r>
              <a:rPr lang="zh-CN" altLang="en-US" dirty="0" smtClean="0">
                <a:solidFill>
                  <a:srgbClr val="002060"/>
                </a:solidFill>
                <a:latin typeface="Arial" pitchFamily="34" charset="0"/>
                <a:ea typeface="宋体" pitchFamily="2" charset="-122"/>
                <a:cs typeface="Arial" pitchFamily="34" charset="0"/>
              </a:rPr>
              <a:t>我感到全身疼痛。</a:t>
            </a:r>
            <a:endParaRPr lang="en-CA" dirty="0" smtClean="0">
              <a:solidFill>
                <a:srgbClr val="002060"/>
              </a:solidFill>
              <a:latin typeface="Arial" pitchFamily="34" charset="0"/>
              <a:ea typeface="宋体" pitchFamily="2" charset="-122"/>
              <a:cs typeface="Arial" pitchFamily="34" charset="0"/>
            </a:endParaRPr>
          </a:p>
          <a:p>
            <a:pPr marL="279400" indent="-279400">
              <a:spcAft>
                <a:spcPts val="300"/>
              </a:spcAft>
              <a:buClr>
                <a:schemeClr val="accent6"/>
              </a:buClr>
              <a:buFont typeface="+mj-lt"/>
              <a:buAutoNum type="arabicPeriod"/>
            </a:pPr>
            <a:r>
              <a:rPr lang="zh-CN" altLang="en-US" dirty="0" smtClean="0">
                <a:solidFill>
                  <a:srgbClr val="002060"/>
                </a:solidFill>
                <a:latin typeface="Arial" pitchFamily="34" charset="0"/>
                <a:ea typeface="宋体" pitchFamily="2" charset="-122"/>
                <a:cs typeface="Arial" pitchFamily="34" charset="0"/>
              </a:rPr>
              <a:t>我感到痛觉持续不断，并且全身疲劳感让我不快。</a:t>
            </a:r>
            <a:endParaRPr lang="en-CA" dirty="0" smtClean="0">
              <a:solidFill>
                <a:srgbClr val="002060"/>
              </a:solidFill>
              <a:latin typeface="Arial" pitchFamily="34" charset="0"/>
              <a:ea typeface="宋体" pitchFamily="2" charset="-122"/>
              <a:cs typeface="Arial" pitchFamily="34" charset="0"/>
            </a:endParaRPr>
          </a:p>
          <a:p>
            <a:pPr marL="279400" indent="-279400">
              <a:spcAft>
                <a:spcPts val="300"/>
              </a:spcAft>
              <a:buClr>
                <a:schemeClr val="accent6"/>
              </a:buClr>
              <a:buFont typeface="+mj-lt"/>
              <a:buAutoNum type="arabicPeriod"/>
            </a:pPr>
            <a:r>
              <a:rPr lang="zh-CN" altLang="en-US" dirty="0" smtClean="0">
                <a:solidFill>
                  <a:srgbClr val="002060"/>
                </a:solidFill>
                <a:latin typeface="Arial" pitchFamily="34" charset="0"/>
                <a:ea typeface="宋体" pitchFamily="2" charset="-122"/>
                <a:cs typeface="Arial" pitchFamily="34" charset="0"/>
              </a:rPr>
              <a:t>我感到疼痛有烧灼感、电击样感受或绞痛。</a:t>
            </a:r>
            <a:endParaRPr lang="en-CA" dirty="0" smtClean="0">
              <a:solidFill>
                <a:srgbClr val="002060"/>
              </a:solidFill>
              <a:latin typeface="Arial" pitchFamily="34" charset="0"/>
              <a:ea typeface="宋体" pitchFamily="2" charset="-122"/>
              <a:cs typeface="Arial" pitchFamily="34" charset="0"/>
            </a:endParaRPr>
          </a:p>
          <a:p>
            <a:pPr marL="279400" indent="-279400">
              <a:spcAft>
                <a:spcPts val="300"/>
              </a:spcAft>
              <a:buClr>
                <a:schemeClr val="accent6"/>
              </a:buClr>
              <a:buFont typeface="+mj-lt"/>
              <a:buAutoNum type="arabicPeriod"/>
            </a:pPr>
            <a:r>
              <a:rPr lang="zh-CN" altLang="en-US" dirty="0" smtClean="0">
                <a:solidFill>
                  <a:srgbClr val="002060"/>
                </a:solidFill>
                <a:latin typeface="Arial" pitchFamily="34" charset="0"/>
                <a:ea typeface="宋体" pitchFamily="2" charset="-122"/>
                <a:cs typeface="Arial" pitchFamily="34" charset="0"/>
              </a:rPr>
              <a:t>我感到疼痛伴随有全身其他异常感觉，如刺痛和针扎感或麻木。</a:t>
            </a:r>
            <a:endParaRPr lang="en-CA" dirty="0" smtClean="0">
              <a:solidFill>
                <a:srgbClr val="002060"/>
              </a:solidFill>
              <a:latin typeface="Arial" pitchFamily="34" charset="0"/>
              <a:ea typeface="宋体" pitchFamily="2" charset="-122"/>
              <a:cs typeface="Arial" pitchFamily="34" charset="0"/>
            </a:endParaRPr>
          </a:p>
          <a:p>
            <a:pPr marL="279400" indent="-279400">
              <a:spcAft>
                <a:spcPts val="300"/>
              </a:spcAft>
              <a:buClr>
                <a:schemeClr val="accent6"/>
              </a:buClr>
              <a:buFont typeface="+mj-lt"/>
              <a:buAutoNum type="arabicPeriod"/>
            </a:pPr>
            <a:r>
              <a:rPr lang="zh-CN" altLang="en-US" dirty="0" smtClean="0">
                <a:solidFill>
                  <a:srgbClr val="002060"/>
                </a:solidFill>
                <a:latin typeface="Arial" pitchFamily="34" charset="0"/>
                <a:ea typeface="宋体" pitchFamily="2" charset="-122"/>
                <a:cs typeface="Arial" pitchFamily="34" charset="0"/>
              </a:rPr>
              <a:t>我感到疼痛伴随其他健康问题出现，如消化问题、泌尿系统疾病、头痛或不宁腿。</a:t>
            </a:r>
            <a:endParaRPr lang="en-CA" dirty="0" smtClean="0">
              <a:solidFill>
                <a:srgbClr val="002060"/>
              </a:solidFill>
              <a:latin typeface="Arial" pitchFamily="34" charset="0"/>
              <a:ea typeface="宋体" pitchFamily="2" charset="-122"/>
              <a:cs typeface="Arial" pitchFamily="34" charset="0"/>
            </a:endParaRPr>
          </a:p>
          <a:p>
            <a:pPr marL="279400" indent="-279400">
              <a:buClr>
                <a:schemeClr val="accent6"/>
              </a:buClr>
              <a:buFont typeface="+mj-lt"/>
              <a:buAutoNum type="arabicPeriod"/>
            </a:pPr>
            <a:r>
              <a:rPr lang="zh-CN" altLang="en-US" dirty="0" smtClean="0">
                <a:solidFill>
                  <a:srgbClr val="002060"/>
                </a:solidFill>
                <a:latin typeface="Arial" pitchFamily="34" charset="0"/>
                <a:ea typeface="宋体" pitchFamily="2" charset="-122"/>
                <a:cs typeface="Arial" pitchFamily="34" charset="0"/>
              </a:rPr>
              <a:t>我感到的疼痛对我的生活造成显著影响，尤其是对睡眠和集中注意力的能力，导致我整体感觉迟缓。</a:t>
            </a:r>
            <a:r>
              <a:rPr lang="en-CA" dirty="0" smtClean="0">
                <a:solidFill>
                  <a:srgbClr val="002060"/>
                </a:solidFill>
                <a:latin typeface="Arial" pitchFamily="34" charset="0"/>
                <a:ea typeface="宋体" pitchFamily="2" charset="-122"/>
                <a:cs typeface="Arial" pitchFamily="34" charset="0"/>
              </a:rPr>
              <a:t>  </a:t>
            </a:r>
            <a:endParaRPr lang="en-CA" dirty="0">
              <a:solidFill>
                <a:srgbClr val="002060"/>
              </a:solidFill>
              <a:latin typeface="Arial" pitchFamily="34" charset="0"/>
              <a:ea typeface="宋体" pitchFamily="2" charset="-122"/>
              <a:cs typeface="Arial" pitchFamily="34" charset="0"/>
            </a:endParaRPr>
          </a:p>
        </p:txBody>
      </p:sp>
      <p:sp>
        <p:nvSpPr>
          <p:cNvPr id="12" name="Rounded Rectangle 11"/>
          <p:cNvSpPr/>
          <p:nvPr/>
        </p:nvSpPr>
        <p:spPr>
          <a:xfrm>
            <a:off x="286445" y="1759992"/>
            <a:ext cx="3289875" cy="4439677"/>
          </a:xfrm>
          <a:prstGeom prst="roundRect">
            <a:avLst>
              <a:gd name="adj" fmla="val 8429"/>
            </a:avLst>
          </a:prstGeom>
          <a:gradFill flip="none" rotWithShape="1">
            <a:gsLst>
              <a:gs pos="0">
                <a:srgbClr val="0C6FCF"/>
              </a:gs>
              <a:gs pos="100000">
                <a:srgbClr val="5AA9F5"/>
              </a:gs>
            </a:gsLst>
            <a:lin ang="16200000" scaled="1"/>
            <a:tileRect/>
          </a:gradFill>
          <a:ln>
            <a:solidFill>
              <a:srgbClr val="0C6FCF"/>
            </a:solid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ea typeface="宋体" pitchFamily="2" charset="-122"/>
              <a:cs typeface="Arial" pitchFamily="34" charset="0"/>
            </a:endParaRPr>
          </a:p>
        </p:txBody>
      </p:sp>
      <p:sp>
        <p:nvSpPr>
          <p:cNvPr id="13" name="Content Placeholder 2"/>
          <p:cNvSpPr txBox="1">
            <a:spLocks/>
          </p:cNvSpPr>
          <p:nvPr/>
        </p:nvSpPr>
        <p:spPr>
          <a:xfrm>
            <a:off x="274955" y="1759992"/>
            <a:ext cx="3289875" cy="4418402"/>
          </a:xfrm>
          <a:prstGeom prst="rect">
            <a:avLst/>
          </a:prstGeom>
          <a:noFill/>
          <a:ln>
            <a:no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54000"/>
            <a:r>
              <a:rPr lang="zh-CN" altLang="en-US" sz="2000" dirty="0" smtClean="0">
                <a:solidFill>
                  <a:schemeClr val="tx1"/>
                </a:solidFill>
                <a:latin typeface="Arial" pitchFamily="34" charset="0"/>
                <a:ea typeface="宋体" pitchFamily="2" charset="-122"/>
                <a:cs typeface="Arial" pitchFamily="34" charset="0"/>
              </a:rPr>
              <a:t>自我完成的包含</a:t>
            </a:r>
            <a:r>
              <a:rPr altLang="zh-CN" sz="2000" dirty="0" smtClean="0">
                <a:solidFill>
                  <a:schemeClr val="tx1"/>
                </a:solidFill>
                <a:latin typeface="Arial" pitchFamily="34" charset="0"/>
                <a:ea typeface="宋体" pitchFamily="2" charset="-122"/>
                <a:cs typeface="Arial" pitchFamily="34" charset="0"/>
              </a:rPr>
              <a:t>6</a:t>
            </a:r>
            <a:r>
              <a:rPr lang="zh-CN" altLang="en-US" sz="2000" dirty="0" smtClean="0">
                <a:solidFill>
                  <a:schemeClr val="tx1"/>
                </a:solidFill>
                <a:latin typeface="Arial" pitchFamily="34" charset="0"/>
                <a:ea typeface="宋体" pitchFamily="2" charset="-122"/>
                <a:cs typeface="Arial" pitchFamily="34" charset="0"/>
              </a:rPr>
              <a:t>个选项的问卷调查</a:t>
            </a:r>
            <a:r>
              <a:rPr lang="en-CA" sz="2000" dirty="0" smtClean="0">
                <a:solidFill>
                  <a:schemeClr val="tx1"/>
                </a:solidFill>
                <a:latin typeface="Arial" pitchFamily="34" charset="0"/>
                <a:ea typeface="宋体" pitchFamily="2" charset="-122"/>
                <a:cs typeface="Arial" pitchFamily="34" charset="0"/>
              </a:rPr>
              <a:t> </a:t>
            </a:r>
          </a:p>
          <a:p>
            <a:pPr marL="266700" indent="-254000"/>
            <a:r>
              <a:rPr lang="zh-CN" altLang="en-US" sz="2000" dirty="0">
                <a:solidFill>
                  <a:schemeClr val="tx1"/>
                </a:solidFill>
                <a:latin typeface="Arial" pitchFamily="34" charset="0"/>
                <a:ea typeface="宋体" pitchFamily="2" charset="-122"/>
                <a:cs typeface="Arial" pitchFamily="34" charset="0"/>
              </a:rPr>
              <a:t>得分</a:t>
            </a:r>
            <a:r>
              <a:rPr lang="en-CA" sz="2000" dirty="0" smtClean="0">
                <a:solidFill>
                  <a:schemeClr val="tx1"/>
                </a:solidFill>
                <a:latin typeface="Arial" pitchFamily="34" charset="0"/>
                <a:ea typeface="宋体" pitchFamily="2" charset="-122"/>
                <a:cs typeface="Arial" pitchFamily="34" charset="0"/>
              </a:rPr>
              <a:t>≥5</a:t>
            </a:r>
            <a:r>
              <a:rPr lang="zh-CN" altLang="en-US" sz="2000" dirty="0" smtClean="0">
                <a:solidFill>
                  <a:schemeClr val="tx1"/>
                </a:solidFill>
                <a:latin typeface="Arial" pitchFamily="34" charset="0"/>
                <a:ea typeface="宋体" pitchFamily="2" charset="-122"/>
                <a:cs typeface="Arial" pitchFamily="34" charset="0"/>
              </a:rPr>
              <a:t>提示可能纤维肌痛</a:t>
            </a:r>
            <a:r>
              <a:rPr lang="en-CA" sz="2000" dirty="0" smtClean="0">
                <a:solidFill>
                  <a:schemeClr val="tx1"/>
                </a:solidFill>
                <a:latin typeface="Arial" pitchFamily="34" charset="0"/>
                <a:ea typeface="宋体" pitchFamily="2" charset="-122"/>
                <a:cs typeface="Arial" pitchFamily="34" charset="0"/>
              </a:rPr>
              <a:t>  </a:t>
            </a:r>
          </a:p>
          <a:p>
            <a:pPr marL="266700" indent="-254000"/>
            <a:r>
              <a:rPr lang="zh-CN" altLang="en-US" sz="2000" dirty="0" smtClean="0">
                <a:solidFill>
                  <a:schemeClr val="tx1"/>
                </a:solidFill>
                <a:latin typeface="Arial" pitchFamily="34" charset="0"/>
                <a:ea typeface="宋体" pitchFamily="2" charset="-122"/>
                <a:cs typeface="Arial" pitchFamily="34" charset="0"/>
              </a:rPr>
              <a:t>敏感性：</a:t>
            </a:r>
            <a:r>
              <a:rPr lang="en-CA" sz="2000" dirty="0" smtClean="0">
                <a:solidFill>
                  <a:schemeClr val="tx1"/>
                </a:solidFill>
                <a:latin typeface="Arial" pitchFamily="34" charset="0"/>
                <a:ea typeface="宋体" pitchFamily="2" charset="-122"/>
                <a:cs typeface="Arial" pitchFamily="34" charset="0"/>
              </a:rPr>
              <a:t>90.5%</a:t>
            </a:r>
          </a:p>
          <a:p>
            <a:pPr marL="266700" indent="-254000"/>
            <a:r>
              <a:rPr lang="zh-CN" altLang="en-US" sz="2000" dirty="0" smtClean="0">
                <a:solidFill>
                  <a:schemeClr val="tx1"/>
                </a:solidFill>
                <a:latin typeface="Arial" pitchFamily="34" charset="0"/>
                <a:ea typeface="宋体" pitchFamily="2" charset="-122"/>
                <a:cs typeface="Arial" pitchFamily="34" charset="0"/>
              </a:rPr>
              <a:t>特异性：</a:t>
            </a:r>
            <a:r>
              <a:rPr lang="en-CA" sz="2000" dirty="0" smtClean="0">
                <a:solidFill>
                  <a:schemeClr val="tx1"/>
                </a:solidFill>
                <a:latin typeface="Arial" pitchFamily="34" charset="0"/>
                <a:ea typeface="宋体" pitchFamily="2" charset="-122"/>
                <a:cs typeface="Arial" pitchFamily="34" charset="0"/>
              </a:rPr>
              <a:t>85.7%</a:t>
            </a:r>
            <a:endParaRPr lang="en-CA" sz="2000" dirty="0">
              <a:solidFill>
                <a:schemeClr val="tx1"/>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593749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16" t="4167" r="-2116" b="13559"/>
          <a:stretch/>
        </p:blipFill>
        <p:spPr>
          <a:xfrm>
            <a:off x="1472685" y="928922"/>
            <a:ext cx="6313714" cy="5194618"/>
          </a:xfrm>
          <a:prstGeom prst="rect">
            <a:avLst/>
          </a:prstGeom>
        </p:spPr>
      </p:pic>
      <p:sp>
        <p:nvSpPr>
          <p:cNvPr id="6" name="Rounded Rectangle 17"/>
          <p:cNvSpPr>
            <a:spLocks noGrp="1"/>
          </p:cNvSpPr>
          <p:nvPr>
            <p:ph idx="1"/>
          </p:nvPr>
        </p:nvSpPr>
        <p:spPr>
          <a:xfrm>
            <a:off x="459203" y="2348880"/>
            <a:ext cx="8229600" cy="27691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lnSpc>
                <a:spcPct val="80000"/>
              </a:lnSpc>
              <a:buClr>
                <a:srgbClr val="0092FF"/>
              </a:buClr>
              <a:buNone/>
            </a:pPr>
            <a:r>
              <a:rPr lang="zh-CN" altLang="en-US" sz="4000" b="1" cap="small" dirty="0" smtClean="0">
                <a:solidFill>
                  <a:schemeClr val="accent4">
                    <a:lumMod val="75000"/>
                  </a:schemeClr>
                </a:solidFill>
                <a:latin typeface="Arial" pitchFamily="34" charset="0"/>
                <a:ea typeface="宋体" pitchFamily="2" charset="-122"/>
                <a:cs typeface="Arial" pitchFamily="34" charset="0"/>
              </a:rPr>
              <a:t>认为患者患有纤维肌痛时</a:t>
            </a:r>
            <a:endParaRPr lang="en-US" altLang="zh-CN" sz="4000" b="1" cap="small" dirty="0" smtClean="0">
              <a:solidFill>
                <a:schemeClr val="accent4">
                  <a:lumMod val="75000"/>
                </a:schemeClr>
              </a:solidFill>
              <a:latin typeface="Arial" pitchFamily="34" charset="0"/>
              <a:ea typeface="宋体" pitchFamily="2" charset="-122"/>
              <a:cs typeface="Arial" pitchFamily="34" charset="0"/>
            </a:endParaRPr>
          </a:p>
          <a:p>
            <a:pPr marL="0" lvl="0" indent="0" algn="ctr">
              <a:lnSpc>
                <a:spcPct val="80000"/>
              </a:lnSpc>
              <a:buClr>
                <a:srgbClr val="0092FF"/>
              </a:buClr>
              <a:buNone/>
            </a:pPr>
            <a:r>
              <a:rPr lang="zh-CN" altLang="en-US" sz="4000" b="1" cap="small" dirty="0" smtClean="0">
                <a:solidFill>
                  <a:schemeClr val="accent4">
                    <a:lumMod val="75000"/>
                  </a:schemeClr>
                </a:solidFill>
                <a:latin typeface="Arial" pitchFamily="34" charset="0"/>
                <a:ea typeface="宋体" pitchFamily="2" charset="-122"/>
                <a:cs typeface="Arial" pitchFamily="34" charset="0"/>
              </a:rPr>
              <a:t>该如何告知？</a:t>
            </a:r>
            <a:endParaRPr lang="en-CA" sz="4000" b="1" cap="small" dirty="0">
              <a:solidFill>
                <a:schemeClr val="accent4">
                  <a:lumMod val="75000"/>
                </a:schemeClr>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94215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学习目标</a:t>
            </a:r>
            <a:endParaRPr lang="en-CA" dirty="0">
              <a:latin typeface="Arial" pitchFamily="34" charset="0"/>
              <a:ea typeface="宋体" pitchFamily="2" charset="-122"/>
              <a:cs typeface="Arial" pitchFamily="34" charset="0"/>
            </a:endParaRPr>
          </a:p>
        </p:txBody>
      </p:sp>
      <p:sp>
        <p:nvSpPr>
          <p:cNvPr id="3" name="Content Placeholder 2"/>
          <p:cNvSpPr>
            <a:spLocks noGrp="1"/>
          </p:cNvSpPr>
          <p:nvPr>
            <p:ph idx="1"/>
          </p:nvPr>
        </p:nvSpPr>
        <p:spPr>
          <a:xfrm>
            <a:off x="457200" y="1751608"/>
            <a:ext cx="8229600" cy="4525963"/>
          </a:xfrm>
        </p:spPr>
        <p:txBody>
          <a:bodyPr>
            <a:normAutofit lnSpcReduction="10000"/>
          </a:bodyPr>
          <a:lstStyle/>
          <a:p>
            <a:r>
              <a:rPr lang="zh-CN" altLang="en-US" dirty="0" smtClean="0">
                <a:latin typeface="Arial" pitchFamily="34" charset="0"/>
                <a:ea typeface="宋体" pitchFamily="2" charset="-122"/>
                <a:cs typeface="Arial" pitchFamily="34" charset="0"/>
              </a:rPr>
              <a:t>完成此单元后，学员应达到如下目标：</a:t>
            </a:r>
            <a:endParaRPr lang="en-US" dirty="0" smtClean="0">
              <a:latin typeface="Arial" pitchFamily="34" charset="0"/>
              <a:ea typeface="宋体" pitchFamily="2" charset="-122"/>
              <a:cs typeface="Arial" pitchFamily="34" charset="0"/>
            </a:endParaRPr>
          </a:p>
          <a:p>
            <a:pPr lvl="1">
              <a:spcAft>
                <a:spcPts val="1200"/>
              </a:spcAft>
            </a:pPr>
            <a:r>
              <a:rPr lang="zh-CN" altLang="en-US" dirty="0" smtClean="0">
                <a:latin typeface="Arial" pitchFamily="34" charset="0"/>
                <a:ea typeface="宋体" pitchFamily="2" charset="-122"/>
                <a:cs typeface="Arial" pitchFamily="34" charset="0"/>
              </a:rPr>
              <a:t>讨论与</a:t>
            </a:r>
            <a:r>
              <a:rPr lang="zh-CN" altLang="en-US" dirty="0" smtClean="0">
                <a:latin typeface="Arial" pitchFamily="34" charset="0"/>
                <a:ea typeface="宋体" pitchFamily="2" charset="-122"/>
                <a:cs typeface="Arial" pitchFamily="34" charset="0"/>
              </a:rPr>
              <a:t>中枢</a:t>
            </a:r>
            <a:r>
              <a:rPr lang="zh-CN" altLang="en-US" dirty="0" smtClean="0">
                <a:latin typeface="Arial" pitchFamily="34" charset="0"/>
                <a:ea typeface="宋体" pitchFamily="2" charset="-122"/>
                <a:cs typeface="Arial" pitchFamily="34" charset="0"/>
              </a:rPr>
              <a:t>敏化</a:t>
            </a:r>
            <a:r>
              <a:rPr lang="en-CA"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功能失调性疼痛不同症状，尤其是纤维肌痛的发生率</a:t>
            </a:r>
            <a:r>
              <a:rPr lang="en-CA" dirty="0" smtClean="0">
                <a:latin typeface="Arial" pitchFamily="34" charset="0"/>
                <a:ea typeface="宋体" pitchFamily="2" charset="-122"/>
                <a:cs typeface="Arial" pitchFamily="34" charset="0"/>
              </a:rPr>
              <a:t> </a:t>
            </a:r>
            <a:r>
              <a:rPr lang="zh-CN" altLang="en-US" dirty="0" smtClean="0">
                <a:latin typeface="Arial" pitchFamily="34" charset="0"/>
                <a:ea typeface="宋体" pitchFamily="2" charset="-122"/>
                <a:cs typeface="Arial" pitchFamily="34" charset="0"/>
              </a:rPr>
              <a:t>。</a:t>
            </a:r>
            <a:endParaRPr lang="en-CA" dirty="0">
              <a:latin typeface="Arial" pitchFamily="34" charset="0"/>
              <a:ea typeface="宋体" pitchFamily="2" charset="-122"/>
              <a:cs typeface="Arial" pitchFamily="34" charset="0"/>
            </a:endParaRPr>
          </a:p>
          <a:p>
            <a:pPr lvl="1">
              <a:spcAft>
                <a:spcPts val="1200"/>
              </a:spcAft>
            </a:pPr>
            <a:r>
              <a:rPr lang="zh-CN" altLang="en-US" dirty="0" smtClean="0">
                <a:latin typeface="Arial" pitchFamily="34" charset="0"/>
                <a:ea typeface="宋体" pitchFamily="2" charset="-122"/>
                <a:cs typeface="Arial" pitchFamily="34" charset="0"/>
              </a:rPr>
              <a:t>理解</a:t>
            </a:r>
            <a:r>
              <a:rPr lang="zh-CN" altLang="en-US" dirty="0" smtClean="0">
                <a:latin typeface="Arial" pitchFamily="34" charset="0"/>
                <a:ea typeface="宋体" pitchFamily="2" charset="-122"/>
                <a:cs typeface="Arial" pitchFamily="34" charset="0"/>
              </a:rPr>
              <a:t>中枢敏化</a:t>
            </a:r>
            <a:r>
              <a:rPr lang="en-CA"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功能失调性疼痛相关症状（如纤维肌痛）对患者功能和生活质量的</a:t>
            </a:r>
            <a:r>
              <a:rPr lang="zh-CN" altLang="en-US" dirty="0" smtClean="0">
                <a:latin typeface="Arial" pitchFamily="34" charset="0"/>
                <a:ea typeface="宋体" pitchFamily="2" charset="-122"/>
                <a:cs typeface="Arial" pitchFamily="34" charset="0"/>
              </a:rPr>
              <a:t>影响。</a:t>
            </a:r>
            <a:endParaRPr lang="en-CA" dirty="0">
              <a:latin typeface="Arial" pitchFamily="34" charset="0"/>
              <a:ea typeface="宋体" pitchFamily="2" charset="-122"/>
              <a:cs typeface="Arial" pitchFamily="34" charset="0"/>
            </a:endParaRPr>
          </a:p>
          <a:p>
            <a:pPr lvl="1">
              <a:spcAft>
                <a:spcPts val="1200"/>
              </a:spcAft>
            </a:pPr>
            <a:r>
              <a:rPr lang="zh-CN" altLang="en-US" dirty="0" smtClean="0">
                <a:latin typeface="Arial" pitchFamily="34" charset="0"/>
                <a:ea typeface="宋体" pitchFamily="2" charset="-122"/>
                <a:cs typeface="Arial" pitchFamily="34" charset="0"/>
              </a:rPr>
              <a:t>解释</a:t>
            </a:r>
            <a:r>
              <a:rPr lang="zh-CN" altLang="en-US" dirty="0" smtClean="0">
                <a:latin typeface="Arial" pitchFamily="34" charset="0"/>
                <a:ea typeface="宋体" pitchFamily="2" charset="-122"/>
                <a:cs typeface="Arial" pitchFamily="34" charset="0"/>
              </a:rPr>
              <a:t>中枢敏化</a:t>
            </a:r>
            <a:r>
              <a:rPr lang="en-CA"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功能失调性疼痛的病理生理学</a:t>
            </a:r>
            <a:r>
              <a:rPr lang="en-CA" dirty="0" smtClean="0">
                <a:latin typeface="Arial" pitchFamily="34" charset="0"/>
                <a:ea typeface="宋体" pitchFamily="2" charset="-122"/>
                <a:cs typeface="Arial" pitchFamily="34" charset="0"/>
              </a:rPr>
              <a:t> </a:t>
            </a:r>
            <a:r>
              <a:rPr lang="zh-CN" altLang="en-US" dirty="0" smtClean="0">
                <a:latin typeface="Arial" pitchFamily="34" charset="0"/>
                <a:ea typeface="宋体" pitchFamily="2" charset="-122"/>
                <a:cs typeface="Arial" pitchFamily="34" charset="0"/>
              </a:rPr>
              <a:t>。</a:t>
            </a:r>
            <a:endParaRPr lang="en-CA" dirty="0" smtClean="0">
              <a:latin typeface="Arial" pitchFamily="34" charset="0"/>
              <a:ea typeface="宋体" pitchFamily="2" charset="-122"/>
              <a:cs typeface="Arial" pitchFamily="34" charset="0"/>
            </a:endParaRPr>
          </a:p>
          <a:p>
            <a:pPr lvl="1">
              <a:spcAft>
                <a:spcPts val="1200"/>
              </a:spcAft>
            </a:pPr>
            <a:r>
              <a:rPr lang="zh-CN" altLang="en-US" dirty="0" smtClean="0">
                <a:latin typeface="Arial" pitchFamily="34" charset="0"/>
                <a:ea typeface="宋体" pitchFamily="2" charset="-122"/>
                <a:cs typeface="Arial" pitchFamily="34" charset="0"/>
              </a:rPr>
              <a:t>识别纤维肌痛的核心临床</a:t>
            </a:r>
            <a:r>
              <a:rPr lang="zh-CN" altLang="en-US" dirty="0" smtClean="0">
                <a:latin typeface="Arial" pitchFamily="34" charset="0"/>
                <a:ea typeface="宋体" pitchFamily="2" charset="-122"/>
                <a:cs typeface="Arial" pitchFamily="34" charset="0"/>
              </a:rPr>
              <a:t>特征。</a:t>
            </a:r>
            <a:endParaRPr lang="en-CA" dirty="0">
              <a:latin typeface="Arial" pitchFamily="34" charset="0"/>
              <a:ea typeface="宋体" pitchFamily="2" charset="-122"/>
              <a:cs typeface="Arial" pitchFamily="34" charset="0"/>
            </a:endParaRPr>
          </a:p>
          <a:p>
            <a:pPr lvl="1">
              <a:spcAft>
                <a:spcPts val="1200"/>
              </a:spcAft>
            </a:pPr>
            <a:r>
              <a:rPr lang="zh-CN" altLang="en-US" dirty="0" smtClean="0">
                <a:latin typeface="Arial" pitchFamily="34" charset="0"/>
                <a:ea typeface="宋体" pitchFamily="2" charset="-122"/>
                <a:cs typeface="Arial" pitchFamily="34" charset="0"/>
              </a:rPr>
              <a:t>为纤维</a:t>
            </a:r>
            <a:r>
              <a:rPr lang="zh-CN" altLang="en-US" dirty="0" smtClean="0">
                <a:latin typeface="Arial" pitchFamily="34" charset="0"/>
                <a:ea typeface="宋体" pitchFamily="2" charset="-122"/>
                <a:cs typeface="Arial" pitchFamily="34" charset="0"/>
              </a:rPr>
              <a:t>肌痛治疗选择</a:t>
            </a:r>
            <a:r>
              <a:rPr lang="zh-CN" altLang="en-US" dirty="0" smtClean="0">
                <a:latin typeface="Arial" pitchFamily="34" charset="0"/>
                <a:ea typeface="宋体" pitchFamily="2" charset="-122"/>
                <a:cs typeface="Arial" pitchFamily="34" charset="0"/>
              </a:rPr>
              <a:t>合适的药物和非药物</a:t>
            </a:r>
            <a:r>
              <a:rPr lang="zh-CN" altLang="en-US" dirty="0" smtClean="0">
                <a:latin typeface="Arial" pitchFamily="34" charset="0"/>
                <a:ea typeface="宋体" pitchFamily="2" charset="-122"/>
                <a:cs typeface="Arial" pitchFamily="34" charset="0"/>
              </a:rPr>
              <a:t>方案。</a:t>
            </a:r>
            <a:endParaRPr lang="en-CA" dirty="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506848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idx="4294967295"/>
          </p:nvPr>
        </p:nvSpPr>
        <p:spPr>
          <a:xfrm>
            <a:off x="457200" y="274638"/>
            <a:ext cx="8229600" cy="1143000"/>
          </a:xfrm>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告知患者纤维肌痛诊断的提示</a:t>
            </a:r>
            <a:endParaRPr lang="en-US" dirty="0">
              <a:latin typeface="Arial" pitchFamily="34" charset="0"/>
              <a:ea typeface="宋体" pitchFamily="2" charset="-122"/>
              <a:cs typeface="Arial" pitchFamily="34" charset="0"/>
            </a:endParaRPr>
          </a:p>
        </p:txBody>
      </p:sp>
      <p:sp>
        <p:nvSpPr>
          <p:cNvPr id="67587" name="Rectangle 7"/>
          <p:cNvSpPr>
            <a:spLocks noGrp="1" noChangeArrowheads="1"/>
          </p:cNvSpPr>
          <p:nvPr>
            <p:ph type="body" idx="4294967295"/>
          </p:nvPr>
        </p:nvSpPr>
        <p:spPr>
          <a:xfrm>
            <a:off x="454025" y="1652588"/>
            <a:ext cx="8397875" cy="4748212"/>
          </a:xfrm>
        </p:spPr>
        <p:txBody>
          <a:bodyPr>
            <a:normAutofit/>
          </a:bodyPr>
          <a:lstStyle/>
          <a:p>
            <a:pPr>
              <a:spcBef>
                <a:spcPct val="40000"/>
              </a:spcBef>
            </a:pPr>
            <a:r>
              <a:rPr lang="zh-CN" altLang="en-US" sz="2800" dirty="0" smtClean="0">
                <a:latin typeface="Arial" pitchFamily="34" charset="0"/>
                <a:ea typeface="宋体" pitchFamily="2" charset="-122"/>
                <a:cs typeface="Arial" pitchFamily="34" charset="0"/>
              </a:rPr>
              <a:t>告知诊断应</a:t>
            </a:r>
            <a:r>
              <a:rPr lang="zh-CN" altLang="en-US" sz="2800" b="1" dirty="0" smtClean="0">
                <a:latin typeface="Arial" pitchFamily="34" charset="0"/>
                <a:ea typeface="宋体" pitchFamily="2" charset="-122"/>
                <a:cs typeface="Arial" pitchFamily="34" charset="0"/>
              </a:rPr>
              <a:t>具体</a:t>
            </a:r>
            <a:r>
              <a:rPr lang="en-US" sz="2800" dirty="0" smtClean="0">
                <a:latin typeface="Arial" pitchFamily="34" charset="0"/>
                <a:ea typeface="宋体" pitchFamily="2" charset="-122"/>
                <a:cs typeface="Arial" pitchFamily="34" charset="0"/>
              </a:rPr>
              <a:t> </a:t>
            </a:r>
          </a:p>
          <a:p>
            <a:pPr eaLnBrk="1" hangingPunct="1">
              <a:spcBef>
                <a:spcPct val="40000"/>
              </a:spcBef>
            </a:pPr>
            <a:r>
              <a:rPr lang="zh-CN" altLang="en-US" sz="2800" dirty="0" smtClean="0">
                <a:latin typeface="Arial" pitchFamily="34" charset="0"/>
                <a:ea typeface="宋体" pitchFamily="2" charset="-122"/>
                <a:cs typeface="Arial" pitchFamily="34" charset="0"/>
              </a:rPr>
              <a:t>对诊断结果持</a:t>
            </a:r>
            <a:r>
              <a:rPr lang="zh-CN" altLang="en-US" sz="2800" b="1" dirty="0" smtClean="0">
                <a:latin typeface="Arial" pitchFamily="34" charset="0"/>
                <a:ea typeface="宋体" pitchFamily="2" charset="-122"/>
                <a:cs typeface="Arial" pitchFamily="34" charset="0"/>
              </a:rPr>
              <a:t>乐观态度</a:t>
            </a:r>
            <a:r>
              <a:rPr lang="en-US" sz="2800" dirty="0" smtClean="0">
                <a:latin typeface="Arial" pitchFamily="34" charset="0"/>
                <a:ea typeface="宋体" pitchFamily="2" charset="-122"/>
                <a:cs typeface="Arial" pitchFamily="34" charset="0"/>
              </a:rPr>
              <a:t> </a:t>
            </a:r>
          </a:p>
          <a:p>
            <a:pPr eaLnBrk="1" hangingPunct="1">
              <a:spcBef>
                <a:spcPct val="40000"/>
              </a:spcBef>
            </a:pPr>
            <a:r>
              <a:rPr lang="zh-CN" altLang="en-US" sz="2800" dirty="0" smtClean="0">
                <a:latin typeface="Arial" pitchFamily="34" charset="0"/>
                <a:ea typeface="宋体" pitchFamily="2" charset="-122"/>
                <a:cs typeface="Arial" pitchFamily="34" charset="0"/>
              </a:rPr>
              <a:t>推荐并鼓励患者对该疾病的自我效能，但</a:t>
            </a:r>
            <a:r>
              <a:rPr lang="en-US" sz="2800" dirty="0" smtClean="0">
                <a:latin typeface="Arial" pitchFamily="34" charset="0"/>
                <a:ea typeface="宋体" pitchFamily="2" charset="-122"/>
                <a:cs typeface="Arial" pitchFamily="34" charset="0"/>
              </a:rPr>
              <a:t>...</a:t>
            </a:r>
          </a:p>
          <a:p>
            <a:pPr lvl="1">
              <a:spcBef>
                <a:spcPct val="40000"/>
              </a:spcBef>
            </a:pPr>
            <a:r>
              <a:rPr lang="zh-CN" altLang="en-US" sz="2400" dirty="0" smtClean="0">
                <a:latin typeface="Arial" pitchFamily="34" charset="0"/>
                <a:ea typeface="宋体" pitchFamily="2" charset="-122"/>
                <a:cs typeface="Arial" pitchFamily="34" charset="0"/>
              </a:rPr>
              <a:t>设立实际的期望</a:t>
            </a:r>
            <a:endParaRPr lang="en-US" altLang="zh-CN" sz="2400" dirty="0" smtClean="0">
              <a:latin typeface="Arial" pitchFamily="34" charset="0"/>
              <a:ea typeface="宋体" pitchFamily="2" charset="-122"/>
              <a:cs typeface="Arial" pitchFamily="34" charset="0"/>
            </a:endParaRPr>
          </a:p>
          <a:p>
            <a:pPr lvl="1">
              <a:spcBef>
                <a:spcPct val="40000"/>
              </a:spcBef>
            </a:pPr>
            <a:r>
              <a:rPr lang="zh-CN" altLang="en-US" sz="2400" dirty="0" smtClean="0">
                <a:latin typeface="Arial" pitchFamily="34" charset="0"/>
                <a:ea typeface="宋体" pitchFamily="2" charset="-122"/>
                <a:cs typeface="Arial" pitchFamily="34" charset="0"/>
              </a:rPr>
              <a:t>强调无法治愈，但通常可控制症状</a:t>
            </a:r>
            <a:endParaRPr lang="en-US" sz="2400" dirty="0" smtClean="0">
              <a:latin typeface="Arial" pitchFamily="34" charset="0"/>
              <a:ea typeface="宋体" pitchFamily="2" charset="-122"/>
              <a:cs typeface="Arial" pitchFamily="34" charset="0"/>
            </a:endParaRPr>
          </a:p>
        </p:txBody>
      </p:sp>
      <p:sp>
        <p:nvSpPr>
          <p:cNvPr id="4" name="TextBox 3"/>
          <p:cNvSpPr txBox="1"/>
          <p:nvPr/>
        </p:nvSpPr>
        <p:spPr>
          <a:xfrm>
            <a:off x="123033" y="6621481"/>
            <a:ext cx="3132589" cy="246221"/>
          </a:xfrm>
          <a:prstGeom prst="rect">
            <a:avLst/>
          </a:prstGeom>
          <a:noFill/>
        </p:spPr>
        <p:txBody>
          <a:bodyPr wrap="none" rtlCol="0">
            <a:spAutoFit/>
          </a:bodyPr>
          <a:lstStyle/>
          <a:p>
            <a:r>
              <a:rPr lang="en-CA" sz="1000" dirty="0" smtClean="0">
                <a:solidFill>
                  <a:srgbClr val="002060"/>
                </a:solidFill>
                <a:latin typeface="Arial" pitchFamily="34" charset="0"/>
                <a:ea typeface="宋体" pitchFamily="2" charset="-122"/>
                <a:cs typeface="Arial" pitchFamily="34" charset="0"/>
              </a:rPr>
              <a:t>Arnold LM </a:t>
            </a:r>
            <a:r>
              <a:rPr lang="en-CA" sz="1000" i="1" dirty="0" smtClean="0">
                <a:solidFill>
                  <a:srgbClr val="002060"/>
                </a:solidFill>
                <a:latin typeface="Arial" pitchFamily="34" charset="0"/>
                <a:ea typeface="宋体" pitchFamily="2" charset="-122"/>
                <a:cs typeface="Arial" pitchFamily="34" charset="0"/>
              </a:rPr>
              <a:t>et al. Mayo </a:t>
            </a:r>
            <a:r>
              <a:rPr lang="en-CA" sz="1000" i="1" dirty="0">
                <a:solidFill>
                  <a:srgbClr val="002060"/>
                </a:solidFill>
                <a:latin typeface="Arial" pitchFamily="34" charset="0"/>
                <a:ea typeface="宋体" pitchFamily="2" charset="-122"/>
                <a:cs typeface="Arial" pitchFamily="34" charset="0"/>
              </a:rPr>
              <a:t>Clin </a:t>
            </a:r>
            <a:r>
              <a:rPr lang="en-CA" sz="1000" i="1" dirty="0" smtClean="0">
                <a:solidFill>
                  <a:srgbClr val="002060"/>
                </a:solidFill>
                <a:latin typeface="Arial" pitchFamily="34" charset="0"/>
                <a:ea typeface="宋体" pitchFamily="2" charset="-122"/>
                <a:cs typeface="Arial" pitchFamily="34" charset="0"/>
              </a:rPr>
              <a:t>Proc</a:t>
            </a:r>
            <a:r>
              <a:rPr lang="en-CA" sz="1000" dirty="0" smtClean="0">
                <a:solidFill>
                  <a:srgbClr val="002060"/>
                </a:solidFill>
                <a:latin typeface="Arial" pitchFamily="34" charset="0"/>
                <a:ea typeface="宋体" pitchFamily="2" charset="-122"/>
                <a:cs typeface="Arial" pitchFamily="34" charset="0"/>
              </a:rPr>
              <a:t> 2012; 87(5</a:t>
            </a:r>
            <a:r>
              <a:rPr lang="en-CA" sz="1000" dirty="0">
                <a:solidFill>
                  <a:srgbClr val="002060"/>
                </a:solidFill>
                <a:latin typeface="Arial" pitchFamily="34" charset="0"/>
                <a:ea typeface="宋体" pitchFamily="2" charset="-122"/>
                <a:cs typeface="Arial" pitchFamily="34" charset="0"/>
              </a:rPr>
              <a:t>):</a:t>
            </a:r>
            <a:r>
              <a:rPr lang="en-CA" sz="1000" dirty="0" smtClean="0">
                <a:solidFill>
                  <a:srgbClr val="002060"/>
                </a:solidFill>
                <a:latin typeface="Arial" pitchFamily="34" charset="0"/>
                <a:ea typeface="宋体" pitchFamily="2" charset="-122"/>
                <a:cs typeface="Arial" pitchFamily="34" charset="0"/>
              </a:rPr>
              <a:t>488-96.</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7717736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9"/>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纤维肌痛诊断可提高患者满意度</a:t>
            </a:r>
            <a:endParaRPr lang="en-US" dirty="0">
              <a:latin typeface="Arial" pitchFamily="34" charset="0"/>
              <a:ea typeface="宋体" pitchFamily="2" charset="-122"/>
              <a:cs typeface="Arial" pitchFamily="34" charset="0"/>
            </a:endParaRPr>
          </a:p>
        </p:txBody>
      </p:sp>
      <p:sp>
        <p:nvSpPr>
          <p:cNvPr id="64549" name="Text Box 6"/>
          <p:cNvSpPr txBox="1">
            <a:spLocks noChangeArrowheads="1"/>
          </p:cNvSpPr>
          <p:nvPr/>
        </p:nvSpPr>
        <p:spPr bwMode="gray">
          <a:xfrm>
            <a:off x="209276" y="6313856"/>
            <a:ext cx="8096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buClr>
                <a:srgbClr val="67CFE1"/>
              </a:buClr>
            </a:pPr>
            <a:endParaRPr lang="en-GB" sz="1000" dirty="0">
              <a:solidFill>
                <a:srgbClr val="002060"/>
              </a:solidFill>
              <a:latin typeface="Arial" pitchFamily="34" charset="0"/>
              <a:ea typeface="宋体" pitchFamily="2" charset="-122"/>
              <a:cs typeface="Arial" pitchFamily="34" charset="0"/>
            </a:endParaRPr>
          </a:p>
          <a:p>
            <a:pPr>
              <a:buClr>
                <a:srgbClr val="67CFE1"/>
              </a:buClr>
            </a:pPr>
            <a:r>
              <a:rPr lang="en-GB" sz="1200" b="1" dirty="0" smtClean="0">
                <a:solidFill>
                  <a:srgbClr val="002060"/>
                </a:solidFill>
                <a:latin typeface="Arial" pitchFamily="34" charset="0"/>
                <a:ea typeface="宋体" pitchFamily="2" charset="-122"/>
                <a:cs typeface="Arial" pitchFamily="34" charset="0"/>
              </a:rPr>
              <a:t>*</a:t>
            </a:r>
            <a:r>
              <a:rPr lang="zh-CN" altLang="en-US" sz="1200" b="1" dirty="0" smtClean="0">
                <a:solidFill>
                  <a:srgbClr val="002060"/>
                </a:solidFill>
                <a:latin typeface="Arial" pitchFamily="34" charset="0"/>
                <a:ea typeface="宋体" pitchFamily="2" charset="-122"/>
                <a:cs typeface="Arial" pitchFamily="34" charset="0"/>
              </a:rPr>
              <a:t>与基线相比有显著差异（置信区间</a:t>
            </a:r>
            <a:r>
              <a:rPr lang="en-US" altLang="zh-CN" sz="1200" b="1" dirty="0" smtClean="0">
                <a:solidFill>
                  <a:srgbClr val="002060"/>
                </a:solidFill>
                <a:latin typeface="Arial" pitchFamily="34" charset="0"/>
                <a:ea typeface="宋体" pitchFamily="2" charset="-122"/>
                <a:cs typeface="Arial" pitchFamily="34" charset="0"/>
              </a:rPr>
              <a:t>-1.2</a:t>
            </a:r>
            <a:r>
              <a:rPr lang="zh-CN" altLang="en-US" sz="1200" b="1" dirty="0" smtClean="0">
                <a:solidFill>
                  <a:srgbClr val="002060"/>
                </a:solidFill>
                <a:latin typeface="Arial" pitchFamily="34" charset="0"/>
                <a:ea typeface="宋体" pitchFamily="2" charset="-122"/>
                <a:cs typeface="Arial" pitchFamily="34" charset="0"/>
              </a:rPr>
              <a:t>到</a:t>
            </a:r>
            <a:r>
              <a:rPr lang="en-US" altLang="zh-CN" sz="1200" b="1" dirty="0" smtClean="0">
                <a:solidFill>
                  <a:srgbClr val="002060"/>
                </a:solidFill>
                <a:latin typeface="Arial" pitchFamily="34" charset="0"/>
                <a:ea typeface="宋体" pitchFamily="2" charset="-122"/>
                <a:cs typeface="Arial" pitchFamily="34" charset="0"/>
              </a:rPr>
              <a:t>0.4 </a:t>
            </a:r>
            <a:r>
              <a:rPr lang="zh-CN" altLang="en-US" sz="1200" b="1" dirty="0" smtClean="0">
                <a:solidFill>
                  <a:srgbClr val="002060"/>
                </a:solidFill>
                <a:latin typeface="Arial" pitchFamily="34" charset="0"/>
                <a:ea typeface="宋体" pitchFamily="2" charset="-122"/>
                <a:cs typeface="Arial" pitchFamily="34" charset="0"/>
              </a:rPr>
              <a:t>）</a:t>
            </a:r>
            <a:endParaRPr lang="en-GB" sz="1200" b="1" dirty="0" smtClean="0">
              <a:solidFill>
                <a:srgbClr val="002060"/>
              </a:solidFill>
              <a:latin typeface="Arial" pitchFamily="34" charset="0"/>
              <a:ea typeface="宋体" pitchFamily="2" charset="-122"/>
              <a:cs typeface="Arial" pitchFamily="34" charset="0"/>
            </a:endParaRPr>
          </a:p>
          <a:p>
            <a:pPr>
              <a:buClr>
                <a:srgbClr val="67CFE1"/>
              </a:buClr>
            </a:pPr>
            <a:r>
              <a:rPr lang="en-GB" sz="1000" dirty="0" smtClean="0">
                <a:solidFill>
                  <a:srgbClr val="002060"/>
                </a:solidFill>
                <a:latin typeface="Arial" pitchFamily="34" charset="0"/>
                <a:ea typeface="宋体" pitchFamily="2" charset="-122"/>
                <a:cs typeface="Arial" pitchFamily="34" charset="0"/>
              </a:rPr>
              <a:t>White KP </a:t>
            </a:r>
            <a:r>
              <a:rPr lang="en-GB" sz="1000" i="1" dirty="0" smtClean="0">
                <a:solidFill>
                  <a:srgbClr val="002060"/>
                </a:solidFill>
                <a:latin typeface="Arial" pitchFamily="34" charset="0"/>
                <a:ea typeface="宋体" pitchFamily="2" charset="-122"/>
                <a:cs typeface="Arial" pitchFamily="34" charset="0"/>
              </a:rPr>
              <a:t>et </a:t>
            </a:r>
            <a:r>
              <a:rPr lang="en-GB" sz="1000" i="1" dirty="0">
                <a:solidFill>
                  <a:srgbClr val="002060"/>
                </a:solidFill>
                <a:latin typeface="Arial" pitchFamily="34" charset="0"/>
                <a:ea typeface="宋体" pitchFamily="2" charset="-122"/>
                <a:cs typeface="Arial" pitchFamily="34" charset="0"/>
              </a:rPr>
              <a:t>al. </a:t>
            </a:r>
            <a:r>
              <a:rPr lang="en-US" sz="1000" i="1" dirty="0">
                <a:solidFill>
                  <a:srgbClr val="002060"/>
                </a:solidFill>
                <a:latin typeface="Arial" pitchFamily="34" charset="0"/>
                <a:ea typeface="宋体" pitchFamily="2" charset="-122"/>
                <a:cs typeface="Arial" pitchFamily="34" charset="0"/>
              </a:rPr>
              <a:t>Arthritis </a:t>
            </a:r>
            <a:r>
              <a:rPr lang="en-US" sz="1000" i="1" dirty="0" smtClean="0">
                <a:solidFill>
                  <a:srgbClr val="002060"/>
                </a:solidFill>
                <a:latin typeface="Arial" pitchFamily="34" charset="0"/>
                <a:ea typeface="宋体" pitchFamily="2" charset="-122"/>
                <a:cs typeface="Arial" pitchFamily="34" charset="0"/>
              </a:rPr>
              <a:t>Rheum</a:t>
            </a:r>
            <a:r>
              <a:rPr lang="en-US" sz="1000" dirty="0" smtClean="0">
                <a:solidFill>
                  <a:srgbClr val="002060"/>
                </a:solidFill>
                <a:latin typeface="Arial" pitchFamily="34" charset="0"/>
                <a:ea typeface="宋体" pitchFamily="2" charset="-122"/>
                <a:cs typeface="Arial" pitchFamily="34" charset="0"/>
              </a:rPr>
              <a:t> 2002; 47(3):260-5</a:t>
            </a:r>
            <a:r>
              <a:rPr lang="en-US" sz="1000" dirty="0">
                <a:solidFill>
                  <a:srgbClr val="002060"/>
                </a:solidFill>
                <a:latin typeface="Arial" pitchFamily="34" charset="0"/>
                <a:ea typeface="宋体" pitchFamily="2" charset="-122"/>
                <a:cs typeface="Arial" pitchFamily="34" charset="0"/>
              </a:rPr>
              <a:t>.</a:t>
            </a:r>
          </a:p>
        </p:txBody>
      </p:sp>
      <p:sp>
        <p:nvSpPr>
          <p:cNvPr id="3" name="Down Arrow 2"/>
          <p:cNvSpPr/>
          <p:nvPr/>
        </p:nvSpPr>
        <p:spPr>
          <a:xfrm>
            <a:off x="806978" y="2348880"/>
            <a:ext cx="678868" cy="338196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Arial" pitchFamily="34" charset="0"/>
                <a:ea typeface="宋体" pitchFamily="2" charset="-122"/>
                <a:cs typeface="Arial" pitchFamily="34" charset="0"/>
              </a:rPr>
              <a:t>改善</a:t>
            </a:r>
            <a:endParaRPr lang="en-CA" b="1" dirty="0">
              <a:solidFill>
                <a:prstClr val="white"/>
              </a:solidFill>
              <a:latin typeface="Arial" pitchFamily="34" charset="0"/>
              <a:ea typeface="宋体" pitchFamily="2" charset="-122"/>
              <a:cs typeface="Arial" pitchFamily="34" charset="0"/>
            </a:endParaRPr>
          </a:p>
        </p:txBody>
      </p:sp>
      <p:graphicFrame>
        <p:nvGraphicFramePr>
          <p:cNvPr id="7" name="Content Placeholder 7"/>
          <p:cNvGraphicFramePr>
            <a:graphicFrameLocks/>
          </p:cNvGraphicFramePr>
          <p:nvPr>
            <p:extLst>
              <p:ext uri="{D42A27DB-BD31-4B8C-83A1-F6EECF244321}">
                <p14:modId xmlns:p14="http://schemas.microsoft.com/office/powerpoint/2010/main" val="2044072635"/>
              </p:ext>
            </p:extLst>
          </p:nvPr>
        </p:nvGraphicFramePr>
        <p:xfrm>
          <a:off x="1547664" y="1788021"/>
          <a:ext cx="6408712"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67537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310" b="9869"/>
          <a:stretch/>
        </p:blipFill>
        <p:spPr>
          <a:xfrm>
            <a:off x="1411266" y="1509485"/>
            <a:ext cx="6052120" cy="4891315"/>
          </a:xfrm>
          <a:prstGeom prst="rect">
            <a:avLst/>
          </a:prstGeom>
        </p:spPr>
      </p:pic>
      <p:sp>
        <p:nvSpPr>
          <p:cNvPr id="7" name="Rounded Rectangle 6"/>
          <p:cNvSpPr/>
          <p:nvPr/>
        </p:nvSpPr>
        <p:spPr>
          <a:xfrm>
            <a:off x="1367900" y="2973424"/>
            <a:ext cx="6552728" cy="20162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p>
            <a:pPr algn="ctr">
              <a:spcBef>
                <a:spcPct val="20000"/>
              </a:spcBef>
              <a:buClr>
                <a:srgbClr val="0092FF"/>
              </a:buClr>
              <a:buFont typeface="Arial" pitchFamily="34" charset="0"/>
              <a:buNone/>
            </a:pPr>
            <a:r>
              <a:rPr lang="zh-CN" altLang="en-US" sz="4000" b="1" cap="small" dirty="0" smtClean="0">
                <a:solidFill>
                  <a:schemeClr val="accent2">
                    <a:lumMod val="75000"/>
                  </a:schemeClr>
                </a:solidFill>
                <a:latin typeface="Arial" pitchFamily="34" charset="0"/>
                <a:ea typeface="宋体" pitchFamily="2" charset="-122"/>
                <a:cs typeface="Arial" pitchFamily="34" charset="0"/>
              </a:rPr>
              <a:t>从生物心理角度看，</a:t>
            </a:r>
            <a:endParaRPr lang="en-US" altLang="zh-CN" sz="4000" b="1" cap="small" dirty="0" smtClean="0">
              <a:solidFill>
                <a:schemeClr val="accent2">
                  <a:lumMod val="75000"/>
                </a:schemeClr>
              </a:solidFill>
              <a:latin typeface="Arial" pitchFamily="34" charset="0"/>
              <a:ea typeface="宋体" pitchFamily="2" charset="-122"/>
              <a:cs typeface="Arial" pitchFamily="34" charset="0"/>
            </a:endParaRPr>
          </a:p>
          <a:p>
            <a:pPr algn="ctr">
              <a:spcBef>
                <a:spcPct val="20000"/>
              </a:spcBef>
              <a:buClr>
                <a:srgbClr val="0092FF"/>
              </a:buClr>
              <a:buFont typeface="Arial" pitchFamily="34" charset="0"/>
              <a:buNone/>
            </a:pPr>
            <a:r>
              <a:rPr lang="zh-CN" altLang="en-US" sz="4000" b="1" cap="small" dirty="0" smtClean="0">
                <a:solidFill>
                  <a:schemeClr val="accent2">
                    <a:lumMod val="75000"/>
                  </a:schemeClr>
                </a:solidFill>
                <a:latin typeface="Arial" pitchFamily="34" charset="0"/>
                <a:ea typeface="宋体" pitchFamily="2" charset="-122"/>
                <a:cs typeface="Arial" pitchFamily="34" charset="0"/>
              </a:rPr>
              <a:t>可采用什么非药物方法</a:t>
            </a:r>
            <a:endParaRPr lang="en-US" altLang="zh-CN" sz="4000" b="1" cap="small" dirty="0" smtClean="0">
              <a:solidFill>
                <a:schemeClr val="accent2">
                  <a:lumMod val="75000"/>
                </a:schemeClr>
              </a:solidFill>
              <a:latin typeface="Arial" pitchFamily="34" charset="0"/>
              <a:ea typeface="宋体" pitchFamily="2" charset="-122"/>
              <a:cs typeface="Arial" pitchFamily="34" charset="0"/>
            </a:endParaRPr>
          </a:p>
          <a:p>
            <a:pPr algn="ctr">
              <a:spcBef>
                <a:spcPct val="20000"/>
              </a:spcBef>
              <a:buClr>
                <a:srgbClr val="0092FF"/>
              </a:buClr>
              <a:buFont typeface="Arial" pitchFamily="34" charset="0"/>
              <a:buNone/>
            </a:pPr>
            <a:r>
              <a:rPr lang="zh-CN" altLang="en-US" sz="4000" b="1" cap="small" dirty="0" smtClean="0">
                <a:solidFill>
                  <a:schemeClr val="accent2">
                    <a:lumMod val="75000"/>
                  </a:schemeClr>
                </a:solidFill>
                <a:latin typeface="Arial" pitchFamily="34" charset="0"/>
                <a:ea typeface="宋体" pitchFamily="2" charset="-122"/>
                <a:cs typeface="Arial" pitchFamily="34" charset="0"/>
              </a:rPr>
              <a:t>帮助解决纤维肌痛？</a:t>
            </a:r>
            <a:endParaRPr lang="en-CA" sz="4000" b="1" cap="small" dirty="0">
              <a:solidFill>
                <a:schemeClr val="accent2">
                  <a:lumMod val="75000"/>
                </a:schemeClr>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68425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p:cNvSpPr>
            <a:spLocks noChangeArrowheads="1"/>
          </p:cNvSpPr>
          <p:nvPr/>
        </p:nvSpPr>
        <p:spPr bwMode="auto">
          <a:xfrm>
            <a:off x="0" y="43934"/>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ru-RU">
              <a:solidFill>
                <a:prstClr val="white"/>
              </a:solidFill>
              <a:latin typeface="Arial" pitchFamily="34" charset="0"/>
              <a:ea typeface="宋体" pitchFamily="2" charset="-122"/>
              <a:cs typeface="Arial" pitchFamily="34" charset="0"/>
            </a:endParaRPr>
          </a:p>
        </p:txBody>
      </p:sp>
      <p:sp>
        <p:nvSpPr>
          <p:cNvPr id="43026" name="Rectangle 18"/>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基于生物心理学方法</a:t>
            </a:r>
            <a:r>
              <a:rPr lang="en-US" altLang="zh-CN" dirty="0" smtClean="0">
                <a:latin typeface="Arial" pitchFamily="34" charset="0"/>
                <a:ea typeface="宋体" pitchFamily="2" charset="-122"/>
                <a:cs typeface="Arial" pitchFamily="34" charset="0"/>
              </a:rPr>
              <a:t/>
            </a:r>
            <a:br>
              <a:rPr lang="en-US" altLang="zh-CN" dirty="0" smtClean="0">
                <a:latin typeface="Arial" pitchFamily="34" charset="0"/>
                <a:ea typeface="宋体" pitchFamily="2" charset="-122"/>
                <a:cs typeface="Arial" pitchFamily="34" charset="0"/>
              </a:rPr>
            </a:br>
            <a:r>
              <a:rPr lang="zh-CN" altLang="en-US" dirty="0" smtClean="0">
                <a:latin typeface="Arial" pitchFamily="34" charset="0"/>
                <a:ea typeface="宋体" pitchFamily="2" charset="-122"/>
                <a:cs typeface="Arial" pitchFamily="34" charset="0"/>
              </a:rPr>
              <a:t>综合治疗纤维肌痛</a:t>
            </a:r>
            <a:endParaRPr lang="it-IT" dirty="0">
              <a:latin typeface="Arial" pitchFamily="34" charset="0"/>
              <a:ea typeface="宋体" pitchFamily="2" charset="-122"/>
              <a:cs typeface="Arial" pitchFamily="34" charset="0"/>
            </a:endParaRPr>
          </a:p>
        </p:txBody>
      </p:sp>
      <p:sp>
        <p:nvSpPr>
          <p:cNvPr id="3" name="Puzzle3"/>
          <p:cNvSpPr>
            <a:spLocks noEditPoints="1" noChangeArrowheads="1"/>
          </p:cNvSpPr>
          <p:nvPr/>
        </p:nvSpPr>
        <p:spPr bwMode="auto">
          <a:xfrm>
            <a:off x="3367918" y="15045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a:solidFill>
                <a:prstClr val="black"/>
              </a:solidFill>
              <a:latin typeface="Arial" pitchFamily="34" charset="0"/>
              <a:ea typeface="宋体" pitchFamily="2" charset="-122"/>
              <a:cs typeface="Arial" pitchFamily="34" charset="0"/>
            </a:endParaRPr>
          </a:p>
        </p:txBody>
      </p:sp>
      <p:sp>
        <p:nvSpPr>
          <p:cNvPr id="4" name="Puzzle2"/>
          <p:cNvSpPr>
            <a:spLocks noEditPoints="1" noChangeArrowheads="1"/>
          </p:cNvSpPr>
          <p:nvPr/>
        </p:nvSpPr>
        <p:spPr bwMode="auto">
          <a:xfrm>
            <a:off x="2667014" y="31086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sz="900" dirty="0">
              <a:solidFill>
                <a:prstClr val="black"/>
              </a:solidFill>
              <a:latin typeface="Arial" pitchFamily="34" charset="0"/>
              <a:ea typeface="宋体" pitchFamily="2" charset="-122"/>
              <a:cs typeface="Arial" pitchFamily="34" charset="0"/>
            </a:endParaRPr>
          </a:p>
        </p:txBody>
      </p:sp>
      <p:sp>
        <p:nvSpPr>
          <p:cNvPr id="5" name="Puzzle4"/>
          <p:cNvSpPr>
            <a:spLocks noEditPoints="1" noChangeArrowheads="1"/>
          </p:cNvSpPr>
          <p:nvPr/>
        </p:nvSpPr>
        <p:spPr bwMode="auto">
          <a:xfrm>
            <a:off x="1178676" y="30839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latin typeface="Arial" pitchFamily="34" charset="0"/>
              <a:ea typeface="宋体" pitchFamily="2" charset="-122"/>
              <a:cs typeface="Arial" pitchFamily="34" charset="0"/>
            </a:endParaRPr>
          </a:p>
        </p:txBody>
      </p:sp>
      <p:sp>
        <p:nvSpPr>
          <p:cNvPr id="6" name="Puzzle1"/>
          <p:cNvSpPr>
            <a:spLocks noEditPoints="1" noChangeArrowheads="1"/>
          </p:cNvSpPr>
          <p:nvPr/>
        </p:nvSpPr>
        <p:spPr bwMode="auto">
          <a:xfrm>
            <a:off x="382588" y="21706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latin typeface="Arial" pitchFamily="34" charset="0"/>
              <a:ea typeface="宋体" pitchFamily="2" charset="-122"/>
              <a:cs typeface="Arial" pitchFamily="34" charset="0"/>
            </a:endParaRPr>
          </a:p>
        </p:txBody>
      </p:sp>
      <p:sp>
        <p:nvSpPr>
          <p:cNvPr id="23" name="Puzzle1"/>
          <p:cNvSpPr>
            <a:spLocks noEditPoints="1" noChangeArrowheads="1"/>
          </p:cNvSpPr>
          <p:nvPr/>
        </p:nvSpPr>
        <p:spPr bwMode="auto">
          <a:xfrm>
            <a:off x="4828907" y="2177874"/>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smtClean="0">
              <a:solidFill>
                <a:prstClr val="white"/>
              </a:solidFill>
              <a:latin typeface="Arial" pitchFamily="34" charset="0"/>
              <a:ea typeface="宋体" pitchFamily="2" charset="-122"/>
              <a:cs typeface="Arial" pitchFamily="34" charset="0"/>
            </a:endParaRPr>
          </a:p>
          <a:p>
            <a:pPr algn="ctr"/>
            <a:endParaRPr lang="en-CA" dirty="0">
              <a:solidFill>
                <a:prstClr val="white"/>
              </a:solidFill>
              <a:latin typeface="Arial" pitchFamily="34" charset="0"/>
              <a:ea typeface="宋体" pitchFamily="2" charset="-122"/>
              <a:cs typeface="Arial" pitchFamily="34" charset="0"/>
            </a:endParaRPr>
          </a:p>
        </p:txBody>
      </p:sp>
      <p:sp>
        <p:nvSpPr>
          <p:cNvPr id="24" name="Puzzle4"/>
          <p:cNvSpPr>
            <a:spLocks noEditPoints="1" noChangeArrowheads="1"/>
          </p:cNvSpPr>
          <p:nvPr/>
        </p:nvSpPr>
        <p:spPr bwMode="auto">
          <a:xfrm>
            <a:off x="5618710" y="3099989"/>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latin typeface="Arial" pitchFamily="34" charset="0"/>
              <a:ea typeface="宋体" pitchFamily="2" charset="-122"/>
              <a:cs typeface="Arial" pitchFamily="34" charset="0"/>
            </a:endParaRPr>
          </a:p>
        </p:txBody>
      </p:sp>
      <p:sp>
        <p:nvSpPr>
          <p:cNvPr id="25" name="Puzzle3"/>
          <p:cNvSpPr>
            <a:spLocks noEditPoints="1" noChangeArrowheads="1"/>
          </p:cNvSpPr>
          <p:nvPr/>
        </p:nvSpPr>
        <p:spPr bwMode="auto">
          <a:xfrm>
            <a:off x="3361613" y="437292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latin typeface="Arial" pitchFamily="34" charset="0"/>
              <a:ea typeface="宋体" pitchFamily="2" charset="-122"/>
              <a:cs typeface="Arial" pitchFamily="34" charset="0"/>
            </a:endParaRPr>
          </a:p>
        </p:txBody>
      </p:sp>
      <p:sp>
        <p:nvSpPr>
          <p:cNvPr id="26" name="Puzzle1"/>
          <p:cNvSpPr>
            <a:spLocks noEditPoints="1" noChangeArrowheads="1"/>
          </p:cNvSpPr>
          <p:nvPr/>
        </p:nvSpPr>
        <p:spPr bwMode="auto">
          <a:xfrm>
            <a:off x="382588" y="50409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latin typeface="Arial" pitchFamily="34" charset="0"/>
              <a:ea typeface="宋体" pitchFamily="2" charset="-122"/>
              <a:cs typeface="Arial" pitchFamily="34" charset="0"/>
            </a:endParaRPr>
          </a:p>
        </p:txBody>
      </p:sp>
      <p:sp>
        <p:nvSpPr>
          <p:cNvPr id="27" name="Puzzle1"/>
          <p:cNvSpPr>
            <a:spLocks noEditPoints="1" noChangeArrowheads="1"/>
          </p:cNvSpPr>
          <p:nvPr/>
        </p:nvSpPr>
        <p:spPr bwMode="auto">
          <a:xfrm>
            <a:off x="4800810" y="5044468"/>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latin typeface="Arial" pitchFamily="34" charset="0"/>
              <a:ea typeface="宋体" pitchFamily="2" charset="-122"/>
              <a:cs typeface="Arial" pitchFamily="34" charset="0"/>
            </a:endParaRPr>
          </a:p>
        </p:txBody>
      </p:sp>
      <p:sp>
        <p:nvSpPr>
          <p:cNvPr id="8" name="TextBox 7"/>
          <p:cNvSpPr txBox="1"/>
          <p:nvPr/>
        </p:nvSpPr>
        <p:spPr>
          <a:xfrm>
            <a:off x="3601427" y="3912790"/>
            <a:ext cx="1980029" cy="400110"/>
          </a:xfrm>
          <a:prstGeom prst="rect">
            <a:avLst/>
          </a:prstGeom>
          <a:noFill/>
        </p:spPr>
        <p:txBody>
          <a:bodyPr wrap="none" rtlCol="0">
            <a:spAutoFit/>
          </a:bodyPr>
          <a:lstStyle/>
          <a:p>
            <a:pPr algn="ctr"/>
            <a:r>
              <a:rPr lang="zh-CN" altLang="en-US" sz="2000" dirty="0" smtClean="0">
                <a:solidFill>
                  <a:prstClr val="white"/>
                </a:solidFill>
                <a:latin typeface="Arial" pitchFamily="34" charset="0"/>
                <a:ea typeface="宋体" pitchFamily="2" charset="-122"/>
                <a:cs typeface="Arial" pitchFamily="34" charset="0"/>
              </a:rPr>
              <a:t>多模式治疗疼痛</a:t>
            </a:r>
            <a:endParaRPr lang="en-CA" sz="2000" dirty="0">
              <a:solidFill>
                <a:prstClr val="white"/>
              </a:solidFill>
              <a:latin typeface="Arial" pitchFamily="34" charset="0"/>
              <a:ea typeface="宋体" pitchFamily="2" charset="-122"/>
              <a:cs typeface="Arial" pitchFamily="34" charset="0"/>
            </a:endParaRPr>
          </a:p>
        </p:txBody>
      </p:sp>
      <p:sp>
        <p:nvSpPr>
          <p:cNvPr id="31" name="TextBox 30"/>
          <p:cNvSpPr txBox="1"/>
          <p:nvPr/>
        </p:nvSpPr>
        <p:spPr>
          <a:xfrm>
            <a:off x="6319559" y="2742068"/>
            <a:ext cx="1210588" cy="400110"/>
          </a:xfrm>
          <a:prstGeom prst="rect">
            <a:avLst/>
          </a:prstGeom>
          <a:noFill/>
        </p:spPr>
        <p:txBody>
          <a:bodyPr wrap="none" rtlCol="0">
            <a:spAutoFit/>
          </a:bodyPr>
          <a:lstStyle/>
          <a:p>
            <a:r>
              <a:rPr lang="zh-CN" altLang="en-US" sz="2000" dirty="0" smtClean="0">
                <a:solidFill>
                  <a:prstClr val="black"/>
                </a:solidFill>
                <a:latin typeface="Arial" pitchFamily="34" charset="0"/>
                <a:ea typeface="宋体" pitchFamily="2" charset="-122"/>
                <a:cs typeface="Arial" pitchFamily="34" charset="0"/>
              </a:rPr>
              <a:t>睡眠卫生</a:t>
            </a:r>
            <a:endParaRPr lang="en-CA" sz="2000" dirty="0">
              <a:solidFill>
                <a:prstClr val="black"/>
              </a:solidFill>
              <a:latin typeface="Arial" pitchFamily="34" charset="0"/>
              <a:ea typeface="宋体" pitchFamily="2" charset="-122"/>
              <a:cs typeface="Arial" pitchFamily="34" charset="0"/>
            </a:endParaRPr>
          </a:p>
        </p:txBody>
      </p:sp>
      <p:sp>
        <p:nvSpPr>
          <p:cNvPr id="32" name="TextBox 31"/>
          <p:cNvSpPr txBox="1"/>
          <p:nvPr/>
        </p:nvSpPr>
        <p:spPr>
          <a:xfrm>
            <a:off x="6073475" y="3850036"/>
            <a:ext cx="1569661" cy="369332"/>
          </a:xfrm>
          <a:prstGeom prst="rect">
            <a:avLst/>
          </a:prstGeom>
          <a:noFill/>
        </p:spPr>
        <p:txBody>
          <a:bodyPr wrap="none" rtlCol="0">
            <a:spAutoFit/>
          </a:bodyPr>
          <a:lstStyle/>
          <a:p>
            <a:pPr algn="ctr"/>
            <a:r>
              <a:rPr lang="zh-CN" altLang="en-US" dirty="0" smtClean="0">
                <a:solidFill>
                  <a:prstClr val="white"/>
                </a:solidFill>
                <a:latin typeface="Arial" pitchFamily="34" charset="0"/>
                <a:ea typeface="宋体" pitchFamily="2" charset="-122"/>
                <a:cs typeface="Arial" pitchFamily="34" charset="0"/>
              </a:rPr>
              <a:t>自我管理支持</a:t>
            </a:r>
            <a:endParaRPr lang="en-CA" dirty="0">
              <a:solidFill>
                <a:prstClr val="white"/>
              </a:solidFill>
              <a:latin typeface="Arial" pitchFamily="34" charset="0"/>
              <a:ea typeface="宋体" pitchFamily="2" charset="-122"/>
              <a:cs typeface="Arial" pitchFamily="34" charset="0"/>
            </a:endParaRPr>
          </a:p>
        </p:txBody>
      </p:sp>
      <p:sp>
        <p:nvSpPr>
          <p:cNvPr id="33" name="TextBox 32"/>
          <p:cNvSpPr txBox="1"/>
          <p:nvPr/>
        </p:nvSpPr>
        <p:spPr>
          <a:xfrm>
            <a:off x="6013402" y="5662414"/>
            <a:ext cx="1569660" cy="369332"/>
          </a:xfrm>
          <a:prstGeom prst="rect">
            <a:avLst/>
          </a:prstGeom>
          <a:noFill/>
        </p:spPr>
        <p:txBody>
          <a:bodyPr wrap="none" rtlCol="0">
            <a:spAutoFit/>
          </a:bodyPr>
          <a:lstStyle/>
          <a:p>
            <a:r>
              <a:rPr lang="zh-CN" altLang="en-US" dirty="0" smtClean="0">
                <a:solidFill>
                  <a:prstClr val="white"/>
                </a:solidFill>
                <a:latin typeface="Arial" pitchFamily="34" charset="0"/>
                <a:ea typeface="宋体" pitchFamily="2" charset="-122"/>
                <a:cs typeface="Arial" pitchFamily="34" charset="0"/>
              </a:rPr>
              <a:t>预期目标管理</a:t>
            </a:r>
            <a:endParaRPr lang="en-CA" dirty="0">
              <a:solidFill>
                <a:prstClr val="white"/>
              </a:solidFill>
              <a:latin typeface="Arial" pitchFamily="34" charset="0"/>
              <a:ea typeface="宋体" pitchFamily="2" charset="-122"/>
              <a:cs typeface="Arial" pitchFamily="34" charset="0"/>
            </a:endParaRPr>
          </a:p>
        </p:txBody>
      </p:sp>
      <p:sp>
        <p:nvSpPr>
          <p:cNvPr id="34" name="TextBox 33"/>
          <p:cNvSpPr txBox="1"/>
          <p:nvPr/>
        </p:nvSpPr>
        <p:spPr>
          <a:xfrm>
            <a:off x="1829547" y="5634164"/>
            <a:ext cx="1107996" cy="369332"/>
          </a:xfrm>
          <a:prstGeom prst="rect">
            <a:avLst/>
          </a:prstGeom>
          <a:noFill/>
        </p:spPr>
        <p:txBody>
          <a:bodyPr wrap="none" rtlCol="0">
            <a:spAutoFit/>
          </a:bodyPr>
          <a:lstStyle/>
          <a:p>
            <a:r>
              <a:rPr lang="zh-CN" altLang="en-US" dirty="0" smtClean="0">
                <a:solidFill>
                  <a:schemeClr val="bg1"/>
                </a:solidFill>
                <a:latin typeface="Arial" pitchFamily="34" charset="0"/>
                <a:ea typeface="宋体" pitchFamily="2" charset="-122"/>
                <a:cs typeface="Arial" pitchFamily="34" charset="0"/>
              </a:rPr>
              <a:t>团队形式</a:t>
            </a:r>
            <a:endParaRPr lang="en-CA" dirty="0">
              <a:solidFill>
                <a:schemeClr val="bg1"/>
              </a:solidFill>
              <a:latin typeface="Arial" pitchFamily="34" charset="0"/>
              <a:ea typeface="宋体" pitchFamily="2" charset="-122"/>
              <a:cs typeface="Arial" pitchFamily="34" charset="0"/>
            </a:endParaRPr>
          </a:p>
        </p:txBody>
      </p:sp>
      <p:sp>
        <p:nvSpPr>
          <p:cNvPr id="35" name="TextBox 34"/>
          <p:cNvSpPr txBox="1"/>
          <p:nvPr/>
        </p:nvSpPr>
        <p:spPr>
          <a:xfrm>
            <a:off x="1314815" y="3776904"/>
            <a:ext cx="2081268" cy="400110"/>
          </a:xfrm>
          <a:prstGeom prst="rect">
            <a:avLst/>
          </a:prstGeom>
          <a:noFill/>
        </p:spPr>
        <p:txBody>
          <a:bodyPr wrap="square" rtlCol="0">
            <a:spAutoFit/>
          </a:bodyPr>
          <a:lstStyle/>
          <a:p>
            <a:pPr algn="ctr"/>
            <a:r>
              <a:rPr lang="zh-CN" altLang="en-US" sz="2000" dirty="0" smtClean="0">
                <a:solidFill>
                  <a:prstClr val="white"/>
                </a:solidFill>
                <a:latin typeface="Arial" pitchFamily="34" charset="0"/>
                <a:ea typeface="宋体" pitchFamily="2" charset="-122"/>
                <a:cs typeface="Arial" pitchFamily="34" charset="0"/>
              </a:rPr>
              <a:t>药物治疗</a:t>
            </a:r>
            <a:endParaRPr lang="en-CA" sz="2000" dirty="0">
              <a:solidFill>
                <a:prstClr val="white"/>
              </a:solidFill>
              <a:latin typeface="Arial" pitchFamily="34" charset="0"/>
              <a:ea typeface="宋体" pitchFamily="2" charset="-122"/>
              <a:cs typeface="Arial" pitchFamily="34" charset="0"/>
            </a:endParaRPr>
          </a:p>
        </p:txBody>
      </p:sp>
      <p:sp>
        <p:nvSpPr>
          <p:cNvPr id="36" name="TextBox 35"/>
          <p:cNvSpPr txBox="1"/>
          <p:nvPr/>
        </p:nvSpPr>
        <p:spPr>
          <a:xfrm>
            <a:off x="3297710" y="5123562"/>
            <a:ext cx="2485478" cy="338554"/>
          </a:xfrm>
          <a:prstGeom prst="rect">
            <a:avLst/>
          </a:prstGeom>
          <a:noFill/>
        </p:spPr>
        <p:txBody>
          <a:bodyPr wrap="square" rtlCol="0">
            <a:spAutoFit/>
          </a:bodyPr>
          <a:lstStyle/>
          <a:p>
            <a:pPr algn="ctr"/>
            <a:r>
              <a:rPr lang="zh-CN" altLang="en-US" sz="1600" dirty="0" smtClean="0">
                <a:solidFill>
                  <a:prstClr val="white"/>
                </a:solidFill>
                <a:latin typeface="Arial" pitchFamily="34" charset="0"/>
                <a:ea typeface="宋体" pitchFamily="2" charset="-122"/>
                <a:cs typeface="Arial" pitchFamily="34" charset="0"/>
              </a:rPr>
              <a:t>治疗合并症</a:t>
            </a:r>
            <a:endParaRPr lang="en-CA" sz="1600" dirty="0">
              <a:solidFill>
                <a:prstClr val="white"/>
              </a:solidFill>
              <a:latin typeface="Arial" pitchFamily="34" charset="0"/>
              <a:ea typeface="宋体" pitchFamily="2" charset="-122"/>
              <a:cs typeface="Arial" pitchFamily="34" charset="0"/>
            </a:endParaRPr>
          </a:p>
        </p:txBody>
      </p:sp>
      <p:sp>
        <p:nvSpPr>
          <p:cNvPr id="10" name="Rectangle 9"/>
          <p:cNvSpPr/>
          <p:nvPr/>
        </p:nvSpPr>
        <p:spPr>
          <a:xfrm>
            <a:off x="2119329" y="2772846"/>
            <a:ext cx="646332" cy="369332"/>
          </a:xfrm>
          <a:prstGeom prst="rect">
            <a:avLst/>
          </a:prstGeom>
        </p:spPr>
        <p:txBody>
          <a:bodyPr wrap="none">
            <a:spAutoFit/>
          </a:bodyPr>
          <a:lstStyle/>
          <a:p>
            <a:pPr algn="ctr"/>
            <a:r>
              <a:rPr lang="zh-CN" altLang="en-US" dirty="0" smtClean="0">
                <a:solidFill>
                  <a:prstClr val="white"/>
                </a:solidFill>
                <a:latin typeface="Arial" pitchFamily="34" charset="0"/>
                <a:ea typeface="宋体" pitchFamily="2" charset="-122"/>
                <a:cs typeface="Arial" pitchFamily="34" charset="0"/>
              </a:rPr>
              <a:t>教育</a:t>
            </a:r>
            <a:endParaRPr lang="en-CA" dirty="0">
              <a:solidFill>
                <a:prstClr val="white"/>
              </a:solidFill>
              <a:latin typeface="Arial" pitchFamily="34" charset="0"/>
              <a:ea typeface="宋体" pitchFamily="2" charset="-122"/>
              <a:cs typeface="Arial" pitchFamily="34" charset="0"/>
            </a:endParaRPr>
          </a:p>
        </p:txBody>
      </p:sp>
      <p:sp>
        <p:nvSpPr>
          <p:cNvPr id="37" name="TextBox 36"/>
          <p:cNvSpPr txBox="1"/>
          <p:nvPr/>
        </p:nvSpPr>
        <p:spPr>
          <a:xfrm>
            <a:off x="3906481" y="2271666"/>
            <a:ext cx="1415773" cy="338554"/>
          </a:xfrm>
          <a:prstGeom prst="rect">
            <a:avLst/>
          </a:prstGeom>
          <a:noFill/>
        </p:spPr>
        <p:txBody>
          <a:bodyPr wrap="none" rtlCol="0">
            <a:spAutoFit/>
          </a:bodyPr>
          <a:lstStyle/>
          <a:p>
            <a:pPr algn="ctr"/>
            <a:r>
              <a:rPr lang="zh-CN" altLang="en-US" sz="1600" dirty="0" smtClean="0">
                <a:solidFill>
                  <a:prstClr val="white"/>
                </a:solidFill>
                <a:latin typeface="Arial" pitchFamily="34" charset="0"/>
                <a:ea typeface="宋体" pitchFamily="2" charset="-122"/>
                <a:cs typeface="Arial" pitchFamily="34" charset="0"/>
              </a:rPr>
              <a:t>认知行为疗法</a:t>
            </a:r>
            <a:endParaRPr lang="en-CA" sz="1600" dirty="0">
              <a:solidFill>
                <a:prstClr val="white"/>
              </a:solidFill>
              <a:latin typeface="Arial" pitchFamily="34" charset="0"/>
              <a:ea typeface="宋体" pitchFamily="2" charset="-122"/>
              <a:cs typeface="Arial" pitchFamily="34" charset="0"/>
            </a:endParaRPr>
          </a:p>
        </p:txBody>
      </p:sp>
      <p:sp>
        <p:nvSpPr>
          <p:cNvPr id="29" name="TextBox 28"/>
          <p:cNvSpPr txBox="1"/>
          <p:nvPr/>
        </p:nvSpPr>
        <p:spPr>
          <a:xfrm>
            <a:off x="120428" y="6621412"/>
            <a:ext cx="3132589" cy="246221"/>
          </a:xfrm>
          <a:prstGeom prst="rect">
            <a:avLst/>
          </a:prstGeom>
          <a:noFill/>
        </p:spPr>
        <p:txBody>
          <a:bodyPr wrap="none" rtlCol="0">
            <a:spAutoFit/>
          </a:bodyPr>
          <a:lstStyle/>
          <a:p>
            <a:r>
              <a:rPr lang="en-CA" sz="1000" dirty="0" smtClean="0">
                <a:solidFill>
                  <a:srgbClr val="002060"/>
                </a:solidFill>
                <a:latin typeface="Arial" pitchFamily="34" charset="0"/>
                <a:ea typeface="宋体" pitchFamily="2" charset="-122"/>
                <a:cs typeface="Arial" pitchFamily="34" charset="0"/>
              </a:rPr>
              <a:t>Arnold LM </a:t>
            </a:r>
            <a:r>
              <a:rPr lang="en-CA" sz="1000" i="1" dirty="0" smtClean="0">
                <a:solidFill>
                  <a:srgbClr val="002060"/>
                </a:solidFill>
                <a:latin typeface="Arial" pitchFamily="34" charset="0"/>
                <a:ea typeface="宋体" pitchFamily="2" charset="-122"/>
                <a:cs typeface="Arial" pitchFamily="34" charset="0"/>
              </a:rPr>
              <a:t>et al. Mayo </a:t>
            </a:r>
            <a:r>
              <a:rPr lang="en-CA" sz="1000" i="1" dirty="0">
                <a:solidFill>
                  <a:srgbClr val="002060"/>
                </a:solidFill>
                <a:latin typeface="Arial" pitchFamily="34" charset="0"/>
                <a:ea typeface="宋体" pitchFamily="2" charset="-122"/>
                <a:cs typeface="Arial" pitchFamily="34" charset="0"/>
              </a:rPr>
              <a:t>Clin </a:t>
            </a:r>
            <a:r>
              <a:rPr lang="en-CA" sz="1000" i="1" dirty="0" smtClean="0">
                <a:solidFill>
                  <a:srgbClr val="002060"/>
                </a:solidFill>
                <a:latin typeface="Arial" pitchFamily="34" charset="0"/>
                <a:ea typeface="宋体" pitchFamily="2" charset="-122"/>
                <a:cs typeface="Arial" pitchFamily="34" charset="0"/>
              </a:rPr>
              <a:t>Proc</a:t>
            </a:r>
            <a:r>
              <a:rPr lang="en-CA" sz="1000" dirty="0" smtClean="0">
                <a:solidFill>
                  <a:srgbClr val="002060"/>
                </a:solidFill>
                <a:latin typeface="Arial" pitchFamily="34" charset="0"/>
                <a:ea typeface="宋体" pitchFamily="2" charset="-122"/>
                <a:cs typeface="Arial" pitchFamily="34" charset="0"/>
              </a:rPr>
              <a:t> 2012; 87(5</a:t>
            </a:r>
            <a:r>
              <a:rPr lang="en-CA" sz="1000" dirty="0">
                <a:solidFill>
                  <a:srgbClr val="002060"/>
                </a:solidFill>
                <a:latin typeface="Arial" pitchFamily="34" charset="0"/>
                <a:ea typeface="宋体" pitchFamily="2" charset="-122"/>
                <a:cs typeface="Arial" pitchFamily="34" charset="0"/>
              </a:rPr>
              <a:t>):</a:t>
            </a:r>
            <a:r>
              <a:rPr lang="en-CA" sz="1000" dirty="0" smtClean="0">
                <a:solidFill>
                  <a:srgbClr val="002060"/>
                </a:solidFill>
                <a:latin typeface="Arial" pitchFamily="34" charset="0"/>
                <a:ea typeface="宋体" pitchFamily="2" charset="-122"/>
                <a:cs typeface="Arial" pitchFamily="34" charset="0"/>
              </a:rPr>
              <a:t>488-96.</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0451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3" grpId="0" animBg="1"/>
      <p:bldP spid="24" grpId="0" animBg="1"/>
      <p:bldP spid="25" grpId="0" animBg="1"/>
      <p:bldP spid="26" grpId="0" animBg="1"/>
      <p:bldP spid="27" grpId="0" animBg="1"/>
      <p:bldP spid="31" grpId="0"/>
      <p:bldP spid="32" grpId="0"/>
      <p:bldP spid="33" grpId="0"/>
      <p:bldP spid="34" grpId="0"/>
      <p:bldP spid="35" grpId="0"/>
      <p:bldP spid="36" grpId="0"/>
      <p:bldP spid="10"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纤维肌痛的非药物治疗</a:t>
            </a:r>
            <a:endParaRPr lang="en-CA" dirty="0">
              <a:latin typeface="Arial" pitchFamily="34" charset="0"/>
              <a:ea typeface="宋体" pitchFamily="2" charset="-122"/>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2658478"/>
              </p:ext>
            </p:extLst>
          </p:nvPr>
        </p:nvGraphicFramePr>
        <p:xfrm>
          <a:off x="412552" y="171134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21622" y="4869160"/>
            <a:ext cx="8257919" cy="807740"/>
          </a:xfrm>
          <a:prstGeom prst="round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prstClr val="white"/>
                </a:solidFill>
                <a:latin typeface="Arial" pitchFamily="34" charset="0"/>
                <a:ea typeface="宋体" pitchFamily="2" charset="-122"/>
                <a:cs typeface="Arial" pitchFamily="34" charset="0"/>
              </a:rPr>
              <a:t>从其他医护人员处寻求支持</a:t>
            </a:r>
            <a:r>
              <a:rPr lang="en-US" altLang="zh-CN" sz="2000" dirty="0" smtClean="0">
                <a:solidFill>
                  <a:prstClr val="white"/>
                </a:solidFill>
                <a:latin typeface="Arial" pitchFamily="34" charset="0"/>
                <a:ea typeface="宋体" pitchFamily="2" charset="-122"/>
                <a:cs typeface="Arial" pitchFamily="34" charset="0"/>
              </a:rPr>
              <a:t>——</a:t>
            </a:r>
            <a:r>
              <a:rPr lang="zh-CN" altLang="en-US" sz="2000" dirty="0" smtClean="0">
                <a:solidFill>
                  <a:prstClr val="white"/>
                </a:solidFill>
                <a:latin typeface="Arial" pitchFamily="34" charset="0"/>
                <a:ea typeface="宋体" pitchFamily="2" charset="-122"/>
                <a:cs typeface="Arial" pitchFamily="34" charset="0"/>
              </a:rPr>
              <a:t>护士、社工、</a:t>
            </a:r>
            <a:r>
              <a:rPr lang="zh-CN" altLang="en-US" sz="2000" dirty="0" smtClean="0">
                <a:latin typeface="Arial" pitchFamily="34" charset="0"/>
                <a:ea typeface="宋体" pitchFamily="2" charset="-122"/>
                <a:cs typeface="Arial" pitchFamily="34" charset="0"/>
              </a:rPr>
              <a:t>职业治疗师、物理治疗师、心理学家、精神病学家等 </a:t>
            </a:r>
            <a:r>
              <a:rPr lang="en-CA" sz="2000" dirty="0" smtClean="0">
                <a:solidFill>
                  <a:prstClr val="white"/>
                </a:solidFill>
                <a:latin typeface="Arial" pitchFamily="34" charset="0"/>
                <a:ea typeface="宋体" pitchFamily="2" charset="-122"/>
                <a:cs typeface="Arial" pitchFamily="34" charset="0"/>
              </a:rPr>
              <a:t>  </a:t>
            </a:r>
            <a:endParaRPr lang="en-CA" sz="2000" dirty="0">
              <a:solidFill>
                <a:prstClr val="white"/>
              </a:solidFill>
              <a:latin typeface="Arial" pitchFamily="34" charset="0"/>
              <a:ea typeface="宋体" pitchFamily="2" charset="-122"/>
              <a:cs typeface="Arial" pitchFamily="34" charset="0"/>
            </a:endParaRPr>
          </a:p>
        </p:txBody>
      </p:sp>
      <p:sp>
        <p:nvSpPr>
          <p:cNvPr id="8" name="TextBox 7"/>
          <p:cNvSpPr txBox="1"/>
          <p:nvPr/>
        </p:nvSpPr>
        <p:spPr>
          <a:xfrm>
            <a:off x="120428" y="6621412"/>
            <a:ext cx="3132589" cy="246221"/>
          </a:xfrm>
          <a:prstGeom prst="rect">
            <a:avLst/>
          </a:prstGeom>
          <a:noFill/>
        </p:spPr>
        <p:txBody>
          <a:bodyPr wrap="none" rtlCol="0">
            <a:spAutoFit/>
          </a:bodyPr>
          <a:lstStyle/>
          <a:p>
            <a:r>
              <a:rPr lang="en-CA" sz="1000" dirty="0" smtClean="0">
                <a:solidFill>
                  <a:srgbClr val="002060"/>
                </a:solidFill>
                <a:latin typeface="Arial" pitchFamily="34" charset="0"/>
                <a:ea typeface="宋体" pitchFamily="2" charset="-122"/>
                <a:cs typeface="Arial" pitchFamily="34" charset="0"/>
              </a:rPr>
              <a:t>Arnold LM </a:t>
            </a:r>
            <a:r>
              <a:rPr lang="en-CA" sz="1000" i="1" dirty="0" smtClean="0">
                <a:solidFill>
                  <a:srgbClr val="002060"/>
                </a:solidFill>
                <a:latin typeface="Arial" pitchFamily="34" charset="0"/>
                <a:ea typeface="宋体" pitchFamily="2" charset="-122"/>
                <a:cs typeface="Arial" pitchFamily="34" charset="0"/>
              </a:rPr>
              <a:t>et al. Mayo </a:t>
            </a:r>
            <a:r>
              <a:rPr lang="en-CA" sz="1000" i="1" dirty="0">
                <a:solidFill>
                  <a:srgbClr val="002060"/>
                </a:solidFill>
                <a:latin typeface="Arial" pitchFamily="34" charset="0"/>
                <a:ea typeface="宋体" pitchFamily="2" charset="-122"/>
                <a:cs typeface="Arial" pitchFamily="34" charset="0"/>
              </a:rPr>
              <a:t>Clin </a:t>
            </a:r>
            <a:r>
              <a:rPr lang="en-CA" sz="1000" i="1" dirty="0" smtClean="0">
                <a:solidFill>
                  <a:srgbClr val="002060"/>
                </a:solidFill>
                <a:latin typeface="Arial" pitchFamily="34" charset="0"/>
                <a:ea typeface="宋体" pitchFamily="2" charset="-122"/>
                <a:cs typeface="Arial" pitchFamily="34" charset="0"/>
              </a:rPr>
              <a:t>Proc</a:t>
            </a:r>
            <a:r>
              <a:rPr lang="en-CA" sz="1000" dirty="0" smtClean="0">
                <a:solidFill>
                  <a:srgbClr val="002060"/>
                </a:solidFill>
                <a:latin typeface="Arial" pitchFamily="34" charset="0"/>
                <a:ea typeface="宋体" pitchFamily="2" charset="-122"/>
                <a:cs typeface="Arial" pitchFamily="34" charset="0"/>
              </a:rPr>
              <a:t> 2012; 87(5</a:t>
            </a:r>
            <a:r>
              <a:rPr lang="en-CA" sz="1000" dirty="0">
                <a:solidFill>
                  <a:srgbClr val="002060"/>
                </a:solidFill>
                <a:latin typeface="Arial" pitchFamily="34" charset="0"/>
                <a:ea typeface="宋体" pitchFamily="2" charset="-122"/>
                <a:cs typeface="Arial" pitchFamily="34" charset="0"/>
              </a:rPr>
              <a:t>):</a:t>
            </a:r>
            <a:r>
              <a:rPr lang="en-CA" sz="1000" dirty="0" smtClean="0">
                <a:solidFill>
                  <a:srgbClr val="002060"/>
                </a:solidFill>
                <a:latin typeface="Arial" pitchFamily="34" charset="0"/>
                <a:ea typeface="宋体" pitchFamily="2" charset="-122"/>
                <a:cs typeface="Arial" pitchFamily="34" charset="0"/>
              </a:rPr>
              <a:t>488-96.</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585692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Cowan\AppData\Local\Microsoft\Windows\Temporary Internet Files\Content.IE5\JKA15BDF\MP9004089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3582" y="2306015"/>
            <a:ext cx="3885659" cy="260157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85026" name="Title 1"/>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非药物干预改善纤维肌痛患者睡眠</a:t>
            </a:r>
            <a:endParaRPr lang="en-US" dirty="0">
              <a:latin typeface="Arial" pitchFamily="34" charset="0"/>
              <a:ea typeface="宋体" pitchFamily="2" charset="-122"/>
              <a:cs typeface="Arial" pitchFamily="34" charset="0"/>
            </a:endParaRPr>
          </a:p>
        </p:txBody>
      </p:sp>
      <p:sp>
        <p:nvSpPr>
          <p:cNvPr id="61443" name="Content Placeholder 2"/>
          <p:cNvSpPr>
            <a:spLocks noGrp="1"/>
          </p:cNvSpPr>
          <p:nvPr>
            <p:ph sz="half" idx="1"/>
          </p:nvPr>
        </p:nvSpPr>
        <p:spPr>
          <a:xfrm>
            <a:off x="457200" y="1752600"/>
            <a:ext cx="4038600" cy="4525963"/>
          </a:xfrm>
        </p:spPr>
        <p:txBody>
          <a:bodyPr>
            <a:normAutofit fontScale="77500" lnSpcReduction="20000"/>
          </a:bodyPr>
          <a:lstStyle/>
          <a:p>
            <a:pPr marL="444500" indent="-444500" eaLnBrk="1" hangingPunct="1">
              <a:lnSpc>
                <a:spcPct val="120000"/>
              </a:lnSpc>
              <a:spcBef>
                <a:spcPct val="50000"/>
              </a:spcBef>
              <a:buSzTx/>
              <a:buFont typeface="Arial" charset="0"/>
              <a:buAutoNum type="arabicPeriod"/>
            </a:pPr>
            <a:r>
              <a:rPr lang="zh-CN" altLang="en-US" sz="3000" dirty="0" smtClean="0">
                <a:latin typeface="Arial" pitchFamily="34" charset="0"/>
                <a:ea typeface="宋体" pitchFamily="2" charset="-122"/>
                <a:cs typeface="Arial" pitchFamily="34" charset="0"/>
              </a:rPr>
              <a:t>避免兴奋刺激</a:t>
            </a:r>
            <a:endParaRPr lang="en-US" altLang="zh-CN" sz="3000" dirty="0" smtClean="0">
              <a:latin typeface="Arial" pitchFamily="34" charset="0"/>
              <a:ea typeface="宋体" pitchFamily="2" charset="-122"/>
              <a:cs typeface="Arial" pitchFamily="34" charset="0"/>
            </a:endParaRPr>
          </a:p>
          <a:p>
            <a:pPr marL="444500" indent="-444500" eaLnBrk="1" hangingPunct="1">
              <a:lnSpc>
                <a:spcPct val="120000"/>
              </a:lnSpc>
              <a:spcBef>
                <a:spcPct val="50000"/>
              </a:spcBef>
              <a:buSzTx/>
              <a:buFont typeface="Arial" charset="0"/>
              <a:buAutoNum type="arabicPeriod"/>
            </a:pPr>
            <a:r>
              <a:rPr lang="zh-CN" altLang="en-US" sz="3000" dirty="0" smtClean="0">
                <a:latin typeface="Arial" pitchFamily="34" charset="0"/>
                <a:ea typeface="宋体" pitchFamily="2" charset="-122"/>
                <a:cs typeface="Arial" pitchFamily="34" charset="0"/>
              </a:rPr>
              <a:t>定时上床和起床</a:t>
            </a:r>
            <a:endParaRPr lang="en-US" altLang="zh-CN" sz="3000" dirty="0" smtClean="0">
              <a:latin typeface="Arial" pitchFamily="34" charset="0"/>
              <a:ea typeface="宋体" pitchFamily="2" charset="-122"/>
              <a:cs typeface="Arial" pitchFamily="34" charset="0"/>
            </a:endParaRPr>
          </a:p>
          <a:p>
            <a:pPr marL="444500" indent="-444500" eaLnBrk="1" hangingPunct="1">
              <a:lnSpc>
                <a:spcPct val="120000"/>
              </a:lnSpc>
              <a:spcBef>
                <a:spcPct val="50000"/>
              </a:spcBef>
              <a:buSzTx/>
              <a:buFont typeface="Arial" charset="0"/>
              <a:buAutoNum type="arabicPeriod"/>
            </a:pPr>
            <a:r>
              <a:rPr lang="zh-CN" altLang="en-US" sz="3000" dirty="0" smtClean="0">
                <a:latin typeface="Arial" pitchFamily="34" charset="0"/>
                <a:ea typeface="宋体" pitchFamily="2" charset="-122"/>
                <a:cs typeface="Arial" pitchFamily="34" charset="0"/>
              </a:rPr>
              <a:t>一天中避免小睡</a:t>
            </a:r>
            <a:r>
              <a:rPr lang="en-US" sz="3000" dirty="0" smtClean="0">
                <a:latin typeface="Arial" pitchFamily="34" charset="0"/>
                <a:ea typeface="宋体" pitchFamily="2" charset="-122"/>
                <a:cs typeface="Arial" pitchFamily="34" charset="0"/>
              </a:rPr>
              <a:t> </a:t>
            </a:r>
          </a:p>
          <a:p>
            <a:pPr marL="444500" indent="-444500" eaLnBrk="1" hangingPunct="1">
              <a:lnSpc>
                <a:spcPct val="120000"/>
              </a:lnSpc>
              <a:spcBef>
                <a:spcPct val="50000"/>
              </a:spcBef>
              <a:buSzTx/>
              <a:buFont typeface="Arial" charset="0"/>
              <a:buAutoNum type="arabicPeriod"/>
            </a:pPr>
            <a:r>
              <a:rPr lang="zh-CN" altLang="en-US" sz="3000" dirty="0" smtClean="0">
                <a:latin typeface="Arial" pitchFamily="34" charset="0"/>
                <a:ea typeface="宋体" pitchFamily="2" charset="-122"/>
                <a:cs typeface="Arial" pitchFamily="34" charset="0"/>
              </a:rPr>
              <a:t>规律运动，尤其在午后运动</a:t>
            </a:r>
            <a:r>
              <a:rPr lang="en-US" sz="3000" dirty="0" smtClean="0">
                <a:latin typeface="Arial" pitchFamily="34" charset="0"/>
                <a:ea typeface="宋体" pitchFamily="2" charset="-122"/>
                <a:cs typeface="Arial" pitchFamily="34" charset="0"/>
              </a:rPr>
              <a:t> </a:t>
            </a:r>
          </a:p>
          <a:p>
            <a:pPr marL="444500" indent="-444500" eaLnBrk="1" hangingPunct="1">
              <a:lnSpc>
                <a:spcPct val="120000"/>
              </a:lnSpc>
              <a:spcBef>
                <a:spcPct val="50000"/>
              </a:spcBef>
              <a:buSzTx/>
              <a:buFont typeface="Arial" charset="0"/>
              <a:buAutoNum type="arabicPeriod"/>
            </a:pPr>
            <a:r>
              <a:rPr lang="zh-CN" altLang="en-US" sz="3000" dirty="0" smtClean="0">
                <a:latin typeface="Arial" pitchFamily="34" charset="0"/>
                <a:ea typeface="宋体" pitchFamily="2" charset="-122"/>
                <a:cs typeface="Arial" pitchFamily="34" charset="0"/>
              </a:rPr>
              <a:t>睡眠和性行为外不要上床</a:t>
            </a:r>
            <a:r>
              <a:rPr lang="en-US" sz="3000" dirty="0" smtClean="0">
                <a:latin typeface="Arial" pitchFamily="34" charset="0"/>
                <a:ea typeface="宋体" pitchFamily="2" charset="-122"/>
                <a:cs typeface="Arial" pitchFamily="34" charset="0"/>
              </a:rPr>
              <a:t> </a:t>
            </a:r>
          </a:p>
          <a:p>
            <a:pPr marL="444500" indent="-444500" eaLnBrk="1" hangingPunct="1">
              <a:lnSpc>
                <a:spcPct val="120000"/>
              </a:lnSpc>
              <a:spcBef>
                <a:spcPct val="50000"/>
              </a:spcBef>
              <a:buSzTx/>
              <a:buFont typeface="Arial" charset="0"/>
              <a:buAutoNum type="arabicPeriod"/>
            </a:pPr>
            <a:r>
              <a:rPr lang="zh-CN" altLang="en-US" sz="3000" dirty="0" smtClean="0">
                <a:latin typeface="Arial" pitchFamily="34" charset="0"/>
                <a:ea typeface="宋体" pitchFamily="2" charset="-122"/>
                <a:cs typeface="Arial" pitchFamily="34" charset="0"/>
              </a:rPr>
              <a:t>睡前放松</a:t>
            </a:r>
            <a:r>
              <a:rPr lang="en-US" sz="3000" dirty="0" smtClean="0">
                <a:latin typeface="Arial" pitchFamily="34" charset="0"/>
                <a:ea typeface="宋体" pitchFamily="2" charset="-122"/>
                <a:cs typeface="Arial" pitchFamily="34" charset="0"/>
              </a:rPr>
              <a:t> </a:t>
            </a:r>
          </a:p>
          <a:p>
            <a:pPr marL="444500" indent="-444500" eaLnBrk="1" hangingPunct="1">
              <a:lnSpc>
                <a:spcPct val="120000"/>
              </a:lnSpc>
              <a:spcBef>
                <a:spcPct val="50000"/>
              </a:spcBef>
              <a:buSzTx/>
              <a:buFont typeface="Arial" charset="0"/>
              <a:buAutoNum type="arabicPeriod"/>
            </a:pPr>
            <a:r>
              <a:rPr lang="zh-CN" altLang="en-US" sz="3000" dirty="0" smtClean="0">
                <a:latin typeface="Arial" pitchFamily="34" charset="0"/>
                <a:ea typeface="宋体" pitchFamily="2" charset="-122"/>
                <a:cs typeface="Arial" pitchFamily="34" charset="0"/>
              </a:rPr>
              <a:t>为患者提供有关睡眠的打印信息</a:t>
            </a:r>
            <a:r>
              <a:rPr lang="en-US" sz="3000" dirty="0" smtClean="0">
                <a:latin typeface="Arial" pitchFamily="34" charset="0"/>
                <a:ea typeface="宋体" pitchFamily="2" charset="-122"/>
                <a:cs typeface="Arial" pitchFamily="34" charset="0"/>
              </a:rPr>
              <a:t> </a:t>
            </a:r>
          </a:p>
        </p:txBody>
      </p:sp>
      <p:sp>
        <p:nvSpPr>
          <p:cNvPr id="61445" name="Rectangle 5"/>
          <p:cNvSpPr>
            <a:spLocks noChangeArrowheads="1"/>
          </p:cNvSpPr>
          <p:nvPr/>
        </p:nvSpPr>
        <p:spPr bwMode="gray">
          <a:xfrm>
            <a:off x="120329" y="6501185"/>
            <a:ext cx="59766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50000"/>
              </a:spcBef>
              <a:buSzPct val="80000"/>
              <a:buFont typeface="Arial" charset="0"/>
              <a:buNone/>
            </a:pPr>
            <a:r>
              <a:rPr lang="en-CA" sz="1000" dirty="0" smtClean="0">
                <a:solidFill>
                  <a:srgbClr val="002060"/>
                </a:solidFill>
                <a:latin typeface="Arial" pitchFamily="34" charset="0"/>
                <a:ea typeface="宋体" pitchFamily="2" charset="-122"/>
                <a:cs typeface="Arial" pitchFamily="34" charset="0"/>
              </a:rPr>
              <a:t>University of Maryland Medical Center. </a:t>
            </a:r>
            <a:r>
              <a:rPr lang="en-CA" sz="1000" i="1" dirty="0" smtClean="0">
                <a:solidFill>
                  <a:srgbClr val="002060"/>
                </a:solidFill>
                <a:latin typeface="Arial" pitchFamily="34" charset="0"/>
                <a:ea typeface="宋体" pitchFamily="2" charset="-122"/>
                <a:cs typeface="Arial" pitchFamily="34" charset="0"/>
              </a:rPr>
              <a:t>Sleep Hygiene</a:t>
            </a:r>
            <a:r>
              <a:rPr lang="en-CA" sz="1000" dirty="0" smtClean="0">
                <a:solidFill>
                  <a:srgbClr val="002060"/>
                </a:solidFill>
                <a:latin typeface="Arial" pitchFamily="34" charset="0"/>
                <a:ea typeface="宋体" pitchFamily="2" charset="-122"/>
                <a:cs typeface="Arial" pitchFamily="34" charset="0"/>
              </a:rPr>
              <a:t>. </a:t>
            </a:r>
            <a:r>
              <a:rPr lang="en-CA" sz="1000" dirty="0">
                <a:solidFill>
                  <a:srgbClr val="002060"/>
                </a:solidFill>
                <a:latin typeface="Arial" pitchFamily="34" charset="0"/>
                <a:ea typeface="宋体" pitchFamily="2" charset="-122"/>
                <a:cs typeface="Arial" pitchFamily="34" charset="0"/>
              </a:rPr>
              <a:t>Available at: </a:t>
            </a:r>
            <a:r>
              <a:rPr lang="en-CA" sz="1000" dirty="0">
                <a:solidFill>
                  <a:srgbClr val="002060"/>
                </a:solidFill>
                <a:latin typeface="Arial" pitchFamily="34" charset="0"/>
                <a:ea typeface="宋体" pitchFamily="2" charset="-122"/>
                <a:cs typeface="Arial" pitchFamily="34" charset="0"/>
                <a:hlinkClick r:id="rId4"/>
              </a:rPr>
              <a:t>http://</a:t>
            </a:r>
            <a:r>
              <a:rPr lang="en-CA" sz="1000" dirty="0" smtClean="0">
                <a:solidFill>
                  <a:srgbClr val="002060"/>
                </a:solidFill>
                <a:latin typeface="Arial" pitchFamily="34" charset="0"/>
                <a:ea typeface="宋体" pitchFamily="2" charset="-122"/>
                <a:cs typeface="Arial" pitchFamily="34" charset="0"/>
                <a:hlinkClick r:id="rId4"/>
              </a:rPr>
              <a:t>umm.edu/programs/sleep/patients/sleep-hygiene</a:t>
            </a:r>
            <a:r>
              <a:rPr lang="en-CA" sz="1000" dirty="0" smtClean="0">
                <a:solidFill>
                  <a:srgbClr val="002060"/>
                </a:solidFill>
                <a:latin typeface="Arial" pitchFamily="34" charset="0"/>
                <a:ea typeface="宋体" pitchFamily="2" charset="-122"/>
                <a:cs typeface="Arial" pitchFamily="34" charset="0"/>
              </a:rPr>
              <a:t>. Accessed: August 21, 2013.</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8269662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Прямоугольник 4"/>
          <p:cNvSpPr>
            <a:spLocks noChangeArrowheads="1"/>
          </p:cNvSpPr>
          <p:nvPr/>
        </p:nvSpPr>
        <p:spPr bwMode="auto">
          <a:xfrm>
            <a:off x="211933" y="6511381"/>
            <a:ext cx="7359352" cy="307777"/>
          </a:xfrm>
          <a:prstGeom prst="rect">
            <a:avLst/>
          </a:prstGeom>
          <a:noFill/>
          <a:ln w="9525">
            <a:noFill/>
            <a:miter lim="800000"/>
            <a:headEnd/>
            <a:tailEnd/>
          </a:ln>
        </p:spPr>
        <p:txBody>
          <a:bodyPr wrap="square" lIns="0" tIns="0" rIns="0" bIns="0" anchor="b">
            <a:spAutoFit/>
          </a:bodyPr>
          <a:lstStyle/>
          <a:p>
            <a:r>
              <a:rPr lang="en-US" sz="1000" dirty="0" smtClean="0">
                <a:solidFill>
                  <a:srgbClr val="002060"/>
                </a:solidFill>
                <a:latin typeface="Arial" pitchFamily="34" charset="0"/>
                <a:ea typeface="宋体" pitchFamily="2" charset="-122"/>
                <a:cs typeface="Arial" pitchFamily="34" charset="0"/>
              </a:rPr>
              <a:t>Busch AJ </a:t>
            </a:r>
            <a:r>
              <a:rPr lang="en-US" sz="1000" i="1" dirty="0" smtClean="0">
                <a:solidFill>
                  <a:srgbClr val="002060"/>
                </a:solidFill>
                <a:latin typeface="Arial" pitchFamily="34" charset="0"/>
                <a:ea typeface="宋体" pitchFamily="2" charset="-122"/>
                <a:cs typeface="Arial" pitchFamily="34" charset="0"/>
              </a:rPr>
              <a:t>et al. </a:t>
            </a:r>
            <a:r>
              <a:rPr lang="en-CA" sz="1000" i="1" dirty="0">
                <a:solidFill>
                  <a:srgbClr val="002060"/>
                </a:solidFill>
                <a:latin typeface="Arial" pitchFamily="34" charset="0"/>
                <a:ea typeface="宋体" pitchFamily="2" charset="-122"/>
                <a:cs typeface="Arial" pitchFamily="34" charset="0"/>
              </a:rPr>
              <a:t>Curr Pain Headache </a:t>
            </a:r>
            <a:r>
              <a:rPr lang="en-CA" sz="1000" i="1" dirty="0" smtClean="0">
                <a:solidFill>
                  <a:srgbClr val="002060"/>
                </a:solidFill>
                <a:latin typeface="Arial" pitchFamily="34" charset="0"/>
                <a:ea typeface="宋体" pitchFamily="2" charset="-122"/>
                <a:cs typeface="Arial" pitchFamily="34" charset="0"/>
              </a:rPr>
              <a:t>Rep</a:t>
            </a:r>
            <a:r>
              <a:rPr lang="en-CA" sz="1000" dirty="0" smtClean="0">
                <a:solidFill>
                  <a:srgbClr val="002060"/>
                </a:solidFill>
                <a:latin typeface="Arial" pitchFamily="34" charset="0"/>
                <a:ea typeface="宋体" pitchFamily="2" charset="-122"/>
                <a:cs typeface="Arial" pitchFamily="34" charset="0"/>
              </a:rPr>
              <a:t> 2011; 15(5):358-67; </a:t>
            </a:r>
            <a:r>
              <a:rPr lang="en-US" sz="1000" dirty="0" smtClean="0">
                <a:solidFill>
                  <a:srgbClr val="002060"/>
                </a:solidFill>
                <a:latin typeface="Arial" pitchFamily="34" charset="0"/>
                <a:ea typeface="宋体" pitchFamily="2" charset="-122"/>
                <a:cs typeface="Arial" pitchFamily="34" charset="0"/>
              </a:rPr>
              <a:t>McGovern MK. </a:t>
            </a:r>
            <a:r>
              <a:rPr lang="en-US" sz="1000" i="1" dirty="0" smtClean="0">
                <a:solidFill>
                  <a:srgbClr val="002060"/>
                </a:solidFill>
                <a:latin typeface="Arial" pitchFamily="34" charset="0"/>
                <a:ea typeface="宋体" pitchFamily="2" charset="-122"/>
                <a:cs typeface="Arial" pitchFamily="34" charset="0"/>
              </a:rPr>
              <a:t>The </a:t>
            </a:r>
            <a:r>
              <a:rPr lang="en-US" sz="1000" i="1" dirty="0">
                <a:solidFill>
                  <a:srgbClr val="002060"/>
                </a:solidFill>
                <a:latin typeface="Arial" pitchFamily="34" charset="0"/>
                <a:ea typeface="宋体" pitchFamily="2" charset="-122"/>
                <a:cs typeface="Arial" pitchFamily="34" charset="0"/>
              </a:rPr>
              <a:t>Effects of Exercise on the </a:t>
            </a:r>
            <a:r>
              <a:rPr lang="en-US" sz="1000" i="1" dirty="0" smtClean="0">
                <a:solidFill>
                  <a:srgbClr val="002060"/>
                </a:solidFill>
                <a:latin typeface="Arial" pitchFamily="34" charset="0"/>
                <a:ea typeface="宋体" pitchFamily="2" charset="-122"/>
                <a:cs typeface="Arial" pitchFamily="34" charset="0"/>
              </a:rPr>
              <a:t>Brain. </a:t>
            </a:r>
            <a:br>
              <a:rPr lang="en-US" sz="1000" i="1" dirty="0" smtClean="0">
                <a:solidFill>
                  <a:srgbClr val="002060"/>
                </a:solidFill>
                <a:latin typeface="Arial" pitchFamily="34" charset="0"/>
                <a:ea typeface="宋体" pitchFamily="2" charset="-122"/>
                <a:cs typeface="Arial" pitchFamily="34" charset="0"/>
              </a:rPr>
            </a:br>
            <a:r>
              <a:rPr lang="en-US" sz="1000" dirty="0" smtClean="0">
                <a:solidFill>
                  <a:srgbClr val="002060"/>
                </a:solidFill>
                <a:latin typeface="Arial" pitchFamily="34" charset="0"/>
                <a:ea typeface="宋体" pitchFamily="2" charset="-122"/>
                <a:cs typeface="Arial" pitchFamily="34" charset="0"/>
              </a:rPr>
              <a:t>Available at: </a:t>
            </a:r>
            <a:r>
              <a:rPr lang="en-US" sz="1000" dirty="0" smtClean="0">
                <a:solidFill>
                  <a:srgbClr val="002060"/>
                </a:solidFill>
                <a:latin typeface="Arial" pitchFamily="34" charset="0"/>
                <a:ea typeface="宋体" pitchFamily="2" charset="-122"/>
                <a:cs typeface="Arial" pitchFamily="34" charset="0"/>
                <a:hlinkClick r:id="rId3"/>
              </a:rPr>
              <a:t>http</a:t>
            </a:r>
            <a:r>
              <a:rPr lang="en-US" sz="1000" dirty="0">
                <a:solidFill>
                  <a:srgbClr val="002060"/>
                </a:solidFill>
                <a:latin typeface="Arial" pitchFamily="34" charset="0"/>
                <a:ea typeface="宋体" pitchFamily="2" charset="-122"/>
                <a:cs typeface="Arial" pitchFamily="34" charset="0"/>
                <a:hlinkClick r:id="rId3"/>
              </a:rPr>
              <a:t>://</a:t>
            </a:r>
            <a:r>
              <a:rPr lang="en-US" sz="1000" dirty="0" smtClean="0">
                <a:solidFill>
                  <a:srgbClr val="002060"/>
                </a:solidFill>
                <a:latin typeface="Arial" pitchFamily="34" charset="0"/>
                <a:ea typeface="宋体" pitchFamily="2" charset="-122"/>
                <a:cs typeface="Arial" pitchFamily="34" charset="0"/>
                <a:hlinkClick r:id="rId3"/>
              </a:rPr>
              <a:t>serendip.brynmawr.edu/bb/neuro/neuro05/web2/mmcgovern.html</a:t>
            </a:r>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Accessed: July 25, 2013.</a:t>
            </a:r>
          </a:p>
        </p:txBody>
      </p:sp>
      <p:sp>
        <p:nvSpPr>
          <p:cNvPr id="35851" name="Rectangle 11"/>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体力活动和纤维肌痛</a:t>
            </a:r>
            <a:endParaRPr lang="it-IT" dirty="0">
              <a:latin typeface="Arial" pitchFamily="34" charset="0"/>
              <a:ea typeface="宋体" pitchFamily="2" charset="-122"/>
              <a:cs typeface="Arial" pitchFamily="34" charset="0"/>
            </a:endParaRPr>
          </a:p>
        </p:txBody>
      </p:sp>
      <p:sp>
        <p:nvSpPr>
          <p:cNvPr id="7" name="Slide Number Placeholder 3"/>
          <p:cNvSpPr>
            <a:spLocks noGrp="1"/>
          </p:cNvSpPr>
          <p:nvPr>
            <p:ph type="sldNum" sz="quarter" idx="12"/>
          </p:nvPr>
        </p:nvSpPr>
        <p:spPr/>
        <p:txBody>
          <a:bodyPr/>
          <a:lstStyle/>
          <a:p>
            <a:fld id="{8B260F65-6FD8-4EE7-8D04-454F72D71555}" type="slidenum">
              <a:rPr lang="tr-TR" smtClean="0">
                <a:solidFill>
                  <a:prstClr val="white">
                    <a:tint val="75000"/>
                  </a:prstClr>
                </a:solidFill>
                <a:latin typeface="Arial" pitchFamily="34" charset="0"/>
                <a:ea typeface="宋体" pitchFamily="2" charset="-122"/>
                <a:cs typeface="Arial" pitchFamily="34" charset="0"/>
              </a:rPr>
              <a:pPr/>
              <a:t>36</a:t>
            </a:fld>
            <a:endParaRPr lang="tr-TR" dirty="0">
              <a:solidFill>
                <a:prstClr val="white">
                  <a:tint val="75000"/>
                </a:prstClr>
              </a:solidFill>
              <a:latin typeface="Arial" pitchFamily="34" charset="0"/>
              <a:ea typeface="宋体" pitchFamily="2" charset="-122"/>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7292276"/>
              </p:ext>
            </p:extLst>
          </p:nvPr>
        </p:nvGraphicFramePr>
        <p:xfrm>
          <a:off x="306512" y="2018556"/>
          <a:ext cx="8546400" cy="2484120"/>
        </p:xfrm>
        <a:graphic>
          <a:graphicData uri="http://schemas.openxmlformats.org/drawingml/2006/table">
            <a:tbl>
              <a:tblPr firstRow="1" bandRow="1">
                <a:tableStyleId>{5C22544A-7EE6-4342-B048-85BDC9FD1C3A}</a:tableStyleId>
              </a:tblPr>
              <a:tblGrid>
                <a:gridCol w="4140000"/>
                <a:gridCol w="266400"/>
                <a:gridCol w="4140000"/>
              </a:tblGrid>
              <a:tr h="370840">
                <a:tc>
                  <a:txBody>
                    <a:bodyPr/>
                    <a:lstStyle/>
                    <a:p>
                      <a:pPr algn="ctr"/>
                      <a:r>
                        <a:rPr lang="zh-CN" altLang="en-US" sz="2000" dirty="0" smtClean="0">
                          <a:latin typeface="Arial" pitchFamily="34" charset="0"/>
                          <a:ea typeface="宋体" pitchFamily="2" charset="-122"/>
                          <a:cs typeface="Arial" pitchFamily="34" charset="0"/>
                        </a:rPr>
                        <a:t>益处</a:t>
                      </a:r>
                      <a:endParaRPr lang="en-CA" sz="2000" dirty="0">
                        <a:latin typeface="Arial" pitchFamily="34" charset="0"/>
                        <a:ea typeface="宋体" pitchFamily="2" charset="-122"/>
                        <a:cs typeface="Arial" pitchFamily="34" charset="0"/>
                      </a:endParaRPr>
                    </a:p>
                  </a:txBody>
                  <a:tcPr>
                    <a:lnL w="12700" cap="flat" cmpd="sng" algn="ctr">
                      <a:solidFill>
                        <a:srgbClr val="0C6FCF"/>
                      </a:solidFill>
                      <a:prstDash val="solid"/>
                      <a:round/>
                      <a:headEnd type="none" w="med" len="med"/>
                      <a:tailEnd type="none" w="med" len="med"/>
                    </a:lnL>
                    <a:lnR w="12700" cap="flat" cmpd="sng" algn="ctr">
                      <a:solidFill>
                        <a:srgbClr val="0C6FCF"/>
                      </a:solidFill>
                      <a:prstDash val="solid"/>
                      <a:round/>
                      <a:headEnd type="none" w="med" len="med"/>
                      <a:tailEnd type="none" w="med" len="med"/>
                    </a:lnR>
                    <a:lnT w="12700" cap="flat" cmpd="sng" algn="ctr">
                      <a:solidFill>
                        <a:srgbClr val="0C6FCF"/>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endParaRPr lang="en-CA" sz="1800" dirty="0">
                        <a:latin typeface="Arial" pitchFamily="34" charset="0"/>
                        <a:ea typeface="宋体" pitchFamily="2" charset="-122"/>
                        <a:cs typeface="Arial" pitchFamily="34" charset="0"/>
                      </a:endParaRPr>
                    </a:p>
                  </a:txBody>
                  <a:tcPr>
                    <a:lnL w="12700" cap="flat" cmpd="sng" algn="ctr">
                      <a:solidFill>
                        <a:srgbClr val="0C6FCF"/>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zh-CN" altLang="en-US" sz="2000" dirty="0" smtClean="0">
                          <a:latin typeface="Arial" pitchFamily="34" charset="0"/>
                          <a:ea typeface="宋体" pitchFamily="2" charset="-122"/>
                          <a:cs typeface="Arial" pitchFamily="34" charset="0"/>
                        </a:rPr>
                        <a:t>对纤维肌痛患者的建议</a:t>
                      </a:r>
                      <a:endParaRPr lang="en-CA" sz="2000" dirty="0">
                        <a:latin typeface="Arial" pitchFamily="34" charset="0"/>
                        <a:ea typeface="宋体" pitchFamily="2" charset="-122"/>
                        <a:cs typeface="Arial"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8064A2"/>
                    </a:solidFill>
                  </a:tcPr>
                </a:tc>
              </a:tr>
              <a:tr h="370840">
                <a:tc>
                  <a:txBody>
                    <a:bodyPr/>
                    <a:lstStyle/>
                    <a:p>
                      <a:pPr marL="254000" indent="-254000">
                        <a:buFont typeface="Arial" pitchFamily="34" charset="0"/>
                        <a:buChar char="•"/>
                      </a:pPr>
                      <a:r>
                        <a:rPr lang="zh-CN" altLang="en-US" sz="1800" dirty="0" smtClean="0">
                          <a:solidFill>
                            <a:srgbClr val="002060"/>
                          </a:solidFill>
                          <a:latin typeface="Arial" pitchFamily="34" charset="0"/>
                          <a:ea typeface="宋体" pitchFamily="2" charset="-122"/>
                          <a:cs typeface="Arial" pitchFamily="34" charset="0"/>
                        </a:rPr>
                        <a:t>在</a:t>
                      </a:r>
                      <a:r>
                        <a:rPr lang="en-US" altLang="zh-CN" sz="1800" dirty="0" smtClean="0">
                          <a:solidFill>
                            <a:srgbClr val="002060"/>
                          </a:solidFill>
                          <a:latin typeface="Arial" pitchFamily="34" charset="0"/>
                          <a:ea typeface="宋体" pitchFamily="2" charset="-122"/>
                          <a:cs typeface="Arial" pitchFamily="34" charset="0"/>
                        </a:rPr>
                        <a:t>30</a:t>
                      </a:r>
                      <a:r>
                        <a:rPr lang="zh-CN" altLang="en-US" sz="1800" dirty="0" smtClean="0">
                          <a:solidFill>
                            <a:srgbClr val="002060"/>
                          </a:solidFill>
                          <a:latin typeface="Arial" pitchFamily="34" charset="0"/>
                          <a:ea typeface="宋体" pitchFamily="2" charset="-122"/>
                          <a:cs typeface="Arial" pitchFamily="34" charset="0"/>
                        </a:rPr>
                        <a:t>分钟内刺激内啡肽和脑啡肽释放</a:t>
                      </a:r>
                      <a:endParaRPr lang="en-US" altLang="zh-CN" sz="1800" dirty="0" smtClean="0">
                        <a:solidFill>
                          <a:srgbClr val="002060"/>
                        </a:solidFill>
                        <a:latin typeface="Arial" pitchFamily="34" charset="0"/>
                        <a:ea typeface="宋体" pitchFamily="2" charset="-122"/>
                        <a:cs typeface="Arial" pitchFamily="34" charset="0"/>
                      </a:endParaRPr>
                    </a:p>
                    <a:p>
                      <a:pPr marL="254000" indent="-254000">
                        <a:buFont typeface="Arial" pitchFamily="34" charset="0"/>
                        <a:buChar char="•"/>
                      </a:pPr>
                      <a:r>
                        <a:rPr lang="zh-CN" altLang="en-US" sz="1800" dirty="0" smtClean="0">
                          <a:solidFill>
                            <a:srgbClr val="002060"/>
                          </a:solidFill>
                          <a:latin typeface="Arial" pitchFamily="34" charset="0"/>
                          <a:ea typeface="宋体" pitchFamily="2" charset="-122"/>
                          <a:cs typeface="Arial" pitchFamily="34" charset="0"/>
                        </a:rPr>
                        <a:t>内啡肽和脑啡肽与阿片受体结合，通过作用于上传和下达神经通路减轻疼痛</a:t>
                      </a:r>
                      <a:endParaRPr lang="it-IT" sz="1800" dirty="0" smtClean="0">
                        <a:solidFill>
                          <a:srgbClr val="002060"/>
                        </a:solidFill>
                        <a:latin typeface="Arial" pitchFamily="34" charset="0"/>
                        <a:ea typeface="宋体" pitchFamily="2" charset="-122"/>
                        <a:cs typeface="Arial" pitchFamily="34" charset="0"/>
                      </a:endParaRPr>
                    </a:p>
                    <a:p>
                      <a:endParaRPr lang="en-CA" sz="1800" dirty="0">
                        <a:latin typeface="Arial" pitchFamily="34" charset="0"/>
                        <a:ea typeface="宋体" pitchFamily="2" charset="-122"/>
                        <a:cs typeface="Arial" pitchFamily="34" charset="0"/>
                      </a:endParaRPr>
                    </a:p>
                  </a:txBody>
                  <a:tcPr>
                    <a:lnL w="12700" cap="flat" cmpd="sng" algn="ctr">
                      <a:solidFill>
                        <a:srgbClr val="0C6FCF"/>
                      </a:solidFill>
                      <a:prstDash val="solid"/>
                      <a:round/>
                      <a:headEnd type="none" w="med" len="med"/>
                      <a:tailEnd type="none" w="med" len="med"/>
                    </a:lnL>
                    <a:lnR w="12700" cap="flat" cmpd="sng" algn="ctr">
                      <a:solidFill>
                        <a:srgbClr val="0C6FCF"/>
                      </a:solidFill>
                      <a:prstDash val="solid"/>
                      <a:round/>
                      <a:headEnd type="none" w="med" len="med"/>
                      <a:tailEnd type="none" w="med" len="med"/>
                    </a:lnR>
                    <a:lnT w="38100" cmpd="sng">
                      <a:noFill/>
                    </a:lnT>
                    <a:lnB w="12700" cap="flat" cmpd="sng" algn="ctr">
                      <a:solidFill>
                        <a:srgbClr val="0C6FCF"/>
                      </a:solidFill>
                      <a:prstDash val="solid"/>
                      <a:round/>
                      <a:headEnd type="none" w="med" len="med"/>
                      <a:tailEnd type="none" w="med" len="med"/>
                    </a:lnB>
                    <a:blipFill dpi="0" rotWithShape="1">
                      <a:blip r:embed="rId4">
                        <a:alphaModFix amt="48000"/>
                      </a:blip>
                      <a:srcRect/>
                      <a:stretch>
                        <a:fillRect/>
                      </a:stretch>
                    </a:blipFill>
                  </a:tcPr>
                </a:tc>
                <a:tc>
                  <a:txBody>
                    <a:bodyPr/>
                    <a:lstStyle/>
                    <a:p>
                      <a:endParaRPr lang="en-CA" sz="1800" dirty="0">
                        <a:latin typeface="Arial" pitchFamily="34" charset="0"/>
                        <a:ea typeface="宋体" pitchFamily="2" charset="-122"/>
                        <a:cs typeface="Arial" pitchFamily="34" charset="0"/>
                      </a:endParaRPr>
                    </a:p>
                  </a:txBody>
                  <a:tcPr>
                    <a:lnL w="12700" cap="flat" cmpd="sng" algn="ctr">
                      <a:solidFill>
                        <a:srgbClr val="0C6FCF"/>
                      </a:solidFill>
                      <a:prstDash val="solid"/>
                      <a:round/>
                      <a:headEnd type="none" w="med" len="med"/>
                      <a:tailEnd type="none" w="med" len="med"/>
                    </a:lnL>
                    <a:lnR w="12700" cap="flat" cmpd="sng" algn="ctr">
                      <a:solidFill>
                        <a:srgbClr val="8064A2"/>
                      </a:solidFill>
                      <a:prstDash val="solid"/>
                      <a:round/>
                      <a:headEnd type="none" w="med" len="med"/>
                      <a:tailEnd type="none" w="med" len="med"/>
                    </a:lnR>
                    <a:lnT w="38100" cmpd="sng">
                      <a:noFill/>
                    </a:lnT>
                    <a:noFill/>
                  </a:tcPr>
                </a:tc>
                <a:tc>
                  <a:txBody>
                    <a:bodyPr/>
                    <a:lstStyle/>
                    <a:p>
                      <a:r>
                        <a:rPr lang="zh-CN" altLang="en-US" sz="1800" b="1" dirty="0" smtClean="0">
                          <a:solidFill>
                            <a:schemeClr val="accent4">
                              <a:lumMod val="75000"/>
                            </a:schemeClr>
                          </a:solidFill>
                          <a:latin typeface="Arial" pitchFamily="34" charset="0"/>
                          <a:ea typeface="宋体" pitchFamily="2" charset="-122"/>
                          <a:cs typeface="Arial" pitchFamily="34" charset="0"/>
                        </a:rPr>
                        <a:t>运动类型</a:t>
                      </a:r>
                      <a:endParaRPr lang="en-CA" sz="1800" b="1" dirty="0" smtClean="0">
                        <a:solidFill>
                          <a:schemeClr val="accent4">
                            <a:lumMod val="75000"/>
                          </a:schemeClr>
                        </a:solidFill>
                        <a:latin typeface="Arial" pitchFamily="34" charset="0"/>
                        <a:ea typeface="宋体" pitchFamily="2" charset="-122"/>
                        <a:cs typeface="Arial" pitchFamily="34" charset="0"/>
                      </a:endParaRPr>
                    </a:p>
                    <a:p>
                      <a:pPr marL="260350" lvl="1" indent="-196850">
                        <a:buFont typeface="Arial" pitchFamily="34" charset="0"/>
                        <a:buChar char="•"/>
                      </a:pPr>
                      <a:r>
                        <a:rPr lang="zh-CN" altLang="en-US" sz="1800" dirty="0" smtClean="0">
                          <a:solidFill>
                            <a:schemeClr val="accent4">
                              <a:lumMod val="75000"/>
                            </a:schemeClr>
                          </a:solidFill>
                          <a:latin typeface="Arial" pitchFamily="34" charset="0"/>
                          <a:ea typeface="宋体" pitchFamily="2" charset="-122"/>
                          <a:cs typeface="Arial" pitchFamily="34" charset="0"/>
                        </a:rPr>
                        <a:t>尝试在一次运动中包括不同运动种类</a:t>
                      </a:r>
                      <a:r>
                        <a:rPr lang="en-CA" sz="1800" dirty="0" smtClean="0">
                          <a:solidFill>
                            <a:schemeClr val="accent4">
                              <a:lumMod val="75000"/>
                            </a:schemeClr>
                          </a:solidFill>
                          <a:latin typeface="Arial" pitchFamily="34" charset="0"/>
                          <a:ea typeface="宋体" pitchFamily="2" charset="-122"/>
                          <a:cs typeface="Arial" pitchFamily="34" charset="0"/>
                        </a:rPr>
                        <a:t> </a:t>
                      </a:r>
                      <a:r>
                        <a:rPr lang="zh-CN" altLang="en-US" sz="1800" dirty="0" smtClean="0">
                          <a:solidFill>
                            <a:schemeClr val="accent4">
                              <a:lumMod val="75000"/>
                            </a:schemeClr>
                          </a:solidFill>
                          <a:latin typeface="Arial" pitchFamily="34" charset="0"/>
                          <a:ea typeface="宋体" pitchFamily="2" charset="-122"/>
                          <a:cs typeface="Arial" pitchFamily="34" charset="0"/>
                        </a:rPr>
                        <a:t>（如有氧运动，强化运动，拉伸）</a:t>
                      </a:r>
                      <a:r>
                        <a:rPr lang="en-CA" sz="1800" i="1" dirty="0" smtClean="0">
                          <a:solidFill>
                            <a:schemeClr val="accent4">
                              <a:lumMod val="75000"/>
                            </a:schemeClr>
                          </a:solidFill>
                          <a:latin typeface="Arial" pitchFamily="34" charset="0"/>
                          <a:ea typeface="宋体" pitchFamily="2" charset="-122"/>
                          <a:cs typeface="Arial" pitchFamily="34" charset="0"/>
                        </a:rPr>
                        <a:t> </a:t>
                      </a:r>
                      <a:endParaRPr lang="en-CA" sz="1800" dirty="0" smtClean="0">
                        <a:solidFill>
                          <a:schemeClr val="accent4">
                            <a:lumMod val="75000"/>
                          </a:schemeClr>
                        </a:solidFill>
                        <a:latin typeface="Arial" pitchFamily="34" charset="0"/>
                        <a:ea typeface="宋体" pitchFamily="2" charset="-122"/>
                        <a:cs typeface="Arial" pitchFamily="34" charset="0"/>
                      </a:endParaRPr>
                    </a:p>
                    <a:p>
                      <a:pPr marL="260350" lvl="1" indent="-196850" algn="l" defTabSz="914400" rtl="0" eaLnBrk="1" latinLnBrk="0" hangingPunct="1">
                        <a:spcAft>
                          <a:spcPts val="600"/>
                        </a:spcAft>
                        <a:buFont typeface="Arial" pitchFamily="34" charset="0"/>
                        <a:buChar char="•"/>
                      </a:pPr>
                      <a:r>
                        <a:rPr lang="zh-CN" altLang="en-US" sz="1800" kern="1200" dirty="0" smtClean="0">
                          <a:solidFill>
                            <a:schemeClr val="accent4">
                              <a:lumMod val="75000"/>
                            </a:schemeClr>
                          </a:solidFill>
                          <a:latin typeface="Arial" pitchFamily="34" charset="0"/>
                          <a:ea typeface="宋体" pitchFamily="2" charset="-122"/>
                          <a:cs typeface="Arial" pitchFamily="34" charset="0"/>
                        </a:rPr>
                        <a:t>选择时考虑患者偏好和可行性</a:t>
                      </a:r>
                      <a:r>
                        <a:rPr lang="en-US" sz="1800" kern="1200" dirty="0" smtClean="0">
                          <a:solidFill>
                            <a:schemeClr val="accent4">
                              <a:lumMod val="75000"/>
                            </a:schemeClr>
                          </a:solidFill>
                          <a:latin typeface="Arial" pitchFamily="34" charset="0"/>
                          <a:ea typeface="宋体" pitchFamily="2" charset="-122"/>
                          <a:cs typeface="Arial" pitchFamily="34" charset="0"/>
                        </a:rPr>
                        <a:t> </a:t>
                      </a:r>
                      <a:endParaRPr lang="en-CA" sz="1800" kern="1200" dirty="0" smtClean="0">
                        <a:solidFill>
                          <a:schemeClr val="accent4">
                            <a:lumMod val="75000"/>
                          </a:schemeClr>
                        </a:solidFill>
                        <a:latin typeface="Arial" pitchFamily="34" charset="0"/>
                        <a:ea typeface="宋体" pitchFamily="2" charset="-122"/>
                        <a:cs typeface="Arial" pitchFamily="34" charset="0"/>
                      </a:endParaRPr>
                    </a:p>
                    <a:p>
                      <a:pPr marL="0" lvl="1" indent="0" algn="l" defTabSz="914400" rtl="0" eaLnBrk="1" latinLnBrk="0" hangingPunct="1">
                        <a:buFont typeface="Arial" pitchFamily="34" charset="0"/>
                        <a:buNone/>
                      </a:pPr>
                      <a:r>
                        <a:rPr lang="zh-CN" altLang="en-US" sz="1800" b="1" kern="1200" dirty="0" smtClean="0">
                          <a:solidFill>
                            <a:schemeClr val="accent4">
                              <a:lumMod val="75000"/>
                            </a:schemeClr>
                          </a:solidFill>
                          <a:latin typeface="Arial" pitchFamily="34" charset="0"/>
                          <a:ea typeface="宋体" pitchFamily="2" charset="-122"/>
                          <a:cs typeface="Arial" pitchFamily="34" charset="0"/>
                        </a:rPr>
                        <a:t>强度 </a:t>
                      </a:r>
                      <a:r>
                        <a:rPr lang="en-CA" sz="1800" b="1" kern="1200" dirty="0" smtClean="0">
                          <a:solidFill>
                            <a:schemeClr val="accent4">
                              <a:lumMod val="75000"/>
                            </a:schemeClr>
                          </a:solidFill>
                          <a:latin typeface="Arial" pitchFamily="34" charset="0"/>
                          <a:ea typeface="宋体" pitchFamily="2" charset="-122"/>
                          <a:cs typeface="Arial" pitchFamily="34" charset="0"/>
                        </a:rPr>
                        <a:t> </a:t>
                      </a:r>
                    </a:p>
                    <a:p>
                      <a:pPr marL="260350" lvl="1" indent="-196850" algn="l" defTabSz="914400" rtl="0" eaLnBrk="1" latinLnBrk="0" hangingPunct="1">
                        <a:buFont typeface="Arial" pitchFamily="34" charset="0"/>
                        <a:buChar char="•"/>
                      </a:pPr>
                      <a:r>
                        <a:rPr lang="zh-CN" altLang="en-US" sz="1800" kern="1200" dirty="0" smtClean="0">
                          <a:solidFill>
                            <a:schemeClr val="accent4">
                              <a:lumMod val="75000"/>
                            </a:schemeClr>
                          </a:solidFill>
                          <a:latin typeface="Arial" pitchFamily="34" charset="0"/>
                          <a:ea typeface="宋体" pitchFamily="2" charset="-122"/>
                          <a:cs typeface="Arial" pitchFamily="34" charset="0"/>
                        </a:rPr>
                        <a:t>开始时应强度低，速度慢</a:t>
                      </a:r>
                      <a:r>
                        <a:rPr lang="zh-CN" altLang="en-US" sz="1800" kern="1200" baseline="0" dirty="0" smtClean="0">
                          <a:solidFill>
                            <a:schemeClr val="accent4">
                              <a:lumMod val="75000"/>
                            </a:schemeClr>
                          </a:solidFill>
                          <a:latin typeface="Arial" pitchFamily="34" charset="0"/>
                          <a:ea typeface="宋体" pitchFamily="2" charset="-122"/>
                          <a:cs typeface="Arial" pitchFamily="34" charset="0"/>
                        </a:rPr>
                        <a:t> </a:t>
                      </a:r>
                      <a:r>
                        <a:rPr lang="en-CA" sz="1800" kern="1200" dirty="0" smtClean="0">
                          <a:solidFill>
                            <a:schemeClr val="accent4">
                              <a:lumMod val="75000"/>
                            </a:schemeClr>
                          </a:solidFill>
                          <a:latin typeface="Arial" pitchFamily="34" charset="0"/>
                          <a:ea typeface="宋体" pitchFamily="2" charset="-122"/>
                          <a:cs typeface="Arial" pitchFamily="34" charset="0"/>
                        </a:rPr>
                        <a:t> </a:t>
                      </a:r>
                    </a:p>
                    <a:p>
                      <a:pPr marL="260350" lvl="1" indent="-196850" algn="l" defTabSz="914400" rtl="0" eaLnBrk="1" latinLnBrk="0" hangingPunct="1">
                        <a:buFont typeface="Arial" pitchFamily="34" charset="0"/>
                        <a:buChar char="•"/>
                      </a:pPr>
                      <a:r>
                        <a:rPr lang="zh-CN" altLang="en-US" sz="1800" kern="1200" dirty="0" smtClean="0">
                          <a:solidFill>
                            <a:schemeClr val="accent4">
                              <a:lumMod val="75000"/>
                            </a:schemeClr>
                          </a:solidFill>
                          <a:latin typeface="Arial" pitchFamily="34" charset="0"/>
                          <a:ea typeface="宋体" pitchFamily="2" charset="-122"/>
                          <a:cs typeface="Arial" pitchFamily="34" charset="0"/>
                        </a:rPr>
                        <a:t>逐渐增加并达到中等强度水平 </a:t>
                      </a:r>
                      <a:r>
                        <a:rPr lang="en-CA" sz="1800" kern="1200" dirty="0" smtClean="0">
                          <a:solidFill>
                            <a:schemeClr val="accent4">
                              <a:lumMod val="75000"/>
                            </a:schemeClr>
                          </a:solidFill>
                          <a:latin typeface="Arial" pitchFamily="34" charset="0"/>
                          <a:ea typeface="宋体" pitchFamily="2" charset="-122"/>
                          <a:cs typeface="Arial" pitchFamily="34" charset="0"/>
                        </a:rPr>
                        <a:t> </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38100" cmpd="sng">
                      <a:noFill/>
                    </a:lnT>
                    <a:lnB w="12700" cap="flat" cmpd="sng" algn="ctr">
                      <a:solidFill>
                        <a:srgbClr val="8064A2"/>
                      </a:solidFill>
                      <a:prstDash val="solid"/>
                      <a:round/>
                      <a:headEnd type="none" w="med" len="med"/>
                      <a:tailEnd type="none" w="med" len="med"/>
                    </a:lnB>
                    <a:blipFill dpi="0" rotWithShape="1">
                      <a:blip r:embed="rId5">
                        <a:alphaModFix amt="33000"/>
                      </a:blip>
                      <a:srcRect/>
                      <a:stretch>
                        <a:fillRect/>
                      </a:stretch>
                    </a:blipFill>
                  </a:tcPr>
                </a:tc>
              </a:tr>
            </a:tbl>
          </a:graphicData>
        </a:graphic>
      </p:graphicFrame>
    </p:spTree>
    <p:extLst>
      <p:ext uri="{BB962C8B-B14F-4D97-AF65-F5344CB8AC3E}">
        <p14:creationId xmlns:p14="http://schemas.microsoft.com/office/powerpoint/2010/main" val="286045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认知行为疗法治疗纤维肌痛</a:t>
            </a:r>
            <a:endParaRPr lang="en-CA" dirty="0">
              <a:latin typeface="Arial" pitchFamily="34" charset="0"/>
              <a:ea typeface="宋体" pitchFamily="2" charset="-122"/>
              <a:cs typeface="Arial" pitchFamily="34" charset="0"/>
            </a:endParaRPr>
          </a:p>
        </p:txBody>
      </p:sp>
      <p:sp>
        <p:nvSpPr>
          <p:cNvPr id="7" name="Text Placeholder 6"/>
          <p:cNvSpPr>
            <a:spLocks noGrp="1"/>
          </p:cNvSpPr>
          <p:nvPr>
            <p:ph type="body" idx="4294967295"/>
          </p:nvPr>
        </p:nvSpPr>
        <p:spPr>
          <a:xfrm>
            <a:off x="2551906" y="1706562"/>
            <a:ext cx="4040187" cy="639763"/>
          </a:xfrm>
        </p:spPr>
        <p:txBody>
          <a:bodyPr>
            <a:normAutofit/>
          </a:bodyPr>
          <a:lstStyle/>
          <a:p>
            <a:pPr marL="0" indent="0" algn="ctr">
              <a:buNone/>
            </a:pPr>
            <a:r>
              <a:rPr lang="zh-CN" altLang="en-US" sz="2400" b="1" dirty="0" smtClean="0">
                <a:latin typeface="Arial" pitchFamily="34" charset="0"/>
                <a:ea typeface="宋体" pitchFamily="2" charset="-122"/>
                <a:cs typeface="Arial" pitchFamily="34" charset="0"/>
              </a:rPr>
              <a:t>方法</a:t>
            </a:r>
            <a:endParaRPr lang="en-CA" sz="2400" b="1" dirty="0">
              <a:latin typeface="Arial" pitchFamily="34" charset="0"/>
              <a:ea typeface="宋体" pitchFamily="2" charset="-122"/>
              <a:cs typeface="Arial" pitchFamily="34" charset="0"/>
            </a:endParaRPr>
          </a:p>
        </p:txBody>
      </p:sp>
      <p:graphicFrame>
        <p:nvGraphicFramePr>
          <p:cNvPr id="11" name="Content Placeholder 10"/>
          <p:cNvGraphicFramePr>
            <a:graphicFrameLocks noGrp="1"/>
          </p:cNvGraphicFramePr>
          <p:nvPr>
            <p:ph sz="half" idx="4294967295"/>
            <p:extLst>
              <p:ext uri="{D42A27DB-BD31-4B8C-83A1-F6EECF244321}">
                <p14:modId xmlns:p14="http://schemas.microsoft.com/office/powerpoint/2010/main" val="2683038897"/>
              </p:ext>
            </p:extLst>
          </p:nvPr>
        </p:nvGraphicFramePr>
        <p:xfrm>
          <a:off x="339725" y="2174875"/>
          <a:ext cx="8435975"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122488" y="6622015"/>
            <a:ext cx="3326552" cy="246221"/>
          </a:xfrm>
          <a:prstGeom prst="rect">
            <a:avLst/>
          </a:prstGeom>
        </p:spPr>
        <p:txBody>
          <a:bodyPr wrap="none">
            <a:spAutoFit/>
          </a:bodyPr>
          <a:lstStyle/>
          <a:p>
            <a:r>
              <a:rPr lang="fi-FI" sz="1000" dirty="0" smtClean="0">
                <a:solidFill>
                  <a:srgbClr val="002060"/>
                </a:solidFill>
                <a:latin typeface="Arial" pitchFamily="34" charset="0"/>
                <a:ea typeface="宋体" pitchFamily="2" charset="-122"/>
                <a:cs typeface="Arial" pitchFamily="34" charset="0"/>
              </a:rPr>
              <a:t>Thieme K, Turk DC. </a:t>
            </a:r>
            <a:r>
              <a:rPr lang="fi-FI" sz="1000" i="1" dirty="0" smtClean="0">
                <a:solidFill>
                  <a:srgbClr val="002060"/>
                </a:solidFill>
                <a:latin typeface="Arial" pitchFamily="34" charset="0"/>
                <a:ea typeface="宋体" pitchFamily="2" charset="-122"/>
                <a:cs typeface="Arial" pitchFamily="34" charset="0"/>
              </a:rPr>
              <a:t>Reumatismo</a:t>
            </a:r>
            <a:r>
              <a:rPr lang="fi-FI" sz="1000" dirty="0" smtClean="0">
                <a:solidFill>
                  <a:srgbClr val="002060"/>
                </a:solidFill>
                <a:latin typeface="Arial" pitchFamily="34" charset="0"/>
                <a:ea typeface="宋体" pitchFamily="2" charset="-122"/>
                <a:cs typeface="Arial" pitchFamily="34" charset="0"/>
              </a:rPr>
              <a:t> </a:t>
            </a:r>
            <a:r>
              <a:rPr lang="fi-FI" sz="1000" dirty="0">
                <a:solidFill>
                  <a:srgbClr val="002060"/>
                </a:solidFill>
                <a:latin typeface="Arial" pitchFamily="34" charset="0"/>
                <a:ea typeface="宋体" pitchFamily="2" charset="-122"/>
                <a:cs typeface="Arial" pitchFamily="34" charset="0"/>
              </a:rPr>
              <a:t>2012; </a:t>
            </a:r>
            <a:r>
              <a:rPr lang="fi-FI" sz="1000" dirty="0" smtClean="0">
                <a:solidFill>
                  <a:srgbClr val="002060"/>
                </a:solidFill>
                <a:latin typeface="Arial" pitchFamily="34" charset="0"/>
                <a:ea typeface="宋体" pitchFamily="2" charset="-122"/>
                <a:cs typeface="Arial" pitchFamily="34" charset="0"/>
              </a:rPr>
              <a:t>64(4):275-85.</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095234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492" y="1300163"/>
            <a:ext cx="5155228" cy="5155228"/>
          </a:xfrm>
          <a:prstGeom prst="rect">
            <a:avLst/>
          </a:prstGeom>
        </p:spPr>
      </p:pic>
      <p:sp>
        <p:nvSpPr>
          <p:cNvPr id="7" name="Rounded Rectangle 6"/>
          <p:cNvSpPr/>
          <p:nvPr/>
        </p:nvSpPr>
        <p:spPr>
          <a:xfrm>
            <a:off x="560736" y="2417120"/>
            <a:ext cx="7992888" cy="2736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rgbClr val="0092FF"/>
              </a:buClr>
              <a:buFont typeface="Arial" pitchFamily="34" charset="0"/>
              <a:buNone/>
            </a:pPr>
            <a:r>
              <a:rPr lang="zh-CN" altLang="en-US" sz="4000" b="1" cap="small" dirty="0" smtClean="0">
                <a:solidFill>
                  <a:schemeClr val="accent3">
                    <a:lumMod val="75000"/>
                  </a:schemeClr>
                </a:solidFill>
                <a:latin typeface="Arial" pitchFamily="34" charset="0"/>
                <a:ea typeface="宋体" pitchFamily="2" charset="-122"/>
                <a:cs typeface="Arial" pitchFamily="34" charset="0"/>
              </a:rPr>
              <a:t>纤维肌痛都是“想象作怪”吗？</a:t>
            </a:r>
            <a:endParaRPr lang="en-CA" sz="4000" b="1" cap="small" dirty="0">
              <a:solidFill>
                <a:schemeClr val="accent3">
                  <a:lumMod val="75000"/>
                </a:schemeClr>
              </a:solidFill>
              <a:latin typeface="Arial" pitchFamily="34" charset="0"/>
              <a:ea typeface="宋体" pitchFamily="2" charset="-122"/>
              <a:cs typeface="Arial" pitchFamily="34" charset="0"/>
            </a:endParaRPr>
          </a:p>
          <a:p>
            <a:pPr algn="ctr">
              <a:lnSpc>
                <a:spcPct val="80000"/>
              </a:lnSpc>
              <a:spcBef>
                <a:spcPct val="20000"/>
              </a:spcBef>
              <a:buClr>
                <a:srgbClr val="0092FF"/>
              </a:buClr>
              <a:buFont typeface="Arial" pitchFamily="34" charset="0"/>
              <a:buNone/>
            </a:pPr>
            <a:r>
              <a:rPr lang="zh-CN" altLang="en-US" sz="4000" b="1" cap="small" dirty="0" smtClean="0">
                <a:solidFill>
                  <a:schemeClr val="accent3">
                    <a:lumMod val="75000"/>
                  </a:schemeClr>
                </a:solidFill>
                <a:latin typeface="Arial" pitchFamily="34" charset="0"/>
                <a:ea typeface="宋体" pitchFamily="2" charset="-122"/>
                <a:cs typeface="Arial" pitchFamily="34" charset="0"/>
              </a:rPr>
              <a:t>患者感受疼痛背后有怎样的病理生理学机制？</a:t>
            </a:r>
            <a:endParaRPr lang="en-CA" sz="4000" b="1" cap="small" dirty="0">
              <a:solidFill>
                <a:schemeClr val="accent3">
                  <a:lumMod val="75000"/>
                </a:schemeClr>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35318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627" name="Rectangle 39"/>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a:t>
            </a:r>
            <a:r>
              <a:rPr lang="en-US" dirty="0" smtClean="0">
                <a:latin typeface="Arial" pitchFamily="34" charset="0"/>
                <a:ea typeface="宋体" pitchFamily="2" charset="-122"/>
                <a:cs typeface="Arial" pitchFamily="34" charset="0"/>
              </a:rPr>
              <a:t> </a:t>
            </a:r>
            <a:r>
              <a:rPr lang="en-US" dirty="0">
                <a:latin typeface="Arial" pitchFamily="34" charset="0"/>
                <a:ea typeface="宋体" pitchFamily="2" charset="-122"/>
                <a:cs typeface="Arial" pitchFamily="34" charset="0"/>
              </a:rPr>
              <a:t/>
            </a:r>
            <a:br>
              <a:rPr lang="en-US" dirty="0">
                <a:latin typeface="Arial" pitchFamily="34" charset="0"/>
                <a:ea typeface="宋体" pitchFamily="2" charset="-122"/>
                <a:cs typeface="Arial" pitchFamily="34" charset="0"/>
              </a:rPr>
            </a:br>
            <a:r>
              <a:rPr lang="zh-CN" altLang="en-US" dirty="0" smtClean="0">
                <a:latin typeface="Arial" pitchFamily="34" charset="0"/>
                <a:ea typeface="宋体" pitchFamily="2" charset="-122"/>
                <a:cs typeface="Arial" pitchFamily="34" charset="0"/>
              </a:rPr>
              <a:t>被放大的疼痛反应</a:t>
            </a:r>
            <a:endParaRPr lang="en-US" dirty="0">
              <a:latin typeface="Arial" pitchFamily="34" charset="0"/>
              <a:ea typeface="宋体" pitchFamily="2" charset="-122"/>
              <a:cs typeface="Arial" pitchFamily="34" charset="0"/>
            </a:endParaRPr>
          </a:p>
        </p:txBody>
      </p:sp>
      <p:sp>
        <p:nvSpPr>
          <p:cNvPr id="3098626" name="AutoShape 2"/>
          <p:cNvSpPr>
            <a:spLocks noChangeArrowheads="1"/>
          </p:cNvSpPr>
          <p:nvPr/>
        </p:nvSpPr>
        <p:spPr bwMode="auto">
          <a:xfrm>
            <a:off x="1260475" y="5729883"/>
            <a:ext cx="6199188" cy="685800"/>
          </a:xfrm>
          <a:prstGeom prst="rightArrow">
            <a:avLst>
              <a:gd name="adj1" fmla="val 50926"/>
              <a:gd name="adj2" fmla="val 82651"/>
            </a:avLst>
          </a:prstGeom>
          <a:gradFill rotWithShape="1">
            <a:gsLst>
              <a:gs pos="0">
                <a:srgbClr val="8064A2"/>
              </a:gs>
              <a:gs pos="100000">
                <a:srgbClr val="6600CC">
                  <a:gamma/>
                  <a:shade val="36078"/>
                  <a:invGamma/>
                </a:srgbClr>
              </a:gs>
            </a:gsLst>
            <a:lin ang="0" scaled="1"/>
          </a:gradFill>
          <a:ln w="9525">
            <a:noFill/>
            <a:miter lim="800000"/>
            <a:headEnd/>
            <a:tailEnd/>
          </a:ln>
          <a:effectLst/>
        </p:spPr>
        <p:txBody>
          <a:bodyPr wrap="none" anchor="ct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grpSp>
        <p:nvGrpSpPr>
          <p:cNvPr id="3" name="Group 4"/>
          <p:cNvGrpSpPr>
            <a:grpSpLocks/>
          </p:cNvGrpSpPr>
          <p:nvPr/>
        </p:nvGrpSpPr>
        <p:grpSpPr bwMode="auto">
          <a:xfrm>
            <a:off x="2274888" y="1862733"/>
            <a:ext cx="5387975" cy="3806825"/>
            <a:chOff x="1433" y="1292"/>
            <a:chExt cx="3394" cy="2398"/>
          </a:xfrm>
        </p:grpSpPr>
        <p:sp>
          <p:nvSpPr>
            <p:cNvPr id="3098629" name="Freeform 5"/>
            <p:cNvSpPr>
              <a:spLocks/>
            </p:cNvSpPr>
            <p:nvPr/>
          </p:nvSpPr>
          <p:spPr bwMode="invGray">
            <a:xfrm>
              <a:off x="2431" y="1292"/>
              <a:ext cx="2396" cy="2382"/>
            </a:xfrm>
            <a:custGeom>
              <a:avLst/>
              <a:gdLst>
                <a:gd name="T0" fmla="*/ 1242 w 2396"/>
                <a:gd name="T1" fmla="*/ 2 h 2382"/>
                <a:gd name="T2" fmla="*/ 2396 w 2396"/>
                <a:gd name="T3" fmla="*/ 0 h 2382"/>
                <a:gd name="T4" fmla="*/ 2002 w 2396"/>
                <a:gd name="T5" fmla="*/ 100 h 2382"/>
                <a:gd name="T6" fmla="*/ 1714 w 2396"/>
                <a:gd name="T7" fmla="*/ 272 h 2382"/>
                <a:gd name="T8" fmla="*/ 1501 w 2396"/>
                <a:gd name="T9" fmla="*/ 566 h 2382"/>
                <a:gd name="T10" fmla="*/ 1326 w 2396"/>
                <a:gd name="T11" fmla="*/ 1009 h 2382"/>
                <a:gd name="T12" fmla="*/ 1189 w 2396"/>
                <a:gd name="T13" fmla="*/ 1400 h 2382"/>
                <a:gd name="T14" fmla="*/ 1029 w 2396"/>
                <a:gd name="T15" fmla="*/ 1756 h 2382"/>
                <a:gd name="T16" fmla="*/ 914 w 2396"/>
                <a:gd name="T17" fmla="*/ 1965 h 2382"/>
                <a:gd name="T18" fmla="*/ 762 w 2396"/>
                <a:gd name="T19" fmla="*/ 2164 h 2382"/>
                <a:gd name="T20" fmla="*/ 480 w 2396"/>
                <a:gd name="T21" fmla="*/ 2329 h 2382"/>
                <a:gd name="T22" fmla="*/ 290 w 2396"/>
                <a:gd name="T23" fmla="*/ 2382 h 2382"/>
                <a:gd name="T24" fmla="*/ 0 w 2396"/>
                <a:gd name="T25" fmla="*/ 2382 h 2382"/>
                <a:gd name="T26" fmla="*/ 0 w 2396"/>
                <a:gd name="T27" fmla="*/ 1409 h 2382"/>
                <a:gd name="T28" fmla="*/ 122 w 2396"/>
                <a:gd name="T29" fmla="*/ 1079 h 2382"/>
                <a:gd name="T30" fmla="*/ 229 w 2396"/>
                <a:gd name="T31" fmla="*/ 783 h 2382"/>
                <a:gd name="T32" fmla="*/ 358 w 2396"/>
                <a:gd name="T33" fmla="*/ 515 h 2382"/>
                <a:gd name="T34" fmla="*/ 495 w 2396"/>
                <a:gd name="T35" fmla="*/ 350 h 2382"/>
                <a:gd name="T36" fmla="*/ 587 w 2396"/>
                <a:gd name="T37" fmla="*/ 254 h 2382"/>
                <a:gd name="T38" fmla="*/ 800 w 2396"/>
                <a:gd name="T39" fmla="*/ 97 h 2382"/>
                <a:gd name="T40" fmla="*/ 960 w 2396"/>
                <a:gd name="T41" fmla="*/ 54 h 2382"/>
                <a:gd name="T42" fmla="*/ 1242 w 2396"/>
                <a:gd name="T43" fmla="*/ 2 h 23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6"/>
                <a:gd name="T67" fmla="*/ 0 h 2382"/>
                <a:gd name="T68" fmla="*/ 2396 w 2396"/>
                <a:gd name="T69" fmla="*/ 2382 h 23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6" h="2382">
                  <a:moveTo>
                    <a:pt x="1242" y="2"/>
                  </a:moveTo>
                  <a:lnTo>
                    <a:pt x="2396" y="0"/>
                  </a:lnTo>
                  <a:lnTo>
                    <a:pt x="2002" y="100"/>
                  </a:lnTo>
                  <a:lnTo>
                    <a:pt x="1714" y="272"/>
                  </a:lnTo>
                  <a:lnTo>
                    <a:pt x="1501" y="566"/>
                  </a:lnTo>
                  <a:lnTo>
                    <a:pt x="1326" y="1009"/>
                  </a:lnTo>
                  <a:lnTo>
                    <a:pt x="1189" y="1400"/>
                  </a:lnTo>
                  <a:lnTo>
                    <a:pt x="1029" y="1756"/>
                  </a:lnTo>
                  <a:lnTo>
                    <a:pt x="914" y="1965"/>
                  </a:lnTo>
                  <a:lnTo>
                    <a:pt x="762" y="2164"/>
                  </a:lnTo>
                  <a:lnTo>
                    <a:pt x="480" y="2329"/>
                  </a:lnTo>
                  <a:lnTo>
                    <a:pt x="290" y="2382"/>
                  </a:lnTo>
                  <a:lnTo>
                    <a:pt x="0" y="2382"/>
                  </a:lnTo>
                  <a:lnTo>
                    <a:pt x="0" y="1409"/>
                  </a:lnTo>
                  <a:lnTo>
                    <a:pt x="122" y="1079"/>
                  </a:lnTo>
                  <a:lnTo>
                    <a:pt x="229" y="783"/>
                  </a:lnTo>
                  <a:lnTo>
                    <a:pt x="358" y="515"/>
                  </a:lnTo>
                  <a:lnTo>
                    <a:pt x="495" y="350"/>
                  </a:lnTo>
                  <a:lnTo>
                    <a:pt x="587" y="254"/>
                  </a:lnTo>
                  <a:lnTo>
                    <a:pt x="800" y="97"/>
                  </a:lnTo>
                  <a:lnTo>
                    <a:pt x="960" y="54"/>
                  </a:lnTo>
                  <a:lnTo>
                    <a:pt x="1242" y="2"/>
                  </a:lnTo>
                  <a:close/>
                </a:path>
              </a:pathLst>
            </a:custGeom>
            <a:solidFill>
              <a:schemeClr val="accent1">
                <a:lumMod val="20000"/>
                <a:lumOff val="80000"/>
              </a:schemeClr>
            </a:solidFill>
            <a:ln w="12700">
              <a:noFill/>
              <a:round/>
              <a:headEnd type="none" w="sm" len="sm"/>
              <a:tailEnd type="none" w="sm" len="sm"/>
            </a:ln>
          </p:spPr>
          <p:txBody>
            <a:bodyPr wrap="none" anchor="ctr"/>
            <a:lstStyle/>
            <a:p>
              <a:pPr algn="ctr"/>
              <a:endParaRPr lang="es-MX" b="1" dirty="0">
                <a:solidFill>
                  <a:srgbClr val="002060">
                    <a:lumMod val="90000"/>
                    <a:lumOff val="10000"/>
                  </a:srgbClr>
                </a:solidFill>
                <a:latin typeface="Arial" pitchFamily="34" charset="0"/>
                <a:ea typeface="宋体" pitchFamily="2" charset="-122"/>
                <a:cs typeface="Arial" pitchFamily="34" charset="0"/>
              </a:endParaRPr>
            </a:p>
          </p:txBody>
        </p:sp>
        <p:sp>
          <p:nvSpPr>
            <p:cNvPr id="3098630" name="Freeform 6"/>
            <p:cNvSpPr>
              <a:spLocks/>
            </p:cNvSpPr>
            <p:nvPr/>
          </p:nvSpPr>
          <p:spPr bwMode="invGray">
            <a:xfrm>
              <a:off x="1433" y="2730"/>
              <a:ext cx="998" cy="960"/>
            </a:xfrm>
            <a:custGeom>
              <a:avLst/>
              <a:gdLst>
                <a:gd name="T0" fmla="*/ 387 w 1123"/>
                <a:gd name="T1" fmla="*/ 0 h 960"/>
                <a:gd name="T2" fmla="*/ 387 w 1123"/>
                <a:gd name="T3" fmla="*/ 960 h 960"/>
                <a:gd name="T4" fmla="*/ 0 w 1123"/>
                <a:gd name="T5" fmla="*/ 960 h 960"/>
                <a:gd name="T6" fmla="*/ 100 w 1123"/>
                <a:gd name="T7" fmla="*/ 926 h 960"/>
                <a:gd name="T8" fmla="*/ 174 w 1123"/>
                <a:gd name="T9" fmla="*/ 840 h 960"/>
                <a:gd name="T10" fmla="*/ 251 w 1123"/>
                <a:gd name="T11" fmla="*/ 669 h 960"/>
                <a:gd name="T12" fmla="*/ 302 w 1123"/>
                <a:gd name="T13" fmla="*/ 463 h 960"/>
                <a:gd name="T14" fmla="*/ 387 w 1123"/>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123"/>
                <a:gd name="T25" fmla="*/ 0 h 960"/>
                <a:gd name="T26" fmla="*/ 1123 w 1123"/>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3" h="960">
                  <a:moveTo>
                    <a:pt x="1123" y="0"/>
                  </a:moveTo>
                  <a:lnTo>
                    <a:pt x="1123" y="960"/>
                  </a:lnTo>
                  <a:lnTo>
                    <a:pt x="0" y="960"/>
                  </a:lnTo>
                  <a:lnTo>
                    <a:pt x="292" y="926"/>
                  </a:lnTo>
                  <a:lnTo>
                    <a:pt x="506" y="840"/>
                  </a:lnTo>
                  <a:lnTo>
                    <a:pt x="729" y="669"/>
                  </a:lnTo>
                  <a:lnTo>
                    <a:pt x="875" y="463"/>
                  </a:lnTo>
                  <a:lnTo>
                    <a:pt x="1123" y="0"/>
                  </a:lnTo>
                  <a:close/>
                </a:path>
              </a:pathLst>
            </a:custGeom>
            <a:solidFill>
              <a:srgbClr val="8064A2"/>
            </a:solidFill>
            <a:ln w="12700">
              <a:noFill/>
              <a:round/>
              <a:headEnd type="none" w="sm" len="sm"/>
              <a:tailEnd type="none" w="sm" len="sm"/>
            </a:ln>
          </p:spPr>
          <p:txBody>
            <a:bodyPr wrap="none" anchor="ctr"/>
            <a:lstStyle/>
            <a:p>
              <a:pPr algn="ctr"/>
              <a:endParaRPr lang="es-MX" b="1" dirty="0">
                <a:solidFill>
                  <a:srgbClr val="002060">
                    <a:lumMod val="90000"/>
                    <a:lumOff val="10000"/>
                  </a:srgbClr>
                </a:solidFill>
                <a:latin typeface="Arial" pitchFamily="34" charset="0"/>
                <a:ea typeface="宋体" pitchFamily="2" charset="-122"/>
                <a:cs typeface="Arial" pitchFamily="34" charset="0"/>
              </a:endParaRPr>
            </a:p>
          </p:txBody>
        </p:sp>
      </p:grpSp>
      <p:sp>
        <p:nvSpPr>
          <p:cNvPr id="2370567" name="AutoShape 7"/>
          <p:cNvSpPr>
            <a:spLocks noChangeArrowheads="1"/>
          </p:cNvSpPr>
          <p:nvPr/>
        </p:nvSpPr>
        <p:spPr bwMode="invGray">
          <a:xfrm>
            <a:off x="4381500" y="2491383"/>
            <a:ext cx="1577975" cy="1171575"/>
          </a:xfrm>
          <a:prstGeom prst="leftArrow">
            <a:avLst>
              <a:gd name="adj1" fmla="val 50000"/>
              <a:gd name="adj2" fmla="val 37106"/>
            </a:avLst>
          </a:prstGeom>
          <a:solidFill>
            <a:srgbClr val="DDBB30"/>
          </a:solidFill>
          <a:ln w="12700">
            <a:noFill/>
            <a:miter lim="800000"/>
            <a:headEnd type="none" w="sm" len="sm"/>
            <a:tailEnd type="none" w="sm" len="sm"/>
          </a:ln>
          <a:effectLst/>
        </p:spPr>
        <p:txBody>
          <a:bodyPr wrap="none" lIns="89383" tIns="44691" rIns="89383" bIns="44691" anchor="ctr"/>
          <a:lstStyle/>
          <a:p>
            <a:pPr algn="ctr" defTabSz="893763">
              <a:lnSpc>
                <a:spcPct val="90000"/>
              </a:lnSpc>
            </a:pPr>
            <a:r>
              <a:rPr lang="zh-CN" altLang="en-US" sz="1400" b="1" dirty="0" smtClean="0">
                <a:solidFill>
                  <a:prstClr val="white"/>
                </a:solidFill>
                <a:latin typeface="Arial" pitchFamily="34" charset="0"/>
                <a:ea typeface="宋体" pitchFamily="2" charset="-122"/>
                <a:cs typeface="Arial" pitchFamily="34" charset="0"/>
              </a:rPr>
              <a:t>疼痛</a:t>
            </a:r>
            <a:endParaRPr lang="en-US" sz="1400" b="1" dirty="0">
              <a:solidFill>
                <a:prstClr val="white"/>
              </a:solidFill>
              <a:latin typeface="Arial" pitchFamily="34" charset="0"/>
              <a:ea typeface="宋体" pitchFamily="2" charset="-122"/>
              <a:cs typeface="Arial" pitchFamily="34" charset="0"/>
            </a:endParaRPr>
          </a:p>
          <a:p>
            <a:pPr algn="ctr" defTabSz="893763">
              <a:lnSpc>
                <a:spcPct val="90000"/>
              </a:lnSpc>
            </a:pPr>
            <a:r>
              <a:rPr lang="zh-CN" altLang="en-US" sz="1400" b="1" dirty="0" smtClean="0">
                <a:solidFill>
                  <a:prstClr val="white"/>
                </a:solidFill>
                <a:latin typeface="Arial" pitchFamily="34" charset="0"/>
                <a:ea typeface="宋体" pitchFamily="2" charset="-122"/>
                <a:cs typeface="Arial" pitchFamily="34" charset="0"/>
              </a:rPr>
              <a:t>放大</a:t>
            </a:r>
            <a:endParaRPr lang="en-US" sz="1400" b="1" dirty="0">
              <a:solidFill>
                <a:prstClr val="white"/>
              </a:solidFill>
              <a:latin typeface="Arial" pitchFamily="34" charset="0"/>
              <a:ea typeface="宋体" pitchFamily="2" charset="-122"/>
              <a:cs typeface="Arial" pitchFamily="34" charset="0"/>
            </a:endParaRPr>
          </a:p>
          <a:p>
            <a:pPr algn="ctr" defTabSz="893763">
              <a:lnSpc>
                <a:spcPct val="90000"/>
              </a:lnSpc>
            </a:pPr>
            <a:r>
              <a:rPr lang="zh-CN" altLang="en-US" sz="1400" b="1" dirty="0" smtClean="0">
                <a:solidFill>
                  <a:prstClr val="white"/>
                </a:solidFill>
                <a:latin typeface="Arial" pitchFamily="34" charset="0"/>
                <a:ea typeface="宋体" pitchFamily="2" charset="-122"/>
                <a:cs typeface="Arial" pitchFamily="34" charset="0"/>
              </a:rPr>
              <a:t>反应</a:t>
            </a:r>
            <a:endParaRPr lang="en-US" sz="1400" b="1" dirty="0">
              <a:solidFill>
                <a:prstClr val="white"/>
              </a:solidFill>
              <a:latin typeface="Arial" pitchFamily="34" charset="0"/>
              <a:ea typeface="宋体" pitchFamily="2" charset="-122"/>
              <a:cs typeface="Arial" pitchFamily="34" charset="0"/>
            </a:endParaRPr>
          </a:p>
        </p:txBody>
      </p:sp>
      <p:sp>
        <p:nvSpPr>
          <p:cNvPr id="3098632" name="Text Box 9"/>
          <p:cNvSpPr txBox="1">
            <a:spLocks noChangeArrowheads="1"/>
          </p:cNvSpPr>
          <p:nvPr/>
        </p:nvSpPr>
        <p:spPr bwMode="invGray">
          <a:xfrm rot="-5400000">
            <a:off x="-1249362" y="3622804"/>
            <a:ext cx="3770312" cy="361296"/>
          </a:xfrm>
          <a:prstGeom prst="rect">
            <a:avLst/>
          </a:prstGeom>
          <a:noFill/>
          <a:ln w="12700">
            <a:noFill/>
            <a:miter lim="800000"/>
            <a:headEnd type="none" w="sm" len="sm"/>
            <a:tailEnd type="none" w="sm" len="sm"/>
          </a:ln>
        </p:spPr>
        <p:txBody>
          <a:bodyPr lIns="83484" tIns="41741" rIns="83484" bIns="41741">
            <a:spAutoFit/>
          </a:bodyPr>
          <a:lstStyle/>
          <a:p>
            <a:pPr algn="ctr" defTabSz="893763"/>
            <a:r>
              <a:rPr lang="zh-CN" altLang="en-US" b="1" dirty="0" smtClean="0">
                <a:solidFill>
                  <a:srgbClr val="002060"/>
                </a:solidFill>
                <a:latin typeface="Arial" pitchFamily="34" charset="0"/>
                <a:ea typeface="宋体" pitchFamily="2" charset="-122"/>
                <a:cs typeface="Arial" pitchFamily="34" charset="0"/>
              </a:rPr>
              <a:t>主观疼痛强度</a:t>
            </a:r>
            <a:endParaRPr lang="en-US" b="1" dirty="0">
              <a:solidFill>
                <a:srgbClr val="002060"/>
              </a:solidFill>
              <a:latin typeface="Arial" pitchFamily="34" charset="0"/>
              <a:ea typeface="宋体" pitchFamily="2" charset="-122"/>
              <a:cs typeface="Arial" pitchFamily="34" charset="0"/>
            </a:endParaRPr>
          </a:p>
        </p:txBody>
      </p:sp>
      <p:sp>
        <p:nvSpPr>
          <p:cNvPr id="2370570" name="Text Box 10"/>
          <p:cNvSpPr txBox="1">
            <a:spLocks noChangeArrowheads="1"/>
          </p:cNvSpPr>
          <p:nvPr/>
        </p:nvSpPr>
        <p:spPr bwMode="invGray">
          <a:xfrm>
            <a:off x="3597945" y="5874346"/>
            <a:ext cx="1098340" cy="361296"/>
          </a:xfrm>
          <a:prstGeom prst="rect">
            <a:avLst/>
          </a:prstGeom>
          <a:noFill/>
          <a:ln w="12700">
            <a:noFill/>
            <a:miter lim="800000"/>
            <a:headEnd type="none" w="sm" len="sm"/>
            <a:tailEnd type="none" w="sm" len="sm"/>
          </a:ln>
          <a:effectLst>
            <a:outerShdw dist="17961" dir="2700000" algn="ctr" rotWithShape="0">
              <a:srgbClr val="000000"/>
            </a:outerShdw>
          </a:effectLst>
        </p:spPr>
        <p:txBody>
          <a:bodyPr wrap="none" lIns="83484" tIns="41741" rIns="83484" bIns="41741">
            <a:spAutoFit/>
          </a:bodyPr>
          <a:lstStyle/>
          <a:p>
            <a:pPr defTabSz="893763"/>
            <a:r>
              <a:rPr lang="zh-CN" altLang="en-US" b="1" dirty="0" smtClean="0">
                <a:solidFill>
                  <a:prstClr val="white"/>
                </a:solidFill>
                <a:latin typeface="Arial" pitchFamily="34" charset="0"/>
                <a:ea typeface="宋体" pitchFamily="2" charset="-122"/>
                <a:cs typeface="Arial" pitchFamily="34" charset="0"/>
              </a:rPr>
              <a:t>刺激强度</a:t>
            </a:r>
            <a:endParaRPr lang="en-US" b="1" dirty="0">
              <a:solidFill>
                <a:prstClr val="white"/>
              </a:solidFill>
              <a:latin typeface="Arial" pitchFamily="34" charset="0"/>
              <a:ea typeface="宋体" pitchFamily="2" charset="-122"/>
              <a:cs typeface="Arial" pitchFamily="34" charset="0"/>
            </a:endParaRPr>
          </a:p>
        </p:txBody>
      </p:sp>
      <p:sp>
        <p:nvSpPr>
          <p:cNvPr id="3098634" name="Text Box 11"/>
          <p:cNvSpPr txBox="1">
            <a:spLocks noChangeArrowheads="1"/>
          </p:cNvSpPr>
          <p:nvPr/>
        </p:nvSpPr>
        <p:spPr bwMode="invGray">
          <a:xfrm>
            <a:off x="7169150" y="2196108"/>
            <a:ext cx="1503363" cy="638295"/>
          </a:xfrm>
          <a:prstGeom prst="rect">
            <a:avLst/>
          </a:prstGeom>
          <a:gradFill rotWithShape="1">
            <a:gsLst>
              <a:gs pos="0">
                <a:srgbClr val="0070C0"/>
              </a:gs>
              <a:gs pos="100000">
                <a:srgbClr val="0C6FCF"/>
              </a:gs>
            </a:gsLst>
            <a:lin ang="18900000" scaled="1"/>
          </a:gradFill>
          <a:ln w="12700">
            <a:noFill/>
            <a:miter lim="800000"/>
            <a:headEnd type="none" w="sm" len="sm"/>
            <a:tailEnd type="none" w="sm" len="sm"/>
          </a:ln>
        </p:spPr>
        <p:txBody>
          <a:bodyPr lIns="83484" tIns="41741" rIns="83484" bIns="41741">
            <a:spAutoFit/>
          </a:bodyPr>
          <a:lstStyle/>
          <a:p>
            <a:pPr defTabSz="893763"/>
            <a:r>
              <a:rPr lang="zh-CN" altLang="en-US" b="1" dirty="0" smtClean="0">
                <a:solidFill>
                  <a:prstClr val="white"/>
                </a:solidFill>
                <a:latin typeface="Arial" pitchFamily="34" charset="0"/>
                <a:ea typeface="宋体" pitchFamily="2" charset="-122"/>
                <a:cs typeface="Arial" pitchFamily="34" charset="0"/>
              </a:rPr>
              <a:t>正常疼痛</a:t>
            </a:r>
            <a:endParaRPr lang="en-US" altLang="zh-CN" b="1" dirty="0" smtClean="0">
              <a:solidFill>
                <a:prstClr val="white"/>
              </a:solidFill>
              <a:latin typeface="Arial" pitchFamily="34" charset="0"/>
              <a:ea typeface="宋体" pitchFamily="2" charset="-122"/>
              <a:cs typeface="Arial" pitchFamily="34" charset="0"/>
            </a:endParaRPr>
          </a:p>
          <a:p>
            <a:pPr defTabSz="893763"/>
            <a:r>
              <a:rPr lang="zh-CN" altLang="en-US" b="1" dirty="0" smtClean="0">
                <a:solidFill>
                  <a:prstClr val="white"/>
                </a:solidFill>
                <a:latin typeface="Arial" pitchFamily="34" charset="0"/>
                <a:ea typeface="宋体" pitchFamily="2" charset="-122"/>
                <a:cs typeface="Arial" pitchFamily="34" charset="0"/>
              </a:rPr>
              <a:t>反应</a:t>
            </a:r>
            <a:endParaRPr lang="en-US" b="1" dirty="0">
              <a:solidFill>
                <a:prstClr val="white"/>
              </a:solidFill>
              <a:latin typeface="Arial" pitchFamily="34" charset="0"/>
              <a:ea typeface="宋体" pitchFamily="2" charset="-122"/>
              <a:cs typeface="Arial" pitchFamily="34" charset="0"/>
            </a:endParaRPr>
          </a:p>
        </p:txBody>
      </p:sp>
      <p:sp>
        <p:nvSpPr>
          <p:cNvPr id="3098636" name="Line 16"/>
          <p:cNvSpPr>
            <a:spLocks noChangeShapeType="1"/>
          </p:cNvSpPr>
          <p:nvPr/>
        </p:nvSpPr>
        <p:spPr bwMode="invGray">
          <a:xfrm>
            <a:off x="1192213" y="1886546"/>
            <a:ext cx="93662" cy="0"/>
          </a:xfrm>
          <a:prstGeom prst="line">
            <a:avLst/>
          </a:prstGeom>
          <a:noFill/>
          <a:ln w="19050">
            <a:solidFill>
              <a:srgbClr val="002060"/>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3098637" name="Line 17"/>
          <p:cNvSpPr>
            <a:spLocks noChangeShapeType="1"/>
          </p:cNvSpPr>
          <p:nvPr/>
        </p:nvSpPr>
        <p:spPr bwMode="invGray">
          <a:xfrm>
            <a:off x="1193800" y="2678708"/>
            <a:ext cx="92075" cy="0"/>
          </a:xfrm>
          <a:prstGeom prst="line">
            <a:avLst/>
          </a:prstGeom>
          <a:noFill/>
          <a:ln w="19050">
            <a:solidFill>
              <a:srgbClr val="002060"/>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3098638" name="Line 18"/>
          <p:cNvSpPr>
            <a:spLocks noChangeShapeType="1"/>
          </p:cNvSpPr>
          <p:nvPr/>
        </p:nvSpPr>
        <p:spPr bwMode="invGray">
          <a:xfrm>
            <a:off x="1193800" y="3383558"/>
            <a:ext cx="92075" cy="0"/>
          </a:xfrm>
          <a:prstGeom prst="line">
            <a:avLst/>
          </a:prstGeom>
          <a:noFill/>
          <a:ln w="19050">
            <a:solidFill>
              <a:srgbClr val="002060"/>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3098639" name="Line 19"/>
          <p:cNvSpPr>
            <a:spLocks noChangeShapeType="1"/>
          </p:cNvSpPr>
          <p:nvPr/>
        </p:nvSpPr>
        <p:spPr bwMode="invGray">
          <a:xfrm>
            <a:off x="1193800" y="4126508"/>
            <a:ext cx="92075" cy="0"/>
          </a:xfrm>
          <a:prstGeom prst="line">
            <a:avLst/>
          </a:prstGeom>
          <a:noFill/>
          <a:ln w="19050">
            <a:solidFill>
              <a:srgbClr val="002060"/>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3098640" name="Line 20"/>
          <p:cNvSpPr>
            <a:spLocks noChangeShapeType="1"/>
          </p:cNvSpPr>
          <p:nvPr/>
        </p:nvSpPr>
        <p:spPr bwMode="invGray">
          <a:xfrm>
            <a:off x="1193800" y="4831358"/>
            <a:ext cx="92075" cy="0"/>
          </a:xfrm>
          <a:prstGeom prst="line">
            <a:avLst/>
          </a:prstGeom>
          <a:noFill/>
          <a:ln w="19050">
            <a:solidFill>
              <a:srgbClr val="002060"/>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3098641" name="Freeform 21"/>
          <p:cNvSpPr>
            <a:spLocks/>
          </p:cNvSpPr>
          <p:nvPr/>
        </p:nvSpPr>
        <p:spPr bwMode="invGray">
          <a:xfrm>
            <a:off x="3854450" y="1913533"/>
            <a:ext cx="3806825" cy="3736975"/>
          </a:xfrm>
          <a:custGeom>
            <a:avLst/>
            <a:gdLst>
              <a:gd name="T0" fmla="*/ 0 w 2398"/>
              <a:gd name="T1" fmla="*/ 2147483647 h 2354"/>
              <a:gd name="T2" fmla="*/ 2147483647 w 2398"/>
              <a:gd name="T3" fmla="*/ 2147483647 h 2354"/>
              <a:gd name="T4" fmla="*/ 2147483647 w 2398"/>
              <a:gd name="T5" fmla="*/ 2147483647 h 2354"/>
              <a:gd name="T6" fmla="*/ 2147483647 w 2398"/>
              <a:gd name="T7" fmla="*/ 2147483647 h 2354"/>
              <a:gd name="T8" fmla="*/ 2147483647 w 2398"/>
              <a:gd name="T9" fmla="*/ 2147483647 h 2354"/>
              <a:gd name="T10" fmla="*/ 2147483647 w 2398"/>
              <a:gd name="T11" fmla="*/ 2147483647 h 2354"/>
              <a:gd name="T12" fmla="*/ 2147483647 w 2398"/>
              <a:gd name="T13" fmla="*/ 2147483647 h 2354"/>
              <a:gd name="T14" fmla="*/ 2147483647 w 2398"/>
              <a:gd name="T15" fmla="*/ 2147483647 h 2354"/>
              <a:gd name="T16" fmla="*/ 2147483647 w 2398"/>
              <a:gd name="T17" fmla="*/ 2147483647 h 2354"/>
              <a:gd name="T18" fmla="*/ 2147483647 w 2398"/>
              <a:gd name="T19" fmla="*/ 0 h 2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8"/>
              <a:gd name="T31" fmla="*/ 0 h 2354"/>
              <a:gd name="T32" fmla="*/ 2398 w 2398"/>
              <a:gd name="T33" fmla="*/ 2354 h 2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8" h="2354">
                <a:moveTo>
                  <a:pt x="0" y="2354"/>
                </a:moveTo>
                <a:cubicBezTo>
                  <a:pt x="53" y="2350"/>
                  <a:pt x="230" y="2349"/>
                  <a:pt x="320" y="2335"/>
                </a:cubicBezTo>
                <a:cubicBezTo>
                  <a:pt x="410" y="2321"/>
                  <a:pt x="466" y="2311"/>
                  <a:pt x="539" y="2272"/>
                </a:cubicBezTo>
                <a:cubicBezTo>
                  <a:pt x="612" y="2233"/>
                  <a:pt x="679" y="2193"/>
                  <a:pt x="758" y="2103"/>
                </a:cubicBezTo>
                <a:cubicBezTo>
                  <a:pt x="837" y="2013"/>
                  <a:pt x="921" y="1924"/>
                  <a:pt x="1015" y="1734"/>
                </a:cubicBezTo>
                <a:cubicBezTo>
                  <a:pt x="1109" y="1544"/>
                  <a:pt x="1240" y="1164"/>
                  <a:pt x="1321" y="964"/>
                </a:cubicBezTo>
                <a:cubicBezTo>
                  <a:pt x="1402" y="764"/>
                  <a:pt x="1430" y="657"/>
                  <a:pt x="1503" y="532"/>
                </a:cubicBezTo>
                <a:cubicBezTo>
                  <a:pt x="1576" y="407"/>
                  <a:pt x="1659" y="295"/>
                  <a:pt x="1760" y="212"/>
                </a:cubicBezTo>
                <a:cubicBezTo>
                  <a:pt x="1861" y="129"/>
                  <a:pt x="2004" y="72"/>
                  <a:pt x="2110" y="37"/>
                </a:cubicBezTo>
                <a:cubicBezTo>
                  <a:pt x="2216" y="2"/>
                  <a:pt x="2307" y="1"/>
                  <a:pt x="2398" y="0"/>
                </a:cubicBezTo>
              </a:path>
            </a:pathLst>
          </a:custGeom>
          <a:noFill/>
          <a:ln w="57150">
            <a:solidFill>
              <a:schemeClr val="hlink"/>
            </a:solidFill>
            <a:round/>
            <a:headEnd/>
            <a:tailEnd/>
          </a:ln>
        </p:spPr>
        <p:txBody>
          <a:bodyPr/>
          <a:lstStyle/>
          <a:p>
            <a:pPr algn="ctr"/>
            <a:endParaRPr lang="es-MX" b="1" dirty="0">
              <a:solidFill>
                <a:srgbClr val="002060">
                  <a:lumMod val="90000"/>
                  <a:lumOff val="10000"/>
                </a:srgbClr>
              </a:solidFill>
              <a:latin typeface="Arial" pitchFamily="34" charset="0"/>
              <a:ea typeface="宋体" pitchFamily="2" charset="-122"/>
              <a:cs typeface="Arial" pitchFamily="34" charset="0"/>
            </a:endParaRPr>
          </a:p>
        </p:txBody>
      </p:sp>
      <p:sp>
        <p:nvSpPr>
          <p:cNvPr id="3098642" name="Text Box 15"/>
          <p:cNvSpPr txBox="1">
            <a:spLocks noChangeArrowheads="1"/>
          </p:cNvSpPr>
          <p:nvPr/>
        </p:nvSpPr>
        <p:spPr bwMode="invGray">
          <a:xfrm>
            <a:off x="1320800" y="3032721"/>
            <a:ext cx="3035300" cy="307777"/>
          </a:xfrm>
          <a:prstGeom prst="rect">
            <a:avLst/>
          </a:prstGeom>
          <a:noFill/>
          <a:ln w="25400">
            <a:noFill/>
            <a:miter lim="800000"/>
            <a:headEnd type="none" w="sm" len="sm"/>
            <a:tailEnd type="none" w="sm" len="sm"/>
          </a:ln>
        </p:spPr>
        <p:txBody>
          <a:bodyPr>
            <a:spAutoFit/>
          </a:bodyPr>
          <a:lstStyle/>
          <a:p>
            <a:pPr>
              <a:spcBef>
                <a:spcPct val="20000"/>
              </a:spcBef>
            </a:pPr>
            <a:r>
              <a:rPr lang="zh-CN" altLang="en-US" sz="1400" dirty="0" smtClean="0">
                <a:solidFill>
                  <a:srgbClr val="002060"/>
                </a:solidFill>
                <a:latin typeface="Arial" pitchFamily="34" charset="0"/>
                <a:ea typeface="宋体" pitchFamily="2" charset="-122"/>
                <a:cs typeface="Arial" pitchFamily="34" charset="0"/>
              </a:rPr>
              <a:t>（针刺引起强烈刺痛感时）</a:t>
            </a:r>
            <a:endParaRPr lang="en-US" sz="1400" dirty="0">
              <a:solidFill>
                <a:srgbClr val="002060"/>
              </a:solidFill>
              <a:latin typeface="Arial" pitchFamily="34" charset="0"/>
              <a:ea typeface="宋体" pitchFamily="2" charset="-122"/>
              <a:cs typeface="Arial" pitchFamily="34" charset="0"/>
            </a:endParaRPr>
          </a:p>
        </p:txBody>
      </p:sp>
      <p:sp>
        <p:nvSpPr>
          <p:cNvPr id="3098643" name="Text Box 24"/>
          <p:cNvSpPr txBox="1">
            <a:spLocks noChangeArrowheads="1"/>
          </p:cNvSpPr>
          <p:nvPr/>
        </p:nvSpPr>
        <p:spPr bwMode="invGray">
          <a:xfrm>
            <a:off x="1219202" y="2708871"/>
            <a:ext cx="1007661" cy="336476"/>
          </a:xfrm>
          <a:prstGeom prst="rect">
            <a:avLst/>
          </a:prstGeom>
          <a:noFill/>
          <a:ln w="12700">
            <a:noFill/>
            <a:miter lim="800000"/>
            <a:headEnd type="none" w="sm" len="sm"/>
            <a:tailEnd type="none" w="sm" len="sm"/>
          </a:ln>
        </p:spPr>
        <p:txBody>
          <a:bodyPr wrap="none" lIns="89383" tIns="44691" rIns="89383" bIns="44691">
            <a:spAutoFit/>
          </a:bodyPr>
          <a:lstStyle/>
          <a:p>
            <a:pPr defTabSz="893763"/>
            <a:r>
              <a:rPr lang="zh-CN" altLang="en-US" sz="1600" b="1" dirty="0" smtClean="0">
                <a:solidFill>
                  <a:srgbClr val="002060"/>
                </a:solidFill>
                <a:latin typeface="Arial" pitchFamily="34" charset="0"/>
                <a:ea typeface="宋体" pitchFamily="2" charset="-122"/>
                <a:cs typeface="Arial" pitchFamily="34" charset="0"/>
              </a:rPr>
              <a:t>痛觉过敏</a:t>
            </a:r>
            <a:endParaRPr lang="en-US" sz="1600" b="1" dirty="0">
              <a:solidFill>
                <a:srgbClr val="002060"/>
              </a:solidFill>
              <a:latin typeface="Arial" pitchFamily="34" charset="0"/>
              <a:ea typeface="宋体" pitchFamily="2" charset="-122"/>
              <a:cs typeface="Arial" pitchFamily="34" charset="0"/>
            </a:endParaRPr>
          </a:p>
        </p:txBody>
      </p:sp>
      <p:sp>
        <p:nvSpPr>
          <p:cNvPr id="3098645" name="Line 26"/>
          <p:cNvSpPr>
            <a:spLocks noChangeShapeType="1"/>
          </p:cNvSpPr>
          <p:nvPr/>
        </p:nvSpPr>
        <p:spPr bwMode="invGray">
          <a:xfrm>
            <a:off x="6624638" y="2521546"/>
            <a:ext cx="544512" cy="0"/>
          </a:xfrm>
          <a:prstGeom prst="line">
            <a:avLst/>
          </a:prstGeom>
          <a:noFill/>
          <a:ln w="28575">
            <a:solidFill>
              <a:schemeClr val="hlink"/>
            </a:solidFill>
            <a:round/>
            <a:headEnd type="none" w="sm" len="sm"/>
            <a:tailEnd type="none" w="sm" len="sm"/>
          </a:ln>
        </p:spPr>
        <p:txBody>
          <a:bodyPr wrap="square"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3098646" name="Rectangle 30"/>
          <p:cNvSpPr>
            <a:spLocks noChangeArrowheads="1"/>
          </p:cNvSpPr>
          <p:nvPr/>
        </p:nvSpPr>
        <p:spPr bwMode="invGray">
          <a:xfrm>
            <a:off x="727254" y="1700808"/>
            <a:ext cx="441146" cy="369332"/>
          </a:xfrm>
          <a:prstGeom prst="rect">
            <a:avLst/>
          </a:prstGeom>
          <a:noFill/>
          <a:ln w="9525">
            <a:noFill/>
            <a:miter lim="800000"/>
            <a:headEnd/>
            <a:tailEnd/>
          </a:ln>
        </p:spPr>
        <p:txBody>
          <a:bodyPr wrap="none">
            <a:spAutoFit/>
          </a:bodyPr>
          <a:lstStyle/>
          <a:p>
            <a:pPr algn="r"/>
            <a:r>
              <a:rPr lang="en-US" b="1" dirty="0">
                <a:solidFill>
                  <a:srgbClr val="002060"/>
                </a:solidFill>
                <a:latin typeface="Arial" pitchFamily="34" charset="0"/>
                <a:ea typeface="宋体" pitchFamily="2" charset="-122"/>
                <a:cs typeface="Arial" pitchFamily="34" charset="0"/>
              </a:rPr>
              <a:t>10</a:t>
            </a:r>
          </a:p>
        </p:txBody>
      </p:sp>
      <p:sp>
        <p:nvSpPr>
          <p:cNvPr id="3098647" name="Rectangle 31"/>
          <p:cNvSpPr>
            <a:spLocks noChangeArrowheads="1"/>
          </p:cNvSpPr>
          <p:nvPr/>
        </p:nvSpPr>
        <p:spPr bwMode="invGray">
          <a:xfrm>
            <a:off x="857250" y="2491383"/>
            <a:ext cx="311150" cy="366713"/>
          </a:xfrm>
          <a:prstGeom prst="rect">
            <a:avLst/>
          </a:prstGeom>
          <a:noFill/>
          <a:ln w="9525">
            <a:noFill/>
            <a:miter lim="800000"/>
            <a:headEnd/>
            <a:tailEnd/>
          </a:ln>
        </p:spPr>
        <p:txBody>
          <a:bodyPr wrap="none">
            <a:spAutoFit/>
          </a:bodyPr>
          <a:lstStyle/>
          <a:p>
            <a:pPr algn="r"/>
            <a:r>
              <a:rPr lang="en-US" b="1" dirty="0">
                <a:solidFill>
                  <a:srgbClr val="002060"/>
                </a:solidFill>
                <a:latin typeface="Arial" pitchFamily="34" charset="0"/>
                <a:ea typeface="宋体" pitchFamily="2" charset="-122"/>
                <a:cs typeface="Arial" pitchFamily="34" charset="0"/>
              </a:rPr>
              <a:t>8</a:t>
            </a:r>
          </a:p>
        </p:txBody>
      </p:sp>
      <p:sp>
        <p:nvSpPr>
          <p:cNvPr id="3098648" name="Rectangle 32"/>
          <p:cNvSpPr>
            <a:spLocks noChangeArrowheads="1"/>
          </p:cNvSpPr>
          <p:nvPr/>
        </p:nvSpPr>
        <p:spPr bwMode="invGray">
          <a:xfrm>
            <a:off x="857250" y="3188296"/>
            <a:ext cx="311150" cy="366712"/>
          </a:xfrm>
          <a:prstGeom prst="rect">
            <a:avLst/>
          </a:prstGeom>
          <a:noFill/>
          <a:ln w="9525">
            <a:noFill/>
            <a:miter lim="800000"/>
            <a:headEnd/>
            <a:tailEnd/>
          </a:ln>
        </p:spPr>
        <p:txBody>
          <a:bodyPr wrap="none">
            <a:spAutoFit/>
          </a:bodyPr>
          <a:lstStyle/>
          <a:p>
            <a:pPr algn="r"/>
            <a:r>
              <a:rPr lang="en-US" b="1" dirty="0">
                <a:solidFill>
                  <a:srgbClr val="002060"/>
                </a:solidFill>
                <a:latin typeface="Arial" pitchFamily="34" charset="0"/>
                <a:ea typeface="宋体" pitchFamily="2" charset="-122"/>
                <a:cs typeface="Arial" pitchFamily="34" charset="0"/>
              </a:rPr>
              <a:t>6</a:t>
            </a:r>
          </a:p>
        </p:txBody>
      </p:sp>
      <p:sp>
        <p:nvSpPr>
          <p:cNvPr id="3098649" name="Rectangle 33"/>
          <p:cNvSpPr>
            <a:spLocks noChangeArrowheads="1"/>
          </p:cNvSpPr>
          <p:nvPr/>
        </p:nvSpPr>
        <p:spPr bwMode="invGray">
          <a:xfrm>
            <a:off x="857250" y="3943946"/>
            <a:ext cx="311150" cy="366712"/>
          </a:xfrm>
          <a:prstGeom prst="rect">
            <a:avLst/>
          </a:prstGeom>
          <a:noFill/>
          <a:ln w="9525">
            <a:noFill/>
            <a:miter lim="800000"/>
            <a:headEnd/>
            <a:tailEnd/>
          </a:ln>
        </p:spPr>
        <p:txBody>
          <a:bodyPr wrap="none">
            <a:spAutoFit/>
          </a:bodyPr>
          <a:lstStyle/>
          <a:p>
            <a:pPr algn="r"/>
            <a:r>
              <a:rPr lang="en-US" b="1" dirty="0">
                <a:solidFill>
                  <a:srgbClr val="002060"/>
                </a:solidFill>
                <a:latin typeface="Arial" pitchFamily="34" charset="0"/>
                <a:ea typeface="宋体" pitchFamily="2" charset="-122"/>
                <a:cs typeface="Arial" pitchFamily="34" charset="0"/>
              </a:rPr>
              <a:t>4</a:t>
            </a:r>
          </a:p>
        </p:txBody>
      </p:sp>
      <p:sp>
        <p:nvSpPr>
          <p:cNvPr id="3098650" name="Rectangle 34"/>
          <p:cNvSpPr>
            <a:spLocks noChangeArrowheads="1"/>
          </p:cNvSpPr>
          <p:nvPr/>
        </p:nvSpPr>
        <p:spPr bwMode="invGray">
          <a:xfrm>
            <a:off x="857250" y="4639271"/>
            <a:ext cx="311150" cy="366712"/>
          </a:xfrm>
          <a:prstGeom prst="rect">
            <a:avLst/>
          </a:prstGeom>
          <a:noFill/>
          <a:ln w="9525">
            <a:noFill/>
            <a:miter lim="800000"/>
            <a:headEnd/>
            <a:tailEnd/>
          </a:ln>
        </p:spPr>
        <p:txBody>
          <a:bodyPr wrap="none">
            <a:spAutoFit/>
          </a:bodyPr>
          <a:lstStyle/>
          <a:p>
            <a:pPr algn="r"/>
            <a:r>
              <a:rPr lang="en-US" b="1" dirty="0">
                <a:solidFill>
                  <a:srgbClr val="002060"/>
                </a:solidFill>
                <a:latin typeface="Arial" pitchFamily="34" charset="0"/>
                <a:ea typeface="宋体" pitchFamily="2" charset="-122"/>
                <a:cs typeface="Arial" pitchFamily="34" charset="0"/>
              </a:rPr>
              <a:t>2</a:t>
            </a:r>
          </a:p>
        </p:txBody>
      </p:sp>
      <p:sp>
        <p:nvSpPr>
          <p:cNvPr id="3098651" name="Rectangle 35"/>
          <p:cNvSpPr>
            <a:spLocks noChangeArrowheads="1"/>
          </p:cNvSpPr>
          <p:nvPr/>
        </p:nvSpPr>
        <p:spPr bwMode="invGray">
          <a:xfrm>
            <a:off x="857250" y="5499696"/>
            <a:ext cx="311150" cy="366712"/>
          </a:xfrm>
          <a:prstGeom prst="rect">
            <a:avLst/>
          </a:prstGeom>
          <a:noFill/>
          <a:ln w="9525">
            <a:noFill/>
            <a:miter lim="800000"/>
            <a:headEnd/>
            <a:tailEnd/>
          </a:ln>
        </p:spPr>
        <p:txBody>
          <a:bodyPr wrap="none">
            <a:spAutoFit/>
          </a:bodyPr>
          <a:lstStyle/>
          <a:p>
            <a:pPr algn="r"/>
            <a:r>
              <a:rPr lang="en-US" b="1" dirty="0">
                <a:solidFill>
                  <a:srgbClr val="002060"/>
                </a:solidFill>
                <a:latin typeface="Arial" pitchFamily="34" charset="0"/>
                <a:ea typeface="宋体" pitchFamily="2" charset="-122"/>
                <a:cs typeface="Arial" pitchFamily="34" charset="0"/>
              </a:rPr>
              <a:t>0</a:t>
            </a:r>
          </a:p>
        </p:txBody>
      </p:sp>
      <p:sp>
        <p:nvSpPr>
          <p:cNvPr id="3098652" name="Line 36"/>
          <p:cNvSpPr>
            <a:spLocks noChangeShapeType="1"/>
          </p:cNvSpPr>
          <p:nvPr/>
        </p:nvSpPr>
        <p:spPr bwMode="invGray">
          <a:xfrm>
            <a:off x="1192213" y="5683846"/>
            <a:ext cx="93662" cy="0"/>
          </a:xfrm>
          <a:prstGeom prst="line">
            <a:avLst/>
          </a:prstGeom>
          <a:noFill/>
          <a:ln w="19050">
            <a:solidFill>
              <a:srgbClr val="002060"/>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3098653" name="Rectangle 37"/>
          <p:cNvSpPr>
            <a:spLocks noChangeArrowheads="1"/>
          </p:cNvSpPr>
          <p:nvPr/>
        </p:nvSpPr>
        <p:spPr bwMode="invGray">
          <a:xfrm>
            <a:off x="150346" y="6581776"/>
            <a:ext cx="7047379" cy="236538"/>
          </a:xfrm>
          <a:prstGeom prst="rect">
            <a:avLst/>
          </a:prstGeom>
          <a:noFill/>
          <a:ln w="9525" algn="ctr">
            <a:noFill/>
            <a:miter lim="800000"/>
            <a:headEnd/>
            <a:tailEnd/>
          </a:ln>
        </p:spPr>
        <p:txBody>
          <a:bodyPr lIns="0" tIns="0" rIns="0" bIns="0" anchor="b"/>
          <a:lstStyle/>
          <a:p>
            <a:pPr marL="58738">
              <a:lnSpc>
                <a:spcPct val="95000"/>
              </a:lnSpc>
            </a:pPr>
            <a:r>
              <a:rPr lang="en-US" sz="1000" dirty="0">
                <a:solidFill>
                  <a:srgbClr val="002060"/>
                </a:solidFill>
                <a:latin typeface="Arial" pitchFamily="34" charset="0"/>
                <a:ea typeface="宋体" pitchFamily="2" charset="-122"/>
                <a:cs typeface="Arial" pitchFamily="34" charset="0"/>
              </a:rPr>
              <a:t>Adapted </a:t>
            </a:r>
            <a:r>
              <a:rPr lang="en-US" sz="1000" dirty="0" smtClean="0">
                <a:solidFill>
                  <a:srgbClr val="002060"/>
                </a:solidFill>
                <a:latin typeface="Arial" pitchFamily="34" charset="0"/>
                <a:ea typeface="宋体" pitchFamily="2" charset="-122"/>
                <a:cs typeface="Arial" pitchFamily="34" charset="0"/>
              </a:rPr>
              <a:t>from: </a:t>
            </a:r>
            <a:r>
              <a:rPr lang="en-US" sz="1000" dirty="0">
                <a:solidFill>
                  <a:srgbClr val="002060"/>
                </a:solidFill>
                <a:latin typeface="Arial" pitchFamily="34" charset="0"/>
                <a:ea typeface="宋体" pitchFamily="2" charset="-122"/>
                <a:cs typeface="Arial" pitchFamily="34" charset="0"/>
              </a:rPr>
              <a:t>Gottschalk </a:t>
            </a:r>
            <a:r>
              <a:rPr lang="en-US" sz="1000" dirty="0" smtClean="0">
                <a:solidFill>
                  <a:srgbClr val="002060"/>
                </a:solidFill>
                <a:latin typeface="Arial" pitchFamily="34" charset="0"/>
                <a:ea typeface="宋体" pitchFamily="2" charset="-122"/>
                <a:cs typeface="Arial" pitchFamily="34" charset="0"/>
              </a:rPr>
              <a:t>A, Smith </a:t>
            </a:r>
            <a:r>
              <a:rPr lang="en-US" sz="1000" dirty="0">
                <a:solidFill>
                  <a:srgbClr val="002060"/>
                </a:solidFill>
                <a:latin typeface="Arial" pitchFamily="34" charset="0"/>
                <a:ea typeface="宋体" pitchFamily="2" charset="-122"/>
                <a:cs typeface="Arial" pitchFamily="34" charset="0"/>
              </a:rPr>
              <a:t>DS. </a:t>
            </a:r>
            <a:r>
              <a:rPr lang="en-US" sz="1000" i="1" dirty="0">
                <a:solidFill>
                  <a:srgbClr val="002060"/>
                </a:solidFill>
                <a:latin typeface="Arial" pitchFamily="34" charset="0"/>
                <a:ea typeface="宋体" pitchFamily="2" charset="-122"/>
                <a:cs typeface="Arial" pitchFamily="34" charset="0"/>
              </a:rPr>
              <a:t>Am Fam </a:t>
            </a:r>
            <a:r>
              <a:rPr lang="en-US" sz="1000" i="1" dirty="0" smtClean="0">
                <a:solidFill>
                  <a:srgbClr val="002060"/>
                </a:solidFill>
                <a:latin typeface="Arial" pitchFamily="34" charset="0"/>
                <a:ea typeface="宋体" pitchFamily="2" charset="-122"/>
                <a:cs typeface="Arial" pitchFamily="34" charset="0"/>
              </a:rPr>
              <a:t>Physician</a:t>
            </a:r>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2001</a:t>
            </a:r>
            <a:r>
              <a:rPr lang="en-US" sz="1000" dirty="0" smtClean="0">
                <a:solidFill>
                  <a:srgbClr val="002060"/>
                </a:solidFill>
                <a:latin typeface="Arial" pitchFamily="34" charset="0"/>
                <a:ea typeface="宋体" pitchFamily="2" charset="-122"/>
                <a:cs typeface="Arial" pitchFamily="34" charset="0"/>
              </a:rPr>
              <a:t>; 63(10):1979-86</a:t>
            </a:r>
            <a:r>
              <a:rPr lang="en-US" sz="1000" dirty="0">
                <a:solidFill>
                  <a:srgbClr val="002060"/>
                </a:solidFill>
                <a:latin typeface="Arial" pitchFamily="34" charset="0"/>
                <a:ea typeface="宋体" pitchFamily="2" charset="-122"/>
                <a:cs typeface="Arial" pitchFamily="34" charset="0"/>
              </a:rPr>
              <a:t>.</a:t>
            </a:r>
          </a:p>
        </p:txBody>
      </p:sp>
      <p:sp>
        <p:nvSpPr>
          <p:cNvPr id="3098654" name="Freeform 40"/>
          <p:cNvSpPr>
            <a:spLocks/>
          </p:cNvSpPr>
          <p:nvPr/>
        </p:nvSpPr>
        <p:spPr bwMode="auto">
          <a:xfrm>
            <a:off x="1276351" y="1870234"/>
            <a:ext cx="6183312" cy="3806825"/>
          </a:xfrm>
          <a:custGeom>
            <a:avLst/>
            <a:gdLst>
              <a:gd name="T0" fmla="*/ 0 w 3907"/>
              <a:gd name="T1" fmla="*/ 0 h 2398"/>
              <a:gd name="T2" fmla="*/ 0 w 3907"/>
              <a:gd name="T3" fmla="*/ 2147483647 h 2398"/>
              <a:gd name="T4" fmla="*/ 2147483647 w 3907"/>
              <a:gd name="T5" fmla="*/ 2147483647 h 2398"/>
              <a:gd name="T6" fmla="*/ 0 60000 65536"/>
              <a:gd name="T7" fmla="*/ 0 60000 65536"/>
              <a:gd name="T8" fmla="*/ 0 60000 65536"/>
              <a:gd name="T9" fmla="*/ 0 w 3907"/>
              <a:gd name="T10" fmla="*/ 0 h 2398"/>
              <a:gd name="T11" fmla="*/ 3907 w 3907"/>
              <a:gd name="T12" fmla="*/ 2398 h 2398"/>
            </a:gdLst>
            <a:ahLst/>
            <a:cxnLst>
              <a:cxn ang="T6">
                <a:pos x="T0" y="T1"/>
              </a:cxn>
              <a:cxn ang="T7">
                <a:pos x="T2" y="T3"/>
              </a:cxn>
              <a:cxn ang="T8">
                <a:pos x="T4" y="T5"/>
              </a:cxn>
            </a:cxnLst>
            <a:rect l="T9" t="T10" r="T11" b="T12"/>
            <a:pathLst>
              <a:path w="3907" h="2398">
                <a:moveTo>
                  <a:pt x="0" y="0"/>
                </a:moveTo>
                <a:lnTo>
                  <a:pt x="0" y="2398"/>
                </a:lnTo>
                <a:lnTo>
                  <a:pt x="3907" y="2398"/>
                </a:lnTo>
              </a:path>
            </a:pathLst>
          </a:custGeom>
          <a:noFill/>
          <a:ln w="19050">
            <a:solidFill>
              <a:srgbClr val="002060"/>
            </a:solidFill>
            <a:round/>
            <a:headEnd/>
            <a:tailEnd/>
          </a:ln>
        </p:spPr>
        <p:txBody>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3098655" name="Text Box 28"/>
          <p:cNvSpPr txBox="1">
            <a:spLocks noChangeArrowheads="1"/>
          </p:cNvSpPr>
          <p:nvPr/>
        </p:nvSpPr>
        <p:spPr bwMode="invGray">
          <a:xfrm>
            <a:off x="1242786" y="3941905"/>
            <a:ext cx="1732643" cy="336476"/>
          </a:xfrm>
          <a:prstGeom prst="rect">
            <a:avLst/>
          </a:prstGeom>
          <a:noFill/>
          <a:ln w="12700">
            <a:noFill/>
            <a:miter lim="800000"/>
            <a:headEnd type="none" w="sm" len="sm"/>
            <a:tailEnd type="none" w="sm" len="sm"/>
          </a:ln>
        </p:spPr>
        <p:txBody>
          <a:bodyPr wrap="square" lIns="89383" tIns="44691" rIns="89383" bIns="44691">
            <a:spAutoFit/>
          </a:bodyPr>
          <a:lstStyle/>
          <a:p>
            <a:pPr defTabSz="893763"/>
            <a:r>
              <a:rPr lang="zh-CN" altLang="en-US" sz="1600" b="1" dirty="0" smtClean="0">
                <a:solidFill>
                  <a:srgbClr val="002060"/>
                </a:solidFill>
                <a:latin typeface="Arial" pitchFamily="34" charset="0"/>
                <a:ea typeface="宋体" pitchFamily="2" charset="-122"/>
                <a:cs typeface="Arial" pitchFamily="34" charset="0"/>
              </a:rPr>
              <a:t>触刺激诱发痛</a:t>
            </a:r>
            <a:endParaRPr lang="en-US" altLang="en-US" sz="1600" b="1" dirty="0">
              <a:solidFill>
                <a:srgbClr val="002060"/>
              </a:solidFill>
              <a:latin typeface="Arial" pitchFamily="34" charset="0"/>
              <a:ea typeface="宋体" pitchFamily="2" charset="-122"/>
              <a:cs typeface="Arial" pitchFamily="34" charset="0"/>
            </a:endParaRPr>
          </a:p>
        </p:txBody>
      </p:sp>
      <p:sp>
        <p:nvSpPr>
          <p:cNvPr id="3098656" name="Text Box 15"/>
          <p:cNvSpPr txBox="1">
            <a:spLocks noChangeArrowheads="1"/>
          </p:cNvSpPr>
          <p:nvPr/>
        </p:nvSpPr>
        <p:spPr bwMode="invGray">
          <a:xfrm>
            <a:off x="1339850" y="4283671"/>
            <a:ext cx="2311400" cy="304800"/>
          </a:xfrm>
          <a:prstGeom prst="rect">
            <a:avLst/>
          </a:prstGeom>
          <a:noFill/>
          <a:ln w="25400">
            <a:noFill/>
            <a:miter lim="800000"/>
            <a:headEnd type="none" w="sm" len="sm"/>
            <a:tailEnd type="none" w="sm" len="sm"/>
          </a:ln>
        </p:spPr>
        <p:txBody>
          <a:bodyPr>
            <a:spAutoFit/>
          </a:bodyPr>
          <a:lstStyle/>
          <a:p>
            <a:pPr>
              <a:spcBef>
                <a:spcPct val="50000"/>
              </a:spcBef>
            </a:pPr>
            <a:r>
              <a:rPr lang="zh-CN" altLang="en-US" sz="1400" dirty="0" smtClean="0">
                <a:solidFill>
                  <a:srgbClr val="002060"/>
                </a:solidFill>
                <a:latin typeface="Arial" pitchFamily="34" charset="0"/>
                <a:ea typeface="宋体" pitchFamily="2" charset="-122"/>
                <a:cs typeface="Arial" pitchFamily="34" charset="0"/>
              </a:rPr>
              <a:t>（拥抱引起疼痛时）</a:t>
            </a:r>
            <a:endParaRPr lang="en-US" sz="1400" dirty="0">
              <a:solidFill>
                <a:srgbClr val="002060"/>
              </a:solidFill>
              <a:latin typeface="Arial" pitchFamily="34" charset="0"/>
              <a:ea typeface="宋体" pitchFamily="2" charset="-122"/>
              <a:cs typeface="Arial" pitchFamily="34" charset="0"/>
            </a:endParaRPr>
          </a:p>
        </p:txBody>
      </p:sp>
      <p:sp>
        <p:nvSpPr>
          <p:cNvPr id="3098657" name="Text Box 11"/>
          <p:cNvSpPr txBox="1">
            <a:spLocks noChangeArrowheads="1"/>
          </p:cNvSpPr>
          <p:nvPr/>
        </p:nvSpPr>
        <p:spPr bwMode="invGray">
          <a:xfrm>
            <a:off x="2274888" y="1743671"/>
            <a:ext cx="2335213" cy="361296"/>
          </a:xfrm>
          <a:prstGeom prst="rect">
            <a:avLst/>
          </a:prstGeom>
          <a:solidFill>
            <a:srgbClr val="C00000"/>
          </a:solidFill>
          <a:ln w="12700">
            <a:noFill/>
            <a:miter lim="800000"/>
            <a:headEnd type="none" w="sm" len="sm"/>
            <a:tailEnd type="none" w="sm" len="sm"/>
          </a:ln>
        </p:spPr>
        <p:txBody>
          <a:bodyPr wrap="square" lIns="83484" tIns="41741" rIns="83484" bIns="41741">
            <a:spAutoFit/>
          </a:bodyPr>
          <a:lstStyle/>
          <a:p>
            <a:pPr algn="ctr" defTabSz="893763"/>
            <a:r>
              <a:rPr lang="zh-CN" altLang="en-US" b="1" dirty="0" smtClean="0">
                <a:solidFill>
                  <a:prstClr val="white"/>
                </a:solidFill>
                <a:latin typeface="Arial" pitchFamily="34" charset="0"/>
                <a:ea typeface="宋体" pitchFamily="2" charset="-122"/>
                <a:cs typeface="Arial" pitchFamily="34" charset="0"/>
              </a:rPr>
              <a:t>纤维肌痛疼痛</a:t>
            </a:r>
            <a:endParaRPr lang="en-US" b="1" dirty="0">
              <a:solidFill>
                <a:prstClr val="white"/>
              </a:solidFill>
              <a:latin typeface="Arial" pitchFamily="34" charset="0"/>
              <a:ea typeface="宋体" pitchFamily="2" charset="-122"/>
              <a:cs typeface="Arial" pitchFamily="34" charset="0"/>
            </a:endParaRPr>
          </a:p>
        </p:txBody>
      </p:sp>
      <p:sp>
        <p:nvSpPr>
          <p:cNvPr id="3098658" name="Line 26"/>
          <p:cNvSpPr>
            <a:spLocks noChangeShapeType="1"/>
          </p:cNvSpPr>
          <p:nvPr/>
        </p:nvSpPr>
        <p:spPr bwMode="invGray">
          <a:xfrm>
            <a:off x="4673600" y="1934171"/>
            <a:ext cx="584200" cy="0"/>
          </a:xfrm>
          <a:prstGeom prst="line">
            <a:avLst/>
          </a:prstGeom>
          <a:noFill/>
          <a:ln w="28575">
            <a:solidFill>
              <a:schemeClr val="accent2"/>
            </a:solidFill>
            <a:round/>
            <a:headEnd type="none" w="sm" len="sm"/>
            <a:tailEnd type="none" w="sm" len="sm"/>
          </a:ln>
        </p:spPr>
        <p:txBody>
          <a:bodyPr wrap="square"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2370582" name="Freeform 22"/>
          <p:cNvSpPr>
            <a:spLocks/>
          </p:cNvSpPr>
          <p:nvPr/>
        </p:nvSpPr>
        <p:spPr bwMode="invGray">
          <a:xfrm>
            <a:off x="2000250" y="1879561"/>
            <a:ext cx="3876675" cy="3768725"/>
          </a:xfrm>
          <a:custGeom>
            <a:avLst/>
            <a:gdLst>
              <a:gd name="T0" fmla="*/ 0 w 2442"/>
              <a:gd name="T1" fmla="*/ 2147483647 h 2374"/>
              <a:gd name="T2" fmla="*/ 2147483647 w 2442"/>
              <a:gd name="T3" fmla="*/ 2147483647 h 2374"/>
              <a:gd name="T4" fmla="*/ 2147483647 w 2442"/>
              <a:gd name="T5" fmla="*/ 2147483647 h 2374"/>
              <a:gd name="T6" fmla="*/ 2147483647 w 2442"/>
              <a:gd name="T7" fmla="*/ 2147483647 h 2374"/>
              <a:gd name="T8" fmla="*/ 2147483647 w 2442"/>
              <a:gd name="T9" fmla="*/ 2147483647 h 2374"/>
              <a:gd name="T10" fmla="*/ 2147483647 w 2442"/>
              <a:gd name="T11" fmla="*/ 2147483647 h 2374"/>
              <a:gd name="T12" fmla="*/ 2147483647 w 2442"/>
              <a:gd name="T13" fmla="*/ 2147483647 h 2374"/>
              <a:gd name="T14" fmla="*/ 2147483647 w 2442"/>
              <a:gd name="T15" fmla="*/ 2147483647 h 2374"/>
              <a:gd name="T16" fmla="*/ 2147483647 w 2442"/>
              <a:gd name="T17" fmla="*/ 2147483647 h 2374"/>
              <a:gd name="T18" fmla="*/ 2147483647 w 2442"/>
              <a:gd name="T19" fmla="*/ 2147483647 h 2374"/>
              <a:gd name="T20" fmla="*/ 2147483647 w 2442"/>
              <a:gd name="T21" fmla="*/ 0 h 2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2"/>
              <a:gd name="T34" fmla="*/ 0 h 2374"/>
              <a:gd name="T35" fmla="*/ 2442 w 2442"/>
              <a:gd name="T36" fmla="*/ 2374 h 2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2" h="2374">
                <a:moveTo>
                  <a:pt x="0" y="2354"/>
                </a:moveTo>
                <a:cubicBezTo>
                  <a:pt x="110" y="2364"/>
                  <a:pt x="221" y="2374"/>
                  <a:pt x="326" y="2354"/>
                </a:cubicBezTo>
                <a:cubicBezTo>
                  <a:pt x="431" y="2334"/>
                  <a:pt x="552" y="2281"/>
                  <a:pt x="632" y="2235"/>
                </a:cubicBezTo>
                <a:cubicBezTo>
                  <a:pt x="712" y="2189"/>
                  <a:pt x="746" y="2154"/>
                  <a:pt x="808" y="2079"/>
                </a:cubicBezTo>
                <a:cubicBezTo>
                  <a:pt x="870" y="2004"/>
                  <a:pt x="917" y="1967"/>
                  <a:pt x="1002" y="1785"/>
                </a:cubicBezTo>
                <a:cubicBezTo>
                  <a:pt x="1087" y="1603"/>
                  <a:pt x="1243" y="1185"/>
                  <a:pt x="1321" y="989"/>
                </a:cubicBezTo>
                <a:cubicBezTo>
                  <a:pt x="1399" y="793"/>
                  <a:pt x="1407" y="726"/>
                  <a:pt x="1471" y="608"/>
                </a:cubicBezTo>
                <a:cubicBezTo>
                  <a:pt x="1535" y="490"/>
                  <a:pt x="1617" y="369"/>
                  <a:pt x="1703" y="282"/>
                </a:cubicBezTo>
                <a:cubicBezTo>
                  <a:pt x="1789" y="195"/>
                  <a:pt x="1897" y="132"/>
                  <a:pt x="1985" y="88"/>
                </a:cubicBezTo>
                <a:cubicBezTo>
                  <a:pt x="2073" y="44"/>
                  <a:pt x="2153" y="34"/>
                  <a:pt x="2229" y="19"/>
                </a:cubicBezTo>
                <a:cubicBezTo>
                  <a:pt x="2305" y="4"/>
                  <a:pt x="2373" y="2"/>
                  <a:pt x="2442" y="0"/>
                </a:cubicBezTo>
              </a:path>
            </a:pathLst>
          </a:custGeom>
          <a:noFill/>
          <a:ln w="101600">
            <a:solidFill>
              <a:schemeClr val="accent2"/>
            </a:solidFill>
            <a:round/>
            <a:headEnd/>
            <a:tailEnd/>
          </a:ln>
        </p:spPr>
        <p:txBody>
          <a:bodyPr/>
          <a:lstStyle/>
          <a:p>
            <a:pPr algn="ctr"/>
            <a:endParaRPr lang="es-MX" b="1" dirty="0">
              <a:solidFill>
                <a:srgbClr val="002060">
                  <a:lumMod val="90000"/>
                  <a:lumOff val="10000"/>
                </a:srgbClr>
              </a:solidFill>
              <a:latin typeface="Arial" pitchFamily="34" charset="0"/>
              <a:ea typeface="宋体" pitchFamily="2" charset="-122"/>
              <a:cs typeface="Arial" pitchFamily="34" charset="0"/>
            </a:endParaRPr>
          </a:p>
        </p:txBody>
      </p:sp>
      <p:sp>
        <p:nvSpPr>
          <p:cNvPr id="3098659" name="Line 25"/>
          <p:cNvSpPr>
            <a:spLocks noChangeShapeType="1"/>
          </p:cNvSpPr>
          <p:nvPr/>
        </p:nvSpPr>
        <p:spPr bwMode="invGray">
          <a:xfrm>
            <a:off x="2579688" y="4177308"/>
            <a:ext cx="1250950" cy="0"/>
          </a:xfrm>
          <a:prstGeom prst="line">
            <a:avLst/>
          </a:prstGeom>
          <a:noFill/>
          <a:ln w="28575">
            <a:solidFill>
              <a:srgbClr val="002060"/>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2370572" name="Line 12"/>
          <p:cNvSpPr>
            <a:spLocks noChangeShapeType="1"/>
          </p:cNvSpPr>
          <p:nvPr/>
        </p:nvSpPr>
        <p:spPr bwMode="invGray">
          <a:xfrm flipV="1">
            <a:off x="4335463" y="2856507"/>
            <a:ext cx="0" cy="2803525"/>
          </a:xfrm>
          <a:prstGeom prst="line">
            <a:avLst/>
          </a:prstGeom>
          <a:noFill/>
          <a:ln w="38100">
            <a:solidFill>
              <a:srgbClr val="002060"/>
            </a:solidFill>
            <a:prstDash val="sysDot"/>
            <a:round/>
            <a:headEnd type="none" w="sm" len="sm"/>
            <a:tailEnd type="none" w="sm" len="sm"/>
          </a:ln>
        </p:spPr>
        <p:txBody>
          <a:bodyPr wrap="none" anchor="ct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2" name="Line 12"/>
          <p:cNvSpPr>
            <a:spLocks noChangeShapeType="1"/>
          </p:cNvSpPr>
          <p:nvPr/>
        </p:nvSpPr>
        <p:spPr bwMode="invGray">
          <a:xfrm flipV="1">
            <a:off x="3849688" y="4190008"/>
            <a:ext cx="9525" cy="1470025"/>
          </a:xfrm>
          <a:prstGeom prst="line">
            <a:avLst/>
          </a:prstGeom>
          <a:noFill/>
          <a:ln w="38100">
            <a:solidFill>
              <a:srgbClr val="002060"/>
            </a:solidFill>
            <a:prstDash val="sysDot"/>
            <a:round/>
            <a:headEnd type="none" w="sm" len="sm"/>
            <a:tailEnd type="none" w="sm" len="sm"/>
          </a:ln>
        </p:spPr>
        <p:txBody>
          <a:bodyPr wrap="none" anchor="ct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
        <p:nvSpPr>
          <p:cNvPr id="3098644" name="Line 25"/>
          <p:cNvSpPr>
            <a:spLocks noChangeShapeType="1"/>
          </p:cNvSpPr>
          <p:nvPr/>
        </p:nvSpPr>
        <p:spPr bwMode="invGray">
          <a:xfrm>
            <a:off x="2908300" y="2900958"/>
            <a:ext cx="1420813" cy="0"/>
          </a:xfrm>
          <a:prstGeom prst="line">
            <a:avLst/>
          </a:prstGeom>
          <a:noFill/>
          <a:ln w="28575">
            <a:solidFill>
              <a:srgbClr val="002060"/>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029166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70567"/>
                                        </p:tgtEl>
                                        <p:attrNameLst>
                                          <p:attrName>style.visibility</p:attrName>
                                        </p:attrNameLst>
                                      </p:cBhvr>
                                      <p:to>
                                        <p:strVal val="visible"/>
                                      </p:to>
                                    </p:set>
                                    <p:animEffect transition="in" filter="wipe(right)">
                                      <p:cBhvr>
                                        <p:cTn id="7" dur="500"/>
                                        <p:tgtEl>
                                          <p:spTgt spid="2370567"/>
                                        </p:tgtEl>
                                      </p:cBhvr>
                                    </p:animEffect>
                                  </p:childTnLst>
                                </p:cTn>
                              </p:par>
                            </p:childTnLst>
                          </p:cTn>
                        </p:par>
                        <p:par>
                          <p:cTn id="8" fill="hold">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2370582"/>
                                        </p:tgtEl>
                                        <p:attrNameLst>
                                          <p:attrName>style.visibility</p:attrName>
                                        </p:attrNameLst>
                                      </p:cBhvr>
                                      <p:to>
                                        <p:strVal val="visible"/>
                                      </p:to>
                                    </p:set>
                                    <p:anim calcmode="lin" valueType="num">
                                      <p:cBhvr>
                                        <p:cTn id="11" dur="500" fill="hold"/>
                                        <p:tgtEl>
                                          <p:spTgt spid="2370582"/>
                                        </p:tgtEl>
                                        <p:attrNameLst>
                                          <p:attrName>ppt_x</p:attrName>
                                        </p:attrNameLst>
                                      </p:cBhvr>
                                      <p:tavLst>
                                        <p:tav tm="0">
                                          <p:val>
                                            <p:strVal val="#ppt_x+#ppt_w/2"/>
                                          </p:val>
                                        </p:tav>
                                        <p:tav tm="100000">
                                          <p:val>
                                            <p:strVal val="#ppt_x"/>
                                          </p:val>
                                        </p:tav>
                                      </p:tavLst>
                                    </p:anim>
                                    <p:anim calcmode="lin" valueType="num">
                                      <p:cBhvr>
                                        <p:cTn id="12" dur="500" fill="hold"/>
                                        <p:tgtEl>
                                          <p:spTgt spid="2370582"/>
                                        </p:tgtEl>
                                        <p:attrNameLst>
                                          <p:attrName>ppt_y</p:attrName>
                                        </p:attrNameLst>
                                      </p:cBhvr>
                                      <p:tavLst>
                                        <p:tav tm="0">
                                          <p:val>
                                            <p:strVal val="#ppt_y"/>
                                          </p:val>
                                        </p:tav>
                                        <p:tav tm="100000">
                                          <p:val>
                                            <p:strVal val="#ppt_y"/>
                                          </p:val>
                                        </p:tav>
                                      </p:tavLst>
                                    </p:anim>
                                    <p:anim calcmode="lin" valueType="num">
                                      <p:cBhvr>
                                        <p:cTn id="13" dur="500" fill="hold"/>
                                        <p:tgtEl>
                                          <p:spTgt spid="2370582"/>
                                        </p:tgtEl>
                                        <p:attrNameLst>
                                          <p:attrName>ppt_w</p:attrName>
                                        </p:attrNameLst>
                                      </p:cBhvr>
                                      <p:tavLst>
                                        <p:tav tm="0">
                                          <p:val>
                                            <p:fltVal val="0"/>
                                          </p:val>
                                        </p:tav>
                                        <p:tav tm="100000">
                                          <p:val>
                                            <p:strVal val="#ppt_w"/>
                                          </p:val>
                                        </p:tav>
                                      </p:tavLst>
                                    </p:anim>
                                    <p:anim calcmode="lin" valueType="num">
                                      <p:cBhvr>
                                        <p:cTn id="14" dur="500" fill="hold"/>
                                        <p:tgtEl>
                                          <p:spTgt spid="2370582"/>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098657"/>
                                        </p:tgtEl>
                                        <p:attrNameLst>
                                          <p:attrName>style.visibility</p:attrName>
                                        </p:attrNameLst>
                                      </p:cBhvr>
                                      <p:to>
                                        <p:strVal val="visible"/>
                                      </p:to>
                                    </p:set>
                                    <p:anim calcmode="lin" valueType="num">
                                      <p:cBhvr>
                                        <p:cTn id="18" dur="1000" fill="hold"/>
                                        <p:tgtEl>
                                          <p:spTgt spid="3098657"/>
                                        </p:tgtEl>
                                        <p:attrNameLst>
                                          <p:attrName>ppt_w</p:attrName>
                                        </p:attrNameLst>
                                      </p:cBhvr>
                                      <p:tavLst>
                                        <p:tav tm="0">
                                          <p:val>
                                            <p:strVal val="#ppt_w*0.70"/>
                                          </p:val>
                                        </p:tav>
                                        <p:tav tm="100000">
                                          <p:val>
                                            <p:strVal val="#ppt_w"/>
                                          </p:val>
                                        </p:tav>
                                      </p:tavLst>
                                    </p:anim>
                                    <p:anim calcmode="lin" valueType="num">
                                      <p:cBhvr>
                                        <p:cTn id="19" dur="1000" fill="hold"/>
                                        <p:tgtEl>
                                          <p:spTgt spid="3098657"/>
                                        </p:tgtEl>
                                        <p:attrNameLst>
                                          <p:attrName>ppt_h</p:attrName>
                                        </p:attrNameLst>
                                      </p:cBhvr>
                                      <p:tavLst>
                                        <p:tav tm="0">
                                          <p:val>
                                            <p:strVal val="#ppt_h"/>
                                          </p:val>
                                        </p:tav>
                                        <p:tav tm="100000">
                                          <p:val>
                                            <p:strVal val="#ppt_h"/>
                                          </p:val>
                                        </p:tav>
                                      </p:tavLst>
                                    </p:anim>
                                    <p:animEffect transition="in" filter="fade">
                                      <p:cBhvr>
                                        <p:cTn id="20" dur="1000"/>
                                        <p:tgtEl>
                                          <p:spTgt spid="3098657"/>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2000"/>
                                        <p:tgtEl>
                                          <p:spTgt spid="3"/>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3098658"/>
                                        </p:tgtEl>
                                        <p:attrNameLst>
                                          <p:attrName>style.visibility</p:attrName>
                                        </p:attrNameLst>
                                      </p:cBhvr>
                                      <p:to>
                                        <p:strVal val="visible"/>
                                      </p:to>
                                    </p:set>
                                    <p:anim calcmode="lin" valueType="num">
                                      <p:cBhvr additive="base">
                                        <p:cTn id="27" dur="500" fill="hold"/>
                                        <p:tgtEl>
                                          <p:spTgt spid="3098658"/>
                                        </p:tgtEl>
                                        <p:attrNameLst>
                                          <p:attrName>ppt_x</p:attrName>
                                        </p:attrNameLst>
                                      </p:cBhvr>
                                      <p:tavLst>
                                        <p:tav tm="0">
                                          <p:val>
                                            <p:strVal val="0-#ppt_w/2"/>
                                          </p:val>
                                        </p:tav>
                                        <p:tav tm="100000">
                                          <p:val>
                                            <p:strVal val="#ppt_x"/>
                                          </p:val>
                                        </p:tav>
                                      </p:tavLst>
                                    </p:anim>
                                    <p:anim calcmode="lin" valueType="num">
                                      <p:cBhvr additive="base">
                                        <p:cTn id="28" dur="500" fill="hold"/>
                                        <p:tgtEl>
                                          <p:spTgt spid="3098658"/>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2370572"/>
                                        </p:tgtEl>
                                        <p:attrNameLst>
                                          <p:attrName>style.visibility</p:attrName>
                                        </p:attrNameLst>
                                      </p:cBhvr>
                                      <p:to>
                                        <p:strVal val="visible"/>
                                      </p:to>
                                    </p:set>
                                    <p:animEffect transition="in" filter="wipe(down)">
                                      <p:cBhvr>
                                        <p:cTn id="32" dur="500"/>
                                        <p:tgtEl>
                                          <p:spTgt spid="2370572"/>
                                        </p:tgtEl>
                                      </p:cBhvr>
                                    </p:animEffec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0"/>
                                          </p:stCondLst>
                                        </p:cTn>
                                        <p:tgtEl>
                                          <p:spTgt spid="3098644"/>
                                        </p:tgtEl>
                                        <p:attrNameLst>
                                          <p:attrName>style.visibility</p:attrName>
                                        </p:attrNameLst>
                                      </p:cBhvr>
                                      <p:to>
                                        <p:strVal val="visible"/>
                                      </p:to>
                                    </p:set>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3098643"/>
                                        </p:tgtEl>
                                        <p:attrNameLst>
                                          <p:attrName>style.visibility</p:attrName>
                                        </p:attrNameLst>
                                      </p:cBhvr>
                                      <p:to>
                                        <p:strVal val="visible"/>
                                      </p:to>
                                    </p:set>
                                    <p:animEffect transition="in" filter="fade">
                                      <p:cBhvr>
                                        <p:cTn id="39" dur="500"/>
                                        <p:tgtEl>
                                          <p:spTgt spid="3098643"/>
                                        </p:tgtEl>
                                      </p:cBhvr>
                                    </p:animEffect>
                                    <p:anim calcmode="lin" valueType="num">
                                      <p:cBhvr>
                                        <p:cTn id="40" dur="500" fill="hold"/>
                                        <p:tgtEl>
                                          <p:spTgt spid="3098643"/>
                                        </p:tgtEl>
                                        <p:attrNameLst>
                                          <p:attrName>ppt_x</p:attrName>
                                        </p:attrNameLst>
                                      </p:cBhvr>
                                      <p:tavLst>
                                        <p:tav tm="0">
                                          <p:val>
                                            <p:strVal val="#ppt_x"/>
                                          </p:val>
                                        </p:tav>
                                        <p:tav tm="100000">
                                          <p:val>
                                            <p:strVal val="#ppt_x"/>
                                          </p:val>
                                        </p:tav>
                                      </p:tavLst>
                                    </p:anim>
                                    <p:anim calcmode="lin" valueType="num">
                                      <p:cBhvr>
                                        <p:cTn id="41" dur="500" fill="hold"/>
                                        <p:tgtEl>
                                          <p:spTgt spid="3098643"/>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7" presetClass="entr" presetSubtype="0" fill="hold" grpId="0" nodeType="afterEffect">
                                  <p:stCondLst>
                                    <p:cond delay="0"/>
                                  </p:stCondLst>
                                  <p:childTnLst>
                                    <p:set>
                                      <p:cBhvr>
                                        <p:cTn id="44" dur="1" fill="hold">
                                          <p:stCondLst>
                                            <p:cond delay="0"/>
                                          </p:stCondLst>
                                        </p:cTn>
                                        <p:tgtEl>
                                          <p:spTgt spid="3098642"/>
                                        </p:tgtEl>
                                        <p:attrNameLst>
                                          <p:attrName>style.visibility</p:attrName>
                                        </p:attrNameLst>
                                      </p:cBhvr>
                                      <p:to>
                                        <p:strVal val="visible"/>
                                      </p:to>
                                    </p:set>
                                    <p:animEffect transition="in" filter="fade">
                                      <p:cBhvr>
                                        <p:cTn id="45" dur="500"/>
                                        <p:tgtEl>
                                          <p:spTgt spid="3098642"/>
                                        </p:tgtEl>
                                      </p:cBhvr>
                                    </p:animEffect>
                                    <p:anim calcmode="lin" valueType="num">
                                      <p:cBhvr>
                                        <p:cTn id="46" dur="500" fill="hold"/>
                                        <p:tgtEl>
                                          <p:spTgt spid="3098642"/>
                                        </p:tgtEl>
                                        <p:attrNameLst>
                                          <p:attrName>ppt_x</p:attrName>
                                        </p:attrNameLst>
                                      </p:cBhvr>
                                      <p:tavLst>
                                        <p:tav tm="0">
                                          <p:val>
                                            <p:strVal val="#ppt_x"/>
                                          </p:val>
                                        </p:tav>
                                        <p:tav tm="100000">
                                          <p:val>
                                            <p:strVal val="#ppt_x"/>
                                          </p:val>
                                        </p:tav>
                                      </p:tavLst>
                                    </p:anim>
                                    <p:anim calcmode="lin" valueType="num">
                                      <p:cBhvr>
                                        <p:cTn id="47" dur="500" fill="hold"/>
                                        <p:tgtEl>
                                          <p:spTgt spid="3098642"/>
                                        </p:tgtEl>
                                        <p:attrNameLst>
                                          <p:attrName>ppt_y</p:attrName>
                                        </p:attrNameLst>
                                      </p:cBhvr>
                                      <p:tavLst>
                                        <p:tav tm="0">
                                          <p:val>
                                            <p:strVal val="#ppt_y-.1"/>
                                          </p:val>
                                        </p:tav>
                                        <p:tav tm="100000">
                                          <p:val>
                                            <p:strVal val="#ppt_y"/>
                                          </p:val>
                                        </p:tav>
                                      </p:tavLst>
                                    </p:anim>
                                  </p:childTnLst>
                                </p:cTn>
                              </p:par>
                              <p:par>
                                <p:cTn id="48" presetID="22" presetClass="entr" presetSubtype="4"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par>
                          <p:cTn id="51" fill="hold">
                            <p:stCondLst>
                              <p:cond delay="5500"/>
                            </p:stCondLst>
                            <p:childTnLst>
                              <p:par>
                                <p:cTn id="52" presetID="1" presetClass="entr" presetSubtype="0" fill="hold" grpId="0" nodeType="afterEffect">
                                  <p:stCondLst>
                                    <p:cond delay="0"/>
                                  </p:stCondLst>
                                  <p:childTnLst>
                                    <p:set>
                                      <p:cBhvr>
                                        <p:cTn id="53" dur="1" fill="hold">
                                          <p:stCondLst>
                                            <p:cond delay="0"/>
                                          </p:stCondLst>
                                        </p:cTn>
                                        <p:tgtEl>
                                          <p:spTgt spid="3098659"/>
                                        </p:tgtEl>
                                        <p:attrNameLst>
                                          <p:attrName>style.visibility</p:attrName>
                                        </p:attrNameLst>
                                      </p:cBhvr>
                                      <p:to>
                                        <p:strVal val="visible"/>
                                      </p:to>
                                    </p:set>
                                  </p:childTnLst>
                                </p:cTn>
                              </p:par>
                            </p:childTnLst>
                          </p:cTn>
                        </p:par>
                        <p:par>
                          <p:cTn id="54" fill="hold">
                            <p:stCondLst>
                              <p:cond delay="5500"/>
                            </p:stCondLst>
                            <p:childTnLst>
                              <p:par>
                                <p:cTn id="55" presetID="47" presetClass="entr" presetSubtype="0" fill="hold" grpId="0" nodeType="afterEffect">
                                  <p:stCondLst>
                                    <p:cond delay="0"/>
                                  </p:stCondLst>
                                  <p:childTnLst>
                                    <p:set>
                                      <p:cBhvr>
                                        <p:cTn id="56" dur="1" fill="hold">
                                          <p:stCondLst>
                                            <p:cond delay="0"/>
                                          </p:stCondLst>
                                        </p:cTn>
                                        <p:tgtEl>
                                          <p:spTgt spid="3098655"/>
                                        </p:tgtEl>
                                        <p:attrNameLst>
                                          <p:attrName>style.visibility</p:attrName>
                                        </p:attrNameLst>
                                      </p:cBhvr>
                                      <p:to>
                                        <p:strVal val="visible"/>
                                      </p:to>
                                    </p:set>
                                    <p:animEffect transition="in" filter="fade">
                                      <p:cBhvr>
                                        <p:cTn id="57" dur="500"/>
                                        <p:tgtEl>
                                          <p:spTgt spid="3098655"/>
                                        </p:tgtEl>
                                      </p:cBhvr>
                                    </p:animEffect>
                                    <p:anim calcmode="lin" valueType="num">
                                      <p:cBhvr>
                                        <p:cTn id="58" dur="500" fill="hold"/>
                                        <p:tgtEl>
                                          <p:spTgt spid="3098655"/>
                                        </p:tgtEl>
                                        <p:attrNameLst>
                                          <p:attrName>ppt_x</p:attrName>
                                        </p:attrNameLst>
                                      </p:cBhvr>
                                      <p:tavLst>
                                        <p:tav tm="0">
                                          <p:val>
                                            <p:strVal val="#ppt_x"/>
                                          </p:val>
                                        </p:tav>
                                        <p:tav tm="100000">
                                          <p:val>
                                            <p:strVal val="#ppt_x"/>
                                          </p:val>
                                        </p:tav>
                                      </p:tavLst>
                                    </p:anim>
                                    <p:anim calcmode="lin" valueType="num">
                                      <p:cBhvr>
                                        <p:cTn id="59" dur="500" fill="hold"/>
                                        <p:tgtEl>
                                          <p:spTgt spid="309865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7" presetClass="entr" presetSubtype="0" fill="hold" grpId="0" nodeType="afterEffect">
                                  <p:stCondLst>
                                    <p:cond delay="0"/>
                                  </p:stCondLst>
                                  <p:childTnLst>
                                    <p:set>
                                      <p:cBhvr>
                                        <p:cTn id="62" dur="1" fill="hold">
                                          <p:stCondLst>
                                            <p:cond delay="0"/>
                                          </p:stCondLst>
                                        </p:cTn>
                                        <p:tgtEl>
                                          <p:spTgt spid="3098656"/>
                                        </p:tgtEl>
                                        <p:attrNameLst>
                                          <p:attrName>style.visibility</p:attrName>
                                        </p:attrNameLst>
                                      </p:cBhvr>
                                      <p:to>
                                        <p:strVal val="visible"/>
                                      </p:to>
                                    </p:set>
                                    <p:animEffect transition="in" filter="fade">
                                      <p:cBhvr>
                                        <p:cTn id="63" dur="500"/>
                                        <p:tgtEl>
                                          <p:spTgt spid="3098656"/>
                                        </p:tgtEl>
                                      </p:cBhvr>
                                    </p:animEffect>
                                    <p:anim calcmode="lin" valueType="num">
                                      <p:cBhvr>
                                        <p:cTn id="64" dur="500" fill="hold"/>
                                        <p:tgtEl>
                                          <p:spTgt spid="3098656"/>
                                        </p:tgtEl>
                                        <p:attrNameLst>
                                          <p:attrName>ppt_x</p:attrName>
                                        </p:attrNameLst>
                                      </p:cBhvr>
                                      <p:tavLst>
                                        <p:tav tm="0">
                                          <p:val>
                                            <p:strVal val="#ppt_x"/>
                                          </p:val>
                                        </p:tav>
                                        <p:tav tm="100000">
                                          <p:val>
                                            <p:strVal val="#ppt_x"/>
                                          </p:val>
                                        </p:tav>
                                      </p:tavLst>
                                    </p:anim>
                                    <p:anim calcmode="lin" valueType="num">
                                      <p:cBhvr>
                                        <p:cTn id="65" dur="500" fill="hold"/>
                                        <p:tgtEl>
                                          <p:spTgt spid="3098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0567" grpId="0" animBg="1" autoUpdateAnimBg="0"/>
      <p:bldP spid="3098642" grpId="0"/>
      <p:bldP spid="3098643" grpId="0"/>
      <p:bldP spid="3098655" grpId="0"/>
      <p:bldP spid="3098656" grpId="0"/>
      <p:bldP spid="3098657" grpId="0" animBg="1"/>
      <p:bldP spid="3098658" grpId="0" animBg="1"/>
      <p:bldP spid="2370582" grpId="0" animBg="1"/>
      <p:bldP spid="3098659" grpId="0" animBg="1"/>
      <p:bldP spid="2370572" grpId="0" animBg="1"/>
      <p:bldP spid="2" grpId="0" animBg="1"/>
      <p:bldP spid="30986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目录</a:t>
            </a:r>
            <a:endParaRPr lang="en-CA" dirty="0">
              <a:latin typeface="Arial" pitchFamily="34" charset="0"/>
              <a:ea typeface="宋体" pitchFamily="2" charset="-122"/>
              <a:cs typeface="Arial" pitchFamily="34" charset="0"/>
            </a:endParaRPr>
          </a:p>
        </p:txBody>
      </p:sp>
      <p:sp>
        <p:nvSpPr>
          <p:cNvPr id="3" name="Content Placeholder 2"/>
          <p:cNvSpPr>
            <a:spLocks noGrp="1"/>
          </p:cNvSpPr>
          <p:nvPr>
            <p:ph idx="1"/>
          </p:nvPr>
        </p:nvSpPr>
        <p:spPr>
          <a:xfrm>
            <a:off x="457200" y="1676400"/>
            <a:ext cx="8229600" cy="4525963"/>
          </a:xfrm>
        </p:spPr>
        <p:txBody>
          <a:bodyPr>
            <a:normAutofit/>
          </a:bodyPr>
          <a:lstStyle/>
          <a:p>
            <a:r>
              <a:rPr lang="zh-CN" altLang="en-US" dirty="0" smtClean="0">
                <a:latin typeface="Arial" pitchFamily="34" charset="0"/>
                <a:ea typeface="宋体" pitchFamily="2" charset="-122"/>
                <a:cs typeface="Arial" pitchFamily="34" charset="0"/>
              </a:rPr>
              <a:t>什么是</a:t>
            </a:r>
            <a:r>
              <a:rPr lang="zh-CN" altLang="en-US" dirty="0" smtClean="0">
                <a:latin typeface="Arial" pitchFamily="34" charset="0"/>
                <a:ea typeface="宋体" pitchFamily="2" charset="-122"/>
                <a:cs typeface="Arial" pitchFamily="34" charset="0"/>
              </a:rPr>
              <a:t>中枢敏化</a:t>
            </a:r>
            <a:r>
              <a:rPr lang="en-CA"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功能失调性疼痛？</a:t>
            </a:r>
            <a:endParaRPr lang="en-CA" dirty="0" smtClean="0">
              <a:latin typeface="Arial" pitchFamily="34" charset="0"/>
              <a:ea typeface="宋体" pitchFamily="2" charset="-122"/>
              <a:cs typeface="Arial" pitchFamily="34" charset="0"/>
            </a:endParaRPr>
          </a:p>
          <a:p>
            <a:r>
              <a:rPr lang="zh-CN" altLang="en-US" dirty="0" smtClean="0">
                <a:latin typeface="Arial" pitchFamily="34" charset="0"/>
                <a:ea typeface="宋体" pitchFamily="2" charset="-122"/>
                <a:cs typeface="Arial" pitchFamily="34" charset="0"/>
              </a:rPr>
              <a:t>中枢敏化</a:t>
            </a:r>
            <a:r>
              <a:rPr lang="en-CA"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功能失调性疼痛的发生率？</a:t>
            </a:r>
            <a:endParaRPr lang="en-CA" dirty="0" smtClean="0">
              <a:latin typeface="Arial" pitchFamily="34" charset="0"/>
              <a:ea typeface="宋体" pitchFamily="2" charset="-122"/>
              <a:cs typeface="Arial" pitchFamily="34" charset="0"/>
            </a:endParaRPr>
          </a:p>
          <a:p>
            <a:r>
              <a:rPr lang="zh-CN" altLang="en-US" dirty="0" smtClean="0">
                <a:latin typeface="Arial" pitchFamily="34" charset="0"/>
                <a:ea typeface="宋体" pitchFamily="2" charset="-122"/>
                <a:cs typeface="Arial" pitchFamily="34" charset="0"/>
              </a:rPr>
              <a:t>中枢敏化</a:t>
            </a:r>
            <a:r>
              <a:rPr lang="en-CA"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a:t>
            </a:r>
            <a:r>
              <a:rPr lang="zh-CN" altLang="en-US" dirty="0" smtClean="0">
                <a:latin typeface="Arial" pitchFamily="34" charset="0"/>
                <a:ea typeface="宋体" pitchFamily="2" charset="-122"/>
                <a:cs typeface="Arial" pitchFamily="34" charset="0"/>
              </a:rPr>
              <a:t>疼痛相关</a:t>
            </a:r>
            <a:r>
              <a:rPr lang="zh-CN" altLang="en-US" dirty="0" smtClean="0">
                <a:latin typeface="Arial" pitchFamily="34" charset="0"/>
                <a:ea typeface="宋体" pitchFamily="2" charset="-122"/>
                <a:cs typeface="Arial" pitchFamily="34" charset="0"/>
              </a:rPr>
              <a:t>症状（如纤维肌痛）的临床特征？</a:t>
            </a:r>
            <a:endParaRPr lang="en-CA" dirty="0" smtClean="0">
              <a:latin typeface="Arial" pitchFamily="34" charset="0"/>
              <a:ea typeface="宋体" pitchFamily="2" charset="-122"/>
              <a:cs typeface="Arial" pitchFamily="34" charset="0"/>
            </a:endParaRPr>
          </a:p>
          <a:p>
            <a:r>
              <a:rPr lang="en-US" dirty="0" smtClean="0">
                <a:latin typeface="Arial" pitchFamily="34" charset="0"/>
                <a:ea typeface="宋体" pitchFamily="2" charset="-122"/>
                <a:cs typeface="Arial" pitchFamily="34" charset="0"/>
              </a:rPr>
              <a:t> </a:t>
            </a:r>
            <a:r>
              <a:rPr lang="zh-CN" altLang="en-US" dirty="0" smtClean="0">
                <a:latin typeface="Arial" pitchFamily="34" charset="0"/>
                <a:ea typeface="宋体" pitchFamily="2" charset="-122"/>
                <a:cs typeface="Arial" pitchFamily="34" charset="0"/>
              </a:rPr>
              <a:t>如何基于</a:t>
            </a:r>
            <a:r>
              <a:rPr lang="zh-CN" altLang="en-US" dirty="0" smtClean="0">
                <a:latin typeface="Arial" pitchFamily="34" charset="0"/>
                <a:ea typeface="宋体" pitchFamily="2" charset="-122"/>
                <a:cs typeface="Arial" pitchFamily="34" charset="0"/>
              </a:rPr>
              <a:t>中枢敏化</a:t>
            </a:r>
            <a:r>
              <a:rPr lang="en-CA"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功能失调性疼痛症状（如纤维肌痛）的病理生理学进行治疗？</a:t>
            </a:r>
            <a:endParaRPr lang="en-CA" dirty="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683935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1384299"/>
            <a:ext cx="9144000" cy="5472000"/>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latin typeface="Arial" pitchFamily="34" charset="0"/>
              <a:ea typeface="宋体" pitchFamily="2" charset="-122"/>
              <a:cs typeface="Arial" pitchFamily="34" charset="0"/>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3067282" y="5286693"/>
            <a:ext cx="2401887" cy="304800"/>
          </a:xfrm>
          <a:prstGeom prst="rect">
            <a:avLst/>
          </a:prstGeom>
          <a:noFill/>
          <a:ln w="9525">
            <a:noFill/>
            <a:miter lim="800000"/>
            <a:headEnd/>
            <a:tailEnd/>
          </a:ln>
          <a:effectLst/>
        </p:spPr>
        <p:txBody>
          <a:bodyPr>
            <a:spAutoFit/>
          </a:bodyPr>
          <a:lstStyle/>
          <a:p>
            <a:pPr>
              <a:defRPr/>
            </a:pPr>
            <a:r>
              <a:rPr lang="zh-CN" altLang="en-US" sz="1400" b="1" dirty="0" smtClean="0">
                <a:solidFill>
                  <a:srgbClr val="FFFFFF"/>
                </a:solidFill>
                <a:latin typeface="Arial" pitchFamily="34" charset="0"/>
                <a:ea typeface="宋体" pitchFamily="2" charset="-122"/>
                <a:cs typeface="Arial" pitchFamily="34" charset="0"/>
              </a:rPr>
              <a:t>痛觉传入神经纤维</a:t>
            </a:r>
            <a:endParaRPr lang="en-GB" sz="1400" b="1" dirty="0">
              <a:solidFill>
                <a:srgbClr val="FFFFFF"/>
              </a:solidFill>
              <a:latin typeface="Arial" pitchFamily="34" charset="0"/>
              <a:ea typeface="宋体" pitchFamily="2" charset="-122"/>
              <a:cs typeface="Arial" pitchFamily="34" charset="0"/>
            </a:endParaRPr>
          </a:p>
        </p:txBody>
      </p:sp>
      <p:sp>
        <p:nvSpPr>
          <p:cNvPr id="12294" name="Rectangle 20"/>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纤维肌痛的病理生理学改变</a:t>
            </a:r>
            <a:endParaRPr lang="en-GB" dirty="0">
              <a:latin typeface="Arial" pitchFamily="34" charset="0"/>
              <a:ea typeface="宋体" pitchFamily="2" charset="-122"/>
              <a:cs typeface="Arial" pitchFamily="34" charset="0"/>
            </a:endParaRPr>
          </a:p>
        </p:txBody>
      </p:sp>
      <p:sp>
        <p:nvSpPr>
          <p:cNvPr id="2178074" name="Text Box 26"/>
          <p:cNvSpPr txBox="1">
            <a:spLocks noChangeArrowheads="1"/>
          </p:cNvSpPr>
          <p:nvPr/>
        </p:nvSpPr>
        <p:spPr bwMode="auto">
          <a:xfrm>
            <a:off x="7232650" y="4229100"/>
            <a:ext cx="649537" cy="646331"/>
          </a:xfrm>
          <a:prstGeom prst="rect">
            <a:avLst/>
          </a:prstGeom>
          <a:noFill/>
          <a:ln w="9525">
            <a:noFill/>
            <a:miter lim="800000"/>
            <a:headEnd/>
            <a:tailEnd/>
          </a:ln>
          <a:effectLst/>
        </p:spPr>
        <p:txBody>
          <a:bodyPr wrap="none">
            <a:spAutoFit/>
          </a:bodyPr>
          <a:lstStyle/>
          <a:p>
            <a:pPr eaLnBrk="0" hangingPunct="0">
              <a:defRPr/>
            </a:pPr>
            <a:r>
              <a:rPr lang="zh-CN" altLang="en-US" b="1" dirty="0" smtClean="0">
                <a:solidFill>
                  <a:srgbClr val="FF99CC"/>
                </a:solidFill>
                <a:latin typeface="Arial" pitchFamily="34" charset="0"/>
                <a:ea typeface="宋体" pitchFamily="2" charset="-122"/>
                <a:cs typeface="Arial" pitchFamily="34" charset="0"/>
              </a:rPr>
              <a:t>疼痛</a:t>
            </a:r>
            <a:r>
              <a:rPr lang="en-GB" b="1" dirty="0" smtClean="0">
                <a:solidFill>
                  <a:srgbClr val="FF99CC"/>
                </a:solidFill>
                <a:latin typeface="Arial" pitchFamily="34" charset="0"/>
                <a:ea typeface="宋体" pitchFamily="2" charset="-122"/>
                <a:cs typeface="Arial" pitchFamily="34" charset="0"/>
              </a:rPr>
              <a:t/>
            </a:r>
            <a:br>
              <a:rPr lang="en-GB" b="1" dirty="0" smtClean="0">
                <a:solidFill>
                  <a:srgbClr val="FF99CC"/>
                </a:solidFill>
                <a:latin typeface="Arial" pitchFamily="34" charset="0"/>
                <a:ea typeface="宋体" pitchFamily="2" charset="-122"/>
                <a:cs typeface="Arial" pitchFamily="34" charset="0"/>
              </a:rPr>
            </a:br>
            <a:r>
              <a:rPr lang="zh-CN" altLang="en-US" b="1" dirty="0" smtClean="0">
                <a:solidFill>
                  <a:srgbClr val="FF99CC"/>
                </a:solidFill>
                <a:latin typeface="Arial" pitchFamily="34" charset="0"/>
                <a:ea typeface="宋体" pitchFamily="2" charset="-122"/>
                <a:cs typeface="Arial" pitchFamily="34" charset="0"/>
              </a:rPr>
              <a:t>放大</a:t>
            </a:r>
            <a:endParaRPr lang="en-GB" b="1" dirty="0">
              <a:solidFill>
                <a:srgbClr val="FF99CC"/>
              </a:solidFill>
              <a:latin typeface="Arial" pitchFamily="34" charset="0"/>
              <a:ea typeface="宋体" pitchFamily="2" charset="-122"/>
              <a:cs typeface="Arial" pitchFamily="34" charset="0"/>
            </a:endParaRPr>
          </a:p>
        </p:txBody>
      </p:sp>
      <p:sp>
        <p:nvSpPr>
          <p:cNvPr id="2178077" name="Text Box 29"/>
          <p:cNvSpPr txBox="1">
            <a:spLocks noChangeArrowheads="1"/>
          </p:cNvSpPr>
          <p:nvPr/>
        </p:nvSpPr>
        <p:spPr bwMode="auto">
          <a:xfrm>
            <a:off x="6740744" y="5672819"/>
            <a:ext cx="543739" cy="307777"/>
          </a:xfrm>
          <a:prstGeom prst="rect">
            <a:avLst/>
          </a:prstGeom>
          <a:noFill/>
          <a:ln w="9525">
            <a:noFill/>
            <a:miter lim="800000"/>
            <a:headEnd/>
            <a:tailEnd/>
          </a:ln>
          <a:effectLst/>
        </p:spPr>
        <p:txBody>
          <a:bodyPr wrap="none">
            <a:spAutoFit/>
          </a:bodyPr>
          <a:lstStyle/>
          <a:p>
            <a:pPr eaLnBrk="0" hangingPunct="0">
              <a:defRPr/>
            </a:pPr>
            <a:r>
              <a:rPr lang="zh-CN" altLang="en-US" sz="1400" b="1" dirty="0" smtClean="0">
                <a:solidFill>
                  <a:srgbClr val="FFFFFF"/>
                </a:solidFill>
                <a:latin typeface="Arial" pitchFamily="34" charset="0"/>
                <a:ea typeface="宋体" pitchFamily="2" charset="-122"/>
                <a:cs typeface="Arial" pitchFamily="34" charset="0"/>
              </a:rPr>
              <a:t>脊髓</a:t>
            </a:r>
            <a:endParaRPr lang="en-GB" sz="1400" b="1" dirty="0">
              <a:solidFill>
                <a:srgbClr val="FFFFFF"/>
              </a:solidFill>
              <a:latin typeface="Arial" pitchFamily="34" charset="0"/>
              <a:ea typeface="宋体" pitchFamily="2" charset="-122"/>
              <a:cs typeface="Arial" pitchFamily="34" charset="0"/>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34360"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latin typeface="Arial" pitchFamily="34" charset="0"/>
                <a:ea typeface="宋体" pitchFamily="2" charset="-122"/>
                <a:cs typeface="Arial" pitchFamily="34" charset="0"/>
              </a:rPr>
              <a:t> </a:t>
            </a:r>
            <a:endParaRPr lang="en-GB" sz="1400" b="1" dirty="0">
              <a:solidFill>
                <a:srgbClr val="FFFFFF"/>
              </a:solidFill>
              <a:latin typeface="Arial" pitchFamily="34" charset="0"/>
              <a:ea typeface="宋体" pitchFamily="2" charset="-122"/>
              <a:cs typeface="Arial" pitchFamily="34" charset="0"/>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33" name="TextBox 32"/>
          <p:cNvSpPr txBox="1"/>
          <p:nvPr/>
        </p:nvSpPr>
        <p:spPr>
          <a:xfrm>
            <a:off x="1270411" y="1754783"/>
            <a:ext cx="4941461" cy="646331"/>
          </a:xfrm>
          <a:prstGeom prst="rect">
            <a:avLst/>
          </a:prstGeom>
          <a:noFill/>
        </p:spPr>
        <p:txBody>
          <a:bodyPr wrap="square" rtlCol="0">
            <a:spAutoFit/>
          </a:bodyPr>
          <a:lstStyle/>
          <a:p>
            <a:pPr algn="ctr"/>
            <a:r>
              <a:rPr lang="en-CA" b="1" dirty="0" err="1" smtClean="0">
                <a:solidFill>
                  <a:prstClr val="white"/>
                </a:solidFill>
                <a:latin typeface="Arial" pitchFamily="34" charset="0"/>
                <a:ea typeface="宋体" pitchFamily="2" charset="-122"/>
                <a:cs typeface="Arial" pitchFamily="34" charset="0"/>
              </a:rPr>
              <a:t>fMRI</a:t>
            </a:r>
            <a:r>
              <a:rPr lang="zh-CN" altLang="en-US" b="1" dirty="0" smtClean="0">
                <a:solidFill>
                  <a:prstClr val="white"/>
                </a:solidFill>
                <a:latin typeface="Arial" pitchFamily="34" charset="0"/>
                <a:ea typeface="宋体" pitchFamily="2" charset="-122"/>
                <a:cs typeface="Arial" pitchFamily="34" charset="0"/>
              </a:rPr>
              <a:t>研究显示，与对照相比，纤维肌痛患者对疼痛刺激后局部脑血流有显著增加</a:t>
            </a:r>
            <a:r>
              <a:rPr lang="en-CA" b="1" dirty="0" smtClean="0">
                <a:solidFill>
                  <a:prstClr val="white"/>
                </a:solidFill>
                <a:latin typeface="Arial" pitchFamily="34" charset="0"/>
                <a:ea typeface="宋体" pitchFamily="2" charset="-122"/>
                <a:cs typeface="Arial" pitchFamily="34" charset="0"/>
              </a:rPr>
              <a:t>   </a:t>
            </a:r>
            <a:endParaRPr lang="en-CA" b="1" dirty="0">
              <a:solidFill>
                <a:prstClr val="white"/>
              </a:solidFill>
              <a:latin typeface="Arial" pitchFamily="34" charset="0"/>
              <a:ea typeface="宋体" pitchFamily="2" charset="-122"/>
              <a:cs typeface="Arial" pitchFamily="34" charset="0"/>
            </a:endParaRPr>
          </a:p>
        </p:txBody>
      </p:sp>
      <p:sp>
        <p:nvSpPr>
          <p:cNvPr id="34" name="TextBox 33"/>
          <p:cNvSpPr txBox="1"/>
          <p:nvPr/>
        </p:nvSpPr>
        <p:spPr>
          <a:xfrm>
            <a:off x="7164288" y="1772816"/>
            <a:ext cx="644398" cy="307777"/>
          </a:xfrm>
          <a:prstGeom prst="rect">
            <a:avLst/>
          </a:prstGeom>
          <a:noFill/>
        </p:spPr>
        <p:txBody>
          <a:bodyPr wrap="square" rtlCol="0">
            <a:spAutoFit/>
          </a:bodyPr>
          <a:lstStyle/>
          <a:p>
            <a:r>
              <a:rPr lang="zh-CN" altLang="en-US" sz="1400" b="1" dirty="0" smtClean="0">
                <a:solidFill>
                  <a:prstClr val="white"/>
                </a:solidFill>
                <a:latin typeface="Arial" pitchFamily="34" charset="0"/>
                <a:ea typeface="宋体" pitchFamily="2" charset="-122"/>
                <a:cs typeface="Arial" pitchFamily="34" charset="0"/>
              </a:rPr>
              <a:t>大脑</a:t>
            </a:r>
            <a:endParaRPr lang="en-US" sz="1400" b="1" dirty="0">
              <a:solidFill>
                <a:prstClr val="white"/>
              </a:solidFill>
              <a:latin typeface="Arial" pitchFamily="34" charset="0"/>
              <a:ea typeface="宋体" pitchFamily="2" charset="-122"/>
              <a:cs typeface="Arial" pitchFamily="34" charset="0"/>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latin typeface="Arial" pitchFamily="34" charset="0"/>
              <a:ea typeface="宋体" pitchFamily="2" charset="-122"/>
              <a:cs typeface="Arial" pitchFamily="34" charset="0"/>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43" name="Freeform 42"/>
          <p:cNvSpPr/>
          <p:nvPr/>
        </p:nvSpPr>
        <p:spPr>
          <a:xfrm>
            <a:off x="7380312" y="220486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49" name="TextBox 48"/>
          <p:cNvSpPr txBox="1"/>
          <p:nvPr/>
        </p:nvSpPr>
        <p:spPr>
          <a:xfrm>
            <a:off x="1174827" y="4078738"/>
            <a:ext cx="2494810" cy="646331"/>
          </a:xfrm>
          <a:prstGeom prst="rect">
            <a:avLst/>
          </a:prstGeom>
          <a:noFill/>
        </p:spPr>
        <p:txBody>
          <a:bodyPr wrap="square" rtlCol="0">
            <a:spAutoFit/>
          </a:bodyPr>
          <a:lstStyle/>
          <a:p>
            <a:pPr algn="ctr"/>
            <a:r>
              <a:rPr lang="zh-CN" altLang="en-US" b="1" dirty="0" smtClean="0">
                <a:solidFill>
                  <a:prstClr val="white"/>
                </a:solidFill>
                <a:latin typeface="Arial" pitchFamily="34" charset="0"/>
                <a:ea typeface="宋体" pitchFamily="2" charset="-122"/>
                <a:cs typeface="Arial" pitchFamily="34" charset="0"/>
              </a:rPr>
              <a:t>疼痛神经递质</a:t>
            </a:r>
            <a:r>
              <a:rPr lang="en-US" altLang="zh-CN" b="1" dirty="0" smtClean="0">
                <a:solidFill>
                  <a:prstClr val="white"/>
                </a:solidFill>
                <a:latin typeface="Arial" pitchFamily="34" charset="0"/>
                <a:ea typeface="宋体" pitchFamily="2" charset="-122"/>
                <a:cs typeface="Arial" pitchFamily="34" charset="0"/>
              </a:rPr>
              <a:t>P</a:t>
            </a:r>
            <a:r>
              <a:rPr lang="zh-CN" altLang="en-US" b="1" dirty="0" smtClean="0">
                <a:solidFill>
                  <a:prstClr val="white"/>
                </a:solidFill>
                <a:latin typeface="Arial" pitchFamily="34" charset="0"/>
                <a:ea typeface="宋体" pitchFamily="2" charset="-122"/>
                <a:cs typeface="Arial" pitchFamily="34" charset="0"/>
              </a:rPr>
              <a:t>物质水平升高（</a:t>
            </a:r>
            <a:r>
              <a:rPr lang="en-CA" b="1" dirty="0" smtClean="0">
                <a:solidFill>
                  <a:prstClr val="white"/>
                </a:solidFill>
                <a:latin typeface="Arial" pitchFamily="34" charset="0"/>
                <a:ea typeface="宋体" pitchFamily="2" charset="-122"/>
                <a:cs typeface="Arial" pitchFamily="34" charset="0"/>
              </a:rPr>
              <a:t>&gt;3x</a:t>
            </a:r>
            <a:r>
              <a:rPr lang="zh-CN" altLang="en-US" b="1" dirty="0" smtClean="0">
                <a:solidFill>
                  <a:prstClr val="white"/>
                </a:solidFill>
                <a:latin typeface="Arial" pitchFamily="34" charset="0"/>
                <a:ea typeface="宋体" pitchFamily="2" charset="-122"/>
                <a:cs typeface="Arial" pitchFamily="34" charset="0"/>
              </a:rPr>
              <a:t>）</a:t>
            </a:r>
            <a:endParaRPr lang="en-US" b="1" dirty="0">
              <a:solidFill>
                <a:prstClr val="white"/>
              </a:solidFill>
              <a:latin typeface="Arial" pitchFamily="34" charset="0"/>
              <a:ea typeface="宋体" pitchFamily="2" charset="-122"/>
              <a:cs typeface="Arial" pitchFamily="34" charset="0"/>
            </a:endParaRPr>
          </a:p>
        </p:txBody>
      </p:sp>
      <p:cxnSp>
        <p:nvCxnSpPr>
          <p:cNvPr id="5" name="Straight Arrow Connector 4"/>
          <p:cNvCxnSpPr/>
          <p:nvPr/>
        </p:nvCxnSpPr>
        <p:spPr>
          <a:xfrm flipH="1">
            <a:off x="1979712" y="4682753"/>
            <a:ext cx="216024" cy="3575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 idx="3"/>
          </p:cNvCxnSpPr>
          <p:nvPr/>
        </p:nvCxnSpPr>
        <p:spPr>
          <a:xfrm>
            <a:off x="6211872" y="2077949"/>
            <a:ext cx="499884" cy="138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31562" y="3593728"/>
            <a:ext cx="3116860" cy="701731"/>
          </a:xfrm>
          <a:prstGeom prst="rect">
            <a:avLst/>
          </a:prstGeom>
        </p:spPr>
        <p:txBody>
          <a:bodyPr wrap="square">
            <a:spAutoFit/>
          </a:bodyPr>
          <a:lstStyle/>
          <a:p>
            <a:pPr algn="r">
              <a:spcAft>
                <a:spcPct val="20000"/>
              </a:spcAft>
            </a:pPr>
            <a:r>
              <a:rPr lang="zh-CN" altLang="en-US" b="1" dirty="0" smtClean="0">
                <a:solidFill>
                  <a:prstClr val="white"/>
                </a:solidFill>
                <a:latin typeface="Arial" pitchFamily="34" charset="0"/>
                <a:ea typeface="宋体" pitchFamily="2" charset="-122"/>
                <a:cs typeface="Arial" pitchFamily="34" charset="0"/>
              </a:rPr>
              <a:t>注意到缺乏内源性</a:t>
            </a:r>
            <a:endParaRPr lang="en-US" altLang="zh-CN" b="1" dirty="0" smtClean="0">
              <a:solidFill>
                <a:prstClr val="white"/>
              </a:solidFill>
              <a:latin typeface="Arial" pitchFamily="34" charset="0"/>
              <a:ea typeface="宋体" pitchFamily="2" charset="-122"/>
              <a:cs typeface="Arial" pitchFamily="34" charset="0"/>
            </a:endParaRPr>
          </a:p>
          <a:p>
            <a:pPr algn="r">
              <a:spcAft>
                <a:spcPct val="20000"/>
              </a:spcAft>
            </a:pPr>
            <a:r>
              <a:rPr lang="zh-CN" altLang="en-US" b="1" dirty="0" smtClean="0">
                <a:solidFill>
                  <a:prstClr val="white"/>
                </a:solidFill>
                <a:latin typeface="Arial" pitchFamily="34" charset="0"/>
                <a:ea typeface="宋体" pitchFamily="2" charset="-122"/>
                <a:cs typeface="Arial" pitchFamily="34" charset="0"/>
              </a:rPr>
              <a:t>疼痛抑制系统</a:t>
            </a:r>
            <a:endParaRPr lang="en-US" b="1" dirty="0">
              <a:solidFill>
                <a:prstClr val="white"/>
              </a:solidFill>
              <a:latin typeface="Arial" pitchFamily="34" charset="0"/>
              <a:ea typeface="宋体" pitchFamily="2" charset="-122"/>
              <a:cs typeface="Arial" pitchFamily="34" charset="0"/>
            </a:endParaRPr>
          </a:p>
        </p:txBody>
      </p:sp>
      <p:cxnSp>
        <p:nvCxnSpPr>
          <p:cNvPr id="44" name="Straight Arrow Connector 43"/>
          <p:cNvCxnSpPr/>
          <p:nvPr/>
        </p:nvCxnSpPr>
        <p:spPr>
          <a:xfrm>
            <a:off x="6205538" y="3916893"/>
            <a:ext cx="50621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 Box 4"/>
          <p:cNvSpPr txBox="1">
            <a:spLocks noChangeArrowheads="1"/>
          </p:cNvSpPr>
          <p:nvPr/>
        </p:nvSpPr>
        <p:spPr bwMode="gray">
          <a:xfrm>
            <a:off x="211134" y="6173569"/>
            <a:ext cx="84139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buClr>
                <a:srgbClr val="67CFE1"/>
              </a:buClr>
            </a:pPr>
            <a:r>
              <a:rPr lang="en-US" sz="1200" b="1" dirty="0" smtClean="0">
                <a:latin typeface="Arial" pitchFamily="34" charset="0"/>
                <a:ea typeface="宋体" pitchFamily="2" charset="-122"/>
                <a:cs typeface="Arial" pitchFamily="34" charset="0"/>
              </a:rPr>
              <a:t>fMRI = </a:t>
            </a:r>
            <a:r>
              <a:rPr lang="zh-CN" altLang="en-US" sz="1200" b="1" dirty="0" smtClean="0">
                <a:latin typeface="Arial" pitchFamily="34" charset="0"/>
                <a:ea typeface="宋体" pitchFamily="2" charset="-122"/>
                <a:cs typeface="Arial" pitchFamily="34" charset="0"/>
              </a:rPr>
              <a:t>功能性磁共振成像</a:t>
            </a:r>
            <a:endParaRPr lang="en-US" sz="1200" b="1" dirty="0" smtClean="0">
              <a:latin typeface="Arial" pitchFamily="34" charset="0"/>
              <a:ea typeface="宋体" pitchFamily="2" charset="-122"/>
              <a:cs typeface="Arial" pitchFamily="34" charset="0"/>
            </a:endParaRPr>
          </a:p>
          <a:p>
            <a:pPr eaLnBrk="1" hangingPunct="1"/>
            <a:r>
              <a:rPr lang="en-CA" sz="1000" dirty="0" smtClean="0">
                <a:latin typeface="Arial" pitchFamily="34" charset="0"/>
                <a:ea typeface="宋体" pitchFamily="2" charset="-122"/>
                <a:cs typeface="Arial" pitchFamily="34" charset="0"/>
              </a:rPr>
              <a:t>Feraco P </a:t>
            </a:r>
            <a:r>
              <a:rPr lang="en-CA" sz="1000" i="1" dirty="0" smtClean="0">
                <a:latin typeface="Arial" pitchFamily="34" charset="0"/>
                <a:ea typeface="宋体" pitchFamily="2" charset="-122"/>
                <a:cs typeface="Arial" pitchFamily="34" charset="0"/>
              </a:rPr>
              <a:t>et al. AJNR </a:t>
            </a:r>
            <a:r>
              <a:rPr lang="en-CA" sz="1000" i="1" dirty="0">
                <a:latin typeface="Arial" pitchFamily="34" charset="0"/>
                <a:ea typeface="宋体" pitchFamily="2" charset="-122"/>
                <a:cs typeface="Arial" pitchFamily="34" charset="0"/>
              </a:rPr>
              <a:t>Am J </a:t>
            </a:r>
            <a:r>
              <a:rPr lang="en-CA" sz="1000" i="1" dirty="0" smtClean="0">
                <a:latin typeface="Arial" pitchFamily="34" charset="0"/>
                <a:ea typeface="宋体" pitchFamily="2" charset="-122"/>
                <a:cs typeface="Arial" pitchFamily="34" charset="0"/>
              </a:rPr>
              <a:t>Neuroradiol</a:t>
            </a:r>
            <a:r>
              <a:rPr lang="en-CA" sz="1000" dirty="0" smtClean="0">
                <a:latin typeface="Arial" pitchFamily="34" charset="0"/>
                <a:ea typeface="宋体" pitchFamily="2" charset="-122"/>
                <a:cs typeface="Arial" pitchFamily="34" charset="0"/>
              </a:rPr>
              <a:t> 2011; 32(9</a:t>
            </a:r>
            <a:r>
              <a:rPr lang="en-CA" sz="1000" dirty="0">
                <a:latin typeface="Arial" pitchFamily="34" charset="0"/>
                <a:ea typeface="宋体" pitchFamily="2" charset="-122"/>
                <a:cs typeface="Arial" pitchFamily="34" charset="0"/>
              </a:rPr>
              <a:t>):</a:t>
            </a:r>
            <a:r>
              <a:rPr lang="en-CA" sz="1000" dirty="0" smtClean="0">
                <a:latin typeface="Arial" pitchFamily="34" charset="0"/>
                <a:ea typeface="宋体" pitchFamily="2" charset="-122"/>
                <a:cs typeface="Arial" pitchFamily="34" charset="0"/>
              </a:rPr>
              <a:t>1585-90; </a:t>
            </a:r>
            <a:r>
              <a:rPr lang="en-US" sz="1000" dirty="0" smtClean="0">
                <a:latin typeface="Arial" pitchFamily="34" charset="0"/>
                <a:ea typeface="宋体" pitchFamily="2" charset="-122"/>
                <a:cs typeface="Arial" pitchFamily="34" charset="0"/>
              </a:rPr>
              <a:t>Gracely RH </a:t>
            </a:r>
            <a:r>
              <a:rPr lang="en-US" sz="1000" i="1" dirty="0" smtClean="0">
                <a:latin typeface="Arial" pitchFamily="34" charset="0"/>
                <a:ea typeface="宋体" pitchFamily="2" charset="-122"/>
                <a:cs typeface="Arial" pitchFamily="34" charset="0"/>
              </a:rPr>
              <a:t>et al. Arthritis Rheum</a:t>
            </a:r>
            <a:r>
              <a:rPr lang="en-US" sz="1000" dirty="0" smtClean="0">
                <a:latin typeface="Arial" pitchFamily="34" charset="0"/>
                <a:ea typeface="宋体" pitchFamily="2" charset="-122"/>
                <a:cs typeface="Arial" pitchFamily="34" charset="0"/>
              </a:rPr>
              <a:t> 2002; 46(5):1333-43; </a:t>
            </a:r>
            <a:br>
              <a:rPr lang="en-US" sz="1000" dirty="0" smtClean="0">
                <a:latin typeface="Arial" pitchFamily="34" charset="0"/>
                <a:ea typeface="宋体" pitchFamily="2" charset="-122"/>
                <a:cs typeface="Arial" pitchFamily="34" charset="0"/>
              </a:rPr>
            </a:br>
            <a:r>
              <a:rPr lang="en-US" sz="1000" dirty="0" err="1" smtClean="0">
                <a:latin typeface="Arial" pitchFamily="34" charset="0"/>
                <a:ea typeface="宋体" pitchFamily="2" charset="-122"/>
                <a:cs typeface="Arial" pitchFamily="34" charset="0"/>
              </a:rPr>
              <a:t>Julien</a:t>
            </a:r>
            <a:r>
              <a:rPr lang="en-US" sz="1000" dirty="0" smtClean="0">
                <a:latin typeface="Arial" pitchFamily="34" charset="0"/>
                <a:ea typeface="宋体" pitchFamily="2" charset="-122"/>
                <a:cs typeface="Arial" pitchFamily="34" charset="0"/>
              </a:rPr>
              <a:t> N</a:t>
            </a:r>
            <a:r>
              <a:rPr lang="en-US" sz="1000" i="1" dirty="0" smtClean="0">
                <a:latin typeface="Arial" pitchFamily="34" charset="0"/>
                <a:ea typeface="宋体" pitchFamily="2" charset="-122"/>
                <a:cs typeface="Arial" pitchFamily="34" charset="0"/>
              </a:rPr>
              <a:t> et al. Pain</a:t>
            </a:r>
            <a:r>
              <a:rPr lang="en-US" sz="1000" dirty="0" smtClean="0">
                <a:latin typeface="Arial" pitchFamily="34" charset="0"/>
                <a:ea typeface="宋体" pitchFamily="2" charset="-122"/>
                <a:cs typeface="Arial" pitchFamily="34" charset="0"/>
              </a:rPr>
              <a:t> 2005; 114(1-2):295-302; Napadow V </a:t>
            </a:r>
            <a:r>
              <a:rPr lang="en-US" sz="1000" i="1" dirty="0" smtClean="0">
                <a:latin typeface="Arial" pitchFamily="34" charset="0"/>
                <a:ea typeface="宋体" pitchFamily="2" charset="-122"/>
                <a:cs typeface="Arial" pitchFamily="34" charset="0"/>
              </a:rPr>
              <a:t>et al. </a:t>
            </a:r>
            <a:r>
              <a:rPr lang="de-DE" sz="1000" i="1" dirty="0" smtClean="0">
                <a:latin typeface="Arial" pitchFamily="34" charset="0"/>
                <a:ea typeface="宋体" pitchFamily="2" charset="-122"/>
                <a:cs typeface="Arial" pitchFamily="34" charset="0"/>
              </a:rPr>
              <a:t>Arthritis Rheum</a:t>
            </a:r>
            <a:r>
              <a:rPr lang="de-DE" sz="1000" dirty="0" smtClean="0">
                <a:latin typeface="Arial" pitchFamily="34" charset="0"/>
                <a:ea typeface="宋体" pitchFamily="2" charset="-122"/>
                <a:cs typeface="Arial" pitchFamily="34" charset="0"/>
              </a:rPr>
              <a:t> 2010; 62(8</a:t>
            </a:r>
            <a:r>
              <a:rPr lang="de-DE" sz="1000" dirty="0">
                <a:latin typeface="Arial" pitchFamily="34" charset="0"/>
                <a:ea typeface="宋体" pitchFamily="2" charset="-122"/>
                <a:cs typeface="Arial" pitchFamily="34" charset="0"/>
              </a:rPr>
              <a:t>):</a:t>
            </a:r>
            <a:r>
              <a:rPr lang="de-DE" sz="1000" dirty="0" smtClean="0">
                <a:latin typeface="Arial" pitchFamily="34" charset="0"/>
                <a:ea typeface="宋体" pitchFamily="2" charset="-122"/>
                <a:cs typeface="Arial" pitchFamily="34" charset="0"/>
              </a:rPr>
              <a:t>2545-55; </a:t>
            </a:r>
            <a:r>
              <a:rPr lang="en-US" sz="1000" dirty="0" smtClean="0">
                <a:latin typeface="Arial" pitchFamily="34" charset="0"/>
                <a:ea typeface="宋体" pitchFamily="2" charset="-122"/>
                <a:cs typeface="Arial" pitchFamily="34" charset="0"/>
              </a:rPr>
              <a:t>Robinson ME </a:t>
            </a:r>
            <a:r>
              <a:rPr lang="en-US" sz="1000" i="1" dirty="0" smtClean="0">
                <a:latin typeface="Arial" pitchFamily="34" charset="0"/>
                <a:ea typeface="宋体" pitchFamily="2" charset="-122"/>
                <a:cs typeface="Arial" pitchFamily="34" charset="0"/>
              </a:rPr>
              <a:t>et al. </a:t>
            </a:r>
            <a:r>
              <a:rPr lang="fi-FI" sz="1000" i="1" dirty="0" smtClean="0">
                <a:latin typeface="Arial" pitchFamily="34" charset="0"/>
                <a:ea typeface="宋体" pitchFamily="2" charset="-122"/>
                <a:cs typeface="Arial" pitchFamily="34" charset="0"/>
              </a:rPr>
              <a:t>J Pain</a:t>
            </a:r>
            <a:r>
              <a:rPr lang="fi-FI" sz="1000" dirty="0" smtClean="0">
                <a:latin typeface="Arial" pitchFamily="34" charset="0"/>
                <a:ea typeface="宋体" pitchFamily="2" charset="-122"/>
                <a:cs typeface="Arial" pitchFamily="34" charset="0"/>
              </a:rPr>
              <a:t> 2011; 12(4</a:t>
            </a:r>
            <a:r>
              <a:rPr lang="fi-FI" sz="1000" dirty="0">
                <a:latin typeface="Arial" pitchFamily="34" charset="0"/>
                <a:ea typeface="宋体" pitchFamily="2" charset="-122"/>
                <a:cs typeface="Arial" pitchFamily="34" charset="0"/>
              </a:rPr>
              <a:t>):</a:t>
            </a:r>
            <a:r>
              <a:rPr lang="fi-FI" sz="1000" dirty="0" smtClean="0">
                <a:latin typeface="Arial" pitchFamily="34" charset="0"/>
                <a:ea typeface="宋体" pitchFamily="2" charset="-122"/>
                <a:cs typeface="Arial" pitchFamily="34" charset="0"/>
              </a:rPr>
              <a:t>436-43; </a:t>
            </a:r>
            <a:r>
              <a:rPr lang="en-US" sz="1000" dirty="0" smtClean="0">
                <a:latin typeface="Arial" pitchFamily="34" charset="0"/>
                <a:ea typeface="宋体" pitchFamily="2" charset="-122"/>
                <a:cs typeface="Arial" pitchFamily="34" charset="0"/>
              </a:rPr>
              <a:t>Russell IJ </a:t>
            </a:r>
            <a:r>
              <a:rPr lang="en-US" sz="1000" i="1" dirty="0" smtClean="0">
                <a:latin typeface="Arial" pitchFamily="34" charset="0"/>
                <a:ea typeface="宋体" pitchFamily="2" charset="-122"/>
                <a:cs typeface="Arial" pitchFamily="34" charset="0"/>
              </a:rPr>
              <a:t>et al. Arthritis Rheum </a:t>
            </a:r>
            <a:r>
              <a:rPr lang="en-US" sz="1000" dirty="0" smtClean="0">
                <a:latin typeface="Arial" pitchFamily="34" charset="0"/>
                <a:ea typeface="宋体" pitchFamily="2" charset="-122"/>
                <a:cs typeface="Arial" pitchFamily="34" charset="0"/>
              </a:rPr>
              <a:t>1994; 37(11):1593-1601; </a:t>
            </a:r>
            <a:r>
              <a:rPr lang="en-PH" sz="1000" dirty="0">
                <a:latin typeface="Arial" pitchFamily="34" charset="0"/>
                <a:ea typeface="宋体" pitchFamily="2" charset="-122"/>
                <a:cs typeface="Arial" pitchFamily="34" charset="0"/>
              </a:rPr>
              <a:t>Üçeyler N </a:t>
            </a:r>
            <a:r>
              <a:rPr lang="en-PH" sz="1000" i="1" dirty="0">
                <a:latin typeface="Arial" pitchFamily="34" charset="0"/>
                <a:ea typeface="宋体" pitchFamily="2" charset="-122"/>
                <a:cs typeface="Arial" pitchFamily="34" charset="0"/>
              </a:rPr>
              <a:t>et al. Brain</a:t>
            </a:r>
            <a:r>
              <a:rPr lang="en-PH" sz="1000" dirty="0">
                <a:latin typeface="Arial" pitchFamily="34" charset="0"/>
                <a:ea typeface="宋体" pitchFamily="2" charset="-122"/>
                <a:cs typeface="Arial" pitchFamily="34" charset="0"/>
              </a:rPr>
              <a:t> </a:t>
            </a:r>
            <a:r>
              <a:rPr lang="en-PH" sz="1000" dirty="0" smtClean="0">
                <a:latin typeface="Arial" pitchFamily="34" charset="0"/>
                <a:ea typeface="宋体" pitchFamily="2" charset="-122"/>
                <a:cs typeface="Arial" pitchFamily="34" charset="0"/>
              </a:rPr>
              <a:t>2013; 136(</a:t>
            </a:r>
            <a:r>
              <a:rPr lang="en-PH" sz="1000" dirty="0" err="1" smtClean="0">
                <a:latin typeface="Arial" pitchFamily="34" charset="0"/>
                <a:ea typeface="宋体" pitchFamily="2" charset="-122"/>
                <a:cs typeface="Arial" pitchFamily="34" charset="0"/>
              </a:rPr>
              <a:t>Pt</a:t>
            </a:r>
            <a:r>
              <a:rPr lang="en-PH" sz="1000" dirty="0" smtClean="0">
                <a:latin typeface="Arial" pitchFamily="34" charset="0"/>
                <a:ea typeface="宋体" pitchFamily="2" charset="-122"/>
                <a:cs typeface="Arial" pitchFamily="34" charset="0"/>
              </a:rPr>
              <a:t> </a:t>
            </a:r>
            <a:r>
              <a:rPr lang="en-PH" sz="1000" dirty="0">
                <a:latin typeface="Arial" pitchFamily="34" charset="0"/>
                <a:ea typeface="宋体" pitchFamily="2" charset="-122"/>
                <a:cs typeface="Arial" pitchFamily="34" charset="0"/>
              </a:rPr>
              <a:t>6):</a:t>
            </a:r>
            <a:r>
              <a:rPr lang="en-PH" sz="1000" dirty="0" smtClean="0">
                <a:latin typeface="Arial" pitchFamily="34" charset="0"/>
                <a:ea typeface="宋体" pitchFamily="2" charset="-122"/>
                <a:cs typeface="Arial" pitchFamily="34" charset="0"/>
              </a:rPr>
              <a:t>1857-6; </a:t>
            </a:r>
            <a:r>
              <a:rPr lang="en-US" sz="1000" dirty="0" smtClean="0">
                <a:latin typeface="Arial" pitchFamily="34" charset="0"/>
                <a:ea typeface="宋体" pitchFamily="2" charset="-122"/>
                <a:cs typeface="Arial" pitchFamily="34" charset="0"/>
              </a:rPr>
              <a:t>Vaerøy H et al. </a:t>
            </a:r>
            <a:r>
              <a:rPr lang="en-US" sz="1000" i="1" dirty="0" smtClean="0">
                <a:latin typeface="Arial" pitchFamily="34" charset="0"/>
                <a:ea typeface="宋体" pitchFamily="2" charset="-122"/>
                <a:cs typeface="Arial" pitchFamily="34" charset="0"/>
              </a:rPr>
              <a:t>Pain</a:t>
            </a:r>
            <a:r>
              <a:rPr lang="en-US" sz="1000" dirty="0" smtClean="0">
                <a:latin typeface="Arial" pitchFamily="34" charset="0"/>
                <a:ea typeface="宋体" pitchFamily="2" charset="-122"/>
                <a:cs typeface="Arial" pitchFamily="34" charset="0"/>
              </a:rPr>
              <a:t> 1988; 32(1):21-6.</a:t>
            </a:r>
          </a:p>
        </p:txBody>
      </p:sp>
      <p:sp>
        <p:nvSpPr>
          <p:cNvPr id="36" name="TextBox 35"/>
          <p:cNvSpPr txBox="1"/>
          <p:nvPr/>
        </p:nvSpPr>
        <p:spPr>
          <a:xfrm>
            <a:off x="2195736" y="5723964"/>
            <a:ext cx="3424635" cy="338554"/>
          </a:xfrm>
          <a:prstGeom prst="rect">
            <a:avLst/>
          </a:prstGeom>
          <a:noFill/>
        </p:spPr>
        <p:txBody>
          <a:bodyPr wrap="square" rtlCol="0">
            <a:spAutoFit/>
          </a:bodyPr>
          <a:lstStyle/>
          <a:p>
            <a:pPr algn="ctr"/>
            <a:r>
              <a:rPr lang="zh-CN" altLang="en-US" sz="1600" b="1" dirty="0" smtClean="0">
                <a:solidFill>
                  <a:prstClr val="white"/>
                </a:solidFill>
                <a:latin typeface="Arial" pitchFamily="34" charset="0"/>
                <a:ea typeface="宋体" pitchFamily="2" charset="-122"/>
                <a:cs typeface="Arial" pitchFamily="34" charset="0"/>
              </a:rPr>
              <a:t>小纤维功能受损</a:t>
            </a:r>
            <a:endParaRPr lang="en-US" sz="1600" b="1" dirty="0">
              <a:solidFill>
                <a:prstClr val="white"/>
              </a:solidFill>
              <a:latin typeface="Arial" pitchFamily="34" charset="0"/>
              <a:ea typeface="宋体" pitchFamily="2" charset="-122"/>
              <a:cs typeface="Arial" pitchFamily="34" charset="0"/>
            </a:endParaRPr>
          </a:p>
        </p:txBody>
      </p:sp>
      <p:cxnSp>
        <p:nvCxnSpPr>
          <p:cNvPr id="37" name="Straight Arrow Connector 36"/>
          <p:cNvCxnSpPr>
            <a:stCxn id="36" idx="0"/>
          </p:cNvCxnSpPr>
          <p:nvPr/>
        </p:nvCxnSpPr>
        <p:spPr>
          <a:xfrm flipV="1">
            <a:off x="3908054" y="5547520"/>
            <a:ext cx="794" cy="1764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95690" y="2830513"/>
            <a:ext cx="1420228" cy="369332"/>
          </a:xfrm>
          <a:prstGeom prst="rect">
            <a:avLst/>
          </a:prstGeom>
          <a:noFill/>
        </p:spPr>
        <p:txBody>
          <a:bodyPr wrap="square" rtlCol="0">
            <a:spAutoFit/>
          </a:bodyPr>
          <a:lstStyle/>
          <a:p>
            <a:pPr algn="ctr"/>
            <a:r>
              <a:rPr lang="zh-CN" altLang="en-US" b="1" dirty="0" smtClean="0">
                <a:solidFill>
                  <a:prstClr val="white"/>
                </a:solidFill>
                <a:latin typeface="Arial" pitchFamily="34" charset="0"/>
                <a:ea typeface="宋体" pitchFamily="2" charset="-122"/>
                <a:cs typeface="Arial" pitchFamily="34" charset="0"/>
              </a:rPr>
              <a:t>灰质萎缩</a:t>
            </a:r>
            <a:endParaRPr lang="en-CA" b="1" dirty="0">
              <a:solidFill>
                <a:prstClr val="white"/>
              </a:solidFill>
              <a:latin typeface="Arial" pitchFamily="34" charset="0"/>
              <a:ea typeface="宋体" pitchFamily="2" charset="-122"/>
              <a:cs typeface="Arial" pitchFamily="34" charset="0"/>
            </a:endParaRPr>
          </a:p>
        </p:txBody>
      </p:sp>
      <p:cxnSp>
        <p:nvCxnSpPr>
          <p:cNvPr id="46" name="Straight Arrow Connector 45"/>
          <p:cNvCxnSpPr/>
          <p:nvPr/>
        </p:nvCxnSpPr>
        <p:spPr>
          <a:xfrm flipH="1" flipV="1">
            <a:off x="7251328" y="2492896"/>
            <a:ext cx="433760" cy="355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91670" y="2782669"/>
            <a:ext cx="3456384" cy="646331"/>
          </a:xfrm>
          <a:prstGeom prst="rect">
            <a:avLst/>
          </a:prstGeom>
          <a:noFill/>
        </p:spPr>
        <p:txBody>
          <a:bodyPr wrap="square" rtlCol="0">
            <a:spAutoFit/>
          </a:bodyPr>
          <a:lstStyle/>
          <a:p>
            <a:pPr algn="ctr"/>
            <a:r>
              <a:rPr lang="zh-CN" altLang="en-US" b="1" dirty="0" smtClean="0">
                <a:solidFill>
                  <a:prstClr val="white"/>
                </a:solidFill>
                <a:latin typeface="Arial" pitchFamily="34" charset="0"/>
                <a:ea typeface="宋体" pitchFamily="2" charset="-122"/>
                <a:cs typeface="Arial" pitchFamily="34" charset="0"/>
              </a:rPr>
              <a:t>大脑疼痛处理区域的</a:t>
            </a:r>
            <a:endParaRPr lang="en-US" altLang="zh-CN" b="1" dirty="0" smtClean="0">
              <a:solidFill>
                <a:prstClr val="white"/>
              </a:solidFill>
              <a:latin typeface="Arial" pitchFamily="34" charset="0"/>
              <a:ea typeface="宋体" pitchFamily="2" charset="-122"/>
              <a:cs typeface="Arial" pitchFamily="34" charset="0"/>
            </a:endParaRPr>
          </a:p>
          <a:p>
            <a:pPr algn="ctr"/>
            <a:r>
              <a:rPr lang="zh-CN" altLang="en-US" b="1" dirty="0" smtClean="0">
                <a:solidFill>
                  <a:prstClr val="white"/>
                </a:solidFill>
                <a:latin typeface="Arial" pitchFamily="34" charset="0"/>
                <a:ea typeface="宋体" pitchFamily="2" charset="-122"/>
                <a:cs typeface="Arial" pitchFamily="34" charset="0"/>
              </a:rPr>
              <a:t>代谢水平改变</a:t>
            </a:r>
            <a:r>
              <a:rPr lang="en-CA" b="1" dirty="0" smtClean="0">
                <a:solidFill>
                  <a:prstClr val="white"/>
                </a:solidFill>
                <a:latin typeface="Arial" pitchFamily="34" charset="0"/>
                <a:ea typeface="宋体" pitchFamily="2" charset="-122"/>
                <a:cs typeface="Arial" pitchFamily="34" charset="0"/>
              </a:rPr>
              <a:t> </a:t>
            </a:r>
            <a:endParaRPr lang="en-CA" b="1" dirty="0">
              <a:solidFill>
                <a:prstClr val="white"/>
              </a:solidFill>
              <a:latin typeface="Arial" pitchFamily="34" charset="0"/>
              <a:ea typeface="宋体" pitchFamily="2" charset="-122"/>
              <a:cs typeface="Arial" pitchFamily="34" charset="0"/>
            </a:endParaRPr>
          </a:p>
        </p:txBody>
      </p:sp>
      <p:cxnSp>
        <p:nvCxnSpPr>
          <p:cNvPr id="50" name="Straight Arrow Connector 49"/>
          <p:cNvCxnSpPr/>
          <p:nvPr/>
        </p:nvCxnSpPr>
        <p:spPr>
          <a:xfrm flipV="1">
            <a:off x="5796136" y="2368849"/>
            <a:ext cx="1068020" cy="479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580476" y="1556792"/>
            <a:ext cx="1471175" cy="646331"/>
          </a:xfrm>
          <a:prstGeom prst="rect">
            <a:avLst/>
          </a:prstGeom>
          <a:noFill/>
        </p:spPr>
        <p:txBody>
          <a:bodyPr wrap="square" rtlCol="0">
            <a:spAutoFit/>
          </a:bodyPr>
          <a:lstStyle/>
          <a:p>
            <a:pPr algn="ctr"/>
            <a:r>
              <a:rPr lang="zh-CN" altLang="en-US" b="1" dirty="0" smtClean="0">
                <a:solidFill>
                  <a:prstClr val="white"/>
                </a:solidFill>
                <a:latin typeface="Arial" pitchFamily="34" charset="0"/>
                <a:ea typeface="宋体" pitchFamily="2" charset="-122"/>
                <a:cs typeface="Arial" pitchFamily="34" charset="0"/>
              </a:rPr>
              <a:t>故有连接</a:t>
            </a:r>
            <a:endParaRPr lang="en-US" altLang="zh-CN" b="1" dirty="0" smtClean="0">
              <a:solidFill>
                <a:prstClr val="white"/>
              </a:solidFill>
              <a:latin typeface="Arial" pitchFamily="34" charset="0"/>
              <a:ea typeface="宋体" pitchFamily="2" charset="-122"/>
              <a:cs typeface="Arial" pitchFamily="34" charset="0"/>
            </a:endParaRPr>
          </a:p>
          <a:p>
            <a:pPr algn="ctr"/>
            <a:r>
              <a:rPr lang="zh-CN" altLang="en-US" b="1" dirty="0" smtClean="0">
                <a:solidFill>
                  <a:prstClr val="white"/>
                </a:solidFill>
                <a:latin typeface="Arial" pitchFamily="34" charset="0"/>
                <a:ea typeface="宋体" pitchFamily="2" charset="-122"/>
                <a:cs typeface="Arial" pitchFamily="34" charset="0"/>
              </a:rPr>
              <a:t>改变</a:t>
            </a:r>
            <a:endParaRPr lang="en-CA" b="1" dirty="0">
              <a:solidFill>
                <a:prstClr val="white"/>
              </a:solidFill>
              <a:latin typeface="Arial" pitchFamily="34" charset="0"/>
              <a:ea typeface="宋体" pitchFamily="2" charset="-122"/>
              <a:cs typeface="Arial" pitchFamily="34" charset="0"/>
            </a:endParaRPr>
          </a:p>
        </p:txBody>
      </p:sp>
      <p:cxnSp>
        <p:nvCxnSpPr>
          <p:cNvPr id="54" name="Straight Arrow Connector 53"/>
          <p:cNvCxnSpPr/>
          <p:nvPr/>
        </p:nvCxnSpPr>
        <p:spPr>
          <a:xfrm flipH="1">
            <a:off x="7403728" y="1988840"/>
            <a:ext cx="421662" cy="153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688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78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74" grpId="0"/>
      <p:bldP spid="2178112" grpId="0" animBg="1"/>
      <p:bldP spid="2178112" grpId="1" animBg="1"/>
      <p:bldP spid="2178113" grpId="0" animBg="1"/>
      <p:bldP spid="2178113" grpId="1" animBg="1"/>
      <p:bldP spid="2178116" grpId="0"/>
      <p:bldP spid="33" grpId="0"/>
      <p:bldP spid="49" grpId="0"/>
      <p:bldP spid="36" grpId="0"/>
      <p:bldP spid="40" grpId="0"/>
      <p:bldP spid="48" grpId="0"/>
      <p:bldP spid="5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1384299"/>
            <a:ext cx="9144000" cy="5472000"/>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latin typeface="Arial" pitchFamily="34" charset="0"/>
              <a:ea typeface="宋体" pitchFamily="2" charset="-122"/>
              <a:cs typeface="Arial" pitchFamily="34" charset="0"/>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3154363" y="5402489"/>
            <a:ext cx="2401887" cy="304800"/>
          </a:xfrm>
          <a:prstGeom prst="rect">
            <a:avLst/>
          </a:prstGeom>
          <a:noFill/>
          <a:ln w="9525">
            <a:noFill/>
            <a:miter lim="800000"/>
            <a:headEnd/>
            <a:tailEnd/>
          </a:ln>
          <a:effectLst/>
        </p:spPr>
        <p:txBody>
          <a:bodyPr>
            <a:spAutoFit/>
          </a:bodyPr>
          <a:lstStyle/>
          <a:p>
            <a:pPr>
              <a:defRPr/>
            </a:pPr>
            <a:r>
              <a:rPr lang="zh-CN" altLang="en-US" sz="1400" b="1" dirty="0" smtClean="0">
                <a:solidFill>
                  <a:srgbClr val="FFFFFF"/>
                </a:solidFill>
                <a:latin typeface="Arial" pitchFamily="34" charset="0"/>
                <a:ea typeface="宋体" pitchFamily="2" charset="-122"/>
                <a:cs typeface="Arial" pitchFamily="34" charset="0"/>
              </a:rPr>
              <a:t>痛觉传入神经</a:t>
            </a:r>
            <a:endParaRPr lang="en-GB" sz="1400" b="1" dirty="0">
              <a:solidFill>
                <a:srgbClr val="FFFFFF"/>
              </a:solidFill>
              <a:latin typeface="Arial" pitchFamily="34" charset="0"/>
              <a:ea typeface="宋体" pitchFamily="2" charset="-122"/>
              <a:cs typeface="Arial" pitchFamily="34" charset="0"/>
            </a:endParaRPr>
          </a:p>
        </p:txBody>
      </p:sp>
      <p:sp>
        <p:nvSpPr>
          <p:cNvPr id="12294" name="Rectangle 20"/>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中枢敏化导致</a:t>
            </a:r>
            <a:r>
              <a:rPr lang="zh-CN" altLang="en-US" dirty="0" smtClean="0">
                <a:latin typeface="Arial" pitchFamily="34" charset="0"/>
                <a:ea typeface="宋体" pitchFamily="2" charset="-122"/>
                <a:cs typeface="Arial" pitchFamily="34" charset="0"/>
              </a:rPr>
              <a:t>异常疼痛信号生成</a:t>
            </a:r>
            <a:endParaRPr lang="en-GB" dirty="0">
              <a:latin typeface="Arial" pitchFamily="34" charset="0"/>
              <a:ea typeface="宋体" pitchFamily="2" charset="-122"/>
              <a:cs typeface="Arial" pitchFamily="34" charset="0"/>
            </a:endParaRPr>
          </a:p>
        </p:txBody>
      </p:sp>
      <p:sp>
        <p:nvSpPr>
          <p:cNvPr id="2178067" name="Text Box 19"/>
          <p:cNvSpPr txBox="1">
            <a:spLocks noChangeArrowheads="1"/>
          </p:cNvSpPr>
          <p:nvPr/>
        </p:nvSpPr>
        <p:spPr bwMode="auto">
          <a:xfrm>
            <a:off x="156029" y="4895582"/>
            <a:ext cx="902811" cy="307777"/>
          </a:xfrm>
          <a:prstGeom prst="rect">
            <a:avLst/>
          </a:prstGeom>
          <a:noFill/>
          <a:ln w="9525">
            <a:noFill/>
            <a:miter lim="800000"/>
            <a:headEnd/>
            <a:tailEnd/>
          </a:ln>
          <a:effectLst/>
        </p:spPr>
        <p:txBody>
          <a:bodyPr wrap="none">
            <a:spAutoFit/>
          </a:bodyPr>
          <a:lstStyle/>
          <a:p>
            <a:pPr eaLnBrk="0" hangingPunct="0">
              <a:defRPr/>
            </a:pPr>
            <a:r>
              <a:rPr lang="zh-CN" altLang="en-US" sz="1400" b="1" dirty="0" smtClean="0">
                <a:solidFill>
                  <a:srgbClr val="FFFFFF"/>
                </a:solidFill>
                <a:latin typeface="Arial" pitchFamily="34" charset="0"/>
                <a:ea typeface="宋体" pitchFamily="2" charset="-122"/>
                <a:cs typeface="Arial" pitchFamily="34" charset="0"/>
              </a:rPr>
              <a:t>最小刺激</a:t>
            </a:r>
            <a:endParaRPr lang="en-GB" sz="1400" b="1" dirty="0">
              <a:solidFill>
                <a:srgbClr val="FFFFFF"/>
              </a:solidFill>
              <a:latin typeface="Arial" pitchFamily="34" charset="0"/>
              <a:ea typeface="宋体" pitchFamily="2" charset="-122"/>
              <a:cs typeface="Arial" pitchFamily="34" charset="0"/>
            </a:endParaRPr>
          </a:p>
        </p:txBody>
      </p:sp>
      <p:sp>
        <p:nvSpPr>
          <p:cNvPr id="2178071" name="AutoShape 23"/>
          <p:cNvSpPr>
            <a:spLocks noChangeArrowheads="1"/>
          </p:cNvSpPr>
          <p:nvPr/>
        </p:nvSpPr>
        <p:spPr bwMode="auto">
          <a:xfrm rot="277651" flipV="1">
            <a:off x="898394" y="5129995"/>
            <a:ext cx="548305" cy="231203"/>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n-US" sz="1400" b="1">
              <a:solidFill>
                <a:srgbClr val="FFFFFF"/>
              </a:solidFill>
              <a:latin typeface="Arial" pitchFamily="34" charset="0"/>
              <a:ea typeface="宋体" pitchFamily="2" charset="-122"/>
              <a:cs typeface="Arial" pitchFamily="34" charset="0"/>
            </a:endParaRPr>
          </a:p>
        </p:txBody>
      </p:sp>
      <p:sp>
        <p:nvSpPr>
          <p:cNvPr id="2178074" name="Text Box 26"/>
          <p:cNvSpPr txBox="1">
            <a:spLocks noChangeArrowheads="1"/>
          </p:cNvSpPr>
          <p:nvPr/>
        </p:nvSpPr>
        <p:spPr bwMode="auto">
          <a:xfrm>
            <a:off x="7232650" y="4229100"/>
            <a:ext cx="649537" cy="646331"/>
          </a:xfrm>
          <a:prstGeom prst="rect">
            <a:avLst/>
          </a:prstGeom>
          <a:noFill/>
          <a:ln w="9525">
            <a:noFill/>
            <a:miter lim="800000"/>
            <a:headEnd/>
            <a:tailEnd/>
          </a:ln>
          <a:effectLst/>
        </p:spPr>
        <p:txBody>
          <a:bodyPr wrap="none">
            <a:spAutoFit/>
          </a:bodyPr>
          <a:lstStyle/>
          <a:p>
            <a:pPr eaLnBrk="0" hangingPunct="0">
              <a:defRPr/>
            </a:pPr>
            <a:r>
              <a:rPr lang="zh-CN" altLang="en-US" b="1" dirty="0" smtClean="0">
                <a:solidFill>
                  <a:srgbClr val="FF99CC"/>
                </a:solidFill>
                <a:latin typeface="Arial" pitchFamily="34" charset="0"/>
                <a:ea typeface="宋体" pitchFamily="2" charset="-122"/>
                <a:cs typeface="Arial" pitchFamily="34" charset="0"/>
              </a:rPr>
              <a:t>疼痛</a:t>
            </a:r>
            <a:r>
              <a:rPr lang="en-GB" b="1" dirty="0" smtClean="0">
                <a:solidFill>
                  <a:srgbClr val="FF99CC"/>
                </a:solidFill>
                <a:latin typeface="Arial" pitchFamily="34" charset="0"/>
                <a:ea typeface="宋体" pitchFamily="2" charset="-122"/>
                <a:cs typeface="Arial" pitchFamily="34" charset="0"/>
              </a:rPr>
              <a:t/>
            </a:r>
            <a:br>
              <a:rPr lang="en-GB" b="1" dirty="0" smtClean="0">
                <a:solidFill>
                  <a:srgbClr val="FF99CC"/>
                </a:solidFill>
                <a:latin typeface="Arial" pitchFamily="34" charset="0"/>
                <a:ea typeface="宋体" pitchFamily="2" charset="-122"/>
                <a:cs typeface="Arial" pitchFamily="34" charset="0"/>
              </a:rPr>
            </a:br>
            <a:r>
              <a:rPr lang="zh-CN" altLang="en-US" b="1" dirty="0" smtClean="0">
                <a:solidFill>
                  <a:srgbClr val="FF99CC"/>
                </a:solidFill>
                <a:latin typeface="Arial" pitchFamily="34" charset="0"/>
                <a:ea typeface="宋体" pitchFamily="2" charset="-122"/>
                <a:cs typeface="Arial" pitchFamily="34" charset="0"/>
              </a:rPr>
              <a:t>放大</a:t>
            </a:r>
            <a:endParaRPr lang="en-GB" b="1" dirty="0">
              <a:solidFill>
                <a:srgbClr val="FF99CC"/>
              </a:solidFill>
              <a:latin typeface="Arial" pitchFamily="34" charset="0"/>
              <a:ea typeface="宋体" pitchFamily="2" charset="-122"/>
              <a:cs typeface="Arial" pitchFamily="34" charset="0"/>
            </a:endParaRPr>
          </a:p>
        </p:txBody>
      </p:sp>
      <p:sp>
        <p:nvSpPr>
          <p:cNvPr id="2178077" name="Text Box 29"/>
          <p:cNvSpPr txBox="1">
            <a:spLocks noChangeArrowheads="1"/>
          </p:cNvSpPr>
          <p:nvPr/>
        </p:nvSpPr>
        <p:spPr bwMode="auto">
          <a:xfrm>
            <a:off x="6726239" y="5585734"/>
            <a:ext cx="543739" cy="307777"/>
          </a:xfrm>
          <a:prstGeom prst="rect">
            <a:avLst/>
          </a:prstGeom>
          <a:noFill/>
          <a:ln w="9525">
            <a:noFill/>
            <a:miter lim="800000"/>
            <a:headEnd/>
            <a:tailEnd/>
          </a:ln>
          <a:effectLst/>
        </p:spPr>
        <p:txBody>
          <a:bodyPr wrap="none">
            <a:spAutoFit/>
          </a:bodyPr>
          <a:lstStyle/>
          <a:p>
            <a:pPr eaLnBrk="0" hangingPunct="0">
              <a:defRPr/>
            </a:pPr>
            <a:r>
              <a:rPr lang="zh-CN" altLang="en-US" sz="1400" b="1" dirty="0" smtClean="0">
                <a:solidFill>
                  <a:srgbClr val="FFFFFF"/>
                </a:solidFill>
                <a:latin typeface="Arial" pitchFamily="34" charset="0"/>
                <a:ea typeface="宋体" pitchFamily="2" charset="-122"/>
                <a:cs typeface="Arial" pitchFamily="34" charset="0"/>
              </a:rPr>
              <a:t>脊髓</a:t>
            </a:r>
            <a:endParaRPr lang="en-GB" sz="1400" b="1" dirty="0">
              <a:solidFill>
                <a:srgbClr val="FFFFFF"/>
              </a:solidFill>
              <a:latin typeface="Arial" pitchFamily="34" charset="0"/>
              <a:ea typeface="宋体" pitchFamily="2" charset="-122"/>
              <a:cs typeface="Arial" pitchFamily="34" charset="0"/>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34360"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latin typeface="Arial" pitchFamily="34" charset="0"/>
                <a:ea typeface="宋体" pitchFamily="2" charset="-122"/>
                <a:cs typeface="Arial" pitchFamily="34" charset="0"/>
              </a:rPr>
              <a:t> </a:t>
            </a:r>
            <a:endParaRPr lang="en-GB" sz="1400" b="1" dirty="0">
              <a:solidFill>
                <a:srgbClr val="FFFFFF"/>
              </a:solidFill>
              <a:latin typeface="Arial" pitchFamily="34" charset="0"/>
              <a:ea typeface="宋体" pitchFamily="2" charset="-122"/>
              <a:cs typeface="Arial" pitchFamily="34" charset="0"/>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33" name="TextBox 32"/>
          <p:cNvSpPr txBox="1"/>
          <p:nvPr/>
        </p:nvSpPr>
        <p:spPr>
          <a:xfrm>
            <a:off x="3652096" y="4572964"/>
            <a:ext cx="2052140" cy="369332"/>
          </a:xfrm>
          <a:prstGeom prst="rect">
            <a:avLst/>
          </a:prstGeom>
          <a:noFill/>
        </p:spPr>
        <p:txBody>
          <a:bodyPr wrap="square" rtlCol="0">
            <a:spAutoFit/>
          </a:bodyPr>
          <a:lstStyle/>
          <a:p>
            <a:pPr algn="ctr"/>
            <a:r>
              <a:rPr lang="zh-CN" altLang="en-US" b="1" dirty="0" smtClean="0">
                <a:solidFill>
                  <a:srgbClr val="FF99CC"/>
                </a:solidFill>
                <a:latin typeface="Arial" pitchFamily="34" charset="0"/>
                <a:ea typeface="宋体" pitchFamily="2" charset="-122"/>
                <a:cs typeface="Arial" pitchFamily="34" charset="0"/>
              </a:rPr>
              <a:t>细胞兴奋性增加</a:t>
            </a:r>
            <a:endParaRPr lang="en-US" b="1" dirty="0">
              <a:solidFill>
                <a:srgbClr val="FF99CC"/>
              </a:solidFill>
              <a:latin typeface="Arial" pitchFamily="34" charset="0"/>
              <a:ea typeface="宋体" pitchFamily="2" charset="-122"/>
              <a:cs typeface="Arial" pitchFamily="34" charset="0"/>
            </a:endParaRPr>
          </a:p>
        </p:txBody>
      </p:sp>
      <p:sp>
        <p:nvSpPr>
          <p:cNvPr id="34" name="TextBox 33"/>
          <p:cNvSpPr txBox="1"/>
          <p:nvPr/>
        </p:nvSpPr>
        <p:spPr>
          <a:xfrm>
            <a:off x="7164288" y="1772816"/>
            <a:ext cx="1643162" cy="307777"/>
          </a:xfrm>
          <a:prstGeom prst="rect">
            <a:avLst/>
          </a:prstGeom>
          <a:noFill/>
        </p:spPr>
        <p:txBody>
          <a:bodyPr wrap="square" rtlCol="0">
            <a:spAutoFit/>
          </a:bodyPr>
          <a:lstStyle/>
          <a:p>
            <a:r>
              <a:rPr lang="zh-CN" altLang="en-US" sz="1400" b="1" dirty="0" smtClean="0">
                <a:solidFill>
                  <a:prstClr val="white"/>
                </a:solidFill>
                <a:latin typeface="Arial" pitchFamily="34" charset="0"/>
                <a:ea typeface="宋体" pitchFamily="2" charset="-122"/>
                <a:cs typeface="Arial" pitchFamily="34" charset="0"/>
              </a:rPr>
              <a:t>大脑</a:t>
            </a:r>
            <a:endParaRPr lang="en-US" sz="1400" b="1" dirty="0">
              <a:solidFill>
                <a:prstClr val="white"/>
              </a:solidFill>
              <a:latin typeface="Arial" pitchFamily="34" charset="0"/>
              <a:ea typeface="宋体" pitchFamily="2" charset="-122"/>
              <a:cs typeface="Arial" pitchFamily="34" charset="0"/>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Arial" pitchFamily="34" charset="0"/>
              <a:ea typeface="宋体" pitchFamily="2" charset="-122"/>
              <a:cs typeface="Arial" pitchFamily="34" charset="0"/>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43"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55" name="Text Box 26"/>
          <p:cNvSpPr txBox="1">
            <a:spLocks noChangeArrowheads="1"/>
          </p:cNvSpPr>
          <p:nvPr/>
        </p:nvSpPr>
        <p:spPr bwMode="auto">
          <a:xfrm>
            <a:off x="7452323" y="2492896"/>
            <a:ext cx="1811714" cy="923330"/>
          </a:xfrm>
          <a:prstGeom prst="rect">
            <a:avLst/>
          </a:prstGeom>
          <a:noFill/>
          <a:ln w="9525">
            <a:noFill/>
            <a:miter lim="800000"/>
            <a:headEnd/>
            <a:tailEnd/>
          </a:ln>
          <a:effectLst/>
        </p:spPr>
        <p:txBody>
          <a:bodyPr wrap="none">
            <a:spAutoFit/>
          </a:bodyPr>
          <a:lstStyle/>
          <a:p>
            <a:pPr eaLnBrk="0" hangingPunct="0">
              <a:defRPr/>
            </a:pPr>
            <a:r>
              <a:rPr lang="zh-CN" altLang="en-US" b="1" dirty="0" smtClean="0">
                <a:solidFill>
                  <a:srgbClr val="FF99CC"/>
                </a:solidFill>
                <a:latin typeface="Arial" pitchFamily="34" charset="0"/>
                <a:ea typeface="宋体" pitchFamily="2" charset="-122"/>
                <a:cs typeface="Arial" pitchFamily="34" charset="0"/>
              </a:rPr>
              <a:t>感知疼痛</a:t>
            </a:r>
            <a:r>
              <a:rPr lang="en-GB" b="1" dirty="0">
                <a:solidFill>
                  <a:srgbClr val="FF99CC"/>
                </a:solidFill>
                <a:latin typeface="Arial" pitchFamily="34" charset="0"/>
                <a:ea typeface="宋体" pitchFamily="2" charset="-122"/>
                <a:cs typeface="Arial" pitchFamily="34" charset="0"/>
              </a:rPr>
              <a:t/>
            </a:r>
            <a:br>
              <a:rPr lang="en-GB" b="1" dirty="0">
                <a:solidFill>
                  <a:srgbClr val="FF99CC"/>
                </a:solidFill>
                <a:latin typeface="Arial" pitchFamily="34" charset="0"/>
                <a:ea typeface="宋体" pitchFamily="2" charset="-122"/>
                <a:cs typeface="Arial" pitchFamily="34" charset="0"/>
              </a:rPr>
            </a:br>
            <a:r>
              <a:rPr lang="zh-CN" altLang="en-US" b="1" dirty="0" smtClean="0">
                <a:solidFill>
                  <a:srgbClr val="FF99CC"/>
                </a:solidFill>
                <a:latin typeface="Arial" pitchFamily="34" charset="0"/>
                <a:ea typeface="宋体" pitchFamily="2" charset="-122"/>
                <a:cs typeface="Arial" pitchFamily="34" charset="0"/>
              </a:rPr>
              <a:t>（痛觉过敏</a:t>
            </a:r>
            <a:r>
              <a:rPr lang="en-GB" altLang="en-US" b="1" dirty="0" smtClean="0">
                <a:solidFill>
                  <a:srgbClr val="FF99CC"/>
                </a:solidFill>
                <a:latin typeface="Arial" pitchFamily="34" charset="0"/>
                <a:ea typeface="宋体" pitchFamily="2" charset="-122"/>
                <a:cs typeface="Arial" pitchFamily="34" charset="0"/>
              </a:rPr>
              <a:t>/</a:t>
            </a:r>
            <a:br>
              <a:rPr lang="en-GB" altLang="en-US" b="1" dirty="0" smtClean="0">
                <a:solidFill>
                  <a:srgbClr val="FF99CC"/>
                </a:solidFill>
                <a:latin typeface="Arial" pitchFamily="34" charset="0"/>
                <a:ea typeface="宋体" pitchFamily="2" charset="-122"/>
                <a:cs typeface="Arial" pitchFamily="34" charset="0"/>
              </a:rPr>
            </a:br>
            <a:r>
              <a:rPr lang="zh-CN" altLang="en-US" b="1" dirty="0" smtClean="0">
                <a:solidFill>
                  <a:srgbClr val="FF99CC"/>
                </a:solidFill>
                <a:latin typeface="Arial" pitchFamily="34" charset="0"/>
                <a:ea typeface="宋体" pitchFamily="2" charset="-122"/>
                <a:cs typeface="Arial" pitchFamily="34" charset="0"/>
              </a:rPr>
              <a:t>触刺激诱发痛）</a:t>
            </a:r>
            <a:endParaRPr lang="en-GB" b="1" dirty="0">
              <a:solidFill>
                <a:srgbClr val="FF99CC"/>
              </a:solidFill>
              <a:latin typeface="Arial" pitchFamily="34" charset="0"/>
              <a:ea typeface="宋体" pitchFamily="2" charset="-122"/>
              <a:cs typeface="Arial" pitchFamily="34" charset="0"/>
            </a:endParaRPr>
          </a:p>
        </p:txBody>
      </p:sp>
      <p:sp>
        <p:nvSpPr>
          <p:cNvPr id="49" name="TextBox 48"/>
          <p:cNvSpPr txBox="1"/>
          <p:nvPr/>
        </p:nvSpPr>
        <p:spPr>
          <a:xfrm>
            <a:off x="870028" y="3970188"/>
            <a:ext cx="2494810" cy="923330"/>
          </a:xfrm>
          <a:prstGeom prst="rect">
            <a:avLst/>
          </a:prstGeom>
          <a:noFill/>
        </p:spPr>
        <p:txBody>
          <a:bodyPr wrap="square" rtlCol="0">
            <a:spAutoFit/>
          </a:bodyPr>
          <a:lstStyle/>
          <a:p>
            <a:pPr algn="ctr"/>
            <a:r>
              <a:rPr lang="zh-CN" altLang="en-US" b="1" dirty="0" smtClean="0">
                <a:solidFill>
                  <a:srgbClr val="FF99CC"/>
                </a:solidFill>
                <a:latin typeface="Arial" pitchFamily="34" charset="0"/>
                <a:ea typeface="宋体" pitchFamily="2" charset="-122"/>
                <a:cs typeface="Arial" pitchFamily="34" charset="0"/>
              </a:rPr>
              <a:t>疼痛神经递质谷氨酸和</a:t>
            </a:r>
            <a:r>
              <a:rPr lang="en-US" altLang="zh-CN" b="1" dirty="0" smtClean="0">
                <a:solidFill>
                  <a:srgbClr val="FF99CC"/>
                </a:solidFill>
                <a:latin typeface="Arial" pitchFamily="34" charset="0"/>
                <a:ea typeface="宋体" pitchFamily="2" charset="-122"/>
                <a:cs typeface="Arial" pitchFamily="34" charset="0"/>
              </a:rPr>
              <a:t>P</a:t>
            </a:r>
            <a:r>
              <a:rPr lang="zh-CN" altLang="en-US" b="1" dirty="0" smtClean="0">
                <a:solidFill>
                  <a:srgbClr val="FF99CC"/>
                </a:solidFill>
                <a:latin typeface="Arial" pitchFamily="34" charset="0"/>
                <a:ea typeface="宋体" pitchFamily="2" charset="-122"/>
                <a:cs typeface="Arial" pitchFamily="34" charset="0"/>
              </a:rPr>
              <a:t>物质水平升高</a:t>
            </a:r>
            <a:endParaRPr lang="en-CA" b="1" dirty="0" smtClean="0">
              <a:solidFill>
                <a:srgbClr val="FF99CC"/>
              </a:solidFill>
              <a:latin typeface="Arial" pitchFamily="34" charset="0"/>
              <a:ea typeface="宋体" pitchFamily="2" charset="-122"/>
              <a:cs typeface="Arial" pitchFamily="34" charset="0"/>
            </a:endParaRPr>
          </a:p>
          <a:p>
            <a:endParaRPr lang="en-US" b="1" dirty="0">
              <a:solidFill>
                <a:srgbClr val="FF99CC"/>
              </a:solidFill>
              <a:latin typeface="Arial" pitchFamily="34" charset="0"/>
              <a:ea typeface="宋体" pitchFamily="2" charset="-122"/>
              <a:cs typeface="Arial" pitchFamily="34" charset="0"/>
            </a:endParaRPr>
          </a:p>
        </p:txBody>
      </p:sp>
      <p:sp>
        <p:nvSpPr>
          <p:cNvPr id="50" name="Rectangle 49"/>
          <p:cNvSpPr/>
          <p:nvPr/>
        </p:nvSpPr>
        <p:spPr>
          <a:xfrm>
            <a:off x="2722463" y="1873361"/>
            <a:ext cx="2978290" cy="1089529"/>
          </a:xfrm>
          <a:prstGeom prst="rect">
            <a:avLst/>
          </a:prstGeom>
        </p:spPr>
        <p:txBody>
          <a:bodyPr wrap="square">
            <a:spAutoFit/>
          </a:bodyPr>
          <a:lstStyle/>
          <a:p>
            <a:pPr algn="ctr" defTabSz="815975" eaLnBrk="0" hangingPunct="0">
              <a:spcAft>
                <a:spcPct val="30000"/>
              </a:spcAft>
              <a:buClr>
                <a:srgbClr val="0191CD"/>
              </a:buClr>
            </a:pPr>
            <a:r>
              <a:rPr lang="zh-CN" altLang="en-US" b="1" u="sng" dirty="0" smtClean="0">
                <a:solidFill>
                  <a:srgbClr val="C03932">
                    <a:lumMod val="40000"/>
                    <a:lumOff val="60000"/>
                  </a:srgbClr>
                </a:solidFill>
                <a:latin typeface="Arial" pitchFamily="34" charset="0"/>
                <a:ea typeface="宋体" pitchFamily="2" charset="-122"/>
                <a:cs typeface="Arial" pitchFamily="34" charset="0"/>
              </a:rPr>
              <a:t>疼痛治疗方法</a:t>
            </a:r>
            <a:r>
              <a:rPr lang="en-US" b="1" u="sng" dirty="0" smtClean="0">
                <a:solidFill>
                  <a:srgbClr val="C03932">
                    <a:lumMod val="40000"/>
                    <a:lumOff val="60000"/>
                  </a:srgbClr>
                </a:solidFill>
                <a:latin typeface="Arial" pitchFamily="34" charset="0"/>
                <a:ea typeface="宋体" pitchFamily="2" charset="-122"/>
                <a:cs typeface="Arial" pitchFamily="34" charset="0"/>
              </a:rPr>
              <a:t> </a:t>
            </a:r>
          </a:p>
          <a:p>
            <a:pPr marL="285750" indent="-285750" defTabSz="815975" eaLnBrk="0" hangingPunct="0">
              <a:spcAft>
                <a:spcPct val="30000"/>
              </a:spcAft>
              <a:buClr>
                <a:srgbClr val="0191CD"/>
              </a:buClr>
              <a:buFont typeface="Arial" pitchFamily="34" charset="0"/>
              <a:buChar char="•"/>
            </a:pPr>
            <a:r>
              <a:rPr lang="el-GR" dirty="0" smtClean="0">
                <a:solidFill>
                  <a:srgbClr val="C03932">
                    <a:lumMod val="40000"/>
                    <a:lumOff val="60000"/>
                  </a:srgbClr>
                </a:solidFill>
                <a:latin typeface="Arial" pitchFamily="34" charset="0"/>
                <a:ea typeface="宋体" pitchFamily="2" charset="-122"/>
                <a:cs typeface="Arial" pitchFamily="34" charset="0"/>
              </a:rPr>
              <a:t>α</a:t>
            </a:r>
            <a:r>
              <a:rPr lang="el-GR" baseline="-25000" dirty="0" smtClean="0">
                <a:solidFill>
                  <a:srgbClr val="C03932">
                    <a:lumMod val="40000"/>
                    <a:lumOff val="60000"/>
                  </a:srgbClr>
                </a:solidFill>
                <a:latin typeface="Arial" pitchFamily="34" charset="0"/>
                <a:ea typeface="宋体" pitchFamily="2" charset="-122"/>
                <a:cs typeface="Arial" pitchFamily="34" charset="0"/>
              </a:rPr>
              <a:t>2</a:t>
            </a:r>
            <a:r>
              <a:rPr lang="el-GR" dirty="0" smtClean="0">
                <a:solidFill>
                  <a:srgbClr val="C03932">
                    <a:lumMod val="40000"/>
                    <a:lumOff val="60000"/>
                  </a:srgbClr>
                </a:solidFill>
                <a:latin typeface="Arial" pitchFamily="34" charset="0"/>
                <a:ea typeface="宋体" pitchFamily="2" charset="-122"/>
                <a:cs typeface="Arial" pitchFamily="34" charset="0"/>
              </a:rPr>
              <a:t>δ</a:t>
            </a:r>
            <a:r>
              <a:rPr lang="zh-CN" altLang="en-US" dirty="0" smtClean="0">
                <a:solidFill>
                  <a:srgbClr val="C03932">
                    <a:lumMod val="40000"/>
                    <a:lumOff val="60000"/>
                  </a:srgbClr>
                </a:solidFill>
                <a:latin typeface="Arial" pitchFamily="34" charset="0"/>
                <a:ea typeface="宋体" pitchFamily="2" charset="-122"/>
                <a:cs typeface="Arial" pitchFamily="34" charset="0"/>
              </a:rPr>
              <a:t>抑制剂</a:t>
            </a:r>
            <a:endParaRPr lang="en-US" dirty="0" smtClean="0">
              <a:solidFill>
                <a:srgbClr val="C03932">
                  <a:lumMod val="40000"/>
                  <a:lumOff val="60000"/>
                </a:srgbClr>
              </a:solidFill>
              <a:latin typeface="Arial" pitchFamily="34" charset="0"/>
              <a:ea typeface="宋体" pitchFamily="2" charset="-122"/>
              <a:cs typeface="Arial" pitchFamily="34" charset="0"/>
            </a:endParaRPr>
          </a:p>
          <a:p>
            <a:pPr marL="285750" indent="-285750" defTabSz="815975" eaLnBrk="0" hangingPunct="0">
              <a:spcAft>
                <a:spcPct val="30000"/>
              </a:spcAft>
              <a:buClr>
                <a:srgbClr val="0191CD"/>
              </a:buClr>
              <a:buFont typeface="Arial" pitchFamily="34" charset="0"/>
              <a:buChar char="•"/>
            </a:pPr>
            <a:r>
              <a:rPr lang="zh-CN" altLang="en-US" dirty="0" smtClean="0">
                <a:solidFill>
                  <a:srgbClr val="C03932">
                    <a:lumMod val="40000"/>
                    <a:lumOff val="60000"/>
                  </a:srgbClr>
                </a:solidFill>
                <a:latin typeface="Arial" pitchFamily="34" charset="0"/>
                <a:ea typeface="宋体" pitchFamily="2" charset="-122"/>
                <a:cs typeface="Arial" pitchFamily="34" charset="0"/>
              </a:rPr>
              <a:t>抗抑郁药物</a:t>
            </a:r>
            <a:r>
              <a:rPr lang="en-US" dirty="0" smtClean="0">
                <a:solidFill>
                  <a:srgbClr val="C03932">
                    <a:lumMod val="40000"/>
                    <a:lumOff val="60000"/>
                  </a:srgbClr>
                </a:solidFill>
                <a:latin typeface="Arial" pitchFamily="34" charset="0"/>
                <a:ea typeface="宋体" pitchFamily="2" charset="-122"/>
                <a:cs typeface="Arial" pitchFamily="34" charset="0"/>
              </a:rPr>
              <a:t> </a:t>
            </a:r>
            <a:endParaRPr lang="en-US" b="1" u="sng" dirty="0" smtClean="0">
              <a:solidFill>
                <a:srgbClr val="C03932"/>
              </a:solidFill>
              <a:latin typeface="Arial" pitchFamily="34" charset="0"/>
              <a:ea typeface="宋体" pitchFamily="2" charset="-122"/>
              <a:cs typeface="Arial" pitchFamily="34" charset="0"/>
            </a:endParaRPr>
          </a:p>
        </p:txBody>
      </p:sp>
      <p:sp>
        <p:nvSpPr>
          <p:cNvPr id="36" name="Rectangle 49"/>
          <p:cNvSpPr>
            <a:spLocks noChangeArrowheads="1"/>
          </p:cNvSpPr>
          <p:nvPr/>
        </p:nvSpPr>
        <p:spPr bwMode="invGray">
          <a:xfrm>
            <a:off x="211537" y="5988166"/>
            <a:ext cx="8018063" cy="788211"/>
          </a:xfrm>
          <a:prstGeom prst="rect">
            <a:avLst/>
          </a:prstGeom>
          <a:noFill/>
          <a:ln w="9525" algn="ctr">
            <a:noFill/>
            <a:miter lim="800000"/>
            <a:headEnd/>
            <a:tailEnd/>
          </a:ln>
        </p:spPr>
        <p:txBody>
          <a:bodyPr lIns="0" tIns="0" rIns="0" bIns="0" anchor="b"/>
          <a:lstStyle/>
          <a:p>
            <a:pPr>
              <a:spcAft>
                <a:spcPts val="300"/>
              </a:spcAft>
              <a:defRPr/>
            </a:pPr>
            <a:r>
              <a:rPr lang="zh-CN" altLang="en-US" sz="1000" dirty="0" smtClean="0">
                <a:solidFill>
                  <a:prstClr val="white"/>
                </a:solidFill>
                <a:latin typeface="Arial" pitchFamily="34" charset="0"/>
                <a:ea typeface="宋体" pitchFamily="2" charset="-122"/>
                <a:cs typeface="Arial" pitchFamily="34" charset="0"/>
              </a:rPr>
              <a:t>改编自：</a:t>
            </a:r>
            <a:r>
              <a:rPr lang="en-US" sz="1000" dirty="0" smtClean="0">
                <a:solidFill>
                  <a:prstClr val="white"/>
                </a:solidFill>
                <a:latin typeface="Arial" pitchFamily="34" charset="0"/>
                <a:ea typeface="宋体" pitchFamily="2" charset="-122"/>
                <a:cs typeface="Arial" pitchFamily="34" charset="0"/>
              </a:rPr>
              <a:t>Campbell </a:t>
            </a:r>
            <a:r>
              <a:rPr lang="en-US" sz="1000" dirty="0">
                <a:solidFill>
                  <a:prstClr val="white"/>
                </a:solidFill>
                <a:latin typeface="Arial" pitchFamily="34" charset="0"/>
                <a:ea typeface="宋体" pitchFamily="2" charset="-122"/>
                <a:cs typeface="Arial" pitchFamily="34" charset="0"/>
              </a:rPr>
              <a:t>JN, Meyer RA</a:t>
            </a:r>
            <a:r>
              <a:rPr lang="en-US" sz="1000" dirty="0" smtClean="0">
                <a:solidFill>
                  <a:prstClr val="white"/>
                </a:solidFill>
                <a:latin typeface="Arial" pitchFamily="34" charset="0"/>
                <a:ea typeface="宋体" pitchFamily="2" charset="-122"/>
                <a:cs typeface="Arial" pitchFamily="34" charset="0"/>
              </a:rPr>
              <a:t>. </a:t>
            </a:r>
            <a:r>
              <a:rPr lang="en-US" sz="1000" i="1" dirty="0">
                <a:solidFill>
                  <a:prstClr val="white"/>
                </a:solidFill>
                <a:latin typeface="Arial" pitchFamily="34" charset="0"/>
                <a:ea typeface="宋体" pitchFamily="2" charset="-122"/>
                <a:cs typeface="Arial" pitchFamily="34" charset="0"/>
              </a:rPr>
              <a:t>Neuron</a:t>
            </a:r>
            <a:r>
              <a:rPr lang="en-US" sz="1000" dirty="0">
                <a:solidFill>
                  <a:prstClr val="white"/>
                </a:solidFill>
                <a:latin typeface="Arial" pitchFamily="34" charset="0"/>
                <a:ea typeface="宋体" pitchFamily="2" charset="-122"/>
                <a:cs typeface="Arial" pitchFamily="34" charset="0"/>
              </a:rPr>
              <a:t> 2006; 52(1):</a:t>
            </a:r>
            <a:r>
              <a:rPr lang="en-US" sz="1000" dirty="0" smtClean="0">
                <a:solidFill>
                  <a:prstClr val="white"/>
                </a:solidFill>
                <a:latin typeface="Arial" pitchFamily="34" charset="0"/>
                <a:ea typeface="宋体" pitchFamily="2" charset="-122"/>
                <a:cs typeface="Arial" pitchFamily="34" charset="0"/>
              </a:rPr>
              <a:t>77-92; Gottschalk </a:t>
            </a:r>
            <a:r>
              <a:rPr lang="en-US" sz="1000" dirty="0">
                <a:solidFill>
                  <a:prstClr val="white"/>
                </a:solidFill>
                <a:latin typeface="Arial" pitchFamily="34" charset="0"/>
                <a:ea typeface="宋体" pitchFamily="2" charset="-122"/>
                <a:cs typeface="Arial" pitchFamily="34" charset="0"/>
              </a:rPr>
              <a:t>A, Smith DS. </a:t>
            </a:r>
            <a:r>
              <a:rPr lang="en-US" sz="1000" i="1" dirty="0" smtClean="0">
                <a:solidFill>
                  <a:prstClr val="white"/>
                </a:solidFill>
                <a:latin typeface="Arial" pitchFamily="34" charset="0"/>
                <a:ea typeface="宋体" pitchFamily="2" charset="-122"/>
                <a:cs typeface="Arial" pitchFamily="34" charset="0"/>
              </a:rPr>
              <a:t>Am </a:t>
            </a:r>
            <a:r>
              <a:rPr lang="en-US" sz="1000" i="1" dirty="0" err="1">
                <a:solidFill>
                  <a:prstClr val="white"/>
                </a:solidFill>
                <a:latin typeface="Arial" pitchFamily="34" charset="0"/>
                <a:ea typeface="宋体" pitchFamily="2" charset="-122"/>
                <a:cs typeface="Arial" pitchFamily="34" charset="0"/>
              </a:rPr>
              <a:t>Fam</a:t>
            </a:r>
            <a:r>
              <a:rPr lang="en-US" sz="1000" i="1" dirty="0">
                <a:solidFill>
                  <a:prstClr val="white"/>
                </a:solidFill>
                <a:latin typeface="Arial" pitchFamily="34" charset="0"/>
                <a:ea typeface="宋体" pitchFamily="2" charset="-122"/>
                <a:cs typeface="Arial" pitchFamily="34" charset="0"/>
              </a:rPr>
              <a:t> Physician</a:t>
            </a:r>
            <a:r>
              <a:rPr lang="en-US" sz="1000" dirty="0">
                <a:solidFill>
                  <a:prstClr val="white"/>
                </a:solidFill>
                <a:latin typeface="Arial" pitchFamily="34" charset="0"/>
                <a:ea typeface="宋体" pitchFamily="2" charset="-122"/>
                <a:cs typeface="Arial" pitchFamily="34" charset="0"/>
              </a:rPr>
              <a:t> 2001; </a:t>
            </a:r>
            <a:r>
              <a:rPr lang="en-US" sz="1000" dirty="0" smtClean="0">
                <a:solidFill>
                  <a:prstClr val="white"/>
                </a:solidFill>
                <a:latin typeface="Arial" pitchFamily="34" charset="0"/>
                <a:ea typeface="宋体" pitchFamily="2" charset="-122"/>
                <a:cs typeface="Arial" pitchFamily="34" charset="0"/>
              </a:rPr>
              <a:t>63</a:t>
            </a:r>
            <a:r>
              <a:rPr lang="en-US" sz="1000" dirty="0" smtClean="0">
                <a:solidFill>
                  <a:prstClr val="white"/>
                </a:solidFill>
                <a:latin typeface="Arial" pitchFamily="34" charset="0"/>
                <a:ea typeface="宋体" pitchFamily="2" charset="-122"/>
                <a:cs typeface="Arial" pitchFamily="34" charset="0"/>
                <a:sym typeface="Wingdings" pitchFamily="2" charset="2"/>
              </a:rPr>
              <a:t>(10)</a:t>
            </a:r>
            <a:r>
              <a:rPr lang="en-US" sz="1000" dirty="0" smtClean="0">
                <a:solidFill>
                  <a:prstClr val="white"/>
                </a:solidFill>
                <a:latin typeface="Arial" pitchFamily="34" charset="0"/>
                <a:ea typeface="宋体" pitchFamily="2" charset="-122"/>
                <a:cs typeface="Arial" pitchFamily="34" charset="0"/>
              </a:rPr>
              <a:t>1979-86; </a:t>
            </a:r>
            <a:r>
              <a:rPr lang="en-US" sz="1000" dirty="0" err="1" smtClean="0">
                <a:solidFill>
                  <a:prstClr val="white"/>
                </a:solidFill>
                <a:latin typeface="Arial" pitchFamily="34" charset="0"/>
                <a:ea typeface="宋体" pitchFamily="2" charset="-122"/>
                <a:cs typeface="Arial" pitchFamily="34" charset="0"/>
              </a:rPr>
              <a:t>Henriksson</a:t>
            </a:r>
            <a:r>
              <a:rPr lang="en-US" sz="1000" dirty="0" smtClean="0">
                <a:solidFill>
                  <a:prstClr val="white"/>
                </a:solidFill>
                <a:latin typeface="Arial" pitchFamily="34" charset="0"/>
                <a:ea typeface="宋体" pitchFamily="2" charset="-122"/>
                <a:cs typeface="Arial" pitchFamily="34" charset="0"/>
              </a:rPr>
              <a:t> </a:t>
            </a:r>
            <a:r>
              <a:rPr lang="en-US" sz="1000" dirty="0">
                <a:solidFill>
                  <a:prstClr val="white"/>
                </a:solidFill>
                <a:latin typeface="Arial" pitchFamily="34" charset="0"/>
                <a:ea typeface="宋体" pitchFamily="2" charset="-122"/>
                <a:cs typeface="Arial" pitchFamily="34" charset="0"/>
              </a:rPr>
              <a:t>KG</a:t>
            </a:r>
            <a:r>
              <a:rPr lang="en-US" sz="1000" dirty="0" smtClean="0">
                <a:solidFill>
                  <a:prstClr val="white"/>
                </a:solidFill>
                <a:latin typeface="Arial" pitchFamily="34" charset="0"/>
                <a:ea typeface="宋体" pitchFamily="2" charset="-122"/>
                <a:cs typeface="Arial" pitchFamily="34" charset="0"/>
              </a:rPr>
              <a:t>. </a:t>
            </a:r>
            <a:r>
              <a:rPr lang="en-US" sz="1000" i="1" dirty="0">
                <a:solidFill>
                  <a:prstClr val="white"/>
                </a:solidFill>
                <a:latin typeface="Arial" pitchFamily="34" charset="0"/>
                <a:ea typeface="宋体" pitchFamily="2" charset="-122"/>
                <a:cs typeface="Arial" pitchFamily="34" charset="0"/>
              </a:rPr>
              <a:t>J </a:t>
            </a:r>
            <a:r>
              <a:rPr lang="en-US" sz="1000" i="1" dirty="0" err="1">
                <a:solidFill>
                  <a:prstClr val="white"/>
                </a:solidFill>
                <a:latin typeface="Arial" pitchFamily="34" charset="0"/>
                <a:ea typeface="宋体" pitchFamily="2" charset="-122"/>
                <a:cs typeface="Arial" pitchFamily="34" charset="0"/>
              </a:rPr>
              <a:t>Rehabil</a:t>
            </a:r>
            <a:r>
              <a:rPr lang="en-US" sz="1000" i="1" dirty="0">
                <a:solidFill>
                  <a:prstClr val="white"/>
                </a:solidFill>
                <a:latin typeface="Arial" pitchFamily="34" charset="0"/>
                <a:ea typeface="宋体" pitchFamily="2" charset="-122"/>
                <a:cs typeface="Arial" pitchFamily="34" charset="0"/>
              </a:rPr>
              <a:t> Med</a:t>
            </a:r>
            <a:r>
              <a:rPr lang="en-US" sz="1000" dirty="0">
                <a:solidFill>
                  <a:prstClr val="white"/>
                </a:solidFill>
                <a:latin typeface="Arial" pitchFamily="34" charset="0"/>
                <a:ea typeface="宋体" pitchFamily="2" charset="-122"/>
                <a:cs typeface="Arial" pitchFamily="34" charset="0"/>
              </a:rPr>
              <a:t> 2003; 41(</a:t>
            </a:r>
            <a:r>
              <a:rPr lang="en-US" sz="1000" dirty="0" err="1">
                <a:solidFill>
                  <a:prstClr val="white"/>
                </a:solidFill>
                <a:latin typeface="Arial" pitchFamily="34" charset="0"/>
                <a:ea typeface="宋体" pitchFamily="2" charset="-122"/>
                <a:cs typeface="Arial" pitchFamily="34" charset="0"/>
              </a:rPr>
              <a:t>Suppl</a:t>
            </a:r>
            <a:r>
              <a:rPr lang="en-US" sz="1000" dirty="0">
                <a:solidFill>
                  <a:prstClr val="white"/>
                </a:solidFill>
                <a:latin typeface="Arial" pitchFamily="34" charset="0"/>
                <a:ea typeface="宋体" pitchFamily="2" charset="-122"/>
                <a:cs typeface="Arial" pitchFamily="34" charset="0"/>
              </a:rPr>
              <a:t>):</a:t>
            </a:r>
            <a:r>
              <a:rPr lang="en-US" sz="1000" dirty="0" smtClean="0">
                <a:solidFill>
                  <a:prstClr val="white"/>
                </a:solidFill>
                <a:latin typeface="Arial" pitchFamily="34" charset="0"/>
                <a:ea typeface="宋体" pitchFamily="2" charset="-122"/>
                <a:cs typeface="Arial" pitchFamily="34" charset="0"/>
              </a:rPr>
              <a:t>89-94; </a:t>
            </a:r>
            <a:r>
              <a:rPr lang="en-US" sz="1000" spc="-10" dirty="0" smtClean="0">
                <a:solidFill>
                  <a:prstClr val="white"/>
                </a:solidFill>
                <a:latin typeface="Arial" pitchFamily="34" charset="0"/>
                <a:ea typeface="宋体" pitchFamily="2" charset="-122"/>
                <a:cs typeface="Arial" pitchFamily="34" charset="0"/>
              </a:rPr>
              <a:t>Larson </a:t>
            </a:r>
            <a:r>
              <a:rPr lang="en-US" sz="1000" spc="-10" dirty="0">
                <a:solidFill>
                  <a:prstClr val="white"/>
                </a:solidFill>
                <a:latin typeface="Arial" pitchFamily="34" charset="0"/>
                <a:ea typeface="宋体" pitchFamily="2" charset="-122"/>
                <a:cs typeface="Arial" pitchFamily="34" charset="0"/>
              </a:rPr>
              <a:t>AA </a:t>
            </a:r>
            <a:r>
              <a:rPr lang="en-US" sz="1000" i="1" spc="-10" dirty="0">
                <a:solidFill>
                  <a:prstClr val="white"/>
                </a:solidFill>
                <a:latin typeface="Arial" pitchFamily="34" charset="0"/>
                <a:ea typeface="宋体" pitchFamily="2" charset="-122"/>
                <a:cs typeface="Arial" pitchFamily="34" charset="0"/>
              </a:rPr>
              <a:t>et al.</a:t>
            </a:r>
            <a:r>
              <a:rPr lang="en-US" sz="1000" spc="-10" dirty="0">
                <a:solidFill>
                  <a:prstClr val="white"/>
                </a:solidFill>
                <a:latin typeface="Arial" pitchFamily="34" charset="0"/>
                <a:ea typeface="宋体" pitchFamily="2" charset="-122"/>
                <a:cs typeface="Arial" pitchFamily="34" charset="0"/>
              </a:rPr>
              <a:t> </a:t>
            </a:r>
            <a:r>
              <a:rPr lang="en-US" sz="1000" i="1" spc="-10" dirty="0" smtClean="0">
                <a:solidFill>
                  <a:prstClr val="white"/>
                </a:solidFill>
                <a:latin typeface="Arial" pitchFamily="34" charset="0"/>
                <a:ea typeface="宋体" pitchFamily="2" charset="-122"/>
                <a:cs typeface="Arial" pitchFamily="34" charset="0"/>
              </a:rPr>
              <a:t>Pain</a:t>
            </a:r>
            <a:r>
              <a:rPr lang="en-US" sz="1000" spc="-10" dirty="0" smtClean="0">
                <a:solidFill>
                  <a:prstClr val="white"/>
                </a:solidFill>
                <a:latin typeface="Arial" pitchFamily="34" charset="0"/>
                <a:ea typeface="宋体" pitchFamily="2" charset="-122"/>
                <a:cs typeface="Arial" pitchFamily="34" charset="0"/>
              </a:rPr>
              <a:t> </a:t>
            </a:r>
            <a:r>
              <a:rPr lang="en-US" sz="1000" spc="-10" dirty="0">
                <a:solidFill>
                  <a:prstClr val="white"/>
                </a:solidFill>
                <a:latin typeface="Arial" pitchFamily="34" charset="0"/>
                <a:ea typeface="宋体" pitchFamily="2" charset="-122"/>
                <a:cs typeface="Arial" pitchFamily="34" charset="0"/>
              </a:rPr>
              <a:t>2000; 87(2):</a:t>
            </a:r>
            <a:r>
              <a:rPr lang="en-US" sz="1000" spc="-10" dirty="0" smtClean="0">
                <a:solidFill>
                  <a:prstClr val="white"/>
                </a:solidFill>
                <a:latin typeface="Arial" pitchFamily="34" charset="0"/>
                <a:ea typeface="宋体" pitchFamily="2" charset="-122"/>
                <a:cs typeface="Arial" pitchFamily="34" charset="0"/>
              </a:rPr>
              <a:t>201-11; </a:t>
            </a:r>
            <a:r>
              <a:rPr lang="en-US" sz="1000" dirty="0" err="1" smtClean="0">
                <a:solidFill>
                  <a:prstClr val="white"/>
                </a:solidFill>
                <a:latin typeface="Arial" pitchFamily="34" charset="0"/>
                <a:ea typeface="宋体" pitchFamily="2" charset="-122"/>
                <a:cs typeface="Arial" pitchFamily="34" charset="0"/>
              </a:rPr>
              <a:t>Marchand</a:t>
            </a:r>
            <a:r>
              <a:rPr lang="en-US" sz="1000" dirty="0" smtClean="0">
                <a:solidFill>
                  <a:prstClr val="white"/>
                </a:solidFill>
                <a:latin typeface="Arial" pitchFamily="34" charset="0"/>
                <a:ea typeface="宋体" pitchFamily="2" charset="-122"/>
                <a:cs typeface="Arial" pitchFamily="34" charset="0"/>
              </a:rPr>
              <a:t> </a:t>
            </a:r>
            <a:r>
              <a:rPr lang="en-US" sz="1000" dirty="0">
                <a:solidFill>
                  <a:prstClr val="white"/>
                </a:solidFill>
                <a:latin typeface="Arial" pitchFamily="34" charset="0"/>
                <a:ea typeface="宋体" pitchFamily="2" charset="-122"/>
                <a:cs typeface="Arial" pitchFamily="34" charset="0"/>
              </a:rPr>
              <a:t>S. </a:t>
            </a:r>
            <a:r>
              <a:rPr lang="en-US" sz="1000" i="1" dirty="0" smtClean="0">
                <a:solidFill>
                  <a:prstClr val="white"/>
                </a:solidFill>
                <a:latin typeface="Arial" pitchFamily="34" charset="0"/>
                <a:ea typeface="宋体" pitchFamily="2" charset="-122"/>
                <a:cs typeface="Arial" pitchFamily="34" charset="0"/>
              </a:rPr>
              <a:t>Rheum </a:t>
            </a:r>
            <a:r>
              <a:rPr lang="en-US" sz="1000" i="1" dirty="0">
                <a:solidFill>
                  <a:prstClr val="white"/>
                </a:solidFill>
                <a:latin typeface="Arial" pitchFamily="34" charset="0"/>
                <a:ea typeface="宋体" pitchFamily="2" charset="-122"/>
                <a:cs typeface="Arial" pitchFamily="34" charset="0"/>
              </a:rPr>
              <a:t>Dis </a:t>
            </a:r>
            <a:r>
              <a:rPr lang="en-US" sz="1000" i="1" dirty="0" err="1">
                <a:solidFill>
                  <a:prstClr val="white"/>
                </a:solidFill>
                <a:latin typeface="Arial" pitchFamily="34" charset="0"/>
                <a:ea typeface="宋体" pitchFamily="2" charset="-122"/>
                <a:cs typeface="Arial" pitchFamily="34" charset="0"/>
              </a:rPr>
              <a:t>Clin</a:t>
            </a:r>
            <a:r>
              <a:rPr lang="en-US" sz="1000" i="1" dirty="0">
                <a:solidFill>
                  <a:prstClr val="white"/>
                </a:solidFill>
                <a:latin typeface="Arial" pitchFamily="34" charset="0"/>
                <a:ea typeface="宋体" pitchFamily="2" charset="-122"/>
                <a:cs typeface="Arial" pitchFamily="34" charset="0"/>
              </a:rPr>
              <a:t> North Am</a:t>
            </a:r>
            <a:r>
              <a:rPr lang="en-US" sz="1000" dirty="0">
                <a:solidFill>
                  <a:prstClr val="white"/>
                </a:solidFill>
                <a:latin typeface="Arial" pitchFamily="34" charset="0"/>
                <a:ea typeface="宋体" pitchFamily="2" charset="-122"/>
                <a:cs typeface="Arial" pitchFamily="34" charset="0"/>
              </a:rPr>
              <a:t> 2008; 34(2):</a:t>
            </a:r>
            <a:r>
              <a:rPr lang="en-US" sz="1000" dirty="0" smtClean="0">
                <a:solidFill>
                  <a:prstClr val="white"/>
                </a:solidFill>
                <a:latin typeface="Arial" pitchFamily="34" charset="0"/>
                <a:ea typeface="宋体" pitchFamily="2" charset="-122"/>
                <a:cs typeface="Arial" pitchFamily="34" charset="0"/>
              </a:rPr>
              <a:t>285-309; </a:t>
            </a:r>
            <a:r>
              <a:rPr lang="en-US" sz="1000" dirty="0" err="1" smtClean="0">
                <a:solidFill>
                  <a:prstClr val="white"/>
                </a:solidFill>
                <a:latin typeface="Arial" pitchFamily="34" charset="0"/>
                <a:ea typeface="宋体" pitchFamily="2" charset="-122"/>
                <a:cs typeface="Arial" pitchFamily="34" charset="0"/>
              </a:rPr>
              <a:t>Rao</a:t>
            </a:r>
            <a:r>
              <a:rPr lang="en-US" sz="1000" dirty="0" smtClean="0">
                <a:solidFill>
                  <a:prstClr val="white"/>
                </a:solidFill>
                <a:latin typeface="Arial" pitchFamily="34" charset="0"/>
                <a:ea typeface="宋体" pitchFamily="2" charset="-122"/>
                <a:cs typeface="Arial" pitchFamily="34" charset="0"/>
              </a:rPr>
              <a:t> </a:t>
            </a:r>
            <a:r>
              <a:rPr lang="en-US" sz="1000" dirty="0">
                <a:solidFill>
                  <a:prstClr val="white"/>
                </a:solidFill>
                <a:latin typeface="Arial" pitchFamily="34" charset="0"/>
                <a:ea typeface="宋体" pitchFamily="2" charset="-122"/>
                <a:cs typeface="Arial" pitchFamily="34" charset="0"/>
              </a:rPr>
              <a:t>SG. </a:t>
            </a:r>
            <a:r>
              <a:rPr lang="en-US" sz="1000" i="1" dirty="0" smtClean="0">
                <a:solidFill>
                  <a:prstClr val="white"/>
                </a:solidFill>
                <a:latin typeface="Arial" pitchFamily="34" charset="0"/>
                <a:ea typeface="宋体" pitchFamily="2" charset="-122"/>
                <a:cs typeface="Arial" pitchFamily="34" charset="0"/>
              </a:rPr>
              <a:t>Rheum </a:t>
            </a:r>
            <a:r>
              <a:rPr lang="en-US" sz="1000" i="1" dirty="0">
                <a:solidFill>
                  <a:prstClr val="white"/>
                </a:solidFill>
                <a:latin typeface="Arial" pitchFamily="34" charset="0"/>
                <a:ea typeface="宋体" pitchFamily="2" charset="-122"/>
                <a:cs typeface="Arial" pitchFamily="34" charset="0"/>
              </a:rPr>
              <a:t>Dis </a:t>
            </a:r>
            <a:r>
              <a:rPr lang="en-US" sz="1000" i="1" dirty="0" err="1">
                <a:solidFill>
                  <a:prstClr val="white"/>
                </a:solidFill>
                <a:latin typeface="Arial" pitchFamily="34" charset="0"/>
                <a:ea typeface="宋体" pitchFamily="2" charset="-122"/>
                <a:cs typeface="Arial" pitchFamily="34" charset="0"/>
              </a:rPr>
              <a:t>Clin</a:t>
            </a:r>
            <a:r>
              <a:rPr lang="en-US" sz="1000" i="1" dirty="0">
                <a:solidFill>
                  <a:prstClr val="white"/>
                </a:solidFill>
                <a:latin typeface="Arial" pitchFamily="34" charset="0"/>
                <a:ea typeface="宋体" pitchFamily="2" charset="-122"/>
                <a:cs typeface="Arial" pitchFamily="34" charset="0"/>
              </a:rPr>
              <a:t> North Am</a:t>
            </a:r>
            <a:r>
              <a:rPr lang="en-US" sz="1000" dirty="0">
                <a:solidFill>
                  <a:prstClr val="white"/>
                </a:solidFill>
                <a:latin typeface="Arial" pitchFamily="34" charset="0"/>
                <a:ea typeface="宋体" pitchFamily="2" charset="-122"/>
                <a:cs typeface="Arial" pitchFamily="34" charset="0"/>
              </a:rPr>
              <a:t> 2002; 28(2):</a:t>
            </a:r>
            <a:r>
              <a:rPr lang="en-US" sz="1000" dirty="0" smtClean="0">
                <a:solidFill>
                  <a:prstClr val="white"/>
                </a:solidFill>
                <a:latin typeface="Arial" pitchFamily="34" charset="0"/>
                <a:ea typeface="宋体" pitchFamily="2" charset="-122"/>
                <a:cs typeface="Arial" pitchFamily="34" charset="0"/>
              </a:rPr>
              <a:t>235-59; </a:t>
            </a:r>
            <a:r>
              <a:rPr lang="en-US" sz="1000" dirty="0" err="1" smtClean="0">
                <a:solidFill>
                  <a:prstClr val="white"/>
                </a:solidFill>
                <a:latin typeface="Arial" pitchFamily="34" charset="0"/>
                <a:ea typeface="宋体" pitchFamily="2" charset="-122"/>
                <a:cs typeface="Arial" pitchFamily="34" charset="0"/>
              </a:rPr>
              <a:t>Staud</a:t>
            </a:r>
            <a:r>
              <a:rPr lang="en-US" sz="1000" dirty="0" smtClean="0">
                <a:solidFill>
                  <a:prstClr val="white"/>
                </a:solidFill>
                <a:latin typeface="Arial" pitchFamily="34" charset="0"/>
                <a:ea typeface="宋体" pitchFamily="2" charset="-122"/>
                <a:cs typeface="Arial" pitchFamily="34" charset="0"/>
              </a:rPr>
              <a:t> </a:t>
            </a:r>
            <a:r>
              <a:rPr lang="en-US" sz="1000" dirty="0">
                <a:solidFill>
                  <a:prstClr val="white"/>
                </a:solidFill>
                <a:latin typeface="Arial" pitchFamily="34" charset="0"/>
                <a:ea typeface="宋体" pitchFamily="2" charset="-122"/>
                <a:cs typeface="Arial" pitchFamily="34" charset="0"/>
              </a:rPr>
              <a:t>R. </a:t>
            </a:r>
            <a:r>
              <a:rPr lang="en-US" sz="1000" i="1" dirty="0" smtClean="0">
                <a:solidFill>
                  <a:prstClr val="white"/>
                </a:solidFill>
                <a:latin typeface="Arial" pitchFamily="34" charset="0"/>
                <a:ea typeface="宋体" pitchFamily="2" charset="-122"/>
                <a:cs typeface="Arial" pitchFamily="34" charset="0"/>
              </a:rPr>
              <a:t>Arthritis </a:t>
            </a:r>
            <a:r>
              <a:rPr lang="en-US" sz="1000" i="1" dirty="0">
                <a:solidFill>
                  <a:prstClr val="white"/>
                </a:solidFill>
                <a:latin typeface="Arial" pitchFamily="34" charset="0"/>
                <a:ea typeface="宋体" pitchFamily="2" charset="-122"/>
                <a:cs typeface="Arial" pitchFamily="34" charset="0"/>
              </a:rPr>
              <a:t>Res </a:t>
            </a:r>
            <a:r>
              <a:rPr lang="en-US" sz="1000" i="1" dirty="0" err="1">
                <a:solidFill>
                  <a:prstClr val="white"/>
                </a:solidFill>
                <a:latin typeface="Arial" pitchFamily="34" charset="0"/>
                <a:ea typeface="宋体" pitchFamily="2" charset="-122"/>
                <a:cs typeface="Arial" pitchFamily="34" charset="0"/>
              </a:rPr>
              <a:t>Ther</a:t>
            </a:r>
            <a:r>
              <a:rPr lang="en-US" sz="1000" i="1" dirty="0">
                <a:solidFill>
                  <a:prstClr val="white"/>
                </a:solidFill>
                <a:latin typeface="Arial" pitchFamily="34" charset="0"/>
                <a:ea typeface="宋体" pitchFamily="2" charset="-122"/>
                <a:cs typeface="Arial" pitchFamily="34" charset="0"/>
              </a:rPr>
              <a:t> </a:t>
            </a:r>
            <a:r>
              <a:rPr lang="en-US" sz="1000" dirty="0">
                <a:solidFill>
                  <a:prstClr val="white"/>
                </a:solidFill>
                <a:latin typeface="Arial" pitchFamily="34" charset="0"/>
                <a:ea typeface="宋体" pitchFamily="2" charset="-122"/>
                <a:cs typeface="Arial" pitchFamily="34" charset="0"/>
              </a:rPr>
              <a:t>2006; 8(3):</a:t>
            </a:r>
            <a:r>
              <a:rPr lang="en-US" sz="1000" dirty="0" smtClean="0">
                <a:solidFill>
                  <a:prstClr val="white"/>
                </a:solidFill>
                <a:latin typeface="Arial" pitchFamily="34" charset="0"/>
                <a:ea typeface="宋体" pitchFamily="2" charset="-122"/>
                <a:cs typeface="Arial" pitchFamily="34" charset="0"/>
              </a:rPr>
              <a:t>208-14; </a:t>
            </a:r>
            <a:r>
              <a:rPr lang="en-US" sz="1000" dirty="0" err="1" smtClean="0">
                <a:solidFill>
                  <a:prstClr val="white"/>
                </a:solidFill>
                <a:latin typeface="Arial" pitchFamily="34" charset="0"/>
                <a:ea typeface="宋体" pitchFamily="2" charset="-122"/>
                <a:cs typeface="Arial" pitchFamily="34" charset="0"/>
              </a:rPr>
              <a:t>Staud</a:t>
            </a:r>
            <a:r>
              <a:rPr lang="en-US" sz="1000" dirty="0" smtClean="0">
                <a:solidFill>
                  <a:prstClr val="white"/>
                </a:solidFill>
                <a:latin typeface="Arial" pitchFamily="34" charset="0"/>
                <a:ea typeface="宋体" pitchFamily="2" charset="-122"/>
                <a:cs typeface="Arial" pitchFamily="34" charset="0"/>
              </a:rPr>
              <a:t> </a:t>
            </a:r>
            <a:r>
              <a:rPr lang="en-US" sz="1000" dirty="0">
                <a:solidFill>
                  <a:prstClr val="white"/>
                </a:solidFill>
                <a:latin typeface="Arial" pitchFamily="34" charset="0"/>
                <a:ea typeface="宋体" pitchFamily="2" charset="-122"/>
                <a:cs typeface="Arial" pitchFamily="34" charset="0"/>
              </a:rPr>
              <a:t>R, Rodriguez ME. </a:t>
            </a:r>
            <a:r>
              <a:rPr lang="en-US" sz="1000" i="1" dirty="0" smtClean="0">
                <a:solidFill>
                  <a:prstClr val="white"/>
                </a:solidFill>
                <a:latin typeface="Arial" pitchFamily="34" charset="0"/>
                <a:ea typeface="宋体" pitchFamily="2" charset="-122"/>
                <a:cs typeface="Arial" pitchFamily="34" charset="0"/>
              </a:rPr>
              <a:t>Nat </a:t>
            </a:r>
            <a:r>
              <a:rPr lang="en-US" sz="1000" i="1" dirty="0" err="1">
                <a:solidFill>
                  <a:prstClr val="white"/>
                </a:solidFill>
                <a:latin typeface="Arial" pitchFamily="34" charset="0"/>
                <a:ea typeface="宋体" pitchFamily="2" charset="-122"/>
                <a:cs typeface="Arial" pitchFamily="34" charset="0"/>
              </a:rPr>
              <a:t>Clin</a:t>
            </a:r>
            <a:r>
              <a:rPr lang="en-US" sz="1000" i="1" dirty="0">
                <a:solidFill>
                  <a:prstClr val="white"/>
                </a:solidFill>
                <a:latin typeface="Arial" pitchFamily="34" charset="0"/>
                <a:ea typeface="宋体" pitchFamily="2" charset="-122"/>
                <a:cs typeface="Arial" pitchFamily="34" charset="0"/>
              </a:rPr>
              <a:t> </a:t>
            </a:r>
            <a:r>
              <a:rPr lang="en-US" sz="1000" i="1" dirty="0" err="1">
                <a:solidFill>
                  <a:prstClr val="white"/>
                </a:solidFill>
                <a:latin typeface="Arial" pitchFamily="34" charset="0"/>
                <a:ea typeface="宋体" pitchFamily="2" charset="-122"/>
                <a:cs typeface="Arial" pitchFamily="34" charset="0"/>
              </a:rPr>
              <a:t>Pract</a:t>
            </a:r>
            <a:r>
              <a:rPr lang="en-US" sz="1000" i="1" dirty="0">
                <a:solidFill>
                  <a:prstClr val="white"/>
                </a:solidFill>
                <a:latin typeface="Arial" pitchFamily="34" charset="0"/>
                <a:ea typeface="宋体" pitchFamily="2" charset="-122"/>
                <a:cs typeface="Arial" pitchFamily="34" charset="0"/>
              </a:rPr>
              <a:t> </a:t>
            </a:r>
            <a:r>
              <a:rPr lang="en-US" sz="1000" i="1" dirty="0" err="1">
                <a:solidFill>
                  <a:prstClr val="white"/>
                </a:solidFill>
                <a:latin typeface="Arial" pitchFamily="34" charset="0"/>
                <a:ea typeface="宋体" pitchFamily="2" charset="-122"/>
                <a:cs typeface="Arial" pitchFamily="34" charset="0"/>
              </a:rPr>
              <a:t>Rheumatol</a:t>
            </a:r>
            <a:r>
              <a:rPr lang="en-US" sz="1000" i="1" dirty="0">
                <a:solidFill>
                  <a:prstClr val="white"/>
                </a:solidFill>
                <a:latin typeface="Arial" pitchFamily="34" charset="0"/>
                <a:ea typeface="宋体" pitchFamily="2" charset="-122"/>
                <a:cs typeface="Arial" pitchFamily="34" charset="0"/>
              </a:rPr>
              <a:t> </a:t>
            </a:r>
            <a:r>
              <a:rPr lang="en-US" sz="1000" dirty="0">
                <a:solidFill>
                  <a:prstClr val="white"/>
                </a:solidFill>
                <a:latin typeface="Arial" pitchFamily="34" charset="0"/>
                <a:ea typeface="宋体" pitchFamily="2" charset="-122"/>
                <a:cs typeface="Arial" pitchFamily="34" charset="0"/>
              </a:rPr>
              <a:t>2006; 2(2):</a:t>
            </a:r>
            <a:r>
              <a:rPr lang="en-US" sz="1000" dirty="0" smtClean="0">
                <a:solidFill>
                  <a:prstClr val="white"/>
                </a:solidFill>
                <a:latin typeface="Arial" pitchFamily="34" charset="0"/>
                <a:ea typeface="宋体" pitchFamily="2" charset="-122"/>
                <a:cs typeface="Arial" pitchFamily="34" charset="0"/>
              </a:rPr>
              <a:t>90-8; </a:t>
            </a:r>
            <a:r>
              <a:rPr lang="en-US" sz="1000" dirty="0" err="1" smtClean="0">
                <a:solidFill>
                  <a:prstClr val="white"/>
                </a:solidFill>
                <a:latin typeface="Arial" pitchFamily="34" charset="0"/>
                <a:ea typeface="宋体" pitchFamily="2" charset="-122"/>
                <a:cs typeface="Arial" pitchFamily="34" charset="0"/>
              </a:rPr>
              <a:t>Vaerøy</a:t>
            </a:r>
            <a:r>
              <a:rPr lang="en-US" sz="1000" dirty="0" smtClean="0">
                <a:solidFill>
                  <a:prstClr val="white"/>
                </a:solidFill>
                <a:latin typeface="Arial" pitchFamily="34" charset="0"/>
                <a:ea typeface="宋体" pitchFamily="2" charset="-122"/>
                <a:cs typeface="Arial" pitchFamily="34" charset="0"/>
              </a:rPr>
              <a:t> </a:t>
            </a:r>
            <a:r>
              <a:rPr lang="en-US" sz="1000" dirty="0">
                <a:solidFill>
                  <a:prstClr val="white"/>
                </a:solidFill>
                <a:latin typeface="Arial" pitchFamily="34" charset="0"/>
                <a:ea typeface="宋体" pitchFamily="2" charset="-122"/>
                <a:cs typeface="Arial" pitchFamily="34" charset="0"/>
              </a:rPr>
              <a:t>H </a:t>
            </a:r>
            <a:r>
              <a:rPr lang="en-US" sz="1000" i="1" dirty="0">
                <a:solidFill>
                  <a:prstClr val="white"/>
                </a:solidFill>
                <a:latin typeface="Arial" pitchFamily="34" charset="0"/>
                <a:ea typeface="宋体" pitchFamily="2" charset="-122"/>
                <a:cs typeface="Arial" pitchFamily="34" charset="0"/>
              </a:rPr>
              <a:t>et al.</a:t>
            </a:r>
            <a:r>
              <a:rPr lang="en-US" sz="1000" dirty="0">
                <a:solidFill>
                  <a:prstClr val="white"/>
                </a:solidFill>
                <a:latin typeface="Arial" pitchFamily="34" charset="0"/>
                <a:ea typeface="宋体" pitchFamily="2" charset="-122"/>
                <a:cs typeface="Arial" pitchFamily="34" charset="0"/>
              </a:rPr>
              <a:t> </a:t>
            </a:r>
            <a:r>
              <a:rPr lang="en-US" sz="1000" i="1" dirty="0" smtClean="0">
                <a:solidFill>
                  <a:prstClr val="white"/>
                </a:solidFill>
                <a:latin typeface="Arial" pitchFamily="34" charset="0"/>
                <a:ea typeface="宋体" pitchFamily="2" charset="-122"/>
                <a:cs typeface="Arial" pitchFamily="34" charset="0"/>
              </a:rPr>
              <a:t>Pain</a:t>
            </a:r>
            <a:r>
              <a:rPr lang="en-US" sz="1000" dirty="0" smtClean="0">
                <a:solidFill>
                  <a:prstClr val="white"/>
                </a:solidFill>
                <a:latin typeface="Arial" pitchFamily="34" charset="0"/>
                <a:ea typeface="宋体" pitchFamily="2" charset="-122"/>
                <a:cs typeface="Arial" pitchFamily="34" charset="0"/>
              </a:rPr>
              <a:t> </a:t>
            </a:r>
            <a:r>
              <a:rPr lang="en-US" sz="1000" dirty="0">
                <a:solidFill>
                  <a:prstClr val="white"/>
                </a:solidFill>
                <a:latin typeface="Arial" pitchFamily="34" charset="0"/>
                <a:ea typeface="宋体" pitchFamily="2" charset="-122"/>
                <a:cs typeface="Arial" pitchFamily="34" charset="0"/>
              </a:rPr>
              <a:t>1988; 32(1):</a:t>
            </a:r>
            <a:r>
              <a:rPr lang="en-US" sz="1000" dirty="0" smtClean="0">
                <a:solidFill>
                  <a:prstClr val="white"/>
                </a:solidFill>
                <a:latin typeface="Arial" pitchFamily="34" charset="0"/>
                <a:ea typeface="宋体" pitchFamily="2" charset="-122"/>
                <a:cs typeface="Arial" pitchFamily="34" charset="0"/>
              </a:rPr>
              <a:t>21-6; Woolf </a:t>
            </a:r>
            <a:r>
              <a:rPr lang="en-US" sz="1000" dirty="0">
                <a:solidFill>
                  <a:prstClr val="white"/>
                </a:solidFill>
                <a:latin typeface="Arial" pitchFamily="34" charset="0"/>
                <a:ea typeface="宋体" pitchFamily="2" charset="-122"/>
                <a:cs typeface="Arial" pitchFamily="34" charset="0"/>
              </a:rPr>
              <a:t>CJ </a:t>
            </a:r>
            <a:r>
              <a:rPr lang="en-US" sz="1000" i="1" dirty="0">
                <a:solidFill>
                  <a:prstClr val="white"/>
                </a:solidFill>
                <a:latin typeface="Arial" pitchFamily="34" charset="0"/>
                <a:ea typeface="宋体" pitchFamily="2" charset="-122"/>
                <a:cs typeface="Arial" pitchFamily="34" charset="0"/>
              </a:rPr>
              <a:t>et al. </a:t>
            </a:r>
            <a:r>
              <a:rPr lang="en-US" sz="1000" i="1" dirty="0" smtClean="0">
                <a:solidFill>
                  <a:prstClr val="white"/>
                </a:solidFill>
                <a:latin typeface="Arial" pitchFamily="34" charset="0"/>
                <a:ea typeface="宋体" pitchFamily="2" charset="-122"/>
                <a:cs typeface="Arial" pitchFamily="34" charset="0"/>
              </a:rPr>
              <a:t>Ann </a:t>
            </a:r>
            <a:r>
              <a:rPr lang="en-US" sz="1000" i="1" dirty="0">
                <a:solidFill>
                  <a:prstClr val="white"/>
                </a:solidFill>
                <a:latin typeface="Arial" pitchFamily="34" charset="0"/>
                <a:ea typeface="宋体" pitchFamily="2" charset="-122"/>
                <a:cs typeface="Arial" pitchFamily="34" charset="0"/>
              </a:rPr>
              <a:t>Intern Med </a:t>
            </a:r>
            <a:r>
              <a:rPr lang="en-US" sz="1000" dirty="0">
                <a:solidFill>
                  <a:prstClr val="white"/>
                </a:solidFill>
                <a:latin typeface="Arial" pitchFamily="34" charset="0"/>
                <a:ea typeface="宋体" pitchFamily="2" charset="-122"/>
                <a:cs typeface="Arial" pitchFamily="34" charset="0"/>
              </a:rPr>
              <a:t>2004; 140(6):441-51.</a:t>
            </a:r>
          </a:p>
        </p:txBody>
      </p:sp>
    </p:spTree>
    <p:extLst>
      <p:ext uri="{BB962C8B-B14F-4D97-AF65-F5344CB8AC3E}">
        <p14:creationId xmlns:p14="http://schemas.microsoft.com/office/powerpoint/2010/main" val="3777794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780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780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780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67" grpId="0"/>
      <p:bldP spid="2178071" grpId="0" animBg="1"/>
      <p:bldP spid="2178074" grpId="0"/>
      <p:bldP spid="2178112" grpId="0" animBg="1"/>
      <p:bldP spid="2178112" grpId="1" animBg="1"/>
      <p:bldP spid="2178113" grpId="0" animBg="1"/>
      <p:bldP spid="2178113" grpId="1" animBg="1"/>
      <p:bldP spid="2178116" grpId="0"/>
      <p:bldP spid="33" grpId="0"/>
      <p:bldP spid="55" grpId="0"/>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1384299"/>
            <a:ext cx="9144000" cy="5472000"/>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latin typeface="Arial" pitchFamily="34" charset="0"/>
              <a:ea typeface="宋体" pitchFamily="2" charset="-122"/>
              <a:cs typeface="Arial" pitchFamily="34" charset="0"/>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7777"/>
          </a:xfrm>
          <a:prstGeom prst="rect">
            <a:avLst/>
          </a:prstGeom>
          <a:noFill/>
          <a:ln w="9525">
            <a:noFill/>
            <a:miter lim="800000"/>
            <a:headEnd/>
            <a:tailEnd/>
          </a:ln>
          <a:effectLst/>
        </p:spPr>
        <p:txBody>
          <a:bodyPr>
            <a:spAutoFit/>
          </a:bodyPr>
          <a:lstStyle/>
          <a:p>
            <a:pPr>
              <a:defRPr/>
            </a:pPr>
            <a:r>
              <a:rPr lang="zh-CN" altLang="en-US" sz="1400" dirty="0" smtClean="0">
                <a:latin typeface="Arial" pitchFamily="34" charset="0"/>
                <a:ea typeface="宋体" pitchFamily="2" charset="-122"/>
                <a:cs typeface="Arial" pitchFamily="34" charset="0"/>
              </a:rPr>
              <a:t>痛觉传入神经纤维</a:t>
            </a:r>
            <a:r>
              <a:rPr lang="en-GB" sz="1400" b="1" dirty="0" smtClean="0">
                <a:solidFill>
                  <a:srgbClr val="FFFFFF"/>
                </a:solidFill>
                <a:latin typeface="Arial" pitchFamily="34" charset="0"/>
                <a:ea typeface="宋体" pitchFamily="2" charset="-122"/>
                <a:cs typeface="Arial" pitchFamily="34" charset="0"/>
              </a:rPr>
              <a:t> </a:t>
            </a:r>
            <a:endParaRPr lang="en-GB" sz="1400" b="1" dirty="0">
              <a:solidFill>
                <a:srgbClr val="FFFFFF"/>
              </a:solidFill>
              <a:latin typeface="Arial" pitchFamily="34" charset="0"/>
              <a:ea typeface="宋体" pitchFamily="2" charset="-122"/>
              <a:cs typeface="Arial" pitchFamily="34" charset="0"/>
            </a:endParaRPr>
          </a:p>
        </p:txBody>
      </p:sp>
      <p:sp>
        <p:nvSpPr>
          <p:cNvPr id="12294" name="Rectangle 20"/>
          <p:cNvSpPr>
            <a:spLocks noGrp="1" noChangeArrowheads="1"/>
          </p:cNvSpPr>
          <p:nvPr>
            <p:ph type="title"/>
          </p:nvPr>
        </p:nvSpPr>
        <p:spPr/>
        <p:txBody>
          <a:bodyPr>
            <a:normAutofit/>
          </a:bodyPr>
          <a:lstStyle/>
          <a:p>
            <a:pPr>
              <a:lnSpc>
                <a:spcPct val="85000"/>
              </a:lnSpc>
            </a:pPr>
            <a:r>
              <a:rPr lang="zh-CN" altLang="en-US" dirty="0" smtClean="0">
                <a:latin typeface="Arial" pitchFamily="34" charset="0"/>
                <a:ea typeface="宋体" pitchFamily="2" charset="-122"/>
                <a:cs typeface="Arial" pitchFamily="34" charset="0"/>
              </a:rPr>
              <a:t>抑制性控制丧失：去抑制</a:t>
            </a:r>
            <a:endParaRPr lang="en-GB" dirty="0" smtClean="0">
              <a:latin typeface="Arial" pitchFamily="34" charset="0"/>
              <a:ea typeface="宋体" pitchFamily="2" charset="-122"/>
              <a:cs typeface="Arial" pitchFamily="34" charset="0"/>
            </a:endParaRPr>
          </a:p>
        </p:txBody>
      </p:sp>
      <p:sp>
        <p:nvSpPr>
          <p:cNvPr id="2178067" name="Text Box 19"/>
          <p:cNvSpPr txBox="1">
            <a:spLocks noChangeArrowheads="1"/>
          </p:cNvSpPr>
          <p:nvPr/>
        </p:nvSpPr>
        <p:spPr bwMode="auto">
          <a:xfrm>
            <a:off x="674688" y="3602285"/>
            <a:ext cx="723275" cy="523220"/>
          </a:xfrm>
          <a:prstGeom prst="rect">
            <a:avLst/>
          </a:prstGeom>
          <a:noFill/>
          <a:ln w="9525">
            <a:noFill/>
            <a:miter lim="800000"/>
            <a:headEnd/>
            <a:tailEnd/>
          </a:ln>
          <a:effectLst/>
        </p:spPr>
        <p:txBody>
          <a:bodyPr wrap="none">
            <a:spAutoFit/>
          </a:bodyPr>
          <a:lstStyle/>
          <a:p>
            <a:pPr eaLnBrk="0" hangingPunct="0">
              <a:defRPr/>
            </a:pPr>
            <a:r>
              <a:rPr lang="zh-CN" altLang="en-US" sz="1400" b="1" dirty="0" smtClean="0">
                <a:solidFill>
                  <a:srgbClr val="FFFFFF"/>
                </a:solidFill>
                <a:latin typeface="Arial" pitchFamily="34" charset="0"/>
                <a:ea typeface="宋体" pitchFamily="2" charset="-122"/>
                <a:cs typeface="Arial" pitchFamily="34" charset="0"/>
              </a:rPr>
              <a:t>伤害性</a:t>
            </a:r>
            <a:endParaRPr lang="en-US" altLang="zh-CN" sz="1400" b="1" dirty="0" smtClean="0">
              <a:solidFill>
                <a:srgbClr val="FFFFFF"/>
              </a:solidFill>
              <a:latin typeface="Arial" pitchFamily="34" charset="0"/>
              <a:ea typeface="宋体" pitchFamily="2" charset="-122"/>
              <a:cs typeface="Arial" pitchFamily="34" charset="0"/>
            </a:endParaRPr>
          </a:p>
          <a:p>
            <a:pPr eaLnBrk="0" hangingPunct="0">
              <a:defRPr/>
            </a:pPr>
            <a:r>
              <a:rPr lang="zh-CN" altLang="en-US" sz="1400" b="1" dirty="0" smtClean="0">
                <a:solidFill>
                  <a:srgbClr val="FFFFFF"/>
                </a:solidFill>
                <a:latin typeface="Arial" pitchFamily="34" charset="0"/>
                <a:ea typeface="宋体" pitchFamily="2" charset="-122"/>
                <a:cs typeface="Arial" pitchFamily="34" charset="0"/>
              </a:rPr>
              <a:t>刺激</a:t>
            </a:r>
            <a:endParaRPr lang="en-GB" sz="1400" b="1" dirty="0">
              <a:solidFill>
                <a:srgbClr val="FFFFFF"/>
              </a:solidFill>
              <a:latin typeface="Arial" pitchFamily="34" charset="0"/>
              <a:ea typeface="宋体" pitchFamily="2" charset="-122"/>
              <a:cs typeface="Arial" pitchFamily="34" charset="0"/>
            </a:endParaRPr>
          </a:p>
        </p:txBody>
      </p:sp>
      <p:sp>
        <p:nvSpPr>
          <p:cNvPr id="2178070" name="AutoShape 22"/>
          <p:cNvSpPr>
            <a:spLocks noChangeArrowheads="1"/>
          </p:cNvSpPr>
          <p:nvPr/>
        </p:nvSpPr>
        <p:spPr bwMode="auto">
          <a:xfrm rot="19768217" flipV="1">
            <a:off x="1065213" y="5675313"/>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n-US" sz="1400" b="1">
              <a:solidFill>
                <a:srgbClr val="FFFFFF"/>
              </a:solidFill>
              <a:latin typeface="Arial" pitchFamily="34" charset="0"/>
              <a:ea typeface="宋体" pitchFamily="2" charset="-122"/>
              <a:cs typeface="Arial" pitchFamily="34" charset="0"/>
            </a:endParaRPr>
          </a:p>
        </p:txBody>
      </p:sp>
      <p:sp>
        <p:nvSpPr>
          <p:cNvPr id="2178071" name="AutoShape 23"/>
          <p:cNvSpPr>
            <a:spLocks noChangeArrowheads="1"/>
          </p:cNvSpPr>
          <p:nvPr/>
        </p:nvSpPr>
        <p:spPr bwMode="auto">
          <a:xfrm rot="3196011" flipV="1">
            <a:off x="1047750" y="461962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n-US" sz="1400" b="1">
              <a:solidFill>
                <a:srgbClr val="FFFFFF"/>
              </a:solidFill>
              <a:latin typeface="Arial" pitchFamily="34" charset="0"/>
              <a:ea typeface="宋体" pitchFamily="2" charset="-122"/>
              <a:cs typeface="Arial" pitchFamily="34" charset="0"/>
            </a:endParaRPr>
          </a:p>
        </p:txBody>
      </p:sp>
      <p:sp>
        <p:nvSpPr>
          <p:cNvPr id="2178072" name="AutoShape 24"/>
          <p:cNvSpPr>
            <a:spLocks noChangeArrowheads="1"/>
          </p:cNvSpPr>
          <p:nvPr/>
        </p:nvSpPr>
        <p:spPr bwMode="auto">
          <a:xfrm rot="19678889">
            <a:off x="908049" y="5304302"/>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n-US" sz="1400" b="1">
              <a:solidFill>
                <a:srgbClr val="FFFFFF"/>
              </a:solidFill>
              <a:latin typeface="Arial" pitchFamily="34" charset="0"/>
              <a:ea typeface="宋体" pitchFamily="2" charset="-122"/>
              <a:cs typeface="Arial" pitchFamily="34" charset="0"/>
            </a:endParaRPr>
          </a:p>
        </p:txBody>
      </p:sp>
      <p:sp>
        <p:nvSpPr>
          <p:cNvPr id="2178073" name="Text Box 25"/>
          <p:cNvSpPr txBox="1">
            <a:spLocks noChangeArrowheads="1"/>
          </p:cNvSpPr>
          <p:nvPr/>
        </p:nvSpPr>
        <p:spPr bwMode="auto">
          <a:xfrm>
            <a:off x="5794591" y="4229100"/>
            <a:ext cx="649537" cy="646331"/>
          </a:xfrm>
          <a:prstGeom prst="rect">
            <a:avLst/>
          </a:prstGeom>
          <a:noFill/>
          <a:ln w="9525">
            <a:noFill/>
            <a:miter lim="800000"/>
            <a:headEnd/>
            <a:tailEnd/>
          </a:ln>
          <a:effectLst/>
        </p:spPr>
        <p:txBody>
          <a:bodyPr wrap="none">
            <a:spAutoFit/>
          </a:bodyPr>
          <a:lstStyle/>
          <a:p>
            <a:pPr algn="r" eaLnBrk="0" hangingPunct="0">
              <a:defRPr/>
            </a:pPr>
            <a:r>
              <a:rPr lang="zh-CN" altLang="en-US" b="1" dirty="0" smtClean="0">
                <a:solidFill>
                  <a:srgbClr val="FF99CC"/>
                </a:solidFill>
                <a:latin typeface="Arial" pitchFamily="34" charset="0"/>
                <a:ea typeface="宋体" pitchFamily="2" charset="-122"/>
                <a:cs typeface="Arial" pitchFamily="34" charset="0"/>
              </a:rPr>
              <a:t>下行</a:t>
            </a:r>
            <a:endParaRPr lang="en-US" altLang="zh-CN" b="1" dirty="0" smtClean="0">
              <a:solidFill>
                <a:srgbClr val="FF99CC"/>
              </a:solidFill>
              <a:latin typeface="Arial" pitchFamily="34" charset="0"/>
              <a:ea typeface="宋体" pitchFamily="2" charset="-122"/>
              <a:cs typeface="Arial" pitchFamily="34" charset="0"/>
            </a:endParaRPr>
          </a:p>
          <a:p>
            <a:pPr algn="r" eaLnBrk="0" hangingPunct="0">
              <a:defRPr/>
            </a:pPr>
            <a:r>
              <a:rPr lang="zh-CN" altLang="en-US" b="1" dirty="0" smtClean="0">
                <a:solidFill>
                  <a:srgbClr val="FF99CC"/>
                </a:solidFill>
                <a:latin typeface="Arial" pitchFamily="34" charset="0"/>
                <a:ea typeface="宋体" pitchFamily="2" charset="-122"/>
                <a:cs typeface="Arial" pitchFamily="34" charset="0"/>
              </a:rPr>
              <a:t>调制</a:t>
            </a:r>
            <a:endParaRPr lang="en-GB" b="1" dirty="0">
              <a:solidFill>
                <a:srgbClr val="FF99CC"/>
              </a:solidFill>
              <a:latin typeface="Arial" pitchFamily="34" charset="0"/>
              <a:ea typeface="宋体" pitchFamily="2" charset="-122"/>
              <a:cs typeface="Arial" pitchFamily="34" charset="0"/>
            </a:endParaRPr>
          </a:p>
        </p:txBody>
      </p:sp>
      <p:sp>
        <p:nvSpPr>
          <p:cNvPr id="2178074" name="Text Box 26"/>
          <p:cNvSpPr txBox="1">
            <a:spLocks noChangeArrowheads="1"/>
          </p:cNvSpPr>
          <p:nvPr/>
        </p:nvSpPr>
        <p:spPr bwMode="auto">
          <a:xfrm>
            <a:off x="7334248" y="4185558"/>
            <a:ext cx="649537" cy="646331"/>
          </a:xfrm>
          <a:prstGeom prst="rect">
            <a:avLst/>
          </a:prstGeom>
          <a:noFill/>
          <a:ln w="9525">
            <a:noFill/>
            <a:miter lim="800000"/>
            <a:headEnd/>
            <a:tailEnd/>
          </a:ln>
          <a:effectLst/>
        </p:spPr>
        <p:txBody>
          <a:bodyPr wrap="none">
            <a:spAutoFit/>
          </a:bodyPr>
          <a:lstStyle/>
          <a:p>
            <a:pPr eaLnBrk="0" hangingPunct="0">
              <a:defRPr/>
            </a:pPr>
            <a:r>
              <a:rPr lang="zh-CN" altLang="en-US" b="1" dirty="0" smtClean="0">
                <a:solidFill>
                  <a:srgbClr val="FF99CC"/>
                </a:solidFill>
                <a:latin typeface="Arial" pitchFamily="34" charset="0"/>
                <a:ea typeface="宋体" pitchFamily="2" charset="-122"/>
                <a:cs typeface="Arial" pitchFamily="34" charset="0"/>
              </a:rPr>
              <a:t>上传</a:t>
            </a:r>
            <a:endParaRPr lang="en-US" altLang="zh-CN" b="1" dirty="0" smtClean="0">
              <a:solidFill>
                <a:srgbClr val="FF99CC"/>
              </a:solidFill>
              <a:latin typeface="Arial" pitchFamily="34" charset="0"/>
              <a:ea typeface="宋体" pitchFamily="2" charset="-122"/>
              <a:cs typeface="Arial" pitchFamily="34" charset="0"/>
            </a:endParaRPr>
          </a:p>
          <a:p>
            <a:pPr eaLnBrk="0" hangingPunct="0">
              <a:defRPr/>
            </a:pPr>
            <a:r>
              <a:rPr lang="zh-CN" altLang="en-US" b="1" dirty="0" smtClean="0">
                <a:solidFill>
                  <a:srgbClr val="FF99CC"/>
                </a:solidFill>
                <a:latin typeface="Arial" pitchFamily="34" charset="0"/>
                <a:ea typeface="宋体" pitchFamily="2" charset="-122"/>
                <a:cs typeface="Arial" pitchFamily="34" charset="0"/>
              </a:rPr>
              <a:t>调节</a:t>
            </a:r>
            <a:endParaRPr lang="en-GB" b="1" dirty="0">
              <a:solidFill>
                <a:srgbClr val="FF99CC"/>
              </a:solidFill>
              <a:latin typeface="Arial" pitchFamily="34" charset="0"/>
              <a:ea typeface="宋体" pitchFamily="2" charset="-122"/>
              <a:cs typeface="Arial" pitchFamily="34" charset="0"/>
            </a:endParaRPr>
          </a:p>
        </p:txBody>
      </p:sp>
      <p:sp>
        <p:nvSpPr>
          <p:cNvPr id="2178077" name="Text Box 29"/>
          <p:cNvSpPr txBox="1">
            <a:spLocks noChangeArrowheads="1"/>
          </p:cNvSpPr>
          <p:nvPr/>
        </p:nvSpPr>
        <p:spPr bwMode="auto">
          <a:xfrm>
            <a:off x="6610118" y="5672819"/>
            <a:ext cx="543739" cy="307777"/>
          </a:xfrm>
          <a:prstGeom prst="rect">
            <a:avLst/>
          </a:prstGeom>
          <a:noFill/>
          <a:ln w="9525">
            <a:noFill/>
            <a:miter lim="800000"/>
            <a:headEnd/>
            <a:tailEnd/>
          </a:ln>
          <a:effectLst/>
        </p:spPr>
        <p:txBody>
          <a:bodyPr wrap="none">
            <a:spAutoFit/>
          </a:bodyPr>
          <a:lstStyle/>
          <a:p>
            <a:pPr eaLnBrk="0" hangingPunct="0">
              <a:defRPr/>
            </a:pPr>
            <a:r>
              <a:rPr lang="zh-CN" altLang="en-US" sz="1400" b="1" dirty="0" smtClean="0">
                <a:solidFill>
                  <a:srgbClr val="FFFFFF"/>
                </a:solidFill>
                <a:latin typeface="Arial" pitchFamily="34" charset="0"/>
                <a:ea typeface="宋体" pitchFamily="2" charset="-122"/>
                <a:cs typeface="Arial" pitchFamily="34" charset="0"/>
              </a:rPr>
              <a:t>脊髓</a:t>
            </a:r>
            <a:endParaRPr lang="en-GB" sz="1400" b="1" dirty="0">
              <a:solidFill>
                <a:srgbClr val="FFFFFF"/>
              </a:solidFill>
              <a:latin typeface="Arial" pitchFamily="34" charset="0"/>
              <a:ea typeface="宋体" pitchFamily="2" charset="-122"/>
              <a:cs typeface="Arial" pitchFamily="34" charset="0"/>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34360"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latin typeface="Arial" pitchFamily="34" charset="0"/>
                <a:ea typeface="宋体" pitchFamily="2" charset="-122"/>
                <a:cs typeface="Arial" pitchFamily="34" charset="0"/>
              </a:rPr>
              <a:t> </a:t>
            </a:r>
            <a:endParaRPr lang="en-GB" sz="1400" b="1" dirty="0">
              <a:solidFill>
                <a:srgbClr val="FFFFFF"/>
              </a:solidFill>
              <a:latin typeface="Arial" pitchFamily="34" charset="0"/>
              <a:ea typeface="宋体" pitchFamily="2" charset="-122"/>
              <a:cs typeface="Arial" pitchFamily="34" charset="0"/>
            </a:endParaRPr>
          </a:p>
        </p:txBody>
      </p:sp>
      <p:sp>
        <p:nvSpPr>
          <p:cNvPr id="30" name="TextBox 29"/>
          <p:cNvSpPr txBox="1"/>
          <p:nvPr/>
        </p:nvSpPr>
        <p:spPr>
          <a:xfrm>
            <a:off x="1331640" y="4509120"/>
            <a:ext cx="1440160" cy="369332"/>
          </a:xfrm>
          <a:prstGeom prst="rect">
            <a:avLst/>
          </a:prstGeom>
          <a:noFill/>
        </p:spPr>
        <p:txBody>
          <a:bodyPr wrap="square" rtlCol="0">
            <a:spAutoFit/>
          </a:bodyPr>
          <a:lstStyle/>
          <a:p>
            <a:r>
              <a:rPr lang="zh-CN" altLang="en-US" b="1" dirty="0" smtClean="0">
                <a:solidFill>
                  <a:srgbClr val="FF99CC"/>
                </a:solidFill>
                <a:latin typeface="Arial" pitchFamily="34" charset="0"/>
                <a:ea typeface="宋体" pitchFamily="2" charset="-122"/>
                <a:cs typeface="Arial" pitchFamily="34" charset="0"/>
              </a:rPr>
              <a:t>传导</a:t>
            </a:r>
            <a:endParaRPr lang="en-US" b="1" dirty="0">
              <a:solidFill>
                <a:srgbClr val="FF99CC"/>
              </a:solidFill>
              <a:latin typeface="Arial" pitchFamily="34" charset="0"/>
              <a:ea typeface="宋体" pitchFamily="2" charset="-122"/>
              <a:cs typeface="Arial" pitchFamily="34" charset="0"/>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33" name="TextBox 32"/>
          <p:cNvSpPr txBox="1"/>
          <p:nvPr/>
        </p:nvSpPr>
        <p:spPr>
          <a:xfrm>
            <a:off x="3275856" y="4437112"/>
            <a:ext cx="1506488" cy="369332"/>
          </a:xfrm>
          <a:prstGeom prst="rect">
            <a:avLst/>
          </a:prstGeom>
          <a:noFill/>
        </p:spPr>
        <p:txBody>
          <a:bodyPr wrap="square" rtlCol="0">
            <a:spAutoFit/>
          </a:bodyPr>
          <a:lstStyle/>
          <a:p>
            <a:r>
              <a:rPr lang="zh-CN" altLang="en-US" b="1" dirty="0" smtClean="0">
                <a:solidFill>
                  <a:srgbClr val="FF99CC"/>
                </a:solidFill>
                <a:latin typeface="Arial" pitchFamily="34" charset="0"/>
                <a:ea typeface="宋体" pitchFamily="2" charset="-122"/>
                <a:cs typeface="Arial" pitchFamily="34" charset="0"/>
              </a:rPr>
              <a:t>传递</a:t>
            </a:r>
            <a:endParaRPr lang="en-US" b="1" dirty="0">
              <a:solidFill>
                <a:srgbClr val="FF99CC"/>
              </a:solidFill>
              <a:latin typeface="Arial" pitchFamily="34" charset="0"/>
              <a:ea typeface="宋体" pitchFamily="2" charset="-122"/>
              <a:cs typeface="Arial" pitchFamily="34" charset="0"/>
            </a:endParaRPr>
          </a:p>
        </p:txBody>
      </p:sp>
      <p:sp>
        <p:nvSpPr>
          <p:cNvPr id="34" name="TextBox 33"/>
          <p:cNvSpPr txBox="1"/>
          <p:nvPr/>
        </p:nvSpPr>
        <p:spPr>
          <a:xfrm>
            <a:off x="7164288" y="1772816"/>
            <a:ext cx="1643162" cy="307777"/>
          </a:xfrm>
          <a:prstGeom prst="rect">
            <a:avLst/>
          </a:prstGeom>
          <a:noFill/>
        </p:spPr>
        <p:txBody>
          <a:bodyPr wrap="square" rtlCol="0">
            <a:spAutoFit/>
          </a:bodyPr>
          <a:lstStyle/>
          <a:p>
            <a:r>
              <a:rPr lang="zh-CN" altLang="en-US" sz="1400" b="1" dirty="0" smtClean="0">
                <a:solidFill>
                  <a:prstClr val="white"/>
                </a:solidFill>
                <a:latin typeface="Arial" pitchFamily="34" charset="0"/>
                <a:ea typeface="宋体" pitchFamily="2" charset="-122"/>
                <a:cs typeface="Arial" pitchFamily="34" charset="0"/>
              </a:rPr>
              <a:t>大脑</a:t>
            </a:r>
            <a:endParaRPr lang="en-US" sz="1400" b="1" dirty="0">
              <a:solidFill>
                <a:prstClr val="white"/>
              </a:solidFill>
              <a:latin typeface="Arial" pitchFamily="34" charset="0"/>
              <a:ea typeface="宋体" pitchFamily="2" charset="-122"/>
              <a:cs typeface="Arial" pitchFamily="34" charset="0"/>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Arial" pitchFamily="34" charset="0"/>
              <a:ea typeface="宋体" pitchFamily="2" charset="-122"/>
              <a:cs typeface="Arial" pitchFamily="34" charset="0"/>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43"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44" name="AutoShape 23"/>
          <p:cNvSpPr>
            <a:spLocks noChangeArrowheads="1"/>
          </p:cNvSpPr>
          <p:nvPr/>
        </p:nvSpPr>
        <p:spPr bwMode="auto">
          <a:xfrm rot="322006" flipV="1">
            <a:off x="906837" y="4896784"/>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n-US" sz="1400" b="1">
              <a:solidFill>
                <a:srgbClr val="FFFFFF"/>
              </a:solidFill>
              <a:latin typeface="Arial" pitchFamily="34" charset="0"/>
              <a:ea typeface="宋体" pitchFamily="2" charset="-122"/>
              <a:cs typeface="Arial" pitchFamily="34" charset="0"/>
            </a:endParaRPr>
          </a:p>
        </p:txBody>
      </p:sp>
      <p:pic>
        <p:nvPicPr>
          <p:cNvPr id="2050"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74688" y="4041068"/>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802" y="4614716"/>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300" y="5202237"/>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16" y="5633357"/>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26"/>
          <p:cNvSpPr txBox="1">
            <a:spLocks noChangeArrowheads="1"/>
          </p:cNvSpPr>
          <p:nvPr/>
        </p:nvSpPr>
        <p:spPr bwMode="auto">
          <a:xfrm>
            <a:off x="7534238" y="2563309"/>
            <a:ext cx="248786" cy="369332"/>
          </a:xfrm>
          <a:prstGeom prst="rect">
            <a:avLst/>
          </a:prstGeom>
          <a:noFill/>
          <a:ln w="9525">
            <a:noFill/>
            <a:miter lim="800000"/>
            <a:headEnd/>
            <a:tailEnd/>
          </a:ln>
          <a:effectLst/>
        </p:spPr>
        <p:txBody>
          <a:bodyPr wrap="none">
            <a:spAutoFit/>
          </a:bodyPr>
          <a:lstStyle/>
          <a:p>
            <a:pPr eaLnBrk="0" hangingPunct="0">
              <a:defRPr/>
            </a:pPr>
            <a:r>
              <a:rPr lang="en-GB" b="1" dirty="0" smtClean="0">
                <a:solidFill>
                  <a:srgbClr val="FF99CC"/>
                </a:solidFill>
                <a:latin typeface="Arial" pitchFamily="34" charset="0"/>
                <a:ea typeface="宋体" pitchFamily="2" charset="-122"/>
                <a:cs typeface="Arial" pitchFamily="34" charset="0"/>
              </a:rPr>
              <a:t> </a:t>
            </a:r>
            <a:endParaRPr lang="en-GB" b="1" dirty="0">
              <a:solidFill>
                <a:srgbClr val="FF99CC"/>
              </a:solidFill>
              <a:latin typeface="Arial" pitchFamily="34" charset="0"/>
              <a:ea typeface="宋体" pitchFamily="2" charset="-122"/>
              <a:cs typeface="Arial" pitchFamily="34" charset="0"/>
            </a:endParaRPr>
          </a:p>
        </p:txBody>
      </p:sp>
      <p:sp>
        <p:nvSpPr>
          <p:cNvPr id="46" name="Rectangle 45"/>
          <p:cNvSpPr/>
          <p:nvPr/>
        </p:nvSpPr>
        <p:spPr>
          <a:xfrm>
            <a:off x="2414588" y="1889471"/>
            <a:ext cx="2978290" cy="1449628"/>
          </a:xfrm>
          <a:prstGeom prst="rect">
            <a:avLst/>
          </a:prstGeom>
        </p:spPr>
        <p:txBody>
          <a:bodyPr wrap="square">
            <a:spAutoFit/>
          </a:bodyPr>
          <a:lstStyle/>
          <a:p>
            <a:pPr algn="ctr" defTabSz="815975" eaLnBrk="0" hangingPunct="0">
              <a:spcAft>
                <a:spcPct val="30000"/>
              </a:spcAft>
              <a:buClr>
                <a:srgbClr val="0191CD"/>
              </a:buClr>
            </a:pPr>
            <a:r>
              <a:rPr lang="zh-CN" altLang="en-US" b="1" u="sng" dirty="0" smtClean="0">
                <a:solidFill>
                  <a:srgbClr val="C03932">
                    <a:lumMod val="40000"/>
                    <a:lumOff val="60000"/>
                  </a:srgbClr>
                </a:solidFill>
                <a:latin typeface="Arial" pitchFamily="34" charset="0"/>
                <a:ea typeface="宋体" pitchFamily="2" charset="-122"/>
                <a:cs typeface="Arial" pitchFamily="34" charset="0"/>
              </a:rPr>
              <a:t>疼痛治疗方法</a:t>
            </a:r>
            <a:r>
              <a:rPr lang="en-US" b="1" u="sng" dirty="0" smtClean="0">
                <a:solidFill>
                  <a:srgbClr val="C03932">
                    <a:lumMod val="40000"/>
                    <a:lumOff val="60000"/>
                  </a:srgbClr>
                </a:solidFill>
                <a:latin typeface="Arial" pitchFamily="34" charset="0"/>
                <a:ea typeface="宋体" pitchFamily="2" charset="-122"/>
                <a:cs typeface="Arial" pitchFamily="34" charset="0"/>
              </a:rPr>
              <a:t> </a:t>
            </a:r>
          </a:p>
          <a:p>
            <a:pPr marL="285750" indent="-285750" defTabSz="815975" eaLnBrk="0" hangingPunct="0">
              <a:spcAft>
                <a:spcPct val="30000"/>
              </a:spcAft>
              <a:buClr>
                <a:srgbClr val="0191CD"/>
              </a:buClr>
              <a:buFont typeface="Arial" pitchFamily="34" charset="0"/>
              <a:buChar char="•"/>
            </a:pPr>
            <a:r>
              <a:rPr lang="el-GR" dirty="0" smtClean="0">
                <a:solidFill>
                  <a:srgbClr val="C03932">
                    <a:lumMod val="40000"/>
                    <a:lumOff val="60000"/>
                  </a:srgbClr>
                </a:solidFill>
                <a:latin typeface="Arial" pitchFamily="34" charset="0"/>
                <a:ea typeface="宋体" pitchFamily="2" charset="-122"/>
                <a:cs typeface="Arial" pitchFamily="34" charset="0"/>
              </a:rPr>
              <a:t>α</a:t>
            </a:r>
            <a:r>
              <a:rPr lang="el-GR" baseline="-25000" dirty="0" smtClean="0">
                <a:solidFill>
                  <a:srgbClr val="C03932">
                    <a:lumMod val="40000"/>
                    <a:lumOff val="60000"/>
                  </a:srgbClr>
                </a:solidFill>
                <a:latin typeface="Arial" pitchFamily="34" charset="0"/>
                <a:ea typeface="宋体" pitchFamily="2" charset="-122"/>
                <a:cs typeface="Arial" pitchFamily="34" charset="0"/>
              </a:rPr>
              <a:t>2</a:t>
            </a:r>
            <a:r>
              <a:rPr lang="el-GR" dirty="0" smtClean="0">
                <a:solidFill>
                  <a:srgbClr val="C03932">
                    <a:lumMod val="40000"/>
                    <a:lumOff val="60000"/>
                  </a:srgbClr>
                </a:solidFill>
                <a:latin typeface="Arial" pitchFamily="34" charset="0"/>
                <a:ea typeface="宋体" pitchFamily="2" charset="-122"/>
                <a:cs typeface="Arial" pitchFamily="34" charset="0"/>
              </a:rPr>
              <a:t>δ</a:t>
            </a:r>
            <a:r>
              <a:rPr lang="zh-CN" altLang="en-US" dirty="0" smtClean="0">
                <a:solidFill>
                  <a:srgbClr val="C03932">
                    <a:lumMod val="40000"/>
                    <a:lumOff val="60000"/>
                  </a:srgbClr>
                </a:solidFill>
                <a:latin typeface="Arial" pitchFamily="34" charset="0"/>
                <a:ea typeface="宋体" pitchFamily="2" charset="-122"/>
                <a:cs typeface="Arial" pitchFamily="34" charset="0"/>
              </a:rPr>
              <a:t>抑制剂</a:t>
            </a:r>
            <a:endParaRPr lang="en-US" dirty="0" smtClean="0">
              <a:solidFill>
                <a:srgbClr val="C03932">
                  <a:lumMod val="40000"/>
                  <a:lumOff val="60000"/>
                </a:srgbClr>
              </a:solidFill>
              <a:latin typeface="Arial" pitchFamily="34" charset="0"/>
              <a:ea typeface="宋体" pitchFamily="2" charset="-122"/>
              <a:cs typeface="Arial" pitchFamily="34" charset="0"/>
            </a:endParaRPr>
          </a:p>
          <a:p>
            <a:pPr marL="285750" indent="-285750" defTabSz="815975" eaLnBrk="0" hangingPunct="0">
              <a:spcAft>
                <a:spcPct val="30000"/>
              </a:spcAft>
              <a:buClr>
                <a:srgbClr val="0191CD"/>
              </a:buClr>
              <a:buFont typeface="Arial" pitchFamily="34" charset="0"/>
              <a:buChar char="•"/>
            </a:pPr>
            <a:r>
              <a:rPr lang="zh-CN" altLang="en-US" dirty="0" smtClean="0">
                <a:solidFill>
                  <a:srgbClr val="C03932">
                    <a:lumMod val="40000"/>
                    <a:lumOff val="60000"/>
                  </a:srgbClr>
                </a:solidFill>
                <a:latin typeface="Arial" pitchFamily="34" charset="0"/>
                <a:ea typeface="宋体" pitchFamily="2" charset="-122"/>
                <a:cs typeface="Arial" pitchFamily="34" charset="0"/>
              </a:rPr>
              <a:t>抗抑郁药物</a:t>
            </a:r>
            <a:r>
              <a:rPr lang="en-US" dirty="0" smtClean="0">
                <a:solidFill>
                  <a:srgbClr val="C03932">
                    <a:lumMod val="40000"/>
                    <a:lumOff val="60000"/>
                  </a:srgbClr>
                </a:solidFill>
                <a:latin typeface="Arial" pitchFamily="34" charset="0"/>
                <a:ea typeface="宋体" pitchFamily="2" charset="-122"/>
                <a:cs typeface="Arial" pitchFamily="34" charset="0"/>
              </a:rPr>
              <a:t> </a:t>
            </a:r>
            <a:endParaRPr lang="en-US" b="1" u="sng" dirty="0" smtClean="0">
              <a:solidFill>
                <a:srgbClr val="C03932"/>
              </a:solidFill>
              <a:latin typeface="Arial" pitchFamily="34" charset="0"/>
              <a:ea typeface="宋体" pitchFamily="2" charset="-122"/>
              <a:cs typeface="Arial" pitchFamily="34" charset="0"/>
            </a:endParaRPr>
          </a:p>
          <a:p>
            <a:pPr marL="285750" indent="-285750" defTabSz="815975" eaLnBrk="0" hangingPunct="0">
              <a:spcAft>
                <a:spcPct val="30000"/>
              </a:spcAft>
              <a:buClr>
                <a:srgbClr val="0191CD"/>
              </a:buClr>
            </a:pPr>
            <a:endParaRPr lang="en-US" b="1" u="sng" dirty="0" smtClean="0">
              <a:solidFill>
                <a:srgbClr val="C03932"/>
              </a:solidFill>
              <a:latin typeface="Arial" pitchFamily="34" charset="0"/>
              <a:ea typeface="宋体" pitchFamily="2" charset="-122"/>
              <a:cs typeface="Arial" pitchFamily="34" charset="0"/>
            </a:endParaRPr>
          </a:p>
        </p:txBody>
      </p:sp>
      <p:sp>
        <p:nvSpPr>
          <p:cNvPr id="2" name="Rectangle 1"/>
          <p:cNvSpPr/>
          <p:nvPr/>
        </p:nvSpPr>
        <p:spPr>
          <a:xfrm>
            <a:off x="6563769" y="3451473"/>
            <a:ext cx="561372" cy="769441"/>
          </a:xfrm>
          <a:prstGeom prst="rect">
            <a:avLst/>
          </a:prstGeom>
        </p:spPr>
        <p:txBody>
          <a:bodyPr wrap="none">
            <a:spAutoFit/>
          </a:bodyPr>
          <a:lstStyle/>
          <a:p>
            <a:pPr algn="ctr">
              <a:defRPr/>
            </a:pPr>
            <a:r>
              <a:rPr lang="en-US" sz="4400" b="1" dirty="0">
                <a:solidFill>
                  <a:prstClr val="white"/>
                </a:solidFill>
                <a:latin typeface="Arial" pitchFamily="34" charset="0"/>
                <a:ea typeface="宋体" pitchFamily="2" charset="-122"/>
                <a:cs typeface="Arial" pitchFamily="34" charset="0"/>
              </a:rPr>
              <a:t>X</a:t>
            </a:r>
          </a:p>
        </p:txBody>
      </p:sp>
      <p:sp>
        <p:nvSpPr>
          <p:cNvPr id="47" name="Rectangle 46"/>
          <p:cNvSpPr/>
          <p:nvPr/>
        </p:nvSpPr>
        <p:spPr>
          <a:xfrm>
            <a:off x="5834869" y="4181318"/>
            <a:ext cx="561372" cy="769441"/>
          </a:xfrm>
          <a:prstGeom prst="rect">
            <a:avLst/>
          </a:prstGeom>
        </p:spPr>
        <p:txBody>
          <a:bodyPr wrap="none">
            <a:spAutoFit/>
          </a:bodyPr>
          <a:lstStyle/>
          <a:p>
            <a:pPr algn="ctr">
              <a:defRPr/>
            </a:pPr>
            <a:r>
              <a:rPr lang="en-US" sz="4400" b="1" dirty="0" smtClean="0">
                <a:solidFill>
                  <a:prstClr val="white"/>
                </a:solidFill>
                <a:latin typeface="Arial" pitchFamily="34" charset="0"/>
                <a:ea typeface="宋体" pitchFamily="2" charset="-122"/>
                <a:cs typeface="Arial" pitchFamily="34" charset="0"/>
              </a:rPr>
              <a:t>X</a:t>
            </a:r>
            <a:endParaRPr lang="en-US" sz="4400" b="1" dirty="0">
              <a:solidFill>
                <a:prstClr val="white"/>
              </a:solidFill>
              <a:latin typeface="Arial" pitchFamily="34" charset="0"/>
              <a:ea typeface="宋体" pitchFamily="2" charset="-122"/>
              <a:cs typeface="Arial" pitchFamily="34" charset="0"/>
            </a:endParaRPr>
          </a:p>
        </p:txBody>
      </p:sp>
      <p:sp>
        <p:nvSpPr>
          <p:cNvPr id="49" name="Text Box 26"/>
          <p:cNvSpPr txBox="1">
            <a:spLocks noChangeArrowheads="1"/>
          </p:cNvSpPr>
          <p:nvPr/>
        </p:nvSpPr>
        <p:spPr bwMode="auto">
          <a:xfrm>
            <a:off x="7349571" y="2434236"/>
            <a:ext cx="1579278" cy="369332"/>
          </a:xfrm>
          <a:prstGeom prst="rect">
            <a:avLst/>
          </a:prstGeom>
          <a:noFill/>
          <a:ln w="9525">
            <a:noFill/>
            <a:miter lim="800000"/>
            <a:headEnd/>
            <a:tailEnd/>
          </a:ln>
          <a:effectLst/>
        </p:spPr>
        <p:txBody>
          <a:bodyPr wrap="none">
            <a:spAutoFit/>
          </a:bodyPr>
          <a:lstStyle/>
          <a:p>
            <a:pPr eaLnBrk="0" hangingPunct="0">
              <a:defRPr/>
            </a:pPr>
            <a:r>
              <a:rPr lang="zh-CN" altLang="en-US" b="1" dirty="0" smtClean="0">
                <a:solidFill>
                  <a:srgbClr val="FF99CC"/>
                </a:solidFill>
                <a:latin typeface="Arial" pitchFamily="34" charset="0"/>
                <a:ea typeface="宋体" pitchFamily="2" charset="-122"/>
                <a:cs typeface="Arial" pitchFamily="34" charset="0"/>
              </a:rPr>
              <a:t>痛觉感知夸大</a:t>
            </a:r>
            <a:endParaRPr lang="en-GB" b="1" dirty="0">
              <a:solidFill>
                <a:srgbClr val="FF99CC"/>
              </a:solidFill>
              <a:latin typeface="Arial" pitchFamily="34" charset="0"/>
              <a:ea typeface="宋体" pitchFamily="2" charset="-122"/>
              <a:cs typeface="Arial" pitchFamily="34" charset="0"/>
            </a:endParaRPr>
          </a:p>
        </p:txBody>
      </p:sp>
      <p:sp>
        <p:nvSpPr>
          <p:cNvPr id="45" name="Rectangle 160"/>
          <p:cNvSpPr>
            <a:spLocks noChangeArrowheads="1"/>
          </p:cNvSpPr>
          <p:nvPr/>
        </p:nvSpPr>
        <p:spPr bwMode="auto">
          <a:xfrm>
            <a:off x="203539" y="6484975"/>
            <a:ext cx="8886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00" dirty="0" err="1" smtClean="0">
                <a:solidFill>
                  <a:prstClr val="white"/>
                </a:solidFill>
                <a:latin typeface="Arial" pitchFamily="34" charset="0"/>
                <a:ea typeface="宋体" pitchFamily="2" charset="-122"/>
                <a:cs typeface="Arial" pitchFamily="34" charset="0"/>
              </a:rPr>
              <a:t>Attal</a:t>
            </a:r>
            <a:r>
              <a:rPr lang="en-US" sz="1000" dirty="0" smtClean="0">
                <a:solidFill>
                  <a:prstClr val="white"/>
                </a:solidFill>
                <a:latin typeface="Arial" pitchFamily="34" charset="0"/>
                <a:ea typeface="宋体" pitchFamily="2" charset="-122"/>
                <a:cs typeface="Arial" pitchFamily="34" charset="0"/>
              </a:rPr>
              <a:t> N, </a:t>
            </a:r>
            <a:r>
              <a:rPr lang="en-US" sz="1000" dirty="0" err="1" smtClean="0">
                <a:solidFill>
                  <a:prstClr val="white"/>
                </a:solidFill>
                <a:latin typeface="Arial" pitchFamily="34" charset="0"/>
                <a:ea typeface="宋体" pitchFamily="2" charset="-122"/>
                <a:cs typeface="Arial" pitchFamily="34" charset="0"/>
              </a:rPr>
              <a:t>Bouhassira</a:t>
            </a:r>
            <a:r>
              <a:rPr lang="en-US" sz="1000" dirty="0" smtClean="0">
                <a:solidFill>
                  <a:prstClr val="white"/>
                </a:solidFill>
                <a:latin typeface="Arial" pitchFamily="34" charset="0"/>
                <a:ea typeface="宋体" pitchFamily="2" charset="-122"/>
                <a:cs typeface="Arial" pitchFamily="34" charset="0"/>
              </a:rPr>
              <a:t> D. </a:t>
            </a:r>
            <a:r>
              <a:rPr lang="en-US" sz="1000" i="1" dirty="0" err="1" smtClean="0">
                <a:solidFill>
                  <a:prstClr val="white"/>
                </a:solidFill>
                <a:latin typeface="Arial" pitchFamily="34" charset="0"/>
                <a:ea typeface="宋体" pitchFamily="2" charset="-122"/>
                <a:cs typeface="Arial" pitchFamily="34" charset="0"/>
              </a:rPr>
              <a:t>Acta</a:t>
            </a:r>
            <a:r>
              <a:rPr lang="en-US" sz="1000" i="1" dirty="0" smtClean="0">
                <a:solidFill>
                  <a:prstClr val="white"/>
                </a:solidFill>
                <a:latin typeface="Arial" pitchFamily="34" charset="0"/>
                <a:ea typeface="宋体" pitchFamily="2" charset="-122"/>
                <a:cs typeface="Arial" pitchFamily="34" charset="0"/>
              </a:rPr>
              <a:t> </a:t>
            </a:r>
            <a:r>
              <a:rPr lang="en-US" sz="1000" i="1" dirty="0" err="1" smtClean="0">
                <a:solidFill>
                  <a:prstClr val="white"/>
                </a:solidFill>
                <a:latin typeface="Arial" pitchFamily="34" charset="0"/>
                <a:ea typeface="宋体" pitchFamily="2" charset="-122"/>
                <a:cs typeface="Arial" pitchFamily="34" charset="0"/>
              </a:rPr>
              <a:t>Neurol</a:t>
            </a:r>
            <a:r>
              <a:rPr lang="en-US" sz="1000" i="1" dirty="0" smtClean="0">
                <a:solidFill>
                  <a:prstClr val="white"/>
                </a:solidFill>
                <a:latin typeface="Arial" pitchFamily="34" charset="0"/>
                <a:ea typeface="宋体" pitchFamily="2" charset="-122"/>
                <a:cs typeface="Arial" pitchFamily="34" charset="0"/>
              </a:rPr>
              <a:t> </a:t>
            </a:r>
            <a:r>
              <a:rPr lang="en-US" sz="1000" i="1" dirty="0" err="1" smtClean="0">
                <a:solidFill>
                  <a:prstClr val="white"/>
                </a:solidFill>
                <a:latin typeface="Arial" pitchFamily="34" charset="0"/>
                <a:ea typeface="宋体" pitchFamily="2" charset="-122"/>
                <a:cs typeface="Arial" pitchFamily="34" charset="0"/>
              </a:rPr>
              <a:t>Scand</a:t>
            </a:r>
            <a:r>
              <a:rPr lang="en-US" sz="1000" dirty="0" smtClean="0">
                <a:solidFill>
                  <a:prstClr val="white"/>
                </a:solidFill>
                <a:latin typeface="Arial" pitchFamily="34" charset="0"/>
                <a:ea typeface="宋体" pitchFamily="2" charset="-122"/>
                <a:cs typeface="Arial" pitchFamily="34" charset="0"/>
              </a:rPr>
              <a:t> 1999; 173:12-24; </a:t>
            </a:r>
            <a:r>
              <a:rPr lang="en-US" sz="1000" dirty="0" err="1" smtClean="0">
                <a:solidFill>
                  <a:prstClr val="white"/>
                </a:solidFill>
                <a:latin typeface="Arial" pitchFamily="34" charset="0"/>
                <a:ea typeface="宋体" pitchFamily="2" charset="-122"/>
                <a:cs typeface="Arial" pitchFamily="34" charset="0"/>
              </a:rPr>
              <a:t>Doubell</a:t>
            </a:r>
            <a:r>
              <a:rPr lang="en-US" sz="1000" dirty="0" smtClean="0">
                <a:solidFill>
                  <a:prstClr val="white"/>
                </a:solidFill>
                <a:latin typeface="Arial" pitchFamily="34" charset="0"/>
                <a:ea typeface="宋体" pitchFamily="2" charset="-122"/>
                <a:cs typeface="Arial" pitchFamily="34" charset="0"/>
              </a:rPr>
              <a:t> TP </a:t>
            </a:r>
            <a:r>
              <a:rPr lang="en-US" sz="1000" i="1" dirty="0" smtClean="0">
                <a:solidFill>
                  <a:prstClr val="white"/>
                </a:solidFill>
                <a:latin typeface="Arial" pitchFamily="34" charset="0"/>
                <a:ea typeface="宋体" pitchFamily="2" charset="-122"/>
                <a:cs typeface="Arial" pitchFamily="34" charset="0"/>
              </a:rPr>
              <a:t>et al. </a:t>
            </a:r>
            <a:r>
              <a:rPr lang="en-US" sz="1000" dirty="0" smtClean="0">
                <a:solidFill>
                  <a:prstClr val="white"/>
                </a:solidFill>
                <a:latin typeface="Arial" pitchFamily="34" charset="0"/>
                <a:ea typeface="宋体" pitchFamily="2" charset="-122"/>
                <a:cs typeface="Arial" pitchFamily="34" charset="0"/>
              </a:rPr>
              <a:t>In: Wall PD, </a:t>
            </a:r>
            <a:r>
              <a:rPr lang="en-US" sz="1000" dirty="0" err="1" smtClean="0">
                <a:solidFill>
                  <a:prstClr val="white"/>
                </a:solidFill>
                <a:latin typeface="Arial" pitchFamily="34" charset="0"/>
                <a:ea typeface="宋体" pitchFamily="2" charset="-122"/>
                <a:cs typeface="Arial" pitchFamily="34" charset="0"/>
              </a:rPr>
              <a:t>Melzack</a:t>
            </a:r>
            <a:r>
              <a:rPr lang="en-US" sz="1000" dirty="0" smtClean="0">
                <a:solidFill>
                  <a:prstClr val="white"/>
                </a:solidFill>
                <a:latin typeface="Arial" pitchFamily="34" charset="0"/>
                <a:ea typeface="宋体" pitchFamily="2" charset="-122"/>
                <a:cs typeface="Arial" pitchFamily="34" charset="0"/>
              </a:rPr>
              <a:t> R (</a:t>
            </a:r>
            <a:r>
              <a:rPr lang="en-US" sz="1000" dirty="0" err="1" smtClean="0">
                <a:solidFill>
                  <a:prstClr val="white"/>
                </a:solidFill>
                <a:latin typeface="Arial" pitchFamily="34" charset="0"/>
                <a:ea typeface="宋体" pitchFamily="2" charset="-122"/>
                <a:cs typeface="Arial" pitchFamily="34" charset="0"/>
              </a:rPr>
              <a:t>eds</a:t>
            </a:r>
            <a:r>
              <a:rPr lang="en-US" sz="1000" dirty="0" smtClean="0">
                <a:solidFill>
                  <a:prstClr val="white"/>
                </a:solidFill>
                <a:latin typeface="Arial" pitchFamily="34" charset="0"/>
                <a:ea typeface="宋体" pitchFamily="2" charset="-122"/>
                <a:cs typeface="Arial" pitchFamily="34" charset="0"/>
              </a:rPr>
              <a:t>). </a:t>
            </a:r>
            <a:br>
              <a:rPr lang="en-US" sz="1000" dirty="0" smtClean="0">
                <a:solidFill>
                  <a:prstClr val="white"/>
                </a:solidFill>
                <a:latin typeface="Arial" pitchFamily="34" charset="0"/>
                <a:ea typeface="宋体" pitchFamily="2" charset="-122"/>
                <a:cs typeface="Arial" pitchFamily="34" charset="0"/>
              </a:rPr>
            </a:br>
            <a:r>
              <a:rPr lang="en-US" sz="1000" i="1" dirty="0" smtClean="0">
                <a:solidFill>
                  <a:prstClr val="white"/>
                </a:solidFill>
                <a:latin typeface="Arial" pitchFamily="34" charset="0"/>
                <a:ea typeface="宋体" pitchFamily="2" charset="-122"/>
                <a:cs typeface="Arial" pitchFamily="34" charset="0"/>
              </a:rPr>
              <a:t>Textbook of Pain</a:t>
            </a:r>
            <a:r>
              <a:rPr lang="en-US" sz="1000" dirty="0" smtClean="0">
                <a:solidFill>
                  <a:prstClr val="white"/>
                </a:solidFill>
                <a:latin typeface="Arial" pitchFamily="34" charset="0"/>
                <a:ea typeface="宋体" pitchFamily="2" charset="-122"/>
                <a:cs typeface="Arial" pitchFamily="34" charset="0"/>
              </a:rPr>
              <a:t>. 4th ed. Harcourt Publishers Limited; Edinburgh, UK: 1999; </a:t>
            </a:r>
            <a:r>
              <a:rPr lang="en-GB" sz="1000" dirty="0" smtClean="0">
                <a:solidFill>
                  <a:prstClr val="white"/>
                </a:solidFill>
                <a:latin typeface="Arial" pitchFamily="34" charset="0"/>
                <a:ea typeface="宋体" pitchFamily="2" charset="-122"/>
                <a:cs typeface="Arial" pitchFamily="34" charset="0"/>
              </a:rPr>
              <a:t>Woolf </a:t>
            </a:r>
            <a:r>
              <a:rPr lang="en-GB" sz="1000" dirty="0">
                <a:solidFill>
                  <a:prstClr val="white"/>
                </a:solidFill>
                <a:latin typeface="Arial" pitchFamily="34" charset="0"/>
                <a:ea typeface="宋体" pitchFamily="2" charset="-122"/>
                <a:cs typeface="Arial" pitchFamily="34" charset="0"/>
              </a:rPr>
              <a:t>CJ, </a:t>
            </a:r>
            <a:r>
              <a:rPr lang="en-GB" sz="1000" dirty="0" err="1">
                <a:solidFill>
                  <a:prstClr val="white"/>
                </a:solidFill>
                <a:latin typeface="Arial" pitchFamily="34" charset="0"/>
                <a:ea typeface="宋体" pitchFamily="2" charset="-122"/>
                <a:cs typeface="Arial" pitchFamily="34" charset="0"/>
              </a:rPr>
              <a:t>Mannion</a:t>
            </a:r>
            <a:r>
              <a:rPr lang="en-GB" sz="1000" dirty="0">
                <a:solidFill>
                  <a:prstClr val="white"/>
                </a:solidFill>
                <a:latin typeface="Arial" pitchFamily="34" charset="0"/>
                <a:ea typeface="宋体" pitchFamily="2" charset="-122"/>
                <a:cs typeface="Arial" pitchFamily="34" charset="0"/>
              </a:rPr>
              <a:t> RJ. </a:t>
            </a:r>
            <a:r>
              <a:rPr lang="en-GB" sz="1000" i="1" dirty="0" smtClean="0">
                <a:solidFill>
                  <a:prstClr val="white"/>
                </a:solidFill>
                <a:latin typeface="Arial" pitchFamily="34" charset="0"/>
                <a:ea typeface="宋体" pitchFamily="2" charset="-122"/>
                <a:cs typeface="Arial" pitchFamily="34" charset="0"/>
              </a:rPr>
              <a:t>Lancet</a:t>
            </a:r>
            <a:r>
              <a:rPr lang="en-GB" sz="1000" dirty="0" smtClean="0">
                <a:solidFill>
                  <a:prstClr val="white"/>
                </a:solidFill>
                <a:latin typeface="Arial" pitchFamily="34" charset="0"/>
                <a:ea typeface="宋体" pitchFamily="2" charset="-122"/>
                <a:cs typeface="Arial" pitchFamily="34" charset="0"/>
              </a:rPr>
              <a:t> </a:t>
            </a:r>
            <a:r>
              <a:rPr lang="en-GB" sz="1000" dirty="0">
                <a:solidFill>
                  <a:prstClr val="white"/>
                </a:solidFill>
                <a:latin typeface="Arial" pitchFamily="34" charset="0"/>
                <a:ea typeface="宋体" pitchFamily="2" charset="-122"/>
                <a:cs typeface="Arial" pitchFamily="34" charset="0"/>
              </a:rPr>
              <a:t>1999; 353(9168):1959-64.</a:t>
            </a:r>
            <a:endParaRPr lang="en-US" sz="1000" dirty="0">
              <a:solidFill>
                <a:prstClr val="white"/>
              </a:solidFill>
              <a:latin typeface="Arial" pitchFamily="34" charset="0"/>
              <a:ea typeface="宋体" pitchFamily="2" charset="-122"/>
              <a:cs typeface="Arial" pitchFamily="34" charset="0"/>
            </a:endParaRPr>
          </a:p>
        </p:txBody>
      </p:sp>
      <p:sp>
        <p:nvSpPr>
          <p:cNvPr id="50" name="Text Box 26"/>
          <p:cNvSpPr txBox="1">
            <a:spLocks noChangeArrowheads="1"/>
          </p:cNvSpPr>
          <p:nvPr/>
        </p:nvSpPr>
        <p:spPr bwMode="auto">
          <a:xfrm>
            <a:off x="7530999" y="2644692"/>
            <a:ext cx="649537" cy="369332"/>
          </a:xfrm>
          <a:prstGeom prst="rect">
            <a:avLst/>
          </a:prstGeom>
          <a:noFill/>
          <a:ln w="9525">
            <a:noFill/>
            <a:miter lim="800000"/>
            <a:headEnd/>
            <a:tailEnd/>
          </a:ln>
          <a:effectLst/>
        </p:spPr>
        <p:txBody>
          <a:bodyPr wrap="none">
            <a:spAutoFit/>
          </a:bodyPr>
          <a:lstStyle/>
          <a:p>
            <a:pPr eaLnBrk="0" hangingPunct="0">
              <a:defRPr/>
            </a:pPr>
            <a:r>
              <a:rPr lang="zh-CN" altLang="en-US" b="1" dirty="0" smtClean="0">
                <a:solidFill>
                  <a:srgbClr val="FF99CC"/>
                </a:solidFill>
                <a:latin typeface="Arial" pitchFamily="34" charset="0"/>
                <a:ea typeface="宋体" pitchFamily="2" charset="-122"/>
                <a:cs typeface="Arial" pitchFamily="34" charset="0"/>
              </a:rPr>
              <a:t>感知</a:t>
            </a:r>
            <a:endParaRPr lang="en-GB" b="1" dirty="0">
              <a:solidFill>
                <a:srgbClr val="FF99CC"/>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338314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par>
                                <p:cTn id="20" presetID="10" presetClass="entr" presetSubtype="0" fill="hold" grpId="0" nodeType="withEffect">
                                  <p:stCondLst>
                                    <p:cond delay="1000"/>
                                  </p:stCondLst>
                                  <p:childTnLst>
                                    <p:set>
                                      <p:cBhvr>
                                        <p:cTn id="21" dur="1" fill="hold">
                                          <p:stCondLst>
                                            <p:cond delay="0"/>
                                          </p:stCondLst>
                                        </p:cTn>
                                        <p:tgtEl>
                                          <p:spTgt spid="2178074"/>
                                        </p:tgtEl>
                                        <p:attrNameLst>
                                          <p:attrName>style.visibility</p:attrName>
                                        </p:attrNameLst>
                                      </p:cBhvr>
                                      <p:to>
                                        <p:strVal val="visible"/>
                                      </p:to>
                                    </p:set>
                                    <p:animEffect transition="in" filter="fade">
                                      <p:cBhvr>
                                        <p:cTn id="22" dur="200"/>
                                        <p:tgtEl>
                                          <p:spTgt spid="2178074"/>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178115"/>
                                        </p:tgtEl>
                                        <p:attrNameLst>
                                          <p:attrName>style.visibility</p:attrName>
                                        </p:attrNameLst>
                                      </p:cBhvr>
                                      <p:to>
                                        <p:strVal val="visible"/>
                                      </p:to>
                                    </p:set>
                                    <p:animEffect transition="in" filter="fade">
                                      <p:cBhvr>
                                        <p:cTn id="26" dur="500"/>
                                        <p:tgtEl>
                                          <p:spTgt spid="2178115"/>
                                        </p:tgtEl>
                                      </p:cBhvr>
                                    </p:animEffect>
                                  </p:childTnLst>
                                </p:cTn>
                              </p:par>
                            </p:childTnLst>
                          </p:cTn>
                        </p:par>
                        <p:par>
                          <p:cTn id="27" fill="hold">
                            <p:stCondLst>
                              <p:cond delay="3500"/>
                            </p:stCondLst>
                            <p:childTnLst>
                              <p:par>
                                <p:cTn id="28" presetID="10" presetClass="exit" presetSubtype="0" fill="hold" nodeType="afterEffect">
                                  <p:stCondLst>
                                    <p:cond delay="0"/>
                                  </p:stCondLst>
                                  <p:childTnLst>
                                    <p:animEffect transition="out" filter="fade">
                                      <p:cBhvr>
                                        <p:cTn id="29" dur="500"/>
                                        <p:tgtEl>
                                          <p:spTgt spid="2178115"/>
                                        </p:tgtEl>
                                      </p:cBhvr>
                                    </p:animEffect>
                                    <p:set>
                                      <p:cBhvr>
                                        <p:cTn id="30" dur="1" fill="hold">
                                          <p:stCondLst>
                                            <p:cond delay="499"/>
                                          </p:stCondLst>
                                        </p:cTn>
                                        <p:tgtEl>
                                          <p:spTgt spid="2178115"/>
                                        </p:tgtEl>
                                        <p:attrNameLst>
                                          <p:attrName>style.visibility</p:attrName>
                                        </p:attrNameLst>
                                      </p:cBhvr>
                                      <p:to>
                                        <p:strVal val="hidden"/>
                                      </p:to>
                                    </p:se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2178115"/>
                                        </p:tgtEl>
                                        <p:attrNameLst>
                                          <p:attrName>style.visibility</p:attrName>
                                        </p:attrNameLst>
                                      </p:cBhvr>
                                      <p:to>
                                        <p:strVal val="visible"/>
                                      </p:to>
                                    </p:set>
                                    <p:animEffect transition="in" filter="fade">
                                      <p:cBhvr>
                                        <p:cTn id="34" dur="500"/>
                                        <p:tgtEl>
                                          <p:spTgt spid="21781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78116"/>
                                        </p:tgtEl>
                                        <p:attrNameLst>
                                          <p:attrName>style.visibility</p:attrName>
                                        </p:attrNameLst>
                                      </p:cBhvr>
                                      <p:to>
                                        <p:strVal val="visible"/>
                                      </p:to>
                                    </p:set>
                                    <p:animEffect transition="in" filter="fade">
                                      <p:cBhvr>
                                        <p:cTn id="37" dur="500"/>
                                        <p:tgtEl>
                                          <p:spTgt spid="21781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78073"/>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0" nodeType="clickEffect">
                                  <p:stCondLst>
                                    <p:cond delay="0"/>
                                  </p:stCondLst>
                                  <p:childTnLst>
                                    <p:animEffect transition="out" filter="wipe(down)">
                                      <p:cBhvr>
                                        <p:cTn id="47" dur="500"/>
                                        <p:tgtEl>
                                          <p:spTgt spid="55"/>
                                        </p:tgtEl>
                                      </p:cBhvr>
                                    </p:animEffect>
                                    <p:set>
                                      <p:cBhvr>
                                        <p:cTn id="48" dur="1" fill="hold">
                                          <p:stCondLst>
                                            <p:cond delay="499"/>
                                          </p:stCondLst>
                                        </p:cTn>
                                        <p:tgtEl>
                                          <p:spTgt spid="55"/>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73" grpId="0"/>
      <p:bldP spid="2178074" grpId="0"/>
      <p:bldP spid="2178112" grpId="0" animBg="1"/>
      <p:bldP spid="2178112" grpId="1" animBg="1"/>
      <p:bldP spid="2178113" grpId="0" animBg="1"/>
      <p:bldP spid="2178113" grpId="1" animBg="1"/>
      <p:bldP spid="2178116" grpId="0"/>
      <p:bldP spid="55" grpId="0"/>
      <p:bldP spid="2"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ext Box 16"/>
          <p:cNvSpPr txBox="1">
            <a:spLocks noChangeArrowheads="1"/>
          </p:cNvSpPr>
          <p:nvPr/>
        </p:nvSpPr>
        <p:spPr bwMode="auto">
          <a:xfrm>
            <a:off x="211417" y="6481066"/>
            <a:ext cx="8528050" cy="338554"/>
          </a:xfrm>
          <a:prstGeom prst="rect">
            <a:avLst/>
          </a:prstGeom>
          <a:noFill/>
          <a:ln w="9525">
            <a:noFill/>
            <a:miter lim="800000"/>
            <a:headEnd/>
            <a:tailEnd/>
          </a:ln>
        </p:spPr>
        <p:txBody>
          <a:bodyPr lIns="0" tIns="0" rIns="0" bIns="0" anchor="b">
            <a:spAutoFit/>
          </a:bodyPr>
          <a:lstStyle/>
          <a:p>
            <a:pPr marL="114300" indent="-114300"/>
            <a:r>
              <a:rPr lang="zh-CN" altLang="en-US" sz="1200" b="1" dirty="0" smtClean="0">
                <a:solidFill>
                  <a:srgbClr val="002060"/>
                </a:solidFill>
                <a:latin typeface="Arial" pitchFamily="34" charset="0"/>
                <a:ea typeface="宋体" pitchFamily="2" charset="-122"/>
                <a:cs typeface="Arial" pitchFamily="34" charset="0"/>
              </a:rPr>
              <a:t>注：加巴喷丁和普瑞巴林是</a:t>
            </a:r>
            <a:r>
              <a:rPr lang="en-US" altLang="zh-CN" sz="1200" b="1" dirty="0" smtClean="0">
                <a:solidFill>
                  <a:srgbClr val="002060"/>
                </a:solidFill>
                <a:latin typeface="Arial" pitchFamily="34" charset="0"/>
                <a:ea typeface="宋体" pitchFamily="2" charset="-122"/>
                <a:cs typeface="Arial" pitchFamily="34" charset="0"/>
              </a:rPr>
              <a:t>α2δ</a:t>
            </a:r>
            <a:r>
              <a:rPr lang="zh-CN" altLang="en-US" sz="1200" b="1" dirty="0" smtClean="0">
                <a:solidFill>
                  <a:srgbClr val="002060"/>
                </a:solidFill>
                <a:latin typeface="Arial" pitchFamily="34" charset="0"/>
                <a:ea typeface="宋体" pitchFamily="2" charset="-122"/>
                <a:cs typeface="Arial" pitchFamily="34" charset="0"/>
              </a:rPr>
              <a:t>配体</a:t>
            </a:r>
            <a:r>
              <a:rPr lang="en-US" sz="1200" b="1" dirty="0" smtClean="0">
                <a:solidFill>
                  <a:srgbClr val="002060"/>
                </a:solidFill>
                <a:latin typeface="Arial" pitchFamily="34" charset="0"/>
                <a:ea typeface="宋体" pitchFamily="2" charset="-122"/>
                <a:cs typeface="Arial" pitchFamily="34" charset="0"/>
              </a:rPr>
              <a:t>:</a:t>
            </a:r>
          </a:p>
          <a:p>
            <a:pPr marL="114300" indent="-114300"/>
            <a:r>
              <a:rPr lang="en-US" sz="1000" dirty="0" smtClean="0">
                <a:solidFill>
                  <a:srgbClr val="002060"/>
                </a:solidFill>
                <a:latin typeface="Arial" pitchFamily="34" charset="0"/>
                <a:ea typeface="宋体" pitchFamily="2" charset="-122"/>
                <a:cs typeface="Arial" pitchFamily="34" charset="0"/>
              </a:rPr>
              <a:t>Bauer CS </a:t>
            </a:r>
            <a:r>
              <a:rPr lang="en-US" sz="1000" i="1" dirty="0" smtClean="0">
                <a:solidFill>
                  <a:srgbClr val="002060"/>
                </a:solidFill>
                <a:latin typeface="Arial" pitchFamily="34" charset="0"/>
                <a:ea typeface="宋体" pitchFamily="2" charset="-122"/>
                <a:cs typeface="Arial" pitchFamily="34" charset="0"/>
              </a:rPr>
              <a:t>et al. J </a:t>
            </a:r>
            <a:r>
              <a:rPr lang="en-US" sz="1000" i="1" dirty="0" err="1" smtClean="0">
                <a:solidFill>
                  <a:srgbClr val="002060"/>
                </a:solidFill>
                <a:latin typeface="Arial" pitchFamily="34" charset="0"/>
                <a:ea typeface="宋体" pitchFamily="2" charset="-122"/>
                <a:cs typeface="Arial" pitchFamily="34" charset="0"/>
              </a:rPr>
              <a:t>Neurosci</a:t>
            </a:r>
            <a:r>
              <a:rPr lang="en-US" sz="1000" dirty="0" smtClean="0">
                <a:solidFill>
                  <a:srgbClr val="002060"/>
                </a:solidFill>
                <a:latin typeface="Arial" pitchFamily="34" charset="0"/>
                <a:ea typeface="宋体" pitchFamily="2" charset="-122"/>
                <a:cs typeface="Arial" pitchFamily="34" charset="0"/>
              </a:rPr>
              <a:t> 2009; 29(13):4076-88.</a:t>
            </a:r>
            <a:endParaRPr lang="en-US" sz="1000" dirty="0">
              <a:solidFill>
                <a:srgbClr val="002060"/>
              </a:solidFill>
              <a:latin typeface="Arial" pitchFamily="34" charset="0"/>
              <a:ea typeface="宋体" pitchFamily="2" charset="-122"/>
              <a:cs typeface="Arial" pitchFamily="34" charset="0"/>
            </a:endParaRPr>
          </a:p>
        </p:txBody>
      </p:sp>
      <p:pic>
        <p:nvPicPr>
          <p:cNvPr id="842755" name="Picture 3"/>
          <p:cNvPicPr>
            <a:picLocks noChangeAspect="1" noChangeArrowheads="1"/>
          </p:cNvPicPr>
          <p:nvPr/>
        </p:nvPicPr>
        <p:blipFill>
          <a:blip r:embed="rId3" cstate="print">
            <a:clrChange>
              <a:clrFrom>
                <a:srgbClr val="FEFEFE"/>
              </a:clrFrom>
              <a:clrTo>
                <a:srgbClr val="FEFEFE">
                  <a:alpha val="0"/>
                </a:srgbClr>
              </a:clrTo>
            </a:clrChange>
          </a:blip>
          <a:srcRect l="5475" t="3058" r="6467" b="27351"/>
          <a:stretch>
            <a:fillRect/>
          </a:stretch>
        </p:blipFill>
        <p:spPr bwMode="auto">
          <a:xfrm>
            <a:off x="3155950" y="1868903"/>
            <a:ext cx="4468813" cy="4025900"/>
          </a:xfrm>
          <a:prstGeom prst="rect">
            <a:avLst/>
          </a:prstGeom>
          <a:noFill/>
          <a:ln w="9525">
            <a:noFill/>
            <a:miter lim="800000"/>
            <a:headEnd/>
            <a:tailEnd/>
          </a:ln>
        </p:spPr>
      </p:pic>
      <p:sp>
        <p:nvSpPr>
          <p:cNvPr id="842756" name="AutoShape 4"/>
          <p:cNvSpPr>
            <a:spLocks noChangeArrowheads="1"/>
          </p:cNvSpPr>
          <p:nvPr/>
        </p:nvSpPr>
        <p:spPr bwMode="auto">
          <a:xfrm rot="1950959">
            <a:off x="5124450" y="5151437"/>
            <a:ext cx="1647825" cy="1244600"/>
          </a:xfrm>
          <a:prstGeom prst="irregularSeal2">
            <a:avLst/>
          </a:prstGeom>
          <a:solidFill>
            <a:schemeClr val="accent6"/>
          </a:solidFill>
          <a:ln w="9525">
            <a:noFill/>
            <a:miter lim="800000"/>
            <a:headEnd/>
            <a:tailEnd/>
          </a:ln>
        </p:spPr>
        <p:txBody>
          <a:bodyPr wrap="none" anchor="ctr"/>
          <a:lstStyle/>
          <a:p>
            <a:pPr algn="ctr"/>
            <a:endParaRPr lang="en-US" sz="2000" dirty="0">
              <a:solidFill>
                <a:prstClr val="white"/>
              </a:solidFill>
              <a:latin typeface="Arial" pitchFamily="34" charset="0"/>
              <a:ea typeface="宋体" pitchFamily="2" charset="-122"/>
              <a:cs typeface="Arial" pitchFamily="34" charset="0"/>
            </a:endParaRPr>
          </a:p>
        </p:txBody>
      </p:sp>
      <p:sp>
        <p:nvSpPr>
          <p:cNvPr id="842757" name="Text Box 5"/>
          <p:cNvSpPr txBox="1">
            <a:spLocks noChangeArrowheads="1"/>
          </p:cNvSpPr>
          <p:nvPr/>
        </p:nvSpPr>
        <p:spPr bwMode="auto">
          <a:xfrm>
            <a:off x="6489654" y="6158328"/>
            <a:ext cx="1217000" cy="400110"/>
          </a:xfrm>
          <a:prstGeom prst="rect">
            <a:avLst/>
          </a:prstGeom>
          <a:noFill/>
          <a:ln w="9525">
            <a:noFill/>
            <a:miter lim="800000"/>
            <a:headEnd/>
            <a:tailEnd/>
          </a:ln>
        </p:spPr>
        <p:txBody>
          <a:bodyPr wrap="none">
            <a:spAutoFit/>
          </a:bodyPr>
          <a:lstStyle/>
          <a:p>
            <a:r>
              <a:rPr lang="zh-CN" altLang="en-US" sz="2000" b="1" dirty="0" smtClean="0">
                <a:solidFill>
                  <a:srgbClr val="F78B30"/>
                </a:solidFill>
                <a:latin typeface="Arial" pitchFamily="34" charset="0"/>
                <a:ea typeface="宋体" pitchFamily="2" charset="-122"/>
                <a:cs typeface="Arial" pitchFamily="34" charset="0"/>
              </a:rPr>
              <a:t>神经损伤</a:t>
            </a:r>
            <a:endParaRPr lang="en-US" sz="2000" b="1" dirty="0">
              <a:solidFill>
                <a:srgbClr val="F78B30"/>
              </a:solidFill>
              <a:latin typeface="Arial" pitchFamily="34" charset="0"/>
              <a:ea typeface="宋体" pitchFamily="2" charset="-122"/>
              <a:cs typeface="Arial" pitchFamily="34" charset="0"/>
            </a:endParaRPr>
          </a:p>
        </p:txBody>
      </p:sp>
      <p:sp>
        <p:nvSpPr>
          <p:cNvPr id="842758" name="Text Box 6"/>
          <p:cNvSpPr txBox="1">
            <a:spLocks noChangeArrowheads="1"/>
          </p:cNvSpPr>
          <p:nvPr/>
        </p:nvSpPr>
        <p:spPr bwMode="auto">
          <a:xfrm>
            <a:off x="7380311" y="4062828"/>
            <a:ext cx="1728193" cy="615553"/>
          </a:xfrm>
          <a:prstGeom prst="rect">
            <a:avLst/>
          </a:prstGeom>
          <a:noFill/>
          <a:ln w="9525">
            <a:noFill/>
            <a:miter lim="800000"/>
            <a:headEnd/>
            <a:tailEnd/>
          </a:ln>
        </p:spPr>
        <p:txBody>
          <a:bodyPr wrap="square">
            <a:spAutoFit/>
          </a:bodyPr>
          <a:lstStyle/>
          <a:p>
            <a:pPr algn="ctr"/>
            <a:r>
              <a:rPr lang="zh-CN" altLang="en-US" sz="1700" b="1" dirty="0" smtClean="0">
                <a:solidFill>
                  <a:srgbClr val="002060"/>
                </a:solidFill>
                <a:latin typeface="Arial" pitchFamily="34" charset="0"/>
                <a:ea typeface="宋体" pitchFamily="2" charset="-122"/>
                <a:cs typeface="Arial" pitchFamily="34" charset="0"/>
              </a:rPr>
              <a:t>损伤刺激钙离子通道的产生</a:t>
            </a:r>
            <a:r>
              <a:rPr lang="en-US" sz="1700" b="1" dirty="0" smtClean="0">
                <a:solidFill>
                  <a:srgbClr val="002060"/>
                </a:solidFill>
                <a:latin typeface="Arial" pitchFamily="34" charset="0"/>
                <a:ea typeface="宋体" pitchFamily="2" charset="-122"/>
                <a:cs typeface="Arial" pitchFamily="34" charset="0"/>
              </a:rPr>
              <a:t> </a:t>
            </a:r>
            <a:endParaRPr lang="en-US" sz="1700" b="1" dirty="0">
              <a:solidFill>
                <a:srgbClr val="002060"/>
              </a:solidFill>
              <a:latin typeface="Arial" pitchFamily="34" charset="0"/>
              <a:ea typeface="宋体" pitchFamily="2" charset="-122"/>
              <a:cs typeface="Arial" pitchFamily="34" charset="0"/>
            </a:endParaRPr>
          </a:p>
        </p:txBody>
      </p:sp>
      <p:sp>
        <p:nvSpPr>
          <p:cNvPr id="79" name="Oval 7"/>
          <p:cNvSpPr>
            <a:spLocks noChangeArrowheads="1"/>
          </p:cNvSpPr>
          <p:nvPr/>
        </p:nvSpPr>
        <p:spPr bwMode="auto">
          <a:xfrm>
            <a:off x="6213475" y="2792828"/>
            <a:ext cx="1298575" cy="1201738"/>
          </a:xfrm>
          <a:prstGeom prst="ellipse">
            <a:avLst/>
          </a:prstGeom>
          <a:noFill/>
          <a:ln w="38100">
            <a:solidFill>
              <a:srgbClr val="C03932"/>
            </a:solidFill>
            <a:round/>
            <a:headEnd/>
            <a:tailEnd/>
          </a:ln>
          <a:effectLst/>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842760" name="AutoShape 8"/>
          <p:cNvSpPr>
            <a:spLocks noChangeArrowheads="1"/>
          </p:cNvSpPr>
          <p:nvPr/>
        </p:nvSpPr>
        <p:spPr bwMode="auto">
          <a:xfrm rot="-7766513">
            <a:off x="6346031" y="4171572"/>
            <a:ext cx="460375" cy="674688"/>
          </a:xfrm>
          <a:prstGeom prst="lightningBolt">
            <a:avLst/>
          </a:prstGeom>
          <a:solidFill>
            <a:schemeClr val="accent6"/>
          </a:solidFill>
          <a:ln w="9525">
            <a:noFill/>
            <a:miter lim="800000"/>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842761" name="Rectangle 9"/>
          <p:cNvSpPr>
            <a:spLocks noChangeArrowheads="1"/>
          </p:cNvSpPr>
          <p:nvPr/>
        </p:nvSpPr>
        <p:spPr bwMode="auto">
          <a:xfrm>
            <a:off x="6222271" y="1772816"/>
            <a:ext cx="2814225" cy="646331"/>
          </a:xfrm>
          <a:prstGeom prst="rect">
            <a:avLst/>
          </a:prstGeom>
          <a:noFill/>
          <a:ln w="9525">
            <a:noFill/>
            <a:miter lim="800000"/>
            <a:headEnd/>
            <a:tailEnd/>
          </a:ln>
        </p:spPr>
        <p:txBody>
          <a:bodyPr wrap="square">
            <a:spAutoFit/>
          </a:bodyPr>
          <a:lstStyle/>
          <a:p>
            <a:pPr algn="ctr"/>
            <a:r>
              <a:rPr lang="zh-CN" altLang="en-US" b="1" dirty="0" smtClean="0">
                <a:solidFill>
                  <a:srgbClr val="002060"/>
                </a:solidFill>
                <a:latin typeface="Arial" pitchFamily="34" charset="0"/>
                <a:ea typeface="宋体" pitchFamily="2" charset="-122"/>
                <a:cs typeface="Arial" pitchFamily="34" charset="0"/>
              </a:rPr>
              <a:t>钙通道转运到</a:t>
            </a:r>
            <a:endParaRPr lang="en-US" altLang="zh-CN" b="1" dirty="0" smtClean="0">
              <a:solidFill>
                <a:srgbClr val="002060"/>
              </a:solidFill>
              <a:latin typeface="Arial" pitchFamily="34" charset="0"/>
              <a:ea typeface="宋体" pitchFamily="2" charset="-122"/>
              <a:cs typeface="Arial" pitchFamily="34" charset="0"/>
            </a:endParaRPr>
          </a:p>
          <a:p>
            <a:pPr algn="ctr"/>
            <a:r>
              <a:rPr lang="zh-CN" altLang="en-US" b="1" dirty="0" smtClean="0">
                <a:solidFill>
                  <a:srgbClr val="002060"/>
                </a:solidFill>
                <a:latin typeface="Arial" pitchFamily="34" charset="0"/>
                <a:ea typeface="宋体" pitchFamily="2" charset="-122"/>
                <a:cs typeface="Arial" pitchFamily="34" charset="0"/>
              </a:rPr>
              <a:t>背角处的神经末梢</a:t>
            </a:r>
            <a:endParaRPr lang="en-US" b="1" dirty="0">
              <a:solidFill>
                <a:srgbClr val="002060"/>
              </a:solidFill>
              <a:latin typeface="Arial" pitchFamily="34" charset="0"/>
              <a:ea typeface="宋体" pitchFamily="2" charset="-122"/>
              <a:cs typeface="Arial" pitchFamily="34" charset="0"/>
            </a:endParaRPr>
          </a:p>
        </p:txBody>
      </p:sp>
      <p:sp>
        <p:nvSpPr>
          <p:cNvPr id="842762" name="Text Box 11"/>
          <p:cNvSpPr txBox="1">
            <a:spLocks noChangeArrowheads="1"/>
          </p:cNvSpPr>
          <p:nvPr/>
        </p:nvSpPr>
        <p:spPr bwMode="auto">
          <a:xfrm>
            <a:off x="615764" y="1986085"/>
            <a:ext cx="2079823" cy="646331"/>
          </a:xfrm>
          <a:prstGeom prst="rect">
            <a:avLst/>
          </a:prstGeom>
          <a:noFill/>
          <a:ln w="9525">
            <a:noFill/>
            <a:miter lim="800000"/>
            <a:headEnd/>
            <a:tailEnd/>
          </a:ln>
        </p:spPr>
        <p:txBody>
          <a:bodyPr wrap="square">
            <a:spAutoFit/>
          </a:bodyPr>
          <a:lstStyle/>
          <a:p>
            <a:pPr algn="ctr"/>
            <a:r>
              <a:rPr lang="zh-CN" altLang="en-US" b="1" dirty="0" smtClean="0">
                <a:solidFill>
                  <a:srgbClr val="002060"/>
                </a:solidFill>
                <a:latin typeface="Arial" pitchFamily="34" charset="0"/>
                <a:ea typeface="宋体" pitchFamily="2" charset="-122"/>
                <a:cs typeface="Arial" pitchFamily="34" charset="0"/>
              </a:rPr>
              <a:t>钙通道数量</a:t>
            </a:r>
            <a:endParaRPr lang="en-US" altLang="zh-CN" b="1" dirty="0" smtClean="0">
              <a:solidFill>
                <a:srgbClr val="002060"/>
              </a:solidFill>
              <a:latin typeface="Arial" pitchFamily="34" charset="0"/>
              <a:ea typeface="宋体" pitchFamily="2" charset="-122"/>
              <a:cs typeface="Arial" pitchFamily="34" charset="0"/>
            </a:endParaRPr>
          </a:p>
          <a:p>
            <a:pPr algn="ctr"/>
            <a:r>
              <a:rPr lang="zh-CN" altLang="en-US" b="1" dirty="0" smtClean="0">
                <a:solidFill>
                  <a:srgbClr val="002060"/>
                </a:solidFill>
                <a:latin typeface="Arial" pitchFamily="34" charset="0"/>
                <a:ea typeface="宋体" pitchFamily="2" charset="-122"/>
                <a:cs typeface="Arial" pitchFamily="34" charset="0"/>
              </a:rPr>
              <a:t>增加</a:t>
            </a:r>
            <a:endParaRPr lang="en-US" b="1" dirty="0">
              <a:solidFill>
                <a:srgbClr val="002060"/>
              </a:solidFill>
              <a:latin typeface="Arial" pitchFamily="34" charset="0"/>
              <a:ea typeface="宋体" pitchFamily="2" charset="-122"/>
              <a:cs typeface="Arial" pitchFamily="34" charset="0"/>
            </a:endParaRPr>
          </a:p>
        </p:txBody>
      </p:sp>
      <p:sp>
        <p:nvSpPr>
          <p:cNvPr id="842763" name="AutoShape 12"/>
          <p:cNvSpPr>
            <a:spLocks noChangeArrowheads="1"/>
          </p:cNvSpPr>
          <p:nvPr/>
        </p:nvSpPr>
        <p:spPr bwMode="auto">
          <a:xfrm>
            <a:off x="1459619" y="406282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842764" name="Text Box 13"/>
          <p:cNvSpPr txBox="1">
            <a:spLocks noChangeArrowheads="1"/>
          </p:cNvSpPr>
          <p:nvPr/>
        </p:nvSpPr>
        <p:spPr bwMode="auto">
          <a:xfrm>
            <a:off x="925521" y="3340516"/>
            <a:ext cx="1346844" cy="646331"/>
          </a:xfrm>
          <a:prstGeom prst="rect">
            <a:avLst/>
          </a:prstGeom>
          <a:noFill/>
          <a:ln w="9525">
            <a:noFill/>
            <a:miter lim="800000"/>
            <a:headEnd/>
            <a:tailEnd/>
          </a:ln>
        </p:spPr>
        <p:txBody>
          <a:bodyPr wrap="none">
            <a:spAutoFit/>
          </a:bodyPr>
          <a:lstStyle/>
          <a:p>
            <a:pPr algn="ctr"/>
            <a:r>
              <a:rPr lang="zh-CN" altLang="en-US" b="1" dirty="0" smtClean="0">
                <a:solidFill>
                  <a:srgbClr val="002060"/>
                </a:solidFill>
                <a:latin typeface="Arial" pitchFamily="34" charset="0"/>
                <a:ea typeface="宋体" pitchFamily="2" charset="-122"/>
                <a:cs typeface="Arial" pitchFamily="34" charset="0"/>
              </a:rPr>
              <a:t>钙离子内流</a:t>
            </a:r>
            <a:endParaRPr lang="en-US" altLang="zh-CN" b="1" dirty="0" smtClean="0">
              <a:solidFill>
                <a:srgbClr val="002060"/>
              </a:solidFill>
              <a:latin typeface="Arial" pitchFamily="34" charset="0"/>
              <a:ea typeface="宋体" pitchFamily="2" charset="-122"/>
              <a:cs typeface="Arial" pitchFamily="34" charset="0"/>
            </a:endParaRPr>
          </a:p>
          <a:p>
            <a:pPr algn="ctr"/>
            <a:r>
              <a:rPr lang="zh-CN" altLang="en-US" b="1" dirty="0" smtClean="0">
                <a:solidFill>
                  <a:srgbClr val="002060"/>
                </a:solidFill>
                <a:latin typeface="Arial" pitchFamily="34" charset="0"/>
                <a:ea typeface="宋体" pitchFamily="2" charset="-122"/>
                <a:cs typeface="Arial" pitchFamily="34" charset="0"/>
              </a:rPr>
              <a:t>增加 </a:t>
            </a:r>
            <a:endParaRPr lang="en-US" b="1" dirty="0">
              <a:solidFill>
                <a:srgbClr val="002060"/>
              </a:solidFill>
              <a:latin typeface="Arial" pitchFamily="34" charset="0"/>
              <a:ea typeface="宋体" pitchFamily="2" charset="-122"/>
              <a:cs typeface="Arial" pitchFamily="34" charset="0"/>
            </a:endParaRPr>
          </a:p>
        </p:txBody>
      </p:sp>
      <p:sp>
        <p:nvSpPr>
          <p:cNvPr id="842765" name="AutoShape 14"/>
          <p:cNvSpPr>
            <a:spLocks noChangeArrowheads="1"/>
          </p:cNvSpPr>
          <p:nvPr/>
        </p:nvSpPr>
        <p:spPr bwMode="auto">
          <a:xfrm>
            <a:off x="1459619" y="283727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842766" name="Text Box 15"/>
          <p:cNvSpPr txBox="1">
            <a:spLocks noChangeArrowheads="1"/>
          </p:cNvSpPr>
          <p:nvPr/>
        </p:nvSpPr>
        <p:spPr bwMode="auto">
          <a:xfrm>
            <a:off x="323528" y="4567653"/>
            <a:ext cx="2664295" cy="1538883"/>
          </a:xfrm>
          <a:prstGeom prst="rect">
            <a:avLst/>
          </a:prstGeom>
          <a:noFill/>
          <a:ln w="9525">
            <a:noFill/>
            <a:miter lim="800000"/>
            <a:headEnd/>
            <a:tailEnd/>
          </a:ln>
        </p:spPr>
        <p:txBody>
          <a:bodyPr wrap="square">
            <a:spAutoFit/>
          </a:bodyPr>
          <a:lstStyle/>
          <a:p>
            <a:pPr algn="ctr"/>
            <a:r>
              <a:rPr lang="zh-CN" altLang="en-US" b="1" dirty="0" smtClean="0">
                <a:solidFill>
                  <a:srgbClr val="002060"/>
                </a:solidFill>
                <a:latin typeface="Arial" pitchFamily="34" charset="0"/>
                <a:ea typeface="宋体" pitchFamily="2" charset="-122"/>
                <a:cs typeface="Arial" pitchFamily="34" charset="0"/>
              </a:rPr>
              <a:t>神经元兴奋性</a:t>
            </a:r>
            <a:endParaRPr lang="en-US" altLang="zh-CN" b="1" dirty="0" smtClean="0">
              <a:solidFill>
                <a:srgbClr val="002060"/>
              </a:solidFill>
              <a:latin typeface="Arial" pitchFamily="34" charset="0"/>
              <a:ea typeface="宋体" pitchFamily="2" charset="-122"/>
              <a:cs typeface="Arial" pitchFamily="34" charset="0"/>
            </a:endParaRPr>
          </a:p>
          <a:p>
            <a:pPr algn="ctr"/>
            <a:r>
              <a:rPr lang="zh-CN" altLang="en-US" b="1" dirty="0" smtClean="0">
                <a:solidFill>
                  <a:srgbClr val="002060"/>
                </a:solidFill>
                <a:latin typeface="Arial" pitchFamily="34" charset="0"/>
                <a:ea typeface="宋体" pitchFamily="2" charset="-122"/>
                <a:cs typeface="Arial" pitchFamily="34" charset="0"/>
              </a:rPr>
              <a:t>增加</a:t>
            </a:r>
            <a:r>
              <a:rPr lang="en-US" sz="1000" b="1" dirty="0" smtClean="0">
                <a:solidFill>
                  <a:prstClr val="white"/>
                </a:solidFill>
                <a:latin typeface="Arial" pitchFamily="34" charset="0"/>
                <a:ea typeface="宋体" pitchFamily="2" charset="-122"/>
                <a:cs typeface="Arial" pitchFamily="34" charset="0"/>
              </a:rPr>
              <a:t/>
            </a:r>
            <a:br>
              <a:rPr lang="en-US" sz="1000" b="1" dirty="0" smtClean="0">
                <a:solidFill>
                  <a:prstClr val="white"/>
                </a:solidFill>
                <a:latin typeface="Arial" pitchFamily="34" charset="0"/>
                <a:ea typeface="宋体" pitchFamily="2" charset="-122"/>
                <a:cs typeface="Arial" pitchFamily="34" charset="0"/>
              </a:rPr>
            </a:br>
            <a:endParaRPr lang="en-US" sz="1000" b="1" dirty="0" smtClean="0">
              <a:solidFill>
                <a:prstClr val="white"/>
              </a:solidFill>
              <a:latin typeface="Arial" pitchFamily="34" charset="0"/>
              <a:ea typeface="宋体" pitchFamily="2" charset="-122"/>
              <a:cs typeface="Arial" pitchFamily="34" charset="0"/>
            </a:endParaRPr>
          </a:p>
          <a:p>
            <a:pPr algn="ctr"/>
            <a:r>
              <a:rPr lang="zh-CN" altLang="en-US" sz="2400" b="1" i="1" dirty="0" smtClean="0">
                <a:solidFill>
                  <a:srgbClr val="DDBB30"/>
                </a:solidFill>
                <a:latin typeface="Arial" pitchFamily="34" charset="0"/>
                <a:ea typeface="宋体" pitchFamily="2" charset="-122"/>
                <a:cs typeface="Arial" pitchFamily="34" charset="0"/>
              </a:rPr>
              <a:t>痛觉</a:t>
            </a:r>
            <a:r>
              <a:rPr lang="en-US" sz="2400" b="1" i="1" dirty="0" smtClean="0">
                <a:solidFill>
                  <a:srgbClr val="DDBB30"/>
                </a:solidFill>
                <a:latin typeface="Arial" pitchFamily="34" charset="0"/>
                <a:ea typeface="宋体" pitchFamily="2" charset="-122"/>
                <a:cs typeface="Arial" pitchFamily="34" charset="0"/>
              </a:rPr>
              <a:t/>
            </a:r>
            <a:br>
              <a:rPr lang="en-US" sz="2400" b="1" i="1" dirty="0" smtClean="0">
                <a:solidFill>
                  <a:srgbClr val="DDBB30"/>
                </a:solidFill>
                <a:latin typeface="Arial" pitchFamily="34" charset="0"/>
                <a:ea typeface="宋体" pitchFamily="2" charset="-122"/>
                <a:cs typeface="Arial" pitchFamily="34" charset="0"/>
              </a:rPr>
            </a:br>
            <a:r>
              <a:rPr lang="zh-CN" altLang="en-US" sz="2400" b="1" i="1" dirty="0" smtClean="0">
                <a:solidFill>
                  <a:srgbClr val="DDBB30"/>
                </a:solidFill>
                <a:latin typeface="Arial" pitchFamily="34" charset="0"/>
                <a:ea typeface="宋体" pitchFamily="2" charset="-122"/>
                <a:cs typeface="Arial" pitchFamily="34" charset="0"/>
              </a:rPr>
              <a:t>敏感性增加</a:t>
            </a:r>
            <a:endParaRPr lang="en-US" sz="2400" b="1" i="1" dirty="0">
              <a:solidFill>
                <a:srgbClr val="DDBB30"/>
              </a:solidFill>
              <a:latin typeface="Arial" pitchFamily="34" charset="0"/>
              <a:ea typeface="宋体" pitchFamily="2" charset="-122"/>
              <a:cs typeface="Arial" pitchFamily="34" charset="0"/>
            </a:endParaRPr>
          </a:p>
        </p:txBody>
      </p:sp>
      <p:sp>
        <p:nvSpPr>
          <p:cNvPr id="842767" name="Line 16"/>
          <p:cNvSpPr>
            <a:spLocks noChangeShapeType="1"/>
          </p:cNvSpPr>
          <p:nvPr/>
        </p:nvSpPr>
        <p:spPr bwMode="auto">
          <a:xfrm flipH="1" flipV="1">
            <a:off x="2220686" y="2264228"/>
            <a:ext cx="1732189" cy="642899"/>
          </a:xfrm>
          <a:prstGeom prst="line">
            <a:avLst/>
          </a:prstGeom>
          <a:noFill/>
          <a:ln w="38100">
            <a:solidFill>
              <a:schemeClr val="accent2"/>
            </a:solidFill>
            <a:round/>
            <a:headEnd/>
            <a:tailEnd type="triangle" w="med" len="med"/>
          </a:ln>
        </p:spPr>
        <p:txBody>
          <a:bodyPr/>
          <a:lstStyle/>
          <a:p>
            <a:endParaRPr lang="en-US" dirty="0">
              <a:solidFill>
                <a:prstClr val="white"/>
              </a:solidFill>
              <a:latin typeface="Arial" pitchFamily="34" charset="0"/>
              <a:ea typeface="宋体" pitchFamily="2" charset="-122"/>
              <a:cs typeface="Arial" pitchFamily="34" charset="0"/>
            </a:endParaRPr>
          </a:p>
        </p:txBody>
      </p:sp>
      <p:sp>
        <p:nvSpPr>
          <p:cNvPr id="89" name="Oval 17"/>
          <p:cNvSpPr>
            <a:spLocks noChangeArrowheads="1"/>
          </p:cNvSpPr>
          <p:nvPr/>
        </p:nvSpPr>
        <p:spPr bwMode="auto">
          <a:xfrm>
            <a:off x="3813175" y="2664241"/>
            <a:ext cx="1298575" cy="1201737"/>
          </a:xfrm>
          <a:prstGeom prst="ellipse">
            <a:avLst/>
          </a:prstGeom>
          <a:noFill/>
          <a:ln w="38100">
            <a:solidFill>
              <a:srgbClr val="C03932"/>
            </a:solidFill>
            <a:round/>
            <a:headEnd/>
            <a:tailEnd/>
          </a:ln>
          <a:effectLst/>
        </p:spPr>
        <p:txBody>
          <a:bodyPr wrap="none" anchor="ctr"/>
          <a:lstStyle/>
          <a:p>
            <a:pPr>
              <a:defRPr/>
            </a:pPr>
            <a:endParaRPr lang="en-US" dirty="0">
              <a:solidFill>
                <a:prstClr val="white"/>
              </a:solidFill>
              <a:latin typeface="Arial" pitchFamily="34" charset="0"/>
              <a:ea typeface="宋体" pitchFamily="2" charset="-122"/>
              <a:cs typeface="Arial" pitchFamily="34" charset="0"/>
            </a:endParaRPr>
          </a:p>
        </p:txBody>
      </p:sp>
      <p:sp>
        <p:nvSpPr>
          <p:cNvPr id="90" name="Line 18"/>
          <p:cNvSpPr>
            <a:spLocks noChangeShapeType="1"/>
          </p:cNvSpPr>
          <p:nvPr/>
        </p:nvSpPr>
        <p:spPr bwMode="auto">
          <a:xfrm>
            <a:off x="7443788" y="3648491"/>
            <a:ext cx="495300" cy="392112"/>
          </a:xfrm>
          <a:prstGeom prst="line">
            <a:avLst/>
          </a:prstGeom>
          <a:noFill/>
          <a:ln w="38100">
            <a:solidFill>
              <a:schemeClr val="accent2"/>
            </a:solidFill>
            <a:round/>
            <a:headEnd/>
            <a:tailEnd type="triangle" w="med" len="med"/>
          </a:ln>
        </p:spPr>
        <p:txBody>
          <a:bodyPr/>
          <a:lstStyle/>
          <a:p>
            <a:endParaRPr lang="en-US" dirty="0">
              <a:solidFill>
                <a:prstClr val="white"/>
              </a:solidFill>
              <a:latin typeface="Arial" pitchFamily="34" charset="0"/>
              <a:ea typeface="宋体" pitchFamily="2" charset="-122"/>
              <a:cs typeface="Arial" pitchFamily="34" charset="0"/>
            </a:endParaRPr>
          </a:p>
        </p:txBody>
      </p:sp>
      <p:sp>
        <p:nvSpPr>
          <p:cNvPr id="842770" name="AutoShape 10"/>
          <p:cNvSpPr>
            <a:spLocks noChangeArrowheads="1"/>
          </p:cNvSpPr>
          <p:nvPr/>
        </p:nvSpPr>
        <p:spPr bwMode="auto">
          <a:xfrm rot="-311666">
            <a:off x="5230634" y="2189578"/>
            <a:ext cx="981075" cy="277813"/>
          </a:xfrm>
          <a:prstGeom prst="leftArrow">
            <a:avLst>
              <a:gd name="adj1" fmla="val 50000"/>
              <a:gd name="adj2" fmla="val 88286"/>
            </a:avLst>
          </a:prstGeom>
          <a:solidFill>
            <a:schemeClr val="accent1"/>
          </a:solidFill>
          <a:ln w="9525">
            <a:noFill/>
            <a:miter lim="800000"/>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23" name="Text Box 22"/>
          <p:cNvSpPr txBox="1">
            <a:spLocks noChangeArrowheads="1"/>
          </p:cNvSpPr>
          <p:nvPr/>
        </p:nvSpPr>
        <p:spPr bwMode="auto">
          <a:xfrm>
            <a:off x="5427801" y="1902241"/>
            <a:ext cx="820738" cy="762000"/>
          </a:xfrm>
          <a:prstGeom prst="rect">
            <a:avLst/>
          </a:prstGeom>
          <a:noFill/>
          <a:ln w="9525">
            <a:noFill/>
            <a:miter lim="800000"/>
            <a:headEnd/>
            <a:tailEnd/>
          </a:ln>
        </p:spPr>
        <p:txBody>
          <a:bodyPr>
            <a:spAutoFit/>
          </a:bodyPr>
          <a:lstStyle/>
          <a:p>
            <a:pPr algn="ctr"/>
            <a:r>
              <a:rPr lang="en-US" sz="4400" b="1" dirty="0">
                <a:solidFill>
                  <a:srgbClr val="C03932"/>
                </a:solidFill>
                <a:latin typeface="Arial" pitchFamily="34" charset="0"/>
                <a:ea typeface="宋体" pitchFamily="2" charset="-122"/>
                <a:cs typeface="Arial" pitchFamily="34" charset="0"/>
              </a:rPr>
              <a:t>X</a:t>
            </a:r>
          </a:p>
        </p:txBody>
      </p:sp>
      <p:sp>
        <p:nvSpPr>
          <p:cNvPr id="24" name="Text Box 22"/>
          <p:cNvSpPr txBox="1">
            <a:spLocks noChangeArrowheads="1"/>
          </p:cNvSpPr>
          <p:nvPr/>
        </p:nvSpPr>
        <p:spPr bwMode="auto">
          <a:xfrm>
            <a:off x="7281069" y="1715623"/>
            <a:ext cx="820738" cy="762000"/>
          </a:xfrm>
          <a:prstGeom prst="rect">
            <a:avLst/>
          </a:prstGeom>
          <a:noFill/>
          <a:ln w="9525">
            <a:noFill/>
            <a:miter lim="800000"/>
            <a:headEnd/>
            <a:tailEnd/>
          </a:ln>
        </p:spPr>
        <p:txBody>
          <a:bodyPr>
            <a:spAutoFit/>
          </a:bodyPr>
          <a:lstStyle/>
          <a:p>
            <a:pPr algn="ctr"/>
            <a:r>
              <a:rPr lang="en-US" sz="4400" b="1" dirty="0">
                <a:solidFill>
                  <a:srgbClr val="C03932"/>
                </a:solidFill>
                <a:latin typeface="Arial" pitchFamily="34" charset="0"/>
                <a:ea typeface="宋体" pitchFamily="2" charset="-122"/>
                <a:cs typeface="Arial" pitchFamily="34" charset="0"/>
              </a:rPr>
              <a:t>X</a:t>
            </a:r>
          </a:p>
        </p:txBody>
      </p:sp>
      <p:sp>
        <p:nvSpPr>
          <p:cNvPr id="25" name="Text Box 20"/>
          <p:cNvSpPr txBox="1">
            <a:spLocks noChangeArrowheads="1"/>
          </p:cNvSpPr>
          <p:nvPr/>
        </p:nvSpPr>
        <p:spPr bwMode="auto">
          <a:xfrm>
            <a:off x="3448050" y="1412776"/>
            <a:ext cx="2914650" cy="590931"/>
          </a:xfrm>
          <a:prstGeom prst="rect">
            <a:avLst/>
          </a:prstGeom>
          <a:noFill/>
          <a:ln w="9525">
            <a:noFill/>
            <a:miter lim="800000"/>
            <a:headEnd/>
            <a:tailEnd/>
          </a:ln>
        </p:spPr>
        <p:txBody>
          <a:bodyPr>
            <a:spAutoFit/>
          </a:bodyPr>
          <a:lstStyle/>
          <a:p>
            <a:pPr algn="ctr">
              <a:lnSpc>
                <a:spcPct val="90000"/>
              </a:lnSpc>
            </a:pPr>
            <a:r>
              <a:rPr lang="en-US" b="1" dirty="0" smtClean="0">
                <a:solidFill>
                  <a:srgbClr val="8064A2"/>
                </a:solidFill>
                <a:latin typeface="Arial" pitchFamily="34" charset="0"/>
                <a:ea typeface="宋体" pitchFamily="2" charset="-122"/>
                <a:cs typeface="Arial" pitchFamily="34" charset="0"/>
              </a:rPr>
              <a:t>α</a:t>
            </a:r>
            <a:r>
              <a:rPr lang="en-US" b="1" baseline="-25000" dirty="0" smtClean="0">
                <a:solidFill>
                  <a:srgbClr val="8064A2"/>
                </a:solidFill>
                <a:latin typeface="Arial" pitchFamily="34" charset="0"/>
                <a:ea typeface="宋体" pitchFamily="2" charset="-122"/>
                <a:cs typeface="Arial" pitchFamily="34" charset="0"/>
              </a:rPr>
              <a:t>2</a:t>
            </a:r>
            <a:r>
              <a:rPr lang="en-US" b="1" dirty="0" smtClean="0">
                <a:solidFill>
                  <a:srgbClr val="8064A2"/>
                </a:solidFill>
                <a:latin typeface="Arial" pitchFamily="34" charset="0"/>
                <a:ea typeface="宋体" pitchFamily="2" charset="-122"/>
                <a:cs typeface="Arial" pitchFamily="34" charset="0"/>
              </a:rPr>
              <a:t>δ</a:t>
            </a:r>
            <a:r>
              <a:rPr lang="zh-CN" altLang="en-US" i="1" dirty="0" smtClean="0">
                <a:solidFill>
                  <a:srgbClr val="8064A2"/>
                </a:solidFill>
                <a:latin typeface="Arial" pitchFamily="34" charset="0"/>
                <a:ea typeface="宋体" pitchFamily="2" charset="-122"/>
                <a:cs typeface="Arial" pitchFamily="34" charset="0"/>
              </a:rPr>
              <a:t>配体结合到</a:t>
            </a:r>
            <a:endParaRPr lang="en-US" i="1" dirty="0">
              <a:solidFill>
                <a:srgbClr val="8064A2"/>
              </a:solidFill>
              <a:latin typeface="Arial" pitchFamily="34" charset="0"/>
              <a:ea typeface="宋体" pitchFamily="2" charset="-122"/>
              <a:cs typeface="Arial" pitchFamily="34" charset="0"/>
            </a:endParaRPr>
          </a:p>
          <a:p>
            <a:pPr algn="ctr">
              <a:lnSpc>
                <a:spcPct val="90000"/>
              </a:lnSpc>
            </a:pPr>
            <a:r>
              <a:rPr lang="en-US" b="1" dirty="0" smtClean="0">
                <a:solidFill>
                  <a:srgbClr val="8064A2"/>
                </a:solidFill>
                <a:latin typeface="Arial" pitchFamily="34" charset="0"/>
                <a:ea typeface="宋体" pitchFamily="2" charset="-122"/>
                <a:cs typeface="Arial" pitchFamily="34" charset="0"/>
              </a:rPr>
              <a:t>α</a:t>
            </a:r>
            <a:r>
              <a:rPr lang="en-US" b="1" baseline="-25000" dirty="0" smtClean="0">
                <a:solidFill>
                  <a:srgbClr val="8064A2"/>
                </a:solidFill>
                <a:latin typeface="Arial" pitchFamily="34" charset="0"/>
                <a:ea typeface="宋体" pitchFamily="2" charset="-122"/>
                <a:cs typeface="Arial" pitchFamily="34" charset="0"/>
              </a:rPr>
              <a:t>2</a:t>
            </a:r>
            <a:r>
              <a:rPr lang="en-US" b="1" dirty="0" smtClean="0">
                <a:solidFill>
                  <a:srgbClr val="8064A2"/>
                </a:solidFill>
                <a:latin typeface="Arial" pitchFamily="34" charset="0"/>
                <a:ea typeface="宋体" pitchFamily="2" charset="-122"/>
                <a:cs typeface="Arial" pitchFamily="34" charset="0"/>
              </a:rPr>
              <a:t>δ</a:t>
            </a:r>
            <a:r>
              <a:rPr lang="zh-CN" altLang="en-US" i="1" dirty="0" smtClean="0">
                <a:solidFill>
                  <a:srgbClr val="8064A2"/>
                </a:solidFill>
                <a:latin typeface="Arial" pitchFamily="34" charset="0"/>
                <a:ea typeface="宋体" pitchFamily="2" charset="-122"/>
                <a:cs typeface="Arial" pitchFamily="34" charset="0"/>
              </a:rPr>
              <a:t>上抑制钙通道转运</a:t>
            </a:r>
            <a:endParaRPr lang="en-US" b="1" i="1" dirty="0">
              <a:solidFill>
                <a:srgbClr val="8064A2"/>
              </a:solidFill>
              <a:latin typeface="Arial" pitchFamily="34" charset="0"/>
              <a:ea typeface="宋体" pitchFamily="2" charset="-122"/>
              <a:cs typeface="Arial" pitchFamily="34" charset="0"/>
            </a:endParaRPr>
          </a:p>
        </p:txBody>
      </p:sp>
      <p:sp>
        <p:nvSpPr>
          <p:cNvPr id="26" name="Text Box 22"/>
          <p:cNvSpPr txBox="1">
            <a:spLocks noChangeArrowheads="1"/>
          </p:cNvSpPr>
          <p:nvPr/>
        </p:nvSpPr>
        <p:spPr bwMode="auto">
          <a:xfrm>
            <a:off x="1245306" y="1932177"/>
            <a:ext cx="820738" cy="762000"/>
          </a:xfrm>
          <a:prstGeom prst="rect">
            <a:avLst/>
          </a:prstGeom>
          <a:noFill/>
          <a:ln w="9525">
            <a:noFill/>
            <a:miter lim="800000"/>
            <a:headEnd/>
            <a:tailEnd/>
          </a:ln>
        </p:spPr>
        <p:txBody>
          <a:bodyPr>
            <a:spAutoFit/>
          </a:bodyPr>
          <a:lstStyle/>
          <a:p>
            <a:pPr algn="ctr"/>
            <a:r>
              <a:rPr lang="en-US" sz="4400" b="1" dirty="0">
                <a:solidFill>
                  <a:srgbClr val="C03932"/>
                </a:solidFill>
                <a:latin typeface="Arial" pitchFamily="34" charset="0"/>
                <a:ea typeface="宋体" pitchFamily="2" charset="-122"/>
                <a:cs typeface="Arial" pitchFamily="34" charset="0"/>
              </a:rPr>
              <a:t>X</a:t>
            </a:r>
          </a:p>
        </p:txBody>
      </p:sp>
      <p:sp>
        <p:nvSpPr>
          <p:cNvPr id="27" name="Text Box 22"/>
          <p:cNvSpPr txBox="1">
            <a:spLocks noChangeArrowheads="1"/>
          </p:cNvSpPr>
          <p:nvPr/>
        </p:nvSpPr>
        <p:spPr bwMode="auto">
          <a:xfrm>
            <a:off x="1146931" y="3297831"/>
            <a:ext cx="820738" cy="762000"/>
          </a:xfrm>
          <a:prstGeom prst="rect">
            <a:avLst/>
          </a:prstGeom>
          <a:noFill/>
          <a:ln w="9525">
            <a:noFill/>
            <a:miter lim="800000"/>
            <a:headEnd/>
            <a:tailEnd/>
          </a:ln>
        </p:spPr>
        <p:txBody>
          <a:bodyPr>
            <a:spAutoFit/>
          </a:bodyPr>
          <a:lstStyle/>
          <a:p>
            <a:pPr algn="ctr"/>
            <a:r>
              <a:rPr lang="en-US" sz="4400" b="1" dirty="0">
                <a:solidFill>
                  <a:srgbClr val="C03932"/>
                </a:solidFill>
                <a:latin typeface="Arial" pitchFamily="34" charset="0"/>
                <a:ea typeface="宋体" pitchFamily="2" charset="-122"/>
                <a:cs typeface="Arial" pitchFamily="34" charset="0"/>
              </a:rPr>
              <a:t>X</a:t>
            </a:r>
          </a:p>
        </p:txBody>
      </p:sp>
      <p:sp>
        <p:nvSpPr>
          <p:cNvPr id="28" name="Text Box 22"/>
          <p:cNvSpPr txBox="1">
            <a:spLocks noChangeArrowheads="1"/>
          </p:cNvSpPr>
          <p:nvPr/>
        </p:nvSpPr>
        <p:spPr bwMode="auto">
          <a:xfrm>
            <a:off x="1218775" y="4497676"/>
            <a:ext cx="820738" cy="762000"/>
          </a:xfrm>
          <a:prstGeom prst="rect">
            <a:avLst/>
          </a:prstGeom>
          <a:noFill/>
          <a:ln w="9525">
            <a:noFill/>
            <a:miter lim="800000"/>
            <a:headEnd/>
            <a:tailEnd/>
          </a:ln>
        </p:spPr>
        <p:txBody>
          <a:bodyPr>
            <a:spAutoFit/>
          </a:bodyPr>
          <a:lstStyle/>
          <a:p>
            <a:pPr algn="ctr"/>
            <a:r>
              <a:rPr lang="en-US" sz="4400" b="1" dirty="0">
                <a:solidFill>
                  <a:srgbClr val="C03932"/>
                </a:solidFill>
                <a:latin typeface="Arial" pitchFamily="34" charset="0"/>
                <a:ea typeface="宋体" pitchFamily="2" charset="-122"/>
                <a:cs typeface="Arial" pitchFamily="34" charset="0"/>
              </a:rPr>
              <a:t>X</a:t>
            </a:r>
          </a:p>
        </p:txBody>
      </p:sp>
      <p:sp>
        <p:nvSpPr>
          <p:cNvPr id="29" name="Text Box 22"/>
          <p:cNvSpPr txBox="1">
            <a:spLocks noChangeArrowheads="1"/>
          </p:cNvSpPr>
          <p:nvPr/>
        </p:nvSpPr>
        <p:spPr bwMode="auto">
          <a:xfrm>
            <a:off x="1211155" y="5337094"/>
            <a:ext cx="820738" cy="762000"/>
          </a:xfrm>
          <a:prstGeom prst="rect">
            <a:avLst/>
          </a:prstGeom>
          <a:noFill/>
          <a:ln w="9525">
            <a:noFill/>
            <a:miter lim="800000"/>
            <a:headEnd/>
            <a:tailEnd/>
          </a:ln>
        </p:spPr>
        <p:txBody>
          <a:bodyPr>
            <a:spAutoFit/>
          </a:bodyPr>
          <a:lstStyle/>
          <a:p>
            <a:pPr algn="ctr"/>
            <a:r>
              <a:rPr lang="en-US" sz="4400" b="1" dirty="0">
                <a:solidFill>
                  <a:srgbClr val="C03932"/>
                </a:solidFill>
                <a:latin typeface="Arial" pitchFamily="34" charset="0"/>
                <a:ea typeface="宋体" pitchFamily="2" charset="-122"/>
                <a:cs typeface="Arial" pitchFamily="34" charset="0"/>
              </a:rPr>
              <a:t>X</a:t>
            </a:r>
          </a:p>
        </p:txBody>
      </p:sp>
      <p:sp>
        <p:nvSpPr>
          <p:cNvPr id="2" name="Title 1"/>
          <p:cNvSpPr>
            <a:spLocks noGrp="1"/>
          </p:cNvSpPr>
          <p:nvPr>
            <p:ph type="title"/>
          </p:nvPr>
        </p:nvSpPr>
        <p:spPr>
          <a:xfrm>
            <a:off x="457200" y="287910"/>
            <a:ext cx="8229600" cy="1143000"/>
          </a:xfrm>
        </p:spPr>
        <p:txBody>
          <a:bodyPr>
            <a:normAutofit/>
          </a:bodyPr>
          <a:lstStyle/>
          <a:p>
            <a:pPr>
              <a:lnSpc>
                <a:spcPct val="85000"/>
              </a:lnSpc>
            </a:pPr>
            <a:r>
              <a:rPr lang="en-US" altLang="zh-CN" dirty="0" smtClean="0">
                <a:latin typeface="Arial" pitchFamily="34" charset="0"/>
                <a:ea typeface="宋体" pitchFamily="2" charset="-122"/>
                <a:cs typeface="Arial" pitchFamily="34" charset="0"/>
              </a:rPr>
              <a:t>α</a:t>
            </a:r>
            <a:r>
              <a:rPr lang="en-US" altLang="zh-CN" baseline="-25000" dirty="0" smtClean="0">
                <a:latin typeface="Arial" pitchFamily="34" charset="0"/>
                <a:ea typeface="宋体" pitchFamily="2" charset="-122"/>
                <a:cs typeface="Arial" pitchFamily="34" charset="0"/>
              </a:rPr>
              <a:t>2</a:t>
            </a:r>
            <a:r>
              <a:rPr lang="en-US" altLang="zh-CN" dirty="0" smtClean="0">
                <a:latin typeface="Arial" pitchFamily="34" charset="0"/>
                <a:ea typeface="宋体" pitchFamily="2" charset="-122"/>
                <a:cs typeface="Arial" pitchFamily="34" charset="0"/>
              </a:rPr>
              <a:t>δ</a:t>
            </a:r>
            <a:r>
              <a:rPr lang="zh-CN" altLang="en-US" dirty="0" smtClean="0">
                <a:latin typeface="Arial" pitchFamily="34" charset="0"/>
                <a:ea typeface="宋体" pitchFamily="2" charset="-122"/>
                <a:cs typeface="Arial" pitchFamily="34" charset="0"/>
              </a:rPr>
              <a:t>配体如何降低疼痛敏感性</a:t>
            </a:r>
            <a:r>
              <a:rPr lang="en-US" dirty="0" smtClean="0">
                <a:latin typeface="Arial" pitchFamily="34" charset="0"/>
                <a:ea typeface="宋体" pitchFamily="2" charset="-122"/>
                <a:cs typeface="Arial" pitchFamily="34" charset="0"/>
              </a:rPr>
              <a:t> </a:t>
            </a:r>
            <a:endParaRPr lang="en-CA" dirty="0">
              <a:latin typeface="Arial" pitchFamily="34" charset="0"/>
              <a:ea typeface="宋体" pitchFamily="2" charset="-122"/>
              <a:cs typeface="Arial" pitchFamily="34" charset="0"/>
            </a:endParaRPr>
          </a:p>
        </p:txBody>
      </p:sp>
      <p:sp>
        <p:nvSpPr>
          <p:cNvPr id="31" name="Rectangle 17"/>
          <p:cNvSpPr txBox="1">
            <a:spLocks noChangeArrowheads="1"/>
          </p:cNvSpPr>
          <p:nvPr/>
        </p:nvSpPr>
        <p:spPr>
          <a:xfrm>
            <a:off x="-4396949" y="27963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CA" sz="4000" b="0" kern="1200">
                <a:solidFill>
                  <a:srgbClr val="002060"/>
                </a:solidFill>
                <a:latin typeface="+mj-lt"/>
                <a:ea typeface="+mj-ea"/>
                <a:cs typeface="+mj-cs"/>
              </a:defRPr>
            </a:lvl1pPr>
          </a:lstStyle>
          <a:p>
            <a:pPr>
              <a:lnSpc>
                <a:spcPct val="85000"/>
              </a:lnSpc>
            </a:pPr>
            <a:endParaRPr lang="en-US" dirty="0" smtClean="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09222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pPr>
            <a:r>
              <a:rPr lang="en-US" altLang="zh-CN" dirty="0" smtClean="0">
                <a:latin typeface="Arial" pitchFamily="34" charset="0"/>
                <a:ea typeface="宋体" pitchFamily="2" charset="-122"/>
                <a:cs typeface="Arial" pitchFamily="34" charset="0"/>
              </a:rPr>
              <a:t>α</a:t>
            </a:r>
            <a:r>
              <a:rPr lang="en-US" altLang="zh-CN" baseline="-25000" dirty="0" smtClean="0">
                <a:latin typeface="Arial" pitchFamily="34" charset="0"/>
                <a:ea typeface="宋体" pitchFamily="2" charset="-122"/>
                <a:cs typeface="Arial" pitchFamily="34" charset="0"/>
              </a:rPr>
              <a:t>2</a:t>
            </a:r>
            <a:r>
              <a:rPr lang="en-US" altLang="zh-CN" dirty="0" smtClean="0">
                <a:latin typeface="Arial" pitchFamily="34" charset="0"/>
                <a:ea typeface="宋体" pitchFamily="2" charset="-122"/>
                <a:cs typeface="Arial" pitchFamily="34" charset="0"/>
              </a:rPr>
              <a:t>δ</a:t>
            </a:r>
            <a:r>
              <a:rPr lang="zh-CN" altLang="en-US" dirty="0" smtClean="0">
                <a:latin typeface="Arial" pitchFamily="34" charset="0"/>
                <a:ea typeface="宋体" pitchFamily="2" charset="-122"/>
                <a:cs typeface="Arial" pitchFamily="34" charset="0"/>
              </a:rPr>
              <a:t>配体的副作用</a:t>
            </a:r>
            <a:endParaRPr lang="en-US" dirty="0" smtClean="0">
              <a:latin typeface="Arial" pitchFamily="34" charset="0"/>
              <a:ea typeface="宋体" pitchFamily="2" charset="-122"/>
              <a:cs typeface="Arial"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72436074"/>
              </p:ext>
            </p:extLst>
          </p:nvPr>
        </p:nvGraphicFramePr>
        <p:xfrm>
          <a:off x="496144" y="1844824"/>
          <a:ext cx="8208910" cy="2345039"/>
        </p:xfrm>
        <a:graphic>
          <a:graphicData uri="http://schemas.openxmlformats.org/drawingml/2006/table">
            <a:tbl>
              <a:tblPr firstRow="1" bandRow="1">
                <a:tableStyleId>{5C22544A-7EE6-4342-B048-85BDC9FD1C3A}</a:tableStyleId>
              </a:tblPr>
              <a:tblGrid>
                <a:gridCol w="3562564"/>
                <a:gridCol w="4646346"/>
              </a:tblGrid>
              <a:tr h="448000">
                <a:tc>
                  <a:txBody>
                    <a:bodyPr/>
                    <a:lstStyle/>
                    <a:p>
                      <a:pPr lvl="0" algn="l"/>
                      <a:r>
                        <a:rPr lang="en-US" sz="24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zh-CN" altLang="en-US" sz="24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系统</a:t>
                      </a:r>
                      <a:endParaRPr lang="en-US" sz="2400" dirty="0">
                        <a:effectLst/>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effectLst/>
                          <a:latin typeface="Arial" pitchFamily="34" charset="0"/>
                          <a:ea typeface="宋体" pitchFamily="2" charset="-122"/>
                          <a:cs typeface="Arial" pitchFamily="34" charset="0"/>
                        </a:rPr>
                        <a:t>副作用</a:t>
                      </a:r>
                      <a:endParaRPr lang="en-US" sz="2400" dirty="0">
                        <a:effectLst/>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67">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消化系统</a:t>
                      </a:r>
                      <a:endParaRPr kumimoji="0" 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口干</a:t>
                      </a:r>
                      <a:endParaRPr kumimoji="0" 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r h="600502">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n-US" sz="2400" u="none" strike="noStrike" cap="none" normalizeH="0" baseline="0" dirty="0" smtClean="0">
                          <a:ln>
                            <a:noFill/>
                          </a:ln>
                          <a:solidFill>
                            <a:srgbClr val="002060"/>
                          </a:solidFill>
                          <a:effectLst/>
                          <a:latin typeface="Arial" pitchFamily="34" charset="0"/>
                          <a:ea typeface="宋体" pitchFamily="2" charset="-122"/>
                          <a:cs typeface="Arial" pitchFamily="34" charset="0"/>
                        </a:rPr>
                        <a:t>CNS</a:t>
                      </a:r>
                      <a:endParaRPr kumimoji="0" 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头晕、嗜睡  </a:t>
                      </a:r>
                      <a:endParaRPr kumimoji="0" 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r>
              <a:tr h="791570">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其他</a:t>
                      </a:r>
                      <a:endParaRPr kumimoji="0" 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zh-CN" alt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乏力、头痛、血管神经性水肿、体重增加</a:t>
                      </a:r>
                      <a:endParaRPr kumimoji="0" lang="en-US" sz="2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bl>
          </a:graphicData>
        </a:graphic>
      </p:graphicFrame>
      <p:sp>
        <p:nvSpPr>
          <p:cNvPr id="2" name="Rectangle 1"/>
          <p:cNvSpPr/>
          <p:nvPr/>
        </p:nvSpPr>
        <p:spPr>
          <a:xfrm>
            <a:off x="119948" y="6254444"/>
            <a:ext cx="5682731" cy="615553"/>
          </a:xfrm>
          <a:prstGeom prst="rect">
            <a:avLst/>
          </a:prstGeom>
        </p:spPr>
        <p:txBody>
          <a:bodyPr wrap="square">
            <a:spAutoFit/>
          </a:bodyPr>
          <a:lstStyle/>
          <a:p>
            <a:r>
              <a:rPr lang="el-GR" sz="1200" b="1" dirty="0" smtClean="0">
                <a:solidFill>
                  <a:srgbClr val="002060"/>
                </a:solidFill>
                <a:latin typeface="Arial" pitchFamily="34" charset="0"/>
                <a:ea typeface="宋体" pitchFamily="2" charset="-122"/>
                <a:cs typeface="Arial" pitchFamily="34" charset="0"/>
              </a:rPr>
              <a:t>α</a:t>
            </a:r>
            <a:r>
              <a:rPr lang="el-GR" sz="1200" b="1" baseline="-25000" dirty="0" smtClean="0">
                <a:solidFill>
                  <a:srgbClr val="002060"/>
                </a:solidFill>
                <a:latin typeface="Arial" pitchFamily="34" charset="0"/>
                <a:ea typeface="宋体" pitchFamily="2" charset="-122"/>
                <a:cs typeface="Arial" pitchFamily="34" charset="0"/>
              </a:rPr>
              <a:t>2</a:t>
            </a:r>
            <a:r>
              <a:rPr lang="el-GR" sz="1200" b="1" dirty="0" smtClean="0">
                <a:solidFill>
                  <a:srgbClr val="002060"/>
                </a:solidFill>
                <a:latin typeface="Arial" pitchFamily="34" charset="0"/>
                <a:ea typeface="宋体" pitchFamily="2" charset="-122"/>
                <a:cs typeface="Arial" pitchFamily="34" charset="0"/>
              </a:rPr>
              <a:t>δ</a:t>
            </a:r>
            <a:r>
              <a:rPr lang="zh-CN" altLang="en-US" sz="1200" b="1" dirty="0" smtClean="0">
                <a:solidFill>
                  <a:srgbClr val="002060"/>
                </a:solidFill>
                <a:latin typeface="Arial" pitchFamily="34" charset="0"/>
                <a:ea typeface="宋体" pitchFamily="2" charset="-122"/>
                <a:cs typeface="Arial" pitchFamily="34" charset="0"/>
              </a:rPr>
              <a:t>配体包括加巴喷丁和普瑞巴林   </a:t>
            </a:r>
            <a:r>
              <a:rPr lang="en-US" sz="1200" b="1" dirty="0" smtClean="0">
                <a:solidFill>
                  <a:srgbClr val="002060"/>
                </a:solidFill>
                <a:latin typeface="Arial" pitchFamily="34" charset="0"/>
                <a:ea typeface="宋体" pitchFamily="2" charset="-122"/>
                <a:cs typeface="Arial" pitchFamily="34" charset="0"/>
              </a:rPr>
              <a:t> </a:t>
            </a:r>
          </a:p>
          <a:p>
            <a:r>
              <a:rPr lang="en-US" sz="1200" b="1" dirty="0" smtClean="0">
                <a:solidFill>
                  <a:srgbClr val="002060"/>
                </a:solidFill>
                <a:latin typeface="Arial" pitchFamily="34" charset="0"/>
                <a:ea typeface="宋体" pitchFamily="2" charset="-122"/>
                <a:cs typeface="Arial" pitchFamily="34" charset="0"/>
              </a:rPr>
              <a:t>CNS = </a:t>
            </a:r>
            <a:r>
              <a:rPr lang="zh-CN" altLang="en-US" sz="1200" b="1" dirty="0" smtClean="0">
                <a:solidFill>
                  <a:srgbClr val="002060"/>
                </a:solidFill>
                <a:latin typeface="Arial" pitchFamily="34" charset="0"/>
                <a:ea typeface="宋体" pitchFamily="2" charset="-122"/>
                <a:cs typeface="Arial" pitchFamily="34" charset="0"/>
              </a:rPr>
              <a:t>中枢神经系统</a:t>
            </a:r>
            <a:endParaRPr lang="en-US" sz="1200" b="1" dirty="0">
              <a:solidFill>
                <a:srgbClr val="002060"/>
              </a:solidFill>
              <a:latin typeface="Arial" pitchFamily="34" charset="0"/>
              <a:ea typeface="宋体" pitchFamily="2" charset="-122"/>
              <a:cs typeface="Arial" pitchFamily="34" charset="0"/>
            </a:endParaRPr>
          </a:p>
          <a:p>
            <a:r>
              <a:rPr lang="en-CA" sz="1000" dirty="0" err="1" smtClean="0">
                <a:solidFill>
                  <a:srgbClr val="002060"/>
                </a:solidFill>
                <a:latin typeface="Arial" pitchFamily="34" charset="0"/>
                <a:ea typeface="宋体" pitchFamily="2" charset="-122"/>
                <a:cs typeface="Arial" pitchFamily="34" charset="0"/>
              </a:rPr>
              <a:t>Attal</a:t>
            </a:r>
            <a:r>
              <a:rPr lang="en-CA" sz="1000" dirty="0" smtClean="0">
                <a:solidFill>
                  <a:srgbClr val="002060"/>
                </a:solidFill>
                <a:latin typeface="Arial" pitchFamily="34" charset="0"/>
                <a:ea typeface="宋体" pitchFamily="2" charset="-122"/>
                <a:cs typeface="Arial" pitchFamily="34" charset="0"/>
              </a:rPr>
              <a:t> N, </a:t>
            </a:r>
            <a:r>
              <a:rPr lang="en-CA" sz="1000" dirty="0" err="1" smtClean="0">
                <a:solidFill>
                  <a:srgbClr val="002060"/>
                </a:solidFill>
                <a:latin typeface="Arial" pitchFamily="34" charset="0"/>
                <a:ea typeface="宋体" pitchFamily="2" charset="-122"/>
                <a:cs typeface="Arial" pitchFamily="34" charset="0"/>
              </a:rPr>
              <a:t>Finnerup</a:t>
            </a:r>
            <a:r>
              <a:rPr lang="en-CA" sz="1000" dirty="0" smtClean="0">
                <a:solidFill>
                  <a:srgbClr val="002060"/>
                </a:solidFill>
                <a:latin typeface="Arial" pitchFamily="34" charset="0"/>
                <a:ea typeface="宋体" pitchFamily="2" charset="-122"/>
                <a:cs typeface="Arial" pitchFamily="34" charset="0"/>
              </a:rPr>
              <a:t> NB. </a:t>
            </a:r>
            <a:r>
              <a:rPr lang="en-CA" sz="1000" i="1" dirty="0" smtClean="0">
                <a:solidFill>
                  <a:srgbClr val="002060"/>
                </a:solidFill>
                <a:latin typeface="Arial" pitchFamily="34" charset="0"/>
                <a:ea typeface="宋体" pitchFamily="2" charset="-122"/>
                <a:cs typeface="Arial" pitchFamily="34" charset="0"/>
              </a:rPr>
              <a:t>Pain Clinical Updates </a:t>
            </a:r>
            <a:r>
              <a:rPr lang="en-CA" sz="1000" dirty="0" smtClean="0">
                <a:solidFill>
                  <a:srgbClr val="002060"/>
                </a:solidFill>
                <a:latin typeface="Arial" pitchFamily="34" charset="0"/>
                <a:ea typeface="宋体" pitchFamily="2" charset="-122"/>
                <a:cs typeface="Arial" pitchFamily="34" charset="0"/>
              </a:rPr>
              <a:t>2010; 18(9):1-8.</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722396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1385999"/>
            <a:ext cx="9144000" cy="5472000"/>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Arial" pitchFamily="34" charset="0"/>
              <a:ea typeface="宋体" pitchFamily="2" charset="-122"/>
              <a:cs typeface="Arial" pitchFamily="34" charset="0"/>
            </a:endParaRPr>
          </a:p>
        </p:txBody>
      </p:sp>
      <p:pic>
        <p:nvPicPr>
          <p:cNvPr id="59"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48130"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48132" name="Rectangle 28"/>
          <p:cNvSpPr>
            <a:spLocks noGrp="1" noChangeArrowheads="1"/>
          </p:cNvSpPr>
          <p:nvPr>
            <p:ph type="title"/>
          </p:nvPr>
        </p:nvSpPr>
        <p:spPr>
          <a:xfrm>
            <a:off x="457200" y="288286"/>
            <a:ext cx="8229600" cy="1143000"/>
          </a:xfrm>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抗抑郁药如何调节疼痛</a:t>
            </a:r>
            <a:endParaRPr lang="en-GB" dirty="0">
              <a:latin typeface="Arial" pitchFamily="34" charset="0"/>
              <a:ea typeface="宋体" pitchFamily="2" charset="-122"/>
              <a:cs typeface="Arial" pitchFamily="34" charset="0"/>
            </a:endParaRPr>
          </a:p>
        </p:txBody>
      </p:sp>
      <p:sp>
        <p:nvSpPr>
          <p:cNvPr id="48168" name="Text Box 33"/>
          <p:cNvSpPr txBox="1">
            <a:spLocks noChangeArrowheads="1"/>
          </p:cNvSpPr>
          <p:nvPr/>
        </p:nvSpPr>
        <p:spPr bwMode="auto">
          <a:xfrm>
            <a:off x="750657" y="4369255"/>
            <a:ext cx="902811" cy="307777"/>
          </a:xfrm>
          <a:prstGeom prst="rect">
            <a:avLst/>
          </a:prstGeom>
          <a:noFill/>
          <a:ln w="9525">
            <a:noFill/>
            <a:miter lim="800000"/>
            <a:headEnd/>
            <a:tailEnd/>
          </a:ln>
        </p:spPr>
        <p:txBody>
          <a:bodyPr wrap="none">
            <a:spAutoFit/>
          </a:bodyPr>
          <a:lstStyle/>
          <a:p>
            <a:r>
              <a:rPr lang="zh-CN" altLang="en-US" sz="1400" b="1" dirty="0" smtClean="0">
                <a:solidFill>
                  <a:prstClr val="white"/>
                </a:solidFill>
                <a:latin typeface="Arial" pitchFamily="34" charset="0"/>
                <a:ea typeface="宋体" pitchFamily="2" charset="-122"/>
                <a:cs typeface="Arial" pitchFamily="34" charset="0"/>
              </a:rPr>
              <a:t>神经病变</a:t>
            </a:r>
            <a:endParaRPr lang="en-GB" sz="1400" b="1" dirty="0">
              <a:solidFill>
                <a:prstClr val="white"/>
              </a:solidFill>
              <a:latin typeface="Arial" pitchFamily="34" charset="0"/>
              <a:ea typeface="宋体" pitchFamily="2" charset="-122"/>
              <a:cs typeface="Arial" pitchFamily="34" charset="0"/>
            </a:endParaRPr>
          </a:p>
        </p:txBody>
      </p:sp>
      <p:sp>
        <p:nvSpPr>
          <p:cNvPr id="48136" name="Text Box 81"/>
          <p:cNvSpPr txBox="1">
            <a:spLocks noChangeArrowheads="1"/>
          </p:cNvSpPr>
          <p:nvPr/>
        </p:nvSpPr>
        <p:spPr bwMode="auto">
          <a:xfrm>
            <a:off x="6714319" y="5823630"/>
            <a:ext cx="543739" cy="307777"/>
          </a:xfrm>
          <a:prstGeom prst="rect">
            <a:avLst/>
          </a:prstGeom>
          <a:noFill/>
          <a:ln w="9525">
            <a:noFill/>
            <a:miter lim="800000"/>
            <a:headEnd/>
            <a:tailEnd/>
          </a:ln>
        </p:spPr>
        <p:txBody>
          <a:bodyPr wrap="none">
            <a:spAutoFit/>
          </a:bodyPr>
          <a:lstStyle/>
          <a:p>
            <a:r>
              <a:rPr lang="zh-CN" altLang="en-US" sz="1400" b="1" dirty="0" smtClean="0">
                <a:solidFill>
                  <a:prstClr val="white"/>
                </a:solidFill>
                <a:latin typeface="Arial" pitchFamily="34" charset="0"/>
                <a:ea typeface="宋体" pitchFamily="2" charset="-122"/>
                <a:cs typeface="Arial" pitchFamily="34" charset="0"/>
              </a:rPr>
              <a:t>脊髓</a:t>
            </a:r>
            <a:endParaRPr lang="en-GB" sz="1400" b="1" dirty="0">
              <a:solidFill>
                <a:prstClr val="white"/>
              </a:solidFill>
              <a:latin typeface="Arial" pitchFamily="34" charset="0"/>
              <a:ea typeface="宋体" pitchFamily="2" charset="-122"/>
              <a:cs typeface="Arial" pitchFamily="34" charset="0"/>
            </a:endParaRPr>
          </a:p>
        </p:txBody>
      </p:sp>
      <p:sp>
        <p:nvSpPr>
          <p:cNvPr id="48137" name="Text Box 89"/>
          <p:cNvSpPr txBox="1">
            <a:spLocks noChangeArrowheads="1"/>
          </p:cNvSpPr>
          <p:nvPr/>
        </p:nvSpPr>
        <p:spPr bwMode="auto">
          <a:xfrm>
            <a:off x="2965675" y="5586188"/>
            <a:ext cx="2401887" cy="304800"/>
          </a:xfrm>
          <a:prstGeom prst="rect">
            <a:avLst/>
          </a:prstGeom>
          <a:noFill/>
          <a:ln w="9525">
            <a:noFill/>
            <a:miter lim="800000"/>
            <a:headEnd/>
            <a:tailEnd/>
          </a:ln>
        </p:spPr>
        <p:txBody>
          <a:bodyPr>
            <a:spAutoFit/>
          </a:bodyPr>
          <a:lstStyle/>
          <a:p>
            <a:pPr algn="ctr"/>
            <a:r>
              <a:rPr lang="zh-CN" altLang="en-US" sz="1400" b="1" dirty="0" smtClean="0">
                <a:solidFill>
                  <a:prstClr val="white"/>
                </a:solidFill>
                <a:latin typeface="Arial" pitchFamily="34" charset="0"/>
                <a:ea typeface="宋体" pitchFamily="2" charset="-122"/>
                <a:cs typeface="Arial" pitchFamily="34" charset="0"/>
              </a:rPr>
              <a:t>痛觉传入神经纤维</a:t>
            </a:r>
            <a:endParaRPr lang="en-GB" sz="1400" b="1" dirty="0">
              <a:solidFill>
                <a:prstClr val="white"/>
              </a:solidFill>
              <a:latin typeface="Arial" pitchFamily="34" charset="0"/>
              <a:ea typeface="宋体" pitchFamily="2" charset="-122"/>
              <a:cs typeface="Arial" pitchFamily="34" charset="0"/>
            </a:endParaRPr>
          </a:p>
        </p:txBody>
      </p:sp>
      <p:pic>
        <p:nvPicPr>
          <p:cNvPr id="2180196"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749403" y="5949928"/>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4815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4815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white"/>
              </a:solidFill>
              <a:latin typeface="Arial" pitchFamily="34" charset="0"/>
              <a:ea typeface="宋体" pitchFamily="2" charset="-122"/>
              <a:cs typeface="Arial" pitchFamily="34" charset="0"/>
            </a:endParaRPr>
          </a:p>
        </p:txBody>
      </p:sp>
      <p:sp>
        <p:nvSpPr>
          <p:cNvPr id="4815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4815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4815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4815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218022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218022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218022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218022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218022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218022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pic>
        <p:nvPicPr>
          <p:cNvPr id="218022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80228"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2180229"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n-US" dirty="0">
              <a:solidFill>
                <a:prstClr val="white"/>
              </a:solidFill>
              <a:latin typeface="Arial" pitchFamily="34" charset="0"/>
              <a:ea typeface="宋体" pitchFamily="2" charset="-122"/>
              <a:cs typeface="Arial" pitchFamily="34" charset="0"/>
            </a:endParaRPr>
          </a:p>
        </p:txBody>
      </p:sp>
      <p:sp>
        <p:nvSpPr>
          <p:cNvPr id="48167"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white"/>
              </a:solidFill>
              <a:latin typeface="Arial" pitchFamily="34" charset="0"/>
              <a:ea typeface="宋体" pitchFamily="2" charset="-122"/>
              <a:cs typeface="Arial" pitchFamily="34" charset="0"/>
            </a:endParaRPr>
          </a:p>
        </p:txBody>
      </p:sp>
      <p:sp>
        <p:nvSpPr>
          <p:cNvPr id="46" name="Text Box 53"/>
          <p:cNvSpPr txBox="1">
            <a:spLocks noChangeArrowheads="1"/>
          </p:cNvSpPr>
          <p:nvPr/>
        </p:nvSpPr>
        <p:spPr bwMode="auto">
          <a:xfrm>
            <a:off x="123232" y="6619053"/>
            <a:ext cx="6292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000" dirty="0" smtClean="0">
                <a:solidFill>
                  <a:prstClr val="white"/>
                </a:solidFill>
                <a:ea typeface="宋体" pitchFamily="2" charset="-122"/>
                <a:cs typeface="Arial" pitchFamily="34" charset="0"/>
              </a:rPr>
              <a:t>Verdu </a:t>
            </a:r>
            <a:r>
              <a:rPr lang="en-US" sz="1000" dirty="0">
                <a:solidFill>
                  <a:prstClr val="white"/>
                </a:solidFill>
                <a:ea typeface="宋体" pitchFamily="2" charset="-122"/>
                <a:cs typeface="Arial" pitchFamily="34" charset="0"/>
              </a:rPr>
              <a:t>B </a:t>
            </a:r>
            <a:r>
              <a:rPr lang="en-US" sz="1000" i="1" dirty="0">
                <a:solidFill>
                  <a:prstClr val="white"/>
                </a:solidFill>
                <a:ea typeface="宋体" pitchFamily="2" charset="-122"/>
                <a:cs typeface="Arial" pitchFamily="34" charset="0"/>
              </a:rPr>
              <a:t>et al. Drugs </a:t>
            </a:r>
            <a:r>
              <a:rPr lang="en-US" sz="1000" dirty="0">
                <a:solidFill>
                  <a:prstClr val="white"/>
                </a:solidFill>
                <a:ea typeface="宋体" pitchFamily="2" charset="-122"/>
                <a:cs typeface="Arial" pitchFamily="34" charset="0"/>
              </a:rPr>
              <a:t>2008; 68(18):2611-2632</a:t>
            </a:r>
            <a:r>
              <a:rPr lang="en-US" sz="1000" dirty="0" smtClean="0">
                <a:solidFill>
                  <a:prstClr val="white"/>
                </a:solidFill>
                <a:ea typeface="宋体" pitchFamily="2" charset="-122"/>
                <a:cs typeface="Arial" pitchFamily="34" charset="0"/>
              </a:rPr>
              <a:t>.</a:t>
            </a:r>
            <a:endParaRPr lang="en-US" sz="1000" dirty="0">
              <a:solidFill>
                <a:prstClr val="white"/>
              </a:solidFill>
              <a:ea typeface="宋体" pitchFamily="2" charset="-122"/>
              <a:cs typeface="Arial" pitchFamily="34" charset="0"/>
            </a:endParaRPr>
          </a:p>
        </p:txBody>
      </p:sp>
      <p:sp>
        <p:nvSpPr>
          <p:cNvPr id="48" name="Text Box 25"/>
          <p:cNvSpPr txBox="1">
            <a:spLocks noChangeArrowheads="1"/>
          </p:cNvSpPr>
          <p:nvPr/>
        </p:nvSpPr>
        <p:spPr bwMode="auto">
          <a:xfrm>
            <a:off x="6171889" y="3921372"/>
            <a:ext cx="649601" cy="646331"/>
          </a:xfrm>
          <a:prstGeom prst="rect">
            <a:avLst/>
          </a:prstGeom>
          <a:noFill/>
          <a:ln w="9525">
            <a:noFill/>
            <a:miter lim="800000"/>
            <a:headEnd/>
            <a:tailEnd/>
          </a:ln>
          <a:effectLst/>
        </p:spPr>
        <p:txBody>
          <a:bodyPr wrap="none">
            <a:spAutoFit/>
          </a:bodyPr>
          <a:lstStyle/>
          <a:p>
            <a:pPr algn="r" eaLnBrk="0" hangingPunct="0">
              <a:defRPr/>
            </a:pPr>
            <a:r>
              <a:rPr lang="zh-CN" altLang="en-US" b="1" dirty="0" smtClean="0">
                <a:solidFill>
                  <a:srgbClr val="FF99CC"/>
                </a:solidFill>
                <a:latin typeface="Arial" pitchFamily="34" charset="0"/>
                <a:ea typeface="宋体" pitchFamily="2" charset="-122"/>
                <a:cs typeface="Arial" pitchFamily="34" charset="0"/>
              </a:rPr>
              <a:t>下行</a:t>
            </a:r>
            <a:endParaRPr lang="en-US" altLang="zh-CN" b="1" dirty="0" smtClean="0">
              <a:solidFill>
                <a:srgbClr val="FF99CC"/>
              </a:solidFill>
              <a:latin typeface="Arial" pitchFamily="34" charset="0"/>
              <a:ea typeface="宋体" pitchFamily="2" charset="-122"/>
              <a:cs typeface="Arial" pitchFamily="34" charset="0"/>
            </a:endParaRPr>
          </a:p>
          <a:p>
            <a:pPr algn="r" eaLnBrk="0" hangingPunct="0">
              <a:defRPr/>
            </a:pPr>
            <a:r>
              <a:rPr lang="zh-CN" altLang="en-US" b="1" dirty="0" smtClean="0">
                <a:solidFill>
                  <a:srgbClr val="FF99CC"/>
                </a:solidFill>
                <a:latin typeface="Arial" pitchFamily="34" charset="0"/>
                <a:ea typeface="宋体" pitchFamily="2" charset="-122"/>
                <a:cs typeface="Arial" pitchFamily="34" charset="0"/>
              </a:rPr>
              <a:t>调制</a:t>
            </a:r>
            <a:endParaRPr lang="en-GB" b="1" dirty="0">
              <a:solidFill>
                <a:srgbClr val="FF99CC"/>
              </a:solidFill>
              <a:latin typeface="Arial" pitchFamily="34" charset="0"/>
              <a:ea typeface="宋体" pitchFamily="2" charset="-122"/>
              <a:cs typeface="Arial" pitchFamily="34" charset="0"/>
            </a:endParaRPr>
          </a:p>
        </p:txBody>
      </p:sp>
      <p:sp>
        <p:nvSpPr>
          <p:cNvPr id="49" name="Text Box 26"/>
          <p:cNvSpPr txBox="1">
            <a:spLocks noChangeArrowheads="1"/>
          </p:cNvSpPr>
          <p:nvPr/>
        </p:nvSpPr>
        <p:spPr bwMode="auto">
          <a:xfrm>
            <a:off x="7446783" y="3848528"/>
            <a:ext cx="649537" cy="646331"/>
          </a:xfrm>
          <a:prstGeom prst="rect">
            <a:avLst/>
          </a:prstGeom>
          <a:noFill/>
          <a:ln w="9525">
            <a:noFill/>
            <a:miter lim="800000"/>
            <a:headEnd/>
            <a:tailEnd/>
          </a:ln>
          <a:effectLst/>
        </p:spPr>
        <p:txBody>
          <a:bodyPr wrap="none">
            <a:spAutoFit/>
          </a:bodyPr>
          <a:lstStyle/>
          <a:p>
            <a:pPr eaLnBrk="0" hangingPunct="0">
              <a:defRPr/>
            </a:pPr>
            <a:r>
              <a:rPr lang="zh-CN" altLang="en-US" b="1" dirty="0" smtClean="0">
                <a:solidFill>
                  <a:srgbClr val="FF99CC"/>
                </a:solidFill>
                <a:latin typeface="Arial" pitchFamily="34" charset="0"/>
                <a:ea typeface="宋体" pitchFamily="2" charset="-122"/>
                <a:cs typeface="Arial" pitchFamily="34" charset="0"/>
              </a:rPr>
              <a:t>上行</a:t>
            </a:r>
            <a:endParaRPr lang="en-US" altLang="zh-CN" b="1" dirty="0" smtClean="0">
              <a:solidFill>
                <a:srgbClr val="FF99CC"/>
              </a:solidFill>
              <a:latin typeface="Arial" pitchFamily="34" charset="0"/>
              <a:ea typeface="宋体" pitchFamily="2" charset="-122"/>
              <a:cs typeface="Arial" pitchFamily="34" charset="0"/>
            </a:endParaRPr>
          </a:p>
          <a:p>
            <a:pPr eaLnBrk="0" hangingPunct="0">
              <a:defRPr/>
            </a:pPr>
            <a:r>
              <a:rPr lang="zh-CN" altLang="en-US" b="1" dirty="0" smtClean="0">
                <a:solidFill>
                  <a:srgbClr val="FF99CC"/>
                </a:solidFill>
                <a:latin typeface="Arial" pitchFamily="34" charset="0"/>
                <a:ea typeface="宋体" pitchFamily="2" charset="-122"/>
                <a:cs typeface="Arial" pitchFamily="34" charset="0"/>
              </a:rPr>
              <a:t>输入</a:t>
            </a:r>
            <a:endParaRPr lang="en-GB" b="1" dirty="0">
              <a:solidFill>
                <a:srgbClr val="FF99CC"/>
              </a:solidFill>
              <a:latin typeface="Arial" pitchFamily="34" charset="0"/>
              <a:ea typeface="宋体" pitchFamily="2" charset="-122"/>
              <a:cs typeface="Arial" pitchFamily="34" charset="0"/>
            </a:endParaRPr>
          </a:p>
        </p:txBody>
      </p:sp>
      <p:sp>
        <p:nvSpPr>
          <p:cNvPr id="50"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latin typeface="Arial" pitchFamily="34" charset="0"/>
              <a:ea typeface="宋体" pitchFamily="2" charset="-122"/>
              <a:cs typeface="Arial" pitchFamily="34" charset="0"/>
            </a:endParaRPr>
          </a:p>
        </p:txBody>
      </p:sp>
      <p:pic>
        <p:nvPicPr>
          <p:cNvPr id="51"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52" name="Text Box 68"/>
          <p:cNvSpPr txBox="1">
            <a:spLocks noChangeArrowheads="1"/>
          </p:cNvSpPr>
          <p:nvPr/>
        </p:nvSpPr>
        <p:spPr bwMode="auto">
          <a:xfrm>
            <a:off x="6804248" y="1988840"/>
            <a:ext cx="234360"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latin typeface="Arial" pitchFamily="34" charset="0"/>
                <a:ea typeface="宋体" pitchFamily="2" charset="-122"/>
                <a:cs typeface="Arial" pitchFamily="34" charset="0"/>
              </a:rPr>
              <a:t> </a:t>
            </a:r>
            <a:endParaRPr lang="en-GB" sz="1400" b="1" dirty="0">
              <a:solidFill>
                <a:srgbClr val="FFFFFF"/>
              </a:solidFill>
              <a:latin typeface="Arial" pitchFamily="34" charset="0"/>
              <a:ea typeface="宋体" pitchFamily="2" charset="-122"/>
              <a:cs typeface="Arial" pitchFamily="34" charset="0"/>
            </a:endParaRPr>
          </a:p>
        </p:txBody>
      </p:sp>
      <p:sp>
        <p:nvSpPr>
          <p:cNvPr id="53" name="TextBox 52"/>
          <p:cNvSpPr txBox="1"/>
          <p:nvPr/>
        </p:nvSpPr>
        <p:spPr>
          <a:xfrm>
            <a:off x="1699781" y="4255869"/>
            <a:ext cx="1440160" cy="369332"/>
          </a:xfrm>
          <a:prstGeom prst="rect">
            <a:avLst/>
          </a:prstGeom>
          <a:noFill/>
        </p:spPr>
        <p:txBody>
          <a:bodyPr wrap="square" rtlCol="0">
            <a:spAutoFit/>
          </a:bodyPr>
          <a:lstStyle/>
          <a:p>
            <a:pPr algn="ctr"/>
            <a:r>
              <a:rPr lang="zh-CN" altLang="en-US" b="1" dirty="0" smtClean="0">
                <a:solidFill>
                  <a:srgbClr val="FF99CC"/>
                </a:solidFill>
                <a:latin typeface="Arial" pitchFamily="34" charset="0"/>
                <a:ea typeface="宋体" pitchFamily="2" charset="-122"/>
                <a:cs typeface="Arial" pitchFamily="34" charset="0"/>
              </a:rPr>
              <a:t>异位放电</a:t>
            </a:r>
            <a:endParaRPr lang="en-US" b="1" dirty="0">
              <a:solidFill>
                <a:srgbClr val="FF99CC"/>
              </a:solidFill>
              <a:latin typeface="Arial" pitchFamily="34" charset="0"/>
              <a:ea typeface="宋体" pitchFamily="2" charset="-122"/>
              <a:cs typeface="Arial" pitchFamily="34" charset="0"/>
            </a:endParaRPr>
          </a:p>
        </p:txBody>
      </p:sp>
      <p:sp>
        <p:nvSpPr>
          <p:cNvPr id="54" name="TextBox 53"/>
          <p:cNvSpPr txBox="1"/>
          <p:nvPr/>
        </p:nvSpPr>
        <p:spPr>
          <a:xfrm>
            <a:off x="3275856" y="4437112"/>
            <a:ext cx="1506488" cy="369332"/>
          </a:xfrm>
          <a:prstGeom prst="rect">
            <a:avLst/>
          </a:prstGeom>
          <a:noFill/>
        </p:spPr>
        <p:txBody>
          <a:bodyPr wrap="square" rtlCol="0">
            <a:spAutoFit/>
          </a:bodyPr>
          <a:lstStyle/>
          <a:p>
            <a:r>
              <a:rPr lang="zh-CN" altLang="en-US" b="1" dirty="0" smtClean="0">
                <a:solidFill>
                  <a:srgbClr val="FF99CC"/>
                </a:solidFill>
                <a:latin typeface="Arial" pitchFamily="34" charset="0"/>
                <a:ea typeface="宋体" pitchFamily="2" charset="-122"/>
                <a:cs typeface="Arial" pitchFamily="34" charset="0"/>
              </a:rPr>
              <a:t>传输</a:t>
            </a:r>
            <a:endParaRPr lang="en-US" b="1" dirty="0">
              <a:solidFill>
                <a:srgbClr val="FF99CC"/>
              </a:solidFill>
              <a:latin typeface="Arial" pitchFamily="34" charset="0"/>
              <a:ea typeface="宋体" pitchFamily="2" charset="-122"/>
              <a:cs typeface="Arial" pitchFamily="34" charset="0"/>
            </a:endParaRPr>
          </a:p>
        </p:txBody>
      </p:sp>
      <p:sp>
        <p:nvSpPr>
          <p:cNvPr id="56" name="Freeform 55"/>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57" name="Freeform 56"/>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58" name="Text Box 26"/>
          <p:cNvSpPr txBox="1">
            <a:spLocks noChangeArrowheads="1"/>
          </p:cNvSpPr>
          <p:nvPr/>
        </p:nvSpPr>
        <p:spPr bwMode="auto">
          <a:xfrm>
            <a:off x="7595964" y="2507347"/>
            <a:ext cx="649537" cy="369332"/>
          </a:xfrm>
          <a:prstGeom prst="rect">
            <a:avLst/>
          </a:prstGeom>
          <a:noFill/>
          <a:ln w="9525">
            <a:noFill/>
            <a:miter lim="800000"/>
            <a:headEnd/>
            <a:tailEnd/>
          </a:ln>
          <a:effectLst/>
        </p:spPr>
        <p:txBody>
          <a:bodyPr wrap="none">
            <a:spAutoFit/>
          </a:bodyPr>
          <a:lstStyle/>
          <a:p>
            <a:pPr eaLnBrk="0" hangingPunct="0">
              <a:defRPr/>
            </a:pPr>
            <a:r>
              <a:rPr lang="zh-CN" altLang="en-US" b="1" dirty="0" smtClean="0">
                <a:solidFill>
                  <a:srgbClr val="FF99CC"/>
                </a:solidFill>
                <a:latin typeface="Arial" pitchFamily="34" charset="0"/>
                <a:ea typeface="宋体" pitchFamily="2" charset="-122"/>
                <a:cs typeface="Arial" pitchFamily="34" charset="0"/>
              </a:rPr>
              <a:t>感知</a:t>
            </a:r>
            <a:endParaRPr lang="en-GB" b="1" dirty="0">
              <a:solidFill>
                <a:srgbClr val="FF99CC"/>
              </a:solidFill>
              <a:latin typeface="Arial" pitchFamily="34" charset="0"/>
              <a:ea typeface="宋体" pitchFamily="2" charset="-122"/>
              <a:cs typeface="Arial" pitchFamily="34" charset="0"/>
            </a:endParaRPr>
          </a:p>
        </p:txBody>
      </p:sp>
      <p:sp>
        <p:nvSpPr>
          <p:cNvPr id="60" name="Freeform 59"/>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61" name="Freeform 221"/>
          <p:cNvSpPr>
            <a:spLocks/>
          </p:cNvSpPr>
          <p:nvPr/>
        </p:nvSpPr>
        <p:spPr bwMode="blackWhite">
          <a:xfrm>
            <a:off x="2091890" y="4833887"/>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n-US" sz="2000" dirty="0">
              <a:solidFill>
                <a:prstClr val="white"/>
              </a:solidFill>
              <a:latin typeface="Arial" pitchFamily="34" charset="0"/>
              <a:ea typeface="宋体" pitchFamily="2" charset="-122"/>
              <a:cs typeface="Arial" pitchFamily="34" charset="0"/>
            </a:endParaRPr>
          </a:p>
        </p:txBody>
      </p:sp>
      <p:cxnSp>
        <p:nvCxnSpPr>
          <p:cNvPr id="5" name="Straight Connector 4"/>
          <p:cNvCxnSpPr/>
          <p:nvPr/>
        </p:nvCxnSpPr>
        <p:spPr>
          <a:xfrm>
            <a:off x="1609725" y="4621778"/>
            <a:ext cx="746751" cy="695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 Box 25"/>
          <p:cNvSpPr txBox="1">
            <a:spLocks noChangeArrowheads="1"/>
          </p:cNvSpPr>
          <p:nvPr/>
        </p:nvSpPr>
        <p:spPr bwMode="auto">
          <a:xfrm>
            <a:off x="5161098" y="4621778"/>
            <a:ext cx="1579343" cy="646331"/>
          </a:xfrm>
          <a:prstGeom prst="rect">
            <a:avLst/>
          </a:prstGeom>
          <a:noFill/>
          <a:ln w="9525">
            <a:noFill/>
            <a:miter lim="800000"/>
            <a:headEnd/>
            <a:tailEnd/>
          </a:ln>
          <a:effectLst/>
        </p:spPr>
        <p:txBody>
          <a:bodyPr wrap="none">
            <a:spAutoFit/>
          </a:bodyPr>
          <a:lstStyle/>
          <a:p>
            <a:pPr algn="r" eaLnBrk="0" hangingPunct="0">
              <a:defRPr/>
            </a:pPr>
            <a:r>
              <a:rPr lang="zh-CN" altLang="en-US" b="1" dirty="0" smtClean="0">
                <a:solidFill>
                  <a:srgbClr val="FF99CC"/>
                </a:solidFill>
                <a:latin typeface="Arial" pitchFamily="34" charset="0"/>
                <a:ea typeface="宋体" pitchFamily="2" charset="-122"/>
                <a:cs typeface="Arial" pitchFamily="34" charset="0"/>
              </a:rPr>
              <a:t>神经胶质细胞</a:t>
            </a:r>
            <a:endParaRPr lang="en-US" altLang="zh-CN" b="1" dirty="0" smtClean="0">
              <a:solidFill>
                <a:srgbClr val="FF99CC"/>
              </a:solidFill>
              <a:latin typeface="Arial" pitchFamily="34" charset="0"/>
              <a:ea typeface="宋体" pitchFamily="2" charset="-122"/>
              <a:cs typeface="Arial" pitchFamily="34" charset="0"/>
            </a:endParaRPr>
          </a:p>
          <a:p>
            <a:pPr algn="r" eaLnBrk="0" hangingPunct="0">
              <a:defRPr/>
            </a:pPr>
            <a:r>
              <a:rPr lang="zh-CN" altLang="en-US" b="1" dirty="0" smtClean="0">
                <a:solidFill>
                  <a:srgbClr val="FF99CC"/>
                </a:solidFill>
                <a:latin typeface="Arial" pitchFamily="34" charset="0"/>
                <a:ea typeface="宋体" pitchFamily="2" charset="-122"/>
                <a:cs typeface="Arial" pitchFamily="34" charset="0"/>
              </a:rPr>
              <a:t>活化</a:t>
            </a:r>
            <a:endParaRPr lang="en-GB" b="1" dirty="0">
              <a:solidFill>
                <a:srgbClr val="FF99CC"/>
              </a:solidFill>
              <a:latin typeface="Arial" pitchFamily="34" charset="0"/>
              <a:ea typeface="宋体" pitchFamily="2" charset="-122"/>
              <a:cs typeface="Arial" pitchFamily="34" charset="0"/>
            </a:endParaRPr>
          </a:p>
        </p:txBody>
      </p:sp>
      <p:cxnSp>
        <p:nvCxnSpPr>
          <p:cNvPr id="72" name="Straight Arrow Connector 71"/>
          <p:cNvCxnSpPr/>
          <p:nvPr/>
        </p:nvCxnSpPr>
        <p:spPr>
          <a:xfrm>
            <a:off x="3604610" y="2812862"/>
            <a:ext cx="2563961" cy="1265652"/>
          </a:xfrm>
          <a:prstGeom prst="straightConnector1">
            <a:avLst/>
          </a:prstGeom>
          <a:ln w="381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51997" y="2150789"/>
            <a:ext cx="3467125" cy="646331"/>
          </a:xfrm>
          <a:prstGeom prst="rect">
            <a:avLst/>
          </a:prstGeom>
          <a:noFill/>
        </p:spPr>
        <p:txBody>
          <a:bodyPr wrap="square" rtlCol="0">
            <a:spAutoFit/>
          </a:bodyPr>
          <a:lstStyle/>
          <a:p>
            <a:pPr algn="ctr"/>
            <a:r>
              <a:rPr lang="zh-CN" altLang="en-US" dirty="0" smtClean="0">
                <a:latin typeface="Arial" pitchFamily="34" charset="0"/>
                <a:ea typeface="宋体" pitchFamily="2" charset="-122"/>
                <a:cs typeface="Arial" pitchFamily="34" charset="0"/>
              </a:rPr>
              <a:t>抑制血清素和去甲肾上腺素的再摄取以增强下行调控</a:t>
            </a:r>
            <a:endParaRPr lang="en-CA" dirty="0">
              <a:solidFill>
                <a:prstClr val="white"/>
              </a:solidFill>
              <a:latin typeface="Arial" pitchFamily="34" charset="0"/>
              <a:ea typeface="宋体" pitchFamily="2" charset="-122"/>
              <a:cs typeface="Arial" pitchFamily="34" charset="0"/>
            </a:endParaRPr>
          </a:p>
        </p:txBody>
      </p:sp>
      <p:sp>
        <p:nvSpPr>
          <p:cNvPr id="64" name="TextBox 63"/>
          <p:cNvSpPr txBox="1"/>
          <p:nvPr/>
        </p:nvSpPr>
        <p:spPr>
          <a:xfrm>
            <a:off x="7164288" y="1772816"/>
            <a:ext cx="1643162" cy="307777"/>
          </a:xfrm>
          <a:prstGeom prst="rect">
            <a:avLst/>
          </a:prstGeom>
          <a:noFill/>
        </p:spPr>
        <p:txBody>
          <a:bodyPr wrap="square" rtlCol="0">
            <a:spAutoFit/>
          </a:bodyPr>
          <a:lstStyle/>
          <a:p>
            <a:r>
              <a:rPr lang="zh-CN" altLang="en-US" sz="1400" b="1" dirty="0" smtClean="0">
                <a:solidFill>
                  <a:prstClr val="white"/>
                </a:solidFill>
                <a:latin typeface="Arial" pitchFamily="34" charset="0"/>
                <a:ea typeface="宋体" pitchFamily="2" charset="-122"/>
                <a:cs typeface="Arial" pitchFamily="34" charset="0"/>
              </a:rPr>
              <a:t>大脑</a:t>
            </a:r>
            <a:endParaRPr lang="en-US" sz="1400" b="1" dirty="0">
              <a:solidFill>
                <a:prstClr val="white"/>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94285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180196"/>
                                        </p:tgtEl>
                                        <p:attrNameLst>
                                          <p:attrName>style.visibility</p:attrName>
                                        </p:attrNameLst>
                                      </p:cBhvr>
                                      <p:to>
                                        <p:strVal val="visible"/>
                                      </p:to>
                                    </p:set>
                                    <p:anim calcmode="lin" valueType="num">
                                      <p:cBhvr>
                                        <p:cTn id="7" dur="200" fill="hold"/>
                                        <p:tgtEl>
                                          <p:spTgt spid="2180196"/>
                                        </p:tgtEl>
                                        <p:attrNameLst>
                                          <p:attrName>ppt_w</p:attrName>
                                        </p:attrNameLst>
                                      </p:cBhvr>
                                      <p:tavLst>
                                        <p:tav tm="0">
                                          <p:val>
                                            <p:fltVal val="0"/>
                                          </p:val>
                                        </p:tav>
                                        <p:tav tm="100000">
                                          <p:val>
                                            <p:strVal val="#ppt_w"/>
                                          </p:val>
                                        </p:tav>
                                      </p:tavLst>
                                    </p:anim>
                                    <p:anim calcmode="lin" valueType="num">
                                      <p:cBhvr>
                                        <p:cTn id="8" dur="200" fill="hold"/>
                                        <p:tgtEl>
                                          <p:spTgt spid="2180196"/>
                                        </p:tgtEl>
                                        <p:attrNameLst>
                                          <p:attrName>ppt_h</p:attrName>
                                        </p:attrNameLst>
                                      </p:cBhvr>
                                      <p:tavLst>
                                        <p:tav tm="0">
                                          <p:val>
                                            <p:fltVal val="0"/>
                                          </p:val>
                                        </p:tav>
                                        <p:tav tm="100000">
                                          <p:val>
                                            <p:strVal val="#ppt_h"/>
                                          </p:val>
                                        </p:tav>
                                      </p:tavLst>
                                    </p:anim>
                                    <p:animEffect transition="in" filter="fade">
                                      <p:cBhvr>
                                        <p:cTn id="9" dur="200"/>
                                        <p:tgtEl>
                                          <p:spTgt spid="2180196"/>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2180196"/>
                                        </p:tgtEl>
                                      </p:cBhvr>
                                    </p:animEffect>
                                    <p:set>
                                      <p:cBhvr>
                                        <p:cTn id="13" dur="1" fill="hold">
                                          <p:stCondLst>
                                            <p:cond delay="199"/>
                                          </p:stCondLst>
                                        </p:cTn>
                                        <p:tgtEl>
                                          <p:spTgt spid="2180196"/>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2180198"/>
                                        </p:tgtEl>
                                        <p:attrNameLst>
                                          <p:attrName>style.visibility</p:attrName>
                                        </p:attrNameLst>
                                      </p:cBhvr>
                                      <p:to>
                                        <p:strVal val="visible"/>
                                      </p:to>
                                    </p:set>
                                    <p:anim calcmode="lin" valueType="num">
                                      <p:cBhvr>
                                        <p:cTn id="17" dur="200" fill="hold"/>
                                        <p:tgtEl>
                                          <p:spTgt spid="2180198"/>
                                        </p:tgtEl>
                                        <p:attrNameLst>
                                          <p:attrName>ppt_w</p:attrName>
                                        </p:attrNameLst>
                                      </p:cBhvr>
                                      <p:tavLst>
                                        <p:tav tm="0">
                                          <p:val>
                                            <p:fltVal val="0"/>
                                          </p:val>
                                        </p:tav>
                                        <p:tav tm="100000">
                                          <p:val>
                                            <p:strVal val="#ppt_w"/>
                                          </p:val>
                                        </p:tav>
                                      </p:tavLst>
                                    </p:anim>
                                    <p:anim calcmode="lin" valueType="num">
                                      <p:cBhvr>
                                        <p:cTn id="18" dur="200" fill="hold"/>
                                        <p:tgtEl>
                                          <p:spTgt spid="2180198"/>
                                        </p:tgtEl>
                                        <p:attrNameLst>
                                          <p:attrName>ppt_h</p:attrName>
                                        </p:attrNameLst>
                                      </p:cBhvr>
                                      <p:tavLst>
                                        <p:tav tm="0">
                                          <p:val>
                                            <p:fltVal val="0"/>
                                          </p:val>
                                        </p:tav>
                                        <p:tav tm="100000">
                                          <p:val>
                                            <p:strVal val="#ppt_h"/>
                                          </p:val>
                                        </p:tav>
                                      </p:tavLst>
                                    </p:anim>
                                    <p:animEffect transition="in" filter="fade">
                                      <p:cBhvr>
                                        <p:cTn id="19" dur="200"/>
                                        <p:tgtEl>
                                          <p:spTgt spid="218019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2180198"/>
                                        </p:tgtEl>
                                      </p:cBhvr>
                                    </p:animEffect>
                                    <p:set>
                                      <p:cBhvr>
                                        <p:cTn id="23" dur="1" fill="hold">
                                          <p:stCondLst>
                                            <p:cond delay="199"/>
                                          </p:stCondLst>
                                        </p:cTn>
                                        <p:tgtEl>
                                          <p:spTgt spid="218019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2180199"/>
                                        </p:tgtEl>
                                        <p:attrNameLst>
                                          <p:attrName>style.visibility</p:attrName>
                                        </p:attrNameLst>
                                      </p:cBhvr>
                                      <p:to>
                                        <p:strVal val="visible"/>
                                      </p:to>
                                    </p:set>
                                    <p:anim calcmode="lin" valueType="num">
                                      <p:cBhvr>
                                        <p:cTn id="27" dur="200" fill="hold"/>
                                        <p:tgtEl>
                                          <p:spTgt spid="2180199"/>
                                        </p:tgtEl>
                                        <p:attrNameLst>
                                          <p:attrName>ppt_w</p:attrName>
                                        </p:attrNameLst>
                                      </p:cBhvr>
                                      <p:tavLst>
                                        <p:tav tm="0">
                                          <p:val>
                                            <p:fltVal val="0"/>
                                          </p:val>
                                        </p:tav>
                                        <p:tav tm="100000">
                                          <p:val>
                                            <p:strVal val="#ppt_w"/>
                                          </p:val>
                                        </p:tav>
                                      </p:tavLst>
                                    </p:anim>
                                    <p:anim calcmode="lin" valueType="num">
                                      <p:cBhvr>
                                        <p:cTn id="28" dur="200" fill="hold"/>
                                        <p:tgtEl>
                                          <p:spTgt spid="2180199"/>
                                        </p:tgtEl>
                                        <p:attrNameLst>
                                          <p:attrName>ppt_h</p:attrName>
                                        </p:attrNameLst>
                                      </p:cBhvr>
                                      <p:tavLst>
                                        <p:tav tm="0">
                                          <p:val>
                                            <p:fltVal val="0"/>
                                          </p:val>
                                        </p:tav>
                                        <p:tav tm="100000">
                                          <p:val>
                                            <p:strVal val="#ppt_h"/>
                                          </p:val>
                                        </p:tav>
                                      </p:tavLst>
                                    </p:anim>
                                    <p:animEffect transition="in" filter="fade">
                                      <p:cBhvr>
                                        <p:cTn id="29" dur="200"/>
                                        <p:tgtEl>
                                          <p:spTgt spid="218019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2180199"/>
                                        </p:tgtEl>
                                      </p:cBhvr>
                                    </p:animEffect>
                                    <p:set>
                                      <p:cBhvr>
                                        <p:cTn id="33" dur="1" fill="hold">
                                          <p:stCondLst>
                                            <p:cond delay="199"/>
                                          </p:stCondLst>
                                        </p:cTn>
                                        <p:tgtEl>
                                          <p:spTgt spid="218019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2180200"/>
                                        </p:tgtEl>
                                        <p:attrNameLst>
                                          <p:attrName>style.visibility</p:attrName>
                                        </p:attrNameLst>
                                      </p:cBhvr>
                                      <p:to>
                                        <p:strVal val="visible"/>
                                      </p:to>
                                    </p:set>
                                    <p:anim calcmode="lin" valueType="num">
                                      <p:cBhvr>
                                        <p:cTn id="37" dur="200" fill="hold"/>
                                        <p:tgtEl>
                                          <p:spTgt spid="2180200"/>
                                        </p:tgtEl>
                                        <p:attrNameLst>
                                          <p:attrName>ppt_w</p:attrName>
                                        </p:attrNameLst>
                                      </p:cBhvr>
                                      <p:tavLst>
                                        <p:tav tm="0">
                                          <p:val>
                                            <p:fltVal val="0"/>
                                          </p:val>
                                        </p:tav>
                                        <p:tav tm="100000">
                                          <p:val>
                                            <p:strVal val="#ppt_w"/>
                                          </p:val>
                                        </p:tav>
                                      </p:tavLst>
                                    </p:anim>
                                    <p:anim calcmode="lin" valueType="num">
                                      <p:cBhvr>
                                        <p:cTn id="38" dur="200" fill="hold"/>
                                        <p:tgtEl>
                                          <p:spTgt spid="2180200"/>
                                        </p:tgtEl>
                                        <p:attrNameLst>
                                          <p:attrName>ppt_h</p:attrName>
                                        </p:attrNameLst>
                                      </p:cBhvr>
                                      <p:tavLst>
                                        <p:tav tm="0">
                                          <p:val>
                                            <p:fltVal val="0"/>
                                          </p:val>
                                        </p:tav>
                                        <p:tav tm="100000">
                                          <p:val>
                                            <p:strVal val="#ppt_h"/>
                                          </p:val>
                                        </p:tav>
                                      </p:tavLst>
                                    </p:anim>
                                    <p:animEffect transition="in" filter="fade">
                                      <p:cBhvr>
                                        <p:cTn id="39" dur="200"/>
                                        <p:tgtEl>
                                          <p:spTgt spid="218020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2180200"/>
                                        </p:tgtEl>
                                      </p:cBhvr>
                                    </p:animEffect>
                                    <p:set>
                                      <p:cBhvr>
                                        <p:cTn id="43" dur="1" fill="hold">
                                          <p:stCondLst>
                                            <p:cond delay="199"/>
                                          </p:stCondLst>
                                        </p:cTn>
                                        <p:tgtEl>
                                          <p:spTgt spid="218020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2180201"/>
                                        </p:tgtEl>
                                        <p:attrNameLst>
                                          <p:attrName>style.visibility</p:attrName>
                                        </p:attrNameLst>
                                      </p:cBhvr>
                                      <p:to>
                                        <p:strVal val="visible"/>
                                      </p:to>
                                    </p:set>
                                    <p:anim calcmode="lin" valueType="num">
                                      <p:cBhvr>
                                        <p:cTn id="47" dur="200" fill="hold"/>
                                        <p:tgtEl>
                                          <p:spTgt spid="2180201"/>
                                        </p:tgtEl>
                                        <p:attrNameLst>
                                          <p:attrName>ppt_w</p:attrName>
                                        </p:attrNameLst>
                                      </p:cBhvr>
                                      <p:tavLst>
                                        <p:tav tm="0">
                                          <p:val>
                                            <p:fltVal val="0"/>
                                          </p:val>
                                        </p:tav>
                                        <p:tav tm="100000">
                                          <p:val>
                                            <p:strVal val="#ppt_w"/>
                                          </p:val>
                                        </p:tav>
                                      </p:tavLst>
                                    </p:anim>
                                    <p:anim calcmode="lin" valueType="num">
                                      <p:cBhvr>
                                        <p:cTn id="48" dur="200" fill="hold"/>
                                        <p:tgtEl>
                                          <p:spTgt spid="2180201"/>
                                        </p:tgtEl>
                                        <p:attrNameLst>
                                          <p:attrName>ppt_h</p:attrName>
                                        </p:attrNameLst>
                                      </p:cBhvr>
                                      <p:tavLst>
                                        <p:tav tm="0">
                                          <p:val>
                                            <p:fltVal val="0"/>
                                          </p:val>
                                        </p:tav>
                                        <p:tav tm="100000">
                                          <p:val>
                                            <p:strVal val="#ppt_h"/>
                                          </p:val>
                                        </p:tav>
                                      </p:tavLst>
                                    </p:anim>
                                    <p:animEffect transition="in" filter="fade">
                                      <p:cBhvr>
                                        <p:cTn id="49" dur="200"/>
                                        <p:tgtEl>
                                          <p:spTgt spid="218020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2180201"/>
                                        </p:tgtEl>
                                      </p:cBhvr>
                                    </p:animEffect>
                                    <p:set>
                                      <p:cBhvr>
                                        <p:cTn id="53" dur="1" fill="hold">
                                          <p:stCondLst>
                                            <p:cond delay="199"/>
                                          </p:stCondLst>
                                        </p:cTn>
                                        <p:tgtEl>
                                          <p:spTgt spid="218020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2180202"/>
                                        </p:tgtEl>
                                        <p:attrNameLst>
                                          <p:attrName>style.visibility</p:attrName>
                                        </p:attrNameLst>
                                      </p:cBhvr>
                                      <p:to>
                                        <p:strVal val="visible"/>
                                      </p:to>
                                    </p:set>
                                    <p:anim calcmode="lin" valueType="num">
                                      <p:cBhvr>
                                        <p:cTn id="57" dur="200" fill="hold"/>
                                        <p:tgtEl>
                                          <p:spTgt spid="2180202"/>
                                        </p:tgtEl>
                                        <p:attrNameLst>
                                          <p:attrName>ppt_w</p:attrName>
                                        </p:attrNameLst>
                                      </p:cBhvr>
                                      <p:tavLst>
                                        <p:tav tm="0">
                                          <p:val>
                                            <p:fltVal val="0"/>
                                          </p:val>
                                        </p:tav>
                                        <p:tav tm="100000">
                                          <p:val>
                                            <p:strVal val="#ppt_w"/>
                                          </p:val>
                                        </p:tav>
                                      </p:tavLst>
                                    </p:anim>
                                    <p:anim calcmode="lin" valueType="num">
                                      <p:cBhvr>
                                        <p:cTn id="58" dur="200" fill="hold"/>
                                        <p:tgtEl>
                                          <p:spTgt spid="2180202"/>
                                        </p:tgtEl>
                                        <p:attrNameLst>
                                          <p:attrName>ppt_h</p:attrName>
                                        </p:attrNameLst>
                                      </p:cBhvr>
                                      <p:tavLst>
                                        <p:tav tm="0">
                                          <p:val>
                                            <p:fltVal val="0"/>
                                          </p:val>
                                        </p:tav>
                                        <p:tav tm="100000">
                                          <p:val>
                                            <p:strVal val="#ppt_h"/>
                                          </p:val>
                                        </p:tav>
                                      </p:tavLst>
                                    </p:anim>
                                    <p:animEffect transition="in" filter="fade">
                                      <p:cBhvr>
                                        <p:cTn id="59" dur="200"/>
                                        <p:tgtEl>
                                          <p:spTgt spid="218020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2180202"/>
                                        </p:tgtEl>
                                      </p:cBhvr>
                                    </p:animEffect>
                                    <p:set>
                                      <p:cBhvr>
                                        <p:cTn id="63" dur="1" fill="hold">
                                          <p:stCondLst>
                                            <p:cond delay="199"/>
                                          </p:stCondLst>
                                        </p:cTn>
                                        <p:tgtEl>
                                          <p:spTgt spid="218020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2180203"/>
                                        </p:tgtEl>
                                        <p:attrNameLst>
                                          <p:attrName>style.visibility</p:attrName>
                                        </p:attrNameLst>
                                      </p:cBhvr>
                                      <p:to>
                                        <p:strVal val="visible"/>
                                      </p:to>
                                    </p:set>
                                    <p:anim calcmode="lin" valueType="num">
                                      <p:cBhvr>
                                        <p:cTn id="67" dur="200" fill="hold"/>
                                        <p:tgtEl>
                                          <p:spTgt spid="2180203"/>
                                        </p:tgtEl>
                                        <p:attrNameLst>
                                          <p:attrName>ppt_w</p:attrName>
                                        </p:attrNameLst>
                                      </p:cBhvr>
                                      <p:tavLst>
                                        <p:tav tm="0">
                                          <p:val>
                                            <p:fltVal val="0"/>
                                          </p:val>
                                        </p:tav>
                                        <p:tav tm="100000">
                                          <p:val>
                                            <p:strVal val="#ppt_w"/>
                                          </p:val>
                                        </p:tav>
                                      </p:tavLst>
                                    </p:anim>
                                    <p:anim calcmode="lin" valueType="num">
                                      <p:cBhvr>
                                        <p:cTn id="68" dur="200" fill="hold"/>
                                        <p:tgtEl>
                                          <p:spTgt spid="2180203"/>
                                        </p:tgtEl>
                                        <p:attrNameLst>
                                          <p:attrName>ppt_h</p:attrName>
                                        </p:attrNameLst>
                                      </p:cBhvr>
                                      <p:tavLst>
                                        <p:tav tm="0">
                                          <p:val>
                                            <p:fltVal val="0"/>
                                          </p:val>
                                        </p:tav>
                                        <p:tav tm="100000">
                                          <p:val>
                                            <p:strVal val="#ppt_h"/>
                                          </p:val>
                                        </p:tav>
                                      </p:tavLst>
                                    </p:anim>
                                    <p:animEffect transition="in" filter="fade">
                                      <p:cBhvr>
                                        <p:cTn id="69" dur="200"/>
                                        <p:tgtEl>
                                          <p:spTgt spid="218020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2180203"/>
                                        </p:tgtEl>
                                      </p:cBhvr>
                                    </p:animEffect>
                                    <p:set>
                                      <p:cBhvr>
                                        <p:cTn id="73" dur="1" fill="hold">
                                          <p:stCondLst>
                                            <p:cond delay="199"/>
                                          </p:stCondLst>
                                        </p:cTn>
                                        <p:tgtEl>
                                          <p:spTgt spid="218020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2180207"/>
                                        </p:tgtEl>
                                        <p:attrNameLst>
                                          <p:attrName>style.visibility</p:attrName>
                                        </p:attrNameLst>
                                      </p:cBhvr>
                                      <p:to>
                                        <p:strVal val="visible"/>
                                      </p:to>
                                    </p:set>
                                    <p:anim calcmode="lin" valueType="num">
                                      <p:cBhvr>
                                        <p:cTn id="77" dur="200" fill="hold"/>
                                        <p:tgtEl>
                                          <p:spTgt spid="2180207"/>
                                        </p:tgtEl>
                                        <p:attrNameLst>
                                          <p:attrName>ppt_w</p:attrName>
                                        </p:attrNameLst>
                                      </p:cBhvr>
                                      <p:tavLst>
                                        <p:tav tm="0">
                                          <p:val>
                                            <p:fltVal val="0"/>
                                          </p:val>
                                        </p:tav>
                                        <p:tav tm="100000">
                                          <p:val>
                                            <p:strVal val="#ppt_w"/>
                                          </p:val>
                                        </p:tav>
                                      </p:tavLst>
                                    </p:anim>
                                    <p:anim calcmode="lin" valueType="num">
                                      <p:cBhvr>
                                        <p:cTn id="78" dur="200" fill="hold"/>
                                        <p:tgtEl>
                                          <p:spTgt spid="2180207"/>
                                        </p:tgtEl>
                                        <p:attrNameLst>
                                          <p:attrName>ppt_h</p:attrName>
                                        </p:attrNameLst>
                                      </p:cBhvr>
                                      <p:tavLst>
                                        <p:tav tm="0">
                                          <p:val>
                                            <p:fltVal val="0"/>
                                          </p:val>
                                        </p:tav>
                                        <p:tav tm="100000">
                                          <p:val>
                                            <p:strVal val="#ppt_h"/>
                                          </p:val>
                                        </p:tav>
                                      </p:tavLst>
                                    </p:anim>
                                    <p:animEffect transition="in" filter="fade">
                                      <p:cBhvr>
                                        <p:cTn id="79" dur="200"/>
                                        <p:tgtEl>
                                          <p:spTgt spid="2180207"/>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2180207"/>
                                        </p:tgtEl>
                                      </p:cBhvr>
                                    </p:animEffect>
                                    <p:set>
                                      <p:cBhvr>
                                        <p:cTn id="83" dur="1" fill="hold">
                                          <p:stCondLst>
                                            <p:cond delay="199"/>
                                          </p:stCondLst>
                                        </p:cTn>
                                        <p:tgtEl>
                                          <p:spTgt spid="2180207"/>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2180204"/>
                                        </p:tgtEl>
                                        <p:attrNameLst>
                                          <p:attrName>style.visibility</p:attrName>
                                        </p:attrNameLst>
                                      </p:cBhvr>
                                      <p:to>
                                        <p:strVal val="visible"/>
                                      </p:to>
                                    </p:set>
                                    <p:anim calcmode="lin" valueType="num">
                                      <p:cBhvr>
                                        <p:cTn id="87" dur="200" fill="hold"/>
                                        <p:tgtEl>
                                          <p:spTgt spid="2180204"/>
                                        </p:tgtEl>
                                        <p:attrNameLst>
                                          <p:attrName>ppt_w</p:attrName>
                                        </p:attrNameLst>
                                      </p:cBhvr>
                                      <p:tavLst>
                                        <p:tav tm="0">
                                          <p:val>
                                            <p:fltVal val="0"/>
                                          </p:val>
                                        </p:tav>
                                        <p:tav tm="100000">
                                          <p:val>
                                            <p:strVal val="#ppt_w"/>
                                          </p:val>
                                        </p:tav>
                                      </p:tavLst>
                                    </p:anim>
                                    <p:anim calcmode="lin" valueType="num">
                                      <p:cBhvr>
                                        <p:cTn id="88" dur="200" fill="hold"/>
                                        <p:tgtEl>
                                          <p:spTgt spid="2180204"/>
                                        </p:tgtEl>
                                        <p:attrNameLst>
                                          <p:attrName>ppt_h</p:attrName>
                                        </p:attrNameLst>
                                      </p:cBhvr>
                                      <p:tavLst>
                                        <p:tav tm="0">
                                          <p:val>
                                            <p:fltVal val="0"/>
                                          </p:val>
                                        </p:tav>
                                        <p:tav tm="100000">
                                          <p:val>
                                            <p:strVal val="#ppt_h"/>
                                          </p:val>
                                        </p:tav>
                                      </p:tavLst>
                                    </p:anim>
                                    <p:animEffect transition="in" filter="fade">
                                      <p:cBhvr>
                                        <p:cTn id="89" dur="200"/>
                                        <p:tgtEl>
                                          <p:spTgt spid="218020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2180204"/>
                                        </p:tgtEl>
                                      </p:cBhvr>
                                    </p:animEffect>
                                    <p:set>
                                      <p:cBhvr>
                                        <p:cTn id="93" dur="1" fill="hold">
                                          <p:stCondLst>
                                            <p:cond delay="199"/>
                                          </p:stCondLst>
                                        </p:cTn>
                                        <p:tgtEl>
                                          <p:spTgt spid="218020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2180205"/>
                                        </p:tgtEl>
                                        <p:attrNameLst>
                                          <p:attrName>style.visibility</p:attrName>
                                        </p:attrNameLst>
                                      </p:cBhvr>
                                      <p:to>
                                        <p:strVal val="visible"/>
                                      </p:to>
                                    </p:set>
                                    <p:anim calcmode="lin" valueType="num">
                                      <p:cBhvr>
                                        <p:cTn id="97" dur="200" fill="hold"/>
                                        <p:tgtEl>
                                          <p:spTgt spid="2180205"/>
                                        </p:tgtEl>
                                        <p:attrNameLst>
                                          <p:attrName>ppt_w</p:attrName>
                                        </p:attrNameLst>
                                      </p:cBhvr>
                                      <p:tavLst>
                                        <p:tav tm="0">
                                          <p:val>
                                            <p:fltVal val="0"/>
                                          </p:val>
                                        </p:tav>
                                        <p:tav tm="100000">
                                          <p:val>
                                            <p:strVal val="#ppt_w"/>
                                          </p:val>
                                        </p:tav>
                                      </p:tavLst>
                                    </p:anim>
                                    <p:anim calcmode="lin" valueType="num">
                                      <p:cBhvr>
                                        <p:cTn id="98" dur="200" fill="hold"/>
                                        <p:tgtEl>
                                          <p:spTgt spid="2180205"/>
                                        </p:tgtEl>
                                        <p:attrNameLst>
                                          <p:attrName>ppt_h</p:attrName>
                                        </p:attrNameLst>
                                      </p:cBhvr>
                                      <p:tavLst>
                                        <p:tav tm="0">
                                          <p:val>
                                            <p:fltVal val="0"/>
                                          </p:val>
                                        </p:tav>
                                        <p:tav tm="100000">
                                          <p:val>
                                            <p:strVal val="#ppt_h"/>
                                          </p:val>
                                        </p:tav>
                                      </p:tavLst>
                                    </p:anim>
                                    <p:animEffect transition="in" filter="fade">
                                      <p:cBhvr>
                                        <p:cTn id="99" dur="200"/>
                                        <p:tgtEl>
                                          <p:spTgt spid="218020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2180205"/>
                                        </p:tgtEl>
                                      </p:cBhvr>
                                    </p:animEffect>
                                    <p:set>
                                      <p:cBhvr>
                                        <p:cTn id="103" dur="1" fill="hold">
                                          <p:stCondLst>
                                            <p:cond delay="199"/>
                                          </p:stCondLst>
                                        </p:cTn>
                                        <p:tgtEl>
                                          <p:spTgt spid="218020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180220"/>
                                        </p:tgtEl>
                                        <p:attrNameLst>
                                          <p:attrName>style.visibility</p:attrName>
                                        </p:attrNameLst>
                                      </p:cBhvr>
                                      <p:to>
                                        <p:strVal val="visible"/>
                                      </p:to>
                                    </p:set>
                                    <p:anim calcmode="lin" valueType="num">
                                      <p:cBhvr>
                                        <p:cTn id="107" dur="200" fill="hold"/>
                                        <p:tgtEl>
                                          <p:spTgt spid="2180220"/>
                                        </p:tgtEl>
                                        <p:attrNameLst>
                                          <p:attrName>ppt_w</p:attrName>
                                        </p:attrNameLst>
                                      </p:cBhvr>
                                      <p:tavLst>
                                        <p:tav tm="0">
                                          <p:val>
                                            <p:fltVal val="0"/>
                                          </p:val>
                                        </p:tav>
                                        <p:tav tm="100000">
                                          <p:val>
                                            <p:strVal val="#ppt_w"/>
                                          </p:val>
                                        </p:tav>
                                      </p:tavLst>
                                    </p:anim>
                                    <p:anim calcmode="lin" valueType="num">
                                      <p:cBhvr>
                                        <p:cTn id="108" dur="200" fill="hold"/>
                                        <p:tgtEl>
                                          <p:spTgt spid="2180220"/>
                                        </p:tgtEl>
                                        <p:attrNameLst>
                                          <p:attrName>ppt_h</p:attrName>
                                        </p:attrNameLst>
                                      </p:cBhvr>
                                      <p:tavLst>
                                        <p:tav tm="0">
                                          <p:val>
                                            <p:fltVal val="0"/>
                                          </p:val>
                                        </p:tav>
                                        <p:tav tm="100000">
                                          <p:val>
                                            <p:strVal val="#ppt_h"/>
                                          </p:val>
                                        </p:tav>
                                      </p:tavLst>
                                    </p:anim>
                                    <p:animEffect transition="in" filter="fade">
                                      <p:cBhvr>
                                        <p:cTn id="109" dur="200"/>
                                        <p:tgtEl>
                                          <p:spTgt spid="218022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18022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180221"/>
                                        </p:tgtEl>
                                        <p:attrNameLst>
                                          <p:attrName>style.visibility</p:attrName>
                                        </p:attrNameLst>
                                      </p:cBhvr>
                                      <p:to>
                                        <p:strVal val="visible"/>
                                      </p:to>
                                    </p:set>
                                    <p:anim calcmode="lin" valueType="num">
                                      <p:cBhvr>
                                        <p:cTn id="115" dur="50" fill="hold"/>
                                        <p:tgtEl>
                                          <p:spTgt spid="2180221"/>
                                        </p:tgtEl>
                                        <p:attrNameLst>
                                          <p:attrName>ppt_w</p:attrName>
                                        </p:attrNameLst>
                                      </p:cBhvr>
                                      <p:tavLst>
                                        <p:tav tm="0">
                                          <p:val>
                                            <p:fltVal val="0"/>
                                          </p:val>
                                        </p:tav>
                                        <p:tav tm="100000">
                                          <p:val>
                                            <p:strVal val="#ppt_w"/>
                                          </p:val>
                                        </p:tav>
                                      </p:tavLst>
                                    </p:anim>
                                    <p:anim calcmode="lin" valueType="num">
                                      <p:cBhvr>
                                        <p:cTn id="116" dur="50" fill="hold"/>
                                        <p:tgtEl>
                                          <p:spTgt spid="2180221"/>
                                        </p:tgtEl>
                                        <p:attrNameLst>
                                          <p:attrName>ppt_h</p:attrName>
                                        </p:attrNameLst>
                                      </p:cBhvr>
                                      <p:tavLst>
                                        <p:tav tm="0">
                                          <p:val>
                                            <p:fltVal val="0"/>
                                          </p:val>
                                        </p:tav>
                                        <p:tav tm="100000">
                                          <p:val>
                                            <p:strVal val="#ppt_h"/>
                                          </p:val>
                                        </p:tav>
                                      </p:tavLst>
                                    </p:anim>
                                    <p:animEffect transition="in" filter="fade">
                                      <p:cBhvr>
                                        <p:cTn id="117" dur="50"/>
                                        <p:tgtEl>
                                          <p:spTgt spid="218022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18022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180222"/>
                                        </p:tgtEl>
                                        <p:attrNameLst>
                                          <p:attrName>style.visibility</p:attrName>
                                        </p:attrNameLst>
                                      </p:cBhvr>
                                      <p:to>
                                        <p:strVal val="visible"/>
                                      </p:to>
                                    </p:set>
                                    <p:anim calcmode="lin" valueType="num">
                                      <p:cBhvr>
                                        <p:cTn id="122" dur="50" fill="hold"/>
                                        <p:tgtEl>
                                          <p:spTgt spid="2180222"/>
                                        </p:tgtEl>
                                        <p:attrNameLst>
                                          <p:attrName>ppt_w</p:attrName>
                                        </p:attrNameLst>
                                      </p:cBhvr>
                                      <p:tavLst>
                                        <p:tav tm="0">
                                          <p:val>
                                            <p:fltVal val="0"/>
                                          </p:val>
                                        </p:tav>
                                        <p:tav tm="100000">
                                          <p:val>
                                            <p:strVal val="#ppt_w"/>
                                          </p:val>
                                        </p:tav>
                                      </p:tavLst>
                                    </p:anim>
                                    <p:anim calcmode="lin" valueType="num">
                                      <p:cBhvr>
                                        <p:cTn id="123" dur="50" fill="hold"/>
                                        <p:tgtEl>
                                          <p:spTgt spid="2180222"/>
                                        </p:tgtEl>
                                        <p:attrNameLst>
                                          <p:attrName>ppt_h</p:attrName>
                                        </p:attrNameLst>
                                      </p:cBhvr>
                                      <p:tavLst>
                                        <p:tav tm="0">
                                          <p:val>
                                            <p:fltVal val="0"/>
                                          </p:val>
                                        </p:tav>
                                        <p:tav tm="100000">
                                          <p:val>
                                            <p:strVal val="#ppt_h"/>
                                          </p:val>
                                        </p:tav>
                                      </p:tavLst>
                                    </p:anim>
                                    <p:animEffect transition="in" filter="fade">
                                      <p:cBhvr>
                                        <p:cTn id="124" dur="50"/>
                                        <p:tgtEl>
                                          <p:spTgt spid="218022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18022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180223"/>
                                        </p:tgtEl>
                                        <p:attrNameLst>
                                          <p:attrName>style.visibility</p:attrName>
                                        </p:attrNameLst>
                                      </p:cBhvr>
                                      <p:to>
                                        <p:strVal val="visible"/>
                                      </p:to>
                                    </p:set>
                                    <p:anim calcmode="lin" valueType="num">
                                      <p:cBhvr>
                                        <p:cTn id="129" dur="50" fill="hold"/>
                                        <p:tgtEl>
                                          <p:spTgt spid="2180223"/>
                                        </p:tgtEl>
                                        <p:attrNameLst>
                                          <p:attrName>ppt_w</p:attrName>
                                        </p:attrNameLst>
                                      </p:cBhvr>
                                      <p:tavLst>
                                        <p:tav tm="0">
                                          <p:val>
                                            <p:fltVal val="0"/>
                                          </p:val>
                                        </p:tav>
                                        <p:tav tm="100000">
                                          <p:val>
                                            <p:strVal val="#ppt_w"/>
                                          </p:val>
                                        </p:tav>
                                      </p:tavLst>
                                    </p:anim>
                                    <p:anim calcmode="lin" valueType="num">
                                      <p:cBhvr>
                                        <p:cTn id="130" dur="50" fill="hold"/>
                                        <p:tgtEl>
                                          <p:spTgt spid="2180223"/>
                                        </p:tgtEl>
                                        <p:attrNameLst>
                                          <p:attrName>ppt_h</p:attrName>
                                        </p:attrNameLst>
                                      </p:cBhvr>
                                      <p:tavLst>
                                        <p:tav tm="0">
                                          <p:val>
                                            <p:fltVal val="0"/>
                                          </p:val>
                                        </p:tav>
                                        <p:tav tm="100000">
                                          <p:val>
                                            <p:strVal val="#ppt_h"/>
                                          </p:val>
                                        </p:tav>
                                      </p:tavLst>
                                    </p:anim>
                                    <p:animEffect transition="in" filter="fade">
                                      <p:cBhvr>
                                        <p:cTn id="131" dur="50"/>
                                        <p:tgtEl>
                                          <p:spTgt spid="218022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18022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180224"/>
                                        </p:tgtEl>
                                        <p:attrNameLst>
                                          <p:attrName>style.visibility</p:attrName>
                                        </p:attrNameLst>
                                      </p:cBhvr>
                                      <p:to>
                                        <p:strVal val="visible"/>
                                      </p:to>
                                    </p:set>
                                    <p:anim calcmode="lin" valueType="num">
                                      <p:cBhvr>
                                        <p:cTn id="136" dur="50" fill="hold"/>
                                        <p:tgtEl>
                                          <p:spTgt spid="2180224"/>
                                        </p:tgtEl>
                                        <p:attrNameLst>
                                          <p:attrName>ppt_w</p:attrName>
                                        </p:attrNameLst>
                                      </p:cBhvr>
                                      <p:tavLst>
                                        <p:tav tm="0">
                                          <p:val>
                                            <p:fltVal val="0"/>
                                          </p:val>
                                        </p:tav>
                                        <p:tav tm="100000">
                                          <p:val>
                                            <p:strVal val="#ppt_w"/>
                                          </p:val>
                                        </p:tav>
                                      </p:tavLst>
                                    </p:anim>
                                    <p:anim calcmode="lin" valueType="num">
                                      <p:cBhvr>
                                        <p:cTn id="137" dur="50" fill="hold"/>
                                        <p:tgtEl>
                                          <p:spTgt spid="2180224"/>
                                        </p:tgtEl>
                                        <p:attrNameLst>
                                          <p:attrName>ppt_h</p:attrName>
                                        </p:attrNameLst>
                                      </p:cBhvr>
                                      <p:tavLst>
                                        <p:tav tm="0">
                                          <p:val>
                                            <p:fltVal val="0"/>
                                          </p:val>
                                        </p:tav>
                                        <p:tav tm="100000">
                                          <p:val>
                                            <p:strVal val="#ppt_h"/>
                                          </p:val>
                                        </p:tav>
                                      </p:tavLst>
                                    </p:anim>
                                    <p:animEffect transition="in" filter="fade">
                                      <p:cBhvr>
                                        <p:cTn id="138" dur="50"/>
                                        <p:tgtEl>
                                          <p:spTgt spid="218022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18022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180225"/>
                                        </p:tgtEl>
                                        <p:attrNameLst>
                                          <p:attrName>style.visibility</p:attrName>
                                        </p:attrNameLst>
                                      </p:cBhvr>
                                      <p:to>
                                        <p:strVal val="visible"/>
                                      </p:to>
                                    </p:set>
                                    <p:anim calcmode="lin" valueType="num">
                                      <p:cBhvr>
                                        <p:cTn id="143" dur="50" fill="hold"/>
                                        <p:tgtEl>
                                          <p:spTgt spid="2180225"/>
                                        </p:tgtEl>
                                        <p:attrNameLst>
                                          <p:attrName>ppt_w</p:attrName>
                                        </p:attrNameLst>
                                      </p:cBhvr>
                                      <p:tavLst>
                                        <p:tav tm="0">
                                          <p:val>
                                            <p:fltVal val="0"/>
                                          </p:val>
                                        </p:tav>
                                        <p:tav tm="100000">
                                          <p:val>
                                            <p:strVal val="#ppt_w"/>
                                          </p:val>
                                        </p:tav>
                                      </p:tavLst>
                                    </p:anim>
                                    <p:anim calcmode="lin" valueType="num">
                                      <p:cBhvr>
                                        <p:cTn id="144" dur="50" fill="hold"/>
                                        <p:tgtEl>
                                          <p:spTgt spid="2180225"/>
                                        </p:tgtEl>
                                        <p:attrNameLst>
                                          <p:attrName>ppt_h</p:attrName>
                                        </p:attrNameLst>
                                      </p:cBhvr>
                                      <p:tavLst>
                                        <p:tav tm="0">
                                          <p:val>
                                            <p:fltVal val="0"/>
                                          </p:val>
                                        </p:tav>
                                        <p:tav tm="100000">
                                          <p:val>
                                            <p:strVal val="#ppt_h"/>
                                          </p:val>
                                        </p:tav>
                                      </p:tavLst>
                                    </p:anim>
                                    <p:animEffect transition="in" filter="fade">
                                      <p:cBhvr>
                                        <p:cTn id="145" dur="50"/>
                                        <p:tgtEl>
                                          <p:spTgt spid="218022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18022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80226"/>
                                        </p:tgtEl>
                                        <p:attrNameLst>
                                          <p:attrName>style.visibility</p:attrName>
                                        </p:attrNameLst>
                                      </p:cBhvr>
                                      <p:to>
                                        <p:strVal val="visible"/>
                                      </p:to>
                                    </p:set>
                                    <p:animEffect transition="in" filter="fade">
                                      <p:cBhvr>
                                        <p:cTn id="151" dur="500"/>
                                        <p:tgtEl>
                                          <p:spTgt spid="218022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80226"/>
                                        </p:tgtEl>
                                      </p:cBhvr>
                                    </p:animEffect>
                                    <p:set>
                                      <p:cBhvr>
                                        <p:cTn id="155" dur="1" fill="hold">
                                          <p:stCondLst>
                                            <p:cond delay="499"/>
                                          </p:stCondLst>
                                        </p:cTn>
                                        <p:tgtEl>
                                          <p:spTgt spid="218022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80226"/>
                                        </p:tgtEl>
                                        <p:attrNameLst>
                                          <p:attrName>style.visibility</p:attrName>
                                        </p:attrNameLst>
                                      </p:cBhvr>
                                      <p:to>
                                        <p:strVal val="visible"/>
                                      </p:to>
                                    </p:set>
                                    <p:animEffect transition="in" filter="fade">
                                      <p:cBhvr>
                                        <p:cTn id="159" dur="500"/>
                                        <p:tgtEl>
                                          <p:spTgt spid="218022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80226"/>
                                        </p:tgtEl>
                                      </p:cBhvr>
                                    </p:animEffect>
                                    <p:set>
                                      <p:cBhvr>
                                        <p:cTn id="163" dur="1" fill="hold">
                                          <p:stCondLst>
                                            <p:cond delay="499"/>
                                          </p:stCondLst>
                                        </p:cTn>
                                        <p:tgtEl>
                                          <p:spTgt spid="218022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80226"/>
                                        </p:tgtEl>
                                        <p:attrNameLst>
                                          <p:attrName>style.visibility</p:attrName>
                                        </p:attrNameLst>
                                      </p:cBhvr>
                                      <p:to>
                                        <p:strVal val="visible"/>
                                      </p:to>
                                    </p:set>
                                    <p:animEffect transition="in" filter="fade">
                                      <p:cBhvr>
                                        <p:cTn id="167" dur="500"/>
                                        <p:tgtEl>
                                          <p:spTgt spid="218022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80228"/>
                                        </p:tgtEl>
                                        <p:attrNameLst>
                                          <p:attrName>style.visibility</p:attrName>
                                        </p:attrNameLst>
                                      </p:cBhvr>
                                      <p:to>
                                        <p:strVal val="visible"/>
                                      </p:to>
                                    </p:set>
                                    <p:anim calcmode="lin" valueType="num">
                                      <p:cBhvr>
                                        <p:cTn id="171" dur="200" fill="hold"/>
                                        <p:tgtEl>
                                          <p:spTgt spid="2180228"/>
                                        </p:tgtEl>
                                        <p:attrNameLst>
                                          <p:attrName>ppt_w</p:attrName>
                                        </p:attrNameLst>
                                      </p:cBhvr>
                                      <p:tavLst>
                                        <p:tav tm="0">
                                          <p:val>
                                            <p:fltVal val="0"/>
                                          </p:val>
                                        </p:tav>
                                        <p:tav tm="100000">
                                          <p:val>
                                            <p:strVal val="#ppt_w"/>
                                          </p:val>
                                        </p:tav>
                                      </p:tavLst>
                                    </p:anim>
                                    <p:anim calcmode="lin" valueType="num">
                                      <p:cBhvr>
                                        <p:cTn id="172" dur="200" fill="hold"/>
                                        <p:tgtEl>
                                          <p:spTgt spid="2180228"/>
                                        </p:tgtEl>
                                        <p:attrNameLst>
                                          <p:attrName>ppt_h</p:attrName>
                                        </p:attrNameLst>
                                      </p:cBhvr>
                                      <p:tavLst>
                                        <p:tav tm="0">
                                          <p:val>
                                            <p:fltVal val="0"/>
                                          </p:val>
                                        </p:tav>
                                        <p:tav tm="100000">
                                          <p:val>
                                            <p:strVal val="#ppt_h"/>
                                          </p:val>
                                        </p:tav>
                                      </p:tavLst>
                                    </p:anim>
                                    <p:animEffect transition="in" filter="fade">
                                      <p:cBhvr>
                                        <p:cTn id="173" dur="200"/>
                                        <p:tgtEl>
                                          <p:spTgt spid="2180228"/>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80228"/>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80229"/>
                                        </p:tgtEl>
                                        <p:attrNameLst>
                                          <p:attrName>style.visibility</p:attrName>
                                        </p:attrNameLst>
                                      </p:cBhvr>
                                      <p:to>
                                        <p:strVal val="visible"/>
                                      </p:to>
                                    </p:set>
                                    <p:anim calcmode="lin" valueType="num">
                                      <p:cBhvr>
                                        <p:cTn id="179" dur="200" fill="hold"/>
                                        <p:tgtEl>
                                          <p:spTgt spid="2180229"/>
                                        </p:tgtEl>
                                        <p:attrNameLst>
                                          <p:attrName>ppt_w</p:attrName>
                                        </p:attrNameLst>
                                      </p:cBhvr>
                                      <p:tavLst>
                                        <p:tav tm="0">
                                          <p:val>
                                            <p:fltVal val="0"/>
                                          </p:val>
                                        </p:tav>
                                        <p:tav tm="100000">
                                          <p:val>
                                            <p:strVal val="#ppt_w"/>
                                          </p:val>
                                        </p:tav>
                                      </p:tavLst>
                                    </p:anim>
                                    <p:anim calcmode="lin" valueType="num">
                                      <p:cBhvr>
                                        <p:cTn id="180" dur="200" fill="hold"/>
                                        <p:tgtEl>
                                          <p:spTgt spid="2180229"/>
                                        </p:tgtEl>
                                        <p:attrNameLst>
                                          <p:attrName>ppt_h</p:attrName>
                                        </p:attrNameLst>
                                      </p:cBhvr>
                                      <p:tavLst>
                                        <p:tav tm="0">
                                          <p:val>
                                            <p:fltVal val="0"/>
                                          </p:val>
                                        </p:tav>
                                        <p:tav tm="100000">
                                          <p:val>
                                            <p:strVal val="#ppt_h"/>
                                          </p:val>
                                        </p:tav>
                                      </p:tavLst>
                                    </p:anim>
                                    <p:animEffect transition="in" filter="fade">
                                      <p:cBhvr>
                                        <p:cTn id="181" dur="200"/>
                                        <p:tgtEl>
                                          <p:spTgt spid="2180229"/>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80229"/>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 calcmode="lin" valueType="num">
                                      <p:cBhvr>
                                        <p:cTn id="186" dur="200" fill="hold"/>
                                        <p:tgtEl>
                                          <p:spTgt spid="50"/>
                                        </p:tgtEl>
                                        <p:attrNameLst>
                                          <p:attrName>ppt_w</p:attrName>
                                        </p:attrNameLst>
                                      </p:cBhvr>
                                      <p:tavLst>
                                        <p:tav tm="0">
                                          <p:val>
                                            <p:fltVal val="0"/>
                                          </p:val>
                                        </p:tav>
                                        <p:tav tm="100000">
                                          <p:val>
                                            <p:strVal val="#ppt_w"/>
                                          </p:val>
                                        </p:tav>
                                      </p:tavLst>
                                    </p:anim>
                                    <p:anim calcmode="lin" valueType="num">
                                      <p:cBhvr>
                                        <p:cTn id="187" dur="200" fill="hold"/>
                                        <p:tgtEl>
                                          <p:spTgt spid="50"/>
                                        </p:tgtEl>
                                        <p:attrNameLst>
                                          <p:attrName>ppt_h</p:attrName>
                                        </p:attrNameLst>
                                      </p:cBhvr>
                                      <p:tavLst>
                                        <p:tav tm="0">
                                          <p:val>
                                            <p:fltVal val="0"/>
                                          </p:val>
                                        </p:tav>
                                        <p:tav tm="100000">
                                          <p:val>
                                            <p:strVal val="#ppt_h"/>
                                          </p:val>
                                        </p:tav>
                                      </p:tavLst>
                                    </p:anim>
                                    <p:animEffect transition="in" filter="fade">
                                      <p:cBhvr>
                                        <p:cTn id="188" dur="200"/>
                                        <p:tgtEl>
                                          <p:spTgt spid="50"/>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50"/>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200"/>
                                        <p:tgtEl>
                                          <p:spTgt spid="49"/>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fade">
                                      <p:cBhvr>
                                        <p:cTn id="197" dur="500"/>
                                        <p:tgtEl>
                                          <p:spTgt spid="51"/>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500"/>
                                        <p:tgtEl>
                                          <p:spTgt spid="52"/>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200"/>
                                        <p:tgtEl>
                                          <p:spTgt spid="48"/>
                                        </p:tgtEl>
                                      </p:cBhvr>
                                    </p:animEffect>
                                  </p:childTnLst>
                                </p:cTn>
                              </p:par>
                              <p:par>
                                <p:cTn id="212" presetID="10" presetClass="entr" presetSubtype="0" fill="hold" grpId="0" nodeType="withEffect">
                                  <p:stCondLst>
                                    <p:cond delay="1000"/>
                                  </p:stCondLst>
                                  <p:childTnLst>
                                    <p:set>
                                      <p:cBhvr>
                                        <p:cTn id="213" dur="1" fill="hold">
                                          <p:stCondLst>
                                            <p:cond delay="0"/>
                                          </p:stCondLst>
                                        </p:cTn>
                                        <p:tgtEl>
                                          <p:spTgt spid="58"/>
                                        </p:tgtEl>
                                        <p:attrNameLst>
                                          <p:attrName>style.visibility</p:attrName>
                                        </p:attrNameLst>
                                      </p:cBhvr>
                                      <p:to>
                                        <p:strVal val="visible"/>
                                      </p:to>
                                    </p:set>
                                    <p:animEffect transition="in" filter="fade">
                                      <p:cBhvr>
                                        <p:cTn id="214" dur="200"/>
                                        <p:tgtEl>
                                          <p:spTgt spid="58"/>
                                        </p:tgtEl>
                                      </p:cBhvr>
                                    </p:animEffect>
                                  </p:childTnLst>
                                </p:cTn>
                              </p:par>
                              <p:par>
                                <p:cTn id="215" presetID="10" presetClass="entr" presetSubtype="0" fill="hold" grpId="0" nodeType="withEffect">
                                  <p:stCondLst>
                                    <p:cond delay="400"/>
                                  </p:stCondLst>
                                  <p:childTnLst>
                                    <p:set>
                                      <p:cBhvr>
                                        <p:cTn id="216" dur="1" fill="hold">
                                          <p:stCondLst>
                                            <p:cond delay="0"/>
                                          </p:stCondLst>
                                        </p:cTn>
                                        <p:tgtEl>
                                          <p:spTgt spid="69"/>
                                        </p:tgtEl>
                                        <p:attrNameLst>
                                          <p:attrName>style.visibility</p:attrName>
                                        </p:attrNameLst>
                                      </p:cBhvr>
                                      <p:to>
                                        <p:strVal val="visible"/>
                                      </p:to>
                                    </p:set>
                                    <p:animEffect transition="in" filter="fade">
                                      <p:cBhvr>
                                        <p:cTn id="217"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8" grpId="0" animBg="1"/>
      <p:bldP spid="2180228" grpId="1" animBg="1"/>
      <p:bldP spid="2180229" grpId="0" animBg="1"/>
      <p:bldP spid="2180229" grpId="1" animBg="1"/>
      <p:bldP spid="48" grpId="0"/>
      <p:bldP spid="49" grpId="0"/>
      <p:bldP spid="50" grpId="0" animBg="1"/>
      <p:bldP spid="50" grpId="1" animBg="1"/>
      <p:bldP spid="52" grpId="0"/>
      <p:bldP spid="58" grpId="0"/>
      <p:bldP spid="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88286"/>
            <a:ext cx="8229600" cy="1143000"/>
          </a:xfrm>
        </p:spPr>
        <p:txBody>
          <a:bodyPr vert="horz" lIns="91440" tIns="45720" rIns="91440" bIns="45720" rtlCol="0" anchor="ctr">
            <a:normAutofit/>
          </a:bodyPr>
          <a:lstStyle/>
          <a:p>
            <a:r>
              <a:rPr lang="zh-CN" altLang="en-US" dirty="0" smtClean="0">
                <a:latin typeface="Arial" pitchFamily="34" charset="0"/>
                <a:ea typeface="宋体" pitchFamily="2" charset="-122"/>
                <a:cs typeface="Arial" pitchFamily="34" charset="0"/>
              </a:rPr>
              <a:t>抗抑郁药副反应</a:t>
            </a:r>
            <a:endParaRPr lang="zh-CN" altLang="en-US" dirty="0">
              <a:latin typeface="Arial" pitchFamily="34" charset="0"/>
              <a:ea typeface="宋体" pitchFamily="2" charset="-122"/>
              <a:cs typeface="Arial"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5898002"/>
              </p:ext>
            </p:extLst>
          </p:nvPr>
        </p:nvGraphicFramePr>
        <p:xfrm>
          <a:off x="467546" y="1543107"/>
          <a:ext cx="8352927" cy="3338316"/>
        </p:xfrm>
        <a:graphic>
          <a:graphicData uri="http://schemas.openxmlformats.org/drawingml/2006/table">
            <a:tbl>
              <a:tblPr firstRow="1" bandRow="1">
                <a:tableStyleId>{5C22544A-7EE6-4342-B048-85BDC9FD1C3A}</a:tableStyleId>
              </a:tblPr>
              <a:tblGrid>
                <a:gridCol w="2343792"/>
                <a:gridCol w="3056806"/>
                <a:gridCol w="2952329"/>
              </a:tblGrid>
              <a:tr h="392373">
                <a:tc>
                  <a:txBody>
                    <a:bodyPr/>
                    <a:lstStyle/>
                    <a:p>
                      <a:pPr lvl="0" algn="l"/>
                      <a:r>
                        <a:rPr lang="en-US" sz="20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zh-CN" altLang="en-US" sz="20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系统</a:t>
                      </a:r>
                      <a:endParaRPr lang="en-US" sz="2000" dirty="0">
                        <a:effectLst/>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effectLst/>
                          <a:latin typeface="Arial" pitchFamily="34" charset="0"/>
                          <a:ea typeface="宋体" pitchFamily="2" charset="-122"/>
                          <a:cs typeface="Arial" pitchFamily="34" charset="0"/>
                        </a:rPr>
                        <a:t>TCA</a:t>
                      </a:r>
                      <a:r>
                        <a:rPr lang="zh-CN" altLang="en-US" sz="2000" dirty="0" smtClean="0">
                          <a:effectLst/>
                          <a:latin typeface="Arial" pitchFamily="34" charset="0"/>
                          <a:ea typeface="宋体" pitchFamily="2" charset="-122"/>
                          <a:cs typeface="Arial" pitchFamily="34" charset="0"/>
                        </a:rPr>
                        <a:t>类</a:t>
                      </a:r>
                      <a:endParaRPr lang="en-US" sz="2000" dirty="0">
                        <a:effectLst/>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effectLst/>
                          <a:latin typeface="Arial" pitchFamily="34" charset="0"/>
                          <a:ea typeface="宋体" pitchFamily="2" charset="-122"/>
                          <a:cs typeface="Arial" pitchFamily="34" charset="0"/>
                        </a:rPr>
                        <a:t>SNRI</a:t>
                      </a:r>
                      <a:r>
                        <a:rPr lang="zh-CN" altLang="en-US" sz="2000" dirty="0" smtClean="0">
                          <a:effectLst/>
                          <a:latin typeface="Arial" pitchFamily="34" charset="0"/>
                          <a:ea typeface="宋体" pitchFamily="2" charset="-122"/>
                          <a:cs typeface="Arial" pitchFamily="34" charset="0"/>
                        </a:rPr>
                        <a:t>类</a:t>
                      </a:r>
                      <a:endParaRPr lang="en-US" sz="2000" dirty="0">
                        <a:effectLst/>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消化系统</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便秘、口干、尿潴留</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便秘、腹泻、口干、恶心、食欲减退</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r h="869590">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n-US" sz="2000" u="none" strike="noStrike" cap="none" normalizeH="0" baseline="0" dirty="0" smtClean="0">
                          <a:ln>
                            <a:noFill/>
                          </a:ln>
                          <a:solidFill>
                            <a:srgbClr val="002060"/>
                          </a:solidFill>
                          <a:effectLst/>
                          <a:latin typeface="Arial" pitchFamily="34" charset="0"/>
                          <a:ea typeface="宋体" pitchFamily="2" charset="-122"/>
                          <a:cs typeface="Arial" pitchFamily="34" charset="0"/>
                        </a:rPr>
                        <a:t>CNS</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认知障碍、头晕、嗜睡、镇定</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头晕、嗜睡</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心血管</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rtl="0"/>
                      <a:r>
                        <a:rPr kumimoji="0" lang="zh-CN" altLang="en-US" sz="20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rPr>
                        <a:t>体位性低血压、心悸</a:t>
                      </a:r>
                      <a:endParaRPr kumimoji="0" lang="zh-CN" altLang="en-US" sz="2000" b="0" i="0" u="none" strike="noStrike" kern="1200" cap="none" normalizeH="0" baseline="0" dirty="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高血压</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r h="857307">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其他</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视力模糊、摔倒、步态不稳、多汗</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zh-CN" altLang="en-US" sz="20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rPr>
                        <a:t>肝酶升高、升高血糖、多汗</a:t>
                      </a:r>
                      <a:endParaRPr kumimoji="0" lang="en-US" altLang="en-US" sz="20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r>
            </a:tbl>
          </a:graphicData>
        </a:graphic>
      </p:graphicFrame>
      <p:sp>
        <p:nvSpPr>
          <p:cNvPr id="6" name="Rectangle 5"/>
          <p:cNvSpPr/>
          <p:nvPr/>
        </p:nvSpPr>
        <p:spPr>
          <a:xfrm>
            <a:off x="119838" y="6439162"/>
            <a:ext cx="6398611" cy="430887"/>
          </a:xfrm>
          <a:prstGeom prst="rect">
            <a:avLst/>
          </a:prstGeom>
        </p:spPr>
        <p:txBody>
          <a:bodyPr wrap="none">
            <a:spAutoFit/>
          </a:bodyPr>
          <a:lstStyle/>
          <a:p>
            <a:r>
              <a:rPr lang="en-CA" sz="1200" b="1" dirty="0" smtClean="0">
                <a:solidFill>
                  <a:srgbClr val="002060"/>
                </a:solidFill>
                <a:latin typeface="Arial" pitchFamily="34" charset="0"/>
                <a:ea typeface="宋体" pitchFamily="2" charset="-122"/>
                <a:cs typeface="Arial" pitchFamily="34" charset="0"/>
              </a:rPr>
              <a:t>CNS = </a:t>
            </a:r>
            <a:r>
              <a:rPr lang="zh-CN" altLang="en-US" sz="1200" b="1" dirty="0" smtClean="0">
                <a:solidFill>
                  <a:srgbClr val="002060"/>
                </a:solidFill>
                <a:latin typeface="Arial" pitchFamily="34" charset="0"/>
                <a:ea typeface="宋体" pitchFamily="2" charset="-122"/>
                <a:cs typeface="Arial" pitchFamily="34" charset="0"/>
              </a:rPr>
              <a:t>中枢神经系统；</a:t>
            </a:r>
            <a:r>
              <a:rPr lang="en-CA" altLang="en-US" sz="1200" b="1" dirty="0" smtClean="0">
                <a:solidFill>
                  <a:srgbClr val="002060"/>
                </a:solidFill>
                <a:latin typeface="Arial" pitchFamily="34" charset="0"/>
                <a:ea typeface="宋体" pitchFamily="2" charset="-122"/>
                <a:cs typeface="Arial" pitchFamily="34" charset="0"/>
              </a:rPr>
              <a:t>TCA =</a:t>
            </a:r>
            <a:r>
              <a:rPr lang="zh-CN" altLang="en-US" sz="1200" b="1" dirty="0" smtClean="0">
                <a:solidFill>
                  <a:srgbClr val="002060"/>
                </a:solidFill>
                <a:latin typeface="Arial" pitchFamily="34" charset="0"/>
                <a:ea typeface="宋体" pitchFamily="2" charset="-122"/>
                <a:cs typeface="Arial" pitchFamily="34" charset="0"/>
              </a:rPr>
              <a:t>三环类抗抑郁药；</a:t>
            </a:r>
            <a:r>
              <a:rPr lang="en-US" altLang="zh-CN" sz="1200" b="1" dirty="0" smtClean="0">
                <a:solidFill>
                  <a:srgbClr val="002060"/>
                </a:solidFill>
                <a:latin typeface="Arial" pitchFamily="34" charset="0"/>
                <a:ea typeface="宋体" pitchFamily="2" charset="-122"/>
                <a:cs typeface="Arial" pitchFamily="34" charset="0"/>
              </a:rPr>
              <a:t>S</a:t>
            </a:r>
            <a:r>
              <a:rPr lang="en-CA" altLang="en-US" sz="1200" b="1" dirty="0" smtClean="0">
                <a:solidFill>
                  <a:srgbClr val="002060"/>
                </a:solidFill>
                <a:latin typeface="Arial" pitchFamily="34" charset="0"/>
                <a:ea typeface="宋体" pitchFamily="2" charset="-122"/>
                <a:cs typeface="Arial" pitchFamily="34" charset="0"/>
              </a:rPr>
              <a:t>NRI =</a:t>
            </a:r>
            <a:r>
              <a:rPr lang="zh-CN" altLang="en-US" sz="1200" b="1" dirty="0" smtClean="0">
                <a:solidFill>
                  <a:srgbClr val="002060"/>
                </a:solidFill>
                <a:latin typeface="Arial" pitchFamily="34" charset="0"/>
                <a:ea typeface="宋体" pitchFamily="2" charset="-122"/>
                <a:cs typeface="Arial" pitchFamily="34" charset="0"/>
              </a:rPr>
              <a:t>五羟色胺去甲肾上腺素再摄取抑制剂</a:t>
            </a:r>
            <a:endParaRPr lang="en-CA" altLang="en-US" sz="1200" b="1" dirty="0" smtClean="0">
              <a:solidFill>
                <a:srgbClr val="002060"/>
              </a:solidFill>
              <a:latin typeface="Arial" pitchFamily="34" charset="0"/>
              <a:ea typeface="宋体" pitchFamily="2" charset="-122"/>
              <a:cs typeface="Arial" pitchFamily="34" charset="0"/>
            </a:endParaRPr>
          </a:p>
          <a:p>
            <a:r>
              <a:rPr lang="en-CA" sz="1000" dirty="0" err="1" smtClean="0">
                <a:solidFill>
                  <a:srgbClr val="002060"/>
                </a:solidFill>
                <a:latin typeface="Arial" pitchFamily="34" charset="0"/>
                <a:ea typeface="宋体" pitchFamily="2" charset="-122"/>
                <a:cs typeface="Arial" pitchFamily="34" charset="0"/>
              </a:rPr>
              <a:t>Attal</a:t>
            </a:r>
            <a:r>
              <a:rPr lang="en-CA" sz="1000" dirty="0" smtClean="0">
                <a:solidFill>
                  <a:srgbClr val="002060"/>
                </a:solidFill>
                <a:latin typeface="Arial" pitchFamily="34" charset="0"/>
                <a:ea typeface="宋体" pitchFamily="2" charset="-122"/>
                <a:cs typeface="Arial" pitchFamily="34" charset="0"/>
              </a:rPr>
              <a:t> N, </a:t>
            </a:r>
            <a:r>
              <a:rPr lang="en-CA" sz="1000" dirty="0" err="1" smtClean="0">
                <a:solidFill>
                  <a:srgbClr val="002060"/>
                </a:solidFill>
                <a:latin typeface="Arial" pitchFamily="34" charset="0"/>
                <a:ea typeface="宋体" pitchFamily="2" charset="-122"/>
                <a:cs typeface="Arial" pitchFamily="34" charset="0"/>
              </a:rPr>
              <a:t>Finnerup</a:t>
            </a:r>
            <a:r>
              <a:rPr lang="en-CA" sz="1000" dirty="0" smtClean="0">
                <a:solidFill>
                  <a:srgbClr val="002060"/>
                </a:solidFill>
                <a:latin typeface="Arial" pitchFamily="34" charset="0"/>
                <a:ea typeface="宋体" pitchFamily="2" charset="-122"/>
                <a:cs typeface="Arial" pitchFamily="34" charset="0"/>
              </a:rPr>
              <a:t> NB. Pain Clinical Updates 2010; 18(9):1-8.</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88350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en-CA" dirty="0" smtClean="0">
                <a:latin typeface="Arial" pitchFamily="34" charset="0"/>
                <a:ea typeface="宋体" pitchFamily="2" charset="-122"/>
                <a:cs typeface="Arial" pitchFamily="34" charset="0"/>
              </a:rPr>
              <a:t>IASP</a:t>
            </a:r>
            <a:r>
              <a:rPr lang="zh-CN" altLang="en-US" dirty="0" smtClean="0">
                <a:latin typeface="Arial" pitchFamily="34" charset="0"/>
                <a:ea typeface="宋体" pitchFamily="2" charset="-122"/>
                <a:cs typeface="Arial" pitchFamily="34" charset="0"/>
              </a:rPr>
              <a:t>：药物治疗纤维肌痛</a:t>
            </a:r>
            <a:endParaRPr lang="en-CA" dirty="0">
              <a:latin typeface="Arial" pitchFamily="34" charset="0"/>
              <a:ea typeface="宋体" pitchFamily="2" charset="-122"/>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3248287"/>
              </p:ext>
            </p:extLst>
          </p:nvPr>
        </p:nvGraphicFramePr>
        <p:xfrm>
          <a:off x="812800" y="1600200"/>
          <a:ext cx="7391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4727123" y="2069356"/>
            <a:ext cx="2883770" cy="805349"/>
          </a:xfrm>
          <a:prstGeom prst="rect">
            <a:avLst/>
          </a:prstGeom>
        </p:spPr>
        <p:txBody>
          <a:bodyPr wrap="square">
            <a:spAutoFit/>
          </a:bodyPr>
          <a:lstStyle/>
          <a:p>
            <a:pPr>
              <a:spcAft>
                <a:spcPts val="1000"/>
              </a:spcAft>
              <a:tabLst>
                <a:tab pos="901700" algn="ctr"/>
              </a:tabLst>
            </a:pPr>
            <a:r>
              <a:rPr lang="en-CA" sz="2000" dirty="0" smtClean="0">
                <a:latin typeface="Arial" pitchFamily="34" charset="0"/>
                <a:ea typeface="宋体" pitchFamily="2" charset="-122"/>
                <a:cs typeface="Arial" pitchFamily="34" charset="0"/>
              </a:rPr>
              <a:t>	</a:t>
            </a:r>
            <a:r>
              <a:rPr lang="en-CA" sz="2000" u="sng" dirty="0" smtClean="0">
                <a:latin typeface="Arial" pitchFamily="34" charset="0"/>
                <a:ea typeface="宋体" pitchFamily="2" charset="-122"/>
                <a:cs typeface="Arial" pitchFamily="34" charset="0"/>
              </a:rPr>
              <a:t>B</a:t>
            </a:r>
            <a:endParaRPr lang="en-CA" sz="2000" u="sng" dirty="0">
              <a:latin typeface="Arial" pitchFamily="34" charset="0"/>
              <a:ea typeface="宋体" pitchFamily="2" charset="-122"/>
              <a:cs typeface="Arial" pitchFamily="34" charset="0"/>
            </a:endParaRPr>
          </a:p>
          <a:p>
            <a:pPr marL="285750" indent="-285750">
              <a:lnSpc>
                <a:spcPct val="90000"/>
              </a:lnSpc>
              <a:spcAft>
                <a:spcPts val="360"/>
              </a:spcAft>
              <a:buFont typeface="Arial" pitchFamily="34" charset="0"/>
              <a:buChar char="•"/>
            </a:pPr>
            <a:r>
              <a:rPr lang="zh-CN" altLang="en-US" sz="2000" dirty="0" smtClean="0">
                <a:latin typeface="Arial" pitchFamily="34" charset="0"/>
                <a:ea typeface="宋体" pitchFamily="2" charset="-122"/>
                <a:cs typeface="Arial" pitchFamily="34" charset="0"/>
              </a:rPr>
              <a:t>加巴喷丁</a:t>
            </a:r>
            <a:endParaRPr lang="en-CA" sz="2000" dirty="0">
              <a:latin typeface="Arial" pitchFamily="34" charset="0"/>
              <a:ea typeface="宋体" pitchFamily="2" charset="-122"/>
              <a:cs typeface="Arial" pitchFamily="34" charset="0"/>
            </a:endParaRPr>
          </a:p>
        </p:txBody>
      </p:sp>
      <p:sp>
        <p:nvSpPr>
          <p:cNvPr id="8" name="Rectangle 7"/>
          <p:cNvSpPr/>
          <p:nvPr/>
        </p:nvSpPr>
        <p:spPr>
          <a:xfrm>
            <a:off x="4737472" y="4657452"/>
            <a:ext cx="2883770" cy="1118255"/>
          </a:xfrm>
          <a:prstGeom prst="rect">
            <a:avLst/>
          </a:prstGeom>
        </p:spPr>
        <p:txBody>
          <a:bodyPr wrap="square">
            <a:spAutoFit/>
          </a:bodyPr>
          <a:lstStyle/>
          <a:p>
            <a:pPr defTabSz="901700">
              <a:spcAft>
                <a:spcPts val="360"/>
              </a:spcAft>
              <a:tabLst>
                <a:tab pos="901700" algn="ctr"/>
              </a:tabLst>
            </a:pPr>
            <a:r>
              <a:rPr lang="en-CA" sz="2000" dirty="0" smtClean="0">
                <a:solidFill>
                  <a:prstClr val="white"/>
                </a:solidFill>
                <a:latin typeface="Arial" pitchFamily="34" charset="0"/>
                <a:ea typeface="宋体" pitchFamily="2" charset="-122"/>
                <a:cs typeface="Arial" pitchFamily="34" charset="0"/>
              </a:rPr>
              <a:t>	</a:t>
            </a:r>
            <a:r>
              <a:rPr lang="en-CA" sz="2000" u="sng" dirty="0" smtClean="0">
                <a:solidFill>
                  <a:prstClr val="white"/>
                </a:solidFill>
                <a:latin typeface="Arial" pitchFamily="34" charset="0"/>
                <a:ea typeface="宋体" pitchFamily="2" charset="-122"/>
                <a:cs typeface="Arial" pitchFamily="34" charset="0"/>
              </a:rPr>
              <a:t>B</a:t>
            </a:r>
          </a:p>
          <a:p>
            <a:pPr marL="285750" indent="-285750">
              <a:spcAft>
                <a:spcPts val="360"/>
              </a:spcAft>
              <a:buFont typeface="Arial" pitchFamily="34" charset="0"/>
              <a:buChar char="•"/>
            </a:pPr>
            <a:r>
              <a:rPr lang="zh-CN" altLang="en-US" sz="2000" dirty="0" smtClean="0">
                <a:latin typeface="Arial" pitchFamily="34" charset="0"/>
                <a:ea typeface="宋体" pitchFamily="2" charset="-122"/>
                <a:cs typeface="Arial" pitchFamily="34" charset="0"/>
              </a:rPr>
              <a:t>帕罗西汀</a:t>
            </a:r>
            <a:endParaRPr lang="en-US" altLang="zh-CN" sz="2000" dirty="0" smtClean="0">
              <a:latin typeface="Arial" pitchFamily="34" charset="0"/>
              <a:ea typeface="宋体" pitchFamily="2" charset="-122"/>
              <a:cs typeface="Arial" pitchFamily="34" charset="0"/>
            </a:endParaRPr>
          </a:p>
          <a:p>
            <a:pPr marL="285750" indent="-285750">
              <a:spcAft>
                <a:spcPts val="360"/>
              </a:spcAft>
              <a:buFont typeface="Arial" pitchFamily="34" charset="0"/>
              <a:buChar char="•"/>
            </a:pPr>
            <a:r>
              <a:rPr lang="zh-CN" altLang="en-US" sz="2000" dirty="0" smtClean="0">
                <a:latin typeface="Arial" pitchFamily="34" charset="0"/>
                <a:ea typeface="宋体" pitchFamily="2" charset="-122"/>
                <a:cs typeface="Arial" pitchFamily="34" charset="0"/>
              </a:rPr>
              <a:t>曲马多</a:t>
            </a:r>
          </a:p>
        </p:txBody>
      </p:sp>
      <p:sp>
        <p:nvSpPr>
          <p:cNvPr id="11" name="TextBox 10"/>
          <p:cNvSpPr txBox="1"/>
          <p:nvPr/>
        </p:nvSpPr>
        <p:spPr>
          <a:xfrm>
            <a:off x="120342" y="6439266"/>
            <a:ext cx="2864887" cy="430887"/>
          </a:xfrm>
          <a:prstGeom prst="rect">
            <a:avLst/>
          </a:prstGeom>
          <a:noFill/>
        </p:spPr>
        <p:txBody>
          <a:bodyPr wrap="none" rtlCol="0">
            <a:spAutoFit/>
          </a:bodyPr>
          <a:lstStyle/>
          <a:p>
            <a:r>
              <a:rPr lang="en-CA" sz="1200" b="1" dirty="0" smtClean="0">
                <a:solidFill>
                  <a:srgbClr val="002060"/>
                </a:solidFill>
                <a:latin typeface="Arial" pitchFamily="34" charset="0"/>
                <a:ea typeface="宋体" pitchFamily="2" charset="-122"/>
                <a:cs typeface="Arial" pitchFamily="34" charset="0"/>
              </a:rPr>
              <a:t>IASP =</a:t>
            </a:r>
            <a:r>
              <a:rPr lang="zh-CN" altLang="en-US" sz="1200" b="1" dirty="0" smtClean="0">
                <a:solidFill>
                  <a:srgbClr val="002060"/>
                </a:solidFill>
                <a:latin typeface="Arial" pitchFamily="34" charset="0"/>
                <a:ea typeface="宋体" pitchFamily="2" charset="-122"/>
                <a:cs typeface="Arial" pitchFamily="34" charset="0"/>
              </a:rPr>
              <a:t>国际疼痛研究协会</a:t>
            </a:r>
            <a:r>
              <a:rPr lang="en-CA" sz="1200" b="1" dirty="0" smtClean="0">
                <a:solidFill>
                  <a:srgbClr val="002060"/>
                </a:solidFill>
                <a:latin typeface="Arial" pitchFamily="34" charset="0"/>
                <a:ea typeface="宋体" pitchFamily="2" charset="-122"/>
                <a:cs typeface="Arial" pitchFamily="34" charset="0"/>
              </a:rPr>
              <a:t> </a:t>
            </a:r>
          </a:p>
          <a:p>
            <a:r>
              <a:rPr lang="en-CA" sz="1000" dirty="0" smtClean="0">
                <a:solidFill>
                  <a:srgbClr val="002060"/>
                </a:solidFill>
                <a:latin typeface="Arial" pitchFamily="34" charset="0"/>
                <a:ea typeface="宋体" pitchFamily="2" charset="-122"/>
                <a:cs typeface="Arial" pitchFamily="34" charset="0"/>
              </a:rPr>
              <a:t>Sommer C. </a:t>
            </a:r>
            <a:r>
              <a:rPr lang="en-CA" sz="1000" i="1" dirty="0" smtClean="0">
                <a:solidFill>
                  <a:srgbClr val="002060"/>
                </a:solidFill>
                <a:latin typeface="Arial" pitchFamily="34" charset="0"/>
                <a:ea typeface="宋体" pitchFamily="2" charset="-122"/>
                <a:cs typeface="Arial" pitchFamily="34" charset="0"/>
              </a:rPr>
              <a:t>Pain Clin Updates </a:t>
            </a:r>
            <a:r>
              <a:rPr lang="en-CA" sz="1000" dirty="0" smtClean="0">
                <a:solidFill>
                  <a:srgbClr val="002060"/>
                </a:solidFill>
                <a:latin typeface="Arial" pitchFamily="34" charset="0"/>
                <a:ea typeface="宋体" pitchFamily="2" charset="-122"/>
                <a:cs typeface="Arial" pitchFamily="34" charset="0"/>
              </a:rPr>
              <a:t>2010; 18(4):1-4. </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72608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812" y="1300163"/>
            <a:ext cx="5486400" cy="5486400"/>
          </a:xfrm>
          <a:prstGeom prst="rect">
            <a:avLst/>
          </a:prstGeom>
        </p:spPr>
      </p:pic>
      <p:sp>
        <p:nvSpPr>
          <p:cNvPr id="7" name="Rounded Rectangle 6"/>
          <p:cNvSpPr/>
          <p:nvPr/>
        </p:nvSpPr>
        <p:spPr>
          <a:xfrm>
            <a:off x="567456" y="2060848"/>
            <a:ext cx="7992888" cy="3744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20000"/>
              </a:spcBef>
              <a:buClr>
                <a:srgbClr val="0092FF"/>
              </a:buClr>
              <a:buFont typeface="Arial" pitchFamily="34" charset="0"/>
              <a:buNone/>
            </a:pPr>
            <a:r>
              <a:rPr lang="zh-CN" altLang="en-US" sz="4000" b="1" cap="small" dirty="0" smtClean="0">
                <a:solidFill>
                  <a:srgbClr val="295D5C"/>
                </a:solidFill>
                <a:latin typeface="Arial" pitchFamily="34" charset="0"/>
                <a:ea typeface="宋体" pitchFamily="2" charset="-122"/>
                <a:cs typeface="Arial" pitchFamily="34" charset="0"/>
              </a:rPr>
              <a:t>如何将今天所讨论的概念融入</a:t>
            </a:r>
            <a:endParaRPr lang="en-US" altLang="zh-CN" sz="4000" b="1" cap="small" dirty="0" smtClean="0">
              <a:solidFill>
                <a:srgbClr val="295D5C"/>
              </a:solidFill>
              <a:latin typeface="Arial" pitchFamily="34" charset="0"/>
              <a:ea typeface="宋体" pitchFamily="2" charset="-122"/>
              <a:cs typeface="Arial" pitchFamily="34" charset="0"/>
            </a:endParaRPr>
          </a:p>
          <a:p>
            <a:pPr algn="ctr">
              <a:spcBef>
                <a:spcPct val="20000"/>
              </a:spcBef>
              <a:buClr>
                <a:srgbClr val="0092FF"/>
              </a:buClr>
              <a:buFont typeface="Arial" pitchFamily="34" charset="0"/>
              <a:buNone/>
            </a:pPr>
            <a:r>
              <a:rPr lang="zh-CN" altLang="en-US" sz="4000" b="1" cap="small" dirty="0" smtClean="0">
                <a:solidFill>
                  <a:srgbClr val="295D5C"/>
                </a:solidFill>
                <a:latin typeface="Arial" pitchFamily="34" charset="0"/>
                <a:ea typeface="宋体" pitchFamily="2" charset="-122"/>
                <a:cs typeface="Arial" pitchFamily="34" charset="0"/>
              </a:rPr>
              <a:t>纤维肌痛患者的具体治疗方案？</a:t>
            </a:r>
            <a:endParaRPr lang="en-CA" sz="4000" b="1" cap="small" dirty="0">
              <a:solidFill>
                <a:srgbClr val="295D5C"/>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05791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纤维肌痛的核心治疗</a:t>
            </a:r>
            <a:endParaRPr lang="en-US" dirty="0">
              <a:latin typeface="Arial" pitchFamily="34" charset="0"/>
              <a:ea typeface="宋体" pitchFamily="2" charset="-122"/>
              <a:cs typeface="Arial" pitchFamily="34" charset="0"/>
            </a:endParaRPr>
          </a:p>
        </p:txBody>
      </p:sp>
      <p:sp>
        <p:nvSpPr>
          <p:cNvPr id="35843" name="Text Box 3"/>
          <p:cNvSpPr txBox="1">
            <a:spLocks noChangeArrowheads="1"/>
          </p:cNvSpPr>
          <p:nvPr/>
        </p:nvSpPr>
        <p:spPr bwMode="auto">
          <a:xfrm>
            <a:off x="4937125" y="4028842"/>
            <a:ext cx="4027488" cy="590870"/>
          </a:xfrm>
          <a:prstGeom prst="rect">
            <a:avLst/>
          </a:prstGeom>
          <a:solidFill>
            <a:srgbClr val="8064A2"/>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zh-CN" altLang="en-US" dirty="0" smtClean="0">
                <a:latin typeface="Arial" pitchFamily="34" charset="0"/>
                <a:ea typeface="宋体" pitchFamily="2" charset="-122"/>
                <a:cs typeface="Arial" pitchFamily="34" charset="0"/>
              </a:rPr>
              <a:t>可能需要转诊到专科医生处进行全面评估</a:t>
            </a:r>
            <a:endParaRPr lang="en-US" dirty="0">
              <a:latin typeface="Arial" pitchFamily="34" charset="0"/>
              <a:ea typeface="宋体" pitchFamily="2" charset="-122"/>
              <a:cs typeface="Arial" pitchFamily="34" charset="0"/>
            </a:endParaRPr>
          </a:p>
        </p:txBody>
      </p:sp>
      <p:sp>
        <p:nvSpPr>
          <p:cNvPr id="35844" name="Text Box 4"/>
          <p:cNvSpPr txBox="1">
            <a:spLocks noChangeArrowheads="1"/>
          </p:cNvSpPr>
          <p:nvPr/>
        </p:nvSpPr>
        <p:spPr bwMode="auto">
          <a:xfrm>
            <a:off x="341767" y="4115927"/>
            <a:ext cx="4330700" cy="341571"/>
          </a:xfrm>
          <a:prstGeom prst="rect">
            <a:avLst/>
          </a:prstGeom>
          <a:solidFill>
            <a:srgbClr val="DDBB30"/>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zh-CN" altLang="en-US" dirty="0" smtClean="0">
                <a:solidFill>
                  <a:srgbClr val="000000"/>
                </a:solidFill>
                <a:latin typeface="Arial" pitchFamily="34" charset="0"/>
                <a:ea typeface="宋体" pitchFamily="2" charset="-122"/>
                <a:cs typeface="Arial" pitchFamily="34" charset="0"/>
              </a:rPr>
              <a:t>评估社会心理压力、健康水平和治疗障碍</a:t>
            </a:r>
            <a:endParaRPr lang="en-US" dirty="0">
              <a:solidFill>
                <a:srgbClr val="000000"/>
              </a:solidFill>
              <a:latin typeface="Arial" pitchFamily="34" charset="0"/>
              <a:ea typeface="宋体" pitchFamily="2" charset="-122"/>
              <a:cs typeface="Arial" pitchFamily="34" charset="0"/>
            </a:endParaRPr>
          </a:p>
        </p:txBody>
      </p:sp>
      <p:sp>
        <p:nvSpPr>
          <p:cNvPr id="35845" name="Text Box 5"/>
          <p:cNvSpPr txBox="1">
            <a:spLocks noChangeArrowheads="1"/>
          </p:cNvSpPr>
          <p:nvPr/>
        </p:nvSpPr>
        <p:spPr bwMode="auto">
          <a:xfrm>
            <a:off x="312738" y="4928954"/>
            <a:ext cx="4330700" cy="339725"/>
          </a:xfrm>
          <a:prstGeom prst="rect">
            <a:avLst/>
          </a:prstGeom>
          <a:solidFill>
            <a:srgbClr val="DDBB30"/>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zh-CN" altLang="en-US" dirty="0" smtClean="0">
                <a:solidFill>
                  <a:srgbClr val="000000"/>
                </a:solidFill>
                <a:latin typeface="Arial" pitchFamily="34" charset="0"/>
                <a:ea typeface="宋体" pitchFamily="2" charset="-122"/>
                <a:cs typeface="Arial" pitchFamily="34" charset="0"/>
              </a:rPr>
              <a:t>提供纤维肌痛宣教</a:t>
            </a:r>
            <a:endParaRPr lang="en-US" dirty="0">
              <a:solidFill>
                <a:srgbClr val="000000"/>
              </a:solidFill>
              <a:latin typeface="Arial" pitchFamily="34" charset="0"/>
              <a:ea typeface="宋体" pitchFamily="2" charset="-122"/>
              <a:cs typeface="Arial" pitchFamily="34" charset="0"/>
            </a:endParaRPr>
          </a:p>
        </p:txBody>
      </p:sp>
      <p:sp>
        <p:nvSpPr>
          <p:cNvPr id="35846" name="Text Box 6"/>
          <p:cNvSpPr txBox="1">
            <a:spLocks noChangeArrowheads="1"/>
          </p:cNvSpPr>
          <p:nvPr/>
        </p:nvSpPr>
        <p:spPr bwMode="auto">
          <a:xfrm>
            <a:off x="312738" y="5613167"/>
            <a:ext cx="4330700" cy="590870"/>
          </a:xfrm>
          <a:prstGeom prst="rect">
            <a:avLst/>
          </a:prstGeom>
          <a:solidFill>
            <a:srgbClr val="DDBB30"/>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zh-CN" altLang="en-US" dirty="0" smtClean="0">
                <a:solidFill>
                  <a:srgbClr val="000000"/>
                </a:solidFill>
                <a:latin typeface="Arial" pitchFamily="34" charset="0"/>
                <a:ea typeface="宋体" pitchFamily="2" charset="-122"/>
                <a:cs typeface="Arial" pitchFamily="34" charset="0"/>
              </a:rPr>
              <a:t>回顾治疗方案</a:t>
            </a:r>
            <a:r>
              <a:rPr lang="en-GB" dirty="0" smtClean="0">
                <a:solidFill>
                  <a:srgbClr val="000000"/>
                </a:solidFill>
                <a:latin typeface="Arial" pitchFamily="34" charset="0"/>
                <a:ea typeface="宋体" pitchFamily="2" charset="-122"/>
                <a:cs typeface="Arial" pitchFamily="34" charset="0"/>
              </a:rPr>
              <a:t/>
            </a:r>
            <a:br>
              <a:rPr lang="en-GB" dirty="0" smtClean="0">
                <a:solidFill>
                  <a:srgbClr val="000000"/>
                </a:solidFill>
                <a:latin typeface="Arial" pitchFamily="34" charset="0"/>
                <a:ea typeface="宋体" pitchFamily="2" charset="-122"/>
                <a:cs typeface="Arial" pitchFamily="34" charset="0"/>
              </a:rPr>
            </a:br>
            <a:r>
              <a:rPr lang="zh-CN" altLang="en-US" dirty="0" smtClean="0">
                <a:solidFill>
                  <a:srgbClr val="000000"/>
                </a:solidFill>
                <a:latin typeface="Arial" pitchFamily="34" charset="0"/>
                <a:ea typeface="宋体" pitchFamily="2" charset="-122"/>
                <a:cs typeface="Arial" pitchFamily="34" charset="0"/>
              </a:rPr>
              <a:t>根据患者陈述和循证指南开始治疗</a:t>
            </a:r>
            <a:endParaRPr lang="en-US" dirty="0">
              <a:solidFill>
                <a:srgbClr val="000000"/>
              </a:solidFill>
              <a:latin typeface="Arial" pitchFamily="34" charset="0"/>
              <a:ea typeface="宋体" pitchFamily="2" charset="-122"/>
              <a:cs typeface="Arial" pitchFamily="34" charset="0"/>
            </a:endParaRPr>
          </a:p>
        </p:txBody>
      </p:sp>
      <p:sp>
        <p:nvSpPr>
          <p:cNvPr id="35847" name="Text Box 7"/>
          <p:cNvSpPr txBox="1">
            <a:spLocks noChangeArrowheads="1"/>
          </p:cNvSpPr>
          <p:nvPr/>
        </p:nvSpPr>
        <p:spPr bwMode="auto">
          <a:xfrm>
            <a:off x="2292350" y="1495192"/>
            <a:ext cx="4367882" cy="339725"/>
          </a:xfrm>
          <a:prstGeom prst="rect">
            <a:avLst/>
          </a:prstGeom>
          <a:solidFill>
            <a:srgbClr val="0C6FC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zh-CN" altLang="en-US" dirty="0" smtClean="0">
                <a:latin typeface="Arial" pitchFamily="34" charset="0"/>
                <a:ea typeface="宋体" pitchFamily="2" charset="-122"/>
                <a:cs typeface="Arial" pitchFamily="34" charset="0"/>
              </a:rPr>
              <a:t>确诊</a:t>
            </a:r>
            <a:endParaRPr lang="en-US" dirty="0">
              <a:latin typeface="Arial" pitchFamily="34" charset="0"/>
              <a:ea typeface="宋体" pitchFamily="2" charset="-122"/>
              <a:cs typeface="Arial" pitchFamily="34" charset="0"/>
            </a:endParaRPr>
          </a:p>
        </p:txBody>
      </p:sp>
      <p:sp>
        <p:nvSpPr>
          <p:cNvPr id="35848" name="Text Box 8"/>
          <p:cNvSpPr txBox="1">
            <a:spLocks noChangeArrowheads="1"/>
          </p:cNvSpPr>
          <p:nvPr/>
        </p:nvSpPr>
        <p:spPr bwMode="auto">
          <a:xfrm>
            <a:off x="2292351" y="2144479"/>
            <a:ext cx="4367882" cy="590870"/>
          </a:xfrm>
          <a:prstGeom prst="rect">
            <a:avLst/>
          </a:prstGeom>
          <a:solidFill>
            <a:srgbClr val="0C6FC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zh-CN" altLang="en-US" dirty="0" smtClean="0">
                <a:latin typeface="Arial" pitchFamily="34" charset="0"/>
                <a:ea typeface="宋体" pitchFamily="2" charset="-122"/>
                <a:cs typeface="Arial" pitchFamily="34" charset="0"/>
              </a:rPr>
              <a:t>识别重要症状范围，其严重程度和患者的功能水平</a:t>
            </a:r>
            <a:endParaRPr lang="en-US" dirty="0">
              <a:latin typeface="Arial" pitchFamily="34" charset="0"/>
              <a:ea typeface="宋体" pitchFamily="2" charset="-122"/>
              <a:cs typeface="Arial" pitchFamily="34" charset="0"/>
            </a:endParaRPr>
          </a:p>
        </p:txBody>
      </p:sp>
      <p:sp>
        <p:nvSpPr>
          <p:cNvPr id="35849" name="Text Box 9"/>
          <p:cNvSpPr txBox="1">
            <a:spLocks noChangeArrowheads="1"/>
          </p:cNvSpPr>
          <p:nvPr/>
        </p:nvSpPr>
        <p:spPr bwMode="auto">
          <a:xfrm>
            <a:off x="2292350" y="3202208"/>
            <a:ext cx="4367884" cy="341571"/>
          </a:xfrm>
          <a:prstGeom prst="rect">
            <a:avLst/>
          </a:prstGeom>
          <a:solidFill>
            <a:srgbClr val="0C6FC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zh-CN" altLang="en-US" dirty="0" smtClean="0">
                <a:latin typeface="Arial" pitchFamily="34" charset="0"/>
                <a:ea typeface="宋体" pitchFamily="2" charset="-122"/>
                <a:cs typeface="Arial" pitchFamily="34" charset="0"/>
              </a:rPr>
              <a:t>评估合并症治疗和精神疾病</a:t>
            </a:r>
            <a:endParaRPr lang="en-US" dirty="0">
              <a:latin typeface="Arial" pitchFamily="34" charset="0"/>
              <a:ea typeface="宋体" pitchFamily="2" charset="-122"/>
              <a:cs typeface="Arial" pitchFamily="34" charset="0"/>
            </a:endParaRPr>
          </a:p>
        </p:txBody>
      </p:sp>
      <p:sp>
        <p:nvSpPr>
          <p:cNvPr id="35850" name="Line 10"/>
          <p:cNvSpPr>
            <a:spLocks noChangeShapeType="1"/>
          </p:cNvSpPr>
          <p:nvPr/>
        </p:nvSpPr>
        <p:spPr bwMode="auto">
          <a:xfrm>
            <a:off x="4471988" y="1893654"/>
            <a:ext cx="0" cy="204788"/>
          </a:xfrm>
          <a:prstGeom prst="line">
            <a:avLst/>
          </a:prstGeom>
          <a:noFill/>
          <a:ln w="76200">
            <a:solidFill>
              <a:srgbClr val="0C6FCF"/>
            </a:solidFill>
            <a:round/>
            <a:headEnd/>
            <a:tailEnd type="stealth" w="med" len="sm"/>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35851" name="Line 11"/>
          <p:cNvSpPr>
            <a:spLocks noChangeShapeType="1"/>
          </p:cNvSpPr>
          <p:nvPr/>
        </p:nvSpPr>
        <p:spPr bwMode="auto">
          <a:xfrm>
            <a:off x="4471988" y="2806467"/>
            <a:ext cx="0" cy="206375"/>
          </a:xfrm>
          <a:prstGeom prst="line">
            <a:avLst/>
          </a:prstGeom>
          <a:noFill/>
          <a:ln w="76200">
            <a:solidFill>
              <a:srgbClr val="0C6FCF"/>
            </a:solidFill>
            <a:round/>
            <a:headEnd/>
            <a:tailEnd type="stealth" w="med" len="sm"/>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35852" name="Line 12"/>
          <p:cNvSpPr>
            <a:spLocks noChangeShapeType="1"/>
          </p:cNvSpPr>
          <p:nvPr/>
        </p:nvSpPr>
        <p:spPr bwMode="auto">
          <a:xfrm>
            <a:off x="3203575" y="3720867"/>
            <a:ext cx="0" cy="204787"/>
          </a:xfrm>
          <a:prstGeom prst="line">
            <a:avLst/>
          </a:prstGeom>
          <a:noFill/>
          <a:ln w="76200">
            <a:solidFill>
              <a:srgbClr val="0C6FCF"/>
            </a:solidFill>
            <a:round/>
            <a:headEnd/>
            <a:tailEnd type="stealth" w="med" len="sm"/>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35853" name="Line 13"/>
          <p:cNvSpPr>
            <a:spLocks noChangeShapeType="1"/>
          </p:cNvSpPr>
          <p:nvPr/>
        </p:nvSpPr>
        <p:spPr bwMode="auto">
          <a:xfrm>
            <a:off x="5795963" y="3720867"/>
            <a:ext cx="0" cy="204787"/>
          </a:xfrm>
          <a:prstGeom prst="line">
            <a:avLst/>
          </a:prstGeom>
          <a:noFill/>
          <a:ln w="76200">
            <a:solidFill>
              <a:srgbClr val="0C6FCF"/>
            </a:solidFill>
            <a:round/>
            <a:headEnd/>
            <a:tailEnd type="stealth" w="med" len="sm"/>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35854" name="Line 14"/>
          <p:cNvSpPr>
            <a:spLocks noChangeShapeType="1"/>
          </p:cNvSpPr>
          <p:nvPr/>
        </p:nvSpPr>
        <p:spPr bwMode="auto">
          <a:xfrm>
            <a:off x="2484438" y="4636854"/>
            <a:ext cx="0" cy="204788"/>
          </a:xfrm>
          <a:prstGeom prst="line">
            <a:avLst/>
          </a:prstGeom>
          <a:noFill/>
          <a:ln w="76200">
            <a:solidFill>
              <a:srgbClr val="DDBB30"/>
            </a:solidFill>
            <a:round/>
            <a:headEnd/>
            <a:tailEnd type="stealth" w="med" len="sm"/>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35855" name="Line 15"/>
          <p:cNvSpPr>
            <a:spLocks noChangeShapeType="1"/>
          </p:cNvSpPr>
          <p:nvPr/>
        </p:nvSpPr>
        <p:spPr bwMode="auto">
          <a:xfrm>
            <a:off x="2479675" y="5333767"/>
            <a:ext cx="0" cy="206375"/>
          </a:xfrm>
          <a:prstGeom prst="line">
            <a:avLst/>
          </a:prstGeom>
          <a:noFill/>
          <a:ln w="76200">
            <a:solidFill>
              <a:srgbClr val="DDBB30"/>
            </a:solidFill>
            <a:round/>
            <a:headEnd/>
            <a:tailEnd type="stealth" w="med" len="sm"/>
          </a:ln>
        </p:spPr>
        <p:txBody>
          <a:bodyPr/>
          <a:lstStyle/>
          <a:p>
            <a:endParaRPr lang="es-MX" dirty="0">
              <a:solidFill>
                <a:prstClr val="white"/>
              </a:solidFill>
              <a:latin typeface="Arial" pitchFamily="34" charset="0"/>
              <a:ea typeface="宋体" pitchFamily="2" charset="-122"/>
              <a:cs typeface="Arial" pitchFamily="34" charset="0"/>
            </a:endParaRPr>
          </a:p>
        </p:txBody>
      </p:sp>
      <p:sp>
        <p:nvSpPr>
          <p:cNvPr id="35856" name="Text Box 16"/>
          <p:cNvSpPr txBox="1">
            <a:spLocks noChangeArrowheads="1"/>
          </p:cNvSpPr>
          <p:nvPr/>
        </p:nvSpPr>
        <p:spPr bwMode="auto">
          <a:xfrm>
            <a:off x="211138" y="6666856"/>
            <a:ext cx="6923558" cy="153888"/>
          </a:xfrm>
          <a:prstGeom prst="rect">
            <a:avLst/>
          </a:prstGeom>
          <a:noFill/>
          <a:ln w="9525">
            <a:noFill/>
            <a:miter lim="800000"/>
            <a:headEnd/>
            <a:tailEnd/>
          </a:ln>
        </p:spPr>
        <p:txBody>
          <a:bodyPr wrap="square" lIns="0" tIns="0" rIns="0" bIns="0" anchor="b">
            <a:spAutoFit/>
          </a:bodyPr>
          <a:lstStyle/>
          <a:p>
            <a:r>
              <a:rPr lang="en-US" sz="1000" dirty="0" smtClean="0">
                <a:solidFill>
                  <a:srgbClr val="002060"/>
                </a:solidFill>
                <a:latin typeface="Arial" pitchFamily="34" charset="0"/>
                <a:ea typeface="宋体" pitchFamily="2" charset="-122"/>
                <a:cs typeface="Arial" pitchFamily="34" charset="0"/>
              </a:rPr>
              <a:t>Adapted from: </a:t>
            </a:r>
            <a:r>
              <a:rPr lang="en-US" sz="1000" dirty="0">
                <a:solidFill>
                  <a:srgbClr val="002060"/>
                </a:solidFill>
                <a:latin typeface="Arial" pitchFamily="34" charset="0"/>
                <a:ea typeface="宋体" pitchFamily="2" charset="-122"/>
                <a:cs typeface="Arial" pitchFamily="34" charset="0"/>
              </a:rPr>
              <a:t>Arnold LM. </a:t>
            </a:r>
            <a:r>
              <a:rPr lang="en-US" sz="1000" i="1" dirty="0">
                <a:solidFill>
                  <a:srgbClr val="002060"/>
                </a:solidFill>
                <a:latin typeface="Arial" pitchFamily="34" charset="0"/>
                <a:ea typeface="宋体" pitchFamily="2" charset="-122"/>
                <a:cs typeface="Arial" pitchFamily="34" charset="0"/>
              </a:rPr>
              <a:t>Arthritis Res Ther</a:t>
            </a:r>
            <a:r>
              <a:rPr lang="en-US" sz="1000" dirty="0">
                <a:solidFill>
                  <a:srgbClr val="002060"/>
                </a:solidFill>
                <a:latin typeface="Arial" pitchFamily="34" charset="0"/>
                <a:ea typeface="宋体" pitchFamily="2" charset="-122"/>
                <a:cs typeface="Arial" pitchFamily="34" charset="0"/>
              </a:rPr>
              <a:t> </a:t>
            </a:r>
            <a:r>
              <a:rPr lang="en-US" sz="1000" dirty="0" smtClean="0">
                <a:solidFill>
                  <a:srgbClr val="002060"/>
                </a:solidFill>
                <a:latin typeface="Arial" pitchFamily="34" charset="0"/>
                <a:ea typeface="宋体" pitchFamily="2" charset="-122"/>
                <a:cs typeface="Arial" pitchFamily="34" charset="0"/>
              </a:rPr>
              <a:t>2006; 8(4):212; </a:t>
            </a:r>
            <a:r>
              <a:rPr lang="da-DK" sz="1000" dirty="0" smtClean="0">
                <a:solidFill>
                  <a:srgbClr val="002060"/>
                </a:solidFill>
                <a:latin typeface="Arial" pitchFamily="34" charset="0"/>
                <a:ea typeface="宋体" pitchFamily="2" charset="-122"/>
                <a:cs typeface="Arial" pitchFamily="34" charset="0"/>
              </a:rPr>
              <a:t>Goldenberg DL </a:t>
            </a:r>
            <a:r>
              <a:rPr lang="da-DK" sz="1000" i="1" dirty="0" smtClean="0">
                <a:solidFill>
                  <a:srgbClr val="002060"/>
                </a:solidFill>
                <a:latin typeface="Arial" pitchFamily="34" charset="0"/>
                <a:ea typeface="宋体" pitchFamily="2" charset="-122"/>
                <a:cs typeface="Arial" pitchFamily="34" charset="0"/>
              </a:rPr>
              <a:t>et </a:t>
            </a:r>
            <a:r>
              <a:rPr lang="da-DK" sz="1000" i="1" dirty="0">
                <a:solidFill>
                  <a:srgbClr val="002060"/>
                </a:solidFill>
                <a:latin typeface="Arial" pitchFamily="34" charset="0"/>
                <a:ea typeface="宋体" pitchFamily="2" charset="-122"/>
                <a:cs typeface="Arial" pitchFamily="34" charset="0"/>
              </a:rPr>
              <a:t>al. </a:t>
            </a:r>
            <a:r>
              <a:rPr lang="en-US" sz="1000" i="1" dirty="0" smtClean="0">
                <a:solidFill>
                  <a:srgbClr val="002060"/>
                </a:solidFill>
                <a:latin typeface="Arial" pitchFamily="34" charset="0"/>
                <a:ea typeface="宋体" pitchFamily="2" charset="-122"/>
                <a:cs typeface="Arial" pitchFamily="34" charset="0"/>
              </a:rPr>
              <a:t>JAMA</a:t>
            </a:r>
            <a:r>
              <a:rPr lang="en-US" sz="1000" dirty="0" smtClean="0">
                <a:solidFill>
                  <a:srgbClr val="002060"/>
                </a:solidFill>
                <a:latin typeface="Arial" pitchFamily="34" charset="0"/>
                <a:ea typeface="宋体" pitchFamily="2" charset="-122"/>
                <a:cs typeface="Arial" pitchFamily="34" charset="0"/>
              </a:rPr>
              <a:t> 2004; 292(19):2388-95</a:t>
            </a:r>
            <a:r>
              <a:rPr lang="en-US" sz="1000" dirty="0">
                <a:solidFill>
                  <a:srgbClr val="002060"/>
                </a:solidFill>
                <a:latin typeface="Arial" pitchFamily="34" charset="0"/>
                <a:ea typeface="宋体" pitchFamily="2" charset="-122"/>
                <a:cs typeface="Arial" pitchFamily="34" charset="0"/>
              </a:rPr>
              <a:t>.</a:t>
            </a:r>
          </a:p>
        </p:txBody>
      </p:sp>
    </p:spTree>
    <p:extLst>
      <p:ext uri="{BB962C8B-B14F-4D97-AF65-F5344CB8AC3E}">
        <p14:creationId xmlns:p14="http://schemas.microsoft.com/office/powerpoint/2010/main" val="25764150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6452293"/>
              </p:ext>
            </p:extLst>
          </p:nvPr>
        </p:nvGraphicFramePr>
        <p:xfrm>
          <a:off x="457200" y="15113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5" name="Text Box 8"/>
          <p:cNvSpPr txBox="1">
            <a:spLocks noChangeArrowheads="1"/>
          </p:cNvSpPr>
          <p:nvPr/>
        </p:nvSpPr>
        <p:spPr bwMode="auto">
          <a:xfrm>
            <a:off x="213270" y="6399745"/>
            <a:ext cx="8323139" cy="553998"/>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sz="900" dirty="0" err="1">
                <a:solidFill>
                  <a:srgbClr val="002060"/>
                </a:solidFill>
                <a:ea typeface="宋体" pitchFamily="2" charset="-122"/>
                <a:cs typeface="Arial" pitchFamily="34" charset="0"/>
              </a:rPr>
              <a:t>Freynhagen</a:t>
            </a:r>
            <a:r>
              <a:rPr lang="en-CA" sz="900" dirty="0">
                <a:solidFill>
                  <a:srgbClr val="002060"/>
                </a:solidFill>
                <a:ea typeface="宋体" pitchFamily="2" charset="-122"/>
                <a:cs typeface="Arial" pitchFamily="34" charset="0"/>
              </a:rPr>
              <a:t> R, Baron R. </a:t>
            </a:r>
            <a:r>
              <a:rPr lang="en-CA" sz="900" i="1" dirty="0" err="1" smtClean="0">
                <a:solidFill>
                  <a:srgbClr val="002060"/>
                </a:solidFill>
                <a:ea typeface="宋体" pitchFamily="2" charset="-122"/>
                <a:cs typeface="Arial" pitchFamily="34" charset="0"/>
              </a:rPr>
              <a:t>Curr</a:t>
            </a:r>
            <a:r>
              <a:rPr lang="en-CA" sz="900" i="1" dirty="0" smtClean="0">
                <a:solidFill>
                  <a:srgbClr val="002060"/>
                </a:solidFill>
                <a:ea typeface="宋体" pitchFamily="2" charset="-122"/>
                <a:cs typeface="Arial" pitchFamily="34" charset="0"/>
              </a:rPr>
              <a:t> </a:t>
            </a:r>
            <a:r>
              <a:rPr lang="en-CA" sz="900" i="1" dirty="0">
                <a:solidFill>
                  <a:srgbClr val="002060"/>
                </a:solidFill>
                <a:ea typeface="宋体" pitchFamily="2" charset="-122"/>
                <a:cs typeface="Arial" pitchFamily="34" charset="0"/>
              </a:rPr>
              <a:t>Pain Headache Rep </a:t>
            </a:r>
            <a:r>
              <a:rPr lang="en-CA" sz="900" dirty="0">
                <a:solidFill>
                  <a:srgbClr val="002060"/>
                </a:solidFill>
                <a:ea typeface="宋体" pitchFamily="2" charset="-122"/>
                <a:cs typeface="Arial" pitchFamily="34" charset="0"/>
              </a:rPr>
              <a:t>2009; 13(3):</a:t>
            </a:r>
            <a:r>
              <a:rPr lang="en-CA" sz="900" dirty="0" smtClean="0">
                <a:solidFill>
                  <a:srgbClr val="002060"/>
                </a:solidFill>
                <a:ea typeface="宋体" pitchFamily="2" charset="-122"/>
                <a:cs typeface="Arial" pitchFamily="34" charset="0"/>
              </a:rPr>
              <a:t>185-90; </a:t>
            </a:r>
            <a:r>
              <a:rPr lang="en-US" sz="900" dirty="0" smtClean="0">
                <a:solidFill>
                  <a:srgbClr val="002060"/>
                </a:solidFill>
                <a:ea typeface="宋体" pitchFamily="2" charset="-122"/>
                <a:cs typeface="Arial" pitchFamily="34" charset="0"/>
              </a:rPr>
              <a:t>Jensen </a:t>
            </a:r>
            <a:r>
              <a:rPr lang="en-US" sz="900" dirty="0">
                <a:solidFill>
                  <a:srgbClr val="002060"/>
                </a:solidFill>
                <a:ea typeface="宋体" pitchFamily="2" charset="-122"/>
                <a:cs typeface="Arial" pitchFamily="34" charset="0"/>
              </a:rPr>
              <a:t>TS </a:t>
            </a:r>
            <a:r>
              <a:rPr lang="en-US" sz="900" i="1" dirty="0">
                <a:solidFill>
                  <a:srgbClr val="002060"/>
                </a:solidFill>
                <a:ea typeface="宋体" pitchFamily="2" charset="-122"/>
                <a:cs typeface="Arial" pitchFamily="34" charset="0"/>
              </a:rPr>
              <a:t>et al</a:t>
            </a:r>
            <a:r>
              <a:rPr lang="en-US" sz="900" dirty="0">
                <a:solidFill>
                  <a:srgbClr val="002060"/>
                </a:solidFill>
                <a:ea typeface="宋体" pitchFamily="2" charset="-122"/>
                <a:cs typeface="Arial" pitchFamily="34" charset="0"/>
              </a:rPr>
              <a:t>. </a:t>
            </a:r>
            <a:r>
              <a:rPr lang="en-US" sz="900" i="1" dirty="0">
                <a:solidFill>
                  <a:srgbClr val="002060"/>
                </a:solidFill>
                <a:ea typeface="宋体" pitchFamily="2" charset="-122"/>
                <a:cs typeface="Arial" pitchFamily="34" charset="0"/>
              </a:rPr>
              <a:t>Pain</a:t>
            </a:r>
            <a:r>
              <a:rPr lang="en-US" sz="900" dirty="0">
                <a:solidFill>
                  <a:srgbClr val="002060"/>
                </a:solidFill>
                <a:ea typeface="宋体" pitchFamily="2" charset="-122"/>
                <a:cs typeface="Arial" pitchFamily="34" charset="0"/>
              </a:rPr>
              <a:t> </a:t>
            </a:r>
            <a:r>
              <a:rPr lang="en-US" sz="900" dirty="0" smtClean="0">
                <a:solidFill>
                  <a:srgbClr val="002060"/>
                </a:solidFill>
                <a:ea typeface="宋体" pitchFamily="2" charset="-122"/>
                <a:cs typeface="Arial" pitchFamily="34" charset="0"/>
              </a:rPr>
              <a:t>2011; 152(10):2204-5; </a:t>
            </a:r>
            <a:br>
              <a:rPr lang="en-US" sz="900" dirty="0" smtClean="0">
                <a:solidFill>
                  <a:srgbClr val="002060"/>
                </a:solidFill>
                <a:ea typeface="宋体" pitchFamily="2" charset="-122"/>
                <a:cs typeface="Arial" pitchFamily="34" charset="0"/>
              </a:rPr>
            </a:br>
            <a:r>
              <a:rPr lang="en-US" sz="900" dirty="0" smtClean="0">
                <a:solidFill>
                  <a:srgbClr val="002060"/>
                </a:solidFill>
                <a:ea typeface="宋体" pitchFamily="2" charset="-122"/>
                <a:cs typeface="Arial" pitchFamily="34" charset="0"/>
              </a:rPr>
              <a:t>Julius </a:t>
            </a:r>
            <a:r>
              <a:rPr lang="en-US" sz="900" dirty="0">
                <a:solidFill>
                  <a:srgbClr val="002060"/>
                </a:solidFill>
                <a:ea typeface="宋体" pitchFamily="2" charset="-122"/>
                <a:cs typeface="Arial" pitchFamily="34" charset="0"/>
              </a:rPr>
              <a:t>D </a:t>
            </a:r>
            <a:r>
              <a:rPr lang="en-US" sz="900" i="1" dirty="0">
                <a:solidFill>
                  <a:srgbClr val="002060"/>
                </a:solidFill>
                <a:ea typeface="宋体" pitchFamily="2" charset="-122"/>
                <a:cs typeface="Arial" pitchFamily="34" charset="0"/>
              </a:rPr>
              <a:t>et al. </a:t>
            </a:r>
            <a:r>
              <a:rPr lang="en-US" sz="900" dirty="0">
                <a:solidFill>
                  <a:srgbClr val="002060"/>
                </a:solidFill>
                <a:ea typeface="宋体" pitchFamily="2" charset="-122"/>
                <a:cs typeface="Arial" pitchFamily="34" charset="0"/>
              </a:rPr>
              <a:t>In: McMahon SB, Koltzenburg </a:t>
            </a:r>
            <a:r>
              <a:rPr lang="en-US" sz="900" dirty="0" smtClean="0">
                <a:solidFill>
                  <a:srgbClr val="002060"/>
                </a:solidFill>
                <a:ea typeface="宋体" pitchFamily="2" charset="-122"/>
                <a:cs typeface="Arial" pitchFamily="34" charset="0"/>
              </a:rPr>
              <a:t>M (</a:t>
            </a:r>
            <a:r>
              <a:rPr lang="en-US" sz="900" dirty="0">
                <a:solidFill>
                  <a:srgbClr val="002060"/>
                </a:solidFill>
                <a:ea typeface="宋体" pitchFamily="2" charset="-122"/>
                <a:cs typeface="Arial" pitchFamily="34" charset="0"/>
              </a:rPr>
              <a:t>e</a:t>
            </a:r>
            <a:r>
              <a:rPr lang="en-US" sz="900" dirty="0" smtClean="0">
                <a:solidFill>
                  <a:srgbClr val="002060"/>
                </a:solidFill>
                <a:ea typeface="宋体" pitchFamily="2" charset="-122"/>
                <a:cs typeface="Arial" pitchFamily="34" charset="0"/>
              </a:rPr>
              <a:t>ds). </a:t>
            </a:r>
            <a:r>
              <a:rPr lang="en-US" sz="900" i="1" dirty="0">
                <a:solidFill>
                  <a:srgbClr val="002060"/>
                </a:solidFill>
                <a:ea typeface="宋体" pitchFamily="2" charset="-122"/>
                <a:cs typeface="Arial" pitchFamily="34" charset="0"/>
              </a:rPr>
              <a:t>Wall and Melzack’s Textbook of Pain. </a:t>
            </a:r>
            <a:r>
              <a:rPr lang="en-US" sz="900" dirty="0">
                <a:solidFill>
                  <a:srgbClr val="002060"/>
                </a:solidFill>
                <a:ea typeface="宋体" pitchFamily="2" charset="-122"/>
                <a:cs typeface="Arial" pitchFamily="34" charset="0"/>
              </a:rPr>
              <a:t>5th ed. </a:t>
            </a:r>
            <a:r>
              <a:rPr lang="en-US" sz="900" dirty="0" smtClean="0">
                <a:solidFill>
                  <a:srgbClr val="002060"/>
                </a:solidFill>
                <a:ea typeface="宋体" pitchFamily="2" charset="-122"/>
                <a:cs typeface="Arial" pitchFamily="34" charset="0"/>
              </a:rPr>
              <a:t>Elsevier; London, UK: 2006</a:t>
            </a:r>
            <a:r>
              <a:rPr lang="en-US" sz="900" dirty="0">
                <a:solidFill>
                  <a:srgbClr val="002060"/>
                </a:solidFill>
                <a:ea typeface="宋体" pitchFamily="2" charset="-122"/>
                <a:cs typeface="Arial" pitchFamily="34" charset="0"/>
              </a:rPr>
              <a:t>; </a:t>
            </a:r>
            <a:r>
              <a:rPr lang="en-US" sz="900" dirty="0" smtClean="0">
                <a:solidFill>
                  <a:srgbClr val="002060"/>
                </a:solidFill>
                <a:ea typeface="宋体" pitchFamily="2" charset="-122"/>
                <a:cs typeface="Arial" pitchFamily="34" charset="0"/>
              </a:rPr>
              <a:t/>
            </a:r>
            <a:br>
              <a:rPr lang="en-US" sz="900" dirty="0" smtClean="0">
                <a:solidFill>
                  <a:srgbClr val="002060"/>
                </a:solidFill>
                <a:ea typeface="宋体" pitchFamily="2" charset="-122"/>
                <a:cs typeface="Arial" pitchFamily="34" charset="0"/>
              </a:rPr>
            </a:br>
            <a:r>
              <a:rPr lang="en-US" sz="900" dirty="0" smtClean="0">
                <a:solidFill>
                  <a:srgbClr val="002060"/>
                </a:solidFill>
                <a:ea typeface="宋体" pitchFamily="2" charset="-122"/>
                <a:cs typeface="Arial" pitchFamily="34" charset="0"/>
              </a:rPr>
              <a:t>Ross </a:t>
            </a:r>
            <a:r>
              <a:rPr lang="en-US" sz="900" dirty="0">
                <a:solidFill>
                  <a:srgbClr val="002060"/>
                </a:solidFill>
                <a:ea typeface="宋体" pitchFamily="2" charset="-122"/>
                <a:cs typeface="Arial" pitchFamily="34" charset="0"/>
              </a:rPr>
              <a:t>E. </a:t>
            </a:r>
            <a:r>
              <a:rPr lang="en-US" sz="900" i="1" dirty="0">
                <a:solidFill>
                  <a:srgbClr val="002060"/>
                </a:solidFill>
                <a:ea typeface="宋体" pitchFamily="2" charset="-122"/>
                <a:cs typeface="Arial" pitchFamily="34" charset="0"/>
              </a:rPr>
              <a:t>Expert Opin Pharmacother </a:t>
            </a:r>
            <a:r>
              <a:rPr lang="en-US" sz="900" dirty="0" smtClean="0">
                <a:solidFill>
                  <a:srgbClr val="002060"/>
                </a:solidFill>
                <a:ea typeface="宋体" pitchFamily="2" charset="-122"/>
                <a:cs typeface="Arial" pitchFamily="34" charset="0"/>
              </a:rPr>
              <a:t>2001; 2(1):1529-30; Webster </a:t>
            </a:r>
            <a:r>
              <a:rPr lang="en-US" sz="900" dirty="0">
                <a:solidFill>
                  <a:srgbClr val="002060"/>
                </a:solidFill>
                <a:ea typeface="宋体" pitchFamily="2" charset="-122"/>
                <a:cs typeface="Arial" pitchFamily="34" charset="0"/>
              </a:rPr>
              <a:t>LR. </a:t>
            </a:r>
            <a:r>
              <a:rPr lang="en-US" sz="900" i="1" dirty="0">
                <a:solidFill>
                  <a:srgbClr val="002060"/>
                </a:solidFill>
                <a:ea typeface="宋体" pitchFamily="2" charset="-122"/>
                <a:cs typeface="Arial" pitchFamily="34" charset="0"/>
              </a:rPr>
              <a:t>Am J Manag Care </a:t>
            </a:r>
            <a:r>
              <a:rPr lang="en-US" sz="900" dirty="0">
                <a:solidFill>
                  <a:srgbClr val="002060"/>
                </a:solidFill>
                <a:ea typeface="宋体" pitchFamily="2" charset="-122"/>
                <a:cs typeface="Arial" pitchFamily="34" charset="0"/>
              </a:rPr>
              <a:t>2008</a:t>
            </a:r>
            <a:r>
              <a:rPr lang="en-US" sz="900" dirty="0" smtClean="0">
                <a:solidFill>
                  <a:srgbClr val="002060"/>
                </a:solidFill>
                <a:ea typeface="宋体" pitchFamily="2" charset="-122"/>
                <a:cs typeface="Arial" pitchFamily="34" charset="0"/>
              </a:rPr>
              <a:t>; 14(5 </a:t>
            </a:r>
            <a:r>
              <a:rPr lang="en-US" sz="900" dirty="0">
                <a:solidFill>
                  <a:srgbClr val="002060"/>
                </a:solidFill>
                <a:ea typeface="宋体" pitchFamily="2" charset="-122"/>
                <a:cs typeface="Arial" pitchFamily="34" charset="0"/>
              </a:rPr>
              <a:t>Suppl 1):</a:t>
            </a:r>
            <a:r>
              <a:rPr lang="en-US" sz="900" dirty="0" smtClean="0">
                <a:solidFill>
                  <a:srgbClr val="002060"/>
                </a:solidFill>
                <a:ea typeface="宋体" pitchFamily="2" charset="-122"/>
                <a:cs typeface="Arial" pitchFamily="34" charset="0"/>
              </a:rPr>
              <a:t>S116-22; Woolf CJ. </a:t>
            </a:r>
            <a:r>
              <a:rPr lang="en-US" sz="900" i="1" dirty="0" smtClean="0">
                <a:solidFill>
                  <a:srgbClr val="002060"/>
                </a:solidFill>
                <a:ea typeface="宋体" pitchFamily="2" charset="-122"/>
                <a:cs typeface="Arial" pitchFamily="34" charset="0"/>
              </a:rPr>
              <a:t>Pain</a:t>
            </a:r>
            <a:r>
              <a:rPr lang="en-US" sz="900" dirty="0" smtClean="0">
                <a:solidFill>
                  <a:srgbClr val="002060"/>
                </a:solidFill>
                <a:ea typeface="宋体" pitchFamily="2" charset="-122"/>
                <a:cs typeface="Arial" pitchFamily="34" charset="0"/>
              </a:rPr>
              <a:t> 2011; 152(3 Suppl):S2-15.</a:t>
            </a:r>
          </a:p>
          <a:p>
            <a:pPr eaLnBrk="1" hangingPunct="1"/>
            <a:endParaRPr lang="en-US" sz="900" dirty="0">
              <a:solidFill>
                <a:srgbClr val="002060"/>
              </a:solidFill>
              <a:ea typeface="宋体" pitchFamily="2" charset="-122"/>
              <a:cs typeface="Arial" pitchFamily="34" charset="0"/>
            </a:endParaRPr>
          </a:p>
        </p:txBody>
      </p:sp>
      <p:sp>
        <p:nvSpPr>
          <p:cNvPr id="7176" name="Text Box 5"/>
          <p:cNvSpPr txBox="1">
            <a:spLocks noChangeArrowheads="1"/>
          </p:cNvSpPr>
          <p:nvPr/>
        </p:nvSpPr>
        <p:spPr bwMode="auto">
          <a:xfrm>
            <a:off x="2987824" y="3643720"/>
            <a:ext cx="2952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dirty="0" smtClean="0">
                <a:ea typeface="宋体" pitchFamily="2" charset="-122"/>
                <a:cs typeface="Arial" pitchFamily="34" charset="0"/>
              </a:rPr>
              <a:t>多数情况下多种疼痛类型共存（混合痛）</a:t>
            </a:r>
            <a:endParaRPr lang="en-US" b="1" dirty="0">
              <a:solidFill>
                <a:prstClr val="white"/>
              </a:solidFill>
              <a:ea typeface="宋体" pitchFamily="2" charset="-122"/>
              <a:cs typeface="Arial" pitchFamily="34" charset="0"/>
            </a:endParaRPr>
          </a:p>
        </p:txBody>
      </p:sp>
      <p:sp>
        <p:nvSpPr>
          <p:cNvPr id="5" name="Rectangle 4"/>
          <p:cNvSpPr/>
          <p:nvPr/>
        </p:nvSpPr>
        <p:spPr>
          <a:xfrm>
            <a:off x="455588" y="4172069"/>
            <a:ext cx="2808312" cy="1077218"/>
          </a:xfrm>
          <a:prstGeom prst="rect">
            <a:avLst/>
          </a:prstGeom>
        </p:spPr>
        <p:txBody>
          <a:bodyPr wrap="square">
            <a:spAutoFit/>
          </a:bodyPr>
          <a:lstStyle/>
          <a:p>
            <a:pPr algn="ctr"/>
            <a:r>
              <a:rPr lang="zh-CN" altLang="en-US" sz="2300" b="1" dirty="0" smtClean="0">
                <a:solidFill>
                  <a:srgbClr val="002060"/>
                </a:solidFill>
                <a:latin typeface="Arial" pitchFamily="34" charset="0"/>
                <a:ea typeface="宋体" pitchFamily="2" charset="-122"/>
                <a:cs typeface="Arial" pitchFamily="34" charset="0"/>
              </a:rPr>
              <a:t>伤害性疼痛</a:t>
            </a:r>
            <a:endParaRPr lang="en-US" sz="2300" b="1" dirty="0" smtClean="0">
              <a:solidFill>
                <a:srgbClr val="002060"/>
              </a:solidFill>
              <a:latin typeface="Arial" pitchFamily="34" charset="0"/>
              <a:ea typeface="宋体" pitchFamily="2" charset="-122"/>
              <a:cs typeface="Arial" pitchFamily="34" charset="0"/>
            </a:endParaRPr>
          </a:p>
          <a:p>
            <a:pPr marL="1176338" indent="-184150">
              <a:buFontTx/>
              <a:buChar char="-"/>
            </a:pPr>
            <a:r>
              <a:rPr lang="zh-CN" altLang="en-US" sz="2000" dirty="0" smtClean="0">
                <a:solidFill>
                  <a:srgbClr val="002060"/>
                </a:solidFill>
                <a:latin typeface="Arial" pitchFamily="34" charset="0"/>
                <a:ea typeface="宋体" pitchFamily="2" charset="-122"/>
                <a:cs typeface="Arial" pitchFamily="34" charset="0"/>
              </a:rPr>
              <a:t>躯体痛</a:t>
            </a:r>
            <a:endParaRPr lang="en-US" sz="2000" dirty="0" smtClean="0">
              <a:solidFill>
                <a:srgbClr val="002060"/>
              </a:solidFill>
              <a:latin typeface="Arial" pitchFamily="34" charset="0"/>
              <a:ea typeface="宋体" pitchFamily="2" charset="-122"/>
              <a:cs typeface="Arial" pitchFamily="34" charset="0"/>
            </a:endParaRPr>
          </a:p>
          <a:p>
            <a:pPr marL="1176338" indent="-184150">
              <a:buFontTx/>
              <a:buChar char="-"/>
            </a:pPr>
            <a:r>
              <a:rPr lang="zh-CN" altLang="en-US" sz="2000" dirty="0" smtClean="0">
                <a:solidFill>
                  <a:srgbClr val="002060"/>
                </a:solidFill>
                <a:latin typeface="Arial" pitchFamily="34" charset="0"/>
                <a:ea typeface="宋体" pitchFamily="2" charset="-122"/>
                <a:cs typeface="Arial" pitchFamily="34" charset="0"/>
              </a:rPr>
              <a:t>内脏痛</a:t>
            </a:r>
            <a:endParaRPr lang="en-US" sz="2000" dirty="0" smtClean="0">
              <a:solidFill>
                <a:srgbClr val="002060"/>
              </a:solidFill>
              <a:latin typeface="Arial" pitchFamily="34" charset="0"/>
              <a:ea typeface="宋体" pitchFamily="2" charset="-122"/>
              <a:cs typeface="Arial" pitchFamily="34" charset="0"/>
            </a:endParaRPr>
          </a:p>
        </p:txBody>
      </p:sp>
      <p:sp>
        <p:nvSpPr>
          <p:cNvPr id="6" name="Rectangle 5"/>
          <p:cNvSpPr/>
          <p:nvPr/>
        </p:nvSpPr>
        <p:spPr>
          <a:xfrm>
            <a:off x="5796136" y="4204196"/>
            <a:ext cx="2736304" cy="1077218"/>
          </a:xfrm>
          <a:prstGeom prst="rect">
            <a:avLst/>
          </a:prstGeom>
        </p:spPr>
        <p:txBody>
          <a:bodyPr wrap="square">
            <a:spAutoFit/>
          </a:bodyPr>
          <a:lstStyle/>
          <a:p>
            <a:pPr algn="ctr"/>
            <a:r>
              <a:rPr lang="zh-CN" altLang="en-US" sz="2300" b="1" dirty="0" smtClean="0">
                <a:solidFill>
                  <a:srgbClr val="002060"/>
                </a:solidFill>
                <a:latin typeface="Arial" pitchFamily="34" charset="0"/>
                <a:ea typeface="宋体" pitchFamily="2" charset="-122"/>
                <a:cs typeface="Arial" pitchFamily="34" charset="0"/>
              </a:rPr>
              <a:t>神经病理性痛</a:t>
            </a:r>
            <a:endParaRPr lang="en-US" sz="2300" b="1" dirty="0" smtClean="0">
              <a:solidFill>
                <a:srgbClr val="002060"/>
              </a:solidFill>
              <a:latin typeface="Arial" pitchFamily="34" charset="0"/>
              <a:ea typeface="宋体" pitchFamily="2" charset="-122"/>
              <a:cs typeface="Arial" pitchFamily="34" charset="0"/>
            </a:endParaRPr>
          </a:p>
          <a:p>
            <a:pPr marL="704850" indent="-260350">
              <a:buFontTx/>
              <a:buChar char="-"/>
            </a:pPr>
            <a:r>
              <a:rPr lang="zh-CN" altLang="en-US" sz="2000" dirty="0" smtClean="0">
                <a:solidFill>
                  <a:srgbClr val="002060"/>
                </a:solidFill>
                <a:latin typeface="Arial" pitchFamily="34" charset="0"/>
                <a:ea typeface="宋体" pitchFamily="2" charset="-122"/>
                <a:cs typeface="Arial" pitchFamily="34" charset="0"/>
              </a:rPr>
              <a:t>外周</a:t>
            </a:r>
            <a:endParaRPr lang="en-US" sz="2000" dirty="0" smtClean="0">
              <a:solidFill>
                <a:srgbClr val="002060"/>
              </a:solidFill>
              <a:latin typeface="Arial" pitchFamily="34" charset="0"/>
              <a:ea typeface="宋体" pitchFamily="2" charset="-122"/>
              <a:cs typeface="Arial" pitchFamily="34" charset="0"/>
            </a:endParaRPr>
          </a:p>
          <a:p>
            <a:pPr marL="704850" indent="-260350">
              <a:buFontTx/>
              <a:buChar char="-"/>
            </a:pPr>
            <a:r>
              <a:rPr lang="zh-CN" altLang="en-US" sz="2000" dirty="0" smtClean="0">
                <a:solidFill>
                  <a:srgbClr val="002060"/>
                </a:solidFill>
                <a:latin typeface="Arial" pitchFamily="34" charset="0"/>
                <a:ea typeface="宋体" pitchFamily="2" charset="-122"/>
                <a:cs typeface="Arial" pitchFamily="34" charset="0"/>
              </a:rPr>
              <a:t>中枢</a:t>
            </a:r>
            <a:endParaRPr lang="en-CA" sz="2000" dirty="0">
              <a:solidFill>
                <a:srgbClr val="002060"/>
              </a:solidFill>
              <a:latin typeface="Arial" pitchFamily="34" charset="0"/>
              <a:ea typeface="宋体" pitchFamily="2" charset="-122"/>
              <a:cs typeface="Arial" pitchFamily="34" charset="0"/>
            </a:endParaRPr>
          </a:p>
        </p:txBody>
      </p:sp>
      <p:sp>
        <p:nvSpPr>
          <p:cNvPr id="7" name="Rectangle 6"/>
          <p:cNvSpPr/>
          <p:nvPr/>
        </p:nvSpPr>
        <p:spPr>
          <a:xfrm>
            <a:off x="2207530" y="2115964"/>
            <a:ext cx="4799824" cy="800219"/>
          </a:xfrm>
          <a:prstGeom prst="rect">
            <a:avLst/>
          </a:prstGeom>
        </p:spPr>
        <p:txBody>
          <a:bodyPr wrap="square">
            <a:spAutoFit/>
          </a:bodyPr>
          <a:lstStyle/>
          <a:p>
            <a:pPr algn="ctr"/>
            <a:r>
              <a:rPr lang="zh-CN" altLang="en-US" sz="2300" b="1" dirty="0" smtClean="0">
                <a:solidFill>
                  <a:srgbClr val="002060"/>
                </a:solidFill>
                <a:latin typeface="Arial" pitchFamily="34" charset="0"/>
                <a:ea typeface="宋体" pitchFamily="2" charset="-122"/>
                <a:cs typeface="Arial" pitchFamily="34" charset="0"/>
              </a:rPr>
              <a:t>中枢敏化</a:t>
            </a:r>
            <a:r>
              <a:rPr lang="en-US" sz="2300" b="1" dirty="0" smtClean="0">
                <a:solidFill>
                  <a:srgbClr val="002060"/>
                </a:solidFill>
                <a:latin typeface="Arial" pitchFamily="34" charset="0"/>
                <a:ea typeface="宋体" pitchFamily="2" charset="-122"/>
                <a:cs typeface="Arial" pitchFamily="34" charset="0"/>
              </a:rPr>
              <a:t>/</a:t>
            </a:r>
            <a:endParaRPr lang="en-US" sz="2300" b="1" dirty="0" smtClean="0">
              <a:solidFill>
                <a:srgbClr val="002060"/>
              </a:solidFill>
              <a:latin typeface="Arial" pitchFamily="34" charset="0"/>
              <a:ea typeface="宋体" pitchFamily="2" charset="-122"/>
              <a:cs typeface="Arial" pitchFamily="34" charset="0"/>
            </a:endParaRPr>
          </a:p>
          <a:p>
            <a:pPr algn="ctr"/>
            <a:r>
              <a:rPr lang="zh-CN" altLang="en-US" sz="2300" b="1" dirty="0" smtClean="0">
                <a:solidFill>
                  <a:srgbClr val="002060"/>
                </a:solidFill>
                <a:latin typeface="Arial" pitchFamily="34" charset="0"/>
                <a:ea typeface="宋体" pitchFamily="2" charset="-122"/>
                <a:cs typeface="Arial" pitchFamily="34" charset="0"/>
              </a:rPr>
              <a:t>功能失调性疼痛</a:t>
            </a:r>
            <a:endParaRPr lang="en-US" sz="2300" b="1" dirty="0" smtClean="0">
              <a:solidFill>
                <a:srgbClr val="002060"/>
              </a:solidFill>
              <a:latin typeface="Arial" pitchFamily="34" charset="0"/>
              <a:ea typeface="宋体" pitchFamily="2" charset="-122"/>
              <a:cs typeface="Arial" pitchFamily="34" charset="0"/>
            </a:endParaRPr>
          </a:p>
        </p:txBody>
      </p:sp>
      <p:sp>
        <p:nvSpPr>
          <p:cNvPr id="10" name="Rectangle 2"/>
          <p:cNvSpPr txBox="1">
            <a:spLocks noChangeArrowheads="1"/>
          </p:cNvSpPr>
          <p:nvPr/>
        </p:nvSpPr>
        <p:spPr>
          <a:xfrm>
            <a:off x="451698" y="292602"/>
            <a:ext cx="8229600" cy="1143000"/>
          </a:xfrm>
          <a:prstGeom prst="rect">
            <a:avLst/>
          </a:prstGeom>
        </p:spPr>
        <p:txBody>
          <a:bodyPr vert="horz" lIns="91440" tIns="45720" rIns="91440" bIns="45720" rtlCol="0" anchor="ctr">
            <a:normAutofit/>
          </a:bodyPr>
          <a:lstStyle>
            <a:lvl1pPr algn="ctr">
              <a:lnSpc>
                <a:spcPct val="85000"/>
              </a:lnSpc>
              <a:spcBef>
                <a:spcPct val="0"/>
              </a:spcBef>
              <a:buNone/>
              <a:defRPr lang="en-CA" sz="4000" b="0">
                <a:solidFill>
                  <a:srgbClr val="002060"/>
                </a:solidFill>
                <a:latin typeface="+mj-lt"/>
                <a:ea typeface="+mj-ea"/>
                <a:cs typeface="+mj-cs"/>
              </a:defRPr>
            </a:lvl1pPr>
          </a:lstStyle>
          <a:p>
            <a:r>
              <a:rPr lang="zh-CN" altLang="en-US" sz="3600" dirty="0" smtClean="0">
                <a:latin typeface="Arial" pitchFamily="34" charset="0"/>
                <a:ea typeface="宋体" pitchFamily="2" charset="-122"/>
                <a:cs typeface="Arial" pitchFamily="34" charset="0"/>
              </a:rPr>
              <a:t>疼痛的病理生理学分类</a:t>
            </a:r>
            <a:endParaRPr lang="en-US" altLang="en-US" sz="3600" dirty="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30476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652120" y="2083489"/>
            <a:ext cx="78440" cy="3725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36" name="Rectangle 35"/>
          <p:cNvSpPr/>
          <p:nvPr/>
        </p:nvSpPr>
        <p:spPr>
          <a:xfrm>
            <a:off x="5656442" y="4797151"/>
            <a:ext cx="78440" cy="1417520"/>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35" name="Rectangle 34"/>
          <p:cNvSpPr/>
          <p:nvPr/>
        </p:nvSpPr>
        <p:spPr>
          <a:xfrm>
            <a:off x="4067944" y="4797151"/>
            <a:ext cx="78440" cy="1417520"/>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31" name="Rectangle 30"/>
          <p:cNvSpPr/>
          <p:nvPr/>
        </p:nvSpPr>
        <p:spPr>
          <a:xfrm>
            <a:off x="4067944" y="2083489"/>
            <a:ext cx="78440" cy="2713663"/>
          </a:xfrm>
          <a:prstGeom prst="rect">
            <a:avLst/>
          </a:prstGeom>
          <a:solidFill>
            <a:srgbClr val="0C6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纤维肌痛管理概述</a:t>
            </a:r>
            <a:endParaRPr lang="en-CA" dirty="0">
              <a:latin typeface="Arial" pitchFamily="34" charset="0"/>
              <a:ea typeface="宋体" pitchFamily="2" charset="-122"/>
              <a:cs typeface="Arial"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654424282"/>
              </p:ext>
            </p:extLst>
          </p:nvPr>
        </p:nvGraphicFramePr>
        <p:xfrm>
          <a:off x="0" y="1484313"/>
          <a:ext cx="3095625" cy="478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666493" y="1484784"/>
            <a:ext cx="2480209" cy="1195281"/>
            <a:chOff x="831165" y="5911677"/>
            <a:chExt cx="2480209" cy="1195281"/>
          </a:xfrm>
        </p:grpSpPr>
        <p:sp>
          <p:nvSpPr>
            <p:cNvPr id="8" name="Rounded Rectangle 7"/>
            <p:cNvSpPr/>
            <p:nvPr/>
          </p:nvSpPr>
          <p:spPr>
            <a:xfrm>
              <a:off x="831165" y="5911677"/>
              <a:ext cx="2480209" cy="1195281"/>
            </a:xfrm>
            <a:prstGeom prst="roundRect">
              <a:avLst>
                <a:gd name="adj" fmla="val 1000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866173" y="5946685"/>
              <a:ext cx="2410191" cy="112526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制定反映患者治疗紧迫性和偏好的治疗方案</a:t>
              </a:r>
              <a:endParaRPr lang="en-CA" dirty="0">
                <a:solidFill>
                  <a:prstClr val="white"/>
                </a:solidFill>
                <a:latin typeface="Arial" pitchFamily="34" charset="0"/>
                <a:ea typeface="宋体" pitchFamily="2" charset="-122"/>
                <a:cs typeface="Arial" pitchFamily="34" charset="0"/>
              </a:endParaRPr>
            </a:p>
          </p:txBody>
        </p:sp>
      </p:grpSp>
      <p:sp>
        <p:nvSpPr>
          <p:cNvPr id="13" name="Rounded Rectangle 12"/>
          <p:cNvSpPr/>
          <p:nvPr/>
        </p:nvSpPr>
        <p:spPr>
          <a:xfrm>
            <a:off x="4355976" y="2780928"/>
            <a:ext cx="2480209" cy="474918"/>
          </a:xfrm>
          <a:prstGeom prst="roundRect">
            <a:avLst>
              <a:gd name="adj" fmla="val 1000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4378672" y="2852936"/>
            <a:ext cx="2437230" cy="352197"/>
          </a:xfrm>
          <a:prstGeom prst="rect">
            <a:avLst/>
          </a:prstGeom>
        </p:spPr>
        <p:txBody>
          <a:bodyPr wrap="square">
            <a:sp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药物治疗</a:t>
            </a:r>
            <a:endParaRPr lang="en-CA" dirty="0">
              <a:solidFill>
                <a:prstClr val="white"/>
              </a:solidFill>
              <a:latin typeface="Arial" pitchFamily="34" charset="0"/>
              <a:ea typeface="宋体" pitchFamily="2" charset="-122"/>
              <a:cs typeface="Arial" pitchFamily="34" charset="0"/>
            </a:endParaRPr>
          </a:p>
        </p:txBody>
      </p:sp>
      <p:sp>
        <p:nvSpPr>
          <p:cNvPr id="16" name="Rounded Rectangle 15"/>
          <p:cNvSpPr/>
          <p:nvPr/>
        </p:nvSpPr>
        <p:spPr>
          <a:xfrm>
            <a:off x="4355976" y="3356992"/>
            <a:ext cx="2480209" cy="597640"/>
          </a:xfrm>
          <a:prstGeom prst="roundRect">
            <a:avLst>
              <a:gd name="adj" fmla="val 1000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4378672" y="3496674"/>
            <a:ext cx="2502024" cy="341632"/>
          </a:xfrm>
          <a:prstGeom prst="rect">
            <a:avLst/>
          </a:prstGeom>
          <a:ln>
            <a:noFill/>
          </a:ln>
        </p:spPr>
        <p:txBody>
          <a:bodyPr wrap="square">
            <a:sp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非药物治疗</a:t>
            </a:r>
            <a:endParaRPr lang="en-CA" dirty="0">
              <a:solidFill>
                <a:prstClr val="white"/>
              </a:solidFill>
              <a:latin typeface="Arial" pitchFamily="34" charset="0"/>
              <a:ea typeface="宋体" pitchFamily="2" charset="-122"/>
              <a:cs typeface="Arial" pitchFamily="34" charset="0"/>
            </a:endParaRPr>
          </a:p>
        </p:txBody>
      </p:sp>
      <p:sp>
        <p:nvSpPr>
          <p:cNvPr id="18" name="Rounded Rectangle 17"/>
          <p:cNvSpPr/>
          <p:nvPr/>
        </p:nvSpPr>
        <p:spPr>
          <a:xfrm>
            <a:off x="4335693" y="4055496"/>
            <a:ext cx="2480209" cy="597640"/>
          </a:xfrm>
          <a:prstGeom prst="roundRect">
            <a:avLst>
              <a:gd name="adj" fmla="val 1000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4324785" y="4186122"/>
            <a:ext cx="2502024" cy="341632"/>
          </a:xfrm>
          <a:prstGeom prst="rect">
            <a:avLst/>
          </a:prstGeom>
          <a:ln>
            <a:noFill/>
          </a:ln>
        </p:spPr>
        <p:txBody>
          <a:bodyPr wrap="square">
            <a:sp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合并症的治疗</a:t>
            </a:r>
            <a:endParaRPr lang="en-CA" dirty="0">
              <a:solidFill>
                <a:prstClr val="white"/>
              </a:solidFill>
              <a:latin typeface="Arial" pitchFamily="34" charset="0"/>
              <a:ea typeface="宋体" pitchFamily="2" charset="-122"/>
              <a:cs typeface="Arial" pitchFamily="34" charset="0"/>
            </a:endParaRPr>
          </a:p>
        </p:txBody>
      </p:sp>
      <p:sp>
        <p:nvSpPr>
          <p:cNvPr id="20" name="Rounded Rectangle 19"/>
          <p:cNvSpPr/>
          <p:nvPr/>
        </p:nvSpPr>
        <p:spPr>
          <a:xfrm>
            <a:off x="3631348" y="4797151"/>
            <a:ext cx="3184554" cy="923331"/>
          </a:xfrm>
          <a:prstGeom prst="roundRect">
            <a:avLst>
              <a:gd name="adj" fmla="val 1000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3631348" y="4927778"/>
            <a:ext cx="3184554" cy="646331"/>
          </a:xfrm>
          <a:prstGeom prst="rect">
            <a:avLst/>
          </a:prstGeom>
          <a:ln>
            <a:noFill/>
          </a:ln>
        </p:spPr>
        <p:txBody>
          <a:bodyPr wrap="square">
            <a:spAutoFit/>
          </a:bodyPr>
          <a:lstStyle/>
          <a:p>
            <a:pPr marL="0" lvl="1" algn="ctr"/>
            <a:r>
              <a:rPr lang="zh-CN" altLang="en-US" dirty="0" smtClean="0">
                <a:solidFill>
                  <a:prstClr val="white"/>
                </a:solidFill>
                <a:latin typeface="Arial" pitchFamily="34" charset="0"/>
                <a:ea typeface="宋体" pitchFamily="2" charset="-122"/>
                <a:cs typeface="Arial" pitchFamily="34" charset="0"/>
              </a:rPr>
              <a:t>确定能与你合作照顾患者的医护工作者</a:t>
            </a:r>
            <a:endParaRPr lang="en-CA" dirty="0">
              <a:solidFill>
                <a:prstClr val="white"/>
              </a:solidFill>
              <a:latin typeface="Arial" pitchFamily="34" charset="0"/>
              <a:ea typeface="宋体" pitchFamily="2" charset="-122"/>
              <a:cs typeface="Arial" pitchFamily="34" charset="0"/>
            </a:endParaRPr>
          </a:p>
        </p:txBody>
      </p:sp>
      <p:sp>
        <p:nvSpPr>
          <p:cNvPr id="22" name="Rounded Rectangle 21"/>
          <p:cNvSpPr/>
          <p:nvPr/>
        </p:nvSpPr>
        <p:spPr>
          <a:xfrm>
            <a:off x="3631348" y="5809395"/>
            <a:ext cx="3184554" cy="688565"/>
          </a:xfrm>
          <a:prstGeom prst="roundRect">
            <a:avLst>
              <a:gd name="adj" fmla="val 1000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22"/>
          <p:cNvSpPr/>
          <p:nvPr/>
        </p:nvSpPr>
        <p:spPr>
          <a:xfrm>
            <a:off x="3666493" y="5851629"/>
            <a:ext cx="3149409" cy="646331"/>
          </a:xfrm>
          <a:prstGeom prst="rect">
            <a:avLst/>
          </a:prstGeom>
          <a:ln>
            <a:noFill/>
          </a:ln>
        </p:spPr>
        <p:txBody>
          <a:bodyPr wrap="square">
            <a:spAutoFit/>
          </a:bodyPr>
          <a:lstStyle/>
          <a:p>
            <a:pPr marL="0" lvl="1" algn="ctr"/>
            <a:r>
              <a:rPr lang="zh-CN" altLang="en-US" dirty="0" smtClean="0">
                <a:solidFill>
                  <a:prstClr val="white"/>
                </a:solidFill>
                <a:latin typeface="Arial" pitchFamily="34" charset="0"/>
                <a:ea typeface="宋体" pitchFamily="2" charset="-122"/>
                <a:cs typeface="Arial" pitchFamily="34" charset="0"/>
              </a:rPr>
              <a:t>确定用于自我管理</a:t>
            </a:r>
            <a:endParaRPr lang="en-US" altLang="zh-CN" dirty="0" smtClean="0">
              <a:solidFill>
                <a:prstClr val="white"/>
              </a:solidFill>
              <a:latin typeface="Arial" pitchFamily="34" charset="0"/>
              <a:ea typeface="宋体" pitchFamily="2" charset="-122"/>
              <a:cs typeface="Arial" pitchFamily="34" charset="0"/>
            </a:endParaRPr>
          </a:p>
          <a:p>
            <a:pPr marL="0" lvl="1" algn="ctr"/>
            <a:r>
              <a:rPr lang="zh-CN" altLang="en-US" dirty="0" smtClean="0">
                <a:solidFill>
                  <a:prstClr val="white"/>
                </a:solidFill>
                <a:latin typeface="Arial" pitchFamily="34" charset="0"/>
                <a:ea typeface="宋体" pitchFamily="2" charset="-122"/>
                <a:cs typeface="Arial" pitchFamily="34" charset="0"/>
              </a:rPr>
              <a:t>的社区资源</a:t>
            </a:r>
            <a:endParaRPr lang="en-CA" dirty="0">
              <a:solidFill>
                <a:prstClr val="white"/>
              </a:solidFill>
              <a:latin typeface="Arial" pitchFamily="34" charset="0"/>
              <a:ea typeface="宋体" pitchFamily="2" charset="-122"/>
              <a:cs typeface="Arial" pitchFamily="34" charset="0"/>
            </a:endParaRPr>
          </a:p>
        </p:txBody>
      </p:sp>
      <p:sp>
        <p:nvSpPr>
          <p:cNvPr id="24" name="Rounded Rectangle 23"/>
          <p:cNvSpPr/>
          <p:nvPr/>
        </p:nvSpPr>
        <p:spPr>
          <a:xfrm>
            <a:off x="7020272" y="1484781"/>
            <a:ext cx="1976153" cy="5013179"/>
          </a:xfrm>
          <a:prstGeom prst="roundRect">
            <a:avLst>
              <a:gd name="adj" fmla="val 1000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7020271" y="1574215"/>
            <a:ext cx="1976153" cy="50443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algn="ctr" defTabSz="800100">
              <a:lnSpc>
                <a:spcPct val="90000"/>
              </a:lnSpc>
              <a:spcBef>
                <a:spcPts val="700"/>
              </a:spcBef>
              <a:spcAft>
                <a:spcPct val="35000"/>
              </a:spcAft>
            </a:pPr>
            <a:r>
              <a:rPr lang="zh-CN" altLang="en-US" dirty="0" smtClean="0">
                <a:solidFill>
                  <a:prstClr val="white"/>
                </a:solidFill>
                <a:latin typeface="Arial" pitchFamily="34" charset="0"/>
                <a:ea typeface="宋体" pitchFamily="2" charset="-122"/>
                <a:cs typeface="Arial" pitchFamily="34" charset="0"/>
              </a:rPr>
              <a:t>随访评估时：</a:t>
            </a:r>
            <a:endParaRPr lang="en-CA" dirty="0" smtClean="0">
              <a:solidFill>
                <a:prstClr val="white"/>
              </a:solidFill>
              <a:latin typeface="Arial" pitchFamily="34" charset="0"/>
              <a:ea typeface="宋体" pitchFamily="2" charset="-122"/>
              <a:cs typeface="Arial" pitchFamily="34" charset="0"/>
            </a:endParaRPr>
          </a:p>
          <a:p>
            <a:pPr marL="190500" indent="-190500" defTabSz="800100">
              <a:lnSpc>
                <a:spcPct val="90000"/>
              </a:lnSpc>
              <a:spcBef>
                <a:spcPts val="700"/>
              </a:spcBef>
              <a:spcAft>
                <a:spcPct val="35000"/>
              </a:spcAft>
              <a:buFont typeface="Arial" pitchFamily="34" charset="0"/>
              <a:buChar char="•"/>
            </a:pPr>
            <a:r>
              <a:rPr lang="zh-CN" altLang="en-US" sz="1600" dirty="0" smtClean="0">
                <a:solidFill>
                  <a:prstClr val="white"/>
                </a:solidFill>
                <a:latin typeface="Arial" pitchFamily="34" charset="0"/>
                <a:ea typeface="宋体" pitchFamily="2" charset="-122"/>
                <a:cs typeface="Arial" pitchFamily="34" charset="0"/>
              </a:rPr>
              <a:t>对治疗目标的进展情况</a:t>
            </a:r>
            <a:endParaRPr lang="en-US" altLang="zh-CN" sz="1600" dirty="0" smtClean="0">
              <a:solidFill>
                <a:prstClr val="white"/>
              </a:solidFill>
              <a:latin typeface="Arial" pitchFamily="34" charset="0"/>
              <a:ea typeface="宋体" pitchFamily="2" charset="-122"/>
              <a:cs typeface="Arial" pitchFamily="34" charset="0"/>
            </a:endParaRPr>
          </a:p>
          <a:p>
            <a:pPr marL="190500" indent="-190500" defTabSz="800100">
              <a:lnSpc>
                <a:spcPct val="90000"/>
              </a:lnSpc>
              <a:spcBef>
                <a:spcPts val="700"/>
              </a:spcBef>
              <a:spcAft>
                <a:spcPct val="35000"/>
              </a:spcAft>
              <a:buFont typeface="Arial" pitchFamily="34" charset="0"/>
              <a:buChar char="•"/>
            </a:pPr>
            <a:r>
              <a:rPr lang="zh-CN" altLang="en-US" sz="1600" dirty="0" smtClean="0">
                <a:solidFill>
                  <a:prstClr val="white"/>
                </a:solidFill>
                <a:latin typeface="Arial" pitchFamily="34" charset="0"/>
                <a:ea typeface="宋体" pitchFamily="2" charset="-122"/>
                <a:cs typeface="Arial" pitchFamily="34" charset="0"/>
              </a:rPr>
              <a:t>体力活动</a:t>
            </a:r>
            <a:endParaRPr lang="en-US" altLang="zh-CN" sz="1600" dirty="0" smtClean="0">
              <a:solidFill>
                <a:prstClr val="white"/>
              </a:solidFill>
              <a:latin typeface="Arial" pitchFamily="34" charset="0"/>
              <a:ea typeface="宋体" pitchFamily="2" charset="-122"/>
              <a:cs typeface="Arial" pitchFamily="34" charset="0"/>
            </a:endParaRPr>
          </a:p>
          <a:p>
            <a:pPr marL="190500" indent="-190500" defTabSz="800100">
              <a:lnSpc>
                <a:spcPct val="90000"/>
              </a:lnSpc>
              <a:spcBef>
                <a:spcPts val="700"/>
              </a:spcBef>
              <a:spcAft>
                <a:spcPct val="35000"/>
              </a:spcAft>
              <a:buFont typeface="Arial" pitchFamily="34" charset="0"/>
              <a:buChar char="•"/>
            </a:pPr>
            <a:r>
              <a:rPr lang="zh-CN" altLang="en-US" sz="1600" dirty="0" smtClean="0">
                <a:solidFill>
                  <a:prstClr val="white"/>
                </a:solidFill>
                <a:latin typeface="Arial" pitchFamily="34" charset="0"/>
                <a:ea typeface="宋体" pitchFamily="2" charset="-122"/>
                <a:cs typeface="Arial" pitchFamily="34" charset="0"/>
              </a:rPr>
              <a:t>自我管理方法的使用</a:t>
            </a:r>
            <a:endParaRPr lang="en-US" altLang="zh-CN" sz="1600" dirty="0" smtClean="0">
              <a:solidFill>
                <a:prstClr val="white"/>
              </a:solidFill>
              <a:latin typeface="Arial" pitchFamily="34" charset="0"/>
              <a:ea typeface="宋体" pitchFamily="2" charset="-122"/>
              <a:cs typeface="Arial" pitchFamily="34" charset="0"/>
            </a:endParaRPr>
          </a:p>
          <a:p>
            <a:pPr marL="190500" indent="-190500" defTabSz="800100">
              <a:lnSpc>
                <a:spcPct val="90000"/>
              </a:lnSpc>
              <a:spcBef>
                <a:spcPts val="700"/>
              </a:spcBef>
              <a:spcAft>
                <a:spcPct val="35000"/>
              </a:spcAft>
              <a:buFont typeface="Arial" pitchFamily="34" charset="0"/>
              <a:buChar char="•"/>
            </a:pPr>
            <a:r>
              <a:rPr lang="zh-CN" altLang="en-US" sz="1600" dirty="0" smtClean="0">
                <a:solidFill>
                  <a:prstClr val="white"/>
                </a:solidFill>
                <a:latin typeface="Arial" pitchFamily="34" charset="0"/>
                <a:ea typeface="宋体" pitchFamily="2" charset="-122"/>
                <a:cs typeface="Arial" pitchFamily="34" charset="0"/>
              </a:rPr>
              <a:t>药物疗效和副作用</a:t>
            </a:r>
            <a:endParaRPr lang="en-US" altLang="zh-CN" sz="1600" dirty="0" smtClean="0">
              <a:solidFill>
                <a:prstClr val="white"/>
              </a:solidFill>
              <a:latin typeface="Arial" pitchFamily="34" charset="0"/>
              <a:ea typeface="宋体" pitchFamily="2" charset="-122"/>
              <a:cs typeface="Arial" pitchFamily="34" charset="0"/>
            </a:endParaRPr>
          </a:p>
          <a:p>
            <a:pPr marL="190500" indent="-190500" defTabSz="800100">
              <a:lnSpc>
                <a:spcPct val="90000"/>
              </a:lnSpc>
              <a:spcBef>
                <a:spcPts val="700"/>
              </a:spcBef>
              <a:spcAft>
                <a:spcPct val="35000"/>
              </a:spcAft>
              <a:buFont typeface="Arial" pitchFamily="34" charset="0"/>
              <a:buChar char="•"/>
            </a:pPr>
            <a:r>
              <a:rPr lang="zh-CN" altLang="en-US" sz="1600" dirty="0" smtClean="0">
                <a:solidFill>
                  <a:prstClr val="white"/>
                </a:solidFill>
                <a:latin typeface="Arial" pitchFamily="34" charset="0"/>
                <a:ea typeface="宋体" pitchFamily="2" charset="-122"/>
                <a:cs typeface="Arial" pitchFamily="34" charset="0"/>
              </a:rPr>
              <a:t>共患病</a:t>
            </a:r>
            <a:endParaRPr lang="en-CA" sz="1600" dirty="0" smtClean="0">
              <a:solidFill>
                <a:prstClr val="white"/>
              </a:solidFill>
              <a:latin typeface="Arial" pitchFamily="34" charset="0"/>
              <a:ea typeface="宋体" pitchFamily="2" charset="-122"/>
              <a:cs typeface="Arial" pitchFamily="34" charset="0"/>
            </a:endParaRPr>
          </a:p>
          <a:p>
            <a:pPr marL="190500" indent="-190500" defTabSz="800100">
              <a:lnSpc>
                <a:spcPct val="90000"/>
              </a:lnSpc>
              <a:spcBef>
                <a:spcPts val="700"/>
              </a:spcBef>
              <a:spcAft>
                <a:spcPct val="35000"/>
              </a:spcAft>
              <a:buFont typeface="Arial" pitchFamily="34" charset="0"/>
              <a:buChar char="•"/>
            </a:pPr>
            <a:r>
              <a:rPr lang="zh-CN" altLang="en-US" sz="1600" dirty="0" smtClean="0">
                <a:solidFill>
                  <a:prstClr val="white"/>
                </a:solidFill>
                <a:latin typeface="Arial" pitchFamily="34" charset="0"/>
                <a:ea typeface="宋体" pitchFamily="2" charset="-122"/>
                <a:cs typeface="Arial" pitchFamily="34" charset="0"/>
              </a:rPr>
              <a:t>调整治疗方案</a:t>
            </a:r>
            <a:endParaRPr lang="en-CA" sz="1600" dirty="0" smtClean="0">
              <a:solidFill>
                <a:prstClr val="white"/>
              </a:solidFill>
              <a:latin typeface="Arial" pitchFamily="34" charset="0"/>
              <a:ea typeface="宋体" pitchFamily="2" charset="-122"/>
              <a:cs typeface="Arial" pitchFamily="34" charset="0"/>
            </a:endParaRPr>
          </a:p>
          <a:p>
            <a:pPr algn="ctr" defTabSz="800100">
              <a:lnSpc>
                <a:spcPct val="90000"/>
              </a:lnSpc>
              <a:spcBef>
                <a:spcPct val="0"/>
              </a:spcBef>
              <a:spcAft>
                <a:spcPct val="35000"/>
              </a:spcAft>
            </a:pPr>
            <a:endParaRPr lang="en-CA" sz="800" dirty="0" smtClean="0">
              <a:solidFill>
                <a:prstClr val="white"/>
              </a:solidFill>
              <a:latin typeface="Arial" pitchFamily="34" charset="0"/>
              <a:ea typeface="宋体" pitchFamily="2" charset="-122"/>
              <a:cs typeface="Arial" pitchFamily="34" charset="0"/>
            </a:endParaRPr>
          </a:p>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始终关注随时间的进展</a:t>
            </a:r>
            <a:r>
              <a:rPr lang="en-US" altLang="zh-CN" dirty="0" smtClean="0">
                <a:solidFill>
                  <a:prstClr val="white"/>
                </a:solidFill>
                <a:latin typeface="Arial" pitchFamily="34" charset="0"/>
                <a:ea typeface="宋体" pitchFamily="2" charset="-122"/>
                <a:cs typeface="Arial" pitchFamily="34" charset="0"/>
              </a:rPr>
              <a:t>vs.</a:t>
            </a:r>
            <a:r>
              <a:rPr lang="zh-CN" altLang="en-US" dirty="0" smtClean="0">
                <a:solidFill>
                  <a:prstClr val="white"/>
                </a:solidFill>
                <a:latin typeface="Arial" pitchFamily="34" charset="0"/>
                <a:ea typeface="宋体" pitchFamily="2" charset="-122"/>
                <a:cs typeface="Arial" pitchFamily="34" charset="0"/>
              </a:rPr>
              <a:t>每日病情变化</a:t>
            </a:r>
            <a:endParaRPr lang="en-CA" sz="1600" dirty="0">
              <a:solidFill>
                <a:prstClr val="white"/>
              </a:solidFill>
              <a:latin typeface="Arial" pitchFamily="34" charset="0"/>
              <a:ea typeface="宋体" pitchFamily="2" charset="-122"/>
              <a:cs typeface="Arial" pitchFamily="34" charset="0"/>
            </a:endParaRPr>
          </a:p>
        </p:txBody>
      </p:sp>
      <p:grpSp>
        <p:nvGrpSpPr>
          <p:cNvPr id="26" name="Group 25"/>
          <p:cNvGrpSpPr/>
          <p:nvPr/>
        </p:nvGrpSpPr>
        <p:grpSpPr>
          <a:xfrm rot="16200000">
            <a:off x="6383203" y="1859374"/>
            <a:ext cx="537876" cy="448230"/>
            <a:chOff x="1279233" y="1269986"/>
            <a:chExt cx="537876" cy="448230"/>
          </a:xfrm>
          <a:solidFill>
            <a:srgbClr val="0C6FCF"/>
          </a:solidFill>
        </p:grpSpPr>
        <p:sp>
          <p:nvSpPr>
            <p:cNvPr id="27" name="Right Arrow 26"/>
            <p:cNvSpPr/>
            <p:nvPr/>
          </p:nvSpPr>
          <p:spPr>
            <a:xfrm rot="5400000">
              <a:off x="1324056" y="1225163"/>
              <a:ext cx="448230" cy="53787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Right Arrow 4"/>
            <p:cNvSpPr/>
            <p:nvPr/>
          </p:nvSpPr>
          <p:spPr>
            <a:xfrm>
              <a:off x="1386809" y="1269986"/>
              <a:ext cx="322726" cy="31376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7900">
                <a:lnSpc>
                  <a:spcPct val="90000"/>
                </a:lnSpc>
                <a:spcBef>
                  <a:spcPct val="0"/>
                </a:spcBef>
                <a:spcAft>
                  <a:spcPct val="35000"/>
                </a:spcAft>
              </a:pPr>
              <a:endParaRPr lang="en-CA" sz="2200" dirty="0">
                <a:solidFill>
                  <a:prstClr val="white"/>
                </a:solidFill>
                <a:latin typeface="Arial" pitchFamily="34" charset="0"/>
                <a:ea typeface="宋体" pitchFamily="2" charset="-122"/>
                <a:cs typeface="Arial" pitchFamily="34" charset="0"/>
              </a:endParaRPr>
            </a:p>
          </p:txBody>
        </p:sp>
      </p:grpSp>
      <p:sp>
        <p:nvSpPr>
          <p:cNvPr id="39" name="Right Arrow 38"/>
          <p:cNvSpPr/>
          <p:nvPr/>
        </p:nvSpPr>
        <p:spPr>
          <a:xfrm>
            <a:off x="3160745" y="1751799"/>
            <a:ext cx="448230" cy="537876"/>
          </a:xfrm>
          <a:prstGeom prst="rightArrow">
            <a:avLst>
              <a:gd name="adj1" fmla="val 60000"/>
              <a:gd name="adj2" fmla="val 50000"/>
            </a:avLst>
          </a:prstGeom>
          <a:solidFill>
            <a:srgbClr val="0C6FC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Rectangle 40"/>
          <p:cNvSpPr/>
          <p:nvPr/>
        </p:nvSpPr>
        <p:spPr>
          <a:xfrm>
            <a:off x="3157795" y="2083489"/>
            <a:ext cx="78440" cy="3725906"/>
          </a:xfrm>
          <a:prstGeom prst="rect">
            <a:avLst/>
          </a:prstGeom>
          <a:solidFill>
            <a:srgbClr val="0C6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42" name="Rectangle 41"/>
          <p:cNvSpPr/>
          <p:nvPr/>
        </p:nvSpPr>
        <p:spPr>
          <a:xfrm>
            <a:off x="2843280" y="5631501"/>
            <a:ext cx="392956" cy="186278"/>
          </a:xfrm>
          <a:prstGeom prst="rect">
            <a:avLst/>
          </a:prstGeom>
          <a:solidFill>
            <a:srgbClr val="0C6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43" name="Rectangle 42"/>
          <p:cNvSpPr/>
          <p:nvPr/>
        </p:nvSpPr>
        <p:spPr>
          <a:xfrm>
            <a:off x="120553" y="6621225"/>
            <a:ext cx="3967753" cy="246221"/>
          </a:xfrm>
          <a:prstGeom prst="rect">
            <a:avLst/>
          </a:prstGeom>
        </p:spPr>
        <p:txBody>
          <a:bodyPr wrap="none">
            <a:spAutoFit/>
          </a:bodyPr>
          <a:lstStyle/>
          <a:p>
            <a:r>
              <a:rPr lang="es-ES" sz="1000" dirty="0" smtClean="0">
                <a:solidFill>
                  <a:srgbClr val="002060"/>
                </a:solidFill>
                <a:latin typeface="Arial" pitchFamily="34" charset="0"/>
                <a:ea typeface="宋体" pitchFamily="2" charset="-122"/>
                <a:cs typeface="Arial" pitchFamily="34" charset="0"/>
              </a:rPr>
              <a:t>Adapted from: Arnold LM </a:t>
            </a:r>
            <a:r>
              <a:rPr lang="es-ES" sz="1000" i="1" dirty="0" smtClean="0">
                <a:solidFill>
                  <a:srgbClr val="002060"/>
                </a:solidFill>
                <a:latin typeface="Arial" pitchFamily="34" charset="0"/>
                <a:ea typeface="宋体" pitchFamily="2" charset="-122"/>
                <a:cs typeface="Arial" pitchFamily="34" charset="0"/>
              </a:rPr>
              <a:t>et al. Mayo </a:t>
            </a:r>
            <a:r>
              <a:rPr lang="es-ES" sz="1000" i="1" dirty="0">
                <a:solidFill>
                  <a:srgbClr val="002060"/>
                </a:solidFill>
                <a:latin typeface="Arial" pitchFamily="34" charset="0"/>
                <a:ea typeface="宋体" pitchFamily="2" charset="-122"/>
                <a:cs typeface="Arial" pitchFamily="34" charset="0"/>
              </a:rPr>
              <a:t>Clin </a:t>
            </a:r>
            <a:r>
              <a:rPr lang="es-ES" sz="1000" i="1" dirty="0" smtClean="0">
                <a:solidFill>
                  <a:srgbClr val="002060"/>
                </a:solidFill>
                <a:latin typeface="Arial" pitchFamily="34" charset="0"/>
                <a:ea typeface="宋体" pitchFamily="2" charset="-122"/>
                <a:cs typeface="Arial" pitchFamily="34" charset="0"/>
              </a:rPr>
              <a:t>Proc</a:t>
            </a:r>
            <a:r>
              <a:rPr lang="es-ES" sz="1000" dirty="0" smtClean="0">
                <a:solidFill>
                  <a:srgbClr val="002060"/>
                </a:solidFill>
                <a:latin typeface="Arial" pitchFamily="34" charset="0"/>
                <a:ea typeface="宋体" pitchFamily="2" charset="-122"/>
                <a:cs typeface="Arial" pitchFamily="34" charset="0"/>
              </a:rPr>
              <a:t> 2012; 87(5</a:t>
            </a:r>
            <a:r>
              <a:rPr lang="es-ES" sz="1000" dirty="0">
                <a:solidFill>
                  <a:srgbClr val="002060"/>
                </a:solidFill>
                <a:latin typeface="Arial" pitchFamily="34" charset="0"/>
                <a:ea typeface="宋体" pitchFamily="2" charset="-122"/>
                <a:cs typeface="Arial" pitchFamily="34" charset="0"/>
              </a:rPr>
              <a:t>):</a:t>
            </a:r>
            <a:r>
              <a:rPr lang="es-ES" sz="1000" dirty="0" smtClean="0">
                <a:solidFill>
                  <a:srgbClr val="002060"/>
                </a:solidFill>
                <a:latin typeface="Arial" pitchFamily="34" charset="0"/>
                <a:ea typeface="宋体" pitchFamily="2" charset="-122"/>
                <a:cs typeface="Arial" pitchFamily="34" charset="0"/>
              </a:rPr>
              <a:t>488-96.</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9444315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关键信息</a:t>
            </a:r>
            <a:endParaRPr lang="en-CA" dirty="0">
              <a:latin typeface="Arial" pitchFamily="34" charset="0"/>
              <a:ea typeface="宋体" pitchFamily="2" charset="-122"/>
              <a:cs typeface="Arial" pitchFamily="34" charset="0"/>
            </a:endParaRPr>
          </a:p>
        </p:txBody>
      </p:sp>
      <p:sp>
        <p:nvSpPr>
          <p:cNvPr id="3" name="Content Placeholder 2"/>
          <p:cNvSpPr>
            <a:spLocks noGrp="1"/>
          </p:cNvSpPr>
          <p:nvPr>
            <p:ph idx="1"/>
          </p:nvPr>
        </p:nvSpPr>
        <p:spPr>
          <a:xfrm>
            <a:off x="457200" y="1701800"/>
            <a:ext cx="8229600" cy="4525963"/>
          </a:xfrm>
        </p:spPr>
        <p:txBody>
          <a:bodyPr>
            <a:noAutofit/>
          </a:bodyPr>
          <a:lstStyle/>
          <a:p>
            <a:r>
              <a:rPr lang="zh-CN" altLang="en-US" sz="2400" dirty="0" smtClean="0">
                <a:latin typeface="Arial" pitchFamily="34" charset="0"/>
                <a:ea typeface="宋体" pitchFamily="2" charset="-122"/>
                <a:cs typeface="Arial" pitchFamily="34" charset="0"/>
              </a:rPr>
              <a:t>多达</a:t>
            </a:r>
            <a:r>
              <a:rPr lang="en-US" altLang="zh-CN" sz="2400" dirty="0" smtClean="0">
                <a:latin typeface="Arial" pitchFamily="34" charset="0"/>
                <a:ea typeface="宋体" pitchFamily="2" charset="-122"/>
                <a:cs typeface="Arial" pitchFamily="34" charset="0"/>
              </a:rPr>
              <a:t>15%</a:t>
            </a:r>
            <a:r>
              <a:rPr lang="zh-CN" altLang="en-US" sz="2400" dirty="0" smtClean="0">
                <a:latin typeface="Arial" pitchFamily="34" charset="0"/>
                <a:ea typeface="宋体" pitchFamily="2" charset="-122"/>
                <a:cs typeface="Arial" pitchFamily="34" charset="0"/>
              </a:rPr>
              <a:t>的成人可能出现</a:t>
            </a:r>
            <a:r>
              <a:rPr lang="zh-CN" altLang="en-US" sz="2400" dirty="0" smtClean="0">
                <a:latin typeface="Arial" pitchFamily="34" charset="0"/>
                <a:ea typeface="宋体" pitchFamily="2" charset="-122"/>
                <a:cs typeface="Arial" pitchFamily="34" charset="0"/>
              </a:rPr>
              <a:t>中枢敏化</a:t>
            </a:r>
            <a:r>
              <a:rPr lang="en-US" altLang="zh-CN" sz="2400" dirty="0" smtClean="0">
                <a:latin typeface="Arial" pitchFamily="34" charset="0"/>
                <a:ea typeface="宋体" pitchFamily="2" charset="-122"/>
                <a:cs typeface="Arial" pitchFamily="34" charset="0"/>
              </a:rPr>
              <a:t>/</a:t>
            </a:r>
            <a:r>
              <a:rPr lang="zh-CN" altLang="en-US" sz="2400" dirty="0" smtClean="0">
                <a:latin typeface="Arial" pitchFamily="34" charset="0"/>
                <a:ea typeface="宋体" pitchFamily="2" charset="-122"/>
                <a:cs typeface="Arial" pitchFamily="34" charset="0"/>
              </a:rPr>
              <a:t>功能失调性疼痛，其中患有纤维肌痛的占</a:t>
            </a:r>
            <a:r>
              <a:rPr lang="en-US" altLang="zh-CN" sz="2400" dirty="0" smtClean="0">
                <a:latin typeface="Arial" pitchFamily="34" charset="0"/>
                <a:ea typeface="宋体" pitchFamily="2" charset="-122"/>
                <a:cs typeface="Arial" pitchFamily="34" charset="0"/>
              </a:rPr>
              <a:t>2-5%</a:t>
            </a:r>
            <a:r>
              <a:rPr lang="en-US" sz="2400" dirty="0" smtClean="0">
                <a:latin typeface="Arial" pitchFamily="34" charset="0"/>
                <a:ea typeface="宋体" pitchFamily="2" charset="-122"/>
                <a:cs typeface="Arial" pitchFamily="34" charset="0"/>
              </a:rPr>
              <a:t> </a:t>
            </a:r>
            <a:r>
              <a:rPr lang="zh-CN" altLang="en-US" sz="2400" dirty="0" smtClean="0">
                <a:latin typeface="Arial" pitchFamily="34" charset="0"/>
                <a:ea typeface="宋体" pitchFamily="2" charset="-122"/>
                <a:cs typeface="Arial" pitchFamily="34" charset="0"/>
              </a:rPr>
              <a:t>。</a:t>
            </a:r>
            <a:endParaRPr lang="en-US" sz="2400" dirty="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有假设认为</a:t>
            </a:r>
            <a:r>
              <a:rPr lang="zh-CN" altLang="en-US" sz="2400" dirty="0" smtClean="0">
                <a:latin typeface="Arial" pitchFamily="34" charset="0"/>
                <a:ea typeface="宋体" pitchFamily="2" charset="-122"/>
                <a:cs typeface="Arial" pitchFamily="34" charset="0"/>
              </a:rPr>
              <a:t>中枢敏化</a:t>
            </a:r>
            <a:r>
              <a:rPr lang="en-US" altLang="zh-CN" sz="2400" dirty="0" smtClean="0">
                <a:latin typeface="Arial" pitchFamily="34" charset="0"/>
                <a:ea typeface="宋体" pitchFamily="2" charset="-122"/>
                <a:cs typeface="Arial" pitchFamily="34" charset="0"/>
              </a:rPr>
              <a:t>/</a:t>
            </a:r>
            <a:r>
              <a:rPr lang="zh-CN" altLang="en-US" sz="2400" dirty="0" smtClean="0">
                <a:latin typeface="Arial" pitchFamily="34" charset="0"/>
                <a:ea typeface="宋体" pitchFamily="2" charset="-122"/>
                <a:cs typeface="Arial" pitchFamily="34" charset="0"/>
              </a:rPr>
              <a:t>功能失调性疼痛是持久性神经失调或功能障碍所导致</a:t>
            </a:r>
            <a:r>
              <a:rPr lang="zh-CN" altLang="en-US" sz="2400" dirty="0" smtClean="0">
                <a:latin typeface="Arial" pitchFamily="34" charset="0"/>
                <a:ea typeface="宋体" pitchFamily="2" charset="-122"/>
                <a:cs typeface="Arial" pitchFamily="34" charset="0"/>
              </a:rPr>
              <a:t>的。</a:t>
            </a:r>
            <a:endParaRPr lang="en-US" sz="2400" dirty="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很多像纤维肌痛这样的</a:t>
            </a:r>
            <a:r>
              <a:rPr lang="zh-CN" altLang="en-US" sz="2400" dirty="0" smtClean="0">
                <a:latin typeface="Arial" pitchFamily="34" charset="0"/>
                <a:ea typeface="宋体" pitchFamily="2" charset="-122"/>
                <a:cs typeface="Arial" pitchFamily="34" charset="0"/>
              </a:rPr>
              <a:t>中枢敏化</a:t>
            </a:r>
            <a:r>
              <a:rPr lang="en-US" altLang="zh-CN" sz="2400" dirty="0" smtClean="0">
                <a:latin typeface="Arial" pitchFamily="34" charset="0"/>
                <a:ea typeface="宋体" pitchFamily="2" charset="-122"/>
                <a:cs typeface="Arial" pitchFamily="34" charset="0"/>
              </a:rPr>
              <a:t>/</a:t>
            </a:r>
            <a:r>
              <a:rPr lang="zh-CN" altLang="en-US" sz="2400" dirty="0" smtClean="0">
                <a:latin typeface="Arial" pitchFamily="34" charset="0"/>
                <a:ea typeface="宋体" pitchFamily="2" charset="-122"/>
                <a:cs typeface="Arial" pitchFamily="34" charset="0"/>
              </a:rPr>
              <a:t>功能失调性疼痛症状患者同时发生睡眠障碍、疲乏、焦虑和情绪</a:t>
            </a:r>
            <a:r>
              <a:rPr lang="zh-CN" altLang="en-US" sz="2400" dirty="0" smtClean="0">
                <a:latin typeface="Arial" pitchFamily="34" charset="0"/>
                <a:ea typeface="宋体" pitchFamily="2" charset="-122"/>
                <a:cs typeface="Arial" pitchFamily="34" charset="0"/>
              </a:rPr>
              <a:t>障碍。</a:t>
            </a:r>
            <a:endParaRPr lang="en-US" sz="2400" dirty="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同时包括非药物治疗和药物治疗组成的多模式治疗被用于纤维肌痛症状的</a:t>
            </a:r>
            <a:r>
              <a:rPr lang="zh-CN" altLang="en-US" sz="2400" dirty="0" smtClean="0">
                <a:latin typeface="Arial" pitchFamily="34" charset="0"/>
                <a:ea typeface="宋体" pitchFamily="2" charset="-122"/>
                <a:cs typeface="Arial" pitchFamily="34" charset="0"/>
              </a:rPr>
              <a:t>治疗。</a:t>
            </a:r>
            <a:endParaRPr lang="en-CA" sz="2400" dirty="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452230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229600" cy="1143000"/>
          </a:xfrm>
        </p:spPr>
        <p:txBody>
          <a:bodyPr vert="horz" lIns="91440" tIns="45720" rIns="91440" bIns="45720" rtlCol="0" anchor="ctr">
            <a:normAutofit/>
          </a:bodyPr>
          <a:lstStyle/>
          <a:p>
            <a:pPr>
              <a:lnSpc>
                <a:spcPct val="85000"/>
              </a:lnSpc>
            </a:pPr>
            <a:r>
              <a:rPr lang="zh-CN" altLang="en-US" sz="3200" dirty="0" smtClean="0">
                <a:latin typeface="Arial" pitchFamily="34" charset="0"/>
                <a:ea typeface="宋体" pitchFamily="2" charset="-122"/>
                <a:cs typeface="Arial" pitchFamily="34" charset="0"/>
              </a:rPr>
              <a:t>为什么</a:t>
            </a:r>
            <a:r>
              <a:rPr lang="zh-CN" altLang="en-US" sz="3200" dirty="0" smtClean="0">
                <a:latin typeface="Arial" pitchFamily="34" charset="0"/>
                <a:ea typeface="宋体" pitchFamily="2" charset="-122"/>
                <a:cs typeface="Arial" pitchFamily="34" charset="0"/>
              </a:rPr>
              <a:t>中枢敏化患者</a:t>
            </a:r>
            <a:r>
              <a:rPr lang="zh-CN" altLang="en-US" sz="3200" dirty="0" smtClean="0">
                <a:latin typeface="Arial" pitchFamily="34" charset="0"/>
                <a:ea typeface="宋体" pitchFamily="2" charset="-122"/>
                <a:cs typeface="Arial" pitchFamily="34" charset="0"/>
              </a:rPr>
              <a:t>会出现功能失调性疼痛？</a:t>
            </a:r>
            <a:endParaRPr lang="es-MX" sz="3200" dirty="0">
              <a:latin typeface="Arial" pitchFamily="34" charset="0"/>
              <a:ea typeface="宋体" pitchFamily="2" charset="-122"/>
              <a:cs typeface="Arial" pitchFamily="34" charset="0"/>
            </a:endParaRPr>
          </a:p>
        </p:txBody>
      </p:sp>
      <p:sp>
        <p:nvSpPr>
          <p:cNvPr id="3" name="Content Placeholder 2"/>
          <p:cNvSpPr>
            <a:spLocks noGrp="1"/>
          </p:cNvSpPr>
          <p:nvPr>
            <p:ph idx="1"/>
          </p:nvPr>
        </p:nvSpPr>
        <p:spPr/>
        <p:txBody>
          <a:bodyPr>
            <a:normAutofit/>
          </a:bodyPr>
          <a:lstStyle/>
          <a:p>
            <a:r>
              <a:rPr lang="zh-CN" altLang="en-US" dirty="0" smtClean="0">
                <a:latin typeface="Arial" pitchFamily="34" charset="0"/>
                <a:ea typeface="宋体" pitchFamily="2" charset="-122"/>
                <a:cs typeface="Arial" pitchFamily="34" charset="0"/>
              </a:rPr>
              <a:t>中枢敏化过程</a:t>
            </a:r>
            <a:r>
              <a:rPr lang="zh-CN" altLang="en-US" dirty="0" smtClean="0">
                <a:latin typeface="Arial" pitchFamily="34" charset="0"/>
                <a:ea typeface="宋体" pitchFamily="2" charset="-122"/>
                <a:cs typeface="Arial" pitchFamily="34" charset="0"/>
              </a:rPr>
              <a:t>中，如下两因素可加强疼痛感受：</a:t>
            </a:r>
            <a:endParaRPr lang="en-US" dirty="0" smtClean="0">
              <a:latin typeface="Arial" pitchFamily="34" charset="0"/>
              <a:ea typeface="宋体" pitchFamily="2" charset="-122"/>
              <a:cs typeface="Arial" pitchFamily="34" charset="0"/>
            </a:endParaRPr>
          </a:p>
          <a:p>
            <a:pPr lvl="1"/>
            <a:r>
              <a:rPr lang="zh-CN" altLang="en-US" dirty="0" smtClean="0">
                <a:latin typeface="Arial" pitchFamily="34" charset="0"/>
                <a:ea typeface="宋体" pitchFamily="2" charset="-122"/>
                <a:cs typeface="Arial" pitchFamily="34" charset="0"/>
              </a:rPr>
              <a:t>神经纤维和</a:t>
            </a:r>
            <a:r>
              <a:rPr lang="zh-CN" altLang="en-US" dirty="0" smtClean="0">
                <a:latin typeface="Arial" pitchFamily="34" charset="0"/>
                <a:ea typeface="宋体" pitchFamily="2" charset="-122"/>
                <a:cs typeface="Arial" pitchFamily="34" charset="0"/>
              </a:rPr>
              <a:t>环境的改变</a:t>
            </a:r>
            <a:endParaRPr lang="en-US" altLang="zh-CN" dirty="0" smtClean="0">
              <a:latin typeface="Arial" pitchFamily="34" charset="0"/>
              <a:ea typeface="宋体" pitchFamily="2" charset="-122"/>
              <a:cs typeface="Arial" pitchFamily="34" charset="0"/>
            </a:endParaRPr>
          </a:p>
          <a:p>
            <a:pPr lvl="1"/>
            <a:r>
              <a:rPr lang="zh-CN" altLang="en-US" dirty="0" smtClean="0">
                <a:latin typeface="Arial" pitchFamily="34" charset="0"/>
                <a:ea typeface="宋体" pitchFamily="2" charset="-122"/>
                <a:cs typeface="Arial" pitchFamily="34" charset="0"/>
              </a:rPr>
              <a:t>功能属性调制，初级和次级传入神经元的基因规划</a:t>
            </a:r>
            <a:endParaRPr lang="es-MX" dirty="0">
              <a:latin typeface="Arial" pitchFamily="34" charset="0"/>
              <a:ea typeface="宋体" pitchFamily="2" charset="-122"/>
              <a:cs typeface="Arial" pitchFamily="34" charset="0"/>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latin typeface="Arial" pitchFamily="34" charset="0"/>
                <a:ea typeface="宋体" pitchFamily="2" charset="-122"/>
                <a:cs typeface="Arial" pitchFamily="34" charset="0"/>
              </a:rPr>
              <a:pPr/>
              <a:t>6</a:t>
            </a:fld>
            <a:endParaRPr lang="en-CA" dirty="0">
              <a:solidFill>
                <a:prstClr val="white">
                  <a:tint val="75000"/>
                </a:prstClr>
              </a:solidFill>
              <a:latin typeface="Arial" pitchFamily="34" charset="0"/>
              <a:ea typeface="宋体" pitchFamily="2" charset="-122"/>
              <a:cs typeface="Arial" pitchFamily="34" charset="0"/>
            </a:endParaRPr>
          </a:p>
        </p:txBody>
      </p:sp>
      <p:sp>
        <p:nvSpPr>
          <p:cNvPr id="5" name="TextBox 4"/>
          <p:cNvSpPr txBox="1"/>
          <p:nvPr/>
        </p:nvSpPr>
        <p:spPr>
          <a:xfrm>
            <a:off x="120328" y="6621612"/>
            <a:ext cx="3409908" cy="246221"/>
          </a:xfrm>
          <a:prstGeom prst="rect">
            <a:avLst/>
          </a:prstGeom>
          <a:noFill/>
        </p:spPr>
        <p:txBody>
          <a:bodyPr wrap="none" rtlCol="0">
            <a:spAutoFit/>
          </a:bodyPr>
          <a:lstStyle/>
          <a:p>
            <a:r>
              <a:rPr lang="es-MX" sz="1000" dirty="0" smtClean="0">
                <a:solidFill>
                  <a:schemeClr val="bg2"/>
                </a:solidFill>
                <a:latin typeface="Arial" pitchFamily="34" charset="0"/>
                <a:ea typeface="宋体" pitchFamily="2" charset="-122"/>
                <a:cs typeface="Arial" pitchFamily="34" charset="0"/>
              </a:rPr>
              <a:t>Fornasari D.  </a:t>
            </a:r>
            <a:r>
              <a:rPr lang="en-US" sz="1000" i="1" dirty="0">
                <a:solidFill>
                  <a:schemeClr val="bg2"/>
                </a:solidFill>
                <a:latin typeface="Arial" pitchFamily="34" charset="0"/>
                <a:ea typeface="宋体" pitchFamily="2" charset="-122"/>
                <a:cs typeface="Arial" pitchFamily="34" charset="0"/>
              </a:rPr>
              <a:t>Clin Drug </a:t>
            </a:r>
            <a:r>
              <a:rPr lang="en-US" sz="1000" i="1" dirty="0" smtClean="0">
                <a:solidFill>
                  <a:schemeClr val="bg2"/>
                </a:solidFill>
                <a:latin typeface="Arial" pitchFamily="34" charset="0"/>
                <a:ea typeface="宋体" pitchFamily="2" charset="-122"/>
                <a:cs typeface="Arial" pitchFamily="34" charset="0"/>
              </a:rPr>
              <a:t>Investig </a:t>
            </a:r>
            <a:r>
              <a:rPr lang="en-US" sz="1000" dirty="0" smtClean="0">
                <a:solidFill>
                  <a:schemeClr val="bg2"/>
                </a:solidFill>
                <a:latin typeface="Arial" pitchFamily="34" charset="0"/>
                <a:ea typeface="宋体" pitchFamily="2" charset="-122"/>
                <a:cs typeface="Arial" pitchFamily="34" charset="0"/>
              </a:rPr>
              <a:t>2012; 32(Suppl 1):45-52.</a:t>
            </a:r>
            <a:endParaRPr lang="es-MX" sz="1000" dirty="0">
              <a:solidFill>
                <a:schemeClr val="bg2"/>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53546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p:cNvSpPr>
          <p:nvPr>
            <p:ph type="title"/>
          </p:nvPr>
        </p:nvSpPr>
        <p:spPr>
          <a:xfrm>
            <a:off x="457200" y="277462"/>
            <a:ext cx="8229600" cy="1143000"/>
          </a:xfrm>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什么是</a:t>
            </a:r>
            <a:r>
              <a:rPr lang="zh-CN" altLang="en-US" dirty="0" smtClean="0">
                <a:latin typeface="Arial" pitchFamily="34" charset="0"/>
                <a:ea typeface="宋体" pitchFamily="2" charset="-122"/>
                <a:cs typeface="Arial" pitchFamily="34" charset="0"/>
              </a:rPr>
              <a:t>中枢敏化</a:t>
            </a:r>
            <a:r>
              <a:rPr lang="en-US"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功能失调性疼痛？</a:t>
            </a:r>
            <a:endParaRPr dirty="0">
              <a:latin typeface="Arial" pitchFamily="34" charset="0"/>
              <a:ea typeface="宋体" pitchFamily="2" charset="-122"/>
              <a:cs typeface="Arial" pitchFamily="34" charset="0"/>
            </a:endParaRPr>
          </a:p>
        </p:txBody>
      </p:sp>
      <p:graphicFrame>
        <p:nvGraphicFramePr>
          <p:cNvPr id="2" name="Diagram 1"/>
          <p:cNvGraphicFramePr/>
          <p:nvPr>
            <p:extLst>
              <p:ext uri="{D42A27DB-BD31-4B8C-83A1-F6EECF244321}">
                <p14:modId xmlns:p14="http://schemas.microsoft.com/office/powerpoint/2010/main" val="1964262554"/>
              </p:ext>
            </p:extLst>
          </p:nvPr>
        </p:nvGraphicFramePr>
        <p:xfrm>
          <a:off x="467544" y="1700808"/>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p:cNvSpPr txBox="1">
            <a:spLocks noChangeArrowheads="1"/>
          </p:cNvSpPr>
          <p:nvPr/>
        </p:nvSpPr>
        <p:spPr bwMode="auto">
          <a:xfrm>
            <a:off x="123968" y="6454407"/>
            <a:ext cx="8339138" cy="415498"/>
          </a:xfrm>
          <a:prstGeom prst="rect">
            <a:avLst/>
          </a:prstGeom>
          <a:noFill/>
          <a:ln w="9525">
            <a:noFill/>
            <a:miter lim="800000"/>
            <a:headEnd/>
            <a:tailEnd/>
          </a:ln>
        </p:spPr>
        <p:txBody>
          <a:bodyPr wrap="square">
            <a:spAutoFit/>
          </a:bodyPr>
          <a:lstStyle/>
          <a:p>
            <a:r>
              <a:rPr lang="en-CA" sz="1100" b="1" dirty="0" smtClean="0">
                <a:solidFill>
                  <a:srgbClr val="002060"/>
                </a:solidFill>
                <a:latin typeface="Arial" pitchFamily="34" charset="0"/>
                <a:ea typeface="宋体" pitchFamily="2" charset="-122"/>
                <a:cs typeface="Arial" pitchFamily="34" charset="0"/>
              </a:rPr>
              <a:t>CNS </a:t>
            </a:r>
            <a:r>
              <a:rPr lang="en-US" altLang="zh-CN" sz="1100" b="1" dirty="0" smtClean="0">
                <a:solidFill>
                  <a:srgbClr val="002060"/>
                </a:solidFill>
                <a:latin typeface="Arial" pitchFamily="34" charset="0"/>
                <a:ea typeface="宋体" pitchFamily="2" charset="-122"/>
                <a:cs typeface="Arial" pitchFamily="34" charset="0"/>
              </a:rPr>
              <a:t>= </a:t>
            </a:r>
            <a:r>
              <a:rPr lang="zh-CN" altLang="en-US" sz="1100" b="1" dirty="0" smtClean="0">
                <a:solidFill>
                  <a:srgbClr val="002060"/>
                </a:solidFill>
                <a:latin typeface="Arial" pitchFamily="34" charset="0"/>
                <a:ea typeface="宋体" pitchFamily="2" charset="-122"/>
                <a:cs typeface="Arial" pitchFamily="34" charset="0"/>
              </a:rPr>
              <a:t>中枢神经系统</a:t>
            </a:r>
            <a:endParaRPr lang="en-US" sz="1100" b="1" dirty="0" smtClean="0">
              <a:solidFill>
                <a:srgbClr val="002060"/>
              </a:solidFill>
              <a:latin typeface="Arial" pitchFamily="34" charset="0"/>
              <a:ea typeface="宋体" pitchFamily="2" charset="-122"/>
              <a:cs typeface="Arial" pitchFamily="34" charset="0"/>
            </a:endParaRPr>
          </a:p>
          <a:p>
            <a:r>
              <a:rPr lang="en-US" sz="1000" dirty="0" smtClean="0">
                <a:solidFill>
                  <a:srgbClr val="002060"/>
                </a:solidFill>
                <a:latin typeface="Arial" pitchFamily="34" charset="0"/>
                <a:ea typeface="宋体" pitchFamily="2" charset="-122"/>
                <a:cs typeface="Arial" pitchFamily="34" charset="0"/>
              </a:rPr>
              <a:t>Woolf </a:t>
            </a:r>
            <a:r>
              <a:rPr lang="en-US" sz="1000" dirty="0">
                <a:solidFill>
                  <a:srgbClr val="002060"/>
                </a:solidFill>
                <a:latin typeface="Arial" pitchFamily="34" charset="0"/>
                <a:ea typeface="宋体" pitchFamily="2" charset="-122"/>
                <a:cs typeface="Arial" pitchFamily="34" charset="0"/>
              </a:rPr>
              <a:t>CJ</a:t>
            </a:r>
            <a:r>
              <a:rPr lang="en-US" sz="1000" dirty="0" smtClean="0">
                <a:solidFill>
                  <a:srgbClr val="002060"/>
                </a:solidFill>
                <a:latin typeface="Arial" pitchFamily="34" charset="0"/>
                <a:ea typeface="宋体" pitchFamily="2" charset="-122"/>
                <a:cs typeface="Arial" pitchFamily="34" charset="0"/>
              </a:rPr>
              <a:t>.</a:t>
            </a:r>
            <a:r>
              <a:rPr lang="en-US" sz="1000" i="1" dirty="0" smtClean="0">
                <a:solidFill>
                  <a:srgbClr val="002060"/>
                </a:solidFill>
                <a:latin typeface="Arial" pitchFamily="34" charset="0"/>
                <a:ea typeface="宋体" pitchFamily="2" charset="-122"/>
                <a:cs typeface="Arial" pitchFamily="34" charset="0"/>
              </a:rPr>
              <a:t> Pain</a:t>
            </a:r>
            <a:r>
              <a:rPr lang="en-US" sz="1000" dirty="0" smtClean="0">
                <a:solidFill>
                  <a:srgbClr val="002060"/>
                </a:solidFill>
                <a:latin typeface="Arial" pitchFamily="34" charset="0"/>
                <a:ea typeface="宋体" pitchFamily="2" charset="-122"/>
                <a:cs typeface="Arial" pitchFamily="34" charset="0"/>
              </a:rPr>
              <a:t> 2011; 152(3 Suppl):S2-15</a:t>
            </a:r>
            <a:r>
              <a:rPr lang="en-US" sz="1000" dirty="0">
                <a:solidFill>
                  <a:srgbClr val="002060"/>
                </a:solidFill>
                <a:latin typeface="Arial" pitchFamily="34" charset="0"/>
                <a:ea typeface="宋体" pitchFamily="2" charset="-122"/>
                <a:cs typeface="Arial" pitchFamily="34" charset="0"/>
              </a:rPr>
              <a:t>.</a:t>
            </a:r>
          </a:p>
        </p:txBody>
      </p:sp>
    </p:spTree>
    <p:extLst>
      <p:ext uri="{BB962C8B-B14F-4D97-AF65-F5344CB8AC3E}">
        <p14:creationId xmlns:p14="http://schemas.microsoft.com/office/powerpoint/2010/main" val="39696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273772"/>
            <a:ext cx="8766628" cy="1143000"/>
          </a:xfrm>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中枢敏化</a:t>
            </a:r>
            <a:r>
              <a:rPr lang="en-US"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功能失调性疼痛的临床特征</a:t>
            </a:r>
            <a:endParaRPr lang="en-CA" dirty="0">
              <a:latin typeface="Arial" pitchFamily="34" charset="0"/>
              <a:ea typeface="宋体" pitchFamily="2" charset="-122"/>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3042360"/>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21442" y="6621903"/>
            <a:ext cx="2632706" cy="400110"/>
          </a:xfrm>
          <a:prstGeom prst="rect">
            <a:avLst/>
          </a:prstGeom>
        </p:spPr>
        <p:txBody>
          <a:bodyPr wrap="square">
            <a:spAutoFit/>
          </a:bodyPr>
          <a:lstStyle/>
          <a:p>
            <a:r>
              <a:rPr lang="en-CA" sz="1000" dirty="0" smtClean="0">
                <a:solidFill>
                  <a:srgbClr val="002060"/>
                </a:solidFill>
                <a:latin typeface="Arial" pitchFamily="34" charset="0"/>
                <a:ea typeface="宋体" pitchFamily="2" charset="-122"/>
                <a:cs typeface="Arial" pitchFamily="34" charset="0"/>
              </a:rPr>
              <a:t>Mayer TG </a:t>
            </a:r>
            <a:r>
              <a:rPr lang="en-CA" sz="1000" i="1" dirty="0" smtClean="0">
                <a:solidFill>
                  <a:srgbClr val="002060"/>
                </a:solidFill>
                <a:latin typeface="Arial" pitchFamily="34" charset="0"/>
                <a:ea typeface="宋体" pitchFamily="2" charset="-122"/>
                <a:cs typeface="Arial" pitchFamily="34" charset="0"/>
              </a:rPr>
              <a:t>et al. Pain </a:t>
            </a:r>
            <a:r>
              <a:rPr lang="en-CA" sz="1000" i="1" dirty="0" err="1" smtClean="0">
                <a:solidFill>
                  <a:srgbClr val="002060"/>
                </a:solidFill>
                <a:latin typeface="Arial" pitchFamily="34" charset="0"/>
                <a:ea typeface="宋体" pitchFamily="2" charset="-122"/>
                <a:cs typeface="Arial" pitchFamily="34" charset="0"/>
              </a:rPr>
              <a:t>Pract</a:t>
            </a:r>
            <a:r>
              <a:rPr lang="en-CA" sz="1000" dirty="0" smtClean="0">
                <a:solidFill>
                  <a:srgbClr val="002060"/>
                </a:solidFill>
                <a:latin typeface="Arial" pitchFamily="34" charset="0"/>
                <a:ea typeface="宋体" pitchFamily="2" charset="-122"/>
                <a:cs typeface="Arial" pitchFamily="34" charset="0"/>
              </a:rPr>
              <a:t> 2012; 12(4</a:t>
            </a:r>
            <a:r>
              <a:rPr lang="en-CA" sz="1000" dirty="0">
                <a:solidFill>
                  <a:srgbClr val="002060"/>
                </a:solidFill>
                <a:latin typeface="Arial" pitchFamily="34" charset="0"/>
                <a:ea typeface="宋体" pitchFamily="2" charset="-122"/>
                <a:cs typeface="Arial" pitchFamily="34" charset="0"/>
              </a:rPr>
              <a:t>):</a:t>
            </a:r>
            <a:r>
              <a:rPr lang="en-CA" sz="1000" dirty="0" smtClean="0">
                <a:solidFill>
                  <a:srgbClr val="002060"/>
                </a:solidFill>
                <a:latin typeface="Arial" pitchFamily="34" charset="0"/>
                <a:ea typeface="宋体" pitchFamily="2" charset="-122"/>
                <a:cs typeface="Arial" pitchFamily="34" charset="0"/>
              </a:rPr>
              <a:t>276-85.</a:t>
            </a:r>
            <a:endParaRPr lang="en-CA"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08695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nSpc>
                <a:spcPct val="85000"/>
              </a:lnSpc>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112" b="14739"/>
          <a:stretch/>
        </p:blipFill>
        <p:spPr>
          <a:xfrm>
            <a:off x="1732318" y="1586806"/>
            <a:ext cx="5252209" cy="3684387"/>
          </a:xfrm>
          <a:prstGeom prst="rect">
            <a:avLst/>
          </a:prstGeom>
        </p:spPr>
      </p:pic>
      <p:sp>
        <p:nvSpPr>
          <p:cNvPr id="7" name="Rounded Rectangle 6"/>
          <p:cNvSpPr/>
          <p:nvPr/>
        </p:nvSpPr>
        <p:spPr>
          <a:xfrm>
            <a:off x="1542068" y="2536688"/>
            <a:ext cx="6552728" cy="20162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cap="small" dirty="0" smtClean="0">
                <a:solidFill>
                  <a:srgbClr val="E96E09"/>
                </a:solidFill>
                <a:latin typeface="Arial" pitchFamily="34" charset="0"/>
                <a:ea typeface="宋体" pitchFamily="2" charset="-122"/>
                <a:cs typeface="Arial" pitchFamily="34" charset="0"/>
              </a:rPr>
              <a:t>在您工作中，具有此类临床症状的患者是否常见？</a:t>
            </a:r>
            <a:endParaRPr lang="en-CA" sz="4000" b="1" cap="small" dirty="0">
              <a:solidFill>
                <a:srgbClr val="E96E09"/>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27612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5_Office Theme">
  <a:themeElements>
    <a:clrScheme name="Custom 95">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黑体-arial">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6273</TotalTime>
  <Words>10920</Words>
  <Application>Microsoft Office PowerPoint</Application>
  <PresentationFormat>全屏显示(4:3)</PresentationFormat>
  <Paragraphs>1022</Paragraphs>
  <Slides>51</Slides>
  <Notes>51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51</vt:i4>
      </vt:variant>
    </vt:vector>
  </HeadingPairs>
  <TitlesOfParts>
    <vt:vector size="59" baseType="lpstr">
      <vt:lpstr>Arial</vt:lpstr>
      <vt:lpstr>宋体</vt:lpstr>
      <vt:lpstr>Wingdings</vt:lpstr>
      <vt:lpstr>ＭＳ Ｐゴシック</vt:lpstr>
      <vt:lpstr>Times New Roman</vt:lpstr>
      <vt:lpstr>黑体</vt:lpstr>
      <vt:lpstr>Calibri</vt:lpstr>
      <vt:lpstr>5_Office Theme</vt:lpstr>
      <vt:lpstr>PowerPoint 演示文稿</vt:lpstr>
      <vt:lpstr>编委会</vt:lpstr>
      <vt:lpstr>学习目标</vt:lpstr>
      <vt:lpstr>目录</vt:lpstr>
      <vt:lpstr>PowerPoint 演示文稿</vt:lpstr>
      <vt:lpstr>为什么中枢敏化患者会出现功能失调性疼痛？</vt:lpstr>
      <vt:lpstr>什么是中枢敏化/功能失调性疼痛？</vt:lpstr>
      <vt:lpstr>中枢敏化/功能失调性疼痛的临床特征</vt:lpstr>
      <vt:lpstr>问题讨论</vt:lpstr>
      <vt:lpstr>中枢敏化/功能失调性疼痛的发生率？</vt:lpstr>
      <vt:lpstr>患有中枢敏化/功能失调性疼痛患者的 常见诊断</vt:lpstr>
      <vt:lpstr>什么是纤维肌痛？</vt:lpstr>
      <vt:lpstr>纤维肌痛流行病学</vt:lpstr>
      <vt:lpstr>患者报告的纤维肌痛的影响</vt:lpstr>
      <vt:lpstr>问题讨论</vt:lpstr>
      <vt:lpstr>如何识别纤维肌痛： 疼痛：最常见的标志 </vt:lpstr>
      <vt:lpstr>纤维肌痛的症状</vt:lpstr>
      <vt:lpstr>纤维肌痛的核心临床特征</vt:lpstr>
      <vt:lpstr>很多纤维肌痛患者主诉认知障碍： “纤维雾”</vt:lpstr>
      <vt:lpstr>睡眠障碍和纤维肌痛</vt:lpstr>
      <vt:lpstr>情绪障碍和纤维肌痛</vt:lpstr>
      <vt:lpstr>疼痛模式：疼痛、睡眠障碍和心理症状的相互关系 </vt:lpstr>
      <vt:lpstr>诊断纤维肌痛</vt:lpstr>
      <vt:lpstr>纤维肌痛患者表现全身疼痛障碍</vt:lpstr>
      <vt:lpstr>纤维肌痛ACR分类标准（1990）</vt:lpstr>
      <vt:lpstr>执行手动压痛点检查</vt:lpstr>
      <vt:lpstr>ACR提出纤维肌痛诊断标准（2010）</vt:lpstr>
      <vt:lpstr>FiRST：纤维肌痛快速筛选工具</vt:lpstr>
      <vt:lpstr>问题讨论</vt:lpstr>
      <vt:lpstr>告知患者纤维肌痛诊断的提示</vt:lpstr>
      <vt:lpstr>纤维肌痛诊断可提高患者满意度</vt:lpstr>
      <vt:lpstr>问题讨论</vt:lpstr>
      <vt:lpstr>基于生物心理学方法 综合治疗纤维肌痛</vt:lpstr>
      <vt:lpstr>纤维肌痛的非药物治疗</vt:lpstr>
      <vt:lpstr>非药物干预改善纤维肌痛患者睡眠</vt:lpstr>
      <vt:lpstr>体力活动和纤维肌痛</vt:lpstr>
      <vt:lpstr>认知行为疗法治疗纤维肌痛</vt:lpstr>
      <vt:lpstr>问题讨论</vt:lpstr>
      <vt:lpstr>纤维肌痛：  被放大的疼痛反应</vt:lpstr>
      <vt:lpstr>纤维肌痛的病理生理学改变</vt:lpstr>
      <vt:lpstr>中枢敏化导致异常疼痛信号生成</vt:lpstr>
      <vt:lpstr>抑制性控制丧失：去抑制</vt:lpstr>
      <vt:lpstr>α2δ配体如何降低疼痛敏感性 </vt:lpstr>
      <vt:lpstr>α2δ配体的副作用</vt:lpstr>
      <vt:lpstr>抗抑郁药如何调节疼痛</vt:lpstr>
      <vt:lpstr>抗抑郁药副反应</vt:lpstr>
      <vt:lpstr>IASP：药物治疗纤维肌痛</vt:lpstr>
      <vt:lpstr>问题讨论</vt:lpstr>
      <vt:lpstr>纤维肌痛的核心治疗</vt:lpstr>
      <vt:lpstr>纤维肌痛管理概述</vt:lpstr>
      <vt:lpstr>关键信息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Rong, Song</cp:lastModifiedBy>
  <cp:revision>450</cp:revision>
  <cp:lastPrinted>2013-08-21T23:38:10Z</cp:lastPrinted>
  <dcterms:created xsi:type="dcterms:W3CDTF">2013-06-13T13:04:45Z</dcterms:created>
  <dcterms:modified xsi:type="dcterms:W3CDTF">2015-02-16T06:46:37Z</dcterms:modified>
</cp:coreProperties>
</file>